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303" r:id="rId21"/>
    <p:sldId id="276" r:id="rId22"/>
    <p:sldId id="304" r:id="rId23"/>
    <p:sldId id="278" r:id="rId24"/>
    <p:sldId id="306" r:id="rId25"/>
    <p:sldId id="307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90" r:id="rId37"/>
    <p:sldId id="291" r:id="rId38"/>
    <p:sldId id="292" r:id="rId39"/>
    <p:sldId id="295" r:id="rId40"/>
    <p:sldId id="296" r:id="rId41"/>
    <p:sldId id="289" r:id="rId42"/>
    <p:sldId id="300" r:id="rId43"/>
    <p:sldId id="297" r:id="rId44"/>
    <p:sldId id="301" r:id="rId45"/>
    <p:sldId id="298" r:id="rId46"/>
    <p:sldId id="308" r:id="rId47"/>
    <p:sldId id="30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1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B248-B3F1-4215-8421-9903C440A4B7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CA5E-0106-4524-9C34-723E0497F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B248-B3F1-4215-8421-9903C440A4B7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CA5E-0106-4524-9C34-723E0497F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B248-B3F1-4215-8421-9903C440A4B7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CA5E-0106-4524-9C34-723E0497F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B248-B3F1-4215-8421-9903C440A4B7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CA5E-0106-4524-9C34-723E0497F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B248-B3F1-4215-8421-9903C440A4B7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CA5E-0106-4524-9C34-723E0497F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B248-B3F1-4215-8421-9903C440A4B7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CA5E-0106-4524-9C34-723E0497F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B248-B3F1-4215-8421-9903C440A4B7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CA5E-0106-4524-9C34-723E0497F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B248-B3F1-4215-8421-9903C440A4B7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CA5E-0106-4524-9C34-723E0497F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B248-B3F1-4215-8421-9903C440A4B7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CA5E-0106-4524-9C34-723E0497F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B248-B3F1-4215-8421-9903C440A4B7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CA5E-0106-4524-9C34-723E0497F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B248-B3F1-4215-8421-9903C440A4B7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F96CA5E-0106-4524-9C34-723E0497FA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2AEB248-B3F1-4215-8421-9903C440A4B7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F96CA5E-0106-4524-9C34-723E0497FA9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n.it@hot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3214678" y="1371600"/>
            <a:ext cx="5170370" cy="1828800"/>
          </a:xfrm>
          <a:noFill/>
          <a:scene3d>
            <a:camera prst="orthographicFront">
              <a:rot lat="0" lon="20999997" rev="0"/>
            </a:camera>
            <a:lightRig rig="threePt" dir="t"/>
          </a:scene3d>
        </p:spPr>
        <p:txBody>
          <a:bodyPr/>
          <a:lstStyle/>
          <a:p>
            <a:r>
              <a:rPr lang="en-US" dirty="0" smtClean="0"/>
              <a:t>CSS Training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400" dirty="0" smtClean="0"/>
              <a:t>By : </a:t>
            </a:r>
            <a:r>
              <a:rPr lang="en-US" sz="2400" dirty="0" err="1" smtClean="0"/>
              <a:t>Kosit</a:t>
            </a:r>
            <a:r>
              <a:rPr lang="en-US" sz="2400" dirty="0" smtClean="0"/>
              <a:t> </a:t>
            </a:r>
            <a:r>
              <a:rPr lang="en-US" sz="2400" dirty="0" err="1" smtClean="0"/>
              <a:t>Aromsava</a:t>
            </a:r>
            <a:endParaRPr lang="en-US" sz="2400" dirty="0" smtClean="0"/>
          </a:p>
          <a:p>
            <a:pPr algn="r"/>
            <a:r>
              <a:rPr lang="en-US" sz="2400" dirty="0" smtClean="0"/>
              <a:t>Contact : </a:t>
            </a:r>
            <a:r>
              <a:rPr lang="en-US" sz="2400" dirty="0" smtClean="0">
                <a:hlinkClick r:id="rId2"/>
              </a:rPr>
              <a:t>nn.it@hotmail.com</a:t>
            </a:r>
            <a:r>
              <a:rPr lang="en-US" sz="2400" dirty="0" smtClean="0"/>
              <a:t> Tel : </a:t>
            </a:r>
            <a:r>
              <a:rPr lang="en-US" sz="2800" dirty="0" smtClean="0">
                <a:latin typeface="Cordia New" pitchFamily="34" charset="-34"/>
                <a:cs typeface="Cordia New" pitchFamily="34" charset="-34"/>
              </a:rPr>
              <a:t>080-992-6565</a:t>
            </a:r>
            <a:endParaRPr lang="en-US" sz="2800" dirty="0">
              <a:latin typeface="Cordia New" pitchFamily="34" charset="-34"/>
              <a:cs typeface="Cordia New" pitchFamily="34" charset="-34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14390" y="704088"/>
            <a:ext cx="6615130" cy="1143000"/>
          </a:xfrm>
        </p:spPr>
        <p:txBody>
          <a:bodyPr/>
          <a:lstStyle/>
          <a:p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ไวยากรณ์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ตัวยึดเนื้อหา 4"/>
          <p:cNvSpPr>
            <a:spLocks noGrp="1"/>
          </p:cNvSpPr>
          <p:nvPr>
            <p:ph idx="1"/>
          </p:nvPr>
        </p:nvSpPr>
        <p:spPr>
          <a:xfrm>
            <a:off x="571472" y="4071942"/>
            <a:ext cx="8229600" cy="2714644"/>
          </a:xfrm>
        </p:spPr>
        <p:txBody>
          <a:bodyPr/>
          <a:lstStyle/>
          <a:p>
            <a:r>
              <a:rPr lang="th-TH" dirty="0" smtClean="0"/>
              <a:t>มี 2 ส่วนในการกำหนด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th-TH" dirty="0" smtClean="0"/>
              <a:t>คือ </a:t>
            </a:r>
            <a:r>
              <a:rPr lang="en-US" dirty="0" smtClean="0"/>
              <a:t>selector </a:t>
            </a:r>
            <a:r>
              <a:rPr lang="th-TH" dirty="0" smtClean="0"/>
              <a:t>กับ </a:t>
            </a:r>
            <a:r>
              <a:rPr lang="en-US" dirty="0" smtClean="0"/>
              <a:t>Declaration</a:t>
            </a:r>
          </a:p>
          <a:p>
            <a:r>
              <a:rPr lang="en-US" dirty="0" smtClean="0"/>
              <a:t>Selector </a:t>
            </a:r>
            <a:r>
              <a:rPr lang="th-TH" dirty="0" smtClean="0"/>
              <a:t> มี </a:t>
            </a:r>
            <a:r>
              <a:rPr lang="en-US" dirty="0" smtClean="0"/>
              <a:t>4</a:t>
            </a:r>
            <a:r>
              <a:rPr lang="th-TH" dirty="0" smtClean="0"/>
              <a:t> ประเภทคือ</a:t>
            </a:r>
            <a:r>
              <a:rPr lang="en-US" dirty="0"/>
              <a:t> </a:t>
            </a:r>
            <a:r>
              <a:rPr lang="en-US" dirty="0" smtClean="0"/>
              <a:t>Tag, Id, Class, Attribute </a:t>
            </a:r>
            <a:r>
              <a:rPr lang="th-TH" dirty="0" smtClean="0"/>
              <a:t>เป็นตัวกำหนดว่าจะทำการจัดการกับ </a:t>
            </a:r>
            <a:r>
              <a:rPr lang="en-US" dirty="0" smtClean="0"/>
              <a:t>element </a:t>
            </a:r>
            <a:r>
              <a:rPr lang="th-TH" dirty="0" smtClean="0"/>
              <a:t>ตัวไหน</a:t>
            </a:r>
            <a:endParaRPr lang="en-US" dirty="0" smtClean="0"/>
          </a:p>
          <a:p>
            <a:r>
              <a:rPr lang="en-US" dirty="0" smtClean="0"/>
              <a:t>Declaration </a:t>
            </a:r>
            <a:r>
              <a:rPr lang="th-TH" dirty="0" smtClean="0"/>
              <a:t>ประกอบด้วย </a:t>
            </a:r>
            <a:r>
              <a:rPr lang="en-US" dirty="0" smtClean="0"/>
              <a:t>Property </a:t>
            </a:r>
            <a:r>
              <a:rPr lang="th-TH" dirty="0" smtClean="0"/>
              <a:t>กับ </a:t>
            </a:r>
            <a:r>
              <a:rPr lang="en-US" dirty="0" smtClean="0"/>
              <a:t>value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7" name="ตัวยึดเนื้อหา 3" descr="selecto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38357" y="2214554"/>
            <a:ext cx="5419725" cy="1133475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42994" y="704088"/>
            <a:ext cx="8229600" cy="1143000"/>
          </a:xfrm>
        </p:spPr>
        <p:txBody>
          <a:bodyPr/>
          <a:lstStyle/>
          <a:p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ไวยากรณ์ของ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785786" y="2326028"/>
            <a:ext cx="7186634" cy="4389120"/>
          </a:xfrm>
        </p:spPr>
        <p:txBody>
          <a:bodyPr/>
          <a:lstStyle/>
          <a:p>
            <a:r>
              <a:rPr lang="en-US" dirty="0" smtClean="0"/>
              <a:t>Selector{</a:t>
            </a:r>
            <a:r>
              <a:rPr lang="en-US" dirty="0" err="1" smtClean="0"/>
              <a:t>propery:value</a:t>
            </a:r>
            <a:r>
              <a:rPr lang="en-US" dirty="0" smtClean="0"/>
              <a:t>;}</a:t>
            </a:r>
          </a:p>
          <a:p>
            <a:pPr>
              <a:buNone/>
            </a:pPr>
            <a:r>
              <a:rPr lang="th-TH" sz="2800" b="1" dirty="0" smtClean="0"/>
              <a:t>ตัวอย่าง</a:t>
            </a:r>
          </a:p>
          <a:p>
            <a:r>
              <a:rPr lang="en-US" dirty="0" smtClean="0"/>
              <a:t>.box500{width:500px;}</a:t>
            </a:r>
          </a:p>
          <a:p>
            <a:r>
              <a:rPr lang="en-US" dirty="0" smtClean="0"/>
              <a:t>.box500{width:500px; height:500px;}</a:t>
            </a:r>
          </a:p>
          <a:p>
            <a:r>
              <a:rPr lang="en-US" dirty="0" smtClean="0"/>
              <a:t>Selector </a:t>
            </a:r>
            <a:r>
              <a:rPr lang="th-TH" dirty="0" smtClean="0"/>
              <a:t>คือ ชื่อที่ใช้อ้างอิง</a:t>
            </a:r>
          </a:p>
          <a:p>
            <a:r>
              <a:rPr lang="en-US" dirty="0" smtClean="0"/>
              <a:t>Property </a:t>
            </a:r>
            <a:r>
              <a:rPr lang="th-TH" dirty="0" smtClean="0"/>
              <a:t>คือ ชื่อคุณสมบัติ</a:t>
            </a:r>
          </a:p>
          <a:p>
            <a:r>
              <a:rPr lang="en-US" dirty="0" smtClean="0"/>
              <a:t>Value </a:t>
            </a:r>
            <a:r>
              <a:rPr lang="th-TH" dirty="0" smtClean="0"/>
              <a:t>คือ ค่าที่กำหนดให้ </a:t>
            </a:r>
            <a:r>
              <a:rPr lang="en-US" dirty="0" smtClean="0"/>
              <a:t>property</a:t>
            </a:r>
            <a:endParaRPr lang="th-TH" dirty="0" smtClean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42994" y="857240"/>
            <a:ext cx="82296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 </a:t>
            </a:r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มี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ประเภท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742952" y="2468904"/>
            <a:ext cx="6758006" cy="4389120"/>
          </a:xfrm>
        </p:spPr>
        <p:txBody>
          <a:bodyPr/>
          <a:lstStyle/>
          <a:p>
            <a:r>
              <a:rPr lang="en-US" dirty="0" smtClean="0"/>
              <a:t>Class Selector</a:t>
            </a:r>
          </a:p>
          <a:p>
            <a:r>
              <a:rPr lang="en-US" dirty="0" smtClean="0"/>
              <a:t>ID Selector</a:t>
            </a:r>
          </a:p>
          <a:p>
            <a:r>
              <a:rPr lang="en-US" dirty="0" smtClean="0"/>
              <a:t>Tag Selector</a:t>
            </a:r>
          </a:p>
          <a:p>
            <a:r>
              <a:rPr lang="en-US" dirty="0" smtClean="0"/>
              <a:t>Attribute Selector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42994" y="704088"/>
            <a:ext cx="82296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selector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814390" y="2254590"/>
            <a:ext cx="7829576" cy="4389120"/>
          </a:xfrm>
        </p:spPr>
        <p:txBody>
          <a:bodyPr>
            <a:normAutofit fontScale="85000" lnSpcReduction="20000"/>
          </a:bodyPr>
          <a:lstStyle/>
          <a:p>
            <a:r>
              <a:rPr lang="th-TH" dirty="0" smtClean="0"/>
              <a:t>การกำหนด </a:t>
            </a:r>
            <a:r>
              <a:rPr lang="en-US" dirty="0" smtClean="0"/>
              <a:t>class </a:t>
            </a:r>
            <a:r>
              <a:rPr lang="en-US" dirty="0" err="1" smtClean="0"/>
              <a:t>css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ClassName</a:t>
            </a:r>
            <a:r>
              <a:rPr lang="en-US" dirty="0" smtClean="0"/>
              <a:t>{</a:t>
            </a:r>
            <a:r>
              <a:rPr lang="en-US" dirty="0" err="1" smtClean="0"/>
              <a:t>properties:value</a:t>
            </a:r>
            <a:r>
              <a:rPr lang="en-US" dirty="0" smtClean="0"/>
              <a:t>;}</a:t>
            </a:r>
          </a:p>
          <a:p>
            <a:pPr>
              <a:buNone/>
            </a:pPr>
            <a:r>
              <a:rPr lang="th-TH" sz="3300" b="1" dirty="0" smtClean="0"/>
              <a:t>ตัวอย่าง</a:t>
            </a:r>
          </a:p>
          <a:p>
            <a:r>
              <a:rPr lang="en-US" dirty="0" smtClean="0"/>
              <a:t> .center {text-</a:t>
            </a:r>
            <a:r>
              <a:rPr lang="en-US" dirty="0" err="1" smtClean="0"/>
              <a:t>align:center</a:t>
            </a:r>
            <a:r>
              <a:rPr lang="en-US" dirty="0" smtClean="0"/>
              <a:t>;}</a:t>
            </a:r>
          </a:p>
          <a:p>
            <a:r>
              <a:rPr lang="th-TH" dirty="0" smtClean="0"/>
              <a:t>กฎการตั้งชื่อ </a:t>
            </a:r>
            <a:r>
              <a:rPr lang="en-US" dirty="0" smtClean="0"/>
              <a:t>class </a:t>
            </a:r>
          </a:p>
          <a:p>
            <a:r>
              <a:rPr lang="th-TH" dirty="0" smtClean="0"/>
              <a:t>ชื่อ </a:t>
            </a:r>
            <a:r>
              <a:rPr lang="en-US" dirty="0" smtClean="0"/>
              <a:t>class</a:t>
            </a:r>
            <a:r>
              <a:rPr lang="th-TH" dirty="0" smtClean="0"/>
              <a:t> นำหน้าด้วยเครื่องหมาย </a:t>
            </a:r>
            <a:r>
              <a:rPr lang="en-US" dirty="0" smtClean="0"/>
              <a:t>Dot(.)</a:t>
            </a:r>
          </a:p>
          <a:p>
            <a:r>
              <a:rPr lang="th-TH" dirty="0" smtClean="0"/>
              <a:t>ชื่อ </a:t>
            </a:r>
            <a:r>
              <a:rPr lang="en-US" dirty="0" smtClean="0"/>
              <a:t>class </a:t>
            </a:r>
            <a:r>
              <a:rPr lang="th-TH" dirty="0" smtClean="0"/>
              <a:t>เป็นภาษา</a:t>
            </a:r>
            <a:r>
              <a:rPr lang="en-US" dirty="0" smtClean="0"/>
              <a:t> English</a:t>
            </a:r>
          </a:p>
          <a:p>
            <a:r>
              <a:rPr lang="th-TH" dirty="0" smtClean="0"/>
              <a:t>ชื่อ </a:t>
            </a:r>
            <a:r>
              <a:rPr lang="en-US" dirty="0" smtClean="0"/>
              <a:t>class </a:t>
            </a:r>
            <a:r>
              <a:rPr lang="th-TH" dirty="0" smtClean="0"/>
              <a:t>ห้ามขึ้นต้นด้วยตัวเลข</a:t>
            </a:r>
          </a:p>
          <a:p>
            <a:r>
              <a:rPr lang="th-TH" dirty="0" smtClean="0"/>
              <a:t>ชื่อ </a:t>
            </a:r>
            <a:r>
              <a:rPr lang="en-US" dirty="0" smtClean="0"/>
              <a:t>class </a:t>
            </a:r>
            <a:r>
              <a:rPr lang="th-TH" dirty="0" smtClean="0"/>
              <a:t>ห้ามเว้นวรรค</a:t>
            </a:r>
          </a:p>
          <a:p>
            <a:r>
              <a:rPr lang="th-TH" dirty="0" smtClean="0"/>
              <a:t>ชื่อ </a:t>
            </a:r>
            <a:r>
              <a:rPr lang="en-US" dirty="0" smtClean="0"/>
              <a:t>class </a:t>
            </a:r>
            <a:r>
              <a:rPr lang="th-TH" dirty="0" smtClean="0"/>
              <a:t>เป็นแบบ </a:t>
            </a:r>
            <a:r>
              <a:rPr lang="en-US" dirty="0" smtClean="0"/>
              <a:t>Case sensitive </a:t>
            </a:r>
            <a:r>
              <a:rPr lang="th-TH" dirty="0" smtClean="0"/>
              <a:t>คือ ตัวเล็กตัวใหญ่มีผลต่อการใช้งาน</a:t>
            </a:r>
            <a:endParaRPr lang="en-US" dirty="0" smtClean="0"/>
          </a:p>
          <a:p>
            <a:r>
              <a:rPr lang="th-TH" dirty="0" smtClean="0"/>
              <a:t>การนำ </a:t>
            </a:r>
            <a:r>
              <a:rPr lang="en-US" dirty="0" smtClean="0"/>
              <a:t>class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th-TH" dirty="0" smtClean="0"/>
              <a:t>ไปใช้งานในส่วนของ </a:t>
            </a:r>
            <a:r>
              <a:rPr lang="en-US" dirty="0" smtClean="0"/>
              <a:t>XHTML</a:t>
            </a:r>
          </a:p>
          <a:p>
            <a:r>
              <a:rPr lang="en-US" dirty="0" smtClean="0"/>
              <a:t>&lt;div class=“center”&gt;&lt;/div&gt;</a:t>
            </a:r>
          </a:p>
          <a:p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14390" y="500042"/>
            <a:ext cx="7115196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 Selector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742952" y="1714488"/>
            <a:ext cx="7901014" cy="514351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th-TH" sz="2900" dirty="0" smtClean="0"/>
              <a:t>กำหนด </a:t>
            </a:r>
            <a:r>
              <a:rPr lang="en-US" sz="2900" dirty="0" err="1" smtClean="0"/>
              <a:t>css</a:t>
            </a:r>
            <a:r>
              <a:rPr lang="en-US" sz="2900" dirty="0" smtClean="0"/>
              <a:t> </a:t>
            </a:r>
            <a:r>
              <a:rPr lang="th-TH" sz="2900" dirty="0" smtClean="0"/>
              <a:t>ในรูปแบ </a:t>
            </a:r>
            <a:r>
              <a:rPr lang="en-US" sz="2900" dirty="0" smtClean="0"/>
              <a:t>ID</a:t>
            </a:r>
          </a:p>
          <a:p>
            <a:pPr>
              <a:buNone/>
            </a:pPr>
            <a:r>
              <a:rPr lang="en-US" sz="2900" dirty="0" smtClean="0"/>
              <a:t>#</a:t>
            </a:r>
            <a:r>
              <a:rPr lang="en-US" sz="2900" dirty="0" err="1" smtClean="0"/>
              <a:t>IdName</a:t>
            </a:r>
            <a:r>
              <a:rPr lang="en-US" sz="2900" dirty="0" smtClean="0"/>
              <a:t>{</a:t>
            </a:r>
            <a:r>
              <a:rPr lang="en-US" sz="2900" dirty="0" err="1" smtClean="0"/>
              <a:t>properties:value</a:t>
            </a:r>
            <a:r>
              <a:rPr lang="en-US" sz="2900" dirty="0" smtClean="0"/>
              <a:t>;}</a:t>
            </a:r>
          </a:p>
          <a:p>
            <a:pPr>
              <a:buNone/>
            </a:pPr>
            <a:r>
              <a:rPr lang="en-US" sz="2900" b="1" dirty="0" smtClean="0"/>
              <a:t>	</a:t>
            </a:r>
            <a:r>
              <a:rPr lang="th-TH" sz="3400" b="1" dirty="0" smtClean="0"/>
              <a:t>ตัวอย่าง</a:t>
            </a:r>
          </a:p>
          <a:p>
            <a:pPr>
              <a:buNone/>
            </a:pPr>
            <a:r>
              <a:rPr lang="en-US" sz="2900" dirty="0" smtClean="0"/>
              <a:t>#para1</a:t>
            </a:r>
            <a:br>
              <a:rPr lang="en-US" sz="2900" dirty="0" smtClean="0"/>
            </a:br>
            <a:r>
              <a:rPr lang="en-US" sz="2900" dirty="0" smtClean="0"/>
              <a:t>{</a:t>
            </a:r>
            <a:br>
              <a:rPr lang="en-US" sz="2900" dirty="0" smtClean="0"/>
            </a:br>
            <a:r>
              <a:rPr lang="en-US" sz="2900" dirty="0" smtClean="0"/>
              <a:t>text-</a:t>
            </a:r>
            <a:r>
              <a:rPr lang="en-US" sz="2900" dirty="0" err="1" smtClean="0"/>
              <a:t>align:center</a:t>
            </a:r>
            <a:r>
              <a:rPr lang="en-US" sz="2900" dirty="0" smtClean="0"/>
              <a:t>;</a:t>
            </a:r>
            <a:br>
              <a:rPr lang="en-US" sz="2900" dirty="0" smtClean="0"/>
            </a:br>
            <a:r>
              <a:rPr lang="en-US" sz="2900" dirty="0" err="1" smtClean="0"/>
              <a:t>color:red</a:t>
            </a:r>
            <a:r>
              <a:rPr lang="en-US" sz="2900" dirty="0" smtClean="0"/>
              <a:t>;</a:t>
            </a:r>
            <a:br>
              <a:rPr lang="en-US" sz="2900" dirty="0" smtClean="0"/>
            </a:br>
            <a:r>
              <a:rPr lang="en-US" sz="2900" dirty="0" smtClean="0"/>
              <a:t>}</a:t>
            </a:r>
          </a:p>
          <a:p>
            <a:r>
              <a:rPr lang="th-TH" sz="2900" dirty="0" smtClean="0"/>
              <a:t>การนำ </a:t>
            </a:r>
            <a:r>
              <a:rPr lang="en-US" sz="2900" dirty="0" smtClean="0"/>
              <a:t>id </a:t>
            </a:r>
            <a:r>
              <a:rPr lang="en-US" sz="2900" dirty="0" err="1" smtClean="0"/>
              <a:t>css</a:t>
            </a:r>
            <a:r>
              <a:rPr lang="en-US" sz="2900" dirty="0" smtClean="0"/>
              <a:t> </a:t>
            </a:r>
            <a:r>
              <a:rPr lang="th-TH" sz="2900" dirty="0" smtClean="0"/>
              <a:t>ไปใช้งานกับ </a:t>
            </a:r>
            <a:r>
              <a:rPr lang="en-US" sz="2900" dirty="0" smtClean="0"/>
              <a:t>XHTML</a:t>
            </a:r>
          </a:p>
          <a:p>
            <a:pPr>
              <a:buNone/>
            </a:pPr>
            <a:r>
              <a:rPr lang="en-US" sz="2900" dirty="0" smtClean="0"/>
              <a:t>&lt;div id=“para1”&gt;&lt;/div&gt;</a:t>
            </a:r>
          </a:p>
          <a:p>
            <a:pPr>
              <a:buNone/>
            </a:pPr>
            <a:endParaRPr lang="en-US" sz="2900" dirty="0" smtClean="0"/>
          </a:p>
          <a:p>
            <a:r>
              <a:rPr lang="th-TH" sz="2900" dirty="0" smtClean="0"/>
              <a:t>กฎการตั้งชื่อ </a:t>
            </a:r>
            <a:r>
              <a:rPr lang="en-US" sz="2900" dirty="0" smtClean="0"/>
              <a:t>ID</a:t>
            </a:r>
          </a:p>
          <a:p>
            <a:r>
              <a:rPr lang="th-TH" sz="2900" dirty="0" smtClean="0"/>
              <a:t>ชื่อ </a:t>
            </a:r>
            <a:r>
              <a:rPr lang="en-US" sz="2900" dirty="0" smtClean="0"/>
              <a:t>ID </a:t>
            </a:r>
            <a:r>
              <a:rPr lang="th-TH" sz="2900" dirty="0" smtClean="0"/>
              <a:t>นำหน้าด้วยเครื่องหมาย </a:t>
            </a:r>
            <a:r>
              <a:rPr lang="en-US" sz="2900" dirty="0" smtClean="0"/>
              <a:t>#</a:t>
            </a:r>
          </a:p>
          <a:p>
            <a:r>
              <a:rPr lang="th-TH" sz="2900" dirty="0" smtClean="0"/>
              <a:t>ชื่อ </a:t>
            </a:r>
            <a:r>
              <a:rPr lang="en-US" sz="2900" dirty="0" smtClean="0"/>
              <a:t>ID </a:t>
            </a:r>
            <a:r>
              <a:rPr lang="th-TH" sz="2900" dirty="0" smtClean="0"/>
              <a:t>เป็นภาษา</a:t>
            </a:r>
            <a:r>
              <a:rPr lang="en-US" sz="2900" dirty="0" smtClean="0"/>
              <a:t> English</a:t>
            </a:r>
          </a:p>
          <a:p>
            <a:r>
              <a:rPr lang="th-TH" sz="2900" dirty="0" smtClean="0"/>
              <a:t>ชื่อ </a:t>
            </a:r>
            <a:r>
              <a:rPr lang="en-US" sz="2900" dirty="0" smtClean="0"/>
              <a:t>ID </a:t>
            </a:r>
            <a:r>
              <a:rPr lang="th-TH" sz="2900" dirty="0" smtClean="0"/>
              <a:t>ห้ามขึ้นต้นด้วยตัวเลข</a:t>
            </a:r>
          </a:p>
          <a:p>
            <a:r>
              <a:rPr lang="th-TH" sz="2900" dirty="0" smtClean="0"/>
              <a:t>ชื่อ </a:t>
            </a:r>
            <a:r>
              <a:rPr lang="en-US" sz="2900" dirty="0" smtClean="0"/>
              <a:t>ID </a:t>
            </a:r>
            <a:r>
              <a:rPr lang="th-TH" sz="2900" dirty="0" smtClean="0"/>
              <a:t>ห้ามเว้นวรรค</a:t>
            </a:r>
          </a:p>
          <a:p>
            <a:r>
              <a:rPr lang="th-TH" sz="2900" dirty="0" smtClean="0"/>
              <a:t>ชื่อ </a:t>
            </a:r>
            <a:r>
              <a:rPr lang="en-US" sz="2900" dirty="0" smtClean="0"/>
              <a:t>ID </a:t>
            </a:r>
            <a:r>
              <a:rPr lang="th-TH" sz="2900" dirty="0" smtClean="0"/>
              <a:t>เป็นแบบ </a:t>
            </a:r>
            <a:r>
              <a:rPr lang="en-US" sz="2900" dirty="0" smtClean="0"/>
              <a:t>Case sensitive </a:t>
            </a:r>
            <a:r>
              <a:rPr lang="th-TH" sz="2900" dirty="0" smtClean="0"/>
              <a:t>คือ ตัวเล็กตัวใหญ่มีผลต่อการใช้งาน</a:t>
            </a:r>
            <a:endParaRPr lang="en-US" sz="2900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42994" y="571480"/>
            <a:ext cx="82296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700118" y="2040276"/>
            <a:ext cx="8229600" cy="43891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th-TH" dirty="0" smtClean="0"/>
              <a:t>กำหนด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th-TH" dirty="0" smtClean="0"/>
              <a:t>ในรูปแบ </a:t>
            </a:r>
            <a:r>
              <a:rPr lang="en-US" dirty="0" smtClean="0"/>
              <a:t>Tag</a:t>
            </a:r>
          </a:p>
          <a:p>
            <a:pPr>
              <a:buNone/>
            </a:pPr>
            <a:r>
              <a:rPr lang="en-US" dirty="0" err="1" smtClean="0"/>
              <a:t>TagName</a:t>
            </a:r>
            <a:r>
              <a:rPr lang="en-US" dirty="0" smtClean="0"/>
              <a:t>{</a:t>
            </a:r>
            <a:r>
              <a:rPr lang="en-US" dirty="0" err="1" smtClean="0"/>
              <a:t>properties:value</a:t>
            </a:r>
            <a:r>
              <a:rPr lang="en-US" dirty="0" smtClean="0"/>
              <a:t>;}</a:t>
            </a:r>
          </a:p>
          <a:p>
            <a:pPr>
              <a:buNone/>
            </a:pPr>
            <a:r>
              <a:rPr lang="th-TH" sz="2800" b="1" dirty="0" smtClean="0"/>
              <a:t>ตัวอย่าง</a:t>
            </a:r>
          </a:p>
          <a:p>
            <a:pPr>
              <a:buNone/>
            </a:pPr>
            <a:r>
              <a:rPr lang="en-US" dirty="0" smtClean="0"/>
              <a:t>P{font-size:24px;}</a:t>
            </a:r>
          </a:p>
          <a:p>
            <a:r>
              <a:rPr lang="th-TH" dirty="0" smtClean="0"/>
              <a:t>การนำ </a:t>
            </a:r>
            <a:r>
              <a:rPr lang="en-US" dirty="0" smtClean="0"/>
              <a:t>tag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th-TH" dirty="0" smtClean="0"/>
              <a:t>ไปใช้งานในส่วนของ </a:t>
            </a:r>
            <a:r>
              <a:rPr lang="en-US" dirty="0" smtClean="0"/>
              <a:t>XHTML</a:t>
            </a:r>
          </a:p>
          <a:p>
            <a:pPr>
              <a:buNone/>
            </a:pPr>
            <a:r>
              <a:rPr lang="en-US" dirty="0" smtClean="0"/>
              <a:t>&lt;p&gt;Test Tag Selector&lt;/p&gt;</a:t>
            </a:r>
          </a:p>
          <a:p>
            <a:pPr>
              <a:buNone/>
            </a:pPr>
            <a:r>
              <a:rPr lang="th-TH" dirty="0" smtClean="0"/>
              <a:t>เป็นการกำหนด </a:t>
            </a:r>
            <a:r>
              <a:rPr lang="en-US" dirty="0" smtClean="0"/>
              <a:t>Tag XHTML(</a:t>
            </a:r>
            <a:r>
              <a:rPr lang="th-TH" dirty="0" smtClean="0"/>
              <a:t>ที่มีอยู่แล้วใน </a:t>
            </a:r>
            <a:r>
              <a:rPr lang="en-US" dirty="0" smtClean="0"/>
              <a:t>XHTML)</a:t>
            </a:r>
            <a:r>
              <a:rPr lang="th-TH" dirty="0" smtClean="0"/>
              <a:t>เพื่อกำหนดเพิ่มเติม หรือเป็นการกำหนดคุณสมบัติของ</a:t>
            </a:r>
            <a:r>
              <a:rPr lang="en-US" dirty="0" smtClean="0"/>
              <a:t>Tag XHTML </a:t>
            </a:r>
            <a:r>
              <a:rPr lang="th-TH" dirty="0" smtClean="0"/>
              <a:t>นั้นใหม่ ตัวอย่าง</a:t>
            </a:r>
            <a:r>
              <a:rPr lang="en-US" dirty="0" smtClean="0"/>
              <a:t>Tag XHTML </a:t>
            </a:r>
            <a:r>
              <a:rPr lang="th-TH" dirty="0" smtClean="0"/>
              <a:t>เช่น </a:t>
            </a:r>
            <a:r>
              <a:rPr lang="en-US" dirty="0" smtClean="0"/>
              <a:t>&lt;p&gt;,&lt;input&gt;&lt;select&gt;&lt;table&gt;&lt;b&gt;&lt;strong&gt;&lt;h1&gt; </a:t>
            </a:r>
            <a:r>
              <a:rPr lang="th-TH" dirty="0" smtClean="0"/>
              <a:t>เป็นต้น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71556" y="642926"/>
            <a:ext cx="82296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selector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600076" y="1935480"/>
            <a:ext cx="8401080" cy="470823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th-TH" dirty="0" smtClean="0"/>
              <a:t>ประกาศ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th-TH" dirty="0" smtClean="0"/>
              <a:t>ในรูปแบ </a:t>
            </a:r>
            <a:r>
              <a:rPr lang="en-US" dirty="0" smtClean="0"/>
              <a:t>Attribute</a:t>
            </a:r>
          </a:p>
          <a:p>
            <a:pPr>
              <a:buNone/>
            </a:pPr>
            <a:r>
              <a:rPr lang="en-US" dirty="0" smtClean="0"/>
              <a:t>[name]{color:#</a:t>
            </a:r>
            <a:r>
              <a:rPr lang="en-US" dirty="0" err="1" smtClean="0"/>
              <a:t>cccccc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th-TH" sz="3300" b="1" dirty="0" smtClean="0"/>
              <a:t>ตัวอย่าง</a:t>
            </a:r>
          </a:p>
          <a:p>
            <a:r>
              <a:rPr lang="en-US" dirty="0" smtClean="0"/>
              <a:t>[name=</a:t>
            </a:r>
            <a:r>
              <a:rPr lang="en-US" dirty="0" err="1" smtClean="0"/>
              <a:t>inputname</a:t>
            </a:r>
            <a:r>
              <a:rPr lang="en-US" dirty="0" smtClean="0"/>
              <a:t>]{color:#</a:t>
            </a:r>
            <a:r>
              <a:rPr lang="en-US" dirty="0" err="1" smtClean="0"/>
              <a:t>ccccc</a:t>
            </a:r>
            <a:r>
              <a:rPr lang="en-US" dirty="0" smtClean="0"/>
              <a:t>}</a:t>
            </a:r>
          </a:p>
          <a:p>
            <a:r>
              <a:rPr lang="th-TH" dirty="0" smtClean="0"/>
              <a:t>การนำ </a:t>
            </a:r>
            <a:r>
              <a:rPr lang="en-US" dirty="0" smtClean="0"/>
              <a:t>Attribute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th-TH" dirty="0" smtClean="0"/>
              <a:t>ไปใช้งานในส่วนของ </a:t>
            </a:r>
            <a:r>
              <a:rPr lang="en-US" dirty="0" smtClean="0"/>
              <a:t>XHTML</a:t>
            </a:r>
          </a:p>
          <a:p>
            <a:pPr>
              <a:buNone/>
            </a:pPr>
            <a:r>
              <a:rPr lang="en-US" dirty="0" smtClean="0"/>
              <a:t>&lt;input type=“text” name=“</a:t>
            </a:r>
            <a:r>
              <a:rPr lang="en-US" dirty="0" err="1" smtClean="0"/>
              <a:t>inputname</a:t>
            </a:r>
            <a:r>
              <a:rPr lang="en-US" dirty="0" smtClean="0"/>
              <a:t>”&gt;</a:t>
            </a:r>
          </a:p>
          <a:p>
            <a:pPr>
              <a:buNone/>
            </a:pPr>
            <a:r>
              <a:rPr lang="th-TH" dirty="0" smtClean="0"/>
              <a:t>ประกาศ </a:t>
            </a:r>
            <a:r>
              <a:rPr lang="en-US" dirty="0" smtClean="0"/>
              <a:t>Attribute selector </a:t>
            </a:r>
            <a:r>
              <a:rPr lang="th-TH" dirty="0" smtClean="0"/>
              <a:t>มีหลักการดังนี้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[</a:t>
            </a:r>
            <a:r>
              <a:rPr lang="en-US" dirty="0" err="1" smtClean="0"/>
              <a:t>attr</a:t>
            </a:r>
            <a:r>
              <a:rPr lang="en-US" dirty="0" smtClean="0"/>
              <a:t>]</a:t>
            </a:r>
            <a:r>
              <a:rPr lang="th-TH" dirty="0" smtClean="0"/>
              <a:t>ประกาศ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th-TH" dirty="0" smtClean="0"/>
              <a:t>ที่มีแอ</a:t>
            </a:r>
            <a:r>
              <a:rPr lang="th-TH" dirty="0" err="1" smtClean="0"/>
              <a:t>ตทริบิวต์</a:t>
            </a:r>
            <a:r>
              <a:rPr lang="th-TH" dirty="0" smtClean="0"/>
              <a:t>ชื่อ </a:t>
            </a:r>
            <a:r>
              <a:rPr lang="en-US" dirty="0" err="1" smtClean="0"/>
              <a:t>attr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[</a:t>
            </a:r>
            <a:r>
              <a:rPr lang="en-US" dirty="0" err="1" smtClean="0"/>
              <a:t>attr</a:t>
            </a:r>
            <a:r>
              <a:rPr lang="en-US" dirty="0" smtClean="0"/>
              <a:t>=value]</a:t>
            </a:r>
            <a:r>
              <a:rPr lang="th-TH" dirty="0" smtClean="0"/>
              <a:t>ประกาศ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th-TH" dirty="0" smtClean="0"/>
              <a:t>ที่มีแอ</a:t>
            </a:r>
            <a:r>
              <a:rPr lang="th-TH" dirty="0" err="1" smtClean="0"/>
              <a:t>ตทริบิวต์</a:t>
            </a:r>
            <a:r>
              <a:rPr lang="th-TH" dirty="0" smtClean="0"/>
              <a:t>ชื่อ </a:t>
            </a:r>
            <a:r>
              <a:rPr lang="en-US" dirty="0" err="1" smtClean="0"/>
              <a:t>attr</a:t>
            </a:r>
            <a:r>
              <a:rPr lang="th-TH" dirty="0" smtClean="0"/>
              <a:t> และมีค่าเท่ากับ </a:t>
            </a:r>
            <a:r>
              <a:rPr lang="en-US" dirty="0" smtClean="0"/>
              <a:t>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[</a:t>
            </a:r>
            <a:r>
              <a:rPr lang="en-US" dirty="0" err="1" smtClean="0"/>
              <a:t>attr</a:t>
            </a:r>
            <a:r>
              <a:rPr lang="en-US" dirty="0" smtClean="0"/>
              <a:t>!=value]</a:t>
            </a:r>
            <a:r>
              <a:rPr lang="th-TH" dirty="0" smtClean="0"/>
              <a:t> ประกาศ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th-TH" dirty="0" smtClean="0"/>
              <a:t>ที่มีแอ</a:t>
            </a:r>
            <a:r>
              <a:rPr lang="th-TH" dirty="0" err="1" smtClean="0"/>
              <a:t>ตทริบิวต์</a:t>
            </a:r>
            <a:r>
              <a:rPr lang="th-TH" dirty="0" smtClean="0"/>
              <a:t>ชื่อ </a:t>
            </a:r>
            <a:r>
              <a:rPr lang="en-US" dirty="0" err="1" smtClean="0"/>
              <a:t>attr</a:t>
            </a:r>
            <a:r>
              <a:rPr lang="th-TH" dirty="0" smtClean="0"/>
              <a:t> และมีค่าไม่เท่ากับ </a:t>
            </a:r>
            <a:r>
              <a:rPr lang="en-US" dirty="0" smtClean="0"/>
              <a:t>value</a:t>
            </a:r>
            <a:endParaRPr lang="th-TH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[</a:t>
            </a:r>
            <a:r>
              <a:rPr lang="en-US" dirty="0" err="1" smtClean="0"/>
              <a:t>attr</a:t>
            </a:r>
            <a:r>
              <a:rPr lang="en-US" dirty="0" smtClean="0"/>
              <a:t>^=value]</a:t>
            </a:r>
            <a:r>
              <a:rPr lang="th-TH" dirty="0" smtClean="0"/>
              <a:t> ประกาศ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th-TH" dirty="0" smtClean="0"/>
              <a:t>ที่มีแอ</a:t>
            </a:r>
            <a:r>
              <a:rPr lang="th-TH" dirty="0" err="1" smtClean="0"/>
              <a:t>ตทริบิวต์</a:t>
            </a:r>
            <a:r>
              <a:rPr lang="th-TH" dirty="0" smtClean="0"/>
              <a:t>ชื่อ </a:t>
            </a:r>
            <a:r>
              <a:rPr lang="en-US" dirty="0" err="1" smtClean="0"/>
              <a:t>attr</a:t>
            </a:r>
            <a:r>
              <a:rPr lang="th-TH" dirty="0" smtClean="0"/>
              <a:t> และมีค่าขึ้นต้นด้วยคำว่า</a:t>
            </a:r>
            <a:r>
              <a:rPr lang="en-US" dirty="0" smtClean="0"/>
              <a:t> value</a:t>
            </a:r>
            <a:endParaRPr lang="th-TH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[</a:t>
            </a:r>
            <a:r>
              <a:rPr lang="en-US" dirty="0" err="1" smtClean="0"/>
              <a:t>attr</a:t>
            </a:r>
            <a:r>
              <a:rPr lang="en-US" dirty="0" smtClean="0"/>
              <a:t>$=value]</a:t>
            </a:r>
            <a:r>
              <a:rPr lang="th-TH" dirty="0" smtClean="0"/>
              <a:t> ประกาศ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th-TH" dirty="0" smtClean="0"/>
              <a:t>ที่มีแอ</a:t>
            </a:r>
            <a:r>
              <a:rPr lang="th-TH" dirty="0" err="1" smtClean="0"/>
              <a:t>ตทริบิวต์</a:t>
            </a:r>
            <a:r>
              <a:rPr lang="th-TH" dirty="0" smtClean="0"/>
              <a:t>ชื่อ </a:t>
            </a:r>
            <a:r>
              <a:rPr lang="en-US" dirty="0" err="1" smtClean="0"/>
              <a:t>attr</a:t>
            </a:r>
            <a:r>
              <a:rPr lang="th-TH" dirty="0" smtClean="0"/>
              <a:t> และมีค่าลงท้ายด้วยคำว่า</a:t>
            </a:r>
            <a:r>
              <a:rPr lang="en-US" dirty="0" smtClean="0"/>
              <a:t> value</a:t>
            </a:r>
            <a:endParaRPr lang="th-TH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[</a:t>
            </a:r>
            <a:r>
              <a:rPr lang="en-US" dirty="0" err="1" smtClean="0"/>
              <a:t>attr</a:t>
            </a:r>
            <a:r>
              <a:rPr lang="en-US" dirty="0" smtClean="0"/>
              <a:t>*=value]</a:t>
            </a:r>
            <a:r>
              <a:rPr lang="th-TH" dirty="0" smtClean="0"/>
              <a:t> ประกาศ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th-TH" dirty="0" smtClean="0"/>
              <a:t>ที่มีแอ</a:t>
            </a:r>
            <a:r>
              <a:rPr lang="th-TH" dirty="0" err="1" smtClean="0"/>
              <a:t>ตทริบิวต์</a:t>
            </a:r>
            <a:r>
              <a:rPr lang="th-TH" dirty="0" smtClean="0"/>
              <a:t>ชื่อ </a:t>
            </a:r>
            <a:r>
              <a:rPr lang="en-US" dirty="0" err="1" smtClean="0"/>
              <a:t>attr</a:t>
            </a:r>
            <a:r>
              <a:rPr lang="th-TH" dirty="0" smtClean="0"/>
              <a:t> และมีคำว่า</a:t>
            </a:r>
            <a:r>
              <a:rPr lang="en-US" dirty="0" smtClean="0"/>
              <a:t> value </a:t>
            </a:r>
            <a:r>
              <a:rPr lang="th-TH" dirty="0" smtClean="0"/>
              <a:t>อยู่ภายใน</a:t>
            </a:r>
          </a:p>
          <a:p>
            <a:pPr marL="514350" indent="-514350">
              <a:buFont typeface="+mj-lt"/>
              <a:buAutoNum type="arabicPeriod"/>
            </a:pPr>
            <a:endParaRPr lang="th-TH" dirty="0" smtClean="0"/>
          </a:p>
          <a:p>
            <a:pPr marL="514350" indent="-514350">
              <a:buFont typeface="+mj-lt"/>
              <a:buAutoNum type="arabicPeriod"/>
            </a:pPr>
            <a:endParaRPr lang="th-TH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14282" y="1000116"/>
            <a:ext cx="8929718" cy="1143000"/>
          </a:xfrm>
        </p:spPr>
        <p:txBody>
          <a:bodyPr>
            <a:normAutofit/>
          </a:bodyPr>
          <a:lstStyle/>
          <a:p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การนำ </a:t>
            </a:r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ไปใช้งานกับ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XHTML</a:t>
            </a:r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ในรูปแบบต่างๆ</a:t>
            </a:r>
            <a:endParaRPr lang="en-US" sz="4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2721298"/>
            <a:ext cx="8229600" cy="327947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Grouping </a:t>
            </a:r>
            <a:r>
              <a:rPr lang="th-TH" dirty="0" smtClean="0"/>
              <a:t>เป็นการรวมกันของ </a:t>
            </a:r>
            <a:r>
              <a:rPr lang="en-US" dirty="0" smtClean="0"/>
              <a:t>Selector </a:t>
            </a:r>
            <a:r>
              <a:rPr lang="th-TH" dirty="0" smtClean="0"/>
              <a:t>โดยที่มีค่าคุณสมบัติเช่นเดียวกันเช่น</a:t>
            </a:r>
          </a:p>
          <a:p>
            <a:pPr>
              <a:buNone/>
            </a:pPr>
            <a:r>
              <a:rPr lang="en-US" dirty="0" smtClean="0"/>
              <a:t>h1,h2{color:#</a:t>
            </a:r>
            <a:r>
              <a:rPr lang="en-US" dirty="0" err="1" smtClean="0"/>
              <a:t>cccccc</a:t>
            </a: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Universal</a:t>
            </a:r>
            <a:r>
              <a:rPr lang="th-TH" dirty="0" smtClean="0"/>
              <a:t> เป็นการประกาศโดยใช้เครื่องหมาย * โดยมีความหมายถึง </a:t>
            </a:r>
            <a:r>
              <a:rPr lang="th-TH" dirty="0" err="1" smtClean="0"/>
              <a:t>ทุกอิ</a:t>
            </a:r>
            <a:r>
              <a:rPr lang="th-TH" dirty="0" smtClean="0"/>
              <a:t>ลิ</a:t>
            </a:r>
            <a:r>
              <a:rPr lang="th-TH" dirty="0" err="1" smtClean="0"/>
              <a:t>เมนต์</a:t>
            </a:r>
            <a:endParaRPr lang="th-TH" dirty="0" smtClean="0"/>
          </a:p>
          <a:p>
            <a:pPr>
              <a:buNone/>
            </a:pPr>
            <a:r>
              <a:rPr lang="th-TH" dirty="0" smtClean="0"/>
              <a:t>*</a:t>
            </a:r>
            <a:r>
              <a:rPr lang="en-US" dirty="0" smtClean="0"/>
              <a:t>.font16{font-size:16px;}/*</a:t>
            </a:r>
            <a:r>
              <a:rPr lang="th-TH" dirty="0" err="1" smtClean="0"/>
              <a:t>ทุกอิ</a:t>
            </a:r>
            <a:r>
              <a:rPr lang="th-TH" dirty="0" smtClean="0"/>
              <a:t>ลิ</a:t>
            </a:r>
            <a:r>
              <a:rPr lang="th-TH" dirty="0" err="1" smtClean="0"/>
              <a:t>เมนต์</a:t>
            </a:r>
            <a:r>
              <a:rPr lang="th-TH" dirty="0" smtClean="0"/>
              <a:t>ที่มีคลาส</a:t>
            </a:r>
            <a:r>
              <a:rPr lang="en-US" dirty="0" smtClean="0"/>
              <a:t>font16*/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85786" y="1071554"/>
            <a:ext cx="7786742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 with DOM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700118" y="2928934"/>
            <a:ext cx="7872410" cy="1685924"/>
          </a:xfrm>
        </p:spPr>
        <p:txBody>
          <a:bodyPr>
            <a:normAutofit/>
          </a:bodyPr>
          <a:lstStyle/>
          <a:p>
            <a:r>
              <a:rPr lang="en-US" dirty="0" smtClean="0"/>
              <a:t>DOM </a:t>
            </a:r>
            <a:r>
              <a:rPr lang="th-TH" dirty="0" smtClean="0"/>
              <a:t>ย่อมาจาก </a:t>
            </a:r>
            <a:r>
              <a:rPr lang="en-US" dirty="0" smtClean="0"/>
              <a:t>Document Object Model</a:t>
            </a:r>
          </a:p>
          <a:p>
            <a:r>
              <a:rPr lang="th-TH" dirty="0" smtClean="0"/>
              <a:t>แนวคิดในการมอง</a:t>
            </a:r>
            <a:r>
              <a:rPr lang="th-TH" dirty="0"/>
              <a:t>ส่วน</a:t>
            </a:r>
            <a:r>
              <a:rPr lang="th-TH" dirty="0" smtClean="0"/>
              <a:t>ต่างๆ</a:t>
            </a:r>
            <a:r>
              <a:rPr lang="en-US" dirty="0" smtClean="0"/>
              <a:t> </a:t>
            </a:r>
            <a:r>
              <a:rPr lang="th-TH" dirty="0" smtClean="0"/>
              <a:t>ของ</a:t>
            </a:r>
            <a:r>
              <a:rPr lang="th-TH" dirty="0"/>
              <a:t>หน้าเว็บให้เป็น </a:t>
            </a:r>
            <a:r>
              <a:rPr lang="en-US" dirty="0"/>
              <a:t>object </a:t>
            </a:r>
            <a:r>
              <a:rPr lang="th-TH" dirty="0"/>
              <a:t>เพื่อให้เราสามารถเรียกใช้ </a:t>
            </a:r>
            <a:r>
              <a:rPr lang="en-US" dirty="0"/>
              <a:t>object </a:t>
            </a:r>
            <a:r>
              <a:rPr lang="th-TH" dirty="0"/>
              <a:t>เหล่านั้นได้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14390" y="571480"/>
            <a:ext cx="7615262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Descendant</a:t>
            </a:r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ลูกหลาน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814390" y="2100267"/>
            <a:ext cx="4972056" cy="1828799"/>
          </a:xfrm>
        </p:spPr>
        <p:txBody>
          <a:bodyPr>
            <a:normAutofit fontScale="85000" lnSpcReduction="10000"/>
          </a:bodyPr>
          <a:lstStyle/>
          <a:p>
            <a:r>
              <a:rPr lang="th-TH" dirty="0" smtClean="0"/>
              <a:t>เขียนโดยการเว้นช่องระหว่าง </a:t>
            </a:r>
            <a:r>
              <a:rPr lang="en-US" dirty="0" smtClean="0"/>
              <a:t>Selector </a:t>
            </a:r>
            <a:r>
              <a:rPr lang="th-TH" dirty="0" smtClean="0"/>
              <a:t>ที่มีมากกว่าหนึ่ง</a:t>
            </a:r>
            <a:r>
              <a:rPr lang="en-US" dirty="0" smtClean="0"/>
              <a:t>Selector</a:t>
            </a:r>
            <a:r>
              <a:rPr lang="th-TH" dirty="0" smtClean="0"/>
              <a:t>เช่น</a:t>
            </a:r>
          </a:p>
          <a:p>
            <a:r>
              <a:rPr lang="th-TH" dirty="0" smtClean="0"/>
              <a:t>ประกาศ</a:t>
            </a:r>
            <a:r>
              <a:rPr lang="en-US" dirty="0" smtClean="0"/>
              <a:t> CSS</a:t>
            </a:r>
            <a:r>
              <a:rPr lang="th-TH" dirty="0" smtClean="0"/>
              <a:t>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div strong</a:t>
            </a:r>
            <a:r>
              <a:rPr lang="en-US" dirty="0" smtClean="0"/>
              <a:t>{color:#</a:t>
            </a:r>
            <a:r>
              <a:rPr lang="en-US" dirty="0" err="1" smtClean="0"/>
              <a:t>cccccc</a:t>
            </a:r>
            <a:r>
              <a:rPr lang="en-US" dirty="0" smtClean="0"/>
              <a:t>;}</a:t>
            </a:r>
            <a:endParaRPr lang="th-TH" dirty="0" smtClean="0"/>
          </a:p>
          <a:p>
            <a:r>
              <a:rPr lang="th-TH" dirty="0" smtClean="0"/>
              <a:t>นำไปใช้ </a:t>
            </a:r>
            <a:r>
              <a:rPr lang="en-US" dirty="0" smtClean="0"/>
              <a:t>XHTML : &lt;div&gt;&lt;strong&gt;Text&lt;/strong&gt;&lt;/div&gt;</a:t>
            </a:r>
          </a:p>
        </p:txBody>
      </p:sp>
      <p:grpSp>
        <p:nvGrpSpPr>
          <p:cNvPr id="34" name="กลุ่ม 33"/>
          <p:cNvGrpSpPr/>
          <p:nvPr/>
        </p:nvGrpSpPr>
        <p:grpSpPr>
          <a:xfrm>
            <a:off x="1214414" y="4071942"/>
            <a:ext cx="5357850" cy="2571768"/>
            <a:chOff x="857224" y="3643314"/>
            <a:chExt cx="5357850" cy="2571768"/>
          </a:xfrm>
        </p:grpSpPr>
        <p:cxnSp>
          <p:nvCxnSpPr>
            <p:cNvPr id="35" name="ตัวเชื่อมต่อหักมุม 34"/>
            <p:cNvCxnSpPr>
              <a:endCxn id="39" idx="0"/>
            </p:cNvCxnSpPr>
            <p:nvPr/>
          </p:nvCxnSpPr>
          <p:spPr>
            <a:xfrm rot="16200000" flipH="1">
              <a:off x="4357686" y="3143248"/>
              <a:ext cx="285752" cy="200026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กลุ่ม 28"/>
            <p:cNvGrpSpPr/>
            <p:nvPr/>
          </p:nvGrpSpPr>
          <p:grpSpPr>
            <a:xfrm>
              <a:off x="857224" y="3643314"/>
              <a:ext cx="5357850" cy="2571768"/>
              <a:chOff x="1714480" y="3214686"/>
              <a:chExt cx="5357850" cy="2571768"/>
            </a:xfrm>
          </p:grpSpPr>
          <p:sp>
            <p:nvSpPr>
              <p:cNvPr id="37" name="สี่เหลี่ยมมุมมน 3"/>
              <p:cNvSpPr/>
              <p:nvPr/>
            </p:nvSpPr>
            <p:spPr>
              <a:xfrm>
                <a:off x="3643306" y="3214686"/>
                <a:ext cx="1428760" cy="3571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div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8" name="สี่เหลี่ยมมุมมน 37"/>
              <p:cNvSpPr/>
              <p:nvPr/>
            </p:nvSpPr>
            <p:spPr>
              <a:xfrm>
                <a:off x="1714480" y="3857628"/>
                <a:ext cx="1428760" cy="3571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strong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9" name="สี่เหลี่ยมมุมมน 38"/>
              <p:cNvSpPr/>
              <p:nvPr/>
            </p:nvSpPr>
            <p:spPr>
              <a:xfrm>
                <a:off x="5643570" y="3857628"/>
                <a:ext cx="1428760" cy="3571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blockquote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0" name="สี่เหลี่ยมมุมมน 39"/>
              <p:cNvSpPr/>
              <p:nvPr/>
            </p:nvSpPr>
            <p:spPr>
              <a:xfrm>
                <a:off x="5643570" y="4572008"/>
                <a:ext cx="1428760" cy="3571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strong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41" name="ตัวเชื่อมต่อหักมุม 40"/>
              <p:cNvCxnSpPr>
                <a:endCxn id="38" idx="0"/>
              </p:cNvCxnSpPr>
              <p:nvPr/>
            </p:nvCxnSpPr>
            <p:spPr>
              <a:xfrm rot="5400000">
                <a:off x="3250397" y="2750339"/>
                <a:ext cx="285752" cy="192882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ตัวเชื่อมต่อหักมุม 41"/>
              <p:cNvCxnSpPr>
                <a:stCxn id="39" idx="2"/>
                <a:endCxn id="40" idx="0"/>
              </p:cNvCxnSpPr>
              <p:nvPr/>
            </p:nvCxnSpPr>
            <p:spPr>
              <a:xfrm rot="5400000">
                <a:off x="6179355" y="4393413"/>
                <a:ext cx="357190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วงรี 42"/>
              <p:cNvSpPr/>
              <p:nvPr/>
            </p:nvSpPr>
            <p:spPr>
              <a:xfrm>
                <a:off x="1857356" y="5000636"/>
                <a:ext cx="1143008" cy="5000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Text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4" name="วงรี 43"/>
              <p:cNvSpPr/>
              <p:nvPr/>
            </p:nvSpPr>
            <p:spPr>
              <a:xfrm>
                <a:off x="3786182" y="4572008"/>
                <a:ext cx="1143008" cy="5000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Text</a:t>
                </a:r>
              </a:p>
            </p:txBody>
          </p:sp>
          <p:sp>
            <p:nvSpPr>
              <p:cNvPr id="45" name="วงรี 44"/>
              <p:cNvSpPr/>
              <p:nvPr/>
            </p:nvSpPr>
            <p:spPr>
              <a:xfrm>
                <a:off x="5786446" y="5286388"/>
                <a:ext cx="1143008" cy="5000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Text</a:t>
                </a:r>
              </a:p>
            </p:txBody>
          </p:sp>
          <p:cxnSp>
            <p:nvCxnSpPr>
              <p:cNvPr id="46" name="ตัวเชื่อมต่อหักมุม 45"/>
              <p:cNvCxnSpPr>
                <a:endCxn id="44" idx="0"/>
              </p:cNvCxnSpPr>
              <p:nvPr/>
            </p:nvCxnSpPr>
            <p:spPr>
              <a:xfrm rot="5400000">
                <a:off x="3857620" y="4071942"/>
                <a:ext cx="1000132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ตัวเชื่อมต่อหักมุม 46"/>
              <p:cNvCxnSpPr>
                <a:stCxn id="38" idx="2"/>
                <a:endCxn id="43" idx="0"/>
              </p:cNvCxnSpPr>
              <p:nvPr/>
            </p:nvCxnSpPr>
            <p:spPr>
              <a:xfrm rot="5400000">
                <a:off x="2035951" y="4607727"/>
                <a:ext cx="785818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ตัวเชื่อมต่อหักมุม 47"/>
              <p:cNvCxnSpPr>
                <a:stCxn id="40" idx="2"/>
                <a:endCxn id="45" idx="0"/>
              </p:cNvCxnSpPr>
              <p:nvPr/>
            </p:nvCxnSpPr>
            <p:spPr>
              <a:xfrm rot="5400000">
                <a:off x="6179355" y="5107793"/>
                <a:ext cx="357190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สี่เหลี่ยมผืนผ้า 48"/>
          <p:cNvSpPr/>
          <p:nvPr/>
        </p:nvSpPr>
        <p:spPr>
          <a:xfrm>
            <a:off x="6429388" y="2071678"/>
            <a:ext cx="2500330" cy="1571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กรณีเขียนติดการเช่น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div.red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th-TH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หมายถึง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Tag div </a:t>
            </a:r>
            <a:r>
              <a:rPr lang="th-TH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ที่มี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class=red </a:t>
            </a:r>
            <a:r>
              <a:rPr lang="th-TH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เช่น</a:t>
            </a:r>
          </a:p>
          <a:p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&lt;div class=“red”&gt;&lt;/div&gt;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42910" y="704088"/>
            <a:ext cx="482918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85804" y="2149794"/>
            <a:ext cx="8229600" cy="4279602"/>
          </a:xfrm>
        </p:spPr>
        <p:txBody>
          <a:bodyPr>
            <a:normAutofit/>
          </a:bodyPr>
          <a:lstStyle/>
          <a:p>
            <a:r>
              <a:rPr lang="th-TH" dirty="0" smtClean="0"/>
              <a:t>ก่อนเริ่มศึกษา </a:t>
            </a:r>
            <a:r>
              <a:rPr lang="en-US" dirty="0" smtClean="0"/>
              <a:t>CSS </a:t>
            </a:r>
            <a:r>
              <a:rPr lang="th-TH" dirty="0" smtClean="0"/>
              <a:t>ควรมีความรู้ความเข้าใจ</a:t>
            </a:r>
            <a:r>
              <a:rPr lang="en-US" dirty="0" smtClean="0"/>
              <a:t> HTML / XHTML</a:t>
            </a:r>
          </a:p>
          <a:p>
            <a:r>
              <a:rPr lang="en-US" dirty="0" smtClean="0"/>
              <a:t>CSS </a:t>
            </a:r>
            <a:r>
              <a:rPr lang="th-TH" dirty="0" smtClean="0"/>
              <a:t>ย่อมาจาก </a:t>
            </a:r>
            <a:r>
              <a:rPr lang="en-US" dirty="0" err="1" smtClean="0"/>
              <a:t>Cascadling</a:t>
            </a:r>
            <a:r>
              <a:rPr lang="en-US" dirty="0" smtClean="0"/>
              <a:t> Style Sheets</a:t>
            </a:r>
            <a:endParaRPr lang="th-TH" dirty="0" smtClean="0"/>
          </a:p>
          <a:p>
            <a:r>
              <a:rPr lang="th-TH" dirty="0" smtClean="0"/>
              <a:t>ใช้สำหรับกำหนดรูปแบบการแสดงผลของหน้าเว็บ</a:t>
            </a:r>
          </a:p>
          <a:p>
            <a:r>
              <a:rPr lang="th-TH" dirty="0" smtClean="0"/>
              <a:t>ใช้งานร่วมกับ </a:t>
            </a:r>
            <a:r>
              <a:rPr lang="en-US" dirty="0" smtClean="0"/>
              <a:t>HTML </a:t>
            </a:r>
            <a:r>
              <a:rPr lang="th-TH" dirty="0" smtClean="0"/>
              <a:t>เพื่อเพิ่มประสิทธิภาพให้กับเว็บเพจมากกว่าเดิม เช่น การนำ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th-TH" dirty="0" smtClean="0"/>
              <a:t>จัดรูปแบบ</a:t>
            </a:r>
            <a:r>
              <a:rPr lang="en-US" dirty="0" smtClean="0"/>
              <a:t> Layout </a:t>
            </a:r>
            <a:r>
              <a:rPr lang="th-TH" dirty="0" smtClean="0"/>
              <a:t>แทนการใช้เทเบิล</a:t>
            </a:r>
          </a:p>
          <a:p>
            <a:r>
              <a:rPr lang="th-TH" dirty="0" smtClean="0"/>
              <a:t>สามารถจัดการกับหน้าเว็บเพจที่มีจำนวนมาก</a:t>
            </a:r>
            <a:r>
              <a:rPr lang="en-US" dirty="0" smtClean="0"/>
              <a:t> (</a:t>
            </a:r>
            <a:r>
              <a:rPr lang="th-TH" dirty="0" smtClean="0"/>
              <a:t>อิสระจาก</a:t>
            </a:r>
            <a:r>
              <a:rPr lang="en-US" dirty="0" smtClean="0"/>
              <a:t>html)</a:t>
            </a:r>
            <a:endParaRPr lang="th-TH" dirty="0" smtClean="0"/>
          </a:p>
          <a:p>
            <a:r>
              <a:rPr lang="th-TH" dirty="0" smtClean="0"/>
              <a:t>กำหนดไฟล์ไว้ข้างนอกโดยจัดเก็บเป็นไฟล์ </a:t>
            </a:r>
            <a:r>
              <a:rPr lang="en-US" dirty="0" smtClean="0"/>
              <a:t>CSS (</a:t>
            </a:r>
            <a:r>
              <a:rPr lang="th-TH" dirty="0" smtClean="0"/>
              <a:t>จัดการจากศูนย์กลางที่เดียว</a:t>
            </a:r>
            <a:r>
              <a:rPr lang="en-US" dirty="0" smtClean="0"/>
              <a:t>)</a:t>
            </a:r>
          </a:p>
          <a:p>
            <a:r>
              <a:rPr lang="th-TH" smtClean="0"/>
              <a:t>รองรับ</a:t>
            </a:r>
            <a:r>
              <a:rPr lang="th-TH" dirty="0" smtClean="0"/>
              <a:t>การทำงานได้ทุกบราวเซอร์ </a:t>
            </a:r>
          </a:p>
          <a:p>
            <a:endParaRPr lang="th-TH" dirty="0" smtClean="0"/>
          </a:p>
          <a:p>
            <a:endParaRPr lang="th-TH" dirty="0" smtClean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14390" y="571480"/>
            <a:ext cx="7615262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Descendant</a:t>
            </a:r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ลูกหลาน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22526" y="1859340"/>
            <a:ext cx="7278498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//Descendant</a:t>
            </a:r>
          </a:p>
          <a:p>
            <a:r>
              <a:rPr lang="en-US" sz="2400" dirty="0" smtClean="0"/>
              <a:t>	&lt;style&gt;</a:t>
            </a:r>
          </a:p>
          <a:p>
            <a:r>
              <a:rPr lang="en-US" sz="2400" dirty="0" smtClean="0"/>
              <a:t>	div strong{color:#</a:t>
            </a:r>
            <a:r>
              <a:rPr lang="en-US" sz="2400" dirty="0" err="1" smtClean="0"/>
              <a:t>cccccc</a:t>
            </a:r>
            <a:r>
              <a:rPr lang="en-US" sz="2400" dirty="0" smtClean="0"/>
              <a:t>;}</a:t>
            </a:r>
          </a:p>
          <a:p>
            <a:r>
              <a:rPr lang="en-US" sz="2400" dirty="0" smtClean="0"/>
              <a:t>	&lt;style&gt;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&lt;div&gt;</a:t>
            </a:r>
          </a:p>
          <a:p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&lt;strong&gt;</a:t>
            </a:r>
            <a:r>
              <a:rPr lang="en-US" sz="2400" dirty="0" smtClean="0"/>
              <a:t>Text</a:t>
            </a:r>
            <a:r>
              <a:rPr lang="en-US" sz="2400" dirty="0" smtClean="0">
                <a:solidFill>
                  <a:srgbClr val="FF0000"/>
                </a:solidFill>
              </a:rPr>
              <a:t>&lt;/strong&gt;</a:t>
            </a:r>
          </a:p>
          <a:p>
            <a:endParaRPr lang="en-US" sz="2400" dirty="0" smtClean="0"/>
          </a:p>
          <a:p>
            <a:r>
              <a:rPr lang="en-US" sz="2400" dirty="0" smtClean="0"/>
              <a:t>		&lt;</a:t>
            </a:r>
            <a:r>
              <a:rPr lang="en-US" sz="2400" dirty="0" err="1" smtClean="0"/>
              <a:t>blockquote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			</a:t>
            </a:r>
            <a:r>
              <a:rPr lang="en-US" sz="2400" dirty="0" smtClean="0">
                <a:solidFill>
                  <a:srgbClr val="FF0000"/>
                </a:solidFill>
              </a:rPr>
              <a:t>&lt;strong&gt;</a:t>
            </a:r>
            <a:r>
              <a:rPr lang="en-US" sz="2400" dirty="0" smtClean="0"/>
              <a:t>Text</a:t>
            </a:r>
            <a:r>
              <a:rPr lang="en-US" sz="2400" dirty="0" smtClean="0">
                <a:solidFill>
                  <a:srgbClr val="FF0000"/>
                </a:solidFill>
              </a:rPr>
              <a:t>&lt;/strong&gt;</a:t>
            </a:r>
          </a:p>
          <a:p>
            <a:r>
              <a:rPr lang="en-US" sz="2400" dirty="0" smtClean="0"/>
              <a:t>		&lt;/</a:t>
            </a:r>
            <a:r>
              <a:rPr lang="en-US" sz="2400" dirty="0" err="1" smtClean="0"/>
              <a:t>blockquote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&lt;/div&gt;</a:t>
            </a:r>
          </a:p>
          <a:p>
            <a:r>
              <a:rPr lang="en-US" dirty="0" smtClean="0"/>
              <a:t>	</a:t>
            </a:r>
            <a:endParaRPr lang="th-TH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14432" y="57148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</a:t>
            </a:r>
            <a:r>
              <a:rPr lang="th-TH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th-TH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ต้องเป็น 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</a:t>
            </a:r>
            <a:r>
              <a:rPr lang="th-TH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ลูก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771556" y="2028829"/>
            <a:ext cx="8229600" cy="1257295"/>
          </a:xfrm>
        </p:spPr>
        <p:txBody>
          <a:bodyPr>
            <a:normAutofit fontScale="85000" lnSpcReduction="10000"/>
          </a:bodyPr>
          <a:lstStyle/>
          <a:p>
            <a:r>
              <a:rPr lang="th-TH" dirty="0" smtClean="0"/>
              <a:t>เป็นการเขียนโดยใช้เครื่องหมาย </a:t>
            </a:r>
            <a:r>
              <a:rPr lang="en-US" dirty="0" smtClean="0"/>
              <a:t>&gt; </a:t>
            </a:r>
            <a:r>
              <a:rPr lang="th-TH" dirty="0" smtClean="0"/>
              <a:t>เพื่อกำหนดถึง </a:t>
            </a:r>
            <a:r>
              <a:rPr lang="en-US" dirty="0" smtClean="0"/>
              <a:t>Element </a:t>
            </a:r>
            <a:r>
              <a:rPr lang="th-TH" dirty="0" smtClean="0"/>
              <a:t>ลูกจาก </a:t>
            </a:r>
            <a:r>
              <a:rPr lang="en-US" dirty="0" smtClean="0"/>
              <a:t>Selector </a:t>
            </a:r>
            <a:r>
              <a:rPr lang="th-TH" dirty="0" smtClean="0"/>
              <a:t>ที่กำหนด</a:t>
            </a:r>
          </a:p>
          <a:p>
            <a:pPr>
              <a:buNone/>
            </a:pPr>
            <a:r>
              <a:rPr lang="th-TH" sz="3300" b="1" dirty="0" smtClean="0"/>
              <a:t>ตัวอย่าง </a:t>
            </a:r>
            <a:endParaRPr lang="en-US" sz="3300" b="1" dirty="0" smtClean="0"/>
          </a:p>
          <a:p>
            <a:r>
              <a:rPr lang="en-US" dirty="0" smtClean="0"/>
              <a:t>div&gt;strong{color:#005555;}</a:t>
            </a:r>
            <a:endParaRPr lang="en-US" dirty="0"/>
          </a:p>
        </p:txBody>
      </p:sp>
      <p:grpSp>
        <p:nvGrpSpPr>
          <p:cNvPr id="4" name="กลุ่ม 3"/>
          <p:cNvGrpSpPr/>
          <p:nvPr/>
        </p:nvGrpSpPr>
        <p:grpSpPr>
          <a:xfrm>
            <a:off x="1285852" y="3714752"/>
            <a:ext cx="5357850" cy="2571768"/>
            <a:chOff x="857224" y="3643314"/>
            <a:chExt cx="5357850" cy="2571768"/>
          </a:xfrm>
        </p:grpSpPr>
        <p:cxnSp>
          <p:nvCxnSpPr>
            <p:cNvPr id="5" name="ตัวเชื่อมต่อหักมุม 4"/>
            <p:cNvCxnSpPr>
              <a:endCxn id="9" idx="0"/>
            </p:cNvCxnSpPr>
            <p:nvPr/>
          </p:nvCxnSpPr>
          <p:spPr>
            <a:xfrm rot="16200000" flipH="1">
              <a:off x="4357686" y="3143248"/>
              <a:ext cx="285752" cy="200026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กลุ่ม 28"/>
            <p:cNvGrpSpPr/>
            <p:nvPr/>
          </p:nvGrpSpPr>
          <p:grpSpPr>
            <a:xfrm>
              <a:off x="857224" y="3643314"/>
              <a:ext cx="5357850" cy="2571768"/>
              <a:chOff x="1714480" y="3214686"/>
              <a:chExt cx="5357850" cy="2571768"/>
            </a:xfrm>
          </p:grpSpPr>
          <p:sp>
            <p:nvSpPr>
              <p:cNvPr id="7" name="สี่เหลี่ยมมุมมน 3"/>
              <p:cNvSpPr/>
              <p:nvPr/>
            </p:nvSpPr>
            <p:spPr>
              <a:xfrm>
                <a:off x="3643306" y="3214686"/>
                <a:ext cx="1428760" cy="3571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div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8" name="สี่เหลี่ยมมุมมน 7"/>
              <p:cNvSpPr/>
              <p:nvPr/>
            </p:nvSpPr>
            <p:spPr>
              <a:xfrm>
                <a:off x="1714480" y="3857628"/>
                <a:ext cx="1428760" cy="3571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strong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9" name="สี่เหลี่ยมมุมมน 8"/>
              <p:cNvSpPr/>
              <p:nvPr/>
            </p:nvSpPr>
            <p:spPr>
              <a:xfrm>
                <a:off x="5643570" y="3857628"/>
                <a:ext cx="1428760" cy="3571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blockquote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0" name="สี่เหลี่ยมมุมมน 9"/>
              <p:cNvSpPr/>
              <p:nvPr/>
            </p:nvSpPr>
            <p:spPr>
              <a:xfrm>
                <a:off x="5643570" y="4572008"/>
                <a:ext cx="1428760" cy="3571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strong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11" name="ตัวเชื่อมต่อหักมุม 10"/>
              <p:cNvCxnSpPr>
                <a:endCxn id="8" idx="0"/>
              </p:cNvCxnSpPr>
              <p:nvPr/>
            </p:nvCxnSpPr>
            <p:spPr>
              <a:xfrm rot="5400000">
                <a:off x="3250397" y="2750339"/>
                <a:ext cx="285752" cy="192882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ตัวเชื่อมต่อหักมุม 11"/>
              <p:cNvCxnSpPr>
                <a:stCxn id="9" idx="2"/>
                <a:endCxn id="10" idx="0"/>
              </p:cNvCxnSpPr>
              <p:nvPr/>
            </p:nvCxnSpPr>
            <p:spPr>
              <a:xfrm rot="5400000">
                <a:off x="6179355" y="4393413"/>
                <a:ext cx="357190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วงรี 12"/>
              <p:cNvSpPr/>
              <p:nvPr/>
            </p:nvSpPr>
            <p:spPr>
              <a:xfrm>
                <a:off x="1857356" y="5000636"/>
                <a:ext cx="1143008" cy="5000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Text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4" name="วงรี 13"/>
              <p:cNvSpPr/>
              <p:nvPr/>
            </p:nvSpPr>
            <p:spPr>
              <a:xfrm>
                <a:off x="3786182" y="4572008"/>
                <a:ext cx="1143008" cy="5000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Text</a:t>
                </a:r>
              </a:p>
            </p:txBody>
          </p:sp>
          <p:sp>
            <p:nvSpPr>
              <p:cNvPr id="15" name="วงรี 14"/>
              <p:cNvSpPr/>
              <p:nvPr/>
            </p:nvSpPr>
            <p:spPr>
              <a:xfrm>
                <a:off x="5786446" y="5286388"/>
                <a:ext cx="1143008" cy="5000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Text</a:t>
                </a:r>
              </a:p>
            </p:txBody>
          </p:sp>
          <p:cxnSp>
            <p:nvCxnSpPr>
              <p:cNvPr id="16" name="ตัวเชื่อมต่อหักมุม 15"/>
              <p:cNvCxnSpPr>
                <a:endCxn id="14" idx="0"/>
              </p:cNvCxnSpPr>
              <p:nvPr/>
            </p:nvCxnSpPr>
            <p:spPr>
              <a:xfrm rot="5400000">
                <a:off x="3857620" y="4071942"/>
                <a:ext cx="1000132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ตัวเชื่อมต่อหักมุม 16"/>
              <p:cNvCxnSpPr>
                <a:stCxn id="8" idx="2"/>
                <a:endCxn id="13" idx="0"/>
              </p:cNvCxnSpPr>
              <p:nvPr/>
            </p:nvCxnSpPr>
            <p:spPr>
              <a:xfrm rot="5400000">
                <a:off x="2035951" y="4607727"/>
                <a:ext cx="785818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ตัวเชื่อมต่อหักมุม 17"/>
              <p:cNvCxnSpPr>
                <a:stCxn id="10" idx="2"/>
                <a:endCxn id="15" idx="0"/>
              </p:cNvCxnSpPr>
              <p:nvPr/>
            </p:nvCxnSpPr>
            <p:spPr>
              <a:xfrm rot="5400000">
                <a:off x="6179355" y="5107793"/>
                <a:ext cx="357190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14432" y="57148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</a:t>
            </a:r>
            <a:r>
              <a:rPr lang="th-TH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th-TH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ต้องเป็น 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</a:t>
            </a:r>
            <a:r>
              <a:rPr lang="th-TH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ลูก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22526" y="1859340"/>
            <a:ext cx="72784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//Child</a:t>
            </a:r>
          </a:p>
          <a:p>
            <a:r>
              <a:rPr lang="en-US" sz="2400" dirty="0" smtClean="0"/>
              <a:t>	&lt;style&gt;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div&gt;strong</a:t>
            </a:r>
            <a:r>
              <a:rPr lang="en-US" sz="2400" dirty="0" smtClean="0"/>
              <a:t>{color:#</a:t>
            </a:r>
            <a:r>
              <a:rPr lang="en-US" sz="2400" dirty="0" err="1" smtClean="0"/>
              <a:t>cccccc</a:t>
            </a:r>
            <a:r>
              <a:rPr lang="en-US" sz="2400" dirty="0" smtClean="0"/>
              <a:t>;}</a:t>
            </a:r>
          </a:p>
          <a:p>
            <a:r>
              <a:rPr lang="en-US" sz="2400" dirty="0" smtClean="0"/>
              <a:t>	&lt;/style&gt;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&lt;div&gt;</a:t>
            </a:r>
          </a:p>
          <a:p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&lt;strong&gt;</a:t>
            </a:r>
            <a:r>
              <a:rPr lang="en-US" sz="2400" dirty="0" smtClean="0"/>
              <a:t>Text</a:t>
            </a:r>
            <a:r>
              <a:rPr lang="en-US" sz="2400" dirty="0" smtClean="0">
                <a:solidFill>
                  <a:srgbClr val="FF0000"/>
                </a:solidFill>
              </a:rPr>
              <a:t>&lt;/strong&gt;</a:t>
            </a:r>
          </a:p>
          <a:p>
            <a:r>
              <a:rPr lang="en-US" sz="2400" dirty="0" smtClean="0"/>
              <a:t>		Text</a:t>
            </a:r>
          </a:p>
          <a:p>
            <a:r>
              <a:rPr lang="en-US" sz="2400" dirty="0" smtClean="0"/>
              <a:t>		&lt;</a:t>
            </a:r>
            <a:r>
              <a:rPr lang="en-US" sz="2400" dirty="0" err="1" smtClean="0"/>
              <a:t>blockquote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			&lt;strong&gt;Text&lt;/strong&gt;</a:t>
            </a:r>
          </a:p>
          <a:p>
            <a:r>
              <a:rPr lang="en-US" sz="2400" dirty="0" smtClean="0"/>
              <a:t>		&lt;/</a:t>
            </a:r>
            <a:r>
              <a:rPr lang="en-US" sz="2400" dirty="0" err="1" smtClean="0"/>
              <a:t>blockquote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&lt;/div&gt;</a:t>
            </a:r>
          </a:p>
          <a:p>
            <a:r>
              <a:rPr lang="en-US" sz="2400" dirty="0" smtClean="0"/>
              <a:t>	 </a:t>
            </a:r>
            <a:r>
              <a:rPr lang="en-US" dirty="0" smtClean="0"/>
              <a:t>	</a:t>
            </a:r>
            <a:endParaRPr lang="th-TH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14348" y="704088"/>
            <a:ext cx="8229600" cy="1510466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Compound selector</a:t>
            </a:r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การใช้งาน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 </a:t>
            </a:r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หลายรูปแบบร่วมกัน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628680" y="2332061"/>
            <a:ext cx="8229600" cy="4525963"/>
          </a:xfrm>
        </p:spPr>
        <p:txBody>
          <a:bodyPr/>
          <a:lstStyle/>
          <a:p>
            <a:r>
              <a:rPr lang="en-US" dirty="0" smtClean="0"/>
              <a:t>Selector </a:t>
            </a:r>
            <a:r>
              <a:rPr lang="th-TH" dirty="0" smtClean="0"/>
              <a:t>ที่ได้เรียนรู้ไป สามารถนำมาเขียนแบบผสมกันได้ เช่น</a:t>
            </a:r>
          </a:p>
          <a:p>
            <a:r>
              <a:rPr lang="en-US" dirty="0"/>
              <a:t>d</a:t>
            </a:r>
            <a:r>
              <a:rPr lang="en-US" dirty="0" smtClean="0"/>
              <a:t>iv strong&gt;</a:t>
            </a:r>
            <a:r>
              <a:rPr lang="en-US" dirty="0" err="1" smtClean="0"/>
              <a:t>em</a:t>
            </a:r>
            <a:r>
              <a:rPr lang="en-US" dirty="0" smtClean="0"/>
              <a:t>{color: #00FF44;}</a:t>
            </a:r>
            <a:endParaRPr lang="en-US" dirty="0"/>
          </a:p>
        </p:txBody>
      </p:sp>
      <p:grpSp>
        <p:nvGrpSpPr>
          <p:cNvPr id="5" name="กลุ่ม 4"/>
          <p:cNvGrpSpPr/>
          <p:nvPr/>
        </p:nvGrpSpPr>
        <p:grpSpPr>
          <a:xfrm>
            <a:off x="1285852" y="3500438"/>
            <a:ext cx="5357850" cy="3214710"/>
            <a:chOff x="857224" y="3643314"/>
            <a:chExt cx="5357850" cy="3214710"/>
          </a:xfrm>
        </p:grpSpPr>
        <p:cxnSp>
          <p:nvCxnSpPr>
            <p:cNvPr id="6" name="ตัวเชื่อมต่อหักมุม 5"/>
            <p:cNvCxnSpPr>
              <a:endCxn id="10" idx="0"/>
            </p:cNvCxnSpPr>
            <p:nvPr/>
          </p:nvCxnSpPr>
          <p:spPr>
            <a:xfrm rot="16200000" flipH="1">
              <a:off x="4357686" y="3143248"/>
              <a:ext cx="285752" cy="200026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กลุ่ม 28"/>
            <p:cNvGrpSpPr/>
            <p:nvPr/>
          </p:nvGrpSpPr>
          <p:grpSpPr>
            <a:xfrm>
              <a:off x="857224" y="3643314"/>
              <a:ext cx="5357850" cy="3214710"/>
              <a:chOff x="1714480" y="3214686"/>
              <a:chExt cx="5357850" cy="3214710"/>
            </a:xfrm>
          </p:grpSpPr>
          <p:sp>
            <p:nvSpPr>
              <p:cNvPr id="8" name="สี่เหลี่ยมมุมมน 3"/>
              <p:cNvSpPr/>
              <p:nvPr/>
            </p:nvSpPr>
            <p:spPr>
              <a:xfrm>
                <a:off x="3643306" y="3214686"/>
                <a:ext cx="1428760" cy="3571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div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9" name="สี่เหลี่ยมมุมมน 8"/>
              <p:cNvSpPr/>
              <p:nvPr/>
            </p:nvSpPr>
            <p:spPr>
              <a:xfrm>
                <a:off x="1714480" y="3857628"/>
                <a:ext cx="1428760" cy="357190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strong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0" name="สี่เหลี่ยมมุมมน 9"/>
              <p:cNvSpPr/>
              <p:nvPr/>
            </p:nvSpPr>
            <p:spPr>
              <a:xfrm>
                <a:off x="5643570" y="3857628"/>
                <a:ext cx="1428760" cy="3571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blockquote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1" name="สี่เหลี่ยมมุมมน 10"/>
              <p:cNvSpPr/>
              <p:nvPr/>
            </p:nvSpPr>
            <p:spPr>
              <a:xfrm>
                <a:off x="5643570" y="4572008"/>
                <a:ext cx="1428760" cy="357190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strong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12" name="ตัวเชื่อมต่อหักมุม 11"/>
              <p:cNvCxnSpPr>
                <a:endCxn id="9" idx="0"/>
              </p:cNvCxnSpPr>
              <p:nvPr/>
            </p:nvCxnSpPr>
            <p:spPr>
              <a:xfrm rot="5400000">
                <a:off x="3250397" y="2750339"/>
                <a:ext cx="285752" cy="192882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ตัวเชื่อมต่อหักมุม 12"/>
              <p:cNvCxnSpPr>
                <a:stCxn id="10" idx="2"/>
                <a:endCxn id="11" idx="0"/>
              </p:cNvCxnSpPr>
              <p:nvPr/>
            </p:nvCxnSpPr>
            <p:spPr>
              <a:xfrm rot="5400000">
                <a:off x="6179355" y="4393413"/>
                <a:ext cx="357190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วงรี 13"/>
              <p:cNvSpPr/>
              <p:nvPr/>
            </p:nvSpPr>
            <p:spPr>
              <a:xfrm>
                <a:off x="1857356" y="5357826"/>
                <a:ext cx="1143008" cy="5000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Text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5" name="วงรี 14"/>
              <p:cNvSpPr/>
              <p:nvPr/>
            </p:nvSpPr>
            <p:spPr>
              <a:xfrm>
                <a:off x="3786182" y="4572008"/>
                <a:ext cx="1143008" cy="5000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Text</a:t>
                </a:r>
              </a:p>
            </p:txBody>
          </p:sp>
          <p:sp>
            <p:nvSpPr>
              <p:cNvPr id="16" name="วงรี 15"/>
              <p:cNvSpPr/>
              <p:nvPr/>
            </p:nvSpPr>
            <p:spPr>
              <a:xfrm>
                <a:off x="5786446" y="5929330"/>
                <a:ext cx="1143008" cy="5000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Text</a:t>
                </a:r>
              </a:p>
            </p:txBody>
          </p:sp>
          <p:cxnSp>
            <p:nvCxnSpPr>
              <p:cNvPr id="17" name="ตัวเชื่อมต่อหักมุม 16"/>
              <p:cNvCxnSpPr>
                <a:endCxn id="15" idx="0"/>
              </p:cNvCxnSpPr>
              <p:nvPr/>
            </p:nvCxnSpPr>
            <p:spPr>
              <a:xfrm rot="5400000">
                <a:off x="3857620" y="4071942"/>
                <a:ext cx="1000132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ตัวเชื่อมต่อหักมุม 17"/>
              <p:cNvCxnSpPr>
                <a:stCxn id="9" idx="2"/>
                <a:endCxn id="20" idx="0"/>
              </p:cNvCxnSpPr>
              <p:nvPr/>
            </p:nvCxnSpPr>
            <p:spPr>
              <a:xfrm rot="5400000">
                <a:off x="2250265" y="4393413"/>
                <a:ext cx="357190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ตัวเชื่อมต่อหักมุม 18"/>
              <p:cNvCxnSpPr>
                <a:stCxn id="11" idx="2"/>
                <a:endCxn id="22" idx="0"/>
              </p:cNvCxnSpPr>
              <p:nvPr/>
            </p:nvCxnSpPr>
            <p:spPr>
              <a:xfrm rot="5400000">
                <a:off x="6179355" y="5107793"/>
                <a:ext cx="357190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สี่เหลี่ยมมุมมน 19"/>
          <p:cNvSpPr/>
          <p:nvPr/>
        </p:nvSpPr>
        <p:spPr>
          <a:xfrm>
            <a:off x="1285852" y="4857760"/>
            <a:ext cx="1428760" cy="35719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em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สี่เหลี่ยมมุมมน 21"/>
          <p:cNvSpPr/>
          <p:nvPr/>
        </p:nvSpPr>
        <p:spPr>
          <a:xfrm>
            <a:off x="5214942" y="5572140"/>
            <a:ext cx="1428760" cy="35719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em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6" name="ตัวเชื่อมต่อหักมุม 25"/>
          <p:cNvCxnSpPr>
            <a:stCxn id="20" idx="2"/>
          </p:cNvCxnSpPr>
          <p:nvPr/>
        </p:nvCxnSpPr>
        <p:spPr>
          <a:xfrm rot="5400000">
            <a:off x="1785918" y="5429264"/>
            <a:ext cx="42862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ตัวเชื่อมต่อหักมุม 29"/>
          <p:cNvCxnSpPr>
            <a:stCxn id="22" idx="2"/>
          </p:cNvCxnSpPr>
          <p:nvPr/>
        </p:nvCxnSpPr>
        <p:spPr>
          <a:xfrm rot="5400000">
            <a:off x="5786446" y="6072206"/>
            <a:ext cx="28575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0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14348" y="775526"/>
            <a:ext cx="8229600" cy="1510466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Compound selector</a:t>
            </a:r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การใช้งาน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 </a:t>
            </a:r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หลายรูปแบบร่วมกัน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2976" y="2643182"/>
            <a:ext cx="68580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dirty="0" smtClean="0"/>
              <a:t>ลองเขียนโครงสร้าง </a:t>
            </a:r>
            <a:r>
              <a:rPr lang="en-US" sz="3200" dirty="0" smtClean="0"/>
              <a:t>XHTML</a:t>
            </a:r>
            <a:r>
              <a:rPr lang="th-TH" sz="3200" smtClean="0"/>
              <a:t> มองใน</a:t>
            </a:r>
            <a:r>
              <a:rPr lang="th-TH" sz="3200" dirty="0" smtClean="0"/>
              <a:t>รูปแบบ </a:t>
            </a:r>
            <a:r>
              <a:rPr lang="en-US" sz="3200" dirty="0" smtClean="0"/>
              <a:t>DOM(Document Object Model)</a:t>
            </a:r>
            <a:r>
              <a:rPr lang="en-US" sz="2000" dirty="0" smtClean="0"/>
              <a:t>	</a:t>
            </a:r>
            <a:endParaRPr lang="th-TH" sz="20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14348" y="71414"/>
            <a:ext cx="8229600" cy="1510466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Compound selector</a:t>
            </a:r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การใช้งาน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 </a:t>
            </a:r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หลายรูปแบบร่วมกัน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85852" y="1500175"/>
            <a:ext cx="685804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//</a:t>
            </a:r>
            <a:r>
              <a:rPr lang="en-US" sz="2000" dirty="0" err="1" smtClean="0">
                <a:solidFill>
                  <a:srgbClr val="FF0000"/>
                </a:solidFill>
              </a:rPr>
              <a:t>ACompound</a:t>
            </a:r>
            <a:r>
              <a:rPr lang="en-US" sz="2000" dirty="0" smtClean="0">
                <a:solidFill>
                  <a:srgbClr val="FF0000"/>
                </a:solidFill>
              </a:rPr>
              <a:t> Selector</a:t>
            </a:r>
          </a:p>
          <a:p>
            <a:r>
              <a:rPr lang="en-US" sz="2000" dirty="0" smtClean="0"/>
              <a:t>	&lt;style&gt;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div strong&gt;</a:t>
            </a:r>
            <a:r>
              <a:rPr lang="en-US" sz="2000" dirty="0" err="1" smtClean="0">
                <a:solidFill>
                  <a:srgbClr val="FF0000"/>
                </a:solidFill>
              </a:rPr>
              <a:t>em</a:t>
            </a:r>
            <a:r>
              <a:rPr lang="en-US" sz="2000" dirty="0" smtClean="0"/>
              <a:t>{color:#</a:t>
            </a:r>
            <a:r>
              <a:rPr lang="en-US" sz="2000" dirty="0" err="1" smtClean="0"/>
              <a:t>cccccc</a:t>
            </a:r>
            <a:r>
              <a:rPr lang="en-US" sz="2000" dirty="0" smtClean="0"/>
              <a:t>;}</a:t>
            </a:r>
          </a:p>
          <a:p>
            <a:r>
              <a:rPr lang="en-US" sz="2000" dirty="0" smtClean="0"/>
              <a:t>	&lt;/style&gt;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&lt;div&gt;</a:t>
            </a:r>
          </a:p>
          <a:p>
            <a:r>
              <a:rPr lang="en-US" sz="2000" dirty="0" smtClean="0"/>
              <a:t>		</a:t>
            </a:r>
            <a:r>
              <a:rPr lang="en-US" sz="2000" dirty="0" smtClean="0">
                <a:solidFill>
                  <a:srgbClr val="FF0000"/>
                </a:solidFill>
              </a:rPr>
              <a:t>&lt;strong&gt;</a:t>
            </a:r>
          </a:p>
          <a:p>
            <a:r>
              <a:rPr lang="en-US" sz="2000" dirty="0" smtClean="0"/>
              <a:t>			</a:t>
            </a:r>
            <a:r>
              <a:rPr lang="en-US" sz="2000" dirty="0" smtClean="0">
                <a:solidFill>
                  <a:srgbClr val="FF0000"/>
                </a:solidFill>
              </a:rPr>
              <a:t>&lt;</a:t>
            </a:r>
            <a:r>
              <a:rPr lang="en-US" sz="2000" dirty="0" err="1" smtClean="0">
                <a:solidFill>
                  <a:srgbClr val="FF0000"/>
                </a:solidFill>
              </a:rPr>
              <a:t>em</a:t>
            </a:r>
            <a:r>
              <a:rPr lang="en-US" sz="2000" dirty="0" smtClean="0">
                <a:solidFill>
                  <a:srgbClr val="FF0000"/>
                </a:solidFill>
              </a:rPr>
              <a:t>&gt;</a:t>
            </a:r>
            <a:r>
              <a:rPr lang="en-US" sz="2000" dirty="0" smtClean="0"/>
              <a:t>Text</a:t>
            </a:r>
            <a:r>
              <a:rPr lang="en-US" sz="2000" dirty="0" smtClean="0">
                <a:solidFill>
                  <a:srgbClr val="FF0000"/>
                </a:solidFill>
              </a:rPr>
              <a:t>&lt;/</a:t>
            </a:r>
            <a:r>
              <a:rPr lang="en-US" sz="2000" dirty="0" err="1" smtClean="0">
                <a:solidFill>
                  <a:srgbClr val="FF0000"/>
                </a:solidFill>
              </a:rPr>
              <a:t>em</a:t>
            </a:r>
            <a:r>
              <a:rPr lang="en-US" sz="2000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sz="2000" dirty="0" smtClean="0"/>
              <a:t>		</a:t>
            </a:r>
            <a:r>
              <a:rPr lang="en-US" sz="2000" dirty="0" smtClean="0">
                <a:solidFill>
                  <a:srgbClr val="FF0000"/>
                </a:solidFill>
              </a:rPr>
              <a:t>&lt;/strong&gt;</a:t>
            </a:r>
          </a:p>
          <a:p>
            <a:r>
              <a:rPr lang="en-US" sz="2000" dirty="0" smtClean="0"/>
              <a:t>		Text</a:t>
            </a:r>
          </a:p>
          <a:p>
            <a:r>
              <a:rPr lang="en-US" sz="2000" dirty="0" smtClean="0"/>
              <a:t>		&lt;</a:t>
            </a:r>
            <a:r>
              <a:rPr lang="en-US" sz="2000" dirty="0" err="1" smtClean="0"/>
              <a:t>blockquote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			</a:t>
            </a:r>
            <a:r>
              <a:rPr lang="en-US" sz="2000" dirty="0" smtClean="0">
                <a:solidFill>
                  <a:srgbClr val="FF0000"/>
                </a:solidFill>
              </a:rPr>
              <a:t>&lt;strong&gt;</a:t>
            </a:r>
          </a:p>
          <a:p>
            <a:r>
              <a:rPr lang="en-US" sz="2000" dirty="0" smtClean="0"/>
              <a:t>				</a:t>
            </a:r>
            <a:r>
              <a:rPr lang="en-US" sz="2000" dirty="0" smtClean="0">
                <a:solidFill>
                  <a:srgbClr val="FF0000"/>
                </a:solidFill>
              </a:rPr>
              <a:t>&lt;</a:t>
            </a:r>
            <a:r>
              <a:rPr lang="en-US" sz="2000" dirty="0" err="1" smtClean="0">
                <a:solidFill>
                  <a:srgbClr val="FF0000"/>
                </a:solidFill>
              </a:rPr>
              <a:t>em</a:t>
            </a:r>
            <a:r>
              <a:rPr lang="en-US" sz="2000" dirty="0" smtClean="0">
                <a:solidFill>
                  <a:srgbClr val="FF0000"/>
                </a:solidFill>
              </a:rPr>
              <a:t>&gt;</a:t>
            </a:r>
            <a:r>
              <a:rPr lang="en-US" sz="2000" dirty="0" smtClean="0"/>
              <a:t>Text</a:t>
            </a:r>
            <a:r>
              <a:rPr lang="en-US" sz="2000" dirty="0" smtClean="0">
                <a:solidFill>
                  <a:srgbClr val="FF0000"/>
                </a:solidFill>
              </a:rPr>
              <a:t>&lt;/</a:t>
            </a:r>
            <a:r>
              <a:rPr lang="en-US" sz="2000" dirty="0" err="1" smtClean="0">
                <a:solidFill>
                  <a:srgbClr val="FF0000"/>
                </a:solidFill>
              </a:rPr>
              <a:t>em</a:t>
            </a:r>
            <a:r>
              <a:rPr lang="en-US" sz="2000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sz="2000" dirty="0" smtClean="0"/>
              <a:t>			</a:t>
            </a:r>
            <a:r>
              <a:rPr lang="en-US" sz="2000" dirty="0" smtClean="0">
                <a:solidFill>
                  <a:srgbClr val="FF0000"/>
                </a:solidFill>
              </a:rPr>
              <a:t>&lt;/strong&gt;</a:t>
            </a:r>
          </a:p>
          <a:p>
            <a:r>
              <a:rPr lang="en-US" sz="2000" dirty="0" smtClean="0"/>
              <a:t>		&lt;/</a:t>
            </a:r>
            <a:r>
              <a:rPr lang="en-US" sz="2000" dirty="0" err="1" smtClean="0"/>
              <a:t>blockquote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&lt;/div&gt;</a:t>
            </a:r>
          </a:p>
          <a:p>
            <a:r>
              <a:rPr lang="en-US" sz="2000" dirty="0" smtClean="0"/>
              <a:t>	</a:t>
            </a:r>
            <a:endParaRPr lang="th-TH" sz="20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42994" y="714356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Pseudo-classes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714348" y="2214554"/>
            <a:ext cx="8229600" cy="43891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th-TH" dirty="0" smtClean="0"/>
              <a:t>เป็นคลาสที่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th-TH" dirty="0" smtClean="0"/>
              <a:t>กำหนดไว้ให้ใช้งานแล้วดังนี้</a:t>
            </a:r>
          </a:p>
          <a:p>
            <a:r>
              <a:rPr lang="en-US" dirty="0" smtClean="0"/>
              <a:t>:first-child</a:t>
            </a:r>
          </a:p>
          <a:p>
            <a:r>
              <a:rPr lang="en-US" dirty="0" smtClean="0"/>
              <a:t>:link</a:t>
            </a:r>
          </a:p>
          <a:p>
            <a:r>
              <a:rPr lang="en-US" dirty="0" smtClean="0"/>
              <a:t>:</a:t>
            </a:r>
            <a:r>
              <a:rPr lang="en-US" dirty="0" err="1" smtClean="0"/>
              <a:t>visted</a:t>
            </a:r>
            <a:endParaRPr lang="en-US" dirty="0" smtClean="0"/>
          </a:p>
          <a:p>
            <a:r>
              <a:rPr lang="en-US" dirty="0" smtClean="0"/>
              <a:t>:hover</a:t>
            </a:r>
          </a:p>
          <a:p>
            <a:r>
              <a:rPr lang="en-US" dirty="0" smtClean="0"/>
              <a:t>:active</a:t>
            </a:r>
          </a:p>
          <a:p>
            <a:r>
              <a:rPr lang="en-US" dirty="0" smtClean="0"/>
              <a:t>:focus</a:t>
            </a:r>
          </a:p>
          <a:p>
            <a:pPr>
              <a:buNone/>
            </a:pPr>
            <a:r>
              <a:rPr lang="th-TH" sz="3000" b="1" dirty="0" smtClean="0"/>
              <a:t>การใช้งาน </a:t>
            </a:r>
          </a:p>
          <a:p>
            <a:r>
              <a:rPr lang="en-US" dirty="0" err="1" smtClean="0"/>
              <a:t>Selector:pseudo</a:t>
            </a:r>
            <a:r>
              <a:rPr lang="en-US" dirty="0" smtClean="0"/>
              <a:t>-class{ … }</a:t>
            </a:r>
          </a:p>
          <a:p>
            <a:pPr>
              <a:buNone/>
            </a:pPr>
            <a:r>
              <a:rPr lang="th-TH" sz="3000" b="1" dirty="0" smtClean="0"/>
              <a:t>ตัวอย่าง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a:link{text-</a:t>
            </a:r>
            <a:r>
              <a:rPr lang="en-US" dirty="0" err="1" smtClean="0">
                <a:solidFill>
                  <a:srgbClr val="FF0000"/>
                </a:solidFill>
              </a:rPr>
              <a:t>decoration:none</a:t>
            </a:r>
            <a:r>
              <a:rPr lang="en-US" dirty="0" smtClean="0">
                <a:solidFill>
                  <a:srgbClr val="FF0000"/>
                </a:solidFill>
              </a:rPr>
              <a:t>;}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71556" y="857240"/>
            <a:ext cx="82296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Pseudo-elements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628680" y="2540342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th-TH" dirty="0" smtClean="0"/>
              <a:t>เป็น</a:t>
            </a:r>
            <a:r>
              <a:rPr lang="th-TH" dirty="0" err="1" smtClean="0"/>
              <a:t>ซูโด้</a:t>
            </a:r>
            <a:r>
              <a:rPr lang="th-TH" dirty="0" smtClean="0"/>
              <a:t>ที่ทำงานร่วมกับ </a:t>
            </a:r>
            <a:r>
              <a:rPr lang="en-US" dirty="0" smtClean="0"/>
              <a:t>Element </a:t>
            </a:r>
            <a:r>
              <a:rPr lang="th-TH" dirty="0" smtClean="0"/>
              <a:t>มีดังนี้</a:t>
            </a:r>
          </a:p>
          <a:p>
            <a:r>
              <a:rPr lang="en-US" dirty="0" smtClean="0"/>
              <a:t>:first-letter</a:t>
            </a:r>
          </a:p>
          <a:p>
            <a:r>
              <a:rPr lang="en-US" dirty="0" smtClean="0"/>
              <a:t>:first-line</a:t>
            </a:r>
          </a:p>
          <a:p>
            <a:r>
              <a:rPr lang="en-US" dirty="0" smtClean="0"/>
              <a:t>:before</a:t>
            </a:r>
          </a:p>
          <a:p>
            <a:r>
              <a:rPr lang="en-US" dirty="0" smtClean="0"/>
              <a:t>:after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14432" y="642926"/>
            <a:ext cx="82296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and Values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842994" y="2111714"/>
            <a:ext cx="8229600" cy="43891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h-TH" sz="3000" b="1" dirty="0" smtClean="0"/>
              <a:t>กลุ่มคุณสมบัติ</a:t>
            </a:r>
          </a:p>
          <a:p>
            <a:pPr>
              <a:buNone/>
            </a:pPr>
            <a:r>
              <a:rPr lang="en-US" dirty="0" smtClean="0">
                <a:cs typeface="+mj-cs"/>
              </a:rPr>
              <a:t>Font </a:t>
            </a:r>
            <a:r>
              <a:rPr lang="th-TH" dirty="0" smtClean="0">
                <a:cs typeface="+mj-cs"/>
              </a:rPr>
              <a:t>คุณสมบัติเกี่ยวกับตัวอักษร </a:t>
            </a:r>
            <a:r>
              <a:rPr lang="en-US" dirty="0" smtClean="0">
                <a:cs typeface="+mj-cs"/>
              </a:rPr>
              <a:t>font-</a:t>
            </a:r>
            <a:r>
              <a:rPr lang="en-US" dirty="0" err="1" smtClean="0">
                <a:cs typeface="+mj-cs"/>
              </a:rPr>
              <a:t>size,font</a:t>
            </a:r>
            <a:r>
              <a:rPr lang="en-US" dirty="0" smtClean="0">
                <a:cs typeface="+mj-cs"/>
              </a:rPr>
              <a:t>-weight</a:t>
            </a:r>
            <a:endParaRPr lang="th-TH" dirty="0" smtClean="0">
              <a:cs typeface="+mj-cs"/>
            </a:endParaRPr>
          </a:p>
          <a:p>
            <a:pPr>
              <a:buNone/>
            </a:pPr>
            <a:r>
              <a:rPr lang="en-US" dirty="0" smtClean="0"/>
              <a:t>Text </a:t>
            </a:r>
            <a:r>
              <a:rPr lang="th-TH" dirty="0" smtClean="0"/>
              <a:t>คุณสมบัติเกี่ยวกับข้อความ</a:t>
            </a:r>
            <a:r>
              <a:rPr lang="en-US" dirty="0" smtClean="0"/>
              <a:t> text-</a:t>
            </a:r>
            <a:r>
              <a:rPr lang="en-US" dirty="0" err="1" smtClean="0"/>
              <a:t>align,text</a:t>
            </a:r>
            <a:r>
              <a:rPr lang="en-US" dirty="0" smtClean="0"/>
              <a:t>-decoration</a:t>
            </a:r>
            <a:endParaRPr lang="th-TH" dirty="0" smtClean="0"/>
          </a:p>
          <a:p>
            <a:pPr>
              <a:buNone/>
            </a:pPr>
            <a:r>
              <a:rPr lang="en-US" dirty="0" smtClean="0"/>
              <a:t>Color and Background </a:t>
            </a:r>
            <a:r>
              <a:rPr lang="th-TH" dirty="0" smtClean="0"/>
              <a:t>คุณสมบัติเกี่ยวกับสีและพื้นหลัง</a:t>
            </a:r>
            <a:r>
              <a:rPr lang="en-US" dirty="0" smtClean="0"/>
              <a:t> </a:t>
            </a:r>
            <a:r>
              <a:rPr lang="en-US" dirty="0" err="1" smtClean="0"/>
              <a:t>color,background-color,background-image:url</a:t>
            </a:r>
            <a:endParaRPr lang="en-US" dirty="0"/>
          </a:p>
          <a:p>
            <a:pPr>
              <a:buNone/>
            </a:pPr>
            <a:r>
              <a:rPr lang="en-US" dirty="0" smtClean="0"/>
              <a:t>Box </a:t>
            </a:r>
            <a:r>
              <a:rPr lang="th-TH" dirty="0" smtClean="0"/>
              <a:t>คุณสมบัติเกี่ยวกับ </a:t>
            </a:r>
            <a:r>
              <a:rPr lang="en-US" dirty="0" smtClean="0"/>
              <a:t>Box Model </a:t>
            </a:r>
            <a:r>
              <a:rPr lang="en-US" dirty="0" err="1" smtClean="0"/>
              <a:t>margin,padding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Length </a:t>
            </a:r>
            <a:r>
              <a:rPr lang="th-TH" dirty="0" smtClean="0"/>
              <a:t>ค่าเป็นตัวเลข</a:t>
            </a:r>
            <a:r>
              <a:rPr lang="en-US" dirty="0"/>
              <a:t> pixels, pt, </a:t>
            </a:r>
            <a:r>
              <a:rPr lang="en-US" dirty="0" err="1"/>
              <a:t>em</a:t>
            </a:r>
            <a:endParaRPr lang="th-TH" dirty="0" smtClean="0"/>
          </a:p>
          <a:p>
            <a:pPr>
              <a:buNone/>
            </a:pPr>
            <a:r>
              <a:rPr lang="en-US" dirty="0" smtClean="0"/>
              <a:t>Percentage </a:t>
            </a:r>
            <a:r>
              <a:rPr lang="th-TH" dirty="0" smtClean="0"/>
              <a:t>ค่าเป็นตัวเลขมีเครื่องหมาย </a:t>
            </a:r>
            <a:r>
              <a:rPr lang="en-US" dirty="0" smtClean="0"/>
              <a:t>%</a:t>
            </a:r>
            <a:r>
              <a:rPr lang="th-TH" dirty="0" smtClean="0"/>
              <a:t> กำกับ</a:t>
            </a:r>
          </a:p>
          <a:p>
            <a:pPr>
              <a:buNone/>
            </a:pPr>
            <a:r>
              <a:rPr lang="en-US" dirty="0" smtClean="0"/>
              <a:t>Color </a:t>
            </a:r>
            <a:r>
              <a:rPr lang="th-TH" dirty="0" smtClean="0"/>
              <a:t>ค่าสีกำหนดเป็นหัวสี หรือ </a:t>
            </a:r>
            <a:r>
              <a:rPr lang="en-US" dirty="0" smtClean="0"/>
              <a:t>key word </a:t>
            </a:r>
            <a:r>
              <a:rPr lang="th-TH" dirty="0" smtClean="0"/>
              <a:t>ของสี</a:t>
            </a:r>
            <a:r>
              <a:rPr lang="en-US" dirty="0" smtClean="0"/>
              <a:t> #</a:t>
            </a:r>
            <a:r>
              <a:rPr lang="en-US" dirty="0" err="1" smtClean="0"/>
              <a:t>cccccc</a:t>
            </a:r>
            <a:r>
              <a:rPr lang="en-US" dirty="0" smtClean="0"/>
              <a:t> </a:t>
            </a:r>
            <a:r>
              <a:rPr lang="th-TH" dirty="0" smtClean="0"/>
              <a:t>หรือ </a:t>
            </a:r>
            <a:r>
              <a:rPr lang="en-US" dirty="0" err="1" smtClean="0"/>
              <a:t>red,green</a:t>
            </a:r>
            <a:endParaRPr lang="th-TH" dirty="0" smtClean="0"/>
          </a:p>
          <a:p>
            <a:pPr>
              <a:buNone/>
            </a:pPr>
            <a:r>
              <a:rPr lang="en-US" dirty="0" smtClean="0"/>
              <a:t>URL </a:t>
            </a:r>
            <a:r>
              <a:rPr lang="th-TH" dirty="0" smtClean="0"/>
              <a:t>กำหนดค่าที่ต้องการอ้างถึงไฟล์อื่นๆ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))</a:t>
            </a:r>
            <a:endParaRPr lang="th-TH" dirty="0" smtClean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42994" y="704088"/>
            <a:ext cx="8229600" cy="1143000"/>
          </a:xfrm>
        </p:spPr>
        <p:txBody>
          <a:bodyPr/>
          <a:lstStyle/>
          <a:p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หน่วยวัดที่ใช้กับ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842994" y="2183152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p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th-TH" dirty="0" smtClean="0"/>
              <a:t>หรือ </a:t>
            </a:r>
            <a:r>
              <a:rPr lang="en-US" dirty="0" smtClean="0"/>
              <a:t>pixel</a:t>
            </a:r>
          </a:p>
          <a:p>
            <a:pPr>
              <a:buNone/>
            </a:pPr>
            <a:r>
              <a:rPr lang="en-US" dirty="0" err="1"/>
              <a:t>e</a:t>
            </a:r>
            <a:r>
              <a:rPr lang="en-US" dirty="0" err="1" smtClean="0"/>
              <a:t>m</a:t>
            </a:r>
            <a:r>
              <a:rPr lang="en-US" dirty="0" smtClean="0"/>
              <a:t> </a:t>
            </a:r>
            <a:r>
              <a:rPr lang="th-TH" dirty="0" smtClean="0"/>
              <a:t>หรือ </a:t>
            </a:r>
            <a:r>
              <a:rPr lang="en-US" dirty="0" smtClean="0"/>
              <a:t>emphasize </a:t>
            </a:r>
            <a:r>
              <a:rPr lang="th-TH" dirty="0" smtClean="0"/>
              <a:t>เทียบกับขนาดหน้าจอ</a:t>
            </a:r>
          </a:p>
          <a:p>
            <a:pPr>
              <a:buNone/>
            </a:pPr>
            <a:r>
              <a:rPr lang="en-US" dirty="0" smtClean="0"/>
              <a:t>% </a:t>
            </a:r>
            <a:r>
              <a:rPr lang="th-TH" dirty="0" smtClean="0"/>
              <a:t>หรือ </a:t>
            </a:r>
            <a:r>
              <a:rPr lang="en-US" dirty="0" smtClean="0"/>
              <a:t>percentage</a:t>
            </a:r>
          </a:p>
          <a:p>
            <a:pPr>
              <a:buNone/>
            </a:pPr>
            <a:r>
              <a:rPr lang="en-US" dirty="0"/>
              <a:t>p</a:t>
            </a:r>
            <a:r>
              <a:rPr lang="en-US" dirty="0" smtClean="0"/>
              <a:t>t </a:t>
            </a:r>
            <a:r>
              <a:rPr lang="th-TH" dirty="0" smtClean="0"/>
              <a:t>หรือ </a:t>
            </a:r>
            <a:r>
              <a:rPr lang="en-US" dirty="0" smtClean="0"/>
              <a:t>point</a:t>
            </a:r>
          </a:p>
          <a:p>
            <a:pPr>
              <a:buNone/>
            </a:pPr>
            <a:r>
              <a:rPr lang="th-TH" dirty="0" smtClean="0"/>
              <a:t>การเขียนหน่วยวัดต้องเขียนติดกันกับค่าที่กำหนด เช่น</a:t>
            </a:r>
          </a:p>
          <a:p>
            <a:pPr>
              <a:buNone/>
            </a:pPr>
            <a:r>
              <a:rPr lang="en-US" dirty="0" smtClean="0"/>
              <a:t>font-size:12px;</a:t>
            </a:r>
            <a:r>
              <a:rPr lang="th-TH" dirty="0" smtClean="0"/>
              <a:t>ถูก</a:t>
            </a:r>
            <a:endParaRPr lang="en-US" dirty="0" smtClean="0"/>
          </a:p>
          <a:p>
            <a:pPr>
              <a:buNone/>
            </a:pPr>
            <a:r>
              <a:rPr lang="en-US" dirty="0"/>
              <a:t>f</a:t>
            </a:r>
            <a:r>
              <a:rPr lang="en-US" dirty="0" smtClean="0"/>
              <a:t>ont-size:12 </a:t>
            </a:r>
            <a:r>
              <a:rPr lang="en-US" dirty="0" err="1" smtClean="0"/>
              <a:t>px</a:t>
            </a:r>
            <a:r>
              <a:rPr lang="en-US" dirty="0" smtClean="0"/>
              <a:t>;</a:t>
            </a:r>
            <a:r>
              <a:rPr lang="th-TH" dirty="0" smtClean="0"/>
              <a:t>ผิด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14348" y="704088"/>
            <a:ext cx="7758138" cy="1143000"/>
          </a:xfrm>
        </p:spPr>
        <p:txBody>
          <a:bodyPr>
            <a:normAutofit/>
          </a:bodyPr>
          <a:lstStyle/>
          <a:p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ทำไม่ต้อง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600076" y="2221232"/>
            <a:ext cx="8043890" cy="3279470"/>
          </a:xfrm>
        </p:spPr>
        <p:txBody>
          <a:bodyPr/>
          <a:lstStyle/>
          <a:p>
            <a:r>
              <a:rPr lang="th-TH" dirty="0" smtClean="0"/>
              <a:t>ควบคุมการแสดงผลจากศูนย์กลาง</a:t>
            </a:r>
          </a:p>
          <a:p>
            <a:r>
              <a:rPr lang="th-TH" dirty="0" smtClean="0"/>
              <a:t>แยกส่วนที่เป็นการจัดรูปแบบเว็บ</a:t>
            </a:r>
            <a:r>
              <a:rPr lang="en-US" dirty="0" smtClean="0"/>
              <a:t> (</a:t>
            </a:r>
            <a:r>
              <a:rPr lang="en-US" dirty="0" err="1" smtClean="0"/>
              <a:t>css</a:t>
            </a:r>
            <a:r>
              <a:rPr lang="en-US" dirty="0" smtClean="0"/>
              <a:t>)</a:t>
            </a:r>
            <a:r>
              <a:rPr lang="th-TH" dirty="0" smtClean="0"/>
              <a:t> ออกจากส่วนการแสดงผล</a:t>
            </a:r>
            <a:r>
              <a:rPr lang="en-US" dirty="0" smtClean="0"/>
              <a:t> (html)</a:t>
            </a:r>
          </a:p>
          <a:p>
            <a:r>
              <a:rPr lang="th-TH" dirty="0" smtClean="0"/>
              <a:t>แก้ไขปรับปรุงได้ง่ายและรวดเร็ว</a:t>
            </a:r>
          </a:p>
          <a:p>
            <a:r>
              <a:rPr lang="th-TH" dirty="0" smtClean="0"/>
              <a:t>โหลดหน้าเว็บ</a:t>
            </a:r>
            <a:r>
              <a:rPr lang="th-TH" dirty="0" err="1" smtClean="0"/>
              <a:t>เพจ</a:t>
            </a:r>
            <a:r>
              <a:rPr lang="th-TH" dirty="0" smtClean="0"/>
              <a:t>ได้เร็วกว่าการใช้เท</a:t>
            </a:r>
            <a:r>
              <a:rPr lang="th-TH" dirty="0" err="1" smtClean="0"/>
              <a:t>เบิล</a:t>
            </a:r>
            <a:endParaRPr lang="th-TH" dirty="0" smtClean="0"/>
          </a:p>
          <a:p>
            <a:r>
              <a:rPr lang="th-TH" dirty="0" smtClean="0"/>
              <a:t>รองรับการทำงานได้ทุกบราวเซอร์ 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85870" y="642918"/>
            <a:ext cx="82296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 Hand Properties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842994" y="1928802"/>
            <a:ext cx="8229600" cy="4746286"/>
          </a:xfrm>
        </p:spPr>
        <p:txBody>
          <a:bodyPr>
            <a:normAutofit fontScale="92500" lnSpcReduction="20000"/>
          </a:bodyPr>
          <a:lstStyle/>
          <a:p>
            <a:r>
              <a:rPr lang="th-TH" dirty="0" smtClean="0"/>
              <a:t>การกำหนดคุณสมบัติโดยการเขียนแบบย่อ เป็นการเขียน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th-TH" dirty="0"/>
              <a:t> </a:t>
            </a:r>
            <a:r>
              <a:rPr lang="th-TH" dirty="0" smtClean="0"/>
              <a:t>ที่อยู่ในกลุ่ม</a:t>
            </a:r>
            <a:r>
              <a:rPr lang="en-US" dirty="0" smtClean="0"/>
              <a:t> </a:t>
            </a:r>
            <a:r>
              <a:rPr lang="en-US" dirty="0" err="1" smtClean="0"/>
              <a:t>propertiese</a:t>
            </a:r>
            <a:r>
              <a:rPr lang="en-US" dirty="0" smtClean="0"/>
              <a:t> </a:t>
            </a:r>
            <a:r>
              <a:rPr lang="th-TH" dirty="0" smtClean="0"/>
              <a:t>เดียวกันโดยกำหนดดังนี้</a:t>
            </a:r>
          </a:p>
          <a:p>
            <a:r>
              <a:rPr lang="en-US" dirty="0" smtClean="0"/>
              <a:t>Font{</a:t>
            </a:r>
            <a:r>
              <a:rPr lang="en-US" dirty="0" err="1" smtClean="0"/>
              <a:t>font:weight</a:t>
            </a:r>
            <a:r>
              <a:rPr lang="en-US" dirty="0" smtClean="0"/>
              <a:t> size family;}</a:t>
            </a:r>
          </a:p>
          <a:p>
            <a:pPr>
              <a:buNone/>
            </a:pPr>
            <a:r>
              <a:rPr lang="th-TH" sz="3600" b="1" dirty="0" smtClean="0"/>
              <a:t>เขียน </a:t>
            </a:r>
            <a:r>
              <a:rPr lang="en-US" sz="3600" b="1" dirty="0" err="1" smtClean="0"/>
              <a:t>css</a:t>
            </a:r>
            <a:r>
              <a:rPr lang="en-US" sz="3600" b="1" dirty="0" smtClean="0"/>
              <a:t> </a:t>
            </a:r>
            <a:r>
              <a:rPr lang="th-TH" sz="3600" b="1" dirty="0" smtClean="0"/>
              <a:t>แบบปกติ </a:t>
            </a:r>
            <a:endParaRPr lang="en-US" sz="3600" b="1" dirty="0" smtClean="0"/>
          </a:p>
          <a:p>
            <a:r>
              <a:rPr lang="en-US" dirty="0" smtClean="0"/>
              <a:t>font{</a:t>
            </a:r>
            <a:r>
              <a:rPr lang="en-US" dirty="0" err="1" smtClean="0"/>
              <a:t>font:bold</a:t>
            </a:r>
            <a:r>
              <a:rPr lang="en-US" dirty="0" smtClean="0"/>
              <a:t>; font-size:12px; </a:t>
            </a:r>
            <a:r>
              <a:rPr lang="en-US" dirty="0" err="1" smtClean="0"/>
              <a:t>family:Tahoma</a:t>
            </a:r>
            <a:r>
              <a:rPr lang="en-US" dirty="0" smtClean="0"/>
              <a:t>;}</a:t>
            </a:r>
          </a:p>
          <a:p>
            <a:pPr>
              <a:buNone/>
            </a:pPr>
            <a:r>
              <a:rPr lang="th-TH" sz="3600" b="1" dirty="0" smtClean="0"/>
              <a:t>เขียนแบบย่อ</a:t>
            </a:r>
            <a:endParaRPr lang="en-US" sz="3600" b="1" dirty="0" smtClean="0"/>
          </a:p>
          <a:p>
            <a:r>
              <a:rPr lang="en-US" dirty="0" smtClean="0"/>
              <a:t>Font{</a:t>
            </a:r>
            <a:r>
              <a:rPr lang="en-US" dirty="0" err="1" smtClean="0"/>
              <a:t>font:bold</a:t>
            </a:r>
            <a:r>
              <a:rPr lang="en-US" dirty="0" smtClean="0"/>
              <a:t> 12px Tahoma;</a:t>
            </a:r>
          </a:p>
          <a:p>
            <a:r>
              <a:rPr lang="en-US" dirty="0" err="1" smtClean="0"/>
              <a:t>Backgroud</a:t>
            </a:r>
            <a:r>
              <a:rPr lang="en-US" dirty="0" smtClean="0"/>
              <a:t>{</a:t>
            </a:r>
            <a:r>
              <a:rPr lang="en-US" dirty="0" err="1" smtClean="0"/>
              <a:t>background:bg</a:t>
            </a:r>
            <a:r>
              <a:rPr lang="en-US" dirty="0" smtClean="0"/>
              <a:t> </a:t>
            </a:r>
            <a:r>
              <a:rPr lang="en-US" dirty="0" err="1" smtClean="0"/>
              <a:t>bgimg</a:t>
            </a:r>
            <a:r>
              <a:rPr lang="en-US" dirty="0" smtClean="0"/>
              <a:t> repeat </a:t>
            </a:r>
            <a:r>
              <a:rPr lang="en-US" dirty="0" err="1" smtClean="0"/>
              <a:t>postion</a:t>
            </a:r>
            <a:r>
              <a:rPr lang="en-US" dirty="0" smtClean="0"/>
              <a:t>;}</a:t>
            </a:r>
          </a:p>
          <a:p>
            <a:r>
              <a:rPr lang="en-US" dirty="0" smtClean="0"/>
              <a:t>Body{background:#</a:t>
            </a:r>
            <a:r>
              <a:rPr lang="en-US" dirty="0" err="1" smtClean="0"/>
              <a:t>cccccc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(bg.gif) no-repeat 50px </a:t>
            </a:r>
            <a:r>
              <a:rPr lang="en-US" dirty="0" err="1" smtClean="0"/>
              <a:t>50px</a:t>
            </a:r>
            <a:r>
              <a:rPr lang="en-US" dirty="0" smtClean="0"/>
              <a:t>;}/*top right*/</a:t>
            </a:r>
          </a:p>
          <a:p>
            <a:r>
              <a:rPr lang="en-US" dirty="0" err="1" smtClean="0"/>
              <a:t>Boder</a:t>
            </a:r>
            <a:r>
              <a:rPr lang="en-US" dirty="0" smtClean="0"/>
              <a:t>{</a:t>
            </a:r>
            <a:r>
              <a:rPr lang="en-US" dirty="0" err="1" smtClean="0"/>
              <a:t>border:style</a:t>
            </a:r>
            <a:r>
              <a:rPr lang="en-US" dirty="0" smtClean="0"/>
              <a:t> width color;}</a:t>
            </a:r>
          </a:p>
          <a:p>
            <a:r>
              <a:rPr lang="en-US" dirty="0" err="1" smtClean="0"/>
              <a:t>Boder</a:t>
            </a:r>
            <a:r>
              <a:rPr lang="en-US" dirty="0" smtClean="0"/>
              <a:t>{</a:t>
            </a:r>
            <a:r>
              <a:rPr lang="en-US" dirty="0" err="1" smtClean="0"/>
              <a:t>border:solid</a:t>
            </a:r>
            <a:r>
              <a:rPr lang="en-US" dirty="0" smtClean="0"/>
              <a:t> </a:t>
            </a:r>
            <a:r>
              <a:rPr lang="th-TH" dirty="0" smtClean="0"/>
              <a:t>2</a:t>
            </a:r>
            <a:r>
              <a:rPr lang="en-US" dirty="0" err="1" smtClean="0"/>
              <a:t>px</a:t>
            </a:r>
            <a:r>
              <a:rPr lang="en-US" dirty="0" smtClean="0"/>
              <a:t> #</a:t>
            </a:r>
            <a:r>
              <a:rPr lang="en-US" dirty="0" err="1" smtClean="0"/>
              <a:t>cccccc</a:t>
            </a: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14432" y="785802"/>
            <a:ext cx="82296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 </a:t>
            </a:r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สำคัญที่สุด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771556" y="2326028"/>
            <a:ext cx="7943848" cy="4389120"/>
          </a:xfrm>
        </p:spPr>
        <p:txBody>
          <a:bodyPr/>
          <a:lstStyle/>
          <a:p>
            <a:r>
              <a:rPr lang="th-TH" dirty="0" smtClean="0"/>
              <a:t>ป้องกันการเขียนค่าทับโดยการกำหนด </a:t>
            </a:r>
            <a:r>
              <a:rPr lang="en-US" dirty="0" smtClean="0"/>
              <a:t>!important </a:t>
            </a:r>
            <a:r>
              <a:rPr lang="th-TH" dirty="0" smtClean="0"/>
              <a:t>หลังค่า </a:t>
            </a:r>
            <a:r>
              <a:rPr lang="en-US" dirty="0" smtClean="0"/>
              <a:t>properties</a:t>
            </a:r>
            <a:r>
              <a:rPr lang="th-TH" dirty="0" smtClean="0"/>
              <a:t> ที่ต้องการ</a:t>
            </a:r>
          </a:p>
          <a:p>
            <a:pPr>
              <a:buNone/>
            </a:pPr>
            <a:r>
              <a:rPr lang="th-TH" sz="2800" b="1" dirty="0" smtClean="0"/>
              <a:t>ตัวอย่าง</a:t>
            </a:r>
          </a:p>
          <a:p>
            <a:r>
              <a:rPr lang="en-US" dirty="0" smtClean="0"/>
              <a:t>Strong{ color:#</a:t>
            </a:r>
            <a:r>
              <a:rPr lang="en-US" dirty="0" err="1" smtClean="0"/>
              <a:t>cccccc</a:t>
            </a:r>
            <a:r>
              <a:rPr lang="en-US" dirty="0" smtClean="0"/>
              <a:t> !important; color:#</a:t>
            </a:r>
            <a:r>
              <a:rPr lang="en-US" dirty="0" err="1" smtClean="0"/>
              <a:t>ccffcc</a:t>
            </a:r>
            <a:r>
              <a:rPr lang="en-US" dirty="0" smtClean="0"/>
              <a:t>;}</a:t>
            </a:r>
            <a:r>
              <a:rPr lang="th-TH" dirty="0" smtClean="0"/>
              <a:t>/*ไม่สามารถกำหนดค่าทับของเดิมได้*/</a:t>
            </a:r>
          </a:p>
          <a:p>
            <a:endParaRPr lang="th-TH" dirty="0" smtClean="0"/>
          </a:p>
          <a:p>
            <a:r>
              <a:rPr lang="th-TH" dirty="0" smtClean="0"/>
              <a:t>กำหนด</a:t>
            </a:r>
            <a:r>
              <a:rPr lang="en-US" dirty="0" smtClean="0"/>
              <a:t> !important </a:t>
            </a:r>
            <a:r>
              <a:rPr lang="th-TH" dirty="0" smtClean="0"/>
              <a:t>ไว้เพื่อไม่ให้ </a:t>
            </a:r>
            <a:r>
              <a:rPr lang="en-US" dirty="0" smtClean="0"/>
              <a:t>browser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th-TH" dirty="0" smtClean="0"/>
              <a:t>ทำการประมวลผลเพราะ </a:t>
            </a:r>
            <a:r>
              <a:rPr lang="en-US" dirty="0" err="1" smtClean="0"/>
              <a:t>Broser</a:t>
            </a:r>
            <a:r>
              <a:rPr lang="en-US" dirty="0" smtClean="0"/>
              <a:t> IE </a:t>
            </a:r>
            <a:r>
              <a:rPr lang="th-TH" dirty="0" smtClean="0"/>
              <a:t>อ่านไม่เข้าใจ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343060" y="704088"/>
            <a:ext cx="82296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 Model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ตัวยึดเนื้อหา 3" descr="box-model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81244" y="2753519"/>
            <a:ext cx="5105400" cy="2752725"/>
          </a:xfr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42994" y="704088"/>
            <a:ext cx="82296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Element Properties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771556" y="2254590"/>
            <a:ext cx="8229600" cy="43891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/>
              <a:t>Display:block</a:t>
            </a:r>
            <a:r>
              <a:rPr lang="en-US" dirty="0" smtClean="0"/>
              <a:t>;</a:t>
            </a:r>
            <a:r>
              <a:rPr lang="th-TH" dirty="0" smtClean="0"/>
              <a:t>แสดงในรูแบบของกล่องข้อมูล</a:t>
            </a:r>
            <a:r>
              <a:rPr lang="en-US" dirty="0" smtClean="0"/>
              <a:t> (</a:t>
            </a:r>
            <a:r>
              <a:rPr lang="th-TH" dirty="0" smtClean="0"/>
              <a:t>ลงบรรทัดใหม่</a:t>
            </a:r>
            <a:r>
              <a:rPr lang="en-US" dirty="0" smtClean="0"/>
              <a:t>)</a:t>
            </a:r>
            <a:endParaRPr lang="th-TH" dirty="0" smtClean="0"/>
          </a:p>
          <a:p>
            <a:pPr>
              <a:buNone/>
            </a:pPr>
            <a:r>
              <a:rPr lang="en-US" dirty="0" err="1" smtClean="0"/>
              <a:t>Display:inline</a:t>
            </a:r>
            <a:r>
              <a:rPr lang="en-US" dirty="0" smtClean="0"/>
              <a:t>;</a:t>
            </a:r>
            <a:r>
              <a:rPr lang="th-TH" dirty="0" smtClean="0"/>
              <a:t>แสดงในบรรทัด</a:t>
            </a:r>
            <a:r>
              <a:rPr lang="en-US" dirty="0" smtClean="0"/>
              <a:t> (</a:t>
            </a:r>
            <a:r>
              <a:rPr lang="th-TH" dirty="0" smtClean="0"/>
              <a:t>ไม่ลงบรรทัดใหม่</a:t>
            </a:r>
            <a:r>
              <a:rPr lang="en-US" dirty="0" smtClean="0"/>
              <a:t>)</a:t>
            </a:r>
            <a:endParaRPr lang="th-TH" dirty="0" smtClean="0"/>
          </a:p>
          <a:p>
            <a:pPr>
              <a:buNone/>
            </a:pPr>
            <a:r>
              <a:rPr lang="en-US" dirty="0" err="1" smtClean="0"/>
              <a:t>Width:value</a:t>
            </a:r>
            <a:r>
              <a:rPr lang="en-US" dirty="0" smtClean="0"/>
              <a:t>;</a:t>
            </a:r>
            <a:r>
              <a:rPr lang="th-TH" dirty="0" smtClean="0"/>
              <a:t>ค่าความกว้าง</a:t>
            </a:r>
          </a:p>
          <a:p>
            <a:pPr>
              <a:buNone/>
            </a:pPr>
            <a:r>
              <a:rPr lang="en-US" dirty="0" err="1" smtClean="0"/>
              <a:t>Height:value</a:t>
            </a:r>
            <a:r>
              <a:rPr lang="en-US" dirty="0" smtClean="0"/>
              <a:t>;</a:t>
            </a:r>
            <a:r>
              <a:rPr lang="th-TH" dirty="0" smtClean="0"/>
              <a:t>ค่าความสูง</a:t>
            </a:r>
          </a:p>
          <a:p>
            <a:pPr>
              <a:buNone/>
            </a:pPr>
            <a:r>
              <a:rPr lang="en-US" dirty="0" err="1" smtClean="0"/>
              <a:t>Margin:value</a:t>
            </a:r>
            <a:r>
              <a:rPr lang="en-US" dirty="0" smtClean="0"/>
              <a:t>;</a:t>
            </a:r>
            <a:r>
              <a:rPr lang="th-TH" dirty="0" smtClean="0"/>
              <a:t>ค่าความห่างจากภายนอกของกล่องข้อมูล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Padding:value</a:t>
            </a:r>
            <a:r>
              <a:rPr lang="en-US" dirty="0" smtClean="0"/>
              <a:t>;</a:t>
            </a:r>
            <a:r>
              <a:rPr lang="th-TH" dirty="0" smtClean="0"/>
              <a:t>ค่าความห่างจากภายในของกล่องข้อมูล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Border:value</a:t>
            </a:r>
            <a:r>
              <a:rPr lang="en-US" dirty="0" smtClean="0"/>
              <a:t>;</a:t>
            </a:r>
            <a:r>
              <a:rPr lang="th-TH" dirty="0" smtClean="0"/>
              <a:t>ค่าความหนาของเส้นกรอบของกล่องข้อมูล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Float:value</a:t>
            </a:r>
            <a:r>
              <a:rPr lang="en-US" dirty="0" smtClean="0"/>
              <a:t>;</a:t>
            </a:r>
            <a:r>
              <a:rPr lang="th-TH" dirty="0" smtClean="0"/>
              <a:t>กำหนดตำแหน่งในการแสดงผล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Clear:value</a:t>
            </a:r>
            <a:r>
              <a:rPr lang="en-US" dirty="0" smtClean="0"/>
              <a:t>;</a:t>
            </a:r>
            <a:r>
              <a:rPr lang="th-TH" dirty="0" smtClean="0"/>
              <a:t>ลบค่า </a:t>
            </a:r>
            <a:r>
              <a:rPr lang="en-US" dirty="0" smtClean="0"/>
              <a:t>float </a:t>
            </a:r>
            <a:r>
              <a:rPr lang="th-TH" dirty="0" smtClean="0"/>
              <a:t>ของกล่องข้อมูลที่อยู่ก่อนหน้า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Position:value</a:t>
            </a:r>
            <a:r>
              <a:rPr lang="en-US" dirty="0" smtClean="0"/>
              <a:t>;</a:t>
            </a:r>
            <a:r>
              <a:rPr lang="th-TH" dirty="0" smtClean="0"/>
              <a:t>ค่าตำแหน่งการแสดงผล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85786" y="704088"/>
            <a:ext cx="8258204" cy="1224714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 Hand :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margin,padding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785786" y="2326028"/>
            <a:ext cx="8229600" cy="4389120"/>
          </a:xfrm>
        </p:spPr>
        <p:txBody>
          <a:bodyPr>
            <a:normAutofit fontScale="85000" lnSpcReduction="20000"/>
          </a:bodyPr>
          <a:lstStyle/>
          <a:p>
            <a:r>
              <a:rPr lang="th-TH" dirty="0" smtClean="0"/>
              <a:t>ทุกด้านที่มีระยะเท่ากัน</a:t>
            </a:r>
          </a:p>
          <a:p>
            <a:r>
              <a:rPr lang="en-US" dirty="0" smtClean="0"/>
              <a:t>box{margin:</a:t>
            </a:r>
            <a:r>
              <a:rPr lang="en-US" dirty="0" smtClean="0">
                <a:solidFill>
                  <a:srgbClr val="FF0000"/>
                </a:solidFill>
              </a:rPr>
              <a:t>20px</a:t>
            </a:r>
            <a:r>
              <a:rPr lang="en-US" dirty="0" smtClean="0"/>
              <a:t>;}</a:t>
            </a:r>
          </a:p>
          <a:p>
            <a:endParaRPr lang="en-US" dirty="0" smtClean="0"/>
          </a:p>
          <a:p>
            <a:r>
              <a:rPr lang="en-US" dirty="0" smtClean="0"/>
              <a:t>Top-</a:t>
            </a:r>
            <a:r>
              <a:rPr lang="en-US" dirty="0" err="1" smtClean="0"/>
              <a:t>Bottom,left</a:t>
            </a:r>
            <a:r>
              <a:rPr lang="en-US" dirty="0" smtClean="0"/>
              <a:t>-right</a:t>
            </a:r>
          </a:p>
          <a:p>
            <a:r>
              <a:rPr lang="en-US" dirty="0" smtClean="0"/>
              <a:t>Box{margin:</a:t>
            </a:r>
            <a:r>
              <a:rPr lang="en-US" dirty="0" smtClean="0">
                <a:solidFill>
                  <a:srgbClr val="FF0000"/>
                </a:solidFill>
              </a:rPr>
              <a:t>20px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10px</a:t>
            </a:r>
            <a:r>
              <a:rPr lang="en-US" dirty="0" smtClean="0"/>
              <a:t>;}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Top,left-right,bottom</a:t>
            </a:r>
            <a:endParaRPr lang="en-US" dirty="0" smtClean="0"/>
          </a:p>
          <a:p>
            <a:r>
              <a:rPr lang="en-US" dirty="0" smtClean="0"/>
              <a:t>Box{margin:</a:t>
            </a:r>
            <a:r>
              <a:rPr lang="en-US" dirty="0" smtClean="0">
                <a:solidFill>
                  <a:srgbClr val="FF0000"/>
                </a:solidFill>
              </a:rPr>
              <a:t>20px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50px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10px</a:t>
            </a:r>
            <a:r>
              <a:rPr lang="en-US" dirty="0" smtClean="0"/>
              <a:t>;}</a:t>
            </a:r>
          </a:p>
          <a:p>
            <a:endParaRPr lang="en-US" dirty="0" smtClean="0"/>
          </a:p>
          <a:p>
            <a:r>
              <a:rPr lang="en-US" dirty="0" smtClean="0"/>
              <a:t>All</a:t>
            </a:r>
          </a:p>
          <a:p>
            <a:r>
              <a:rPr lang="en-US" dirty="0" smtClean="0"/>
              <a:t>Box{margin:</a:t>
            </a:r>
            <a:r>
              <a:rPr lang="en-US" dirty="0" smtClean="0">
                <a:solidFill>
                  <a:srgbClr val="FF0000"/>
                </a:solidFill>
              </a:rPr>
              <a:t>20px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50px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10px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30px</a:t>
            </a: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85870" y="704088"/>
            <a:ext cx="8229600" cy="1143000"/>
          </a:xfrm>
        </p:spPr>
        <p:txBody>
          <a:bodyPr/>
          <a:lstStyle/>
          <a:p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ตัวอย่างการใช้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914432" y="2285992"/>
            <a:ext cx="7943848" cy="4389120"/>
          </a:xfrm>
        </p:spPr>
        <p:txBody>
          <a:bodyPr/>
          <a:lstStyle/>
          <a:p>
            <a:r>
              <a:rPr lang="en-US" dirty="0" smtClean="0"/>
              <a:t>Float </a:t>
            </a:r>
            <a:r>
              <a:rPr lang="th-TH" dirty="0" smtClean="0"/>
              <a:t>เป็นการจัดตำแหน่ง </a:t>
            </a:r>
            <a:r>
              <a:rPr lang="en-US" dirty="0" err="1" smtClean="0"/>
              <a:t>Laout</a:t>
            </a:r>
            <a:r>
              <a:rPr lang="en-US" dirty="0" smtClean="0"/>
              <a:t> </a:t>
            </a:r>
            <a:r>
              <a:rPr lang="th-TH" dirty="0" smtClean="0"/>
              <a:t>ให้อยู่ในตำแหน่งที่ต้องการ </a:t>
            </a:r>
            <a:r>
              <a:rPr lang="en-US" dirty="0" smtClean="0"/>
              <a:t>float </a:t>
            </a:r>
            <a:r>
              <a:rPr lang="th-TH" dirty="0" smtClean="0"/>
              <a:t>จะมีความสำคัญมากในการออกแบบ </a:t>
            </a:r>
            <a:r>
              <a:rPr lang="en-US" dirty="0" err="1" smtClean="0"/>
              <a:t>Laout</a:t>
            </a:r>
            <a:endParaRPr lang="en-US" dirty="0" smtClean="0"/>
          </a:p>
          <a:p>
            <a:pPr>
              <a:buNone/>
            </a:pPr>
            <a:r>
              <a:rPr lang="th-TH" sz="2800" b="1" dirty="0" smtClean="0"/>
              <a:t>รูปแบบการใช้งาน</a:t>
            </a:r>
          </a:p>
          <a:p>
            <a:r>
              <a:rPr lang="en-US" dirty="0" smtClean="0"/>
              <a:t>.box{</a:t>
            </a:r>
            <a:r>
              <a:rPr lang="en-US" dirty="0" err="1" smtClean="0"/>
              <a:t>float:left</a:t>
            </a:r>
            <a:r>
              <a:rPr lang="en-US" dirty="0" smtClean="0"/>
              <a:t>} </a:t>
            </a:r>
            <a:r>
              <a:rPr lang="th-TH" dirty="0" smtClean="0"/>
              <a:t>จัดตำแหน่ง </a:t>
            </a:r>
            <a:r>
              <a:rPr lang="en-US" dirty="0" err="1" smtClean="0"/>
              <a:t>Laout</a:t>
            </a:r>
            <a:r>
              <a:rPr lang="en-US" dirty="0" smtClean="0"/>
              <a:t> </a:t>
            </a:r>
            <a:r>
              <a:rPr lang="th-TH" dirty="0" smtClean="0"/>
              <a:t>อยู่ด้านซ้าย</a:t>
            </a:r>
            <a:endParaRPr lang="en-US" dirty="0" smtClean="0"/>
          </a:p>
          <a:p>
            <a:r>
              <a:rPr lang="en-US" dirty="0" smtClean="0"/>
              <a:t>.box{</a:t>
            </a:r>
            <a:r>
              <a:rPr lang="en-US" dirty="0" err="1" smtClean="0"/>
              <a:t>float:right</a:t>
            </a:r>
            <a:r>
              <a:rPr lang="en-US" dirty="0" smtClean="0"/>
              <a:t>}</a:t>
            </a:r>
            <a:r>
              <a:rPr lang="th-TH" dirty="0" smtClean="0"/>
              <a:t>จัดตำแหน่ง </a:t>
            </a:r>
            <a:r>
              <a:rPr lang="en-US" dirty="0" err="1" smtClean="0"/>
              <a:t>Laout</a:t>
            </a:r>
            <a:r>
              <a:rPr lang="en-US" dirty="0" smtClean="0"/>
              <a:t> </a:t>
            </a:r>
            <a:r>
              <a:rPr lang="th-TH" dirty="0" smtClean="0"/>
              <a:t>อยู่ด้านขวา</a:t>
            </a:r>
          </a:p>
          <a:p>
            <a:r>
              <a:rPr lang="en-US" dirty="0" smtClean="0"/>
              <a:t>.box{</a:t>
            </a:r>
            <a:r>
              <a:rPr lang="en-US" dirty="0" err="1" smtClean="0"/>
              <a:t>clear:both</a:t>
            </a:r>
            <a:r>
              <a:rPr lang="en-US" dirty="0" smtClean="0"/>
              <a:t>}</a:t>
            </a:r>
            <a:r>
              <a:rPr lang="th-TH" dirty="0" smtClean="0"/>
              <a:t>ลบค่า </a:t>
            </a:r>
            <a:r>
              <a:rPr lang="en-US" dirty="0" smtClean="0"/>
              <a:t>float </a:t>
            </a:r>
            <a:r>
              <a:rPr lang="th-TH" dirty="0" smtClean="0"/>
              <a:t>ที่อยู่ตำแหน่งก่อนหน้า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14432" y="642918"/>
            <a:ext cx="8229600" cy="1143000"/>
          </a:xfrm>
        </p:spPr>
        <p:txBody>
          <a:bodyPr/>
          <a:lstStyle/>
          <a:p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ตัวอย่างไม่ใช้งาน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3000364" y="2714620"/>
            <a:ext cx="3500462" cy="17145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Box1</a:t>
            </a:r>
            <a:endParaRPr lang="en-US" dirty="0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3000364" y="4429132"/>
            <a:ext cx="3500462" cy="17145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Box2</a:t>
            </a:r>
            <a:endParaRPr lang="en-US" dirty="0"/>
          </a:p>
        </p:txBody>
      </p:sp>
      <p:sp>
        <p:nvSpPr>
          <p:cNvPr id="9" name="คำบรรยายภาพแบบสี่เหลี่ยม 8"/>
          <p:cNvSpPr/>
          <p:nvPr/>
        </p:nvSpPr>
        <p:spPr>
          <a:xfrm>
            <a:off x="2071670" y="2000240"/>
            <a:ext cx="2286016" cy="1188728"/>
          </a:xfrm>
          <a:prstGeom prst="wedgeRectCallout">
            <a:avLst>
              <a:gd name="adj1" fmla="val -9340"/>
              <a:gd name="adj2" fmla="val 9432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</a:rPr>
              <a:t>ไม่มีการกำหนด </a:t>
            </a:r>
            <a:r>
              <a:rPr lang="en-US" dirty="0" smtClean="0">
                <a:solidFill>
                  <a:schemeClr val="tx1"/>
                </a:solidFill>
              </a:rPr>
              <a:t>float </a:t>
            </a:r>
            <a:r>
              <a:rPr lang="th-TH" dirty="0" smtClean="0">
                <a:solidFill>
                  <a:schemeClr val="tx1"/>
                </a:solidFill>
              </a:rPr>
              <a:t>จะทำให้ </a:t>
            </a:r>
            <a:r>
              <a:rPr lang="en-US" dirty="0" err="1" smtClean="0">
                <a:solidFill>
                  <a:schemeClr val="tx1"/>
                </a:solidFill>
              </a:rPr>
              <a:t>Laout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th-TH" dirty="0" smtClean="0">
                <a:solidFill>
                  <a:schemeClr val="tx1"/>
                </a:solidFill>
              </a:rPr>
              <a:t>เรียงต่อกันลงไปข้างล่าง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42994" y="642918"/>
            <a:ext cx="8229600" cy="1143000"/>
          </a:xfrm>
        </p:spPr>
        <p:txBody>
          <a:bodyPr/>
          <a:lstStyle/>
          <a:p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ตัวอย่างการใช้งาน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float:left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1142976" y="3429000"/>
            <a:ext cx="3500462" cy="17145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Box1</a:t>
            </a:r>
            <a:endParaRPr lang="en-US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643438" y="3429000"/>
            <a:ext cx="3500462" cy="17145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Box2</a:t>
            </a:r>
            <a:endParaRPr lang="en-US" dirty="0"/>
          </a:p>
        </p:txBody>
      </p:sp>
      <p:sp>
        <p:nvSpPr>
          <p:cNvPr id="8" name="คำบรรยายภาพแบบสี่เหลี่ยม 7"/>
          <p:cNvSpPr/>
          <p:nvPr/>
        </p:nvSpPr>
        <p:spPr>
          <a:xfrm>
            <a:off x="1428728" y="2571744"/>
            <a:ext cx="1785950" cy="928694"/>
          </a:xfrm>
          <a:prstGeom prst="wedgeRectCallout">
            <a:avLst>
              <a:gd name="adj1" fmla="val -9340"/>
              <a:gd name="adj2" fmla="val 9432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Float:left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คำบรรยายภาพแบบสี่เหลี่ยม 8"/>
          <p:cNvSpPr/>
          <p:nvPr/>
        </p:nvSpPr>
        <p:spPr>
          <a:xfrm>
            <a:off x="5857884" y="2500306"/>
            <a:ext cx="1785950" cy="919170"/>
          </a:xfrm>
          <a:prstGeom prst="wedgeRectCallout">
            <a:avLst>
              <a:gd name="adj1" fmla="val -9340"/>
              <a:gd name="adj2" fmla="val 9432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Float:left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แผนผังลำดับงาน: กระบวนการ 9"/>
          <p:cNvSpPr/>
          <p:nvPr/>
        </p:nvSpPr>
        <p:spPr>
          <a:xfrm>
            <a:off x="2214546" y="5500702"/>
            <a:ext cx="5143536" cy="642942"/>
          </a:xfrm>
          <a:prstGeom prst="flowChartProcess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</a:rPr>
              <a:t>เมื่อกำหนด </a:t>
            </a:r>
            <a:r>
              <a:rPr lang="en-US" dirty="0" err="1" smtClean="0">
                <a:solidFill>
                  <a:schemeClr val="tx1"/>
                </a:solidFill>
              </a:rPr>
              <a:t>float:left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th-TH" dirty="0" smtClean="0">
                <a:solidFill>
                  <a:schemeClr val="tx1"/>
                </a:solidFill>
              </a:rPr>
              <a:t>จะทำให้ </a:t>
            </a:r>
            <a:r>
              <a:rPr lang="en-US" dirty="0" err="1" smtClean="0">
                <a:solidFill>
                  <a:schemeClr val="tx1"/>
                </a:solidFill>
              </a:rPr>
              <a:t>Lagout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th-TH" dirty="0" smtClean="0">
                <a:solidFill>
                  <a:schemeClr val="tx1"/>
                </a:solidFill>
              </a:rPr>
              <a:t>เรียงต่อกันไปทางด้านขวา</a:t>
            </a:r>
          </a:p>
        </p:txBody>
      </p:sp>
      <p:sp>
        <p:nvSpPr>
          <p:cNvPr id="11" name="ลูกศรซ้าย 10"/>
          <p:cNvSpPr/>
          <p:nvPr/>
        </p:nvSpPr>
        <p:spPr>
          <a:xfrm rot="10800000">
            <a:off x="3714744" y="2928934"/>
            <a:ext cx="1500198" cy="3571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42994" y="704088"/>
            <a:ext cx="8229600" cy="1143000"/>
          </a:xfrm>
        </p:spPr>
        <p:txBody>
          <a:bodyPr/>
          <a:lstStyle/>
          <a:p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ตัวอย่างการใช้งาน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float:right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1142976" y="3429000"/>
            <a:ext cx="3500462" cy="17145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Box2</a:t>
            </a:r>
            <a:endParaRPr lang="en-US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643438" y="3429000"/>
            <a:ext cx="3500462" cy="17145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Box1</a:t>
            </a:r>
            <a:endParaRPr lang="en-US" dirty="0"/>
          </a:p>
        </p:txBody>
      </p:sp>
      <p:sp>
        <p:nvSpPr>
          <p:cNvPr id="8" name="คำบรรยายภาพแบบสี่เหลี่ยม 7"/>
          <p:cNvSpPr/>
          <p:nvPr/>
        </p:nvSpPr>
        <p:spPr>
          <a:xfrm>
            <a:off x="1428728" y="2571744"/>
            <a:ext cx="1785950" cy="928694"/>
          </a:xfrm>
          <a:prstGeom prst="wedgeRectCallout">
            <a:avLst>
              <a:gd name="adj1" fmla="val -9340"/>
              <a:gd name="adj2" fmla="val 9432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Float:right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คำบรรยายภาพแบบสี่เหลี่ยม 8"/>
          <p:cNvSpPr/>
          <p:nvPr/>
        </p:nvSpPr>
        <p:spPr>
          <a:xfrm>
            <a:off x="5857884" y="2500306"/>
            <a:ext cx="1785950" cy="919170"/>
          </a:xfrm>
          <a:prstGeom prst="wedgeRectCallout">
            <a:avLst>
              <a:gd name="adj1" fmla="val -9340"/>
              <a:gd name="adj2" fmla="val 9432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Float:right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แผนผังลำดับงาน: กระบวนการ 9"/>
          <p:cNvSpPr/>
          <p:nvPr/>
        </p:nvSpPr>
        <p:spPr>
          <a:xfrm>
            <a:off x="2214546" y="5500702"/>
            <a:ext cx="5143536" cy="642942"/>
          </a:xfrm>
          <a:prstGeom prst="flowChartProcess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</a:rPr>
              <a:t>เมื่อกำหนด </a:t>
            </a:r>
            <a:r>
              <a:rPr lang="en-US" dirty="0" err="1" smtClean="0">
                <a:solidFill>
                  <a:schemeClr val="tx1"/>
                </a:solidFill>
              </a:rPr>
              <a:t>float:right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th-TH" dirty="0" smtClean="0">
                <a:solidFill>
                  <a:schemeClr val="tx1"/>
                </a:solidFill>
              </a:rPr>
              <a:t>จะทำให้ </a:t>
            </a:r>
            <a:r>
              <a:rPr lang="en-US" dirty="0" err="1" smtClean="0">
                <a:solidFill>
                  <a:schemeClr val="tx1"/>
                </a:solidFill>
              </a:rPr>
              <a:t>Lagout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th-TH" dirty="0" smtClean="0">
                <a:solidFill>
                  <a:schemeClr val="tx1"/>
                </a:solidFill>
              </a:rPr>
              <a:t>เรียงต่อกันไปทางด้านซ้าย</a:t>
            </a:r>
          </a:p>
        </p:txBody>
      </p:sp>
      <p:sp>
        <p:nvSpPr>
          <p:cNvPr id="11" name="ลูกศรซ้าย 10"/>
          <p:cNvSpPr/>
          <p:nvPr/>
        </p:nvSpPr>
        <p:spPr>
          <a:xfrm>
            <a:off x="3714744" y="2928934"/>
            <a:ext cx="1500198" cy="3571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71556" y="704088"/>
            <a:ext cx="8229600" cy="1143000"/>
          </a:xfrm>
        </p:spPr>
        <p:txBody>
          <a:bodyPr/>
          <a:lstStyle/>
          <a:p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ตัวอย่างไม่ใช้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clear:both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1142976" y="3071810"/>
            <a:ext cx="3500462" cy="18573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Box1</a:t>
            </a:r>
            <a:endParaRPr lang="en-US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643438" y="3071810"/>
            <a:ext cx="3500462" cy="17145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Box2</a:t>
            </a:r>
            <a:endParaRPr lang="en-US" dirty="0"/>
          </a:p>
        </p:txBody>
      </p:sp>
      <p:sp>
        <p:nvSpPr>
          <p:cNvPr id="8" name="คำบรรยายภาพแบบสี่เหลี่ยม 7"/>
          <p:cNvSpPr/>
          <p:nvPr/>
        </p:nvSpPr>
        <p:spPr>
          <a:xfrm>
            <a:off x="1428728" y="2214554"/>
            <a:ext cx="1785950" cy="928694"/>
          </a:xfrm>
          <a:prstGeom prst="wedgeRectCallout">
            <a:avLst>
              <a:gd name="adj1" fmla="val -9340"/>
              <a:gd name="adj2" fmla="val 9432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Float:left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คำบรรยายภาพแบบสี่เหลี่ยม 8"/>
          <p:cNvSpPr/>
          <p:nvPr/>
        </p:nvSpPr>
        <p:spPr>
          <a:xfrm>
            <a:off x="5857884" y="2143116"/>
            <a:ext cx="1785950" cy="919170"/>
          </a:xfrm>
          <a:prstGeom prst="wedgeRectCallout">
            <a:avLst>
              <a:gd name="adj1" fmla="val -9340"/>
              <a:gd name="adj2" fmla="val 9432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Float:left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แผนผังลำดับงาน: กระบวนการ 9"/>
          <p:cNvSpPr/>
          <p:nvPr/>
        </p:nvSpPr>
        <p:spPr>
          <a:xfrm>
            <a:off x="857224" y="5214950"/>
            <a:ext cx="3500462" cy="857256"/>
          </a:xfrm>
          <a:prstGeom prst="flowChartProcess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Laout</a:t>
            </a:r>
            <a:r>
              <a:rPr lang="en-US" dirty="0" smtClean="0">
                <a:solidFill>
                  <a:schemeClr val="tx1"/>
                </a:solidFill>
              </a:rPr>
              <a:t>(Box3)</a:t>
            </a:r>
            <a:r>
              <a:rPr lang="th-TH" dirty="0" smtClean="0">
                <a:solidFill>
                  <a:schemeClr val="tx1"/>
                </a:solidFill>
              </a:rPr>
              <a:t> ที่ตามมาจะถูกตัดไปด้านขวาของ</a:t>
            </a:r>
            <a:r>
              <a:rPr lang="en-US" dirty="0" err="1" smtClean="0">
                <a:solidFill>
                  <a:schemeClr val="tx1"/>
                </a:solidFill>
              </a:rPr>
              <a:t>Laout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th-TH" dirty="0" smtClean="0">
                <a:solidFill>
                  <a:schemeClr val="tx1"/>
                </a:solidFill>
              </a:rPr>
              <a:t>เพราะก่อนหน้ามีการกำหนด </a:t>
            </a:r>
            <a:r>
              <a:rPr lang="en-US" dirty="0" err="1" smtClean="0">
                <a:solidFill>
                  <a:schemeClr val="tx1"/>
                </a:solidFill>
              </a:rPr>
              <a:t>float:left</a:t>
            </a:r>
            <a:endParaRPr lang="th-TH" dirty="0" smtClean="0">
              <a:solidFill>
                <a:schemeClr val="tx1"/>
              </a:solidFill>
            </a:endParaRPr>
          </a:p>
        </p:txBody>
      </p:sp>
      <p:sp>
        <p:nvSpPr>
          <p:cNvPr id="11" name="ลูกศรซ้าย 10"/>
          <p:cNvSpPr/>
          <p:nvPr/>
        </p:nvSpPr>
        <p:spPr>
          <a:xfrm rot="10800000">
            <a:off x="3714744" y="2571744"/>
            <a:ext cx="1500198" cy="3571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4643438" y="4786322"/>
            <a:ext cx="3500462" cy="17145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Box3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401080" cy="1143000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การเขียน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เพื่อการใช้งานร่วมกับ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XHTML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2292670"/>
            <a:ext cx="7543824" cy="2922280"/>
          </a:xfrm>
        </p:spPr>
        <p:txBody>
          <a:bodyPr/>
          <a:lstStyle/>
          <a:p>
            <a:r>
              <a:rPr lang="en-US" dirty="0" smtClean="0"/>
              <a:t>Inline Style Sheets</a:t>
            </a:r>
          </a:p>
          <a:p>
            <a:r>
              <a:rPr lang="en-US" dirty="0" smtClean="0"/>
              <a:t>Embed Style Sheets</a:t>
            </a:r>
          </a:p>
          <a:p>
            <a:r>
              <a:rPr lang="en-US" dirty="0" smtClean="0"/>
              <a:t>External Style Sheet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Link Style Sheet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Import Style Sheet	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85786" y="571480"/>
            <a:ext cx="8229600" cy="1143000"/>
          </a:xfrm>
        </p:spPr>
        <p:txBody>
          <a:bodyPr/>
          <a:lstStyle/>
          <a:p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ตัวอย่างการใช้งาน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clear:both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928662" y="3000372"/>
            <a:ext cx="3500462" cy="18573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Box1</a:t>
            </a:r>
            <a:endParaRPr lang="en-US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429124" y="3000372"/>
            <a:ext cx="3500462" cy="17145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Box2</a:t>
            </a:r>
            <a:endParaRPr lang="en-US" dirty="0"/>
          </a:p>
        </p:txBody>
      </p:sp>
      <p:sp>
        <p:nvSpPr>
          <p:cNvPr id="8" name="คำบรรยายภาพแบบสี่เหลี่ยม 7"/>
          <p:cNvSpPr/>
          <p:nvPr/>
        </p:nvSpPr>
        <p:spPr>
          <a:xfrm>
            <a:off x="1214414" y="2143116"/>
            <a:ext cx="1785950" cy="928694"/>
          </a:xfrm>
          <a:prstGeom prst="wedgeRectCallout">
            <a:avLst>
              <a:gd name="adj1" fmla="val -9340"/>
              <a:gd name="adj2" fmla="val 9432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Float:left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คำบรรยายภาพแบบสี่เหลี่ยม 8"/>
          <p:cNvSpPr/>
          <p:nvPr/>
        </p:nvSpPr>
        <p:spPr>
          <a:xfrm>
            <a:off x="5643570" y="2071678"/>
            <a:ext cx="1785950" cy="919170"/>
          </a:xfrm>
          <a:prstGeom prst="wedgeRectCallout">
            <a:avLst>
              <a:gd name="adj1" fmla="val -9340"/>
              <a:gd name="adj2" fmla="val 9432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Float:left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แผนผังลำดับงาน: กระบวนการ 9"/>
          <p:cNvSpPr/>
          <p:nvPr/>
        </p:nvSpPr>
        <p:spPr>
          <a:xfrm>
            <a:off x="5143504" y="5000636"/>
            <a:ext cx="3500462" cy="1428760"/>
          </a:xfrm>
          <a:prstGeom prst="flowChartProcess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Laout</a:t>
            </a:r>
            <a:r>
              <a:rPr lang="en-US" dirty="0" smtClean="0">
                <a:solidFill>
                  <a:schemeClr val="tx1"/>
                </a:solidFill>
              </a:rPr>
              <a:t>(Box3)</a:t>
            </a:r>
            <a:r>
              <a:rPr lang="th-TH" dirty="0" smtClean="0">
                <a:solidFill>
                  <a:schemeClr val="tx1"/>
                </a:solidFill>
              </a:rPr>
              <a:t> ที่ตามมาจะถูกตัดไปด้านซ้ายสุดเพราะมีการ </a:t>
            </a:r>
            <a:r>
              <a:rPr lang="en-US" dirty="0" smtClean="0">
                <a:solidFill>
                  <a:schemeClr val="tx1"/>
                </a:solidFill>
              </a:rPr>
              <a:t>clear </a:t>
            </a:r>
            <a:r>
              <a:rPr lang="th-TH" dirty="0" smtClean="0">
                <a:solidFill>
                  <a:schemeClr val="tx1"/>
                </a:solidFill>
              </a:rPr>
              <a:t>ค่า </a:t>
            </a:r>
            <a:r>
              <a:rPr lang="en-US" dirty="0" smtClean="0">
                <a:solidFill>
                  <a:schemeClr val="tx1"/>
                </a:solidFill>
              </a:rPr>
              <a:t>float </a:t>
            </a:r>
            <a:r>
              <a:rPr lang="th-TH" dirty="0" smtClean="0">
                <a:solidFill>
                  <a:schemeClr val="tx1"/>
                </a:solidFill>
              </a:rPr>
              <a:t>ก่อนหน้าแล้วนั้นก็คือการใช้ </a:t>
            </a:r>
            <a:r>
              <a:rPr lang="en-US" dirty="0" err="1" smtClean="0">
                <a:solidFill>
                  <a:schemeClr val="tx1"/>
                </a:solidFill>
              </a:rPr>
              <a:t>clear:both</a:t>
            </a:r>
            <a:endParaRPr lang="th-TH" dirty="0" smtClean="0">
              <a:solidFill>
                <a:schemeClr val="tx1"/>
              </a:solidFill>
            </a:endParaRPr>
          </a:p>
        </p:txBody>
      </p:sp>
      <p:sp>
        <p:nvSpPr>
          <p:cNvPr id="11" name="ลูกศรซ้าย 10"/>
          <p:cNvSpPr/>
          <p:nvPr/>
        </p:nvSpPr>
        <p:spPr>
          <a:xfrm rot="10800000">
            <a:off x="3500430" y="2500306"/>
            <a:ext cx="1500198" cy="3571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928662" y="4857760"/>
            <a:ext cx="3500462" cy="17145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Box3</a:t>
            </a:r>
            <a:endParaRPr lang="en-US" dirty="0"/>
          </a:p>
        </p:txBody>
      </p:sp>
      <p:sp>
        <p:nvSpPr>
          <p:cNvPr id="13" name="คำบรรยายภาพแบบสี่เหลี่ยม 12"/>
          <p:cNvSpPr/>
          <p:nvPr/>
        </p:nvSpPr>
        <p:spPr>
          <a:xfrm>
            <a:off x="3071802" y="4929198"/>
            <a:ext cx="1785950" cy="928694"/>
          </a:xfrm>
          <a:prstGeom prst="wedgeRectCallout">
            <a:avLst>
              <a:gd name="adj1" fmla="val -9340"/>
              <a:gd name="adj2" fmla="val 9432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Clear:both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14432" y="704088"/>
            <a:ext cx="82296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 Properties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842994" y="2111714"/>
            <a:ext cx="7943848" cy="43891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th-TH" dirty="0" smtClean="0"/>
              <a:t>การกำหนดวิธีการแสดงผล และตำแหน่งการแสดง</a:t>
            </a:r>
          </a:p>
          <a:p>
            <a:pPr>
              <a:buNone/>
            </a:pPr>
            <a:r>
              <a:rPr lang="en-US" dirty="0" smtClean="0"/>
              <a:t>Position </a:t>
            </a:r>
            <a:r>
              <a:rPr lang="th-TH" dirty="0" smtClean="0"/>
              <a:t>มีรูปแบบการแสดงผล 4 รูปแบบดังนี้</a:t>
            </a:r>
          </a:p>
          <a:p>
            <a:r>
              <a:rPr lang="en-US" dirty="0" smtClean="0"/>
              <a:t>Absolute </a:t>
            </a:r>
            <a:r>
              <a:rPr lang="th-TH" dirty="0" smtClean="0"/>
              <a:t>ตำแหน่งที่แท้จริงโดยยึดจากขอบของ</a:t>
            </a:r>
            <a:r>
              <a:rPr lang="en-US" dirty="0" smtClean="0"/>
              <a:t>Browser</a:t>
            </a:r>
          </a:p>
          <a:p>
            <a:r>
              <a:rPr lang="en-US" dirty="0" smtClean="0"/>
              <a:t>Relative </a:t>
            </a:r>
            <a:r>
              <a:rPr lang="th-TH" smtClean="0"/>
              <a:t>ตำแหน่งที่กำหนด</a:t>
            </a:r>
            <a:r>
              <a:rPr lang="th-TH" dirty="0" smtClean="0"/>
              <a:t>จากความสัมพันธ์จาก </a:t>
            </a:r>
            <a:r>
              <a:rPr lang="en-US" dirty="0" smtClean="0"/>
              <a:t>Object </a:t>
            </a:r>
            <a:r>
              <a:rPr lang="th-TH" dirty="0" smtClean="0"/>
              <a:t>ใกล้เคียง</a:t>
            </a:r>
            <a:endParaRPr lang="en-US" dirty="0" smtClean="0"/>
          </a:p>
          <a:p>
            <a:r>
              <a:rPr lang="en-US" dirty="0" smtClean="0"/>
              <a:t>Fixed</a:t>
            </a:r>
            <a:r>
              <a:rPr lang="th-TH" dirty="0" smtClean="0"/>
              <a:t> ให้ผลคล้ายกับ </a:t>
            </a:r>
            <a:r>
              <a:rPr lang="en-US" dirty="0" smtClean="0"/>
              <a:t>absolute </a:t>
            </a:r>
            <a:r>
              <a:rPr lang="th-TH" dirty="0" smtClean="0"/>
              <a:t>แต่ยึดที่ขอบของ </a:t>
            </a:r>
            <a:r>
              <a:rPr lang="en-US" dirty="0" smtClean="0"/>
              <a:t>Browser </a:t>
            </a:r>
            <a:r>
              <a:rPr lang="th-TH" dirty="0" smtClean="0"/>
              <a:t>จะปรากฏบนหน้าเว็บ</a:t>
            </a:r>
            <a:r>
              <a:rPr lang="th-TH" dirty="0" err="1" smtClean="0"/>
              <a:t>เพจ</a:t>
            </a:r>
            <a:r>
              <a:rPr lang="th-TH" dirty="0" smtClean="0"/>
              <a:t>เสมอ</a:t>
            </a:r>
            <a:endParaRPr lang="en-US" dirty="0" smtClean="0"/>
          </a:p>
          <a:p>
            <a:r>
              <a:rPr lang="en-US" dirty="0" smtClean="0"/>
              <a:t>Static(</a:t>
            </a:r>
            <a:r>
              <a:rPr lang="en-US" dirty="0" err="1" smtClean="0"/>
              <a:t>defalult</a:t>
            </a:r>
            <a:r>
              <a:rPr lang="en-US" dirty="0" smtClean="0"/>
              <a:t>)</a:t>
            </a:r>
            <a:r>
              <a:rPr lang="th-TH" dirty="0" smtClean="0"/>
              <a:t>ไม่มีการกำหนดตำแหน่ง</a:t>
            </a:r>
            <a:r>
              <a:rPr lang="en-US" dirty="0" smtClean="0"/>
              <a:t> </a:t>
            </a:r>
            <a:r>
              <a:rPr lang="th-TH" b="1" dirty="0" smtClean="0"/>
              <a:t>ใช้ร่วมกับ  </a:t>
            </a:r>
            <a:r>
              <a:rPr lang="en-US" b="1" dirty="0" err="1" smtClean="0"/>
              <a:t>top,left,bottom,right</a:t>
            </a:r>
            <a:endParaRPr lang="en-US" b="1" dirty="0" smtClean="0"/>
          </a:p>
          <a:p>
            <a:pPr>
              <a:buNone/>
            </a:pPr>
            <a:r>
              <a:rPr lang="th-TH" sz="2800" b="1" dirty="0" smtClean="0"/>
              <a:t>ตัวอย่าง</a:t>
            </a:r>
          </a:p>
          <a:p>
            <a:r>
              <a:rPr lang="en-US" dirty="0" smtClean="0"/>
              <a:t>#box{</a:t>
            </a:r>
            <a:r>
              <a:rPr lang="en-US" dirty="0" err="1" smtClean="0"/>
              <a:t>postion:relative</a:t>
            </a:r>
            <a:r>
              <a:rPr lang="en-US" dirty="0" smtClean="0"/>
              <a:t>; top10px; left:50px;}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42994" y="785802"/>
            <a:ext cx="8229600" cy="1143000"/>
          </a:xfrm>
        </p:spPr>
        <p:txBody>
          <a:bodyPr/>
          <a:lstStyle/>
          <a:p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ตัวอย่างการแสดงผลในรูปแบบ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แผนผังลำดับงาน: กระบวนการ 5"/>
          <p:cNvSpPr/>
          <p:nvPr/>
        </p:nvSpPr>
        <p:spPr>
          <a:xfrm>
            <a:off x="1571604" y="2143116"/>
            <a:ext cx="6143668" cy="450059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แผนผังลำดับงาน: กระบวนการ 3"/>
          <p:cNvSpPr/>
          <p:nvPr/>
        </p:nvSpPr>
        <p:spPr>
          <a:xfrm>
            <a:off x="1643043" y="2214554"/>
            <a:ext cx="2428891" cy="1596128"/>
          </a:xfrm>
          <a:prstGeom prst="flowChartProces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แผนผังลำดับงาน: กระบวนการ 4"/>
          <p:cNvSpPr/>
          <p:nvPr/>
        </p:nvSpPr>
        <p:spPr>
          <a:xfrm>
            <a:off x="1643042" y="3786190"/>
            <a:ext cx="2428892" cy="1596129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คำบรรยายภาพแบบสี่เหลี่ยม 6"/>
          <p:cNvSpPr/>
          <p:nvPr/>
        </p:nvSpPr>
        <p:spPr>
          <a:xfrm flipH="1">
            <a:off x="4214810" y="3000372"/>
            <a:ext cx="2500330" cy="1500198"/>
          </a:xfrm>
          <a:prstGeom prst="wedgeRectCallout">
            <a:avLst>
              <a:gd name="adj1" fmla="val 62448"/>
              <a:gd name="adj2" fmla="val 6844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Position : static </a:t>
            </a:r>
            <a:r>
              <a:rPr lang="th-TH" dirty="0" smtClean="0">
                <a:solidFill>
                  <a:schemeClr val="tx1"/>
                </a:solidFill>
              </a:rPr>
              <a:t>เป็นค่า</a:t>
            </a:r>
            <a:r>
              <a:rPr lang="en-US" dirty="0" smtClean="0">
                <a:solidFill>
                  <a:schemeClr val="tx1"/>
                </a:solidFill>
              </a:rPr>
              <a:t> default </a:t>
            </a:r>
            <a:r>
              <a:rPr lang="th-TH" dirty="0" smtClean="0">
                <a:solidFill>
                  <a:schemeClr val="tx1"/>
                </a:solidFill>
              </a:rPr>
              <a:t>ของ </a:t>
            </a:r>
            <a:r>
              <a:rPr lang="en-US" dirty="0" smtClean="0">
                <a:solidFill>
                  <a:schemeClr val="tx1"/>
                </a:solidFill>
              </a:rPr>
              <a:t>position</a:t>
            </a:r>
            <a:r>
              <a:rPr lang="th-TH" dirty="0" smtClean="0">
                <a:solidFill>
                  <a:schemeClr val="tx1"/>
                </a:solidFill>
              </a:rPr>
              <a:t>จะหมายถึงการไม่กำหนดค่าใดๆให้กับ </a:t>
            </a:r>
            <a:r>
              <a:rPr lang="en-US" dirty="0" smtClean="0">
                <a:solidFill>
                  <a:schemeClr val="tx1"/>
                </a:solidFill>
              </a:rPr>
              <a:t>position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00076" y="704088"/>
            <a:ext cx="8329642" cy="1143000"/>
          </a:xfrm>
        </p:spPr>
        <p:txBody>
          <a:bodyPr>
            <a:normAutofit/>
          </a:bodyPr>
          <a:lstStyle/>
          <a:p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ตัวอย่างการแสดงผลในรูปแบบ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absolute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แผนผังลำดับงาน: กระบวนการ 5"/>
          <p:cNvSpPr/>
          <p:nvPr/>
        </p:nvSpPr>
        <p:spPr>
          <a:xfrm>
            <a:off x="1500166" y="2357430"/>
            <a:ext cx="6143668" cy="371477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แผนผังลำดับงาน: กระบวนการ 3"/>
          <p:cNvSpPr/>
          <p:nvPr/>
        </p:nvSpPr>
        <p:spPr>
          <a:xfrm>
            <a:off x="1548147" y="2428868"/>
            <a:ext cx="2452349" cy="1643074"/>
          </a:xfrm>
          <a:prstGeom prst="flowChartProces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แผนผังลำดับงาน: กระบวนการ 4"/>
          <p:cNvSpPr/>
          <p:nvPr/>
        </p:nvSpPr>
        <p:spPr>
          <a:xfrm>
            <a:off x="1571604" y="3214686"/>
            <a:ext cx="2357454" cy="1643074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คำบรรยายภาพแบบสี่เหลี่ยม 6"/>
          <p:cNvSpPr/>
          <p:nvPr/>
        </p:nvSpPr>
        <p:spPr>
          <a:xfrm flipH="1">
            <a:off x="4071934" y="2500306"/>
            <a:ext cx="2500330" cy="1428760"/>
          </a:xfrm>
          <a:prstGeom prst="wedgeRectCallout">
            <a:avLst>
              <a:gd name="adj1" fmla="val 57277"/>
              <a:gd name="adj2" fmla="val 5797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</a:rPr>
              <a:t>กำหนด  </a:t>
            </a:r>
            <a:r>
              <a:rPr lang="en-US" dirty="0" err="1" smtClean="0">
                <a:solidFill>
                  <a:schemeClr val="tx1"/>
                </a:solidFill>
              </a:rPr>
              <a:t>position:absolute</a:t>
            </a:r>
            <a:r>
              <a:rPr lang="en-US" dirty="0" smtClean="0">
                <a:solidFill>
                  <a:schemeClr val="tx1"/>
                </a:solidFill>
              </a:rPr>
              <a:t> top:50px; </a:t>
            </a:r>
            <a:r>
              <a:rPr lang="th-TH" dirty="0" smtClean="0">
                <a:solidFill>
                  <a:schemeClr val="tx1"/>
                </a:solidFill>
              </a:rPr>
              <a:t>วัดจากตำแหน่งที่แท้จริงโดยยึดจากขอบของ</a:t>
            </a:r>
            <a:r>
              <a:rPr lang="en-US" dirty="0" smtClean="0">
                <a:solidFill>
                  <a:schemeClr val="tx1"/>
                </a:solidFill>
              </a:rPr>
              <a:t>Browser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ลูกศรขึ้น-ลง 7"/>
          <p:cNvSpPr/>
          <p:nvPr/>
        </p:nvSpPr>
        <p:spPr>
          <a:xfrm>
            <a:off x="2500298" y="2357430"/>
            <a:ext cx="71438" cy="857256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42994" y="785802"/>
            <a:ext cx="8229600" cy="1143000"/>
          </a:xfrm>
        </p:spPr>
        <p:txBody>
          <a:bodyPr/>
          <a:lstStyle/>
          <a:p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ตัวอย่างการแสดงผลในรูปแบบ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fixed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แผนผังลำดับงาน: กระบวนการ 5"/>
          <p:cNvSpPr/>
          <p:nvPr/>
        </p:nvSpPr>
        <p:spPr>
          <a:xfrm>
            <a:off x="1571604" y="2643182"/>
            <a:ext cx="6143668" cy="371477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แผนผังลำดับงาน: กระบวนการ 3"/>
          <p:cNvSpPr/>
          <p:nvPr/>
        </p:nvSpPr>
        <p:spPr>
          <a:xfrm>
            <a:off x="1619585" y="2714620"/>
            <a:ext cx="2452349" cy="1643074"/>
          </a:xfrm>
          <a:prstGeom prst="flowChartProces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แผนผังลำดับงาน: กระบวนการ 4"/>
          <p:cNvSpPr/>
          <p:nvPr/>
        </p:nvSpPr>
        <p:spPr>
          <a:xfrm>
            <a:off x="1643042" y="3500438"/>
            <a:ext cx="2357454" cy="1643074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คำบรรยายภาพแบบสี่เหลี่ยม 6"/>
          <p:cNvSpPr/>
          <p:nvPr/>
        </p:nvSpPr>
        <p:spPr>
          <a:xfrm flipH="1">
            <a:off x="4786314" y="2428868"/>
            <a:ext cx="2500330" cy="2143140"/>
          </a:xfrm>
          <a:prstGeom prst="wedgeRectCallout">
            <a:avLst>
              <a:gd name="adj1" fmla="val 92740"/>
              <a:gd name="adj2" fmla="val 6467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>
                <a:solidFill>
                  <a:schemeClr val="tx1"/>
                </a:solidFill>
              </a:rPr>
              <a:t>กำหนด  </a:t>
            </a:r>
            <a:r>
              <a:rPr lang="en-US" dirty="0" err="1" smtClean="0">
                <a:solidFill>
                  <a:schemeClr val="tx1"/>
                </a:solidFill>
              </a:rPr>
              <a:t>position:fixed</a:t>
            </a:r>
            <a:r>
              <a:rPr lang="en-US" dirty="0" smtClean="0">
                <a:solidFill>
                  <a:schemeClr val="tx1"/>
                </a:solidFill>
              </a:rPr>
              <a:t> top:50px; </a:t>
            </a:r>
            <a:r>
              <a:rPr lang="th-TH" dirty="0" smtClean="0">
                <a:solidFill>
                  <a:schemeClr val="tx1"/>
                </a:solidFill>
              </a:rPr>
              <a:t>วัดจากตำแหน่งที่แท้จริงโดยยึดจากขอบของ</a:t>
            </a:r>
            <a:r>
              <a:rPr lang="en-US" dirty="0" smtClean="0">
                <a:solidFill>
                  <a:schemeClr val="tx1"/>
                </a:solidFill>
              </a:rPr>
              <a:t>Browser </a:t>
            </a:r>
            <a:r>
              <a:rPr lang="th-TH" dirty="0" smtClean="0">
                <a:solidFill>
                  <a:schemeClr val="tx1"/>
                </a:solidFill>
              </a:rPr>
              <a:t>แต่จะแสดง</a:t>
            </a:r>
          </a:p>
          <a:p>
            <a:r>
              <a:rPr lang="th-TH" dirty="0" smtClean="0">
                <a:solidFill>
                  <a:schemeClr val="tx1"/>
                </a:solidFill>
              </a:rPr>
              <a:t>ผลตำแหน่งเดิมตลอดถึงแม้เลื่อน </a:t>
            </a:r>
            <a:r>
              <a:rPr lang="en-US" dirty="0" smtClean="0">
                <a:solidFill>
                  <a:schemeClr val="tx1"/>
                </a:solidFill>
              </a:rPr>
              <a:t>scroll bar(</a:t>
            </a:r>
            <a:r>
              <a:rPr lang="th-TH" dirty="0" smtClean="0">
                <a:solidFill>
                  <a:schemeClr val="tx1"/>
                </a:solidFill>
              </a:rPr>
              <a:t>คล้ายกับ </a:t>
            </a:r>
            <a:r>
              <a:rPr lang="en-US" dirty="0" smtClean="0">
                <a:solidFill>
                  <a:schemeClr val="tx1"/>
                </a:solidFill>
              </a:rPr>
              <a:t>absolute)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ลูกศรขึ้น-ลง 7"/>
          <p:cNvSpPr/>
          <p:nvPr/>
        </p:nvSpPr>
        <p:spPr>
          <a:xfrm>
            <a:off x="2571736" y="2643182"/>
            <a:ext cx="71438" cy="857256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00118" y="704088"/>
            <a:ext cx="8229600" cy="1143000"/>
          </a:xfrm>
        </p:spPr>
        <p:txBody>
          <a:bodyPr/>
          <a:lstStyle/>
          <a:p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ตัวอย่างการแสดงผลในรูปแบบ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relative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แผนผังลำดับงาน: กระบวนการ 5"/>
          <p:cNvSpPr/>
          <p:nvPr/>
        </p:nvSpPr>
        <p:spPr>
          <a:xfrm>
            <a:off x="1643042" y="2143116"/>
            <a:ext cx="6143668" cy="450059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แผนผังลำดับงาน: กระบวนการ 3"/>
          <p:cNvSpPr/>
          <p:nvPr/>
        </p:nvSpPr>
        <p:spPr>
          <a:xfrm>
            <a:off x="1691023" y="2214554"/>
            <a:ext cx="2452349" cy="1643074"/>
          </a:xfrm>
          <a:prstGeom prst="flowChartProces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แผนผังลำดับงาน: กระบวนการ 4"/>
          <p:cNvSpPr/>
          <p:nvPr/>
        </p:nvSpPr>
        <p:spPr>
          <a:xfrm>
            <a:off x="1714480" y="4714884"/>
            <a:ext cx="2357454" cy="1643074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คำบรรยายภาพแบบสี่เหลี่ยม 6"/>
          <p:cNvSpPr/>
          <p:nvPr/>
        </p:nvSpPr>
        <p:spPr>
          <a:xfrm flipH="1">
            <a:off x="4286248" y="3571876"/>
            <a:ext cx="2500330" cy="1428760"/>
          </a:xfrm>
          <a:prstGeom prst="wedgeRectCallout">
            <a:avLst>
              <a:gd name="adj1" fmla="val 57277"/>
              <a:gd name="adj2" fmla="val 5797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</a:rPr>
              <a:t>กำหนด  </a:t>
            </a:r>
            <a:r>
              <a:rPr lang="en-US" dirty="0" err="1" smtClean="0">
                <a:solidFill>
                  <a:schemeClr val="tx1"/>
                </a:solidFill>
              </a:rPr>
              <a:t>position:relative</a:t>
            </a:r>
            <a:r>
              <a:rPr lang="en-US" dirty="0" smtClean="0">
                <a:solidFill>
                  <a:schemeClr val="tx1"/>
                </a:solidFill>
              </a:rPr>
              <a:t> top:50px; </a:t>
            </a:r>
            <a:r>
              <a:rPr lang="th-TH" dirty="0" smtClean="0">
                <a:solidFill>
                  <a:schemeClr val="tx1"/>
                </a:solidFill>
              </a:rPr>
              <a:t>วัดจากตำแหน่งที่ความสัมพันธ์จาก </a:t>
            </a:r>
            <a:r>
              <a:rPr lang="en-US" dirty="0" smtClean="0">
                <a:solidFill>
                  <a:schemeClr val="tx1"/>
                </a:solidFill>
              </a:rPr>
              <a:t>Object </a:t>
            </a:r>
            <a:r>
              <a:rPr lang="th-TH" dirty="0" smtClean="0">
                <a:solidFill>
                  <a:schemeClr val="tx1"/>
                </a:solidFill>
              </a:rPr>
              <a:t>ใกล้เคียง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ลูกศรขึ้น-ลง 7"/>
          <p:cNvSpPr/>
          <p:nvPr/>
        </p:nvSpPr>
        <p:spPr>
          <a:xfrm>
            <a:off x="2643174" y="3857628"/>
            <a:ext cx="71438" cy="8572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72" y="1142984"/>
            <a:ext cx="7786742" cy="128588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th-TH" dirty="0"/>
          </a:p>
        </p:txBody>
      </p:sp>
      <p:sp>
        <p:nvSpPr>
          <p:cNvPr id="5" name="Rectangle 4"/>
          <p:cNvSpPr/>
          <p:nvPr/>
        </p:nvSpPr>
        <p:spPr>
          <a:xfrm>
            <a:off x="571472" y="2571744"/>
            <a:ext cx="7786742" cy="24288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6" name="Rectangle 5"/>
          <p:cNvSpPr/>
          <p:nvPr/>
        </p:nvSpPr>
        <p:spPr>
          <a:xfrm>
            <a:off x="857224" y="2857472"/>
            <a:ext cx="1714544" cy="200028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th-TH" dirty="0"/>
          </a:p>
        </p:txBody>
      </p:sp>
      <p:sp>
        <p:nvSpPr>
          <p:cNvPr id="7" name="Rectangle 6"/>
          <p:cNvSpPr/>
          <p:nvPr/>
        </p:nvSpPr>
        <p:spPr>
          <a:xfrm>
            <a:off x="2857488" y="2928934"/>
            <a:ext cx="5143536" cy="192882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th-TH" dirty="0"/>
          </a:p>
        </p:txBody>
      </p:sp>
      <p:sp>
        <p:nvSpPr>
          <p:cNvPr id="8" name="Rectangle 7"/>
          <p:cNvSpPr/>
          <p:nvPr/>
        </p:nvSpPr>
        <p:spPr>
          <a:xfrm>
            <a:off x="571472" y="5143512"/>
            <a:ext cx="7858180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th-TH" dirty="0"/>
          </a:p>
        </p:txBody>
      </p:sp>
      <p:sp>
        <p:nvSpPr>
          <p:cNvPr id="9" name="TextBox 8"/>
          <p:cNvSpPr txBox="1"/>
          <p:nvPr/>
        </p:nvSpPr>
        <p:spPr>
          <a:xfrm>
            <a:off x="3500430" y="2571744"/>
            <a:ext cx="1515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MainContent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3108" y="285728"/>
            <a:ext cx="4725524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h-TH" sz="4000" b="1" dirty="0" smtClean="0"/>
              <a:t>ตัวอย่าง </a:t>
            </a:r>
            <a:r>
              <a:rPr lang="en-US" sz="4000" b="1" dirty="0" smtClean="0"/>
              <a:t>Layout </a:t>
            </a:r>
            <a:r>
              <a:rPr lang="th-TH" sz="4000" b="1" dirty="0" smtClean="0"/>
              <a:t>โดย </a:t>
            </a:r>
            <a:r>
              <a:rPr lang="en-US" sz="4000" b="1" dirty="0" err="1" smtClean="0"/>
              <a:t>css</a:t>
            </a:r>
            <a:endParaRPr lang="th-TH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428728" y="1928810"/>
            <a:ext cx="6929486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Training End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randomBar dir="vert"/>
    <p:sndAc>
      <p:stSnd>
        <p:snd r:embed="rId2" name="applaus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 to="" calcmode="lin" valueType="num">
                                      <p:cBhvr>
                                        <p:cTn id="12" dur="1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42952" y="857240"/>
            <a:ext cx="7043758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 Style Sheet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600076" y="2578422"/>
            <a:ext cx="7972452" cy="3565222"/>
          </a:xfrm>
        </p:spPr>
        <p:txBody>
          <a:bodyPr/>
          <a:lstStyle/>
          <a:p>
            <a:r>
              <a:rPr lang="th-TH" dirty="0" smtClean="0"/>
              <a:t>เขียนไปที่บรรทัดคำสั่งของ </a:t>
            </a:r>
            <a:r>
              <a:rPr lang="en-US" dirty="0" smtClean="0"/>
              <a:t>TAG </a:t>
            </a:r>
            <a:r>
              <a:rPr lang="th-TH" dirty="0" smtClean="0"/>
              <a:t>โดยตรง โดยผ่าน </a:t>
            </a:r>
            <a:r>
              <a:rPr lang="en-US" dirty="0" smtClean="0"/>
              <a:t>Attribute Style</a:t>
            </a:r>
          </a:p>
          <a:p>
            <a:pPr>
              <a:buNone/>
            </a:pPr>
            <a:r>
              <a:rPr lang="th-TH" sz="3200" b="1" dirty="0" smtClean="0"/>
              <a:t>ตัวอย่าง </a:t>
            </a:r>
          </a:p>
          <a:p>
            <a:pPr>
              <a:buNone/>
            </a:pPr>
            <a:r>
              <a:rPr lang="en-US" dirty="0" smtClean="0"/>
              <a:t>    &lt;div style="font-size:24px;"&gt;Test Inline1&lt;/div&gt;</a:t>
            </a:r>
          </a:p>
          <a:p>
            <a:pPr>
              <a:buNone/>
            </a:pPr>
            <a:r>
              <a:rPr lang="en-US" dirty="0" smtClean="0"/>
              <a:t>    &lt;strong style="font-color:#ff00ff"&gt;Test Inline2&lt;/strong&gt;</a:t>
            </a:r>
            <a:endParaRPr lang="th-TH" dirty="0" smtClean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14390" y="642918"/>
            <a:ext cx="7543824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Embed Style Sheet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742952" y="2071702"/>
            <a:ext cx="7615262" cy="4572008"/>
          </a:xfrm>
        </p:spPr>
        <p:txBody>
          <a:bodyPr>
            <a:normAutofit fontScale="62500" lnSpcReduction="20000"/>
          </a:bodyPr>
          <a:lstStyle/>
          <a:p>
            <a:r>
              <a:rPr lang="th-TH" sz="4500" dirty="0" smtClean="0"/>
              <a:t>เป็นการเขียน </a:t>
            </a:r>
            <a:r>
              <a:rPr lang="en-US" sz="4500" dirty="0" err="1" smtClean="0"/>
              <a:t>css</a:t>
            </a:r>
            <a:r>
              <a:rPr lang="en-US" sz="4500" dirty="0" smtClean="0"/>
              <a:t> </a:t>
            </a:r>
            <a:r>
              <a:rPr lang="th-TH" sz="4500" dirty="0" smtClean="0"/>
              <a:t>ฝั่งไว้ใน </a:t>
            </a:r>
            <a:r>
              <a:rPr lang="en-US" sz="4500" dirty="0" smtClean="0"/>
              <a:t>XHTML</a:t>
            </a:r>
            <a:r>
              <a:rPr lang="th-TH" sz="4500" dirty="0" smtClean="0"/>
              <a:t> โดยเขียนไว้ภายใต้</a:t>
            </a:r>
            <a:r>
              <a:rPr lang="en-US" sz="4500" dirty="0" smtClean="0"/>
              <a:t> Tag &lt;head&gt;…&lt;/head&gt;</a:t>
            </a:r>
          </a:p>
          <a:p>
            <a:pPr>
              <a:buNone/>
            </a:pPr>
            <a:r>
              <a:rPr lang="th-TH" sz="4000" b="1" dirty="0" smtClean="0"/>
              <a:t>ตัวอย่าง</a:t>
            </a:r>
          </a:p>
          <a:p>
            <a:pPr>
              <a:buNone/>
            </a:pPr>
            <a:r>
              <a:rPr lang="en-US" dirty="0" smtClean="0"/>
              <a:t>        &lt;html&gt;</a:t>
            </a:r>
          </a:p>
          <a:p>
            <a:pPr lvl="1">
              <a:buNone/>
            </a:pPr>
            <a:r>
              <a:rPr lang="en-US" dirty="0" smtClean="0"/>
              <a:t>&lt;head&gt;</a:t>
            </a:r>
          </a:p>
          <a:p>
            <a:pPr lvl="1">
              <a:buNone/>
            </a:pPr>
            <a:r>
              <a:rPr lang="en-US" dirty="0" smtClean="0"/>
              <a:t>&lt;title&gt;Embed Style Sheet&lt;/title&gt;</a:t>
            </a:r>
          </a:p>
          <a:p>
            <a:pPr lvl="1">
              <a:buNone/>
            </a:pPr>
            <a:r>
              <a:rPr lang="en-US" dirty="0" smtClean="0"/>
              <a:t>&lt;style type=“text/</a:t>
            </a:r>
            <a:r>
              <a:rPr lang="en-US" dirty="0" err="1" smtClean="0"/>
              <a:t>css</a:t>
            </a:r>
            <a:r>
              <a:rPr lang="en-US" dirty="0" smtClean="0"/>
              <a:t>”&gt;</a:t>
            </a:r>
          </a:p>
          <a:p>
            <a:pPr lvl="1">
              <a:buNone/>
            </a:pPr>
            <a:r>
              <a:rPr lang="en-US" dirty="0" smtClean="0"/>
              <a:t>	h1{</a:t>
            </a:r>
          </a:p>
          <a:p>
            <a:pPr lvl="1">
              <a:buNone/>
            </a:pPr>
            <a:r>
              <a:rPr lang="en-US" dirty="0" smtClean="0"/>
              <a:t>	font-size:24px;</a:t>
            </a:r>
          </a:p>
          <a:p>
            <a:pPr lvl="1">
              <a:buNone/>
            </a:pPr>
            <a:r>
              <a:rPr lang="en-US" dirty="0" smtClean="0"/>
              <a:t>	font-</a:t>
            </a:r>
            <a:r>
              <a:rPr lang="en-US" dirty="0" err="1" smtClean="0"/>
              <a:t>color:red</a:t>
            </a:r>
            <a:r>
              <a:rPr lang="en-US" dirty="0" smtClean="0"/>
              <a:t>;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 lvl="1">
              <a:buNone/>
            </a:pPr>
            <a:r>
              <a:rPr lang="en-US" dirty="0" smtClean="0"/>
              <a:t>&lt;/style&gt;</a:t>
            </a:r>
          </a:p>
          <a:p>
            <a:pPr lvl="1">
              <a:buNone/>
            </a:pPr>
            <a:r>
              <a:rPr lang="en-US" dirty="0" smtClean="0"/>
              <a:t>&lt;/head&gt;</a:t>
            </a:r>
          </a:p>
          <a:p>
            <a:pPr lvl="1">
              <a:buNone/>
            </a:pPr>
            <a:r>
              <a:rPr lang="en-US" dirty="0" smtClean="0"/>
              <a:t>&lt;body&gt;</a:t>
            </a:r>
          </a:p>
          <a:p>
            <a:pPr lvl="1">
              <a:buNone/>
            </a:pPr>
            <a:r>
              <a:rPr lang="en-US" dirty="0" smtClean="0"/>
              <a:t>&lt;h1&gt;Test Embed Style Sheet&lt;/h1&gt;</a:t>
            </a:r>
          </a:p>
          <a:p>
            <a:pPr lvl="1">
              <a:buNone/>
            </a:pPr>
            <a:r>
              <a:rPr lang="en-US" dirty="0" smtClean="0"/>
              <a:t>&lt;/body&gt;</a:t>
            </a:r>
          </a:p>
          <a:p>
            <a:pPr lvl="1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71556" y="642926"/>
            <a:ext cx="82296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 Style Sheet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700118" y="2111714"/>
            <a:ext cx="8229600" cy="4389120"/>
          </a:xfrm>
        </p:spPr>
        <p:txBody>
          <a:bodyPr>
            <a:normAutofit/>
          </a:bodyPr>
          <a:lstStyle/>
          <a:p>
            <a:r>
              <a:rPr lang="th-TH" dirty="0" smtClean="0"/>
              <a:t>เป็นการสร้างไฟล์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th-TH" dirty="0" smtClean="0"/>
              <a:t>แยกไว้ภายนอกกับ </a:t>
            </a:r>
            <a:r>
              <a:rPr lang="en-US" dirty="0" smtClean="0"/>
              <a:t>XHTML </a:t>
            </a:r>
            <a:r>
              <a:rPr lang="th-TH" dirty="0" smtClean="0"/>
              <a:t>โดยมีนามสกุลเป็น </a:t>
            </a:r>
            <a:r>
              <a:rPr lang="en-US" dirty="0" smtClean="0"/>
              <a:t>.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th-TH" dirty="0" smtClean="0"/>
              <a:t>เรียกใช้งานได้</a:t>
            </a:r>
            <a:r>
              <a:rPr lang="en-US" dirty="0" smtClean="0"/>
              <a:t> </a:t>
            </a:r>
            <a:r>
              <a:rPr lang="th-TH" dirty="0" smtClean="0"/>
              <a:t>2 วิธีคือ</a:t>
            </a:r>
          </a:p>
          <a:p>
            <a:pPr>
              <a:buNone/>
            </a:pPr>
            <a:r>
              <a:rPr lang="en-US" dirty="0" smtClean="0"/>
              <a:t>		Linking Style Sheet</a:t>
            </a:r>
          </a:p>
          <a:p>
            <a:pPr>
              <a:buNone/>
            </a:pPr>
            <a:r>
              <a:rPr lang="en-US" dirty="0" smtClean="0"/>
              <a:t>		&lt;link </a:t>
            </a:r>
            <a:r>
              <a:rPr lang="en-US" dirty="0" err="1" smtClean="0"/>
              <a:t>rel</a:t>
            </a:r>
            <a:r>
              <a:rPr lang="en-US" dirty="0" smtClean="0"/>
              <a:t>=“</a:t>
            </a:r>
            <a:r>
              <a:rPr lang="en-US" dirty="0" err="1" smtClean="0"/>
              <a:t>stylesheet</a:t>
            </a:r>
            <a:r>
              <a:rPr lang="en-US" dirty="0" smtClean="0"/>
              <a:t>” </a:t>
            </a:r>
            <a:r>
              <a:rPr lang="en-US" dirty="0" err="1" smtClean="0"/>
              <a:t>href</a:t>
            </a:r>
            <a:r>
              <a:rPr lang="en-US" dirty="0" smtClean="0"/>
              <a:t>=“file.css”&gt;</a:t>
            </a:r>
          </a:p>
          <a:p>
            <a:pPr>
              <a:buNone/>
            </a:pPr>
            <a:r>
              <a:rPr lang="th-TH" b="1" dirty="0" smtClean="0"/>
              <a:t>ลำดับความสำคัญ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Embed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External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Default Browser</a:t>
            </a:r>
            <a:endParaRPr lang="th-TH" dirty="0" smtClean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85828" y="704088"/>
            <a:ext cx="7758138" cy="1143000"/>
          </a:xfrm>
        </p:spPr>
        <p:txBody>
          <a:bodyPr/>
          <a:lstStyle/>
          <a:p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การเขียน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</a:t>
            </a:r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814390" y="2292670"/>
            <a:ext cx="7543824" cy="4065288"/>
          </a:xfrm>
        </p:spPr>
        <p:txBody>
          <a:bodyPr/>
          <a:lstStyle/>
          <a:p>
            <a:pPr>
              <a:buNone/>
            </a:pPr>
            <a:r>
              <a:rPr lang="th-TH" dirty="0" smtClean="0"/>
              <a:t>การ </a:t>
            </a:r>
            <a:r>
              <a:rPr lang="en-US" dirty="0" smtClean="0"/>
              <a:t>Comment </a:t>
            </a:r>
            <a:r>
              <a:rPr lang="th-TH" dirty="0" smtClean="0"/>
              <a:t>เป็นการอธิบายโปรแกรมที่ได้พัฒนาไป</a:t>
            </a:r>
          </a:p>
          <a:p>
            <a:pPr>
              <a:buNone/>
            </a:pPr>
            <a:r>
              <a:rPr lang="th-TH" dirty="0" smtClean="0"/>
              <a:t> </a:t>
            </a:r>
            <a:r>
              <a:rPr lang="en-US" dirty="0" smtClean="0"/>
              <a:t>comment </a:t>
            </a:r>
            <a:r>
              <a:rPr lang="th-TH" dirty="0" smtClean="0"/>
              <a:t>ของ </a:t>
            </a:r>
            <a:r>
              <a:rPr lang="en-US" dirty="0" err="1" smtClean="0"/>
              <a:t>css</a:t>
            </a:r>
            <a:r>
              <a:rPr lang="th-TH" dirty="0" smtClean="0"/>
              <a:t> จัดการโดยใช้เครื่องหมาย /*........*/</a:t>
            </a:r>
          </a:p>
          <a:p>
            <a:pPr>
              <a:buNone/>
            </a:pPr>
            <a:r>
              <a:rPr lang="th-TH" sz="2800" b="1" dirty="0" smtClean="0"/>
              <a:t>ตัวอย่าง </a:t>
            </a:r>
            <a:endParaRPr lang="en-US" sz="2800" b="1" dirty="0" smtClean="0"/>
          </a:p>
          <a:p>
            <a:pPr>
              <a:buNone/>
            </a:pPr>
            <a:r>
              <a:rPr lang="en-US" dirty="0" smtClean="0"/>
              <a:t>.border{border:1px solid;}</a:t>
            </a:r>
          </a:p>
          <a:p>
            <a:pPr>
              <a:buNone/>
            </a:pPr>
            <a:r>
              <a:rPr lang="en-US" dirty="0" smtClean="0"/>
              <a:t>/*Class border </a:t>
            </a:r>
            <a:r>
              <a:rPr lang="th-TH" dirty="0" smtClean="0"/>
              <a:t>จัดการขอบโดยมีความหนา 1 </a:t>
            </a:r>
            <a:r>
              <a:rPr lang="en-US" dirty="0" err="1" smtClean="0"/>
              <a:t>px</a:t>
            </a:r>
            <a:r>
              <a:rPr lang="en-US" dirty="0" smtClean="0"/>
              <a:t> </a:t>
            </a:r>
            <a:r>
              <a:rPr lang="th-TH" dirty="0" smtClean="0"/>
              <a:t>แบบ </a:t>
            </a:r>
            <a:r>
              <a:rPr lang="en-US" dirty="0" smtClean="0"/>
              <a:t>solid*/</a:t>
            </a:r>
          </a:p>
          <a:p>
            <a:pPr>
              <a:buNone/>
            </a:pPr>
            <a:r>
              <a:rPr lang="en-US" dirty="0" smtClean="0"/>
              <a:t>#</a:t>
            </a:r>
            <a:r>
              <a:rPr lang="en-US" dirty="0" err="1" smtClean="0"/>
              <a:t>bg</a:t>
            </a:r>
            <a:r>
              <a:rPr lang="en-US" dirty="0" smtClean="0"/>
              <a:t>{</a:t>
            </a:r>
            <a:r>
              <a:rPr lang="en-US" dirty="0" err="1" smtClean="0"/>
              <a:t>backgrond</a:t>
            </a:r>
            <a:r>
              <a:rPr lang="en-US" dirty="0" smtClean="0"/>
              <a:t>:#</a:t>
            </a:r>
            <a:r>
              <a:rPr lang="en-US" dirty="0" err="1" smtClean="0"/>
              <a:t>cccccc</a:t>
            </a:r>
            <a:r>
              <a:rPr lang="en-US" dirty="0" smtClean="0"/>
              <a:t>;}</a:t>
            </a:r>
            <a:r>
              <a:rPr lang="th-TH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/*Id </a:t>
            </a:r>
            <a:r>
              <a:rPr lang="en-US" dirty="0" err="1" smtClean="0"/>
              <a:t>bg</a:t>
            </a:r>
            <a:r>
              <a:rPr lang="en-US" dirty="0" smtClean="0"/>
              <a:t> </a:t>
            </a:r>
            <a:r>
              <a:rPr lang="th-TH" dirty="0" smtClean="0"/>
              <a:t>มีพื้นหลังเป็นสีเทา</a:t>
            </a:r>
            <a:r>
              <a:rPr lang="en-US" dirty="0" smtClean="0"/>
              <a:t>*/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14390" y="704088"/>
            <a:ext cx="6900882" cy="1143000"/>
          </a:xfrm>
        </p:spPr>
        <p:txBody>
          <a:bodyPr/>
          <a:lstStyle/>
          <a:p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ข้อดีของ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 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528638" y="1785926"/>
            <a:ext cx="7758138" cy="438912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dirty="0" smtClean="0"/>
              <a:t>1. </a:t>
            </a:r>
            <a:r>
              <a:rPr lang="th-TH" sz="2800" dirty="0" smtClean="0"/>
              <a:t>สามารถใช้ควบคุมการแสดงผล ได้ที่เดียวหลายๆ หน้าเว็บเพจ</a:t>
            </a:r>
          </a:p>
          <a:p>
            <a:pPr marL="514350" indent="-514350">
              <a:buNone/>
            </a:pPr>
            <a:r>
              <a:rPr lang="en-US" sz="2800" dirty="0" smtClean="0"/>
              <a:t>2</a:t>
            </a:r>
            <a:r>
              <a:rPr lang="th-TH" sz="2800" dirty="0" smtClean="0"/>
              <a:t>. แก้ไขเพียงจุดเดียวก็มีผลกับเอกสารทั้งหมดได้</a:t>
            </a:r>
          </a:p>
          <a:p>
            <a:pPr>
              <a:buNone/>
            </a:pPr>
            <a:r>
              <a:rPr lang="en-US" sz="2800" dirty="0" smtClean="0"/>
              <a:t>3</a:t>
            </a:r>
            <a:r>
              <a:rPr lang="th-TH" sz="2800" dirty="0" smtClean="0"/>
              <a:t>. สามารถจัดการเลย์เอ้าท์ได้อย่างแม่นยำละเอียด </a:t>
            </a:r>
          </a:p>
          <a:p>
            <a:pPr>
              <a:buNone/>
            </a:pPr>
            <a:r>
              <a:rPr lang="en-US" sz="2800" dirty="0" smtClean="0"/>
              <a:t>4</a:t>
            </a:r>
            <a:r>
              <a:rPr lang="th-TH" sz="2800" dirty="0" smtClean="0"/>
              <a:t>. มีความยืดหยุ่นสูง ในการปรับแต่งแก้ไขในอนาคต</a:t>
            </a:r>
          </a:p>
          <a:p>
            <a:pPr>
              <a:buNone/>
            </a:pPr>
            <a:r>
              <a:rPr lang="en-US" sz="2800" dirty="0" smtClean="0"/>
              <a:t>5</a:t>
            </a:r>
            <a:r>
              <a:rPr lang="th-TH" sz="2800" dirty="0" smtClean="0"/>
              <a:t>. ง่ายในการเรียกดูโค๊ด </a:t>
            </a:r>
          </a:p>
          <a:p>
            <a:pPr>
              <a:buNone/>
            </a:pPr>
            <a:r>
              <a:rPr lang="en-US" sz="2800" dirty="0" smtClean="0"/>
              <a:t>6</a:t>
            </a:r>
            <a:r>
              <a:rPr lang="th-TH" sz="2800" dirty="0" smtClean="0"/>
              <a:t>. ภาษาที่ใช้เขียนก็ง่ายๆ ค่อนข้างตรงตัว ไม่ต้องแปลความให้ยุ่งยาก</a:t>
            </a:r>
          </a:p>
          <a:p>
            <a:pPr>
              <a:buNone/>
            </a:pPr>
            <a:r>
              <a:rPr lang="en-US" sz="2800" dirty="0" smtClean="0"/>
              <a:t>7</a:t>
            </a:r>
            <a:r>
              <a:rPr lang="th-TH" sz="2800" dirty="0" smtClean="0"/>
              <a:t>. ทำให้ขนาดไฟล์แต่ละหน้าเล็กลงกว่าเดิม เพราะใช้โค้ดน้อยกว่า </a:t>
            </a:r>
          </a:p>
          <a:p>
            <a:pPr>
              <a:buNone/>
            </a:pPr>
            <a:r>
              <a:rPr lang="en-US" sz="2800" dirty="0" smtClean="0"/>
              <a:t>8</a:t>
            </a:r>
            <a:r>
              <a:rPr lang="th-TH" sz="2800" dirty="0" smtClean="0"/>
              <a:t>. สามารถแยกไว้ต่างหากจาก ไฟล์ </a:t>
            </a:r>
            <a:r>
              <a:rPr lang="en-US" sz="2800" dirty="0" smtClean="0"/>
              <a:t>html </a:t>
            </a:r>
            <a:endParaRPr lang="en-US" sz="28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2619</TotalTime>
  <Words>1840</Words>
  <Application>Microsoft Office PowerPoint</Application>
  <PresentationFormat>On-screen Show (4:3)</PresentationFormat>
  <Paragraphs>369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Flow</vt:lpstr>
      <vt:lpstr>CSS Training</vt:lpstr>
      <vt:lpstr>CSS ?</vt:lpstr>
      <vt:lpstr>ทำไม่ต้อง css ?</vt:lpstr>
      <vt:lpstr>การเขียน css เพื่อการใช้งานร่วมกับ XHTML</vt:lpstr>
      <vt:lpstr>Inline Style Sheet</vt:lpstr>
      <vt:lpstr>Embed Style Sheet</vt:lpstr>
      <vt:lpstr>External Style Sheet</vt:lpstr>
      <vt:lpstr>การเขียน Comment css</vt:lpstr>
      <vt:lpstr>ข้อดีของ CSS </vt:lpstr>
      <vt:lpstr>ไวยากรณ์ CSS1</vt:lpstr>
      <vt:lpstr>ไวยากรณ์ของ css 2</vt:lpstr>
      <vt:lpstr>Selector มี 4 ประเภท</vt:lpstr>
      <vt:lpstr>Class selector</vt:lpstr>
      <vt:lpstr>ID Selector</vt:lpstr>
      <vt:lpstr>Tag Selecter</vt:lpstr>
      <vt:lpstr>Attribute selector</vt:lpstr>
      <vt:lpstr>การนำ css ไปใช้งานกับ XHTML ในรูปแบบต่างๆ</vt:lpstr>
      <vt:lpstr>Selector with DOM</vt:lpstr>
      <vt:lpstr>Descendant (ลูกหลาน)</vt:lpstr>
      <vt:lpstr>Descendant (ลูกหลาน)</vt:lpstr>
      <vt:lpstr>Child (ต้องเป็น element ลูก)</vt:lpstr>
      <vt:lpstr>Child (ต้องเป็น element ลูก)</vt:lpstr>
      <vt:lpstr>Compound selector (การใช้งานselector หลายรูปแบบร่วมกัน)</vt:lpstr>
      <vt:lpstr>Compound selector (การใช้งานselector หลายรูปแบบร่วมกัน)</vt:lpstr>
      <vt:lpstr>Compound selector (การใช้งานselector หลายรูปแบบร่วมกัน)</vt:lpstr>
      <vt:lpstr>Pseudo-classes</vt:lpstr>
      <vt:lpstr>Pseudo-elements</vt:lpstr>
      <vt:lpstr>Properties and Values</vt:lpstr>
      <vt:lpstr>หน่วยวัดที่ใช้กับ css</vt:lpstr>
      <vt:lpstr>Short Hand Properties</vt:lpstr>
      <vt:lpstr>Important สำคัญที่สุด</vt:lpstr>
      <vt:lpstr>BOX Model</vt:lpstr>
      <vt:lpstr>Block Element Properties</vt:lpstr>
      <vt:lpstr>Short Hand : margin,padding</vt:lpstr>
      <vt:lpstr>ตัวอย่างการใช้ Float</vt:lpstr>
      <vt:lpstr>ตัวอย่างไม่ใช้งาน float</vt:lpstr>
      <vt:lpstr>ตัวอย่างการใช้งาน float:left</vt:lpstr>
      <vt:lpstr>ตัวอย่างการใช้งาน float:right</vt:lpstr>
      <vt:lpstr>ตัวอย่างไม่ใช้ clear:both</vt:lpstr>
      <vt:lpstr>ตัวอย่างการใช้งานclear:both </vt:lpstr>
      <vt:lpstr>Position Properties</vt:lpstr>
      <vt:lpstr>ตัวอย่างการแสดงผลในรูปแบบ static</vt:lpstr>
      <vt:lpstr>ตัวอย่างการแสดงผลในรูปแบบ absolute</vt:lpstr>
      <vt:lpstr>ตัวอย่างการแสดงผลในรูปแบบ fixed</vt:lpstr>
      <vt:lpstr>ตัวอย่างการแสดงผลในรูปแบบ relative</vt:lpstr>
      <vt:lpstr>Slide 46</vt:lpstr>
      <vt:lpstr>CSS Training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Nong</dc:creator>
  <cp:lastModifiedBy>Kosit</cp:lastModifiedBy>
  <cp:revision>382</cp:revision>
  <dcterms:created xsi:type="dcterms:W3CDTF">2012-06-16T14:45:51Z</dcterms:created>
  <dcterms:modified xsi:type="dcterms:W3CDTF">2013-05-27T17:04:50Z</dcterms:modified>
</cp:coreProperties>
</file>