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ลักษณะ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ลักษณะสีปานกลาง 2 - เน้น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ลักษณะ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ลักษณะชุดรูปแบบ 2 - เน้น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ลักษณะชุดรูปแบบ 2 - เน้น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ลักษณะชุดรูปแบบ 2 - เน้น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ลักษณะชุดรูปแบบ 2 - เน้น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ลักษณะชุดรูปแบบ 2 - เน้น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ลักษณะชุดรูปแบบ 2 - เน้น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30911-F7B9-4B95-82F6-94B10596B360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D78FC-F17D-4238-8D1B-C312ED030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D78FC-F17D-4238-8D1B-C312ED03095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ชื่อเรื่อง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7" name="ชื่อเรื่องรอง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30" name="ตัวยึดวันที่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19" name="ตัวยึดท้ายกระดา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ตัวยึดหมายเลขภาพนิ่ง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ดและมนมุมสี่เหลี่ยมหนึ่งมุม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สามเหลี่ยมมุมฉาก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7DFB-890D-4ED6-A531-915A3835A381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10" name="รูปแบบอิสระ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รูปแบบอิสระ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รูปแบบอิสระ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รูปแบบอิสระ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ตัวยึดชื่อเรื่อง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0" name="ตัวยึดข้อความ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B07DFB-890D-4ED6-A531-915A3835A381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22" name="ตัวยึดท้ายกระดา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ตัวยึดหมายเลขภาพนิ่ง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5A1143-AF32-41BC-85C2-3ADA36FD51D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กลุ่ม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รูปแบบอิสระ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รูปแบบอิสระ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n.it@ho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n.it@hotmail.co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queryui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nn.it@hot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00034" y="128586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72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7200" dirty="0" err="1" smtClean="0">
                <a:latin typeface="Angsana New" pitchFamily="18" charset="-34"/>
                <a:cs typeface="Angsana New" pitchFamily="18" charset="-34"/>
              </a:rPr>
              <a:t>Plugin</a:t>
            </a:r>
            <a:r>
              <a:rPr lang="en-US" sz="72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7200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7200" dirty="0" smtClean="0">
                <a:latin typeface="Angsana New" pitchFamily="18" charset="-34"/>
                <a:cs typeface="Angsana New" pitchFamily="18" charset="-34"/>
              </a:rPr>
              <a:t> </a:t>
            </a:r>
            <a:endParaRPr lang="en-US" sz="72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571876"/>
            <a:ext cx="6400800" cy="200026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th-TH" sz="3500" b="1" dirty="0" smtClean="0">
                <a:solidFill>
                  <a:srgbClr val="2413FF"/>
                </a:solidFill>
                <a:latin typeface="Angsana New" pitchFamily="18" charset="-34"/>
                <a:cs typeface="Angsana New" pitchFamily="18" charset="-34"/>
              </a:rPr>
              <a:t>โฆษิต อารมณ์สวะ</a:t>
            </a:r>
          </a:p>
          <a:p>
            <a:pPr algn="l"/>
            <a:r>
              <a:rPr lang="en-US" sz="3500" b="1" dirty="0" smtClean="0">
                <a:latin typeface="Angsana New" pitchFamily="18" charset="-34"/>
                <a:cs typeface="Angsana New" pitchFamily="18" charset="-34"/>
              </a:rPr>
              <a:t>E-mail : </a:t>
            </a:r>
            <a:r>
              <a:rPr lang="en-US" sz="3500" b="1" dirty="0" smtClean="0">
                <a:latin typeface="Angsana New" pitchFamily="18" charset="-34"/>
                <a:cs typeface="Angsana New" pitchFamily="18" charset="-34"/>
                <a:hlinkClick r:id="rId2"/>
              </a:rPr>
              <a:t>nn.it@hotmail.com</a:t>
            </a:r>
            <a:endParaRPr lang="th-TH" sz="3500" b="1" dirty="0" smtClean="0">
              <a:latin typeface="Angsana New" pitchFamily="18" charset="-34"/>
              <a:cs typeface="Angsana New" pitchFamily="18" charset="-34"/>
            </a:endParaRPr>
          </a:p>
          <a:p>
            <a:pPr algn="l"/>
            <a:r>
              <a:rPr lang="en-US" sz="3500" b="1" dirty="0" smtClean="0">
                <a:latin typeface="Angsana New" pitchFamily="18" charset="-34"/>
                <a:cs typeface="Angsana New" pitchFamily="18" charset="-34"/>
              </a:rPr>
              <a:t>Tel. 080-992-6565</a:t>
            </a:r>
          </a:p>
          <a:p>
            <a:pPr algn="l"/>
            <a:r>
              <a:rPr lang="en-US" sz="3500" b="1" dirty="0" smtClean="0">
                <a:latin typeface="Angsana New" pitchFamily="18" charset="-34"/>
                <a:cs typeface="Angsana New" pitchFamily="18" charset="-34"/>
              </a:rPr>
              <a:t>www.workphp.com</a:t>
            </a:r>
          </a:p>
          <a:p>
            <a:endParaRPr lang="en-US" dirty="0" smtClean="0"/>
          </a:p>
          <a:p>
            <a:endParaRPr lang="th-TH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57266" y="704088"/>
            <a:ext cx="6472254" cy="1143000"/>
          </a:xfrm>
        </p:spPr>
        <p:txBody>
          <a:bodyPr/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สร้าง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Plugin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ใช้งาน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428596" y="1173157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72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7200" dirty="0" err="1" smtClean="0">
                <a:latin typeface="Angsana New" pitchFamily="18" charset="-34"/>
                <a:cs typeface="Angsana New" pitchFamily="18" charset="-34"/>
              </a:rPr>
              <a:t>Plugin</a:t>
            </a:r>
            <a:r>
              <a:rPr lang="en-US" sz="72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7200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7200" dirty="0" smtClean="0">
                <a:latin typeface="Angsana New" pitchFamily="18" charset="-34"/>
                <a:cs typeface="Angsana New" pitchFamily="18" charset="-34"/>
              </a:rPr>
              <a:t> </a:t>
            </a:r>
            <a:endParaRPr lang="en-US" sz="72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571876"/>
            <a:ext cx="6400800" cy="200026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th-TH" sz="3500" b="1" dirty="0" smtClean="0">
                <a:solidFill>
                  <a:srgbClr val="2413FF"/>
                </a:solidFill>
                <a:latin typeface="Angsana New" pitchFamily="18" charset="-34"/>
                <a:cs typeface="Angsana New" pitchFamily="18" charset="-34"/>
              </a:rPr>
              <a:t>โฆษิต อารมณ์สวะ</a:t>
            </a:r>
          </a:p>
          <a:p>
            <a:pPr algn="l"/>
            <a:r>
              <a:rPr lang="en-US" sz="3500" b="1" dirty="0" smtClean="0">
                <a:latin typeface="Angsana New" pitchFamily="18" charset="-34"/>
                <a:cs typeface="Angsana New" pitchFamily="18" charset="-34"/>
              </a:rPr>
              <a:t>E-mail : </a:t>
            </a:r>
            <a:r>
              <a:rPr lang="en-US" sz="3500" b="1" dirty="0" smtClean="0">
                <a:latin typeface="Angsana New" pitchFamily="18" charset="-34"/>
                <a:cs typeface="Angsana New" pitchFamily="18" charset="-34"/>
                <a:hlinkClick r:id="rId2"/>
              </a:rPr>
              <a:t>nn.it@hotmail.com</a:t>
            </a:r>
            <a:endParaRPr lang="th-TH" sz="3500" b="1" dirty="0" smtClean="0">
              <a:latin typeface="Angsana New" pitchFamily="18" charset="-34"/>
              <a:cs typeface="Angsana New" pitchFamily="18" charset="-34"/>
            </a:endParaRPr>
          </a:p>
          <a:p>
            <a:pPr algn="l"/>
            <a:r>
              <a:rPr lang="en-US" sz="3500" b="1" dirty="0" smtClean="0">
                <a:latin typeface="Angsana New" pitchFamily="18" charset="-34"/>
                <a:cs typeface="Angsana New" pitchFamily="18" charset="-34"/>
              </a:rPr>
              <a:t>Tel. 080-992-6565</a:t>
            </a:r>
          </a:p>
          <a:p>
            <a:pPr algn="l"/>
            <a:r>
              <a:rPr lang="en-US" sz="3500" b="1" dirty="0" smtClean="0">
                <a:latin typeface="Angsana New" pitchFamily="18" charset="-34"/>
                <a:cs typeface="Angsana New" pitchFamily="18" charset="-34"/>
              </a:rPr>
              <a:t>www.workphp.com</a:t>
            </a:r>
          </a:p>
          <a:p>
            <a:endParaRPr lang="en-US" b="1" dirty="0" smtClean="0"/>
          </a:p>
          <a:p>
            <a:endParaRPr lang="th-TH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57266" y="571480"/>
            <a:ext cx="4614866" cy="1143000"/>
          </a:xfrm>
        </p:spPr>
        <p:txBody>
          <a:bodyPr/>
          <a:lstStyle/>
          <a:p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UI ?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71556" y="2046309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เป็น 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  <a:r>
              <a:rPr lang="th-TH" dirty="0" smtClean="0"/>
              <a:t>ที่เข้ามาช่วยให้การสร้าง </a:t>
            </a:r>
            <a:r>
              <a:rPr lang="en-US" dirty="0" smtClean="0"/>
              <a:t>Action </a:t>
            </a:r>
            <a:r>
              <a:rPr lang="th-TH" dirty="0" smtClean="0"/>
              <a:t>ต่าง เป็นไปอย่างง่ายดาย</a:t>
            </a:r>
          </a:p>
          <a:p>
            <a:pPr>
              <a:buNone/>
            </a:pPr>
            <a:r>
              <a:rPr lang="th-TH" dirty="0" smtClean="0"/>
              <a:t>แบ่งออกเป็น 4 กลุ่มดังนี้</a:t>
            </a:r>
          </a:p>
          <a:p>
            <a:pPr>
              <a:buNone/>
            </a:pPr>
            <a:r>
              <a:rPr lang="en-US" dirty="0" smtClean="0"/>
              <a:t>Interactions </a:t>
            </a:r>
            <a:r>
              <a:rPr lang="th-TH" dirty="0" smtClean="0"/>
              <a:t>สำหรับทำงานโต้ตอบกับผู้ใช้</a:t>
            </a:r>
          </a:p>
          <a:p>
            <a:pPr>
              <a:buNone/>
            </a:pPr>
            <a:r>
              <a:rPr lang="en-US" dirty="0" smtClean="0"/>
              <a:t>Widgets </a:t>
            </a:r>
            <a:r>
              <a:rPr lang="th-TH" dirty="0" smtClean="0"/>
              <a:t>สำหรับหน้าตา </a:t>
            </a:r>
            <a:r>
              <a:rPr lang="en-US" dirty="0" smtClean="0"/>
              <a:t>GUI </a:t>
            </a:r>
            <a:r>
              <a:rPr lang="th-TH" dirty="0" smtClean="0"/>
              <a:t>ประกอบเว็บ</a:t>
            </a:r>
          </a:p>
          <a:p>
            <a:pPr>
              <a:buNone/>
            </a:pPr>
            <a:r>
              <a:rPr lang="en-US" dirty="0" smtClean="0"/>
              <a:t>Effect </a:t>
            </a:r>
            <a:r>
              <a:rPr lang="th-TH" dirty="0" smtClean="0"/>
              <a:t>สำหรับการแสดงผลแบบพิเศษ</a:t>
            </a:r>
          </a:p>
          <a:p>
            <a:pPr>
              <a:buNone/>
            </a:pPr>
            <a:r>
              <a:rPr lang="en-US" dirty="0" smtClean="0"/>
              <a:t>Utilities </a:t>
            </a:r>
            <a:r>
              <a:rPr lang="th-TH" dirty="0" smtClean="0"/>
              <a:t>อื่นๆ</a:t>
            </a:r>
          </a:p>
          <a:p>
            <a:pPr>
              <a:buNone/>
            </a:pPr>
            <a:r>
              <a:rPr lang="en-US" dirty="0" smtClean="0"/>
              <a:t>Download File </a:t>
            </a:r>
            <a:r>
              <a:rPr lang="th-TH" dirty="0" smtClean="0"/>
              <a:t>ได้ที่</a:t>
            </a:r>
          </a:p>
          <a:p>
            <a:pPr>
              <a:buNone/>
            </a:pPr>
            <a:r>
              <a:rPr lang="en-US" dirty="0" smtClean="0"/>
              <a:t>http://jqueryui.com/download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0142" y="704088"/>
            <a:ext cx="6400816" cy="1143000"/>
          </a:xfrm>
        </p:spPr>
        <p:txBody>
          <a:bodyPr/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การใช้งาน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UI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00100" y="1928802"/>
            <a:ext cx="7615262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h-TH" dirty="0" smtClean="0"/>
              <a:t>ทำการเรียกใช้งานไฟล์หลัก </a:t>
            </a:r>
            <a:r>
              <a:rPr lang="en-US" dirty="0" err="1" smtClean="0"/>
              <a:t>jQuery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เรียกใช้งานไฟล์หลักของ </a:t>
            </a:r>
            <a:r>
              <a:rPr lang="en-US" dirty="0" err="1" smtClean="0"/>
              <a:t>jQueryUi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เรียกใช้ไฟล์ </a:t>
            </a:r>
            <a:r>
              <a:rPr lang="en-US" dirty="0" smtClean="0"/>
              <a:t>Theme </a:t>
            </a:r>
            <a:r>
              <a:rPr lang="th-TH" dirty="0" smtClean="0"/>
              <a:t>ซึ่งเป็นไฟล์ </a:t>
            </a:r>
            <a:r>
              <a:rPr lang="en-US" dirty="0" smtClean="0"/>
              <a:t>CSS </a:t>
            </a:r>
            <a:r>
              <a:rPr lang="th-TH" dirty="0" smtClean="0"/>
              <a:t>ของ </a:t>
            </a:r>
            <a:r>
              <a:rPr lang="en-US" dirty="0" err="1" smtClean="0"/>
              <a:t>jQuery</a:t>
            </a:r>
            <a:r>
              <a:rPr lang="en-US" dirty="0" smtClean="0"/>
              <a:t> UI</a:t>
            </a:r>
          </a:p>
          <a:p>
            <a:pPr>
              <a:buNone/>
            </a:pPr>
            <a:r>
              <a:rPr lang="th-TH" dirty="0" smtClean="0"/>
              <a:t>เขียนโค้ดโปรแกรมตามเอกสารอธิบายการใช้งานแต่ละฟังก์ชั่น</a:t>
            </a:r>
          </a:p>
          <a:p>
            <a:pPr>
              <a:buNone/>
            </a:pPr>
            <a:r>
              <a:rPr lang="th-TH" b="1" dirty="0" smtClean="0"/>
              <a:t>ตัวอย่าง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=“jquery.js” type=“text/</a:t>
            </a:r>
            <a:r>
              <a:rPr lang="en-US" dirty="0" err="1" smtClean="0"/>
              <a:t>javascript</a:t>
            </a:r>
            <a:r>
              <a:rPr lang="en-US" dirty="0" smtClean="0"/>
              <a:t>”&gt;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ui</a:t>
            </a:r>
            <a:r>
              <a:rPr lang="en-US" dirty="0" smtClean="0"/>
              <a:t>/jquery-ui.js” type=“text/</a:t>
            </a:r>
            <a:r>
              <a:rPr lang="en-US" dirty="0" err="1" smtClean="0"/>
              <a:t>javascript</a:t>
            </a:r>
            <a:r>
              <a:rPr lang="en-US" dirty="0" smtClean="0"/>
              <a:t>”&gt;</a:t>
            </a:r>
          </a:p>
          <a:p>
            <a:pPr>
              <a:buNone/>
            </a:pPr>
            <a:r>
              <a:rPr lang="en-US" dirty="0" smtClean="0"/>
              <a:t>&lt;link </a:t>
            </a:r>
            <a:r>
              <a:rPr lang="en-US" dirty="0" err="1" smtClean="0"/>
              <a:t>href</a:t>
            </a:r>
            <a:r>
              <a:rPr lang="en-US" dirty="0" smtClean="0"/>
              <a:t>=“link.css”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 type=“text/</a:t>
            </a:r>
            <a:r>
              <a:rPr lang="en-US" dirty="0" err="1" smtClean="0"/>
              <a:t>css</a:t>
            </a:r>
            <a:r>
              <a:rPr lang="en-US" dirty="0" smtClean="0"/>
              <a:t>” /&gt;</a:t>
            </a:r>
          </a:p>
          <a:p>
            <a:pPr>
              <a:buNone/>
            </a:pPr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”&gt;</a:t>
            </a:r>
          </a:p>
          <a:p>
            <a:pPr>
              <a:buNone/>
            </a:pPr>
            <a:r>
              <a:rPr lang="en-US" dirty="0" smtClean="0"/>
              <a:t>	$(document).ready(function(){</a:t>
            </a:r>
          </a:p>
          <a:p>
            <a:pPr>
              <a:buNone/>
            </a:pPr>
            <a:r>
              <a:rPr lang="en-US" dirty="0" smtClean="0"/>
              <a:t>	….</a:t>
            </a:r>
          </a:p>
          <a:p>
            <a:pPr>
              <a:buNone/>
            </a:pPr>
            <a:r>
              <a:rPr lang="en-US" dirty="0" smtClean="0"/>
              <a:t>	});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0142" y="704088"/>
            <a:ext cx="4757742" cy="1143000"/>
          </a:xfrm>
        </p:spPr>
        <p:txBody>
          <a:bodyPr/>
          <a:lstStyle/>
          <a:p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Ui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Effect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14432" y="2046309"/>
            <a:ext cx="7515220" cy="4525963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เป็นการแสดงผลข้อมูลโดยใช้เทคนิคพิเศษซึ่งมีความสามารถมากกว่า </a:t>
            </a:r>
            <a:r>
              <a:rPr lang="en-US" dirty="0" smtClean="0"/>
              <a:t>Effect </a:t>
            </a:r>
            <a:endParaRPr lang="th-TH" dirty="0" smtClean="0"/>
          </a:p>
          <a:p>
            <a:pPr>
              <a:buNone/>
            </a:pPr>
            <a:r>
              <a:rPr lang="th-TH" dirty="0" smtClean="0"/>
              <a:t>หลักของ </a:t>
            </a:r>
            <a:r>
              <a:rPr lang="en-US" dirty="0" err="1" smtClean="0"/>
              <a:t>jQuery</a:t>
            </a:r>
            <a:endParaRPr lang="th-TH" dirty="0" smtClean="0"/>
          </a:p>
          <a:p>
            <a:pPr>
              <a:buNone/>
            </a:pPr>
            <a:r>
              <a:rPr lang="th-TH" b="1" dirty="0" smtClean="0"/>
              <a:t>ตัวอย่าง</a:t>
            </a:r>
          </a:p>
          <a:p>
            <a:pPr>
              <a:buNone/>
            </a:pPr>
            <a:r>
              <a:rPr lang="en-US" dirty="0" smtClean="0"/>
              <a:t>$(“#c1”).animation({“background-color”:”#FF0000”},1000);</a:t>
            </a:r>
          </a:p>
          <a:p>
            <a:pPr>
              <a:buNone/>
            </a:pPr>
            <a:r>
              <a:rPr lang="en-US" dirty="0" smtClean="0"/>
              <a:t>$(“#c1”).show(“clip”,{},1000)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57266" y="500042"/>
            <a:ext cx="5114932" cy="1143000"/>
          </a:xfrm>
        </p:spPr>
        <p:txBody>
          <a:bodyPr/>
          <a:lstStyle/>
          <a:p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Show/Hide Effect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14390" y="2046309"/>
            <a:ext cx="5472122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Show/Hide</a:t>
            </a:r>
          </a:p>
          <a:p>
            <a:pPr>
              <a:buNone/>
            </a:pPr>
            <a:r>
              <a:rPr lang="en-US" dirty="0" smtClean="0"/>
              <a:t>Show(effect,[option],[speed],[callback])</a:t>
            </a:r>
          </a:p>
          <a:p>
            <a:pPr>
              <a:buNone/>
            </a:pPr>
            <a:r>
              <a:rPr lang="en-US" dirty="0" smtClean="0"/>
              <a:t>Hide(effect,[option],[speed],[callback])</a:t>
            </a:r>
          </a:p>
          <a:p>
            <a:pPr>
              <a:buNone/>
            </a:pPr>
            <a:r>
              <a:rPr lang="th-TH" b="1" dirty="0" smtClean="0"/>
              <a:t>ตัวอย่าง</a:t>
            </a:r>
          </a:p>
          <a:p>
            <a:pPr>
              <a:buNone/>
            </a:pPr>
            <a:r>
              <a:rPr lang="en-US" dirty="0" smtClean="0"/>
              <a:t>$(selector).show(“clip”,{},1000);</a:t>
            </a:r>
          </a:p>
          <a:p>
            <a:pPr>
              <a:buNone/>
            </a:pPr>
            <a:r>
              <a:rPr lang="en-US" dirty="0" smtClean="0"/>
              <a:t>$(selector).hide(“scale”,{parcent:50},1000);</a:t>
            </a:r>
          </a:p>
          <a:p>
            <a:pPr>
              <a:buNone/>
            </a:pPr>
            <a:r>
              <a:rPr lang="en-US" dirty="0" smtClean="0"/>
              <a:t>Option </a:t>
            </a:r>
            <a:r>
              <a:rPr lang="th-TH" dirty="0" smtClean="0"/>
              <a:t>ขึ้นอยู่กับประเภท </a:t>
            </a:r>
            <a:r>
              <a:rPr lang="en-US" dirty="0" smtClean="0"/>
              <a:t>Effect </a:t>
            </a:r>
            <a:r>
              <a:rPr lang="th-TH" dirty="0" smtClean="0"/>
              <a:t>ที่เลือกใช้</a:t>
            </a:r>
          </a:p>
          <a:p>
            <a:pPr>
              <a:buNone/>
            </a:pPr>
            <a:r>
              <a:rPr lang="en-US" dirty="0" smtClean="0"/>
              <a:t>.toggle(); //</a:t>
            </a:r>
            <a:r>
              <a:rPr lang="th-TH" dirty="0" smtClean="0"/>
              <a:t>สลับการทำงานระหว่าง </a:t>
            </a:r>
            <a:r>
              <a:rPr lang="en-US" dirty="0" smtClean="0"/>
              <a:t>hide/show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5074" y="1928802"/>
            <a:ext cx="137037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Effect Type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Blind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Bounce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Clip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Drop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Explode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Fold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Highlight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Puff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Pulsate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Scale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Shake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Size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Slide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28704" y="642918"/>
            <a:ext cx="6615130" cy="1143000"/>
          </a:xfrm>
        </p:spPr>
        <p:txBody>
          <a:bodyPr/>
          <a:lstStyle/>
          <a:p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Ui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with CSS Class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57266" y="1974871"/>
            <a:ext cx="7258072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h-TH" dirty="0" smtClean="0"/>
              <a:t>เป็นการเพิ่มเทคนิคพิเศษทำให้เกิด</a:t>
            </a:r>
            <a:r>
              <a:rPr lang="en-US" dirty="0" smtClean="0"/>
              <a:t> effect </a:t>
            </a:r>
            <a:r>
              <a:rPr lang="th-TH" dirty="0" smtClean="0"/>
              <a:t>ในการจัดการกับ </a:t>
            </a:r>
            <a:r>
              <a:rPr lang="en-US" dirty="0" err="1" smtClean="0"/>
              <a:t>css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addClass</a:t>
            </a:r>
            <a:r>
              <a:rPr lang="en-US" dirty="0" smtClean="0"/>
              <a:t>() </a:t>
            </a:r>
            <a:endParaRPr lang="th-TH" dirty="0" smtClean="0"/>
          </a:p>
          <a:p>
            <a:pPr>
              <a:buNone/>
            </a:pPr>
            <a:r>
              <a:rPr lang="en-US" dirty="0" err="1" smtClean="0"/>
              <a:t>removeClass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toggleClass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switchClass</a:t>
            </a:r>
            <a:r>
              <a:rPr lang="en-US" dirty="0" smtClean="0"/>
              <a:t>(</a:t>
            </a:r>
            <a:r>
              <a:rPr lang="en-US" dirty="0" err="1" smtClean="0"/>
              <a:t>remove,add</a:t>
            </a:r>
            <a:r>
              <a:rPr lang="en-US" dirty="0" smtClean="0"/>
              <a:t>,[duration])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th-TH" b="1" dirty="0" smtClean="0"/>
              <a:t>โครงสร้าง</a:t>
            </a:r>
          </a:p>
          <a:p>
            <a:pPr>
              <a:buNone/>
            </a:pPr>
            <a:r>
              <a:rPr lang="en-US" dirty="0" smtClean="0"/>
              <a:t>$(“#selector”).</a:t>
            </a:r>
            <a:r>
              <a:rPr lang="en-US" dirty="0" err="1" smtClean="0"/>
              <a:t>addClass</a:t>
            </a:r>
            <a:r>
              <a:rPr lang="en-US" dirty="0" smtClean="0"/>
              <a:t>(</a:t>
            </a:r>
            <a:r>
              <a:rPr lang="en-US" dirty="0" err="1" smtClean="0"/>
              <a:t>className</a:t>
            </a:r>
            <a:r>
              <a:rPr lang="en-US" dirty="0" smtClean="0"/>
              <a:t>,[duration]);</a:t>
            </a:r>
          </a:p>
          <a:p>
            <a:pPr>
              <a:buNone/>
            </a:pPr>
            <a:r>
              <a:rPr lang="th-TH" b="1" dirty="0" smtClean="0"/>
              <a:t>ตัวอย่าง</a:t>
            </a:r>
          </a:p>
          <a:p>
            <a:pPr>
              <a:buNone/>
            </a:pPr>
            <a:r>
              <a:rPr lang="en-US" dirty="0" smtClean="0"/>
              <a:t>$(“#c1”).</a:t>
            </a:r>
            <a:r>
              <a:rPr lang="en-US" dirty="0" err="1" smtClean="0"/>
              <a:t>addClass</a:t>
            </a:r>
            <a:r>
              <a:rPr lang="en-US" dirty="0" smtClean="0"/>
              <a:t>(“font24”,1000);</a:t>
            </a:r>
          </a:p>
          <a:p>
            <a:pPr>
              <a:buNone/>
            </a:pPr>
            <a:r>
              <a:rPr lang="en-US" dirty="0" smtClean="0"/>
              <a:t>$(“#c1”).</a:t>
            </a:r>
            <a:r>
              <a:rPr lang="en-US" dirty="0" err="1" smtClean="0"/>
              <a:t>removeClass</a:t>
            </a:r>
            <a:r>
              <a:rPr lang="en-US" dirty="0" smtClean="0"/>
              <a:t>(“font24”,500);</a:t>
            </a:r>
          </a:p>
          <a:p>
            <a:pPr>
              <a:buNone/>
            </a:pPr>
            <a:r>
              <a:rPr lang="en-US" dirty="0" smtClean="0"/>
              <a:t>$(“#c1”).</a:t>
            </a:r>
            <a:r>
              <a:rPr lang="en-US" dirty="0" err="1" smtClean="0"/>
              <a:t>toggleClass</a:t>
            </a:r>
            <a:r>
              <a:rPr lang="en-US" dirty="0" smtClean="0"/>
              <a:t>(“font24”,1500);//l</a:t>
            </a:r>
            <a:r>
              <a:rPr lang="th-TH" dirty="0" smtClean="0"/>
              <a:t>สลับ </a:t>
            </a:r>
            <a:r>
              <a:rPr lang="en-US" dirty="0" smtClean="0"/>
              <a:t>add </a:t>
            </a:r>
            <a:r>
              <a:rPr lang="th-TH" dirty="0" smtClean="0"/>
              <a:t>กับ </a:t>
            </a:r>
            <a:r>
              <a:rPr lang="en-US" dirty="0" smtClean="0"/>
              <a:t>remove</a:t>
            </a:r>
          </a:p>
          <a:p>
            <a:pPr>
              <a:buNone/>
            </a:pPr>
            <a:r>
              <a:rPr lang="en-US" dirty="0" smtClean="0"/>
              <a:t>$(“#c1”).</a:t>
            </a:r>
            <a:r>
              <a:rPr lang="en-US" dirty="0" err="1" smtClean="0"/>
              <a:t>switchClass</a:t>
            </a:r>
            <a:r>
              <a:rPr lang="en-US" dirty="0" smtClean="0"/>
              <a:t>(“font12”,”font2”,150);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0142" y="704088"/>
            <a:ext cx="6758006" cy="1143000"/>
          </a:xfrm>
        </p:spPr>
        <p:txBody>
          <a:bodyPr/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การสร้าง</a:t>
            </a:r>
            <a:r>
              <a:rPr lang="th-TH" b="1" dirty="0" err="1" smtClean="0">
                <a:latin typeface="Angsana New" pitchFamily="18" charset="-34"/>
                <a:cs typeface="Angsana New" pitchFamily="18" charset="-34"/>
              </a:rPr>
              <a:t>ปฎิ</a:t>
            </a: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ทินด้วย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Ui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00100" y="2117747"/>
            <a:ext cx="7115196" cy="4525963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ใช้ </a:t>
            </a:r>
            <a:r>
              <a:rPr lang="en-US" dirty="0" smtClean="0"/>
              <a:t>.</a:t>
            </a:r>
            <a:r>
              <a:rPr lang="en-US" dirty="0" err="1" smtClean="0"/>
              <a:t>datepicker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th-TH" b="1" dirty="0" smtClean="0"/>
              <a:t>ตัวอย่าง</a:t>
            </a:r>
          </a:p>
          <a:p>
            <a:pPr>
              <a:buNone/>
            </a:pPr>
            <a:r>
              <a:rPr lang="en-US" dirty="0" smtClean="0"/>
              <a:t>$(document).ready(function(){</a:t>
            </a:r>
          </a:p>
          <a:p>
            <a:pPr lvl="1">
              <a:buNone/>
            </a:pPr>
            <a:r>
              <a:rPr lang="th-TH" dirty="0" smtClean="0"/>
              <a:t>    </a:t>
            </a:r>
            <a:r>
              <a:rPr lang="en-US" dirty="0" smtClean="0"/>
              <a:t>$(“#calendar”).</a:t>
            </a:r>
            <a:r>
              <a:rPr lang="en-US" dirty="0" err="1" smtClean="0"/>
              <a:t>datepicker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&lt;input type=“input” id=“calendar” name=“calendar”&gt;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57266" y="500042"/>
            <a:ext cx="5614998" cy="1143000"/>
          </a:xfrm>
        </p:spPr>
        <p:txBody>
          <a:bodyPr/>
          <a:lstStyle/>
          <a:p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Datepicker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Option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571472" y="1857364"/>
          <a:ext cx="807249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1702"/>
                <a:gridCol w="6000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กำหนด</a:t>
                      </a:r>
                      <a:r>
                        <a:rPr lang="th-TH" dirty="0" err="1" smtClean="0"/>
                        <a:t>คค่าวันของปฎิ</a:t>
                      </a:r>
                      <a:r>
                        <a:rPr lang="th-TH" dirty="0" smtClean="0"/>
                        <a:t>ทิน เช่น </a:t>
                      </a:r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datepicker</a:t>
                      </a:r>
                      <a:r>
                        <a:rPr lang="en-US" dirty="0" smtClean="0"/>
                        <a:t>(“setData”,”01/05/2005”)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571472" y="2357430"/>
          <a:ext cx="807249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1702"/>
                <a:gridCol w="6000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dateFormat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datepicker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({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dataFormat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: “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yy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/mm/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dd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”});//option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ตาราง 5"/>
          <p:cNvGraphicFramePr>
            <a:graphicFrameLocks noGrp="1"/>
          </p:cNvGraphicFramePr>
          <p:nvPr/>
        </p:nvGraphicFramePr>
        <p:xfrm>
          <a:off x="571472" y="2843846"/>
          <a:ext cx="807249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1702"/>
                <a:gridCol w="6000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showAnim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กำหนดรูปแบบการแสดง</a:t>
                      </a:r>
                      <a:r>
                        <a:rPr lang="th-TH" baseline="0" dirty="0" smtClean="0"/>
                        <a:t> เช่น </a:t>
                      </a:r>
                      <a:r>
                        <a:rPr lang="en-US" baseline="0" dirty="0" smtClean="0"/>
                        <a:t>.</a:t>
                      </a:r>
                      <a:r>
                        <a:rPr lang="en-US" baseline="0" dirty="0" err="1" smtClean="0"/>
                        <a:t>datepicker</a:t>
                      </a:r>
                      <a:r>
                        <a:rPr lang="en-US" baseline="0" dirty="0" smtClean="0"/>
                        <a:t>({</a:t>
                      </a:r>
                      <a:r>
                        <a:rPr lang="en-US" baseline="0" dirty="0" err="1" smtClean="0"/>
                        <a:t>showAnim</a:t>
                      </a:r>
                      <a:r>
                        <a:rPr lang="en-US" baseline="0" dirty="0" smtClean="0"/>
                        <a:t>:”fold”});</a:t>
                      </a:r>
                      <a:endParaRPr lang="th-TH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ตาราง 6"/>
          <p:cNvGraphicFramePr>
            <a:graphicFrameLocks noGrp="1"/>
          </p:cNvGraphicFramePr>
          <p:nvPr/>
        </p:nvGraphicFramePr>
        <p:xfrm>
          <a:off x="571472" y="3357562"/>
          <a:ext cx="807249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1702"/>
                <a:gridCol w="6000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showButtonPanel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>
                          <a:solidFill>
                            <a:srgbClr val="FF0000"/>
                          </a:solidFill>
                        </a:rPr>
                        <a:t>เปิดแสดงปุ่มควบคุม</a:t>
                      </a:r>
                      <a:r>
                        <a:rPr lang="th-TH" baseline="0" dirty="0" smtClean="0">
                          <a:solidFill>
                            <a:srgbClr val="FF0000"/>
                          </a:solidFill>
                        </a:rPr>
                        <a:t> เช่น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showButtonPanel:true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th-TH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ตาราง 7"/>
          <p:cNvGraphicFramePr>
            <a:graphicFrameLocks noGrp="1"/>
          </p:cNvGraphicFramePr>
          <p:nvPr/>
        </p:nvGraphicFramePr>
        <p:xfrm>
          <a:off x="571472" y="3843978"/>
          <a:ext cx="807249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1702"/>
                <a:gridCol w="6000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showOn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err="1" smtClean="0">
                          <a:solidFill>
                            <a:schemeClr val="tx1"/>
                          </a:solidFill>
                        </a:rPr>
                        <a:t>แสดงปุ่น</a:t>
                      </a:r>
                      <a:r>
                        <a:rPr lang="th-TH" dirty="0" smtClean="0">
                          <a:solidFill>
                            <a:schemeClr val="tx1"/>
                          </a:solidFill>
                        </a:rPr>
                        <a:t>ที่ใช้สำหรับใช้</a:t>
                      </a:r>
                      <a:r>
                        <a:rPr lang="th-TH" dirty="0" err="1" smtClean="0">
                          <a:solidFill>
                            <a:schemeClr val="tx1"/>
                          </a:solidFill>
                        </a:rPr>
                        <a:t>งานปฎิ</a:t>
                      </a:r>
                      <a:r>
                        <a:rPr lang="th-TH" dirty="0" smtClean="0">
                          <a:solidFill>
                            <a:schemeClr val="tx1"/>
                          </a:solidFill>
                        </a:rPr>
                        <a:t>ทิน</a:t>
                      </a:r>
                      <a:r>
                        <a:rPr lang="th-TH" baseline="0" dirty="0" smtClean="0">
                          <a:solidFill>
                            <a:schemeClr val="tx1"/>
                          </a:solidFill>
                        </a:rPr>
                        <a:t> เช่น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showOn:’both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’}</a:t>
                      </a:r>
                      <a:endParaRPr lang="th-TH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ตาราง 8"/>
          <p:cNvGraphicFramePr>
            <a:graphicFrameLocks noGrp="1"/>
          </p:cNvGraphicFramePr>
          <p:nvPr/>
        </p:nvGraphicFramePr>
        <p:xfrm>
          <a:off x="571472" y="4357694"/>
          <a:ext cx="807249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1702"/>
                <a:gridCol w="6000792"/>
              </a:tblGrid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solidFill>
                            <a:srgbClr val="FF0000"/>
                          </a:solidFill>
                        </a:rPr>
                        <a:t>แสดง</a:t>
                      </a:r>
                      <a:r>
                        <a:rPr lang="th-TH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icon </a:t>
                      </a:r>
                      <a:r>
                        <a:rPr lang="th-TH" baseline="0" dirty="0" err="1" smtClean="0">
                          <a:solidFill>
                            <a:srgbClr val="FF0000"/>
                          </a:solidFill>
                        </a:rPr>
                        <a:t>ปฎิ</a:t>
                      </a:r>
                      <a:r>
                        <a:rPr lang="th-TH" baseline="0" dirty="0" smtClean="0">
                          <a:solidFill>
                            <a:srgbClr val="FF0000"/>
                          </a:solidFill>
                        </a:rPr>
                        <a:t>ทิน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showOn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:”button”,</a:t>
                      </a:r>
                    </a:p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buttonImage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:”images/calendar.gif”,</a:t>
                      </a:r>
                    </a:p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buttonImageOnly:true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endParaRPr lang="th-TH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ตาราง 9"/>
          <p:cNvGraphicFramePr>
            <a:graphicFrameLocks noGrp="1"/>
          </p:cNvGraphicFramePr>
          <p:nvPr/>
        </p:nvGraphicFramePr>
        <p:xfrm>
          <a:off x="571472" y="5415614"/>
          <a:ext cx="807249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1702"/>
                <a:gridCol w="6000792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changeMonth:true,changeYear:true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h-TH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ตาราง 10"/>
          <p:cNvGraphicFramePr>
            <a:graphicFrameLocks noGrp="1"/>
          </p:cNvGraphicFramePr>
          <p:nvPr/>
        </p:nvGraphicFramePr>
        <p:xfrm>
          <a:off x="571472" y="5987118"/>
          <a:ext cx="807249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1702"/>
                <a:gridCol w="6000792"/>
              </a:tblGrid>
              <a:tr h="370840">
                <a:tc>
                  <a:txBody>
                    <a:bodyPr/>
                    <a:lstStyle/>
                    <a:p>
                      <a:r>
                        <a:rPr lang="th-TH" dirty="0" smtClean="0">
                          <a:solidFill>
                            <a:schemeClr val="tx1"/>
                          </a:solidFill>
                        </a:rPr>
                        <a:t>สำหรับคำสั่งอื่นๆ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http://jqueryui.com/demos/datepicker/</a:t>
                      </a:r>
                      <a:endParaRPr lang="th-TH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14414" y="500042"/>
            <a:ext cx="5043494" cy="1143000"/>
          </a:xfrm>
        </p:spPr>
        <p:txBody>
          <a:bodyPr/>
          <a:lstStyle/>
          <a:p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Ui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Dialog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71538" y="2117747"/>
            <a:ext cx="711519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$(selector).dialog();</a:t>
            </a:r>
          </a:p>
          <a:p>
            <a:pPr>
              <a:buNone/>
            </a:pPr>
            <a:r>
              <a:rPr lang="th-TH" b="1" dirty="0" smtClean="0"/>
              <a:t>ตัวอย่าง</a:t>
            </a:r>
          </a:p>
          <a:p>
            <a:pPr>
              <a:buNone/>
            </a:pPr>
            <a:r>
              <a:rPr lang="th-TH" dirty="0" smtClean="0"/>
              <a:t>สร้าง </a:t>
            </a:r>
            <a:r>
              <a:rPr lang="en-US" dirty="0" smtClean="0"/>
              <a:t>Div </a:t>
            </a:r>
            <a:r>
              <a:rPr lang="th-TH" dirty="0" smtClean="0"/>
              <a:t>สำหรับข้อมูลที่ต้องการแสดงใน </a:t>
            </a:r>
            <a:r>
              <a:rPr lang="en-US" dirty="0" smtClean="0"/>
              <a:t>dialog</a:t>
            </a:r>
          </a:p>
          <a:p>
            <a:pPr>
              <a:buNone/>
            </a:pPr>
            <a:r>
              <a:rPr lang="en-US" dirty="0" smtClean="0"/>
              <a:t>&lt;div id=“content”&gt;</a:t>
            </a:r>
          </a:p>
          <a:p>
            <a:pPr>
              <a:buNone/>
            </a:pPr>
            <a:r>
              <a:rPr lang="th-TH" dirty="0" smtClean="0"/>
              <a:t>ข้อความที่ต้องการให้แสดงใน </a:t>
            </a:r>
            <a:r>
              <a:rPr lang="en-US" dirty="0" smtClean="0"/>
              <a:t>dialog</a:t>
            </a:r>
          </a:p>
          <a:p>
            <a:pPr>
              <a:buNone/>
            </a:pPr>
            <a:r>
              <a:rPr lang="en-US" dirty="0" smtClean="0"/>
              <a:t>&lt;/div&gt;</a:t>
            </a:r>
          </a:p>
          <a:p>
            <a:pPr>
              <a:buNone/>
            </a:pPr>
            <a:r>
              <a:rPr lang="th-TH" dirty="0" smtClean="0"/>
              <a:t>เรียกใช้งาน </a:t>
            </a:r>
            <a:r>
              <a:rPr lang="en-US" dirty="0" smtClean="0"/>
              <a:t>Method</a:t>
            </a:r>
          </a:p>
          <a:p>
            <a:pPr>
              <a:buNone/>
            </a:pPr>
            <a:r>
              <a:rPr lang="en-US" dirty="0" smtClean="0"/>
              <a:t>$(“#content”).dialog();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28704" y="704088"/>
            <a:ext cx="5257808" cy="1143000"/>
          </a:xfrm>
        </p:spPr>
        <p:txBody>
          <a:bodyPr/>
          <a:lstStyle/>
          <a:p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Plugin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85828" y="1935480"/>
            <a:ext cx="7543824" cy="4389120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เป็นโปรแกรมเสริมความสามารถของโปรแกรมหลัก</a:t>
            </a:r>
          </a:p>
          <a:p>
            <a:pPr>
              <a:buNone/>
            </a:pPr>
            <a:r>
              <a:rPr lang="th-TH" dirty="0" smtClean="0"/>
              <a:t>เป็นตัวช่วยในการทำงานงานด้าน </a:t>
            </a:r>
            <a:r>
              <a:rPr lang="en-US" dirty="0" smtClean="0"/>
              <a:t>user interface </a:t>
            </a:r>
            <a:r>
              <a:rPr lang="th-TH" dirty="0" smtClean="0"/>
              <a:t>ได้ง่ายขึ้น</a:t>
            </a:r>
          </a:p>
          <a:p>
            <a:pPr>
              <a:buNone/>
            </a:pPr>
            <a:r>
              <a:rPr lang="th-TH" dirty="0" smtClean="0"/>
              <a:t>มีแจกจ่ายอยู่ทั่วไปตามเว็บ</a:t>
            </a:r>
            <a:r>
              <a:rPr lang="th-TH" dirty="0" err="1" smtClean="0"/>
              <a:t>ไชต์</a:t>
            </a:r>
            <a:r>
              <a:rPr lang="th-TH" dirty="0" smtClean="0"/>
              <a:t>ต่างๆมากมายเว็บหลักของ </a:t>
            </a:r>
            <a:r>
              <a:rPr lang="en-US" dirty="0" err="1" smtClean="0"/>
              <a:t>jquery</a:t>
            </a:r>
            <a:r>
              <a:rPr lang="th-TH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th-TH" dirty="0" smtClean="0"/>
              <a:t>จะอยู่ที่เว็บ</a:t>
            </a:r>
            <a:r>
              <a:rPr lang="th-TH" dirty="0" err="1" smtClean="0"/>
              <a:t>ไชต์</a:t>
            </a:r>
            <a:r>
              <a:rPr lang="th-TH" dirty="0" smtClean="0"/>
              <a:t> </a:t>
            </a:r>
            <a:r>
              <a:rPr lang="en-US" dirty="0" err="1" smtClean="0"/>
              <a:t>jqueryui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www.jqueryui.com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  <a:r>
              <a:rPr lang="th-TH" dirty="0" smtClean="0"/>
              <a:t>โดยส่วนมากตั้งชื่อดังนี้</a:t>
            </a:r>
          </a:p>
          <a:p>
            <a:pPr>
              <a:buNone/>
            </a:pPr>
            <a:r>
              <a:rPr lang="en-US" dirty="0" err="1" smtClean="0"/>
              <a:t>Jquery.pluginName.js</a:t>
            </a:r>
            <a:r>
              <a:rPr lang="en-US" dirty="0" smtClean="0"/>
              <a:t> </a:t>
            </a:r>
            <a:r>
              <a:rPr lang="th-TH" dirty="0" smtClean="0"/>
              <a:t>เช่น</a:t>
            </a:r>
          </a:p>
          <a:p>
            <a:pPr>
              <a:buNone/>
            </a:pPr>
            <a:r>
              <a:rPr lang="en-US" dirty="0" err="1" smtClean="0"/>
              <a:t>Jquery.validate.js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57266" y="428604"/>
            <a:ext cx="5543560" cy="1143000"/>
          </a:xfrm>
        </p:spPr>
        <p:txBody>
          <a:bodyPr/>
          <a:lstStyle/>
          <a:p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Dialog Option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4" name="ตัวยึดเนื้อหา 3"/>
          <p:cNvGraphicFramePr>
            <a:graphicFrameLocks noGrp="1"/>
          </p:cNvGraphicFramePr>
          <p:nvPr>
            <p:ph idx="1"/>
          </p:nvPr>
        </p:nvGraphicFramePr>
        <p:xfrm>
          <a:off x="500034" y="1618938"/>
          <a:ext cx="8229600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536"/>
                <a:gridCol w="6115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disable:true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autoOpen:false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.dialog(“open”)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.dialog(“</a:t>
                      </a:r>
                      <a:r>
                        <a:rPr lang="en-US" dirty="0" err="1" smtClean="0"/>
                        <a:t>open”,”buttons</a:t>
                      </a:r>
                      <a:r>
                        <a:rPr lang="en-US" dirty="0" smtClean="0"/>
                        <a:t>”,{“Close”:function(){}});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draggable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draggable:false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resizeable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resizable:false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.dialog(“</a:t>
                      </a:r>
                      <a:r>
                        <a:rPr lang="en-US" dirty="0" err="1" smtClean="0"/>
                        <a:t>isOpen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4480" y="4469509"/>
            <a:ext cx="48013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solidFill>
                  <a:srgbClr val="FF0000"/>
                </a:solidFill>
              </a:rPr>
              <a:t>ตัวอย่าง</a:t>
            </a:r>
          </a:p>
          <a:p>
            <a:r>
              <a:rPr lang="en-US" dirty="0" smtClean="0"/>
              <a:t>$(“#c1”).dialog(“</a:t>
            </a:r>
            <a:r>
              <a:rPr lang="en-US" dirty="0" err="1" smtClean="0"/>
              <a:t>option”,”buttons</a:t>
            </a:r>
            <a:r>
              <a:rPr lang="en-US" dirty="0" smtClean="0"/>
              <a:t>”,</a:t>
            </a:r>
          </a:p>
          <a:p>
            <a:r>
              <a:rPr lang="en-US" dirty="0" smtClean="0"/>
              <a:t>	{“Close”:function(){</a:t>
            </a:r>
          </a:p>
          <a:p>
            <a:r>
              <a:rPr lang="en-US" dirty="0" smtClean="0"/>
              <a:t>		$(this).dialog(“close”);	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});</a:t>
            </a:r>
          </a:p>
          <a:p>
            <a:r>
              <a:rPr lang="en-US" dirty="0" smtClean="0"/>
              <a:t>$(“#c1”).dialog(“open”);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57266" y="571480"/>
            <a:ext cx="6257940" cy="1143000"/>
          </a:xfrm>
        </p:spPr>
        <p:txBody>
          <a:bodyPr/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การประยุกต์ใช้งาน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Dialog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14390" y="1903433"/>
            <a:ext cx="8186766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$(“#button”).click(function(){</a:t>
            </a:r>
          </a:p>
          <a:p>
            <a:pPr lvl="1">
              <a:buNone/>
            </a:pPr>
            <a:r>
              <a:rPr lang="en-US" dirty="0" smtClean="0"/>
              <a:t>		$(“#c1”).dialog(“</a:t>
            </a:r>
            <a:r>
              <a:rPr lang="en-US" dirty="0" err="1" smtClean="0"/>
              <a:t>option”,”buttons</a:t>
            </a:r>
            <a:r>
              <a:rPr lang="en-US" dirty="0" smtClean="0"/>
              <a:t>”,{“ok”:function(){</a:t>
            </a:r>
          </a:p>
          <a:p>
            <a:pPr lvl="1">
              <a:buNone/>
            </a:pPr>
            <a:r>
              <a:rPr lang="en-US" dirty="0" smtClean="0"/>
              <a:t>$(this).dialog(“close”);</a:t>
            </a:r>
          </a:p>
          <a:p>
            <a:pPr lvl="1">
              <a:buNone/>
            </a:pPr>
            <a:r>
              <a:rPr lang="en-US" dirty="0" smtClean="0"/>
              <a:t>$(“#</a:t>
            </a:r>
            <a:r>
              <a:rPr lang="en-US" dirty="0" err="1" smtClean="0"/>
              <a:t>frm</a:t>
            </a:r>
            <a:r>
              <a:rPr lang="en-US" dirty="0" smtClean="0"/>
              <a:t>”).submit();</a:t>
            </a:r>
          </a:p>
          <a:p>
            <a:pPr lvl="1">
              <a:buNone/>
            </a:pPr>
            <a:r>
              <a:rPr lang="en-US" dirty="0" smtClean="0"/>
              <a:t>},”</a:t>
            </a:r>
            <a:r>
              <a:rPr lang="en-US" dirty="0" err="1" smtClean="0"/>
              <a:t>cancle</a:t>
            </a:r>
            <a:r>
              <a:rPr lang="en-US" dirty="0" smtClean="0"/>
              <a:t>”:function(){</a:t>
            </a:r>
          </a:p>
          <a:p>
            <a:pPr lvl="1">
              <a:buNone/>
            </a:pPr>
            <a:r>
              <a:rPr lang="en-US" dirty="0" smtClean="0"/>
              <a:t>$(“#</a:t>
            </a:r>
            <a:r>
              <a:rPr lang="en-US" dirty="0" err="1" smtClean="0"/>
              <a:t>frm</a:t>
            </a:r>
            <a:r>
              <a:rPr lang="en-US" dirty="0" smtClean="0"/>
              <a:t>”).dialog(“close”);</a:t>
            </a:r>
          </a:p>
          <a:p>
            <a:pPr lvl="1">
              <a:buNone/>
            </a:pPr>
            <a:r>
              <a:rPr lang="en-US" dirty="0" smtClean="0"/>
              <a:t>Return false;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});</a:t>
            </a:r>
          </a:p>
          <a:p>
            <a:pPr lvl="1">
              <a:buNone/>
            </a:pPr>
            <a:r>
              <a:rPr lang="en-US" dirty="0" smtClean="0"/>
              <a:t>$(“#c2”).dialog(“open”);</a:t>
            </a:r>
          </a:p>
          <a:p>
            <a:pPr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85828" y="571480"/>
            <a:ext cx="6043626" cy="1143000"/>
          </a:xfrm>
        </p:spPr>
        <p:txBody>
          <a:bodyPr/>
          <a:lstStyle/>
          <a:p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Ui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Auto Complete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71556" y="2117747"/>
            <a:ext cx="6157898" cy="4525963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ช่วยให้ผู้ใช้งานโปรแกรมกรอกข้อมูลได้รวดเร็วมากยิ่งขึ้น</a:t>
            </a:r>
          </a:p>
          <a:p>
            <a:pPr>
              <a:buNone/>
            </a:pPr>
            <a:r>
              <a:rPr lang="th-TH" b="1" dirty="0" smtClean="0"/>
              <a:t>ตัวอย่าง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province =[‘</a:t>
            </a:r>
            <a:r>
              <a:rPr lang="th-TH" dirty="0" smtClean="0"/>
              <a:t>กรุงเทพ</a:t>
            </a:r>
            <a:r>
              <a:rPr lang="en-US" dirty="0" smtClean="0"/>
              <a:t>’,’</a:t>
            </a:r>
            <a:r>
              <a:rPr lang="th-TH" dirty="0" smtClean="0"/>
              <a:t>กระบี่</a:t>
            </a:r>
            <a:r>
              <a:rPr lang="en-US" dirty="0" smtClean="0"/>
              <a:t>’,…];</a:t>
            </a:r>
          </a:p>
          <a:p>
            <a:pPr>
              <a:buNone/>
            </a:pPr>
            <a:r>
              <a:rPr lang="en-US" dirty="0" smtClean="0"/>
              <a:t>$(“#pro”).</a:t>
            </a:r>
            <a:r>
              <a:rPr lang="en-US" dirty="0" err="1" smtClean="0"/>
              <a:t>autocomplete</a:t>
            </a:r>
            <a:r>
              <a:rPr lang="en-US" dirty="0" smtClean="0"/>
              <a:t>({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err="1" smtClean="0"/>
              <a:t>source:province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28704" y="571480"/>
            <a:ext cx="6115064" cy="1143000"/>
          </a:xfrm>
        </p:spPr>
        <p:txBody>
          <a:bodyPr/>
          <a:lstStyle/>
          <a:p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Ui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Tab Contents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14432" y="19354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$(selector).tabs();</a:t>
            </a:r>
          </a:p>
          <a:p>
            <a:pPr>
              <a:buNone/>
            </a:pPr>
            <a:r>
              <a:rPr lang="th-TH" dirty="0" smtClean="0"/>
              <a:t>ลำดับการสร้าง </a:t>
            </a:r>
            <a:r>
              <a:rPr lang="en-US" dirty="0" smtClean="0"/>
              <a:t>Tabs Contents</a:t>
            </a:r>
          </a:p>
          <a:p>
            <a:pPr>
              <a:buNone/>
            </a:pPr>
            <a:r>
              <a:rPr lang="th-TH" dirty="0" smtClean="0"/>
              <a:t>สร้าง </a:t>
            </a:r>
            <a:r>
              <a:rPr lang="en-US" dirty="0" smtClean="0"/>
              <a:t>Content</a:t>
            </a:r>
          </a:p>
          <a:p>
            <a:pPr>
              <a:buNone/>
            </a:pPr>
            <a:r>
              <a:rPr lang="th-TH" dirty="0" smtClean="0"/>
              <a:t>เรียกใช้งาน </a:t>
            </a:r>
            <a:r>
              <a:rPr lang="en-US" dirty="0" smtClean="0"/>
              <a:t>Method</a:t>
            </a:r>
            <a:endParaRPr lang="th-TH" dirty="0" smtClean="0"/>
          </a:p>
          <a:p>
            <a:pPr>
              <a:buNone/>
            </a:pPr>
            <a:r>
              <a:rPr lang="th-TH" dirty="0" smtClean="0"/>
              <a:t>เพิ่ม </a:t>
            </a:r>
            <a:r>
              <a:rPr lang="en-US" dirty="0" smtClean="0"/>
              <a:t>options</a:t>
            </a:r>
          </a:p>
          <a:p>
            <a:endParaRPr lang="en-US" dirty="0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1333520" y="4572008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{selected:1}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fx</a:t>
                      </a:r>
                      <a:r>
                        <a:rPr lang="en-US" dirty="0" smtClean="0"/>
                        <a:t>:{opacity:”toggle”}}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28704" y="704088"/>
            <a:ext cx="7329510" cy="1143000"/>
          </a:xfrm>
        </p:spPr>
        <p:txBody>
          <a:bodyPr/>
          <a:lstStyle/>
          <a:p>
            <a:r>
              <a:rPr lang="th-TH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ตัวอย่างการใช้งาน </a:t>
            </a:r>
            <a:r>
              <a:rPr lang="en-US" b="1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Tabs Contents</a:t>
            </a:r>
            <a:endParaRPr lang="en-US" b="1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28662" y="2183152"/>
            <a:ext cx="8229600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&lt;div id=“</a:t>
            </a:r>
            <a:r>
              <a:rPr lang="en-US" dirty="0" err="1" smtClean="0"/>
              <a:t>tabsContent</a:t>
            </a:r>
            <a:r>
              <a:rPr lang="en-US" dirty="0" smtClean="0"/>
              <a:t>”&gt;</a:t>
            </a:r>
          </a:p>
          <a:p>
            <a:pPr lvl="1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li</a:t>
            </a:r>
            <a:r>
              <a:rPr lang="en-US" dirty="0" smtClean="0"/>
              <a:t>&gt;&lt;a </a:t>
            </a:r>
            <a:r>
              <a:rPr lang="en-US" dirty="0" err="1" smtClean="0"/>
              <a:t>href</a:t>
            </a:r>
            <a:r>
              <a:rPr lang="en-US" dirty="0" smtClean="0"/>
              <a:t>=“#tab1”&gt;Content1&lt;/a&gt;&lt;/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			 &lt;</a:t>
            </a:r>
            <a:r>
              <a:rPr lang="en-US" dirty="0" err="1" smtClean="0"/>
              <a:t>li</a:t>
            </a:r>
            <a:r>
              <a:rPr lang="en-US" dirty="0" smtClean="0"/>
              <a:t>&gt;&lt;a </a:t>
            </a:r>
            <a:r>
              <a:rPr lang="en-US" dirty="0" err="1" smtClean="0"/>
              <a:t>href</a:t>
            </a:r>
            <a:r>
              <a:rPr lang="en-US" dirty="0" smtClean="0"/>
              <a:t>=“#tab2”&gt;Content2&lt;/a&gt;&lt;/</a:t>
            </a:r>
            <a:r>
              <a:rPr lang="en-US" dirty="0" err="1" smtClean="0"/>
              <a:t>li</a:t>
            </a:r>
            <a:r>
              <a:rPr lang="en-US" dirty="0" smtClean="0"/>
              <a:t>&gt; 	</a:t>
            </a:r>
          </a:p>
          <a:p>
            <a:pPr lvl="1"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	&lt;div id=“tab1”&gt;</a:t>
            </a:r>
          </a:p>
          <a:p>
            <a:pPr lvl="1">
              <a:buNone/>
            </a:pPr>
            <a:r>
              <a:rPr lang="en-US" dirty="0" smtClean="0"/>
              <a:t>	Detail content1 …..</a:t>
            </a:r>
          </a:p>
          <a:p>
            <a:pPr lvl="1">
              <a:buNone/>
            </a:pPr>
            <a:r>
              <a:rPr lang="en-US" dirty="0" smtClean="0"/>
              <a:t>	&lt;/div&gt;</a:t>
            </a:r>
          </a:p>
          <a:p>
            <a:pPr lvl="1">
              <a:buNone/>
            </a:pPr>
            <a:r>
              <a:rPr lang="en-US" dirty="0" smtClean="0"/>
              <a:t>	&lt;div id=“tab2”&gt;</a:t>
            </a:r>
          </a:p>
          <a:p>
            <a:pPr lvl="1">
              <a:buNone/>
            </a:pPr>
            <a:r>
              <a:rPr lang="en-US" dirty="0" smtClean="0"/>
              <a:t>	Detail content2 …..</a:t>
            </a:r>
          </a:p>
          <a:p>
            <a:pPr lvl="1">
              <a:buNone/>
            </a:pPr>
            <a:r>
              <a:rPr lang="en-US" dirty="0" smtClean="0"/>
              <a:t>	&lt;/div&gt;</a:t>
            </a:r>
          </a:p>
          <a:p>
            <a:pPr>
              <a:buNone/>
            </a:pPr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4000504"/>
            <a:ext cx="2991396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Basic Method</a:t>
            </a:r>
          </a:p>
          <a:p>
            <a:r>
              <a:rPr lang="en-US" dirty="0" smtClean="0"/>
              <a:t>$(“#</a:t>
            </a:r>
            <a:r>
              <a:rPr lang="en-US" dirty="0" err="1" smtClean="0"/>
              <a:t>tabsContent</a:t>
            </a:r>
            <a:r>
              <a:rPr lang="en-US" dirty="0" smtClean="0"/>
              <a:t>”).tabs();</a:t>
            </a:r>
          </a:p>
          <a:p>
            <a:endParaRPr lang="en-US" dirty="0" smtClean="0"/>
          </a:p>
          <a:p>
            <a:r>
              <a:rPr lang="th-TH" b="1" dirty="0" smtClean="0">
                <a:solidFill>
                  <a:srgbClr val="FF0000"/>
                </a:solidFill>
              </a:rPr>
              <a:t>เพิ่ม </a:t>
            </a:r>
            <a:r>
              <a:rPr lang="en-US" b="1" dirty="0" smtClean="0">
                <a:solidFill>
                  <a:srgbClr val="FF0000"/>
                </a:solidFill>
              </a:rPr>
              <a:t>options</a:t>
            </a:r>
          </a:p>
          <a:p>
            <a:r>
              <a:rPr lang="en-US" dirty="0" smtClean="0"/>
              <a:t>$(“#</a:t>
            </a:r>
            <a:r>
              <a:rPr lang="en-US" dirty="0" err="1" smtClean="0"/>
              <a:t>tabsContent</a:t>
            </a:r>
            <a:r>
              <a:rPr lang="en-US" dirty="0" smtClean="0"/>
              <a:t>”).tabs({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fx</a:t>
            </a:r>
            <a:r>
              <a:rPr lang="en-US" dirty="0" smtClean="0"/>
              <a:t>:{</a:t>
            </a:r>
            <a:r>
              <a:rPr lang="en-US" dirty="0" err="1" smtClean="0"/>
              <a:t>opacity:’toggle</a:t>
            </a:r>
            <a:r>
              <a:rPr lang="en-US" dirty="0" smtClean="0"/>
              <a:t>’},</a:t>
            </a:r>
          </a:p>
          <a:p>
            <a:r>
              <a:rPr lang="en-US" dirty="0" smtClean="0"/>
              <a:t>	selected:1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00100" y="704088"/>
            <a:ext cx="5686436" cy="1143000"/>
          </a:xfrm>
        </p:spPr>
        <p:txBody>
          <a:bodyPr/>
          <a:lstStyle/>
          <a:p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Ui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Accordion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/>
        </p:nvGraphicFramePr>
        <p:xfrm>
          <a:off x="2071670" y="4544708"/>
          <a:ext cx="45005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84"/>
                <a:gridCol w="3129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{selected:1}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fx</a:t>
                      </a:r>
                      <a:r>
                        <a:rPr lang="en-US" dirty="0" smtClean="0"/>
                        <a:t>:{opacity:”toggle”}}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8662" y="2000241"/>
            <a:ext cx="6233593" cy="214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200" dirty="0" smtClean="0"/>
              <a:t>$(selector).accordion();</a:t>
            </a:r>
          </a:p>
          <a:p>
            <a:r>
              <a:rPr lang="th-TH" sz="3200" dirty="0" smtClean="0"/>
              <a:t>ลำดับการสร้าง </a:t>
            </a:r>
            <a:r>
              <a:rPr lang="en-US" sz="3200" dirty="0" smtClean="0"/>
              <a:t>Accordion Contents</a:t>
            </a:r>
          </a:p>
          <a:p>
            <a:r>
              <a:rPr lang="en-US" sz="3200" dirty="0" smtClean="0"/>
              <a:t>	</a:t>
            </a:r>
            <a:r>
              <a:rPr lang="th-TH" sz="3200" dirty="0" smtClean="0"/>
              <a:t>สร้าง </a:t>
            </a:r>
            <a:r>
              <a:rPr lang="en-US" sz="3200" dirty="0" smtClean="0"/>
              <a:t>Content</a:t>
            </a:r>
          </a:p>
          <a:p>
            <a:r>
              <a:rPr lang="en-US" sz="3200" dirty="0" smtClean="0"/>
              <a:t>	</a:t>
            </a:r>
            <a:r>
              <a:rPr lang="th-TH" sz="3200" dirty="0" smtClean="0"/>
              <a:t>เรียกใช้งาน </a:t>
            </a:r>
            <a:r>
              <a:rPr lang="en-US" sz="3200" dirty="0" smtClean="0"/>
              <a:t>Method</a:t>
            </a:r>
            <a:endParaRPr 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85828" y="642926"/>
            <a:ext cx="7543824" cy="1143000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ตัวอย่างการใช้งาน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Accordion Contents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00118" y="1968838"/>
            <a:ext cx="8229600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&lt;div id=“</a:t>
            </a:r>
            <a:r>
              <a:rPr lang="en-US" dirty="0" err="1" smtClean="0"/>
              <a:t>tabAccordion</a:t>
            </a:r>
            <a:r>
              <a:rPr lang="en-US" dirty="0" smtClean="0"/>
              <a:t>”&gt;</a:t>
            </a:r>
          </a:p>
          <a:p>
            <a:pPr lvl="1">
              <a:buNone/>
            </a:pPr>
            <a:r>
              <a:rPr lang="en-US" dirty="0" smtClean="0"/>
              <a:t>	&lt;h2&gt;&lt;a </a:t>
            </a:r>
            <a:r>
              <a:rPr lang="en-US" dirty="0" err="1" smtClean="0"/>
              <a:t>href</a:t>
            </a:r>
            <a:r>
              <a:rPr lang="en-US" dirty="0" smtClean="0"/>
              <a:t>=“#tab1”&gt;Content1&lt;/a&gt;&lt;/h2&gt;</a:t>
            </a:r>
          </a:p>
          <a:p>
            <a:pPr lvl="1">
              <a:buNone/>
            </a:pPr>
            <a:r>
              <a:rPr lang="en-US" dirty="0" smtClean="0"/>
              <a:t>	&lt;div id=“tab1”&gt;</a:t>
            </a:r>
          </a:p>
          <a:p>
            <a:pPr lvl="1">
              <a:buNone/>
            </a:pPr>
            <a:r>
              <a:rPr lang="en-US" dirty="0" smtClean="0"/>
              <a:t>		Detail Content1…..</a:t>
            </a:r>
          </a:p>
          <a:p>
            <a:pPr lvl="1">
              <a:buNone/>
            </a:pPr>
            <a:r>
              <a:rPr lang="en-US" dirty="0" smtClean="0"/>
              <a:t>	&lt;/div&gt;</a:t>
            </a:r>
          </a:p>
          <a:p>
            <a:pPr lvl="1">
              <a:buNone/>
            </a:pPr>
            <a:r>
              <a:rPr lang="en-US" dirty="0" smtClean="0"/>
              <a:t>	&lt;h2&gt;&lt;a </a:t>
            </a:r>
            <a:r>
              <a:rPr lang="en-US" dirty="0" err="1" smtClean="0"/>
              <a:t>href</a:t>
            </a:r>
            <a:r>
              <a:rPr lang="en-US" dirty="0" smtClean="0"/>
              <a:t>=“#tab2”&gt;Content2&lt;/a&gt;&lt;/h2&gt;</a:t>
            </a:r>
          </a:p>
          <a:p>
            <a:pPr lvl="1">
              <a:buNone/>
            </a:pPr>
            <a:r>
              <a:rPr lang="en-US" dirty="0" smtClean="0"/>
              <a:t>	&lt;div id=“#tab2”&gt;</a:t>
            </a:r>
          </a:p>
          <a:p>
            <a:pPr lvl="1">
              <a:buNone/>
            </a:pPr>
            <a:r>
              <a:rPr lang="en-US" dirty="0" smtClean="0"/>
              <a:t>		Detail Content2 …</a:t>
            </a:r>
          </a:p>
          <a:p>
            <a:pPr lvl="1">
              <a:buNone/>
            </a:pPr>
            <a:r>
              <a:rPr lang="en-US" dirty="0" smtClean="0"/>
              <a:t>	&lt;/div&gt;</a:t>
            </a:r>
          </a:p>
          <a:p>
            <a:pPr>
              <a:buNone/>
            </a:pPr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6248" y="4469509"/>
            <a:ext cx="4572032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Basic Method</a:t>
            </a:r>
          </a:p>
          <a:p>
            <a:r>
              <a:rPr lang="en-US" dirty="0" smtClean="0"/>
              <a:t>$(“#</a:t>
            </a:r>
            <a:r>
              <a:rPr lang="en-US" dirty="0" err="1" smtClean="0"/>
              <a:t>tabsContent</a:t>
            </a:r>
            <a:r>
              <a:rPr lang="en-US" dirty="0" smtClean="0"/>
              <a:t>”).accordion();</a:t>
            </a:r>
          </a:p>
          <a:p>
            <a:endParaRPr lang="en-US" dirty="0" smtClean="0"/>
          </a:p>
          <a:p>
            <a:r>
              <a:rPr lang="th-TH" b="1" dirty="0" smtClean="0">
                <a:solidFill>
                  <a:srgbClr val="FF0000"/>
                </a:solidFill>
              </a:rPr>
              <a:t>เพิ่ม </a:t>
            </a:r>
            <a:r>
              <a:rPr lang="en-US" b="1" dirty="0" smtClean="0">
                <a:solidFill>
                  <a:srgbClr val="FF0000"/>
                </a:solidFill>
              </a:rPr>
              <a:t>options</a:t>
            </a:r>
          </a:p>
          <a:p>
            <a:r>
              <a:rPr lang="en-US" dirty="0" smtClean="0"/>
              <a:t>$(“#</a:t>
            </a:r>
            <a:r>
              <a:rPr lang="en-US" dirty="0" err="1" smtClean="0"/>
              <a:t>tabsContent</a:t>
            </a:r>
            <a:r>
              <a:rPr lang="en-US" dirty="0" smtClean="0"/>
              <a:t>”).accordion({</a:t>
            </a:r>
          </a:p>
          <a:p>
            <a:r>
              <a:rPr lang="en-US" dirty="0" smtClean="0"/>
              <a:t>	animated:”</a:t>
            </a:r>
            <a:r>
              <a:rPr lang="en-US" dirty="0" err="1" smtClean="0"/>
              <a:t>bounceclip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71604" y="2285992"/>
            <a:ext cx="6643734" cy="1571628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Ui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อื่นๆ ศึกษาได้จาก </a:t>
            </a:r>
            <a:br>
              <a:rPr lang="th-TH" b="1" dirty="0" smtClean="0">
                <a:latin typeface="Angsana New" pitchFamily="18" charset="-34"/>
                <a:cs typeface="Angsana New" pitchFamily="18" charset="-34"/>
              </a:rPr>
            </a:b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www.jqueryui.com/demos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57266" y="500042"/>
            <a:ext cx="6329378" cy="1143000"/>
          </a:xfrm>
        </p:spPr>
        <p:txBody>
          <a:bodyPr/>
          <a:lstStyle/>
          <a:p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With Ajax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42994" y="2071678"/>
            <a:ext cx="8229600" cy="42576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Asynchonous</a:t>
            </a:r>
            <a:r>
              <a:rPr lang="en-US" dirty="0" smtClean="0"/>
              <a:t> JavaScript And XML</a:t>
            </a:r>
          </a:p>
          <a:p>
            <a:pPr>
              <a:buNone/>
            </a:pPr>
            <a:r>
              <a:rPr lang="th-TH" dirty="0" smtClean="0"/>
              <a:t>เป็นการนำเอา </a:t>
            </a:r>
            <a:r>
              <a:rPr lang="en-US" dirty="0" smtClean="0"/>
              <a:t>Client Slide Script </a:t>
            </a:r>
            <a:r>
              <a:rPr lang="th-TH" dirty="0" smtClean="0"/>
              <a:t>เชื่อมต่อกับ </a:t>
            </a:r>
            <a:r>
              <a:rPr lang="en-US" dirty="0" smtClean="0"/>
              <a:t>Server side Script</a:t>
            </a:r>
          </a:p>
          <a:p>
            <a:pPr>
              <a:buNone/>
            </a:pPr>
            <a:r>
              <a:rPr lang="th-TH" b="1" dirty="0" smtClean="0"/>
              <a:t>เช่น </a:t>
            </a:r>
          </a:p>
          <a:p>
            <a:pPr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th-TH" dirty="0" smtClean="0"/>
              <a:t>เรียกใช้งาน </a:t>
            </a:r>
            <a:r>
              <a:rPr lang="en-US" dirty="0" smtClean="0"/>
              <a:t>PHP,</a:t>
            </a:r>
            <a:r>
              <a:rPr lang="th-TH" dirty="0" smtClean="0"/>
              <a:t> </a:t>
            </a:r>
            <a:r>
              <a:rPr lang="en-US" dirty="0" smtClean="0"/>
              <a:t>JSP,</a:t>
            </a:r>
            <a:r>
              <a:rPr lang="th-TH" dirty="0" smtClean="0"/>
              <a:t> </a:t>
            </a:r>
            <a:r>
              <a:rPr lang="en-US" dirty="0" smtClean="0"/>
              <a:t>ASP</a:t>
            </a:r>
          </a:p>
          <a:p>
            <a:pPr>
              <a:buNone/>
            </a:pPr>
            <a:r>
              <a:rPr lang="th-TH" dirty="0" smtClean="0"/>
              <a:t>โหลดเฉเพาะข้อมูลที่ต้องการโหลดใหม่</a:t>
            </a:r>
          </a:p>
          <a:p>
            <a:pPr>
              <a:buNone/>
            </a:pPr>
            <a:r>
              <a:rPr lang="th-TH" dirty="0" smtClean="0"/>
              <a:t>ลด </a:t>
            </a:r>
            <a:r>
              <a:rPr lang="en-US" dirty="0" smtClean="0"/>
              <a:t>Data </a:t>
            </a:r>
            <a:r>
              <a:rPr lang="th-TH" dirty="0" smtClean="0"/>
              <a:t>ในการรับ-ส่งข้อมูลระหว่าง </a:t>
            </a:r>
            <a:r>
              <a:rPr lang="en-US" dirty="0" smtClean="0"/>
              <a:t>Web Application</a:t>
            </a:r>
          </a:p>
          <a:p>
            <a:pPr>
              <a:buNone/>
            </a:pPr>
            <a:r>
              <a:rPr lang="th-TH" dirty="0" smtClean="0"/>
              <a:t>ใช้งานผ่าน </a:t>
            </a:r>
            <a:r>
              <a:rPr lang="en-US" dirty="0" smtClean="0"/>
              <a:t>HTTP Request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85828" y="571480"/>
            <a:ext cx="6472254" cy="1143000"/>
          </a:xfrm>
        </p:spPr>
        <p:txBody>
          <a:bodyPr/>
          <a:lstStyle/>
          <a:p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Ajax?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4" name="รูปภาพ 3" descr="720px-Ajax_Application_Model-th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57454"/>
            <a:ext cx="6858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28704" y="642918"/>
            <a:ext cx="5186370" cy="1143000"/>
          </a:xfrm>
        </p:spPr>
        <p:txBody>
          <a:bodyPr/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การใช้งาน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Plugin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28662" y="1785926"/>
            <a:ext cx="6257940" cy="470823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th-TH" sz="3400" dirty="0" smtClean="0">
                <a:latin typeface="Angsana New" pitchFamily="18" charset="-34"/>
                <a:cs typeface="Angsana New" pitchFamily="18" charset="-34"/>
              </a:rPr>
              <a:t>การใช้งาน </a:t>
            </a:r>
            <a:r>
              <a:rPr lang="en-US" sz="3400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34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400" dirty="0" err="1" smtClean="0">
                <a:latin typeface="Angsana New" pitchFamily="18" charset="-34"/>
                <a:cs typeface="Angsana New" pitchFamily="18" charset="-34"/>
              </a:rPr>
              <a:t>Plugin</a:t>
            </a:r>
            <a:r>
              <a:rPr lang="en-US" sz="34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400" dirty="0" smtClean="0">
                <a:latin typeface="Angsana New" pitchFamily="18" charset="-34"/>
                <a:cs typeface="Angsana New" pitchFamily="18" charset="-34"/>
              </a:rPr>
              <a:t>มีขั้นตอนดังต่อไปนี้</a:t>
            </a:r>
          </a:p>
          <a:p>
            <a:pPr>
              <a:buNone/>
            </a:pPr>
            <a:r>
              <a:rPr lang="th-TH" sz="3400" dirty="0" smtClean="0">
                <a:latin typeface="Angsana New" pitchFamily="18" charset="-34"/>
                <a:cs typeface="Angsana New" pitchFamily="18" charset="-34"/>
              </a:rPr>
              <a:t>1 เรียกใช้งานไฟล์หลัก </a:t>
            </a:r>
            <a:r>
              <a:rPr lang="en-US" sz="3400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endParaRPr lang="en-US" sz="34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sz="3400" dirty="0" smtClean="0">
                <a:latin typeface="Angsana New" pitchFamily="18" charset="-34"/>
                <a:cs typeface="Angsana New" pitchFamily="18" charset="-34"/>
              </a:rPr>
              <a:t>2 </a:t>
            </a:r>
            <a:r>
              <a:rPr lang="th-TH" sz="3400" dirty="0" smtClean="0">
                <a:latin typeface="Angsana New" pitchFamily="18" charset="-34"/>
                <a:cs typeface="Angsana New" pitchFamily="18" charset="-34"/>
              </a:rPr>
              <a:t>เรียกใช้งานไฟล์ </a:t>
            </a:r>
            <a:r>
              <a:rPr lang="en-US" sz="3400" dirty="0" err="1" smtClean="0">
                <a:latin typeface="Angsana New" pitchFamily="18" charset="-34"/>
                <a:cs typeface="Angsana New" pitchFamily="18" charset="-34"/>
              </a:rPr>
              <a:t>Plugin</a:t>
            </a:r>
            <a:r>
              <a:rPr lang="en-US" sz="34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400" dirty="0" smtClean="0">
                <a:latin typeface="Angsana New" pitchFamily="18" charset="-34"/>
                <a:cs typeface="Angsana New" pitchFamily="18" charset="-34"/>
              </a:rPr>
              <a:t>ที่ต้องการ</a:t>
            </a:r>
          </a:p>
          <a:p>
            <a:pPr>
              <a:buNone/>
            </a:pPr>
            <a:r>
              <a:rPr lang="th-TH" sz="3400" dirty="0" smtClean="0">
                <a:latin typeface="Angsana New" pitchFamily="18" charset="-34"/>
                <a:cs typeface="Angsana New" pitchFamily="18" charset="-34"/>
              </a:rPr>
              <a:t>3 ถ้ามีไฟล์  </a:t>
            </a:r>
            <a:r>
              <a:rPr lang="en-US" sz="3400" dirty="0" err="1" smtClean="0">
                <a:latin typeface="Angsana New" pitchFamily="18" charset="-34"/>
                <a:cs typeface="Angsana New" pitchFamily="18" charset="-34"/>
              </a:rPr>
              <a:t>css</a:t>
            </a:r>
            <a:r>
              <a:rPr lang="en-US" sz="34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400" dirty="0" smtClean="0">
                <a:latin typeface="Angsana New" pitchFamily="18" charset="-34"/>
                <a:cs typeface="Angsana New" pitchFamily="18" charset="-34"/>
              </a:rPr>
              <a:t>ให้ทำการเรียกใช้งานประกอบด้วย</a:t>
            </a:r>
          </a:p>
          <a:p>
            <a:pPr>
              <a:buNone/>
            </a:pPr>
            <a:r>
              <a:rPr lang="th-TH" sz="3400" dirty="0" smtClean="0">
                <a:latin typeface="Angsana New" pitchFamily="18" charset="-34"/>
                <a:cs typeface="Angsana New" pitchFamily="18" charset="-34"/>
              </a:rPr>
              <a:t>4 เขียนโค้ดโปรแกรมตามคู่มือการใช้งานของ </a:t>
            </a:r>
            <a:r>
              <a:rPr lang="en-US" sz="3400" dirty="0" err="1" smtClean="0">
                <a:latin typeface="Angsana New" pitchFamily="18" charset="-34"/>
                <a:cs typeface="Angsana New" pitchFamily="18" charset="-34"/>
              </a:rPr>
              <a:t>Plugin</a:t>
            </a:r>
            <a:endParaRPr lang="th-TH" sz="34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th-TH" sz="3400" b="1" dirty="0" smtClean="0">
                <a:latin typeface="Angsana New" pitchFamily="18" charset="-34"/>
                <a:cs typeface="Angsana New" pitchFamily="18" charset="-34"/>
              </a:rPr>
              <a:t>ตัวอย่าง </a:t>
            </a:r>
            <a:endParaRPr lang="en-US" sz="3400" b="1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 </a:t>
            </a:r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en-US" dirty="0" err="1" smtClean="0"/>
              <a:t>css</a:t>
            </a:r>
            <a:r>
              <a:rPr lang="en-US" dirty="0" smtClean="0"/>
              <a:t>/screen.css”&gt;</a:t>
            </a:r>
          </a:p>
          <a:p>
            <a:pPr>
              <a:buNone/>
            </a:pPr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 </a:t>
            </a:r>
            <a:r>
              <a:rPr lang="en-US" dirty="0" err="1" smtClean="0"/>
              <a:t>src</a:t>
            </a:r>
            <a:r>
              <a:rPr lang="en-US" dirty="0" smtClean="0"/>
              <a:t>=“jquery.js”&gt;&lt;/script&gt;</a:t>
            </a:r>
          </a:p>
          <a:p>
            <a:pPr>
              <a:buNone/>
            </a:pPr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jquery.validate.js</a:t>
            </a:r>
            <a:r>
              <a:rPr lang="en-US" dirty="0" smtClean="0"/>
              <a:t>”&gt;&lt;/script&gt;</a:t>
            </a:r>
          </a:p>
          <a:p>
            <a:pPr>
              <a:buNone/>
            </a:pPr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”&gt;</a:t>
            </a:r>
          </a:p>
          <a:p>
            <a:pPr>
              <a:buNone/>
            </a:pPr>
            <a:r>
              <a:rPr lang="en-US" dirty="0" smtClean="0"/>
              <a:t>$(document).ready(function(){</a:t>
            </a:r>
          </a:p>
          <a:p>
            <a:pPr>
              <a:buNone/>
            </a:pPr>
            <a:r>
              <a:rPr lang="en-US" dirty="0" smtClean="0"/>
              <a:t>	$(“#</a:t>
            </a:r>
            <a:r>
              <a:rPr lang="en-US" dirty="0" err="1" smtClean="0"/>
              <a:t>commentForm</a:t>
            </a:r>
            <a:r>
              <a:rPr lang="en-US" dirty="0" smtClean="0"/>
              <a:t>”).validate();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th-TH" dirty="0" smtClean="0"/>
          </a:p>
          <a:p>
            <a:pPr>
              <a:buNone/>
            </a:pPr>
            <a:endParaRPr lang="th-TH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71580" y="571480"/>
            <a:ext cx="6043626" cy="1143000"/>
          </a:xfrm>
        </p:spPr>
        <p:txBody>
          <a:bodyPr/>
          <a:lstStyle/>
          <a:p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with Ajax Method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57308" y="1831995"/>
            <a:ext cx="8015286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th-TH" b="1" dirty="0" smtClean="0">
                <a:solidFill>
                  <a:srgbClr val="FF0000"/>
                </a:solidFill>
              </a:rPr>
              <a:t>โครงสร้าง</a:t>
            </a:r>
          </a:p>
          <a:p>
            <a:pPr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</a:t>
            </a:r>
          </a:p>
          <a:p>
            <a:pPr>
              <a:buNone/>
            </a:pPr>
            <a:r>
              <a:rPr lang="en-US" dirty="0" smtClean="0"/>
              <a:t>   ‘</a:t>
            </a:r>
            <a:r>
              <a:rPr lang="en-US" dirty="0" err="1" smtClean="0"/>
              <a:t>url’:’url.php</a:t>
            </a:r>
            <a:r>
              <a:rPr lang="en-US" dirty="0" smtClean="0"/>
              <a:t>’,</a:t>
            </a:r>
          </a:p>
          <a:p>
            <a:pPr lvl="1">
              <a:buNone/>
            </a:pPr>
            <a:r>
              <a:rPr lang="en-US" dirty="0" smtClean="0"/>
              <a:t>  ‘</a:t>
            </a:r>
            <a:r>
              <a:rPr lang="en-US" dirty="0" err="1" smtClean="0"/>
              <a:t>type’:’get</a:t>
            </a:r>
            <a:r>
              <a:rPr lang="en-US" dirty="0" smtClean="0"/>
              <a:t>/post’,</a:t>
            </a:r>
          </a:p>
          <a:p>
            <a:pPr lvl="1">
              <a:buNone/>
            </a:pPr>
            <a:r>
              <a:rPr lang="th-TH" dirty="0" smtClean="0"/>
              <a:t>  </a:t>
            </a:r>
            <a:r>
              <a:rPr lang="en-US" dirty="0" smtClean="0"/>
              <a:t> ‘</a:t>
            </a:r>
            <a:r>
              <a:rPr lang="en-US" dirty="0" err="1" smtClean="0"/>
              <a:t>dataType’:html</a:t>
            </a:r>
            <a:r>
              <a:rPr lang="en-US" dirty="0" smtClean="0"/>
              <a:t>/</a:t>
            </a:r>
            <a:r>
              <a:rPr lang="en-US" dirty="0" err="1" smtClean="0"/>
              <a:t>json</a:t>
            </a:r>
            <a:r>
              <a:rPr lang="en-US" dirty="0" smtClean="0"/>
              <a:t>/text’,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success:function</a:t>
            </a:r>
            <a:r>
              <a:rPr lang="en-US" dirty="0" smtClean="0"/>
              <a:t>(data){</a:t>
            </a:r>
          </a:p>
          <a:p>
            <a:pPr lvl="1">
              <a:buNone/>
            </a:pPr>
            <a:r>
              <a:rPr lang="en-US" dirty="0" smtClean="0"/>
              <a:t>		…..</a:t>
            </a:r>
          </a:p>
          <a:p>
            <a:pPr lvl="1"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2571736" y="5174000"/>
          <a:ext cx="5643602" cy="1112520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chemeClr val="tx1">
                      <a:alpha val="35000"/>
                    </a:schemeClr>
                  </a:outerShdw>
                </a:effectLst>
                <a:tableStyleId>{638B1855-1B75-4FBE-930C-398BA8C253C6}</a:tableStyleId>
              </a:tblPr>
              <a:tblGrid>
                <a:gridCol w="1214446"/>
                <a:gridCol w="4429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$.post()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$.post(‘</a:t>
                      </a:r>
                      <a:r>
                        <a:rPr lang="en-US" dirty="0" err="1" smtClean="0"/>
                        <a:t>file.php’,function</a:t>
                      </a:r>
                      <a:r>
                        <a:rPr lang="en-US" dirty="0" smtClean="0"/>
                        <a:t>(data){ …})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$.get()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$.get(‘</a:t>
                      </a:r>
                      <a:r>
                        <a:rPr lang="en-US" dirty="0" err="1" smtClean="0"/>
                        <a:t>file.php’,function</a:t>
                      </a:r>
                      <a:r>
                        <a:rPr lang="en-US" dirty="0" smtClean="0"/>
                        <a:t>(data){ … })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$.load()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$.load(‘url.php’);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71538" y="500042"/>
            <a:ext cx="5257808" cy="1143000"/>
          </a:xfrm>
        </p:spPr>
        <p:txBody>
          <a:bodyPr/>
          <a:lstStyle/>
          <a:p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Tabs Content with Ajax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71538" y="1760557"/>
            <a:ext cx="6972320" cy="474027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h-TH" b="1" dirty="0" smtClean="0">
                <a:solidFill>
                  <a:srgbClr val="FF0000"/>
                </a:solidFill>
              </a:rPr>
              <a:t>ตัวอย่างการใช้งาน </a:t>
            </a:r>
            <a:r>
              <a:rPr lang="en-US" b="1" dirty="0" err="1" smtClean="0">
                <a:solidFill>
                  <a:srgbClr val="FF0000"/>
                </a:solidFill>
              </a:rPr>
              <a:t>jQuery</a:t>
            </a:r>
            <a:r>
              <a:rPr lang="en-US" b="1" dirty="0" smtClean="0">
                <a:solidFill>
                  <a:srgbClr val="FF0000"/>
                </a:solidFill>
              </a:rPr>
              <a:t> Ajax</a:t>
            </a:r>
          </a:p>
          <a:p>
            <a:pPr>
              <a:buNone/>
            </a:pPr>
            <a:r>
              <a:rPr lang="en-US" dirty="0" smtClean="0"/>
              <a:t>Tabs Contents </a:t>
            </a:r>
            <a:r>
              <a:rPr lang="th-TH" dirty="0" smtClean="0"/>
              <a:t>ของ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th-TH" dirty="0" smtClean="0"/>
              <a:t>สามารถโหลดไฟล์จากภายนอกได้ ดังนี้</a:t>
            </a:r>
          </a:p>
          <a:p>
            <a:pPr marL="514350" indent="-514350">
              <a:buNone/>
            </a:pPr>
            <a:r>
              <a:rPr lang="th-TH" dirty="0" smtClean="0"/>
              <a:t>1. ไฟล์แสดง </a:t>
            </a:r>
            <a:r>
              <a:rPr lang="en-US" dirty="0" smtClean="0"/>
              <a:t>Tab Contents</a:t>
            </a:r>
          </a:p>
          <a:p>
            <a:pPr marL="514350" indent="-514350">
              <a:buNone/>
            </a:pPr>
            <a:r>
              <a:rPr lang="en-US" dirty="0" smtClean="0"/>
              <a:t>   $(“#</a:t>
            </a:r>
            <a:r>
              <a:rPr lang="en-US" dirty="0" err="1" smtClean="0"/>
              <a:t>tabContent</a:t>
            </a:r>
            <a:r>
              <a:rPr lang="en-US" dirty="0" smtClean="0"/>
              <a:t>”).tabs();</a:t>
            </a:r>
          </a:p>
          <a:p>
            <a:pPr marL="514350" indent="-514350">
              <a:buNone/>
            </a:pPr>
            <a:r>
              <a:rPr lang="en-US" dirty="0" smtClean="0"/>
              <a:t>  &lt;div id=“</a:t>
            </a:r>
            <a:r>
              <a:rPr lang="en-US" dirty="0" err="1" smtClean="0"/>
              <a:t>tabContent</a:t>
            </a:r>
            <a:r>
              <a:rPr lang="en-US" dirty="0" smtClean="0"/>
              <a:t>”&gt;</a:t>
            </a:r>
          </a:p>
          <a:p>
            <a:pPr marL="514350" indent="-51435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514350" indent="-514350"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li</a:t>
            </a:r>
            <a:r>
              <a:rPr lang="en-US" dirty="0" smtClean="0"/>
              <a:t>&gt;&lt;a </a:t>
            </a:r>
            <a:r>
              <a:rPr lang="en-US" dirty="0" err="1" smtClean="0"/>
              <a:t>href</a:t>
            </a:r>
            <a:r>
              <a:rPr lang="en-US" dirty="0" smtClean="0"/>
              <a:t>=“entertain.html”&gt;</a:t>
            </a:r>
            <a:r>
              <a:rPr lang="th-TH" dirty="0" smtClean="0"/>
              <a:t>ข่าวบันเทิง</a:t>
            </a:r>
            <a:r>
              <a:rPr lang="en-US" dirty="0" smtClean="0"/>
              <a:t>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 marL="514350" indent="-514350"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li</a:t>
            </a:r>
            <a:r>
              <a:rPr lang="en-US" dirty="0" smtClean="0"/>
              <a:t>&gt;&lt;a </a:t>
            </a:r>
            <a:r>
              <a:rPr lang="en-US" dirty="0" err="1" smtClean="0"/>
              <a:t>href</a:t>
            </a:r>
            <a:r>
              <a:rPr lang="en-US" dirty="0" smtClean="0"/>
              <a:t>=“crime.html”&gt;</a:t>
            </a:r>
            <a:r>
              <a:rPr lang="th-TH" dirty="0" smtClean="0"/>
              <a:t>ข่าวอาชญากรรม</a:t>
            </a:r>
            <a:r>
              <a:rPr lang="en-US" dirty="0" smtClean="0"/>
              <a:t>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 marL="514350" indent="-514350"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  &lt;/div&gt;</a:t>
            </a:r>
            <a:endParaRPr lang="th-TH" dirty="0" smtClean="0"/>
          </a:p>
          <a:p>
            <a:pPr marL="514350" indent="-514350">
              <a:buNone/>
            </a:pPr>
            <a:r>
              <a:rPr lang="th-TH" dirty="0" smtClean="0"/>
              <a:t>2. สร้างไฟล์</a:t>
            </a:r>
          </a:p>
          <a:p>
            <a:pPr marL="514350" indent="-514350">
              <a:buNone/>
            </a:pPr>
            <a:r>
              <a:rPr lang="th-TH" dirty="0" smtClean="0"/>
              <a:t>	</a:t>
            </a:r>
            <a:r>
              <a:rPr lang="en-US" dirty="0" smtClean="0"/>
              <a:t>entertain.html</a:t>
            </a:r>
          </a:p>
          <a:p>
            <a:pPr marL="514350" indent="-514350">
              <a:buNone/>
            </a:pPr>
            <a:r>
              <a:rPr lang="en-US" dirty="0" smtClean="0"/>
              <a:t>	crime.html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71538" y="571480"/>
            <a:ext cx="5614998" cy="1143000"/>
          </a:xfrm>
        </p:spPr>
        <p:txBody>
          <a:bodyPr/>
          <a:lstStyle/>
          <a:p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Load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Conents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00100" y="1903433"/>
            <a:ext cx="7115196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”&gt;</a:t>
            </a:r>
          </a:p>
          <a:p>
            <a:pPr lvl="1">
              <a:buNone/>
            </a:pPr>
            <a:r>
              <a:rPr lang="en-US" dirty="0" smtClean="0"/>
              <a:t>   $(</a:t>
            </a:r>
            <a:r>
              <a:rPr lang="en-US" dirty="0" err="1" smtClean="0"/>
              <a:t>ducment</a:t>
            </a:r>
            <a:r>
              <a:rPr lang="en-US" dirty="0" smtClean="0"/>
              <a:t>).ready(function(){</a:t>
            </a:r>
          </a:p>
          <a:p>
            <a:pPr lvl="1">
              <a:buNone/>
            </a:pPr>
            <a:r>
              <a:rPr lang="en-US" dirty="0" smtClean="0"/>
              <a:t>			$(“#news”).load(‘news.html’);</a:t>
            </a:r>
          </a:p>
          <a:p>
            <a:pPr lvl="1">
              <a:buNone/>
            </a:pPr>
            <a:r>
              <a:rPr lang="en-US" dirty="0" smtClean="0"/>
              <a:t>	});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&lt;div id=“news”&gt;&lt;/div&gt;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6555" y="5143512"/>
            <a:ext cx="6533031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เมธอด </a:t>
            </a:r>
            <a:r>
              <a:rPr lang="en-US" dirty="0" smtClean="0">
                <a:solidFill>
                  <a:schemeClr val="bg1"/>
                </a:solidFill>
              </a:rPr>
              <a:t>.load()</a:t>
            </a:r>
            <a:r>
              <a:rPr lang="th-TH" dirty="0" smtClean="0">
                <a:solidFill>
                  <a:schemeClr val="bg1"/>
                </a:solidFill>
              </a:rPr>
              <a:t> เอาไว้โหลดข้อมูลจากไฟล์หรือ </a:t>
            </a:r>
            <a:r>
              <a:rPr lang="en-US" dirty="0" err="1" smtClean="0">
                <a:solidFill>
                  <a:schemeClr val="bg1"/>
                </a:solidFill>
              </a:rPr>
              <a:t>url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th-TH" dirty="0" smtClean="0">
                <a:solidFill>
                  <a:schemeClr val="bg1"/>
                </a:solidFill>
              </a:rPr>
              <a:t>เพื่อนำมาวางไว้ภายใต้ </a:t>
            </a:r>
            <a:r>
              <a:rPr lang="en-US" dirty="0" smtClean="0">
                <a:solidFill>
                  <a:schemeClr val="bg1"/>
                </a:solidFill>
              </a:rPr>
              <a:t>selector </a:t>
            </a:r>
            <a:r>
              <a:rPr lang="th-TH" dirty="0" smtClean="0">
                <a:solidFill>
                  <a:schemeClr val="bg1"/>
                </a:solidFill>
              </a:rPr>
              <a:t>ที่กำหนด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85828" y="714364"/>
            <a:ext cx="6758006" cy="1143000"/>
          </a:xfrm>
        </p:spPr>
        <p:txBody>
          <a:bodyPr/>
          <a:lstStyle/>
          <a:p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Ajax with PHP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71556" y="2040276"/>
            <a:ext cx="8229600" cy="460343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$(document).function({</a:t>
            </a:r>
          </a:p>
          <a:p>
            <a:pPr>
              <a:buNone/>
            </a:pPr>
            <a:r>
              <a:rPr lang="en-US" dirty="0" smtClean="0"/>
              <a:t>	$.</a:t>
            </a:r>
            <a:r>
              <a:rPr lang="en-US" dirty="0" err="1" smtClean="0"/>
              <a:t>ajax</a:t>
            </a:r>
            <a:r>
              <a:rPr lang="en-US" dirty="0" smtClean="0"/>
              <a:t>({</a:t>
            </a:r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err="1" smtClean="0"/>
              <a:t>url’:’file.php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err="1" smtClean="0"/>
              <a:t>type’:’get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err="1" smtClean="0"/>
              <a:t>dataType’:’html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success:function</a:t>
            </a:r>
            <a:r>
              <a:rPr lang="en-US" dirty="0" smtClean="0"/>
              <a:t>(data){</a:t>
            </a:r>
          </a:p>
          <a:p>
            <a:pPr>
              <a:buNone/>
            </a:pPr>
            <a:r>
              <a:rPr lang="en-US" dirty="0" smtClean="0"/>
              <a:t>		$(‘#date’).html(data);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})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th-TH" dirty="0" smtClean="0"/>
              <a:t>การส่งค่ากับ</a:t>
            </a:r>
            <a:r>
              <a:rPr lang="en-US" dirty="0" smtClean="0"/>
              <a:t> $.</a:t>
            </a:r>
            <a:r>
              <a:rPr lang="en-US" dirty="0" err="1" smtClean="0"/>
              <a:t>ajax</a:t>
            </a:r>
            <a:r>
              <a:rPr lang="en-US" dirty="0" smtClean="0"/>
              <a:t>() method </a:t>
            </a:r>
            <a:r>
              <a:rPr lang="th-TH" dirty="0" smtClean="0"/>
              <a:t>เป็นการส่งคำสั่งไปในรูปแบบ </a:t>
            </a:r>
            <a:r>
              <a:rPr lang="en-US" dirty="0" smtClean="0"/>
              <a:t>option </a:t>
            </a:r>
            <a:endParaRPr lang="th-TH" dirty="0" smtClean="0"/>
          </a:p>
          <a:p>
            <a:pPr>
              <a:buNone/>
            </a:pPr>
            <a:r>
              <a:rPr lang="th-TH" dirty="0" smtClean="0"/>
              <a:t>คือส่งไปในระหว่างเครื่องหมาย </a:t>
            </a:r>
            <a:r>
              <a:rPr lang="en-US" dirty="0" smtClean="0"/>
              <a:t>{ … 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9190" y="2143116"/>
            <a:ext cx="3557577" cy="1200329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file.php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&lt;?</a:t>
            </a:r>
            <a:r>
              <a:rPr lang="en-US" dirty="0" err="1" smtClean="0">
                <a:solidFill>
                  <a:schemeClr val="bg1"/>
                </a:solidFill>
              </a:rPr>
              <a:t>php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echo”Date</a:t>
            </a:r>
            <a:r>
              <a:rPr lang="en-US" dirty="0" smtClean="0">
                <a:solidFill>
                  <a:schemeClr val="bg1"/>
                </a:solidFill>
              </a:rPr>
              <a:t> :”,data(d/m/y);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?&gt;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00100" y="571480"/>
            <a:ext cx="6115064" cy="1143000"/>
          </a:xfrm>
        </p:spPr>
        <p:txBody>
          <a:bodyPr/>
          <a:lstStyle/>
          <a:p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Get and Post 1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28662" y="1743076"/>
            <a:ext cx="7286676" cy="51149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th-TH" dirty="0" smtClean="0"/>
              <a:t>ส่งค่า </a:t>
            </a:r>
            <a:r>
              <a:rPr lang="en-US" dirty="0" smtClean="0"/>
              <a:t>GET /POST </a:t>
            </a:r>
            <a:r>
              <a:rPr lang="th-TH" dirty="0" smtClean="0"/>
              <a:t>โดยใช้ </a:t>
            </a: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() method</a:t>
            </a:r>
          </a:p>
          <a:p>
            <a:pPr>
              <a:buNone/>
            </a:pPr>
            <a:r>
              <a:rPr lang="th-TH" dirty="0" smtClean="0"/>
              <a:t>ส่งโดยผ่าน </a:t>
            </a:r>
            <a:r>
              <a:rPr lang="en-US" dirty="0" smtClean="0"/>
              <a:t>Method </a:t>
            </a:r>
            <a:r>
              <a:rPr lang="th-TH" dirty="0" smtClean="0"/>
              <a:t>เฉพาะแบบ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.get() </a:t>
            </a:r>
            <a:r>
              <a:rPr lang="th-TH" dirty="0" smtClean="0"/>
              <a:t>สำหรับส่งค่าในรูปแบบ </a:t>
            </a:r>
            <a:r>
              <a:rPr lang="en-US" dirty="0" smtClean="0"/>
              <a:t>GET</a:t>
            </a:r>
          </a:p>
          <a:p>
            <a:pPr>
              <a:buNone/>
            </a:pPr>
            <a:r>
              <a:rPr lang="en-US" dirty="0" smtClean="0"/>
              <a:t>	.post () </a:t>
            </a:r>
            <a:r>
              <a:rPr lang="th-TH" dirty="0" smtClean="0"/>
              <a:t>สำหรับส่งค่าในรูปแบบ </a:t>
            </a:r>
            <a:r>
              <a:rPr lang="en-US" dirty="0" smtClean="0"/>
              <a:t>POST</a:t>
            </a:r>
          </a:p>
          <a:p>
            <a:pPr>
              <a:buNone/>
            </a:pPr>
            <a:r>
              <a:rPr lang="th-TH" dirty="0" smtClean="0"/>
              <a:t>การส่งค่าในรูปแบบ </a:t>
            </a:r>
            <a:r>
              <a:rPr lang="en-US" dirty="0" smtClean="0"/>
              <a:t>GET </a:t>
            </a:r>
            <a:r>
              <a:rPr lang="th-TH" dirty="0" smtClean="0"/>
              <a:t>จะเป็นการส่งข้อมูลในรูปแบบ </a:t>
            </a:r>
            <a:r>
              <a:rPr lang="en-US" dirty="0" smtClean="0"/>
              <a:t>query </a:t>
            </a:r>
            <a:r>
              <a:rPr lang="en-US" dirty="0" err="1" smtClean="0"/>
              <a:t>stirng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เช่น </a:t>
            </a:r>
            <a:r>
              <a:rPr lang="en-US" dirty="0" smtClean="0"/>
              <a:t>k1=v1&amp;k2=v2&amp;k3=v3&amp;….</a:t>
            </a:r>
          </a:p>
          <a:p>
            <a:pPr>
              <a:buNone/>
            </a:pPr>
            <a:r>
              <a:rPr lang="th-TH" dirty="0" smtClean="0"/>
              <a:t>การส่งข้อมูลไปประมวลผลทางฝั่ง</a:t>
            </a:r>
            <a:r>
              <a:rPr lang="en-US" dirty="0" smtClean="0"/>
              <a:t> Server</a:t>
            </a:r>
          </a:p>
          <a:p>
            <a:pPr>
              <a:buNone/>
            </a:pPr>
            <a:r>
              <a:rPr lang="th-TH" b="1" dirty="0" smtClean="0"/>
              <a:t>ตัวอย่าง</a:t>
            </a:r>
          </a:p>
          <a:p>
            <a:pPr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</a:t>
            </a:r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err="1" smtClean="0"/>
              <a:t>url’:’process.php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err="1" smtClean="0"/>
              <a:t>type’:’get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err="1" smtClean="0"/>
              <a:t>dataType’:’html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err="1" smtClean="0"/>
              <a:t>data’:’’user</a:t>
            </a:r>
            <a:r>
              <a:rPr lang="en-US" dirty="0" smtClean="0"/>
              <a:t>=</a:t>
            </a:r>
            <a:r>
              <a:rPr lang="en-US" dirty="0" err="1" smtClean="0"/>
              <a:t>admin&amp;pwd</a:t>
            </a:r>
            <a:r>
              <a:rPr lang="en-US" dirty="0" smtClean="0"/>
              <a:t>=pass123”,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success:function</a:t>
            </a:r>
            <a:r>
              <a:rPr lang="en-US" dirty="0" smtClean="0"/>
              <a:t>(data){</a:t>
            </a:r>
          </a:p>
          <a:p>
            <a:pPr>
              <a:buNone/>
            </a:pPr>
            <a:r>
              <a:rPr lang="en-US" dirty="0" smtClean="0"/>
              <a:t>	data </a:t>
            </a:r>
            <a:r>
              <a:rPr lang="en-US" dirty="0" err="1" smtClean="0"/>
              <a:t>managemetn</a:t>
            </a: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9124" y="3714752"/>
            <a:ext cx="2396618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‘data’:{‘k1’:’v1’,’k2’:’v2’}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28704" y="571480"/>
            <a:ext cx="4400552" cy="1143000"/>
          </a:xfrm>
        </p:spPr>
        <p:txBody>
          <a:bodyPr/>
          <a:lstStyle/>
          <a:p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GET and POST 2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28704" y="1974871"/>
            <a:ext cx="6758006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$.get()</a:t>
            </a:r>
          </a:p>
          <a:p>
            <a:pPr>
              <a:buNone/>
            </a:pPr>
            <a:r>
              <a:rPr lang="en-US" dirty="0" smtClean="0"/>
              <a:t>$.get(“get.php”,{</a:t>
            </a:r>
            <a:r>
              <a:rPr lang="en-US" dirty="0" err="1" smtClean="0"/>
              <a:t>user:’amin’,pwd:’xxx</a:t>
            </a:r>
            <a:r>
              <a:rPr lang="en-US" dirty="0" smtClean="0"/>
              <a:t>’},</a:t>
            </a:r>
          </a:p>
          <a:p>
            <a:pPr lvl="1">
              <a:buNone/>
            </a:pPr>
            <a:r>
              <a:rPr lang="en-US" dirty="0" smtClean="0"/>
              <a:t>	function(){</a:t>
            </a:r>
          </a:p>
          <a:p>
            <a:pPr lvl="1">
              <a:buNone/>
            </a:pPr>
            <a:r>
              <a:rPr lang="en-US" dirty="0" smtClean="0"/>
              <a:t>	….</a:t>
            </a:r>
          </a:p>
          <a:p>
            <a:pPr lvl="1"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$.post()</a:t>
            </a:r>
          </a:p>
          <a:p>
            <a:pPr>
              <a:buNone/>
            </a:pPr>
            <a:r>
              <a:rPr lang="en-US" dirty="0" smtClean="0"/>
              <a:t>$.post(“post.php”,{</a:t>
            </a:r>
            <a:r>
              <a:rPr lang="en-US" dirty="0" err="1" smtClean="0"/>
              <a:t>user:’admin’,pwd:’xxx</a:t>
            </a:r>
            <a:r>
              <a:rPr lang="en-US" dirty="0" smtClean="0"/>
              <a:t>’},</a:t>
            </a:r>
          </a:p>
          <a:p>
            <a:pPr>
              <a:buNone/>
            </a:pPr>
            <a:r>
              <a:rPr lang="en-US" dirty="0" smtClean="0"/>
              <a:t>function(){</a:t>
            </a:r>
          </a:p>
          <a:p>
            <a:pPr>
              <a:buNone/>
            </a:pPr>
            <a:r>
              <a:rPr lang="en-US" dirty="0" smtClean="0"/>
              <a:t>….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85828" y="571480"/>
            <a:ext cx="6186502" cy="1143000"/>
          </a:xfrm>
        </p:spPr>
        <p:txBody>
          <a:bodyPr/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การรับค่าจาก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Input 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71556" y="1689119"/>
            <a:ext cx="7800972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h-TH" dirty="0" smtClean="0"/>
              <a:t>เป็นการรับค่ามาจากฝั่ง </a:t>
            </a:r>
            <a:r>
              <a:rPr lang="en-US" dirty="0" smtClean="0"/>
              <a:t>client side </a:t>
            </a:r>
            <a:r>
              <a:rPr lang="th-TH" dirty="0" smtClean="0"/>
              <a:t>เพื่อประมวลผลที่ฝั่ง </a:t>
            </a:r>
            <a:r>
              <a:rPr lang="en-US" dirty="0" smtClean="0"/>
              <a:t>server side</a:t>
            </a:r>
          </a:p>
          <a:p>
            <a:pPr>
              <a:buNone/>
            </a:pPr>
            <a:r>
              <a:rPr lang="en-US" dirty="0" smtClean="0"/>
              <a:t>.serialize() </a:t>
            </a:r>
            <a:r>
              <a:rPr lang="th-TH" dirty="0" smtClean="0"/>
              <a:t>เป็น </a:t>
            </a:r>
            <a:r>
              <a:rPr lang="en-US" dirty="0" smtClean="0"/>
              <a:t>method </a:t>
            </a:r>
            <a:r>
              <a:rPr lang="th-TH" dirty="0" smtClean="0"/>
              <a:t>ในการส่งค่าข้อมูลทั้งหมดหลายๆค่าภายใต้ </a:t>
            </a:r>
            <a:r>
              <a:rPr lang="en-US" dirty="0" smtClean="0"/>
              <a:t>form</a:t>
            </a:r>
          </a:p>
          <a:p>
            <a:pPr>
              <a:buNone/>
            </a:pPr>
            <a:r>
              <a:rPr lang="th-TH" b="1" dirty="0" smtClean="0"/>
              <a:t>ตัวอย่าง</a:t>
            </a:r>
            <a:r>
              <a:rPr lang="th-TH" dirty="0" smtClean="0"/>
              <a:t>การส่งข้อมูลไป </a:t>
            </a:r>
            <a:r>
              <a:rPr lang="en-US" dirty="0" smtClean="0"/>
              <a:t>server </a:t>
            </a:r>
            <a:r>
              <a:rPr lang="th-TH" dirty="0" smtClean="0"/>
              <a:t>โดยใช้ </a:t>
            </a:r>
            <a:r>
              <a:rPr lang="en-US" dirty="0" smtClean="0"/>
              <a:t>method .serialize();</a:t>
            </a:r>
            <a:endParaRPr lang="th-TH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$xxx = $(“input”).serialize();</a:t>
            </a:r>
          </a:p>
          <a:p>
            <a:pPr>
              <a:buNone/>
            </a:pPr>
            <a:r>
              <a:rPr lang="en-US" dirty="0" smtClean="0"/>
              <a:t>$.post(“</a:t>
            </a:r>
            <a:r>
              <a:rPr lang="en-US" dirty="0" err="1" smtClean="0"/>
              <a:t>post.php”,$xxx,function</a:t>
            </a:r>
            <a:r>
              <a:rPr lang="en-US" dirty="0" smtClean="0"/>
              <a:t>(data){</a:t>
            </a:r>
          </a:p>
          <a:p>
            <a:pPr lvl="1">
              <a:buNone/>
            </a:pPr>
            <a:r>
              <a:rPr lang="en-US" dirty="0" smtClean="0"/>
              <a:t>   alert(data)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&lt;form&gt;</a:t>
            </a:r>
          </a:p>
          <a:p>
            <a:pPr lvl="1">
              <a:buNone/>
            </a:pPr>
            <a:r>
              <a:rPr lang="en-US" dirty="0" smtClean="0"/>
              <a:t> &lt;input type=“text” id=“name” name=“name” /&gt;</a:t>
            </a:r>
            <a:endParaRPr lang="th-TH" dirty="0" smtClean="0"/>
          </a:p>
          <a:p>
            <a:pPr lvl="1">
              <a:buNone/>
            </a:pPr>
            <a:r>
              <a:rPr lang="en-US" dirty="0" smtClean="0"/>
              <a:t>&lt;input type=“text” id=“surname” name=“surname” /&gt;</a:t>
            </a:r>
          </a:p>
          <a:p>
            <a:pPr>
              <a:buNone/>
            </a:pPr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37835" y="5857892"/>
            <a:ext cx="590606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$.serialize()</a:t>
            </a:r>
            <a:r>
              <a:rPr lang="th-TH" dirty="0" smtClean="0">
                <a:solidFill>
                  <a:srgbClr val="FF0000"/>
                </a:solidFill>
              </a:rPr>
              <a:t> ข้อมูลที่ถูกส่งไปจะมีค่าเป็น </a:t>
            </a:r>
            <a:r>
              <a:rPr lang="en-US" dirty="0" smtClean="0">
                <a:solidFill>
                  <a:srgbClr val="FF0000"/>
                </a:solidFill>
              </a:rPr>
              <a:t>query string </a:t>
            </a:r>
            <a:r>
              <a:rPr lang="th-TH" dirty="0" smtClean="0">
                <a:solidFill>
                  <a:srgbClr val="FF0000"/>
                </a:solidFill>
              </a:rPr>
              <a:t>คือ </a:t>
            </a:r>
            <a:r>
              <a:rPr lang="en-US" dirty="0" smtClean="0">
                <a:solidFill>
                  <a:srgbClr val="FF0000"/>
                </a:solidFill>
              </a:rPr>
              <a:t>k1=v1&amp;k2=v2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28662" y="428604"/>
            <a:ext cx="5472122" cy="1143000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การสร้าง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Loading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42994" y="1428736"/>
            <a:ext cx="8229600" cy="478634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2400" dirty="0" smtClean="0"/>
              <a:t>เพื่อแจ้งให้ผู้ใช้งานโปรแกรมทราบ และรอการประมวลผลของโปรแกรม</a:t>
            </a:r>
          </a:p>
          <a:p>
            <a:pPr>
              <a:buNone/>
            </a:pPr>
            <a:r>
              <a:rPr lang="en-US" sz="1400" dirty="0" smtClean="0"/>
              <a:t>$(document).ready(function(){</a:t>
            </a:r>
          </a:p>
          <a:p>
            <a:pPr>
              <a:buNone/>
            </a:pPr>
            <a:r>
              <a:rPr lang="en-US" sz="1400" dirty="0" smtClean="0"/>
              <a:t>	$(“#loading”).</a:t>
            </a:r>
            <a:r>
              <a:rPr lang="en-US" sz="1400" dirty="0" err="1" smtClean="0"/>
              <a:t>ajaxStart</a:t>
            </a:r>
            <a:r>
              <a:rPr lang="en-US" sz="1400" dirty="0" smtClean="0"/>
              <a:t>(function(){</a:t>
            </a:r>
          </a:p>
          <a:p>
            <a:pPr>
              <a:buNone/>
            </a:pPr>
            <a:r>
              <a:rPr lang="en-US" sz="1400" dirty="0" smtClean="0"/>
              <a:t>	$(this).show();</a:t>
            </a:r>
          </a:p>
          <a:p>
            <a:pPr>
              <a:buNone/>
            </a:pPr>
            <a:r>
              <a:rPr lang="en-US" sz="1400" dirty="0" smtClean="0"/>
              <a:t>	});</a:t>
            </a:r>
          </a:p>
          <a:p>
            <a:pPr>
              <a:buNone/>
            </a:pPr>
            <a:r>
              <a:rPr lang="en-US" sz="1400" dirty="0" smtClean="0"/>
              <a:t>	$(“#loading”).</a:t>
            </a:r>
            <a:r>
              <a:rPr lang="en-US" sz="1400" dirty="0" err="1" smtClean="0"/>
              <a:t>ajaxStop</a:t>
            </a:r>
            <a:r>
              <a:rPr lang="en-US" sz="1400" dirty="0" smtClean="0"/>
              <a:t>(function(){</a:t>
            </a:r>
          </a:p>
          <a:p>
            <a:pPr>
              <a:buNone/>
            </a:pPr>
            <a:r>
              <a:rPr lang="en-US" sz="1400" dirty="0" smtClean="0"/>
              <a:t>	$(this).hide();</a:t>
            </a:r>
          </a:p>
          <a:p>
            <a:pPr>
              <a:buNone/>
            </a:pPr>
            <a:r>
              <a:rPr lang="en-US" sz="1400" dirty="0" smtClean="0"/>
              <a:t>	});</a:t>
            </a:r>
          </a:p>
          <a:p>
            <a:pPr>
              <a:buNone/>
            </a:pPr>
            <a:r>
              <a:rPr lang="en-US" sz="1400" dirty="0" smtClean="0"/>
              <a:t>	$.</a:t>
            </a:r>
            <a:r>
              <a:rPr lang="en-US" sz="1400" dirty="0" err="1" smtClean="0"/>
              <a:t>ajax</a:t>
            </a:r>
            <a:r>
              <a:rPr lang="en-US" sz="1400" dirty="0" smtClean="0"/>
              <a:t>({</a:t>
            </a:r>
          </a:p>
          <a:p>
            <a:pPr>
              <a:buNone/>
            </a:pPr>
            <a:r>
              <a:rPr lang="en-US" sz="1400" dirty="0" smtClean="0"/>
              <a:t>	‘</a:t>
            </a:r>
            <a:r>
              <a:rPr lang="en-US" sz="1400" dirty="0" err="1" smtClean="0"/>
              <a:t>url’:’url.php</a:t>
            </a:r>
            <a:r>
              <a:rPr lang="en-US" sz="1400" dirty="0" smtClean="0"/>
              <a:t>’,</a:t>
            </a:r>
          </a:p>
          <a:p>
            <a:pPr>
              <a:buNone/>
            </a:pPr>
            <a:r>
              <a:rPr lang="en-US" sz="1400" dirty="0" smtClean="0"/>
              <a:t>	‘</a:t>
            </a:r>
            <a:r>
              <a:rPr lang="en-US" sz="1400" dirty="0" err="1" smtClean="0"/>
              <a:t>type’:’get</a:t>
            </a:r>
            <a:r>
              <a:rPr lang="en-US" sz="1400" dirty="0" smtClean="0"/>
              <a:t>,</a:t>
            </a:r>
          </a:p>
          <a:p>
            <a:pPr>
              <a:buNone/>
            </a:pPr>
            <a:r>
              <a:rPr lang="en-US" sz="1400" dirty="0" smtClean="0"/>
              <a:t>	‘</a:t>
            </a:r>
            <a:r>
              <a:rPr lang="en-US" sz="1400" dirty="0" err="1" smtClean="0"/>
              <a:t>dataType’:’html</a:t>
            </a:r>
            <a:r>
              <a:rPr lang="en-US" sz="1400" dirty="0" smtClean="0"/>
              <a:t>’,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success:function</a:t>
            </a:r>
            <a:r>
              <a:rPr lang="en-US" sz="1400" dirty="0" smtClean="0"/>
              <a:t>(data){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th-TH" sz="1400" dirty="0" smtClean="0"/>
              <a:t>.....</a:t>
            </a:r>
            <a:endParaRPr lang="en-US" sz="1400" dirty="0" smtClean="0"/>
          </a:p>
          <a:p>
            <a:pPr>
              <a:buNone/>
            </a:pPr>
            <a:r>
              <a:rPr lang="th-TH" sz="1400" dirty="0" smtClean="0"/>
              <a:t>	</a:t>
            </a: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	});</a:t>
            </a:r>
          </a:p>
          <a:p>
            <a:pPr>
              <a:buNone/>
            </a:pPr>
            <a:r>
              <a:rPr lang="en-US" sz="1400" dirty="0" smtClean="0"/>
              <a:t>});</a:t>
            </a:r>
            <a:endParaRPr lang="en-US" sz="1400" dirty="0"/>
          </a:p>
        </p:txBody>
      </p:sp>
      <p:pic>
        <p:nvPicPr>
          <p:cNvPr id="4" name="รูปภาพ 3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2366968"/>
            <a:ext cx="24669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171712" y="1600200"/>
            <a:ext cx="6043626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 with Ajax</a:t>
            </a:r>
          </a:p>
          <a:p>
            <a:pPr>
              <a:buNone/>
            </a:pPr>
            <a:r>
              <a:rPr lang="en-US" dirty="0" smtClean="0"/>
              <a:t>Work Shop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28794" y="1500174"/>
            <a:ext cx="571504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Angsana New" pitchFamily="18" charset="-34"/>
                <a:cs typeface="Angsana New" pitchFamily="18" charset="-34"/>
              </a:rPr>
              <a:t>www.workphp.com</a:t>
            </a:r>
            <a:endParaRPr lang="en-US" sz="5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00100" y="3429000"/>
            <a:ext cx="4500594" cy="23574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Thank You</a:t>
            </a:r>
          </a:p>
          <a:p>
            <a:pPr>
              <a:buNone/>
            </a:pP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Contact:</a:t>
            </a:r>
            <a:r>
              <a:rPr lang="en-US" sz="3200" b="1" dirty="0" smtClean="0">
                <a:solidFill>
                  <a:srgbClr val="2413FF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200" b="1" dirty="0" smtClean="0">
                <a:solidFill>
                  <a:srgbClr val="2413FF"/>
                </a:solidFill>
                <a:latin typeface="Angsana New" pitchFamily="18" charset="-34"/>
                <a:cs typeface="Angsana New" pitchFamily="18" charset="-34"/>
                <a:hlinkClick r:id="rId2"/>
              </a:rPr>
              <a:t>nn.it@hotmail.com</a:t>
            </a:r>
            <a:endParaRPr lang="en-US" sz="3200" b="1" dirty="0" smtClean="0">
              <a:solidFill>
                <a:srgbClr val="2413FF"/>
              </a:solidFill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Mobile : 080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-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992</a:t>
            </a:r>
            <a:r>
              <a:rPr lang="th-TH" sz="3200" b="1" dirty="0" smtClean="0">
                <a:latin typeface="Angsana New" pitchFamily="18" charset="-34"/>
                <a:cs typeface="Angsana New" pitchFamily="18" charset="-34"/>
              </a:rPr>
              <a:t>-</a:t>
            </a:r>
            <a:r>
              <a:rPr lang="en-US" sz="3200" b="1" dirty="0" smtClean="0">
                <a:latin typeface="Angsana New" pitchFamily="18" charset="-34"/>
                <a:cs typeface="Angsana New" pitchFamily="18" charset="-34"/>
              </a:rPr>
              <a:t>6565</a:t>
            </a:r>
            <a:endParaRPr lang="en-US" sz="3200" b="1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85828" y="642918"/>
            <a:ext cx="6543692" cy="1143000"/>
          </a:xfrm>
        </p:spPr>
        <p:txBody>
          <a:bodyPr/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ตัวอย่างการใช้งาน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Plugin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85786" y="1814514"/>
            <a:ext cx="7943848" cy="49720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dirty="0" err="1" smtClean="0">
                <a:latin typeface="Angsana New" pitchFamily="18" charset="-34"/>
                <a:cs typeface="Angsana New" pitchFamily="18" charset="-34"/>
              </a:rPr>
              <a:t>LavaLamp</a:t>
            </a:r>
            <a:r>
              <a:rPr lang="en-US" sz="3100" dirty="0" smtClean="0">
                <a:latin typeface="Angsana New" pitchFamily="18" charset="-34"/>
                <a:cs typeface="Angsana New" pitchFamily="18" charset="-34"/>
              </a:rPr>
              <a:t> Menu </a:t>
            </a:r>
            <a:r>
              <a:rPr lang="en-US" sz="3100" dirty="0" err="1" smtClean="0">
                <a:latin typeface="Angsana New" pitchFamily="18" charset="-34"/>
                <a:cs typeface="Angsana New" pitchFamily="18" charset="-34"/>
              </a:rPr>
              <a:t>Plugin</a:t>
            </a:r>
            <a:r>
              <a:rPr lang="en-US" sz="31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100" dirty="0" smtClean="0">
                <a:latin typeface="Angsana New" pitchFamily="18" charset="-34"/>
                <a:cs typeface="Angsana New" pitchFamily="18" charset="-34"/>
              </a:rPr>
              <a:t>สำหรับการสร้าง </a:t>
            </a:r>
            <a:r>
              <a:rPr lang="en-US" sz="3100" dirty="0" smtClean="0">
                <a:latin typeface="Angsana New" pitchFamily="18" charset="-34"/>
                <a:cs typeface="Angsana New" pitchFamily="18" charset="-34"/>
              </a:rPr>
              <a:t>Menu</a:t>
            </a:r>
          </a:p>
          <a:p>
            <a:pPr>
              <a:buNone/>
            </a:pPr>
            <a:r>
              <a:rPr lang="th-TH" sz="3100" dirty="0" smtClean="0">
                <a:latin typeface="Angsana New" pitchFamily="18" charset="-34"/>
                <a:cs typeface="Angsana New" pitchFamily="18" charset="-34"/>
              </a:rPr>
              <a:t>สร้างข้อมูลที่จะทำเป็นเมนู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class=“</a:t>
            </a:r>
            <a:r>
              <a:rPr lang="en-US" dirty="0" err="1" smtClean="0"/>
              <a:t>lavaLampBottonStyle</a:t>
            </a:r>
            <a:r>
              <a:rPr lang="en-US" dirty="0" smtClean="0"/>
              <a:t>” id=“</a:t>
            </a:r>
            <a:r>
              <a:rPr lang="en-US" dirty="0" err="1" smtClean="0"/>
              <a:t>MyMenu</a:t>
            </a:r>
            <a:r>
              <a:rPr lang="en-US" dirty="0" smtClean="0"/>
              <a:t>”&gt;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&lt;</a:t>
            </a:r>
            <a:r>
              <a:rPr lang="en-US" dirty="0" err="1" smtClean="0"/>
              <a:t>li</a:t>
            </a:r>
            <a:r>
              <a:rPr lang="en-US" dirty="0" smtClean="0"/>
              <a:t>&gt;&lt;a </a:t>
            </a:r>
            <a:r>
              <a:rPr lang="en-US" dirty="0" err="1" smtClean="0"/>
              <a:t>href</a:t>
            </a:r>
            <a:r>
              <a:rPr lang="en-US" dirty="0" smtClean="0"/>
              <a:t>=“#”&gt;Home&lt;/a&gt;&lt;/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&lt;</a:t>
            </a:r>
            <a:r>
              <a:rPr lang="en-US" dirty="0" err="1" smtClean="0"/>
              <a:t>li</a:t>
            </a:r>
            <a:r>
              <a:rPr lang="en-US" dirty="0" smtClean="0"/>
              <a:t>&gt;&lt;a </a:t>
            </a:r>
            <a:r>
              <a:rPr lang="en-US" dirty="0" err="1" smtClean="0"/>
              <a:t>href</a:t>
            </a:r>
            <a:r>
              <a:rPr lang="en-US" dirty="0" smtClean="0"/>
              <a:t>=“#”&gt;Product&lt;/a&gt;&lt;/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&lt;</a:t>
            </a:r>
            <a:r>
              <a:rPr lang="en-US" dirty="0" err="1" smtClean="0"/>
              <a:t>li</a:t>
            </a:r>
            <a:r>
              <a:rPr lang="en-US" dirty="0" smtClean="0"/>
              <a:t>&gt;&lt;a </a:t>
            </a:r>
            <a:r>
              <a:rPr lang="en-US" dirty="0" err="1" smtClean="0"/>
              <a:t>href</a:t>
            </a:r>
            <a:r>
              <a:rPr lang="en-US" dirty="0" smtClean="0"/>
              <a:t>=“#”&gt;Services&lt;/a&gt;&lt;/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li</a:t>
            </a:r>
            <a:r>
              <a:rPr lang="en-US" dirty="0" smtClean="0"/>
              <a:t>&gt;&lt;a </a:t>
            </a:r>
            <a:r>
              <a:rPr lang="en-US" dirty="0" err="1" smtClean="0"/>
              <a:t>href</a:t>
            </a:r>
            <a:r>
              <a:rPr lang="en-US" dirty="0" smtClean="0"/>
              <a:t>=“#”&gt;Contact&lt;/a&gt;&lt;/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th-TH" sz="3100" dirty="0" smtClean="0">
                <a:latin typeface="Angsana New" pitchFamily="18" charset="-34"/>
                <a:cs typeface="Angsana New" pitchFamily="18" charset="-34"/>
              </a:rPr>
              <a:t>ทำการเรียกใช้งานไฟล์ที่เกี่ยวข้อง</a:t>
            </a:r>
          </a:p>
          <a:p>
            <a:pPr>
              <a:buNone/>
            </a:pPr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 </a:t>
            </a:r>
            <a:r>
              <a:rPr lang="en-US" dirty="0" err="1" smtClean="0"/>
              <a:t>src</a:t>
            </a:r>
            <a:r>
              <a:rPr lang="en-US" dirty="0" smtClean="0"/>
              <a:t>=“jquery.js”&gt;&lt;/script&gt;</a:t>
            </a:r>
          </a:p>
          <a:p>
            <a:pPr>
              <a:buNone/>
            </a:pPr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plugin</a:t>
            </a:r>
            <a:r>
              <a:rPr lang="en-US" dirty="0" smtClean="0"/>
              <a:t>/</a:t>
            </a:r>
            <a:r>
              <a:rPr lang="en-US" dirty="0" err="1" smtClean="0"/>
              <a:t>jquery.easing.min.js</a:t>
            </a:r>
            <a:r>
              <a:rPr lang="en-US" dirty="0" smtClean="0"/>
              <a:t>”&gt;&lt;/</a:t>
            </a:r>
            <a:r>
              <a:rPr lang="en-US" dirty="0" err="1" smtClean="0"/>
              <a:t>sccript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 </a:t>
            </a:r>
            <a:r>
              <a:rPr lang="en-US" dirty="0" err="1" smtClean="0"/>
              <a:t>src”plugin</a:t>
            </a:r>
            <a:r>
              <a:rPr lang="en-US" dirty="0" smtClean="0"/>
              <a:t>/</a:t>
            </a:r>
            <a:r>
              <a:rPr lang="en-US" dirty="0" err="1" smtClean="0"/>
              <a:t>jquery.lavalamp.js</a:t>
            </a:r>
            <a:r>
              <a:rPr lang="en-US" dirty="0" smtClean="0"/>
              <a:t>”&gt;&lt;/script&gt;</a:t>
            </a:r>
          </a:p>
          <a:p>
            <a:pPr>
              <a:buNone/>
            </a:pPr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 </a:t>
            </a:r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en-US" dirty="0" err="1" smtClean="0"/>
              <a:t>css</a:t>
            </a:r>
            <a:r>
              <a:rPr lang="en-US" dirty="0" smtClean="0"/>
              <a:t>/javalamp.css” type=“text/</a:t>
            </a:r>
            <a:r>
              <a:rPr lang="en-US" dirty="0" err="1" smtClean="0"/>
              <a:t>css</a:t>
            </a:r>
            <a:r>
              <a:rPr lang="en-US" dirty="0" smtClean="0"/>
              <a:t>”&gt;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0142" y="704088"/>
            <a:ext cx="5614998" cy="1143000"/>
          </a:xfrm>
        </p:spPr>
        <p:txBody>
          <a:bodyPr/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ตัวอย่างการใช้งาน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Plugin2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57266" y="1903433"/>
            <a:ext cx="704375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”&gt;</a:t>
            </a:r>
          </a:p>
          <a:p>
            <a:pPr>
              <a:buNone/>
            </a:pPr>
            <a:r>
              <a:rPr lang="en-US" dirty="0" smtClean="0"/>
              <a:t>	$(document).ready(function(){</a:t>
            </a:r>
          </a:p>
          <a:p>
            <a:pPr>
              <a:buNone/>
            </a:pPr>
            <a:r>
              <a:rPr lang="en-US" dirty="0" smtClean="0"/>
              <a:t>		$(“#</a:t>
            </a:r>
            <a:r>
              <a:rPr lang="en-US" dirty="0" err="1" smtClean="0"/>
              <a:t>MyMenu</a:t>
            </a:r>
            <a:r>
              <a:rPr lang="en-US" dirty="0" smtClean="0"/>
              <a:t>”).</a:t>
            </a:r>
            <a:r>
              <a:rPr lang="en-US" dirty="0" err="1" smtClean="0"/>
              <a:t>lavaLamp</a:t>
            </a:r>
            <a:r>
              <a:rPr lang="en-US" dirty="0" smtClean="0"/>
              <a:t>({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fx</a:t>
            </a:r>
            <a:r>
              <a:rPr lang="en-US" dirty="0" smtClean="0"/>
              <a:t>:”</a:t>
            </a:r>
            <a:r>
              <a:rPr lang="en-US" dirty="0" err="1" smtClean="0"/>
              <a:t>backout</a:t>
            </a:r>
            <a:r>
              <a:rPr lang="en-US" dirty="0" smtClean="0"/>
              <a:t>”,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speed:700,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click:function</a:t>
            </a:r>
            <a:r>
              <a:rPr lang="en-US" dirty="0" smtClean="0"/>
              <a:t>(</a:t>
            </a:r>
            <a:r>
              <a:rPr lang="en-US" dirty="0" err="1" smtClean="0"/>
              <a:t>event,menuItem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return false;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});</a:t>
            </a:r>
          </a:p>
          <a:p>
            <a:pPr>
              <a:buNone/>
            </a:pPr>
            <a:r>
              <a:rPr lang="en-US" dirty="0" smtClean="0"/>
              <a:t>	});</a:t>
            </a:r>
            <a:endParaRPr lang="en-US" dirty="0"/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4390" y="704088"/>
            <a:ext cx="7115196" cy="1143000"/>
          </a:xfrm>
        </p:spPr>
        <p:txBody>
          <a:bodyPr/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การตรวจสอบข้อมูล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input </a:t>
            </a: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ด้วย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plugin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71514" y="2040276"/>
            <a:ext cx="804389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เราสามารถตรวจสอบข้อมูล </a:t>
            </a:r>
            <a:r>
              <a:rPr lang="en-US" dirty="0" smtClean="0"/>
              <a:t>input </a:t>
            </a:r>
            <a:r>
              <a:rPr lang="th-TH" dirty="0" smtClean="0"/>
              <a:t>ก่อนการส่งไปประมวลผลได้โดยใช้ </a:t>
            </a:r>
            <a:r>
              <a:rPr lang="en-US" dirty="0" err="1" smtClean="0"/>
              <a:t>jQuery</a:t>
            </a:r>
            <a:r>
              <a:rPr lang="en-US" dirty="0" smtClean="0"/>
              <a:t> Validate </a:t>
            </a:r>
            <a:r>
              <a:rPr lang="en-US" dirty="0" err="1" smtClean="0"/>
              <a:t>Plugin</a:t>
            </a:r>
            <a:endParaRPr lang="en-US" dirty="0" smtClean="0"/>
          </a:p>
          <a:p>
            <a:pPr>
              <a:buNone/>
            </a:pPr>
            <a:r>
              <a:rPr lang="th-TH" b="1" dirty="0" smtClean="0"/>
              <a:t>ตัวอย่าง</a:t>
            </a:r>
          </a:p>
          <a:p>
            <a:pPr>
              <a:buNone/>
            </a:pPr>
            <a:r>
              <a:rPr lang="en-US" dirty="0" smtClean="0"/>
              <a:t>$(“#</a:t>
            </a:r>
            <a:r>
              <a:rPr lang="en-US" dirty="0" err="1" smtClean="0"/>
              <a:t>frmid</a:t>
            </a:r>
            <a:r>
              <a:rPr lang="en-US" dirty="0" smtClean="0"/>
              <a:t>”).validate();</a:t>
            </a:r>
          </a:p>
          <a:p>
            <a:endParaRPr lang="en-US" dirty="0"/>
          </a:p>
          <a:p>
            <a:pPr lvl="1">
              <a:buNone/>
            </a:pPr>
            <a:r>
              <a:rPr lang="en-US" dirty="0" smtClean="0"/>
              <a:t>&lt;form id=“</a:t>
            </a:r>
            <a:r>
              <a:rPr lang="en-US" dirty="0" err="1" smtClean="0"/>
              <a:t>frmid</a:t>
            </a:r>
            <a:r>
              <a:rPr lang="en-US" dirty="0" smtClean="0"/>
              <a:t>”&gt;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&lt;input type=“type” name=“name” id=“n1” class=“required”&gt;</a:t>
            </a:r>
          </a:p>
          <a:p>
            <a:pPr lvl="1">
              <a:buNone/>
            </a:pPr>
            <a:r>
              <a:rPr lang="en-US" dirty="0" smtClean="0"/>
              <a:t>&lt;/form&gt;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00100" y="704088"/>
            <a:ext cx="5900750" cy="1143000"/>
          </a:xfrm>
        </p:spPr>
        <p:txBody>
          <a:bodyPr/>
          <a:lstStyle/>
          <a:p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Gallery </a:t>
            </a: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รูปภาพด้วย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Plugin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28662" y="2243142"/>
            <a:ext cx="7115196" cy="3900502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Plugin</a:t>
            </a:r>
            <a:r>
              <a:rPr lang="en-US" dirty="0" smtClean="0"/>
              <a:t> </a:t>
            </a:r>
            <a:r>
              <a:rPr lang="th-TH" dirty="0" smtClean="0"/>
              <a:t>ที่พัฒนาเพื่อทำงานกับรูปภาพมีหลากหลายรูปแบบตัวอย่าง</a:t>
            </a:r>
            <a:r>
              <a:rPr lang="en-US" dirty="0" smtClean="0"/>
              <a:t> </a:t>
            </a:r>
            <a:r>
              <a:rPr lang="th-TH" dirty="0" smtClean="0"/>
              <a:t>เช่น</a:t>
            </a:r>
          </a:p>
          <a:p>
            <a:pPr>
              <a:buNone/>
            </a:pPr>
            <a:r>
              <a:rPr lang="en-US" dirty="0" smtClean="0"/>
              <a:t>Space Gallery</a:t>
            </a:r>
          </a:p>
          <a:p>
            <a:pPr>
              <a:buNone/>
            </a:pPr>
            <a:r>
              <a:rPr lang="en-US" dirty="0" err="1" smtClean="0"/>
              <a:t>jsGallscroll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slideViewer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LightBox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Gallery View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00100" y="704088"/>
            <a:ext cx="5186370" cy="1143000"/>
          </a:xfrm>
        </p:spPr>
        <p:txBody>
          <a:bodyPr/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การสร้าง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Plugin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28662" y="2046309"/>
            <a:ext cx="7715304" cy="4525963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สร้างไฟล์ </a:t>
            </a:r>
            <a:r>
              <a:rPr lang="en-US" dirty="0" err="1" smtClean="0"/>
              <a:t>Plugin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เขียนโค้ด โปรแกรมตามหลักเกณฑ์ในการพั</a:t>
            </a:r>
            <a:r>
              <a:rPr lang="th-TH" sz="2800" dirty="0" smtClean="0"/>
              <a:t>ฒนา </a:t>
            </a:r>
            <a:r>
              <a:rPr lang="en-US" sz="2800" dirty="0" err="1" smtClean="0"/>
              <a:t>Plugin</a:t>
            </a:r>
            <a:r>
              <a:rPr lang="en-US" sz="2800" dirty="0" smtClean="0"/>
              <a:t> </a:t>
            </a:r>
            <a:r>
              <a:rPr lang="th-TH" sz="2800" dirty="0" smtClean="0"/>
              <a:t>ของ </a:t>
            </a:r>
            <a:r>
              <a:rPr lang="en-US" sz="2800" dirty="0" err="1" smtClean="0"/>
              <a:t>jQuery</a:t>
            </a:r>
            <a:endParaRPr lang="en-US" sz="2800" dirty="0" smtClean="0"/>
          </a:p>
          <a:p>
            <a:pPr>
              <a:buNone/>
            </a:pPr>
            <a:r>
              <a:rPr lang="th-TH" sz="2800" dirty="0" smtClean="0"/>
              <a:t>ทดสอบโดยการเรียกใช้งาน</a:t>
            </a:r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500166" y="4071942"/>
            <a:ext cx="6357982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solidFill>
                  <a:schemeClr val="tx1"/>
                </a:solidFill>
              </a:rPr>
              <a:t>โครงสร้าง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jQuery.fn.pluginName</a:t>
            </a:r>
            <a:r>
              <a:rPr lang="en-US" dirty="0" smtClean="0">
                <a:solidFill>
                  <a:schemeClr val="tx1"/>
                </a:solidFill>
              </a:rPr>
              <a:t> = function(){ … 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71580" y="642926"/>
            <a:ext cx="6115064" cy="1143000"/>
          </a:xfrm>
        </p:spPr>
        <p:txBody>
          <a:bodyPr/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ตัวอย่างการเขียน </a:t>
            </a:r>
            <a:r>
              <a:rPr lang="en-US" b="1" dirty="0" err="1" smtClean="0">
                <a:latin typeface="Angsana New" pitchFamily="18" charset="-34"/>
                <a:cs typeface="Angsana New" pitchFamily="18" charset="-34"/>
              </a:rPr>
              <a:t>Plugin</a:t>
            </a:r>
            <a:endParaRPr lang="en-US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00142" y="1974871"/>
            <a:ext cx="554356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jQuery.fn.hello</a:t>
            </a:r>
            <a:r>
              <a:rPr lang="en-US" dirty="0" smtClean="0"/>
              <a:t> = function(){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jQuery</a:t>
            </a:r>
            <a:r>
              <a:rPr lang="en-US" dirty="0" smtClean="0"/>
              <a:t>(this).text(“Hello”);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th-TH" sz="3800" b="1" dirty="0" smtClean="0"/>
              <a:t>มีการรับค่า</a:t>
            </a:r>
          </a:p>
          <a:p>
            <a:pPr>
              <a:buNone/>
            </a:pPr>
            <a:r>
              <a:rPr lang="en-US" dirty="0" err="1" smtClean="0"/>
              <a:t>jQuery.fn.hello</a:t>
            </a:r>
            <a:r>
              <a:rPr lang="en-US" dirty="0" smtClean="0"/>
              <a:t> = function(txt){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jQuery</a:t>
            </a:r>
            <a:r>
              <a:rPr lang="en-US" dirty="0" smtClean="0"/>
              <a:t>(this).text(txt);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th-TH" sz="3800" b="1" dirty="0" smtClean="0"/>
              <a:t>มีการกำหนด </a:t>
            </a:r>
            <a:r>
              <a:rPr lang="en-US" sz="3800" b="1" dirty="0" smtClean="0"/>
              <a:t>option</a:t>
            </a:r>
          </a:p>
          <a:p>
            <a:pPr>
              <a:buNone/>
            </a:pPr>
            <a:r>
              <a:rPr lang="en-US" dirty="0" err="1" smtClean="0"/>
              <a:t>jQuery.fn.hello</a:t>
            </a:r>
            <a:r>
              <a:rPr lang="en-US" dirty="0" smtClean="0"/>
              <a:t> = function(options){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default={</a:t>
            </a:r>
          </a:p>
          <a:p>
            <a:pPr>
              <a:buNone/>
            </a:pPr>
            <a:r>
              <a:rPr lang="en-US" dirty="0" smtClean="0"/>
              <a:t>	color:”red”</a:t>
            </a:r>
          </a:p>
          <a:p>
            <a:pPr>
              <a:buNone/>
            </a:pPr>
            <a:r>
              <a:rPr lang="en-US" dirty="0" smtClean="0"/>
              <a:t>	};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opts = $.extend({</a:t>
            </a:r>
            <a:r>
              <a:rPr lang="en-US" dirty="0" err="1" smtClean="0"/>
              <a:t>default,options</a:t>
            </a:r>
            <a:r>
              <a:rPr lang="en-US" dirty="0" smtClean="0"/>
              <a:t>});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Return $(this).</a:t>
            </a:r>
            <a:r>
              <a:rPr lang="en-US" dirty="0" err="1" smtClean="0"/>
              <a:t>css</a:t>
            </a:r>
            <a:r>
              <a:rPr lang="en-US" dirty="0" smtClean="0"/>
              <a:t>({“color”:</a:t>
            </a:r>
            <a:r>
              <a:rPr lang="en-US" dirty="0" err="1" smtClean="0"/>
              <a:t>opts.color</a:t>
            </a:r>
            <a:r>
              <a:rPr lang="en-US" dirty="0" smtClean="0"/>
              <a:t>});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ไหลเวียน">
  <a:themeElements>
    <a:clrScheme name="ไหลเวียน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ไหลเวียน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ไหลเวียน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1612</TotalTime>
  <Words>1417</Words>
  <Application>Microsoft Office PowerPoint</Application>
  <PresentationFormat>On-screen Show (4:3)</PresentationFormat>
  <Paragraphs>437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ไหลเวียน</vt:lpstr>
      <vt:lpstr>jQuery Plugin jquery </vt:lpstr>
      <vt:lpstr>Plugin</vt:lpstr>
      <vt:lpstr>การใช้งาน Plugin</vt:lpstr>
      <vt:lpstr>ตัวอย่างการใช้งาน Plugin</vt:lpstr>
      <vt:lpstr>ตัวอย่างการใช้งาน Plugin2</vt:lpstr>
      <vt:lpstr>การตรวจสอบข้อมูล input ด้วย plugin</vt:lpstr>
      <vt:lpstr>Gallery รูปภาพด้วย Plugin</vt:lpstr>
      <vt:lpstr>การสร้าง Plugin</vt:lpstr>
      <vt:lpstr>ตัวอย่างการเขียน Plugin</vt:lpstr>
      <vt:lpstr>สร้าง Plugin ใช้งาน</vt:lpstr>
      <vt:lpstr>jQuery Plugin jquery </vt:lpstr>
      <vt:lpstr>jQuery UI ?</vt:lpstr>
      <vt:lpstr>การใช้งาน jQuery UI</vt:lpstr>
      <vt:lpstr>jQuery Ui Effect</vt:lpstr>
      <vt:lpstr>Show/Hide Effect</vt:lpstr>
      <vt:lpstr>jQuery Ui with CSS Class</vt:lpstr>
      <vt:lpstr>การสร้างปฎิทินด้วย jQuery Ui</vt:lpstr>
      <vt:lpstr>Datepicker Option</vt:lpstr>
      <vt:lpstr>jQuery Ui Dialog</vt:lpstr>
      <vt:lpstr>Dialog Option</vt:lpstr>
      <vt:lpstr>การประยุกต์ใช้งาน Dialog</vt:lpstr>
      <vt:lpstr>jQuery Ui Auto Complete</vt:lpstr>
      <vt:lpstr>jQuery Ui Tab Contents</vt:lpstr>
      <vt:lpstr>ตัวอย่างการใช้งาน Tabs Contents</vt:lpstr>
      <vt:lpstr>jQuery Ui Accordion</vt:lpstr>
      <vt:lpstr>ตัวอย่างการใช้งาน Accordion Contents</vt:lpstr>
      <vt:lpstr>jQuery Ui อื่นๆ ศึกษาได้จาก  www.jqueryui.com/demos</vt:lpstr>
      <vt:lpstr>jQuery With Ajax</vt:lpstr>
      <vt:lpstr>Ajax?</vt:lpstr>
      <vt:lpstr>jQuery with Ajax Method</vt:lpstr>
      <vt:lpstr>Tabs Content with Ajax</vt:lpstr>
      <vt:lpstr>Load Conents</vt:lpstr>
      <vt:lpstr>jQuery Ajax with PHP</vt:lpstr>
      <vt:lpstr>Get and Post 1</vt:lpstr>
      <vt:lpstr>GET and POST 2</vt:lpstr>
      <vt:lpstr>การรับค่าจาก Input </vt:lpstr>
      <vt:lpstr>การสร้าง Loading</vt:lpstr>
      <vt:lpstr>Slide 38</vt:lpstr>
      <vt:lpstr>www.workphp.com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Plugin</dc:title>
  <dc:creator>Nong</dc:creator>
  <cp:lastModifiedBy>Kosit</cp:lastModifiedBy>
  <cp:revision>402</cp:revision>
  <dcterms:created xsi:type="dcterms:W3CDTF">2012-07-03T16:25:05Z</dcterms:created>
  <dcterms:modified xsi:type="dcterms:W3CDTF">2013-05-26T04:56:57Z</dcterms:modified>
</cp:coreProperties>
</file>