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63" r:id="rId3"/>
    <p:sldId id="264" r:id="rId4"/>
    <p:sldId id="268" r:id="rId5"/>
    <p:sldId id="269" r:id="rId6"/>
    <p:sldId id="270" r:id="rId7"/>
    <p:sldId id="271" r:id="rId8"/>
    <p:sldId id="273" r:id="rId9"/>
    <p:sldId id="275" r:id="rId10"/>
    <p:sldId id="277" r:id="rId11"/>
    <p:sldId id="278" r:id="rId12"/>
    <p:sldId id="280" r:id="rId13"/>
    <p:sldId id="282" r:id="rId14"/>
    <p:sldId id="293" r:id="rId15"/>
    <p:sldId id="296" r:id="rId16"/>
    <p:sldId id="297" r:id="rId17"/>
    <p:sldId id="29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037B"/>
    <a:srgbClr val="2413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ลักษณะ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ลักษณะสีปานกลาง 2 - เน้น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ลักษณะสีปานกลาง 2 - เน้น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ลักษณะสีปานกลาง 2 - เน้น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ลักษณะชุดรูปแบบ 2 - เน้น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ลักษณะชุดรูปแบบ 2 - เน้น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ลักษณะชุดรูปแบบ 2 - เน้น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ลักษณะชุดรูปแบบ 2 - เน้น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ลักษณะชุดรูปแบบ 2 - เน้น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ลักษณะชุดรูปแบบ 2 - เน้น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516" y="10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30911-F7B9-4B95-82F6-94B10596B360}" type="datetimeFigureOut">
              <a:rPr lang="en-US" smtClean="0"/>
              <a:pPr/>
              <a:t>6/1/2013</a:t>
            </a:fld>
            <a:endParaRPr lang="en-US"/>
          </a:p>
        </p:txBody>
      </p:sp>
      <p:sp>
        <p:nvSpPr>
          <p:cNvPr id="4" name="ตัวยึด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ตัวยึด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3D78FC-F17D-4238-8D1B-C312ED03095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D78FC-F17D-4238-8D1B-C312ED03095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ชื่อเรื่อง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17" name="ชื่อเรื่องรอง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h-TH" smtClean="0"/>
              <a:t>คลิกเพื่อแก้ไขลักษณะชื่อเรื่องรองต้นแบบ</a:t>
            </a:r>
            <a:endParaRPr kumimoji="0" lang="en-US"/>
          </a:p>
        </p:txBody>
      </p:sp>
      <p:sp>
        <p:nvSpPr>
          <p:cNvPr id="30" name="ตัวยึดวันที่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07DFB-890D-4ED6-A531-915A3835A381}" type="datetimeFigureOut">
              <a:rPr lang="en-US" smtClean="0"/>
              <a:pPr/>
              <a:t>6/1/2013</a:t>
            </a:fld>
            <a:endParaRPr lang="en-US"/>
          </a:p>
        </p:txBody>
      </p:sp>
      <p:sp>
        <p:nvSpPr>
          <p:cNvPr id="19" name="ตัวยึดท้ายกระดา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ตัวยึดหมายเลขภาพนิ่ง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A1143-AF32-41BC-85C2-3ADA36FD51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07DFB-890D-4ED6-A531-915A3835A381}" type="datetimeFigureOut">
              <a:rPr lang="en-US" smtClean="0"/>
              <a:pPr/>
              <a:t>6/1/2013</a:t>
            </a:fld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A1143-AF32-41BC-85C2-3ADA36FD51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07DFB-890D-4ED6-A531-915A3835A381}" type="datetimeFigureOut">
              <a:rPr lang="en-US" smtClean="0"/>
              <a:pPr/>
              <a:t>6/1/2013</a:t>
            </a:fld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A1143-AF32-41BC-85C2-3ADA36FD51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07DFB-890D-4ED6-A531-915A3835A381}" type="datetimeFigureOut">
              <a:rPr lang="en-US" smtClean="0"/>
              <a:pPr/>
              <a:t>6/1/2013</a:t>
            </a:fld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A1143-AF32-41BC-85C2-3ADA36FD51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07DFB-890D-4ED6-A531-915A3835A381}" type="datetimeFigureOut">
              <a:rPr lang="en-US" smtClean="0"/>
              <a:pPr/>
              <a:t>6/1/2013</a:t>
            </a:fld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A1143-AF32-41BC-85C2-3ADA36FD51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07DFB-890D-4ED6-A531-915A3835A381}" type="datetimeFigureOut">
              <a:rPr lang="en-US" smtClean="0"/>
              <a:pPr/>
              <a:t>6/1/2013</a:t>
            </a:fld>
            <a:endParaRPr lang="en-US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A1143-AF32-41BC-85C2-3ADA36FD51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เนื้อหา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07DFB-890D-4ED6-A531-915A3835A381}" type="datetimeFigureOut">
              <a:rPr lang="en-US" smtClean="0"/>
              <a:pPr/>
              <a:t>6/1/2013</a:t>
            </a:fld>
            <a:endParaRPr lang="en-US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A1143-AF32-41BC-85C2-3ADA36FD51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07DFB-890D-4ED6-A531-915A3835A381}" type="datetimeFigureOut">
              <a:rPr lang="en-US" smtClean="0"/>
              <a:pPr/>
              <a:t>6/1/2013</a:t>
            </a:fld>
            <a:endParaRPr lang="en-US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A1143-AF32-41BC-85C2-3ADA36FD51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07DFB-890D-4ED6-A531-915A3835A381}" type="datetimeFigureOut">
              <a:rPr lang="en-US" smtClean="0"/>
              <a:pPr/>
              <a:t>6/1/2013</a:t>
            </a:fld>
            <a:endParaRPr lang="en-US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A1143-AF32-41BC-85C2-3ADA36FD51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07DFB-890D-4ED6-A531-915A3835A381}" type="datetimeFigureOut">
              <a:rPr lang="en-US" smtClean="0"/>
              <a:pPr/>
              <a:t>6/1/2013</a:t>
            </a:fld>
            <a:endParaRPr lang="en-US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A1143-AF32-41BC-85C2-3ADA36FD51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ตัดและมนมุมสี่เหลี่ยมหนึ่งมุม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สามเหลี่ยมมุมฉาก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07DFB-890D-4ED6-A531-915A3835A381}" type="datetimeFigureOut">
              <a:rPr lang="en-US" smtClean="0"/>
              <a:pPr/>
              <a:t>6/1/2013</a:t>
            </a:fld>
            <a:endParaRPr lang="en-US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45A1143-AF32-41BC-85C2-3ADA36FD51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h-TH" smtClean="0"/>
              <a:t>คลิกไอคอนเพื่อเพิ่มรูปภาพ</a:t>
            </a:r>
            <a:endParaRPr kumimoji="0" lang="en-US" dirty="0"/>
          </a:p>
        </p:txBody>
      </p:sp>
      <p:sp>
        <p:nvSpPr>
          <p:cNvPr id="10" name="รูปแบบอิสระ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รูปแบบอิสระ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รูปแบบอิสระ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รูปแบบอิสระ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ตัวยึดชื่อเรื่อง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0" name="ตัวยึดข้อความ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kumimoji="0" lang="th-TH" smtClean="0"/>
              <a:t>ระดับที่สอง</a:t>
            </a:r>
          </a:p>
          <a:p>
            <a:pPr lvl="2" eaLnBrk="1" latinLnBrk="0" hangingPunct="1"/>
            <a:r>
              <a:rPr kumimoji="0" lang="th-TH" smtClean="0"/>
              <a:t>ระดับที่สาม</a:t>
            </a:r>
          </a:p>
          <a:p>
            <a:pPr lvl="3" eaLnBrk="1" latinLnBrk="0" hangingPunct="1"/>
            <a:r>
              <a:rPr kumimoji="0" lang="th-TH" smtClean="0"/>
              <a:t>ระดับที่สี่</a:t>
            </a:r>
          </a:p>
          <a:p>
            <a:pPr lvl="4" eaLnBrk="1" latinLnBrk="0" hangingPunct="1"/>
            <a:r>
              <a:rPr kumimoji="0" lang="th-TH" smtClean="0"/>
              <a:t>ระดับที่ห้า</a:t>
            </a:r>
            <a:endParaRPr kumimoji="0" lang="en-US"/>
          </a:p>
        </p:txBody>
      </p:sp>
      <p:sp>
        <p:nvSpPr>
          <p:cNvPr id="10" name="ตัวยึดวันที่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FB07DFB-890D-4ED6-A531-915A3835A381}" type="datetimeFigureOut">
              <a:rPr lang="en-US" smtClean="0"/>
              <a:pPr/>
              <a:t>6/1/2013</a:t>
            </a:fld>
            <a:endParaRPr lang="en-US"/>
          </a:p>
        </p:txBody>
      </p:sp>
      <p:sp>
        <p:nvSpPr>
          <p:cNvPr id="22" name="ตัวยึดท้ายกระดาษ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ตัวยึดหมายเลขภาพนิ่ง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45A1143-AF32-41BC-85C2-3ADA36FD51D1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กลุ่ม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รูปแบบอิสระ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รูปแบบอิสระ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nn.it@hot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mailto:nn.it@hot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500034" y="1285860"/>
            <a:ext cx="7772400" cy="1470025"/>
          </a:xfrm>
        </p:spPr>
        <p:txBody>
          <a:bodyPr>
            <a:normAutofit/>
          </a:bodyPr>
          <a:lstStyle/>
          <a:p>
            <a:r>
              <a:rPr lang="en-US" sz="7200" dirty="0" err="1" smtClean="0">
                <a:latin typeface="Angsana New" pitchFamily="18" charset="-34"/>
                <a:cs typeface="Angsana New" pitchFamily="18" charset="-34"/>
              </a:rPr>
              <a:t>jQueryUI</a:t>
            </a:r>
            <a:r>
              <a:rPr lang="en-US" sz="7200" dirty="0" smtClean="0">
                <a:latin typeface="Angsana New" pitchFamily="18" charset="-34"/>
                <a:cs typeface="Angsana New" pitchFamily="18" charset="-34"/>
              </a:rPr>
              <a:t> &amp; </a:t>
            </a:r>
            <a:r>
              <a:rPr lang="en-US" sz="7200" dirty="0" err="1" smtClean="0">
                <a:latin typeface="Angsana New" pitchFamily="18" charset="-34"/>
                <a:cs typeface="Angsana New" pitchFamily="18" charset="-34"/>
              </a:rPr>
              <a:t>Plugin</a:t>
            </a:r>
            <a:r>
              <a:rPr lang="en-US" sz="7200" dirty="0" smtClean="0">
                <a:latin typeface="Angsana New" pitchFamily="18" charset="-34"/>
                <a:cs typeface="Angsana New" pitchFamily="18" charset="-34"/>
              </a:rPr>
              <a:t>  </a:t>
            </a:r>
            <a:endParaRPr lang="en-US" sz="7200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571876"/>
            <a:ext cx="6400800" cy="200026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th-TH" sz="3500" b="1" dirty="0" smtClean="0">
                <a:solidFill>
                  <a:srgbClr val="2413FF"/>
                </a:solidFill>
                <a:latin typeface="Angsana New" pitchFamily="18" charset="-34"/>
                <a:cs typeface="Angsana New" pitchFamily="18" charset="-34"/>
              </a:rPr>
              <a:t>โฆษิต อารมณ์สวะ</a:t>
            </a:r>
          </a:p>
          <a:p>
            <a:pPr algn="l"/>
            <a:r>
              <a:rPr lang="en-US" sz="3500" b="1" dirty="0" smtClean="0">
                <a:latin typeface="Angsana New" pitchFamily="18" charset="-34"/>
                <a:cs typeface="Angsana New" pitchFamily="18" charset="-34"/>
              </a:rPr>
              <a:t>E-mail : </a:t>
            </a:r>
            <a:r>
              <a:rPr lang="en-US" sz="3500" b="1" dirty="0" smtClean="0">
                <a:latin typeface="Angsana New" pitchFamily="18" charset="-34"/>
                <a:cs typeface="Angsana New" pitchFamily="18" charset="-34"/>
                <a:hlinkClick r:id="rId2"/>
              </a:rPr>
              <a:t>nn.it@hotmail.com</a:t>
            </a:r>
            <a:endParaRPr lang="th-TH" sz="3500" b="1" dirty="0" smtClean="0">
              <a:latin typeface="Angsana New" pitchFamily="18" charset="-34"/>
              <a:cs typeface="Angsana New" pitchFamily="18" charset="-34"/>
            </a:endParaRPr>
          </a:p>
          <a:p>
            <a:pPr algn="l"/>
            <a:r>
              <a:rPr lang="en-US" sz="3500" b="1" dirty="0" smtClean="0">
                <a:latin typeface="Angsana New" pitchFamily="18" charset="-34"/>
                <a:cs typeface="Angsana New" pitchFamily="18" charset="-34"/>
              </a:rPr>
              <a:t>Tel. 080-992-6565</a:t>
            </a:r>
          </a:p>
          <a:p>
            <a:pPr algn="l"/>
            <a:r>
              <a:rPr lang="en-US" sz="3500" b="1" dirty="0" smtClean="0">
                <a:latin typeface="Angsana New" pitchFamily="18" charset="-34"/>
                <a:cs typeface="Angsana New" pitchFamily="18" charset="-34"/>
              </a:rPr>
              <a:t>www.workphp.com</a:t>
            </a:r>
          </a:p>
          <a:p>
            <a:endParaRPr lang="en-US" dirty="0" smtClean="0"/>
          </a:p>
          <a:p>
            <a:endParaRPr lang="th-TH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957266" y="571480"/>
            <a:ext cx="6257940" cy="1143000"/>
          </a:xfrm>
        </p:spPr>
        <p:txBody>
          <a:bodyPr/>
          <a:lstStyle/>
          <a:p>
            <a:r>
              <a:rPr lang="th-TH" b="1" dirty="0" smtClean="0">
                <a:latin typeface="Angsana New" pitchFamily="18" charset="-34"/>
                <a:cs typeface="Angsana New" pitchFamily="18" charset="-34"/>
              </a:rPr>
              <a:t>การประยุกต์ใช้งาน </a:t>
            </a:r>
            <a:r>
              <a:rPr lang="en-US" b="1" dirty="0" smtClean="0">
                <a:latin typeface="Angsana New" pitchFamily="18" charset="-34"/>
                <a:cs typeface="Angsana New" pitchFamily="18" charset="-34"/>
              </a:rPr>
              <a:t>Dialog</a:t>
            </a:r>
            <a:endParaRPr lang="en-US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814390" y="1903433"/>
            <a:ext cx="8186766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$(“#button”).click(function(){</a:t>
            </a:r>
          </a:p>
          <a:p>
            <a:pPr lvl="1">
              <a:buNone/>
            </a:pPr>
            <a:r>
              <a:rPr lang="en-US" dirty="0" smtClean="0"/>
              <a:t>		$(“#c1”).dialog(“</a:t>
            </a:r>
            <a:r>
              <a:rPr lang="en-US" dirty="0" err="1" smtClean="0"/>
              <a:t>option”,”buttons</a:t>
            </a:r>
            <a:r>
              <a:rPr lang="en-US" dirty="0" smtClean="0"/>
              <a:t>”,{“ok”:function(){</a:t>
            </a:r>
          </a:p>
          <a:p>
            <a:pPr lvl="1">
              <a:buNone/>
            </a:pPr>
            <a:r>
              <a:rPr lang="en-US" dirty="0" smtClean="0"/>
              <a:t>$(this).dialog(“close”);</a:t>
            </a:r>
          </a:p>
          <a:p>
            <a:pPr lvl="1">
              <a:buNone/>
            </a:pPr>
            <a:r>
              <a:rPr lang="en-US" dirty="0" smtClean="0"/>
              <a:t>$(“#</a:t>
            </a:r>
            <a:r>
              <a:rPr lang="en-US" dirty="0" err="1" smtClean="0"/>
              <a:t>frm</a:t>
            </a:r>
            <a:r>
              <a:rPr lang="en-US" dirty="0" smtClean="0"/>
              <a:t>”).submit();</a:t>
            </a:r>
          </a:p>
          <a:p>
            <a:pPr lvl="1">
              <a:buNone/>
            </a:pPr>
            <a:r>
              <a:rPr lang="en-US" dirty="0" smtClean="0"/>
              <a:t>},”</a:t>
            </a:r>
            <a:r>
              <a:rPr lang="en-US" dirty="0" err="1" smtClean="0"/>
              <a:t>cancle</a:t>
            </a:r>
            <a:r>
              <a:rPr lang="en-US" dirty="0" smtClean="0"/>
              <a:t>”:function(){</a:t>
            </a:r>
          </a:p>
          <a:p>
            <a:pPr lvl="1">
              <a:buNone/>
            </a:pPr>
            <a:r>
              <a:rPr lang="en-US" dirty="0" smtClean="0"/>
              <a:t>$(“#</a:t>
            </a:r>
            <a:r>
              <a:rPr lang="en-US" dirty="0" err="1" smtClean="0"/>
              <a:t>frm</a:t>
            </a:r>
            <a:r>
              <a:rPr lang="en-US" dirty="0" smtClean="0"/>
              <a:t>”).dialog(“close”);</a:t>
            </a:r>
          </a:p>
          <a:p>
            <a:pPr lvl="1">
              <a:buNone/>
            </a:pPr>
            <a:r>
              <a:rPr lang="en-US" dirty="0" smtClean="0"/>
              <a:t>Return false;</a:t>
            </a:r>
          </a:p>
          <a:p>
            <a:pPr lvl="1">
              <a:buNone/>
            </a:pPr>
            <a:r>
              <a:rPr lang="en-US" dirty="0" smtClean="0"/>
              <a:t>}</a:t>
            </a:r>
          </a:p>
          <a:p>
            <a:pPr lvl="1">
              <a:buNone/>
            </a:pPr>
            <a:r>
              <a:rPr lang="en-US" dirty="0" smtClean="0"/>
              <a:t>});</a:t>
            </a:r>
          </a:p>
          <a:p>
            <a:pPr lvl="1">
              <a:buNone/>
            </a:pPr>
            <a:r>
              <a:rPr lang="en-US" dirty="0" smtClean="0"/>
              <a:t>$(“#c2”).dialog(“open”);</a:t>
            </a:r>
          </a:p>
          <a:p>
            <a:pPr>
              <a:buNone/>
            </a:pPr>
            <a:r>
              <a:rPr lang="en-US" dirty="0" smtClean="0"/>
              <a:t>});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85828" y="571480"/>
            <a:ext cx="6043626" cy="1143000"/>
          </a:xfrm>
        </p:spPr>
        <p:txBody>
          <a:bodyPr/>
          <a:lstStyle/>
          <a:p>
            <a:r>
              <a:rPr lang="en-US" b="1" dirty="0" err="1" smtClean="0">
                <a:latin typeface="Angsana New" pitchFamily="18" charset="-34"/>
                <a:cs typeface="Angsana New" pitchFamily="18" charset="-34"/>
              </a:rPr>
              <a:t>jQuery</a:t>
            </a:r>
            <a:r>
              <a:rPr lang="en-US" b="1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b="1" dirty="0" err="1" smtClean="0">
                <a:latin typeface="Angsana New" pitchFamily="18" charset="-34"/>
                <a:cs typeface="Angsana New" pitchFamily="18" charset="-34"/>
              </a:rPr>
              <a:t>Ui</a:t>
            </a:r>
            <a:r>
              <a:rPr lang="en-US" b="1" dirty="0" smtClean="0">
                <a:latin typeface="Angsana New" pitchFamily="18" charset="-34"/>
                <a:cs typeface="Angsana New" pitchFamily="18" charset="-34"/>
              </a:rPr>
              <a:t> Auto Complete</a:t>
            </a:r>
            <a:endParaRPr lang="en-US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771556" y="2117747"/>
            <a:ext cx="6157898" cy="4525963"/>
          </a:xfrm>
        </p:spPr>
        <p:txBody>
          <a:bodyPr/>
          <a:lstStyle/>
          <a:p>
            <a:pPr>
              <a:buNone/>
            </a:pPr>
            <a:r>
              <a:rPr lang="th-TH" dirty="0" smtClean="0"/>
              <a:t>ช่วยให้ผู้ใช้งานโปรแกรมกรอกข้อมูลได้รวดเร็วมากยิ่งขึ้น</a:t>
            </a:r>
          </a:p>
          <a:p>
            <a:pPr>
              <a:buNone/>
            </a:pPr>
            <a:r>
              <a:rPr lang="th-TH" b="1" dirty="0" smtClean="0"/>
              <a:t>ตัวอย่าง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province =[‘</a:t>
            </a:r>
            <a:r>
              <a:rPr lang="th-TH" dirty="0" smtClean="0"/>
              <a:t>กรุงเทพ</a:t>
            </a:r>
            <a:r>
              <a:rPr lang="en-US" dirty="0" smtClean="0"/>
              <a:t>’,’</a:t>
            </a:r>
            <a:r>
              <a:rPr lang="th-TH" dirty="0" smtClean="0"/>
              <a:t>กระบี่</a:t>
            </a:r>
            <a:r>
              <a:rPr lang="en-US" dirty="0" smtClean="0"/>
              <a:t>’,…];</a:t>
            </a:r>
          </a:p>
          <a:p>
            <a:pPr>
              <a:buNone/>
            </a:pPr>
            <a:r>
              <a:rPr lang="en-US" dirty="0" smtClean="0"/>
              <a:t>$(“#pro”).</a:t>
            </a:r>
            <a:r>
              <a:rPr lang="en-US" dirty="0" err="1" smtClean="0"/>
              <a:t>autocomplete</a:t>
            </a:r>
            <a:r>
              <a:rPr lang="en-US" dirty="0" smtClean="0"/>
              <a:t>({</a:t>
            </a:r>
          </a:p>
          <a:p>
            <a:pPr lvl="1">
              <a:buNone/>
            </a:pPr>
            <a:r>
              <a:rPr lang="en-US" dirty="0" smtClean="0"/>
              <a:t> </a:t>
            </a:r>
            <a:r>
              <a:rPr lang="en-US" dirty="0" err="1" smtClean="0"/>
              <a:t>source:province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});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028704" y="704088"/>
            <a:ext cx="7329510" cy="1143000"/>
          </a:xfrm>
        </p:spPr>
        <p:txBody>
          <a:bodyPr/>
          <a:lstStyle/>
          <a:p>
            <a:r>
              <a:rPr lang="en-US" b="1" dirty="0" err="1" smtClean="0">
                <a:latin typeface="Angsana New" pitchFamily="18" charset="-34"/>
                <a:cs typeface="Angsana New" pitchFamily="18" charset="-34"/>
              </a:rPr>
              <a:t>jQuery</a:t>
            </a:r>
            <a:r>
              <a:rPr lang="en-US" b="1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b="1" dirty="0" err="1" smtClean="0">
                <a:latin typeface="Angsana New" pitchFamily="18" charset="-34"/>
                <a:cs typeface="Angsana New" pitchFamily="18" charset="-34"/>
              </a:rPr>
              <a:t>Ui</a:t>
            </a:r>
            <a:r>
              <a:rPr lang="en-US" b="1" dirty="0" smtClean="0">
                <a:latin typeface="Angsana New" pitchFamily="18" charset="-34"/>
                <a:cs typeface="Angsana New" pitchFamily="18" charset="-34"/>
              </a:rPr>
              <a:t> Tab Contents</a:t>
            </a:r>
            <a:endParaRPr lang="en-US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928662" y="2071678"/>
            <a:ext cx="8229600" cy="438912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th-TH" b="1" dirty="0" smtClean="0">
                <a:solidFill>
                  <a:schemeClr val="tx2"/>
                </a:solidFill>
                <a:latin typeface="Angsana New" pitchFamily="18" charset="-34"/>
                <a:cs typeface="Angsana New" pitchFamily="18" charset="-34"/>
              </a:rPr>
              <a:t>ตัวอย่างการใช้งาน </a:t>
            </a:r>
            <a:r>
              <a:rPr lang="en-US" b="1" dirty="0" smtClean="0">
                <a:solidFill>
                  <a:schemeClr val="tx2"/>
                </a:solidFill>
                <a:latin typeface="Angsana New" pitchFamily="18" charset="-34"/>
                <a:cs typeface="Angsana New" pitchFamily="18" charset="-34"/>
              </a:rPr>
              <a:t>Tabs Contents</a:t>
            </a:r>
            <a:endParaRPr lang="en-US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$(selector).tabs();</a:t>
            </a:r>
          </a:p>
          <a:p>
            <a:pPr>
              <a:buNone/>
            </a:pPr>
            <a:r>
              <a:rPr lang="en-US" dirty="0" smtClean="0"/>
              <a:t>&lt;div id=“</a:t>
            </a:r>
            <a:r>
              <a:rPr lang="en-US" dirty="0" err="1" smtClean="0"/>
              <a:t>tabsContent</a:t>
            </a:r>
            <a:r>
              <a:rPr lang="en-US" dirty="0" smtClean="0"/>
              <a:t>”&gt;</a:t>
            </a:r>
          </a:p>
          <a:p>
            <a:pPr lvl="1">
              <a:buNone/>
            </a:pPr>
            <a:r>
              <a:rPr lang="en-US" dirty="0" smtClean="0"/>
              <a:t>	&lt;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pPr lvl="1">
              <a:buNone/>
            </a:pPr>
            <a:r>
              <a:rPr lang="en-US" dirty="0" smtClean="0"/>
              <a:t>			&lt;</a:t>
            </a:r>
            <a:r>
              <a:rPr lang="en-US" dirty="0" err="1" smtClean="0"/>
              <a:t>li</a:t>
            </a:r>
            <a:r>
              <a:rPr lang="en-US" dirty="0" smtClean="0"/>
              <a:t>&gt;&lt;a </a:t>
            </a:r>
            <a:r>
              <a:rPr lang="en-US" dirty="0" err="1" smtClean="0"/>
              <a:t>href</a:t>
            </a:r>
            <a:r>
              <a:rPr lang="en-US" dirty="0" smtClean="0"/>
              <a:t>=“#tab1”&gt;Content1&lt;/a&gt;&lt;/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</a:p>
          <a:p>
            <a:pPr lvl="1">
              <a:buNone/>
            </a:pPr>
            <a:r>
              <a:rPr lang="en-US" dirty="0" smtClean="0"/>
              <a:t>			 &lt;</a:t>
            </a:r>
            <a:r>
              <a:rPr lang="en-US" dirty="0" err="1" smtClean="0"/>
              <a:t>li</a:t>
            </a:r>
            <a:r>
              <a:rPr lang="en-US" dirty="0" smtClean="0"/>
              <a:t>&gt;&lt;a </a:t>
            </a:r>
            <a:r>
              <a:rPr lang="en-US" dirty="0" err="1" smtClean="0"/>
              <a:t>href</a:t>
            </a:r>
            <a:r>
              <a:rPr lang="en-US" dirty="0" smtClean="0"/>
              <a:t>=“#tab2”&gt;Content2&lt;/a&gt;&lt;/</a:t>
            </a:r>
            <a:r>
              <a:rPr lang="en-US" dirty="0" err="1" smtClean="0"/>
              <a:t>li</a:t>
            </a:r>
            <a:r>
              <a:rPr lang="en-US" dirty="0" smtClean="0"/>
              <a:t>&gt; 	</a:t>
            </a:r>
          </a:p>
          <a:p>
            <a:pPr lvl="1">
              <a:buNone/>
            </a:pPr>
            <a:r>
              <a:rPr lang="en-US" dirty="0" smtClean="0"/>
              <a:t>	&lt;/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pPr lvl="1">
              <a:buNone/>
            </a:pPr>
            <a:r>
              <a:rPr lang="en-US" dirty="0" smtClean="0"/>
              <a:t>	&lt;div id=“tab1”&gt;</a:t>
            </a:r>
          </a:p>
          <a:p>
            <a:pPr lvl="1">
              <a:buNone/>
            </a:pPr>
            <a:r>
              <a:rPr lang="en-US" dirty="0" smtClean="0"/>
              <a:t>	Detail content1 …..</a:t>
            </a:r>
          </a:p>
          <a:p>
            <a:pPr lvl="1">
              <a:buNone/>
            </a:pPr>
            <a:r>
              <a:rPr lang="en-US" dirty="0" smtClean="0"/>
              <a:t>	&lt;/div&gt;</a:t>
            </a:r>
          </a:p>
          <a:p>
            <a:pPr lvl="1">
              <a:buNone/>
            </a:pPr>
            <a:r>
              <a:rPr lang="en-US" dirty="0" smtClean="0"/>
              <a:t>	&lt;div id=“tab2”&gt;</a:t>
            </a:r>
          </a:p>
          <a:p>
            <a:pPr lvl="1">
              <a:buNone/>
            </a:pPr>
            <a:r>
              <a:rPr lang="en-US" dirty="0" smtClean="0"/>
              <a:t>	Detail content2 …..</a:t>
            </a:r>
          </a:p>
          <a:p>
            <a:pPr lvl="1">
              <a:buNone/>
            </a:pPr>
            <a:r>
              <a:rPr lang="en-US" dirty="0" smtClean="0"/>
              <a:t>	&lt;/div&gt;</a:t>
            </a:r>
          </a:p>
          <a:p>
            <a:pPr>
              <a:buNone/>
            </a:pPr>
            <a:r>
              <a:rPr lang="en-US" dirty="0" smtClean="0"/>
              <a:t>&lt;/div&gt;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43438" y="4000504"/>
            <a:ext cx="2991396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Basic Method</a:t>
            </a:r>
          </a:p>
          <a:p>
            <a:r>
              <a:rPr lang="en-US" dirty="0" smtClean="0"/>
              <a:t>$(“#</a:t>
            </a:r>
            <a:r>
              <a:rPr lang="en-US" dirty="0" err="1" smtClean="0"/>
              <a:t>tabsContent</a:t>
            </a:r>
            <a:r>
              <a:rPr lang="en-US" dirty="0" smtClean="0"/>
              <a:t>”).tabs();</a:t>
            </a:r>
          </a:p>
          <a:p>
            <a:endParaRPr lang="en-US" dirty="0" smtClean="0"/>
          </a:p>
          <a:p>
            <a:r>
              <a:rPr lang="th-TH" b="1" dirty="0" smtClean="0">
                <a:solidFill>
                  <a:srgbClr val="FF0000"/>
                </a:solidFill>
              </a:rPr>
              <a:t>เพิ่ม </a:t>
            </a:r>
            <a:r>
              <a:rPr lang="en-US" b="1" dirty="0" smtClean="0">
                <a:solidFill>
                  <a:srgbClr val="FF0000"/>
                </a:solidFill>
              </a:rPr>
              <a:t>options</a:t>
            </a:r>
          </a:p>
          <a:p>
            <a:r>
              <a:rPr lang="en-US" dirty="0" smtClean="0"/>
              <a:t>$(“#</a:t>
            </a:r>
            <a:r>
              <a:rPr lang="en-US" dirty="0" err="1" smtClean="0"/>
              <a:t>tabsContent</a:t>
            </a:r>
            <a:r>
              <a:rPr lang="en-US" dirty="0" smtClean="0"/>
              <a:t>”).tabs({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fx</a:t>
            </a:r>
            <a:r>
              <a:rPr lang="en-US" dirty="0" smtClean="0"/>
              <a:t>:{</a:t>
            </a:r>
            <a:r>
              <a:rPr lang="en-US" dirty="0" err="1" smtClean="0"/>
              <a:t>opacity:’toggle</a:t>
            </a:r>
            <a:r>
              <a:rPr lang="en-US" dirty="0" smtClean="0"/>
              <a:t>’},</a:t>
            </a:r>
          </a:p>
          <a:p>
            <a:r>
              <a:rPr lang="en-US" dirty="0" smtClean="0"/>
              <a:t>	selected:1</a:t>
            </a:r>
          </a:p>
          <a:p>
            <a:r>
              <a:rPr lang="en-US" dirty="0" smtClean="0"/>
              <a:t>});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85828" y="642926"/>
            <a:ext cx="7543824" cy="114300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latin typeface="Angsana New" pitchFamily="18" charset="-34"/>
                <a:cs typeface="Angsana New" pitchFamily="18" charset="-34"/>
              </a:rPr>
              <a:t>jQuery</a:t>
            </a:r>
            <a:r>
              <a:rPr lang="en-US" b="1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b="1" dirty="0" err="1" smtClean="0">
                <a:latin typeface="Angsana New" pitchFamily="18" charset="-34"/>
                <a:cs typeface="Angsana New" pitchFamily="18" charset="-34"/>
              </a:rPr>
              <a:t>Ui</a:t>
            </a:r>
            <a:r>
              <a:rPr lang="en-US" b="1" dirty="0" smtClean="0">
                <a:latin typeface="Angsana New" pitchFamily="18" charset="-34"/>
                <a:cs typeface="Angsana New" pitchFamily="18" charset="-34"/>
              </a:rPr>
              <a:t> Accordion</a:t>
            </a:r>
            <a:endParaRPr lang="en-US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700118" y="1968838"/>
            <a:ext cx="8229600" cy="438912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th-TH" b="1" dirty="0" smtClean="0">
                <a:solidFill>
                  <a:schemeClr val="tx2"/>
                </a:solidFill>
                <a:latin typeface="Angsana New" pitchFamily="18" charset="-34"/>
                <a:cs typeface="Angsana New" pitchFamily="18" charset="-34"/>
              </a:rPr>
              <a:t>ตัวอย่างการใช้งาน </a:t>
            </a:r>
            <a:r>
              <a:rPr lang="en-US" b="1" dirty="0" smtClean="0">
                <a:solidFill>
                  <a:schemeClr val="tx2"/>
                </a:solidFill>
                <a:latin typeface="Angsana New" pitchFamily="18" charset="-34"/>
                <a:cs typeface="Angsana New" pitchFamily="18" charset="-34"/>
              </a:rPr>
              <a:t>Accordion Contents</a:t>
            </a:r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$(“# </a:t>
            </a:r>
            <a:r>
              <a:rPr lang="en-US" sz="2800" dirty="0" err="1" smtClean="0">
                <a:solidFill>
                  <a:srgbClr val="FF0000"/>
                </a:solidFill>
              </a:rPr>
              <a:t>tabAccordion</a:t>
            </a:r>
            <a:r>
              <a:rPr lang="en-US" sz="2800" dirty="0" smtClean="0">
                <a:solidFill>
                  <a:srgbClr val="FF0000"/>
                </a:solidFill>
              </a:rPr>
              <a:t>”).accordion();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&lt;div id=“</a:t>
            </a:r>
            <a:r>
              <a:rPr lang="en-US" dirty="0" err="1" smtClean="0"/>
              <a:t>tabAccordion</a:t>
            </a:r>
            <a:r>
              <a:rPr lang="en-US" dirty="0" smtClean="0"/>
              <a:t>”&gt;</a:t>
            </a:r>
          </a:p>
          <a:p>
            <a:pPr lvl="1">
              <a:buNone/>
            </a:pPr>
            <a:r>
              <a:rPr lang="en-US" dirty="0" smtClean="0"/>
              <a:t>	&lt;h2&gt;&lt;a </a:t>
            </a:r>
            <a:r>
              <a:rPr lang="en-US" dirty="0" err="1" smtClean="0"/>
              <a:t>href</a:t>
            </a:r>
            <a:r>
              <a:rPr lang="en-US" dirty="0" smtClean="0"/>
              <a:t>=“#tab1”&gt;Content1&lt;/a&gt;&lt;/h2&gt;</a:t>
            </a:r>
          </a:p>
          <a:p>
            <a:pPr lvl="1">
              <a:buNone/>
            </a:pPr>
            <a:r>
              <a:rPr lang="en-US" dirty="0" smtClean="0"/>
              <a:t>	&lt;div id=“tab1”&gt;</a:t>
            </a:r>
          </a:p>
          <a:p>
            <a:pPr lvl="1">
              <a:buNone/>
            </a:pPr>
            <a:r>
              <a:rPr lang="en-US" dirty="0" smtClean="0"/>
              <a:t>		Detail Content1…..</a:t>
            </a:r>
          </a:p>
          <a:p>
            <a:pPr lvl="1">
              <a:buNone/>
            </a:pPr>
            <a:r>
              <a:rPr lang="en-US" dirty="0" smtClean="0"/>
              <a:t>	&lt;/div&gt;</a:t>
            </a:r>
          </a:p>
          <a:p>
            <a:pPr lvl="1">
              <a:buNone/>
            </a:pPr>
            <a:r>
              <a:rPr lang="en-US" dirty="0" smtClean="0"/>
              <a:t>	&lt;h2&gt;&lt;a </a:t>
            </a:r>
            <a:r>
              <a:rPr lang="en-US" dirty="0" err="1" smtClean="0"/>
              <a:t>href</a:t>
            </a:r>
            <a:r>
              <a:rPr lang="en-US" dirty="0" smtClean="0"/>
              <a:t>=“#tab2”&gt;Content2&lt;/a&gt;&lt;/h2&gt;</a:t>
            </a:r>
          </a:p>
          <a:p>
            <a:pPr lvl="1">
              <a:buNone/>
            </a:pPr>
            <a:r>
              <a:rPr lang="en-US" dirty="0" smtClean="0"/>
              <a:t>	&lt;div id=“#tab2”&gt;</a:t>
            </a:r>
          </a:p>
          <a:p>
            <a:pPr lvl="1">
              <a:buNone/>
            </a:pPr>
            <a:r>
              <a:rPr lang="en-US" dirty="0" smtClean="0"/>
              <a:t>		Detail Content2 …</a:t>
            </a:r>
          </a:p>
          <a:p>
            <a:pPr lvl="1">
              <a:buNone/>
            </a:pPr>
            <a:r>
              <a:rPr lang="en-US" dirty="0" smtClean="0"/>
              <a:t>	&lt;/div&gt;</a:t>
            </a:r>
          </a:p>
          <a:p>
            <a:pPr>
              <a:buNone/>
            </a:pPr>
            <a:r>
              <a:rPr lang="en-US" dirty="0" smtClean="0"/>
              <a:t>&lt;/div&gt;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71934" y="4786322"/>
            <a:ext cx="4572032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Basic Method</a:t>
            </a:r>
          </a:p>
          <a:p>
            <a:r>
              <a:rPr lang="en-US" dirty="0" smtClean="0"/>
              <a:t>$(“#</a:t>
            </a:r>
            <a:r>
              <a:rPr lang="en-US" dirty="0" err="1" smtClean="0"/>
              <a:t>tabsContent</a:t>
            </a:r>
            <a:r>
              <a:rPr lang="en-US" dirty="0" smtClean="0"/>
              <a:t>”).accordion();</a:t>
            </a:r>
          </a:p>
          <a:p>
            <a:endParaRPr lang="en-US" dirty="0" smtClean="0"/>
          </a:p>
          <a:p>
            <a:r>
              <a:rPr lang="th-TH" b="1" dirty="0" smtClean="0">
                <a:solidFill>
                  <a:srgbClr val="FF0000"/>
                </a:solidFill>
              </a:rPr>
              <a:t>เพิ่ม </a:t>
            </a:r>
            <a:r>
              <a:rPr lang="en-US" b="1" dirty="0" smtClean="0">
                <a:solidFill>
                  <a:srgbClr val="FF0000"/>
                </a:solidFill>
              </a:rPr>
              <a:t>options</a:t>
            </a:r>
          </a:p>
          <a:p>
            <a:r>
              <a:rPr lang="en-US" dirty="0" smtClean="0"/>
              <a:t>$(“#</a:t>
            </a:r>
            <a:r>
              <a:rPr lang="en-US" dirty="0" err="1" smtClean="0"/>
              <a:t>tabsContent</a:t>
            </a:r>
            <a:r>
              <a:rPr lang="en-US" dirty="0" smtClean="0"/>
              <a:t>”).accordion({</a:t>
            </a:r>
          </a:p>
          <a:p>
            <a:r>
              <a:rPr lang="en-US" dirty="0" smtClean="0"/>
              <a:t>	animated:”</a:t>
            </a:r>
            <a:r>
              <a:rPr lang="en-US" dirty="0" err="1" smtClean="0"/>
              <a:t>bounceclip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});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928662" y="428604"/>
            <a:ext cx="5472122" cy="1143000"/>
          </a:xfrm>
        </p:spPr>
        <p:txBody>
          <a:bodyPr>
            <a:normAutofit/>
          </a:bodyPr>
          <a:lstStyle/>
          <a:p>
            <a:r>
              <a:rPr lang="th-TH" b="1" dirty="0" smtClean="0">
                <a:latin typeface="Angsana New" pitchFamily="18" charset="-34"/>
                <a:cs typeface="Angsana New" pitchFamily="18" charset="-34"/>
              </a:rPr>
              <a:t>การสร้าง </a:t>
            </a:r>
            <a:r>
              <a:rPr lang="en-US" b="1" dirty="0" smtClean="0">
                <a:latin typeface="Angsana New" pitchFamily="18" charset="-34"/>
                <a:cs typeface="Angsana New" pitchFamily="18" charset="-34"/>
              </a:rPr>
              <a:t>Loading</a:t>
            </a:r>
            <a:endParaRPr lang="en-US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842994" y="1428736"/>
            <a:ext cx="8229600" cy="478634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th-TH" sz="2400" dirty="0" smtClean="0"/>
              <a:t>เพื่อแจ้งให้ผู้ใช้งานโปรแกรมทราบ และรอการประมวลผลของโปรแกรม</a:t>
            </a:r>
          </a:p>
          <a:p>
            <a:pPr>
              <a:buNone/>
            </a:pPr>
            <a:r>
              <a:rPr lang="en-US" sz="1400" dirty="0" smtClean="0"/>
              <a:t>$(document).ready(function(){</a:t>
            </a:r>
          </a:p>
          <a:p>
            <a:pPr>
              <a:buNone/>
            </a:pPr>
            <a:r>
              <a:rPr lang="en-US" sz="1400" dirty="0" smtClean="0"/>
              <a:t>	$(“#loading”).</a:t>
            </a:r>
            <a:r>
              <a:rPr lang="en-US" sz="1400" dirty="0" err="1" smtClean="0"/>
              <a:t>ajaxStart</a:t>
            </a:r>
            <a:r>
              <a:rPr lang="en-US" sz="1400" dirty="0" smtClean="0"/>
              <a:t>(function(){</a:t>
            </a:r>
          </a:p>
          <a:p>
            <a:pPr>
              <a:buNone/>
            </a:pPr>
            <a:r>
              <a:rPr lang="en-US" sz="1400" dirty="0" smtClean="0"/>
              <a:t>	$(this).show();</a:t>
            </a:r>
          </a:p>
          <a:p>
            <a:pPr>
              <a:buNone/>
            </a:pPr>
            <a:r>
              <a:rPr lang="en-US" sz="1400" dirty="0" smtClean="0"/>
              <a:t>	});</a:t>
            </a:r>
          </a:p>
          <a:p>
            <a:pPr>
              <a:buNone/>
            </a:pPr>
            <a:r>
              <a:rPr lang="en-US" sz="1400" dirty="0" smtClean="0"/>
              <a:t>	$(“#loading”).</a:t>
            </a:r>
            <a:r>
              <a:rPr lang="en-US" sz="1400" dirty="0" err="1" smtClean="0"/>
              <a:t>ajaxStop</a:t>
            </a:r>
            <a:r>
              <a:rPr lang="en-US" sz="1400" dirty="0" smtClean="0"/>
              <a:t>(function(){</a:t>
            </a:r>
          </a:p>
          <a:p>
            <a:pPr>
              <a:buNone/>
            </a:pPr>
            <a:r>
              <a:rPr lang="en-US" sz="1400" dirty="0" smtClean="0"/>
              <a:t>	$(this).hide();</a:t>
            </a:r>
          </a:p>
          <a:p>
            <a:pPr>
              <a:buNone/>
            </a:pPr>
            <a:r>
              <a:rPr lang="en-US" sz="1400" dirty="0" smtClean="0"/>
              <a:t>	});</a:t>
            </a:r>
          </a:p>
          <a:p>
            <a:pPr>
              <a:buNone/>
            </a:pPr>
            <a:r>
              <a:rPr lang="en-US" sz="1400" dirty="0" smtClean="0"/>
              <a:t>	$.</a:t>
            </a:r>
            <a:r>
              <a:rPr lang="en-US" sz="1400" dirty="0" err="1" smtClean="0"/>
              <a:t>ajax</a:t>
            </a:r>
            <a:r>
              <a:rPr lang="en-US" sz="1400" dirty="0" smtClean="0"/>
              <a:t>({</a:t>
            </a:r>
          </a:p>
          <a:p>
            <a:pPr>
              <a:buNone/>
            </a:pPr>
            <a:r>
              <a:rPr lang="en-US" sz="1400" dirty="0" smtClean="0"/>
              <a:t>	‘</a:t>
            </a:r>
            <a:r>
              <a:rPr lang="en-US" sz="1400" dirty="0" err="1" smtClean="0"/>
              <a:t>url’:’url.php</a:t>
            </a:r>
            <a:r>
              <a:rPr lang="en-US" sz="1400" dirty="0" smtClean="0"/>
              <a:t>’,</a:t>
            </a:r>
          </a:p>
          <a:p>
            <a:pPr>
              <a:buNone/>
            </a:pPr>
            <a:r>
              <a:rPr lang="en-US" sz="1400" dirty="0" smtClean="0"/>
              <a:t>	‘</a:t>
            </a:r>
            <a:r>
              <a:rPr lang="en-US" sz="1400" dirty="0" err="1" smtClean="0"/>
              <a:t>type’:’get</a:t>
            </a:r>
            <a:r>
              <a:rPr lang="en-US" sz="1400" dirty="0" smtClean="0"/>
              <a:t>,</a:t>
            </a:r>
          </a:p>
          <a:p>
            <a:pPr>
              <a:buNone/>
            </a:pPr>
            <a:r>
              <a:rPr lang="en-US" sz="1400" dirty="0" smtClean="0"/>
              <a:t>	‘</a:t>
            </a:r>
            <a:r>
              <a:rPr lang="en-US" sz="1400" dirty="0" err="1" smtClean="0"/>
              <a:t>dataType’:’html</a:t>
            </a:r>
            <a:r>
              <a:rPr lang="en-US" sz="1400" dirty="0" smtClean="0"/>
              <a:t>’,</a:t>
            </a:r>
          </a:p>
          <a:p>
            <a:pPr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success:function</a:t>
            </a:r>
            <a:r>
              <a:rPr lang="en-US" sz="1400" dirty="0" smtClean="0"/>
              <a:t>(data){</a:t>
            </a:r>
          </a:p>
          <a:p>
            <a:pPr>
              <a:buNone/>
            </a:pPr>
            <a:r>
              <a:rPr lang="en-US" sz="1400" dirty="0" smtClean="0"/>
              <a:t>	</a:t>
            </a:r>
            <a:r>
              <a:rPr lang="th-TH" sz="1400" dirty="0" smtClean="0"/>
              <a:t>.....</a:t>
            </a:r>
            <a:endParaRPr lang="en-US" sz="1400" dirty="0" smtClean="0"/>
          </a:p>
          <a:p>
            <a:pPr>
              <a:buNone/>
            </a:pPr>
            <a:r>
              <a:rPr lang="th-TH" sz="1400" dirty="0" smtClean="0"/>
              <a:t>	</a:t>
            </a:r>
            <a:r>
              <a:rPr lang="en-US" sz="1400" dirty="0" smtClean="0"/>
              <a:t>}</a:t>
            </a:r>
          </a:p>
          <a:p>
            <a:pPr>
              <a:buNone/>
            </a:pPr>
            <a:r>
              <a:rPr lang="en-US" sz="1400" dirty="0" smtClean="0"/>
              <a:t>	});</a:t>
            </a:r>
          </a:p>
          <a:p>
            <a:pPr>
              <a:buNone/>
            </a:pPr>
            <a:r>
              <a:rPr lang="en-US" sz="1400" dirty="0" smtClean="0"/>
              <a:t>});</a:t>
            </a:r>
            <a:endParaRPr lang="en-US" sz="1400" dirty="0"/>
          </a:p>
        </p:txBody>
      </p:sp>
      <p:pic>
        <p:nvPicPr>
          <p:cNvPr id="4" name="รูปภาพ 3" descr="index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190" y="2366968"/>
            <a:ext cx="2466975" cy="1847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14390" y="704088"/>
            <a:ext cx="7115196" cy="1143000"/>
          </a:xfrm>
        </p:spPr>
        <p:txBody>
          <a:bodyPr/>
          <a:lstStyle/>
          <a:p>
            <a:r>
              <a:rPr lang="th-TH" b="1" dirty="0" smtClean="0">
                <a:latin typeface="Angsana New" pitchFamily="18" charset="-34"/>
                <a:cs typeface="Angsana New" pitchFamily="18" charset="-34"/>
              </a:rPr>
              <a:t>การตรวจสอบข้อมูล </a:t>
            </a:r>
            <a:r>
              <a:rPr lang="en-US" b="1" dirty="0" smtClean="0">
                <a:latin typeface="Angsana New" pitchFamily="18" charset="-34"/>
                <a:cs typeface="Angsana New" pitchFamily="18" charset="-34"/>
              </a:rPr>
              <a:t>input </a:t>
            </a:r>
            <a:r>
              <a:rPr lang="th-TH" b="1" dirty="0" smtClean="0">
                <a:latin typeface="Angsana New" pitchFamily="18" charset="-34"/>
                <a:cs typeface="Angsana New" pitchFamily="18" charset="-34"/>
              </a:rPr>
              <a:t>ด้วย </a:t>
            </a:r>
            <a:r>
              <a:rPr lang="en-US" b="1" dirty="0" err="1" smtClean="0">
                <a:latin typeface="Angsana New" pitchFamily="18" charset="-34"/>
                <a:cs typeface="Angsana New" pitchFamily="18" charset="-34"/>
              </a:rPr>
              <a:t>plugin</a:t>
            </a:r>
            <a:endParaRPr lang="en-US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671514" y="2040276"/>
            <a:ext cx="8043890" cy="438912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th-TH" dirty="0" smtClean="0"/>
              <a:t>เราสามารถตรวจสอบข้อมูล </a:t>
            </a:r>
            <a:r>
              <a:rPr lang="en-US" dirty="0" smtClean="0"/>
              <a:t>input </a:t>
            </a:r>
            <a:r>
              <a:rPr lang="th-TH" dirty="0" smtClean="0"/>
              <a:t>ก่อนการส่งไปประมวลผลได้โดยใช้ </a:t>
            </a:r>
            <a:r>
              <a:rPr lang="en-US" dirty="0" err="1" smtClean="0"/>
              <a:t>jQuery</a:t>
            </a:r>
            <a:r>
              <a:rPr lang="en-US" dirty="0" smtClean="0"/>
              <a:t> Validate </a:t>
            </a:r>
            <a:r>
              <a:rPr lang="en-US" dirty="0" err="1" smtClean="0"/>
              <a:t>Plugin</a:t>
            </a:r>
            <a:endParaRPr lang="en-US" dirty="0" smtClean="0"/>
          </a:p>
          <a:p>
            <a:pPr>
              <a:buNone/>
            </a:pPr>
            <a:r>
              <a:rPr lang="th-TH" b="1" dirty="0" smtClean="0"/>
              <a:t>ตัวอย่าง</a:t>
            </a:r>
          </a:p>
          <a:p>
            <a:pPr>
              <a:buNone/>
            </a:pPr>
            <a:r>
              <a:rPr lang="en-US" dirty="0" smtClean="0"/>
              <a:t>$(“#</a:t>
            </a:r>
            <a:r>
              <a:rPr lang="en-US" dirty="0" err="1" smtClean="0"/>
              <a:t>frmid</a:t>
            </a:r>
            <a:r>
              <a:rPr lang="en-US" dirty="0" smtClean="0"/>
              <a:t>”).validate();</a:t>
            </a:r>
          </a:p>
          <a:p>
            <a:endParaRPr lang="en-US" dirty="0"/>
          </a:p>
          <a:p>
            <a:pPr lvl="1">
              <a:buNone/>
            </a:pPr>
            <a:r>
              <a:rPr lang="en-US" dirty="0" smtClean="0"/>
              <a:t>&lt;form id=“</a:t>
            </a:r>
            <a:r>
              <a:rPr lang="en-US" dirty="0" err="1" smtClean="0"/>
              <a:t>frmid</a:t>
            </a:r>
            <a:r>
              <a:rPr lang="en-US" dirty="0" smtClean="0"/>
              <a:t>”&gt;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smtClean="0"/>
              <a:t>&lt;input type=“type” name=“name” id=“n1” class=“required”&gt;</a:t>
            </a:r>
          </a:p>
          <a:p>
            <a:pPr lvl="1">
              <a:buNone/>
            </a:pPr>
            <a:r>
              <a:rPr lang="en-US" dirty="0" smtClean="0"/>
              <a:t>&lt;/form&gt;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b="1" i="1" dirty="0" smtClean="0"/>
              <a:t>Reference: jqueryvalidation</a:t>
            </a:r>
            <a:r>
              <a:rPr lang="en-US" i="1" dirty="0" smtClean="0"/>
              <a:t>.org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000100" y="704088"/>
            <a:ext cx="5900750" cy="1143000"/>
          </a:xfrm>
        </p:spPr>
        <p:txBody>
          <a:bodyPr/>
          <a:lstStyle/>
          <a:p>
            <a:r>
              <a:rPr lang="en-US" b="1" dirty="0" smtClean="0">
                <a:latin typeface="Angsana New" pitchFamily="18" charset="-34"/>
                <a:cs typeface="Angsana New" pitchFamily="18" charset="-34"/>
              </a:rPr>
              <a:t>Gallery </a:t>
            </a:r>
            <a:r>
              <a:rPr lang="th-TH" b="1" dirty="0" smtClean="0">
                <a:latin typeface="Angsana New" pitchFamily="18" charset="-34"/>
                <a:cs typeface="Angsana New" pitchFamily="18" charset="-34"/>
              </a:rPr>
              <a:t>รูปภาพด้วย </a:t>
            </a:r>
            <a:r>
              <a:rPr lang="en-US" b="1" dirty="0" err="1" smtClean="0">
                <a:latin typeface="Angsana New" pitchFamily="18" charset="-34"/>
                <a:cs typeface="Angsana New" pitchFamily="18" charset="-34"/>
              </a:rPr>
              <a:t>Plugin</a:t>
            </a:r>
            <a:endParaRPr lang="en-US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928662" y="2243142"/>
            <a:ext cx="7115196" cy="3900502"/>
          </a:xfrm>
        </p:spPr>
        <p:txBody>
          <a:bodyPr/>
          <a:lstStyle/>
          <a:p>
            <a:pPr>
              <a:buNone/>
            </a:pPr>
            <a:r>
              <a:rPr lang="en-US" dirty="0" err="1" smtClean="0"/>
              <a:t>Plugin</a:t>
            </a:r>
            <a:r>
              <a:rPr lang="en-US" dirty="0" smtClean="0"/>
              <a:t> </a:t>
            </a:r>
            <a:r>
              <a:rPr lang="th-TH" dirty="0" smtClean="0"/>
              <a:t>ที่พัฒนาเพื่อทำงานกับรูปภาพมีหลากหลายรูปแบบตัวอย่าง</a:t>
            </a:r>
            <a:r>
              <a:rPr lang="en-US" dirty="0" smtClean="0"/>
              <a:t> </a:t>
            </a:r>
            <a:r>
              <a:rPr lang="th-TH" dirty="0" smtClean="0"/>
              <a:t>เช่น</a:t>
            </a:r>
          </a:p>
          <a:p>
            <a:pPr>
              <a:buNone/>
            </a:pPr>
            <a:r>
              <a:rPr lang="en-US" dirty="0" smtClean="0"/>
              <a:t>Space Gallery</a:t>
            </a:r>
          </a:p>
          <a:p>
            <a:pPr>
              <a:buNone/>
            </a:pPr>
            <a:r>
              <a:rPr lang="en-US" dirty="0" err="1" smtClean="0"/>
              <a:t>jsGallscroll</a:t>
            </a:r>
            <a:r>
              <a:rPr lang="en-US" dirty="0" smtClean="0"/>
              <a:t> </a:t>
            </a:r>
            <a:r>
              <a:rPr lang="en-US" dirty="0" err="1" smtClean="0"/>
              <a:t>Plugin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slideViewer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LightBox</a:t>
            </a:r>
            <a:r>
              <a:rPr lang="en-US" dirty="0" smtClean="0"/>
              <a:t> </a:t>
            </a:r>
            <a:r>
              <a:rPr lang="en-US" dirty="0" err="1" smtClean="0"/>
              <a:t>Plugin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Gallery </a:t>
            </a:r>
            <a:r>
              <a:rPr lang="en-US" smtClean="0"/>
              <a:t>View </a:t>
            </a:r>
          </a:p>
          <a:p>
            <a:pPr>
              <a:buNone/>
            </a:pPr>
            <a:r>
              <a:rPr lang="en-US" smtClean="0"/>
              <a:t>http</a:t>
            </a:r>
            <a:r>
              <a:rPr lang="en-US" dirty="0" smtClean="0"/>
              <a:t>://www.spaceforaname.com/galleryview/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928794" y="1500174"/>
            <a:ext cx="5715040" cy="1143000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latin typeface="Angsana New" pitchFamily="18" charset="-34"/>
                <a:cs typeface="Angsana New" pitchFamily="18" charset="-34"/>
              </a:rPr>
              <a:t>www.workphp.com</a:t>
            </a:r>
            <a:endParaRPr lang="en-US" sz="5400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1000100" y="3429000"/>
            <a:ext cx="4500594" cy="235745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 smtClean="0">
                <a:latin typeface="Angsana New" pitchFamily="18" charset="-34"/>
                <a:cs typeface="Angsana New" pitchFamily="18" charset="-34"/>
              </a:rPr>
              <a:t>Thank You</a:t>
            </a:r>
          </a:p>
          <a:p>
            <a:pPr>
              <a:buNone/>
            </a:pPr>
            <a:r>
              <a:rPr lang="en-US" sz="3200" b="1" dirty="0" smtClean="0">
                <a:latin typeface="Angsana New" pitchFamily="18" charset="-34"/>
                <a:cs typeface="Angsana New" pitchFamily="18" charset="-34"/>
              </a:rPr>
              <a:t>Contact:</a:t>
            </a:r>
            <a:r>
              <a:rPr lang="en-US" sz="3200" b="1" dirty="0" smtClean="0">
                <a:solidFill>
                  <a:srgbClr val="2413FF"/>
                </a:solidFill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sz="3200" b="1" dirty="0" smtClean="0">
                <a:solidFill>
                  <a:srgbClr val="2413FF"/>
                </a:solidFill>
                <a:latin typeface="Angsana New" pitchFamily="18" charset="-34"/>
                <a:cs typeface="Angsana New" pitchFamily="18" charset="-34"/>
                <a:hlinkClick r:id="rId2"/>
              </a:rPr>
              <a:t>nn.it@hotmail.com</a:t>
            </a:r>
            <a:endParaRPr lang="en-US" sz="3200" b="1" dirty="0" smtClean="0">
              <a:solidFill>
                <a:srgbClr val="2413FF"/>
              </a:solidFill>
              <a:latin typeface="Angsana New" pitchFamily="18" charset="-34"/>
              <a:cs typeface="Angsana New" pitchFamily="18" charset="-34"/>
            </a:endParaRPr>
          </a:p>
          <a:p>
            <a:pPr>
              <a:buNone/>
            </a:pPr>
            <a:r>
              <a:rPr lang="en-US" sz="3200" b="1" dirty="0" smtClean="0">
                <a:latin typeface="Angsana New" pitchFamily="18" charset="-34"/>
                <a:cs typeface="Angsana New" pitchFamily="18" charset="-34"/>
              </a:rPr>
              <a:t>Mobile : 080</a:t>
            </a:r>
            <a:r>
              <a:rPr lang="th-TH" sz="3200" b="1" dirty="0" smtClean="0">
                <a:latin typeface="Angsana New" pitchFamily="18" charset="-34"/>
                <a:cs typeface="Angsana New" pitchFamily="18" charset="-34"/>
              </a:rPr>
              <a:t>-</a:t>
            </a:r>
            <a:r>
              <a:rPr lang="en-US" sz="3200" b="1" dirty="0" smtClean="0">
                <a:latin typeface="Angsana New" pitchFamily="18" charset="-34"/>
                <a:cs typeface="Angsana New" pitchFamily="18" charset="-34"/>
              </a:rPr>
              <a:t>992</a:t>
            </a:r>
            <a:r>
              <a:rPr lang="th-TH" sz="3200" b="1" dirty="0" smtClean="0">
                <a:latin typeface="Angsana New" pitchFamily="18" charset="-34"/>
                <a:cs typeface="Angsana New" pitchFamily="18" charset="-34"/>
              </a:rPr>
              <a:t>-</a:t>
            </a:r>
            <a:r>
              <a:rPr lang="en-US" sz="3200" b="1" dirty="0" smtClean="0">
                <a:latin typeface="Angsana New" pitchFamily="18" charset="-34"/>
                <a:cs typeface="Angsana New" pitchFamily="18" charset="-34"/>
              </a:rPr>
              <a:t>6565</a:t>
            </a:r>
            <a:endParaRPr lang="en-US" sz="3200" b="1" dirty="0">
              <a:latin typeface="Angsana New" pitchFamily="18" charset="-34"/>
              <a:cs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000100" y="704088"/>
            <a:ext cx="5186370" cy="1143000"/>
          </a:xfrm>
        </p:spPr>
        <p:txBody>
          <a:bodyPr/>
          <a:lstStyle/>
          <a:p>
            <a:r>
              <a:rPr lang="th-TH" b="1" dirty="0" smtClean="0">
                <a:latin typeface="Angsana New" pitchFamily="18" charset="-34"/>
                <a:cs typeface="Angsana New" pitchFamily="18" charset="-34"/>
              </a:rPr>
              <a:t>การสร้าง </a:t>
            </a:r>
            <a:r>
              <a:rPr lang="en-US" b="1" dirty="0" err="1" smtClean="0">
                <a:latin typeface="Angsana New" pitchFamily="18" charset="-34"/>
                <a:cs typeface="Angsana New" pitchFamily="18" charset="-34"/>
              </a:rPr>
              <a:t>Plugin</a:t>
            </a:r>
            <a:endParaRPr lang="en-US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928662" y="2046309"/>
            <a:ext cx="7715304" cy="4525963"/>
          </a:xfrm>
        </p:spPr>
        <p:txBody>
          <a:bodyPr/>
          <a:lstStyle/>
          <a:p>
            <a:pPr>
              <a:buNone/>
            </a:pPr>
            <a:r>
              <a:rPr lang="th-TH" dirty="0" smtClean="0"/>
              <a:t>สร้างไฟล์ </a:t>
            </a:r>
            <a:r>
              <a:rPr lang="en-US" dirty="0" err="1" smtClean="0"/>
              <a:t>Plugin</a:t>
            </a:r>
            <a:endParaRPr lang="en-US" dirty="0" smtClean="0"/>
          </a:p>
          <a:p>
            <a:pPr>
              <a:buNone/>
            </a:pPr>
            <a:r>
              <a:rPr lang="th-TH" dirty="0" smtClean="0"/>
              <a:t>เขียนโค้ด โปรแกรมตามหลักเกณฑ์ในการพั</a:t>
            </a:r>
            <a:r>
              <a:rPr lang="th-TH" sz="2800" dirty="0" smtClean="0"/>
              <a:t>ฒนา </a:t>
            </a:r>
            <a:r>
              <a:rPr lang="en-US" sz="2800" dirty="0" err="1" smtClean="0"/>
              <a:t>Plugin</a:t>
            </a:r>
            <a:r>
              <a:rPr lang="en-US" sz="2800" dirty="0" smtClean="0"/>
              <a:t> </a:t>
            </a:r>
            <a:r>
              <a:rPr lang="th-TH" sz="2800" dirty="0" smtClean="0"/>
              <a:t>ของ </a:t>
            </a:r>
            <a:r>
              <a:rPr lang="en-US" sz="2800" dirty="0" err="1" smtClean="0"/>
              <a:t>jQuery</a:t>
            </a:r>
            <a:endParaRPr lang="en-US" sz="2800" dirty="0" smtClean="0"/>
          </a:p>
          <a:p>
            <a:pPr>
              <a:buNone/>
            </a:pPr>
            <a:r>
              <a:rPr lang="th-TH" sz="2800" dirty="0" smtClean="0"/>
              <a:t>ทดสอบโดยการเรียกใช้งาน</a:t>
            </a:r>
            <a:endParaRPr lang="en-US" dirty="0"/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1500166" y="4071942"/>
            <a:ext cx="6357982" cy="10001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dirty="0" smtClean="0">
                <a:solidFill>
                  <a:schemeClr val="tx1"/>
                </a:solidFill>
              </a:rPr>
              <a:t>โครงสร้าง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jQuery.fn.pluginName</a:t>
            </a:r>
            <a:r>
              <a:rPr lang="en-US" dirty="0" smtClean="0">
                <a:solidFill>
                  <a:schemeClr val="tx1"/>
                </a:solidFill>
              </a:rPr>
              <a:t> = function(){ … }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171580" y="642926"/>
            <a:ext cx="6115064" cy="1143000"/>
          </a:xfrm>
        </p:spPr>
        <p:txBody>
          <a:bodyPr/>
          <a:lstStyle/>
          <a:p>
            <a:r>
              <a:rPr lang="th-TH" b="1" dirty="0" smtClean="0">
                <a:latin typeface="Angsana New" pitchFamily="18" charset="-34"/>
                <a:cs typeface="Angsana New" pitchFamily="18" charset="-34"/>
              </a:rPr>
              <a:t>ตัวอย่างการเขียน </a:t>
            </a:r>
            <a:r>
              <a:rPr lang="en-US" b="1" dirty="0" err="1" smtClean="0">
                <a:latin typeface="Angsana New" pitchFamily="18" charset="-34"/>
                <a:cs typeface="Angsana New" pitchFamily="18" charset="-34"/>
              </a:rPr>
              <a:t>Plugin</a:t>
            </a:r>
            <a:endParaRPr lang="en-US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1100142" y="1974871"/>
            <a:ext cx="5543560" cy="452596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err="1" smtClean="0"/>
              <a:t>jQuery.fn.hello</a:t>
            </a:r>
            <a:r>
              <a:rPr lang="en-US" dirty="0" smtClean="0"/>
              <a:t> = function(){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jQuery</a:t>
            </a:r>
            <a:r>
              <a:rPr lang="en-US" dirty="0" smtClean="0"/>
              <a:t>(this).text(“Hello”);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th-TH" sz="3800" b="1" dirty="0" smtClean="0"/>
              <a:t>มีการรับค่า</a:t>
            </a:r>
          </a:p>
          <a:p>
            <a:pPr>
              <a:buNone/>
            </a:pPr>
            <a:r>
              <a:rPr lang="en-US" dirty="0" err="1" smtClean="0"/>
              <a:t>jQuery.fn.hello</a:t>
            </a:r>
            <a:r>
              <a:rPr lang="en-US" dirty="0" smtClean="0"/>
              <a:t> = function(txt){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jQuery</a:t>
            </a:r>
            <a:r>
              <a:rPr lang="en-US" dirty="0" smtClean="0"/>
              <a:t>(this).text(txt);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th-TH" sz="3800" b="1" dirty="0" smtClean="0"/>
              <a:t>มีการกำหนด </a:t>
            </a:r>
            <a:r>
              <a:rPr lang="en-US" sz="3800" b="1" dirty="0" smtClean="0"/>
              <a:t>option</a:t>
            </a:r>
          </a:p>
          <a:p>
            <a:pPr>
              <a:buNone/>
            </a:pPr>
            <a:r>
              <a:rPr lang="en-US" dirty="0" err="1" smtClean="0"/>
              <a:t>jQuery.fn.hello</a:t>
            </a:r>
            <a:r>
              <a:rPr lang="en-US" dirty="0" smtClean="0"/>
              <a:t> = function(options){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default={</a:t>
            </a:r>
          </a:p>
          <a:p>
            <a:pPr>
              <a:buNone/>
            </a:pPr>
            <a:r>
              <a:rPr lang="en-US" dirty="0" smtClean="0"/>
              <a:t>	color:”red”</a:t>
            </a:r>
          </a:p>
          <a:p>
            <a:pPr>
              <a:buNone/>
            </a:pPr>
            <a:r>
              <a:rPr lang="en-US" dirty="0" smtClean="0"/>
              <a:t>	};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opts = $.extend({</a:t>
            </a:r>
            <a:r>
              <a:rPr lang="en-US" dirty="0" err="1" smtClean="0"/>
              <a:t>default,options</a:t>
            </a:r>
            <a:r>
              <a:rPr lang="en-US" dirty="0" smtClean="0"/>
              <a:t>});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Return $(this).</a:t>
            </a:r>
            <a:r>
              <a:rPr lang="en-US" dirty="0" err="1" smtClean="0"/>
              <a:t>css</a:t>
            </a:r>
            <a:r>
              <a:rPr lang="en-US" dirty="0" smtClean="0"/>
              <a:t>({“color”:</a:t>
            </a:r>
            <a:r>
              <a:rPr lang="en-US" dirty="0" err="1" smtClean="0"/>
              <a:t>opts.color</a:t>
            </a:r>
            <a:r>
              <a:rPr lang="en-US" dirty="0" smtClean="0"/>
              <a:t>});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957266" y="571480"/>
            <a:ext cx="4614866" cy="1143000"/>
          </a:xfrm>
        </p:spPr>
        <p:txBody>
          <a:bodyPr/>
          <a:lstStyle/>
          <a:p>
            <a:r>
              <a:rPr lang="en-US" b="1" dirty="0" err="1" smtClean="0">
                <a:latin typeface="Angsana New" pitchFamily="18" charset="-34"/>
                <a:cs typeface="Angsana New" pitchFamily="18" charset="-34"/>
              </a:rPr>
              <a:t>jQuery</a:t>
            </a:r>
            <a:r>
              <a:rPr lang="en-US" b="1" dirty="0" smtClean="0">
                <a:latin typeface="Angsana New" pitchFamily="18" charset="-34"/>
                <a:cs typeface="Angsana New" pitchFamily="18" charset="-34"/>
              </a:rPr>
              <a:t> UI ?</a:t>
            </a:r>
            <a:endParaRPr lang="en-US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771556" y="2046309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h-TH" dirty="0" smtClean="0"/>
              <a:t>เป็น </a:t>
            </a:r>
            <a:r>
              <a:rPr lang="en-US" dirty="0" err="1" smtClean="0"/>
              <a:t>plugin</a:t>
            </a:r>
            <a:r>
              <a:rPr lang="en-US" dirty="0" smtClean="0"/>
              <a:t> </a:t>
            </a:r>
            <a:r>
              <a:rPr lang="th-TH" dirty="0" smtClean="0"/>
              <a:t>ที่เข้ามาช่วยให้การสร้าง </a:t>
            </a:r>
            <a:r>
              <a:rPr lang="en-US" dirty="0" smtClean="0"/>
              <a:t>Action </a:t>
            </a:r>
            <a:r>
              <a:rPr lang="th-TH" dirty="0" smtClean="0"/>
              <a:t>ต่าง เป็นไปอย่างง่ายดาย</a:t>
            </a:r>
          </a:p>
          <a:p>
            <a:pPr>
              <a:buNone/>
            </a:pPr>
            <a:r>
              <a:rPr lang="th-TH" dirty="0" smtClean="0"/>
              <a:t>แบ่งออกเป็น 4 กลุ่มดังนี้</a:t>
            </a:r>
          </a:p>
          <a:p>
            <a:pPr>
              <a:buNone/>
            </a:pPr>
            <a:r>
              <a:rPr lang="en-US" dirty="0" smtClean="0"/>
              <a:t>Interactions </a:t>
            </a:r>
            <a:r>
              <a:rPr lang="th-TH" dirty="0" smtClean="0"/>
              <a:t>สำหรับทำงานโต้ตอบกับผู้ใช้</a:t>
            </a:r>
          </a:p>
          <a:p>
            <a:pPr>
              <a:buNone/>
            </a:pPr>
            <a:r>
              <a:rPr lang="en-US" dirty="0" smtClean="0"/>
              <a:t>Widgets </a:t>
            </a:r>
            <a:r>
              <a:rPr lang="th-TH" dirty="0" smtClean="0"/>
              <a:t>สำหรับหน้าตา </a:t>
            </a:r>
            <a:r>
              <a:rPr lang="en-US" dirty="0" smtClean="0"/>
              <a:t>GUI </a:t>
            </a:r>
            <a:r>
              <a:rPr lang="th-TH" dirty="0" smtClean="0"/>
              <a:t>ประกอบเว็บ</a:t>
            </a:r>
          </a:p>
          <a:p>
            <a:pPr>
              <a:buNone/>
            </a:pPr>
            <a:r>
              <a:rPr lang="en-US" dirty="0" smtClean="0"/>
              <a:t>Effect </a:t>
            </a:r>
            <a:r>
              <a:rPr lang="th-TH" dirty="0" smtClean="0"/>
              <a:t>สำหรับการแสดงผลแบบพิเศษ</a:t>
            </a:r>
          </a:p>
          <a:p>
            <a:pPr>
              <a:buNone/>
            </a:pPr>
            <a:r>
              <a:rPr lang="en-US" dirty="0" smtClean="0"/>
              <a:t>Utilities </a:t>
            </a:r>
            <a:r>
              <a:rPr lang="th-TH" dirty="0" smtClean="0"/>
              <a:t>อื่นๆ</a:t>
            </a:r>
          </a:p>
          <a:p>
            <a:pPr>
              <a:buNone/>
            </a:pPr>
            <a:r>
              <a:rPr lang="en-US" dirty="0" smtClean="0"/>
              <a:t>Download File </a:t>
            </a:r>
            <a:r>
              <a:rPr lang="th-TH" dirty="0" smtClean="0"/>
              <a:t>ได้ที่</a:t>
            </a:r>
          </a:p>
          <a:p>
            <a:pPr>
              <a:buNone/>
            </a:pPr>
            <a:r>
              <a:rPr lang="en-US" dirty="0" smtClean="0"/>
              <a:t>http://jqueryui.com/download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100142" y="704088"/>
            <a:ext cx="6400816" cy="1143000"/>
          </a:xfrm>
        </p:spPr>
        <p:txBody>
          <a:bodyPr/>
          <a:lstStyle/>
          <a:p>
            <a:r>
              <a:rPr lang="th-TH" b="1" dirty="0" smtClean="0">
                <a:latin typeface="Angsana New" pitchFamily="18" charset="-34"/>
                <a:cs typeface="Angsana New" pitchFamily="18" charset="-34"/>
              </a:rPr>
              <a:t>การใช้งาน </a:t>
            </a:r>
            <a:r>
              <a:rPr lang="en-US" b="1" dirty="0" err="1" smtClean="0">
                <a:latin typeface="Angsana New" pitchFamily="18" charset="-34"/>
                <a:cs typeface="Angsana New" pitchFamily="18" charset="-34"/>
              </a:rPr>
              <a:t>jQuery</a:t>
            </a:r>
            <a:r>
              <a:rPr lang="en-US" b="1" dirty="0" smtClean="0">
                <a:latin typeface="Angsana New" pitchFamily="18" charset="-34"/>
                <a:cs typeface="Angsana New" pitchFamily="18" charset="-34"/>
              </a:rPr>
              <a:t> UI</a:t>
            </a:r>
            <a:endParaRPr lang="en-US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1000100" y="1928802"/>
            <a:ext cx="7615262" cy="45259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th-TH" dirty="0" smtClean="0"/>
              <a:t>ทำการเรียกใช้งานไฟล์หลัก </a:t>
            </a:r>
            <a:r>
              <a:rPr lang="en-US" dirty="0" err="1" smtClean="0"/>
              <a:t>jQuery</a:t>
            </a:r>
            <a:endParaRPr lang="en-US" dirty="0" smtClean="0"/>
          </a:p>
          <a:p>
            <a:pPr>
              <a:buNone/>
            </a:pPr>
            <a:r>
              <a:rPr lang="th-TH" dirty="0" smtClean="0"/>
              <a:t>เรียกใช้งานไฟล์หลักของ </a:t>
            </a:r>
            <a:r>
              <a:rPr lang="en-US" dirty="0" err="1" smtClean="0"/>
              <a:t>jQueryUi</a:t>
            </a:r>
            <a:endParaRPr lang="en-US" dirty="0" smtClean="0"/>
          </a:p>
          <a:p>
            <a:pPr>
              <a:buNone/>
            </a:pPr>
            <a:r>
              <a:rPr lang="th-TH" dirty="0" smtClean="0"/>
              <a:t>เรียกใช้ไฟล์ </a:t>
            </a:r>
            <a:r>
              <a:rPr lang="en-US" dirty="0" smtClean="0"/>
              <a:t>Theme </a:t>
            </a:r>
            <a:r>
              <a:rPr lang="th-TH" dirty="0" smtClean="0"/>
              <a:t>ซึ่งเป็นไฟล์ </a:t>
            </a:r>
            <a:r>
              <a:rPr lang="en-US" dirty="0" smtClean="0"/>
              <a:t>CSS </a:t>
            </a:r>
            <a:r>
              <a:rPr lang="th-TH" dirty="0" smtClean="0"/>
              <a:t>ของ </a:t>
            </a:r>
            <a:r>
              <a:rPr lang="en-US" dirty="0" err="1" smtClean="0"/>
              <a:t>jQuery</a:t>
            </a:r>
            <a:r>
              <a:rPr lang="en-US" dirty="0" smtClean="0"/>
              <a:t> UI</a:t>
            </a:r>
          </a:p>
          <a:p>
            <a:pPr>
              <a:buNone/>
            </a:pPr>
            <a:r>
              <a:rPr lang="th-TH" dirty="0" smtClean="0"/>
              <a:t>เขียนโค้ดโปรแกรมตามเอกสารอธิบายการใช้งานแต่ละฟังก์ชั่น</a:t>
            </a:r>
          </a:p>
          <a:p>
            <a:pPr>
              <a:buNone/>
            </a:pPr>
            <a:r>
              <a:rPr lang="th-TH" b="1" dirty="0" smtClean="0"/>
              <a:t>ตัวอย่าง</a:t>
            </a:r>
          </a:p>
          <a:p>
            <a:pPr>
              <a:buNone/>
            </a:pPr>
            <a:r>
              <a:rPr lang="en-US" dirty="0" smtClean="0"/>
              <a:t>&lt;script </a:t>
            </a:r>
            <a:r>
              <a:rPr lang="en-US" dirty="0" err="1" smtClean="0"/>
              <a:t>src</a:t>
            </a:r>
            <a:r>
              <a:rPr lang="en-US" dirty="0" smtClean="0"/>
              <a:t>=“jquery.js” type=“text/</a:t>
            </a:r>
            <a:r>
              <a:rPr lang="en-US" dirty="0" err="1" smtClean="0"/>
              <a:t>javascript</a:t>
            </a:r>
            <a:r>
              <a:rPr lang="en-US" dirty="0" smtClean="0"/>
              <a:t>”&gt;</a:t>
            </a:r>
          </a:p>
          <a:p>
            <a:pPr>
              <a:buNone/>
            </a:pPr>
            <a:r>
              <a:rPr lang="en-US" dirty="0" smtClean="0"/>
              <a:t>&lt;script </a:t>
            </a:r>
            <a:r>
              <a:rPr lang="en-US" dirty="0" err="1" smtClean="0"/>
              <a:t>src</a:t>
            </a:r>
            <a:r>
              <a:rPr lang="en-US" dirty="0" smtClean="0"/>
              <a:t>=“</a:t>
            </a:r>
            <a:r>
              <a:rPr lang="en-US" dirty="0" err="1" smtClean="0"/>
              <a:t>ui</a:t>
            </a:r>
            <a:r>
              <a:rPr lang="en-US" dirty="0" smtClean="0"/>
              <a:t>/jquery-ui.js” type=“text/</a:t>
            </a:r>
            <a:r>
              <a:rPr lang="en-US" dirty="0" err="1" smtClean="0"/>
              <a:t>javascript</a:t>
            </a:r>
            <a:r>
              <a:rPr lang="en-US" dirty="0" smtClean="0"/>
              <a:t>”&gt;</a:t>
            </a:r>
          </a:p>
          <a:p>
            <a:pPr>
              <a:buNone/>
            </a:pPr>
            <a:r>
              <a:rPr lang="en-US" dirty="0" smtClean="0"/>
              <a:t>&lt;link </a:t>
            </a:r>
            <a:r>
              <a:rPr lang="en-US" dirty="0" err="1" smtClean="0"/>
              <a:t>href</a:t>
            </a:r>
            <a:r>
              <a:rPr lang="en-US" dirty="0" smtClean="0"/>
              <a:t>=“link.css” </a:t>
            </a:r>
            <a:r>
              <a:rPr lang="en-US" dirty="0" err="1" smtClean="0"/>
              <a:t>rel</a:t>
            </a:r>
            <a:r>
              <a:rPr lang="en-US" dirty="0" smtClean="0"/>
              <a:t>=“</a:t>
            </a:r>
            <a:r>
              <a:rPr lang="en-US" dirty="0" err="1" smtClean="0"/>
              <a:t>stylesheet</a:t>
            </a:r>
            <a:r>
              <a:rPr lang="en-US" dirty="0" smtClean="0"/>
              <a:t>” type=“text/</a:t>
            </a:r>
            <a:r>
              <a:rPr lang="en-US" dirty="0" err="1" smtClean="0"/>
              <a:t>css</a:t>
            </a:r>
            <a:r>
              <a:rPr lang="en-US" dirty="0" smtClean="0"/>
              <a:t>” /&gt;</a:t>
            </a:r>
          </a:p>
          <a:p>
            <a:pPr>
              <a:buNone/>
            </a:pPr>
            <a:r>
              <a:rPr lang="en-US" dirty="0" smtClean="0"/>
              <a:t>&lt;script type=“text/</a:t>
            </a:r>
            <a:r>
              <a:rPr lang="en-US" dirty="0" err="1" smtClean="0"/>
              <a:t>javascript</a:t>
            </a:r>
            <a:r>
              <a:rPr lang="en-US" dirty="0" smtClean="0"/>
              <a:t>”&gt;</a:t>
            </a:r>
          </a:p>
          <a:p>
            <a:pPr>
              <a:buNone/>
            </a:pPr>
            <a:r>
              <a:rPr lang="en-US" dirty="0" smtClean="0"/>
              <a:t>	$(document).ready(function(){</a:t>
            </a:r>
          </a:p>
          <a:p>
            <a:pPr>
              <a:buNone/>
            </a:pPr>
            <a:r>
              <a:rPr lang="en-US" dirty="0" smtClean="0"/>
              <a:t>	….</a:t>
            </a:r>
          </a:p>
          <a:p>
            <a:pPr>
              <a:buNone/>
            </a:pPr>
            <a:r>
              <a:rPr lang="en-US" dirty="0" smtClean="0"/>
              <a:t>	});</a:t>
            </a:r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100142" y="704088"/>
            <a:ext cx="4757742" cy="1143000"/>
          </a:xfrm>
        </p:spPr>
        <p:txBody>
          <a:bodyPr/>
          <a:lstStyle/>
          <a:p>
            <a:r>
              <a:rPr lang="en-US" b="1" dirty="0" err="1" smtClean="0">
                <a:latin typeface="Angsana New" pitchFamily="18" charset="-34"/>
                <a:cs typeface="Angsana New" pitchFamily="18" charset="-34"/>
              </a:rPr>
              <a:t>jQuery</a:t>
            </a:r>
            <a:r>
              <a:rPr lang="en-US" b="1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b="1" dirty="0" err="1" smtClean="0">
                <a:latin typeface="Angsana New" pitchFamily="18" charset="-34"/>
                <a:cs typeface="Angsana New" pitchFamily="18" charset="-34"/>
              </a:rPr>
              <a:t>Ui</a:t>
            </a:r>
            <a:r>
              <a:rPr lang="en-US" b="1" dirty="0" smtClean="0">
                <a:latin typeface="Angsana New" pitchFamily="18" charset="-34"/>
                <a:cs typeface="Angsana New" pitchFamily="18" charset="-34"/>
              </a:rPr>
              <a:t> Effect</a:t>
            </a:r>
            <a:endParaRPr lang="en-US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914432" y="2046309"/>
            <a:ext cx="7515220" cy="4525963"/>
          </a:xfrm>
        </p:spPr>
        <p:txBody>
          <a:bodyPr/>
          <a:lstStyle/>
          <a:p>
            <a:pPr>
              <a:buNone/>
            </a:pPr>
            <a:r>
              <a:rPr lang="th-TH" dirty="0" smtClean="0"/>
              <a:t>เป็นการแสดงผลข้อมูลโดยใช้เทคนิคพิเศษซึ่งมีความสามารถมากกว่า </a:t>
            </a:r>
            <a:r>
              <a:rPr lang="en-US" dirty="0" smtClean="0"/>
              <a:t>Effect </a:t>
            </a:r>
            <a:endParaRPr lang="th-TH" dirty="0" smtClean="0"/>
          </a:p>
          <a:p>
            <a:pPr>
              <a:buNone/>
            </a:pPr>
            <a:r>
              <a:rPr lang="th-TH" dirty="0" smtClean="0"/>
              <a:t>หลักของ </a:t>
            </a:r>
            <a:r>
              <a:rPr lang="en-US" dirty="0" err="1" smtClean="0"/>
              <a:t>jQuery</a:t>
            </a:r>
            <a:endParaRPr lang="th-TH" dirty="0" smtClean="0"/>
          </a:p>
          <a:p>
            <a:pPr>
              <a:buNone/>
            </a:pPr>
            <a:r>
              <a:rPr lang="th-TH" b="1" dirty="0" smtClean="0"/>
              <a:t>ตัวอย่าง</a:t>
            </a:r>
          </a:p>
          <a:p>
            <a:pPr>
              <a:buNone/>
            </a:pPr>
            <a:r>
              <a:rPr lang="en-US" dirty="0" smtClean="0"/>
              <a:t>$(“#c1”).animation({“background-color”:”#FF0000”},1000);</a:t>
            </a:r>
          </a:p>
          <a:p>
            <a:pPr>
              <a:buNone/>
            </a:pPr>
            <a:r>
              <a:rPr lang="en-US" dirty="0" smtClean="0"/>
              <a:t>$(“#c1”).show(“clip”,{},1000)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957266" y="500042"/>
            <a:ext cx="5114932" cy="1143000"/>
          </a:xfrm>
        </p:spPr>
        <p:txBody>
          <a:bodyPr/>
          <a:lstStyle/>
          <a:p>
            <a:r>
              <a:rPr lang="en-US" b="1" dirty="0" smtClean="0">
                <a:latin typeface="Angsana New" pitchFamily="18" charset="-34"/>
                <a:cs typeface="Angsana New" pitchFamily="18" charset="-34"/>
              </a:rPr>
              <a:t>Show/Hide Effect</a:t>
            </a:r>
            <a:endParaRPr lang="en-US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357158" y="2046309"/>
            <a:ext cx="6929486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Show/Hide</a:t>
            </a:r>
          </a:p>
          <a:p>
            <a:pPr>
              <a:buNone/>
            </a:pPr>
            <a:r>
              <a:rPr lang="en-US" dirty="0" smtClean="0"/>
              <a:t>Show(effect,[option],[speed],[callback])</a:t>
            </a:r>
          </a:p>
          <a:p>
            <a:pPr>
              <a:buNone/>
            </a:pPr>
            <a:r>
              <a:rPr lang="en-US" dirty="0" smtClean="0"/>
              <a:t>Hide(effect,[option],[speed],[callback])</a:t>
            </a:r>
          </a:p>
          <a:p>
            <a:pPr>
              <a:buNone/>
            </a:pPr>
            <a:r>
              <a:rPr lang="th-TH" b="1" dirty="0" smtClean="0">
                <a:solidFill>
                  <a:srgbClr val="FF0000"/>
                </a:solidFill>
              </a:rPr>
              <a:t>ตัวอย่าง</a:t>
            </a:r>
          </a:p>
          <a:p>
            <a:pPr>
              <a:buNone/>
            </a:pPr>
            <a:r>
              <a:rPr lang="en-US" dirty="0" smtClean="0"/>
              <a:t>$(selector).show(“clip”,{},1000);</a:t>
            </a:r>
          </a:p>
          <a:p>
            <a:pPr>
              <a:buNone/>
            </a:pPr>
            <a:r>
              <a:rPr lang="en-US" dirty="0" smtClean="0"/>
              <a:t>$(selector).hide(“scale”,{parcent:50},1000);</a:t>
            </a:r>
          </a:p>
          <a:p>
            <a:pPr>
              <a:buNone/>
            </a:pPr>
            <a:r>
              <a:rPr lang="en-US" dirty="0" smtClean="0"/>
              <a:t>Option </a:t>
            </a:r>
            <a:r>
              <a:rPr lang="th-TH" dirty="0" smtClean="0"/>
              <a:t>ขึ้นอยู่กับประเภท </a:t>
            </a:r>
            <a:r>
              <a:rPr lang="en-US" dirty="0" smtClean="0"/>
              <a:t>Effect </a:t>
            </a:r>
            <a:r>
              <a:rPr lang="th-TH" dirty="0" smtClean="0"/>
              <a:t>ที่เลือกใช้</a:t>
            </a:r>
          </a:p>
          <a:p>
            <a:pPr>
              <a:buNone/>
            </a:pPr>
            <a:r>
              <a:rPr lang="en-US" dirty="0" smtClean="0"/>
              <a:t>.toggle(); //</a:t>
            </a:r>
            <a:r>
              <a:rPr lang="th-TH" dirty="0" smtClean="0"/>
              <a:t>สลับการทำงานระหว่าง </a:t>
            </a:r>
            <a:r>
              <a:rPr lang="en-US" dirty="0" smtClean="0"/>
              <a:t>hide/show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29520" y="1928802"/>
            <a:ext cx="148662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Effect Type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Blind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Bounce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Clip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Drop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Explode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Fold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Highlight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Puff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Pulsate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Scale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Shake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Size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Slide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100142" y="704088"/>
            <a:ext cx="6758006" cy="1143000"/>
          </a:xfrm>
        </p:spPr>
        <p:txBody>
          <a:bodyPr/>
          <a:lstStyle/>
          <a:p>
            <a:r>
              <a:rPr lang="th-TH" b="1" dirty="0" smtClean="0">
                <a:latin typeface="Angsana New" pitchFamily="18" charset="-34"/>
                <a:cs typeface="Angsana New" pitchFamily="18" charset="-34"/>
              </a:rPr>
              <a:t>การสร้าง</a:t>
            </a:r>
            <a:r>
              <a:rPr lang="th-TH" b="1" dirty="0" err="1" smtClean="0">
                <a:latin typeface="Angsana New" pitchFamily="18" charset="-34"/>
                <a:cs typeface="Angsana New" pitchFamily="18" charset="-34"/>
              </a:rPr>
              <a:t>ปฎิ</a:t>
            </a:r>
            <a:r>
              <a:rPr lang="th-TH" b="1" dirty="0" smtClean="0">
                <a:latin typeface="Angsana New" pitchFamily="18" charset="-34"/>
                <a:cs typeface="Angsana New" pitchFamily="18" charset="-34"/>
              </a:rPr>
              <a:t>ทินด้วย </a:t>
            </a:r>
            <a:r>
              <a:rPr lang="en-US" b="1" dirty="0" err="1" smtClean="0">
                <a:latin typeface="Angsana New" pitchFamily="18" charset="-34"/>
                <a:cs typeface="Angsana New" pitchFamily="18" charset="-34"/>
              </a:rPr>
              <a:t>jQuery</a:t>
            </a:r>
            <a:r>
              <a:rPr lang="en-US" b="1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b="1" dirty="0" err="1" smtClean="0">
                <a:latin typeface="Angsana New" pitchFamily="18" charset="-34"/>
                <a:cs typeface="Angsana New" pitchFamily="18" charset="-34"/>
              </a:rPr>
              <a:t>Ui</a:t>
            </a:r>
            <a:endParaRPr lang="en-US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714348" y="2117747"/>
            <a:ext cx="8215370" cy="4525963"/>
          </a:xfrm>
        </p:spPr>
        <p:txBody>
          <a:bodyPr/>
          <a:lstStyle/>
          <a:p>
            <a:pPr>
              <a:buNone/>
            </a:pPr>
            <a:r>
              <a:rPr lang="th-TH" dirty="0" smtClean="0"/>
              <a:t>ใช้ </a:t>
            </a:r>
            <a:r>
              <a:rPr lang="en-US" dirty="0" smtClean="0"/>
              <a:t>.</a:t>
            </a:r>
            <a:r>
              <a:rPr lang="en-US" dirty="0" err="1" smtClean="0"/>
              <a:t>datepicker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th-TH" b="1" dirty="0" smtClean="0"/>
              <a:t>ตัวอย่าง</a:t>
            </a:r>
          </a:p>
          <a:p>
            <a:pPr>
              <a:buNone/>
            </a:pPr>
            <a:r>
              <a:rPr lang="en-US" dirty="0" smtClean="0"/>
              <a:t>$(document).ready(function(){</a:t>
            </a:r>
          </a:p>
          <a:p>
            <a:pPr lvl="1">
              <a:buNone/>
            </a:pPr>
            <a:r>
              <a:rPr lang="th-TH" dirty="0" smtClean="0">
                <a:solidFill>
                  <a:srgbClr val="FF0000"/>
                </a:solidFill>
              </a:rPr>
              <a:t>    </a:t>
            </a:r>
            <a:r>
              <a:rPr lang="en-US" dirty="0" smtClean="0">
                <a:solidFill>
                  <a:srgbClr val="FF0000"/>
                </a:solidFill>
              </a:rPr>
              <a:t>$(“#calendar”).</a:t>
            </a:r>
            <a:r>
              <a:rPr lang="en-US" dirty="0" err="1" smtClean="0">
                <a:solidFill>
                  <a:srgbClr val="FF0000"/>
                </a:solidFill>
              </a:rPr>
              <a:t>datepicker</a:t>
            </a:r>
            <a:r>
              <a:rPr lang="en-US" dirty="0" smtClean="0">
                <a:solidFill>
                  <a:srgbClr val="FF0000"/>
                </a:solidFill>
              </a:rPr>
              <a:t>();</a:t>
            </a:r>
          </a:p>
          <a:p>
            <a:pPr>
              <a:buNone/>
            </a:pPr>
            <a:r>
              <a:rPr lang="en-US" dirty="0" smtClean="0"/>
              <a:t>});</a:t>
            </a:r>
          </a:p>
          <a:p>
            <a:pPr>
              <a:buNone/>
            </a:pPr>
            <a:r>
              <a:rPr lang="en-US" dirty="0" smtClean="0"/>
              <a:t>&lt;input type=“input” id=“calendar” name=“calendar”&gt;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214414" y="500042"/>
            <a:ext cx="5043494" cy="1143000"/>
          </a:xfrm>
        </p:spPr>
        <p:txBody>
          <a:bodyPr/>
          <a:lstStyle/>
          <a:p>
            <a:r>
              <a:rPr lang="en-US" b="1" dirty="0" err="1" smtClean="0">
                <a:latin typeface="Angsana New" pitchFamily="18" charset="-34"/>
                <a:cs typeface="Angsana New" pitchFamily="18" charset="-34"/>
              </a:rPr>
              <a:t>jQuery</a:t>
            </a:r>
            <a:r>
              <a:rPr lang="en-US" b="1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b="1" dirty="0" err="1" smtClean="0">
                <a:latin typeface="Angsana New" pitchFamily="18" charset="-34"/>
                <a:cs typeface="Angsana New" pitchFamily="18" charset="-34"/>
              </a:rPr>
              <a:t>Ui</a:t>
            </a:r>
            <a:r>
              <a:rPr lang="en-US" b="1" dirty="0" smtClean="0">
                <a:latin typeface="Angsana New" pitchFamily="18" charset="-34"/>
                <a:cs typeface="Angsana New" pitchFamily="18" charset="-34"/>
              </a:rPr>
              <a:t> Dialog</a:t>
            </a:r>
            <a:endParaRPr lang="en-US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1071538" y="2117747"/>
            <a:ext cx="7115196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$(selector).dialog();</a:t>
            </a:r>
          </a:p>
          <a:p>
            <a:pPr>
              <a:buNone/>
            </a:pPr>
            <a:r>
              <a:rPr lang="th-TH" b="1" dirty="0" smtClean="0"/>
              <a:t>ตัวอย่าง</a:t>
            </a:r>
          </a:p>
          <a:p>
            <a:pPr>
              <a:buNone/>
            </a:pPr>
            <a:r>
              <a:rPr lang="th-TH" dirty="0" smtClean="0"/>
              <a:t>สร้าง </a:t>
            </a:r>
            <a:r>
              <a:rPr lang="en-US" dirty="0" smtClean="0"/>
              <a:t>Div </a:t>
            </a:r>
            <a:r>
              <a:rPr lang="th-TH" dirty="0" smtClean="0"/>
              <a:t>สำหรับข้อมูลที่ต้องการแสดงใน </a:t>
            </a:r>
            <a:r>
              <a:rPr lang="en-US" dirty="0" smtClean="0"/>
              <a:t>dialog</a:t>
            </a:r>
          </a:p>
          <a:p>
            <a:pPr>
              <a:buNone/>
            </a:pPr>
            <a:r>
              <a:rPr lang="en-US" dirty="0" smtClean="0"/>
              <a:t>&lt;div id=“content”&gt;</a:t>
            </a:r>
          </a:p>
          <a:p>
            <a:pPr>
              <a:buNone/>
            </a:pPr>
            <a:r>
              <a:rPr lang="th-TH" dirty="0" smtClean="0"/>
              <a:t>ข้อความที่ต้องการให้แสดงใน </a:t>
            </a:r>
            <a:r>
              <a:rPr lang="en-US" dirty="0" smtClean="0"/>
              <a:t>dialog</a:t>
            </a:r>
          </a:p>
          <a:p>
            <a:pPr>
              <a:buNone/>
            </a:pPr>
            <a:r>
              <a:rPr lang="en-US" dirty="0" smtClean="0"/>
              <a:t>&lt;/div&gt;</a:t>
            </a:r>
          </a:p>
          <a:p>
            <a:pPr>
              <a:buNone/>
            </a:pPr>
            <a:r>
              <a:rPr lang="th-TH" dirty="0" smtClean="0"/>
              <a:t>เรียกใช้งาน </a:t>
            </a:r>
            <a:r>
              <a:rPr lang="en-US" dirty="0" smtClean="0"/>
              <a:t>Method</a:t>
            </a:r>
          </a:p>
          <a:p>
            <a:pPr>
              <a:buNone/>
            </a:pPr>
            <a:r>
              <a:rPr lang="en-US" dirty="0" smtClean="0"/>
              <a:t>$(“#content”).dialog();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ไหลเวียน">
  <a:themeElements>
    <a:clrScheme name="ไหลเวียน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ไหลเวียน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ไหลเวียน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2142</TotalTime>
  <Words>577</Words>
  <Application>Microsoft Office PowerPoint</Application>
  <PresentationFormat>On-screen Show (4:3)</PresentationFormat>
  <Paragraphs>201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ไหลเวียน</vt:lpstr>
      <vt:lpstr>jQueryUI &amp; Plugin  </vt:lpstr>
      <vt:lpstr>การสร้าง Plugin</vt:lpstr>
      <vt:lpstr>ตัวอย่างการเขียน Plugin</vt:lpstr>
      <vt:lpstr>jQuery UI ?</vt:lpstr>
      <vt:lpstr>การใช้งาน jQuery UI</vt:lpstr>
      <vt:lpstr>jQuery Ui Effect</vt:lpstr>
      <vt:lpstr>Show/Hide Effect</vt:lpstr>
      <vt:lpstr>การสร้างปฎิทินด้วย jQuery Ui</vt:lpstr>
      <vt:lpstr>jQuery Ui Dialog</vt:lpstr>
      <vt:lpstr>การประยุกต์ใช้งาน Dialog</vt:lpstr>
      <vt:lpstr>jQuery Ui Auto Complete</vt:lpstr>
      <vt:lpstr>jQuery Ui Tab Contents</vt:lpstr>
      <vt:lpstr>jQuery Ui Accordion</vt:lpstr>
      <vt:lpstr>การสร้าง Loading</vt:lpstr>
      <vt:lpstr>การตรวจสอบข้อมูล input ด้วย plugin</vt:lpstr>
      <vt:lpstr>Gallery รูปภาพด้วย Plugin</vt:lpstr>
      <vt:lpstr>www.workphp.com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 Plugin</dc:title>
  <dc:creator>Nong</dc:creator>
  <cp:lastModifiedBy>Kosit</cp:lastModifiedBy>
  <cp:revision>422</cp:revision>
  <dcterms:created xsi:type="dcterms:W3CDTF">2012-07-03T16:25:05Z</dcterms:created>
  <dcterms:modified xsi:type="dcterms:W3CDTF">2013-06-01T15:29:23Z</dcterms:modified>
</cp:coreProperties>
</file>