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88" r:id="rId4"/>
    <p:sldId id="286" r:id="rId5"/>
    <p:sldId id="287" r:id="rId6"/>
    <p:sldId id="289" r:id="rId7"/>
    <p:sldId id="290" r:id="rId8"/>
    <p:sldId id="291" r:id="rId9"/>
    <p:sldId id="258" r:id="rId10"/>
    <p:sldId id="259" r:id="rId11"/>
    <p:sldId id="260" r:id="rId12"/>
    <p:sldId id="261" r:id="rId13"/>
    <p:sldId id="26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99" r:id="rId29"/>
    <p:sldId id="283" r:id="rId30"/>
    <p:sldId id="292" r:id="rId31"/>
    <p:sldId id="285" r:id="rId32"/>
    <p:sldId id="303" r:id="rId33"/>
    <p:sldId id="294" r:id="rId34"/>
    <p:sldId id="295" r:id="rId35"/>
    <p:sldId id="296" r:id="rId36"/>
    <p:sldId id="297" r:id="rId37"/>
    <p:sldId id="298" r:id="rId38"/>
    <p:sldId id="302" r:id="rId39"/>
    <p:sldId id="304" r:id="rId40"/>
    <p:sldId id="305" r:id="rId41"/>
    <p:sldId id="30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37B"/>
    <a:srgbClr val="000099"/>
    <a:srgbClr val="3E0BF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4365-790A-4AF9-90F8-5388E5DB122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21A97-C9CC-4EE7-AC38-F035D83B6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1A97-C9CC-4EE7-AC38-F035D83B6C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ดและมนมุมสี่เหลี่ยมหนึ่งมุม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ามเหลี่ยมมุมฉาก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รูปแบบอิสร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รูปแบบอิสร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8F0B99-21B3-4313-85C8-A5903B125E86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71538" y="1285860"/>
            <a:ext cx="7048520" cy="1222375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6000" b="1" dirty="0" smtClean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 : JavaScript Library</a:t>
            </a:r>
            <a:endParaRPr lang="en-US" sz="6000" b="1" dirty="0">
              <a:solidFill>
                <a:srgbClr val="FFC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95380" y="3486160"/>
            <a:ext cx="4833942" cy="2228856"/>
          </a:xfrm>
        </p:spPr>
        <p:txBody>
          <a:bodyPr>
            <a:noAutofit/>
          </a:bodyPr>
          <a:lstStyle/>
          <a:p>
            <a:pPr algn="l"/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โดย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โฆษิต  อารมณ์สวะ</a:t>
            </a:r>
            <a:endParaRPr lang="en-US" sz="2800" b="1" dirty="0" smtClean="0">
              <a:latin typeface="Angsana New" pitchFamily="18" charset="-34"/>
              <a:cs typeface="Angsana New" pitchFamily="18" charset="-34"/>
            </a:endParaRPr>
          </a:p>
          <a:p>
            <a:pPr algn="l"/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E-mail : </a:t>
            </a:r>
            <a:r>
              <a:rPr lang="en-US" sz="2800" b="1" dirty="0" err="1" smtClean="0">
                <a:latin typeface="Angsana New" pitchFamily="18" charset="-34"/>
                <a:cs typeface="Angsana New" pitchFamily="18" charset="-34"/>
                <a:hlinkClick r:id="rId2"/>
              </a:rPr>
              <a:t>nn.it@hotmail</a:t>
            </a:r>
            <a:endParaRPr lang="en-US" sz="2800" b="1" dirty="0" smtClean="0">
              <a:latin typeface="Angsana New" pitchFamily="18" charset="-34"/>
              <a:cs typeface="Angsana New" pitchFamily="18" charset="-34"/>
            </a:endParaRPr>
          </a:p>
          <a:p>
            <a:pPr algn="l"/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Tel. 080-992-6565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6643734" cy="838200"/>
          </a:xfrm>
        </p:spPr>
        <p:txBody>
          <a:bodyPr>
            <a:normAutofit/>
          </a:bodyPr>
          <a:lstStyle/>
          <a:p>
            <a:r>
              <a:rPr lang="th-TH" sz="4000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เปรียบเทียบได้กับ </a:t>
            </a:r>
            <a:r>
              <a:rPr lang="en-US" sz="4000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onload</a:t>
            </a:r>
            <a:r>
              <a:rPr lang="en-US" sz="4000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000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ของ </a:t>
            </a:r>
            <a:r>
              <a:rPr lang="en-US" sz="4000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JavaScript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2243143"/>
            <a:ext cx="7729534" cy="3543311"/>
          </a:xfrm>
        </p:spPr>
        <p:txBody>
          <a:bodyPr>
            <a:no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ผูกติดกับเอกสาร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html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โค้ดไม่เป็นระเบียบ </a:t>
            </a:r>
          </a:p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เกิดการทำงานซ้ำๆ ในเพจต่างๆ </a:t>
            </a:r>
          </a:p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ถูกเรียกในอีเวนต์ (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event handlers)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ต่างๆ เช่น การคลิ๊ก</a:t>
            </a:r>
          </a:p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จำเป็นต้องแก้โค้ดหลายๆ เพจ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5695960" cy="838200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ทดสอบการใช้งาน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50181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$(selector).method();// or .event()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Selector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ระบุชื่อ 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ที่ต้องการให้เมธอดนั้นทำงานด้วย 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method()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ที่ต้องการใช้งาน เป็น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methode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ที่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จัดเตรียมไว้ให้เรียกใช้งาน</a:t>
            </a:r>
          </a:p>
          <a:p>
            <a:pPr>
              <a:buNone/>
            </a:pPr>
            <a:r>
              <a:rPr lang="th-TH" sz="23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&lt;script type=“text/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”&gt;</a:t>
            </a:r>
          </a:p>
          <a:p>
            <a:pPr>
              <a:buNone/>
            </a:pPr>
            <a:r>
              <a:rPr lang="en-US" sz="23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$(document).ready(function(){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	$(“#btn1”).click(function(){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alert(“Hello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”);</a:t>
            </a:r>
          </a:p>
          <a:p>
            <a:pPr>
              <a:buNone/>
            </a:pPr>
            <a:r>
              <a:rPr lang="en-US" sz="23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	console.log(“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Helo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”);	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	});	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});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&lt;/script&gt;</a:t>
            </a:r>
            <a:endParaRPr lang="en-US" sz="23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500794" y="6150296"/>
            <a:ext cx="2643206" cy="7077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Firebug  Download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42976" y="733412"/>
            <a:ext cx="6124588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Selector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71538" y="1754524"/>
            <a:ext cx="7472386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เป็นการเลือก</a:t>
            </a:r>
            <a:r>
              <a:rPr lang="en-US" dirty="0" smtClean="0"/>
              <a:t>Tag</a:t>
            </a:r>
            <a:r>
              <a:rPr lang="th-TH" dirty="0" smtClean="0"/>
              <a:t> หรือ </a:t>
            </a:r>
            <a:r>
              <a:rPr lang="en-US" dirty="0" smtClean="0"/>
              <a:t>Element</a:t>
            </a:r>
            <a:r>
              <a:rPr lang="th-TH" dirty="0" smtClean="0"/>
              <a:t>เพื่อผูก </a:t>
            </a:r>
            <a:r>
              <a:rPr lang="en-US" dirty="0" smtClean="0"/>
              <a:t>Event </a:t>
            </a:r>
            <a:r>
              <a:rPr lang="th-TH" dirty="0" smtClean="0"/>
              <a:t>หรือผูก </a:t>
            </a:r>
            <a:r>
              <a:rPr lang="en-US" dirty="0" smtClean="0"/>
              <a:t>Method</a:t>
            </a:r>
            <a:r>
              <a:rPr lang="th-TH" dirty="0" smtClean="0"/>
              <a:t> หรือ</a:t>
            </a:r>
          </a:p>
          <a:p>
            <a:pPr>
              <a:buNone/>
            </a:pPr>
            <a:r>
              <a:rPr lang="th-TH" dirty="0" smtClean="0"/>
              <a:t>กำหนด </a:t>
            </a:r>
            <a:r>
              <a:rPr lang="en-US" dirty="0" smtClean="0"/>
              <a:t>CSS</a:t>
            </a:r>
            <a:endParaRPr lang="th-TH" dirty="0" smtClean="0"/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ประเภทของ </a:t>
            </a:r>
            <a:r>
              <a:rPr lang="en-US" b="1" dirty="0" smtClean="0">
                <a:solidFill>
                  <a:srgbClr val="FF0000"/>
                </a:solidFill>
              </a:rPr>
              <a:t>Selector </a:t>
            </a:r>
            <a:r>
              <a:rPr lang="th-TH" b="1" dirty="0" smtClean="0">
                <a:solidFill>
                  <a:srgbClr val="FF0000"/>
                </a:solidFill>
              </a:rPr>
              <a:t>เบื้องต้น</a:t>
            </a:r>
          </a:p>
          <a:p>
            <a:pPr>
              <a:buNone/>
            </a:pPr>
            <a:r>
              <a:rPr lang="en-US" dirty="0" smtClean="0"/>
              <a:t>TAG Selector </a:t>
            </a:r>
            <a:r>
              <a:rPr lang="th-TH" dirty="0" smtClean="0"/>
              <a:t>เขียนโดยอ้างชื่อ </a:t>
            </a:r>
            <a:r>
              <a:rPr lang="en-US" dirty="0" smtClean="0"/>
              <a:t>Tag </a:t>
            </a:r>
            <a:r>
              <a:rPr lang="th-TH" dirty="0" smtClean="0"/>
              <a:t>ของ </a:t>
            </a:r>
            <a:r>
              <a:rPr lang="en-US" dirty="0" smtClean="0"/>
              <a:t>XHTML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ID Selector </a:t>
            </a:r>
            <a:r>
              <a:rPr lang="th-TH" dirty="0" smtClean="0"/>
              <a:t>เขียนโดยมีเครื่องหมาย </a:t>
            </a:r>
            <a:r>
              <a:rPr lang="en-US" dirty="0" smtClean="0"/>
              <a:t># </a:t>
            </a:r>
            <a:r>
              <a:rPr lang="th-TH" dirty="0" smtClean="0"/>
              <a:t>ไว้ด้านหน้า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Class Selector </a:t>
            </a:r>
            <a:r>
              <a:rPr lang="th-TH" dirty="0" smtClean="0"/>
              <a:t>เขียนโดยมีเครื่องหมาย .</a:t>
            </a:r>
            <a:r>
              <a:rPr lang="en-US" dirty="0" smtClean="0"/>
              <a:t> </a:t>
            </a:r>
            <a:r>
              <a:rPr lang="th-TH" dirty="0" smtClean="0"/>
              <a:t>ไว้ด้านหน้า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Attribute Selector</a:t>
            </a:r>
            <a:r>
              <a:rPr lang="th-TH" dirty="0" smtClean="0"/>
              <a:t> เขียนไว้ระหว่างเครื่องหมาย </a:t>
            </a:r>
            <a:r>
              <a:rPr lang="en-US" dirty="0" smtClean="0"/>
              <a:t>[….](</a:t>
            </a:r>
            <a:r>
              <a:rPr lang="th-TH" dirty="0" smtClean="0"/>
              <a:t>ก้ามปู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$(“p”).method();//Tag Selector</a:t>
            </a:r>
          </a:p>
          <a:p>
            <a:pPr>
              <a:buNone/>
            </a:pPr>
            <a:r>
              <a:rPr lang="en-US" dirty="0" smtClean="0"/>
              <a:t>$(“#btn1”).method(); //ID Selector</a:t>
            </a:r>
          </a:p>
          <a:p>
            <a:pPr>
              <a:buNone/>
            </a:pPr>
            <a:r>
              <a:rPr lang="en-US" dirty="0" smtClean="0"/>
              <a:t>$(“.font18”).method();//Class Selector</a:t>
            </a:r>
          </a:p>
          <a:p>
            <a:pPr>
              <a:buNone/>
            </a:pPr>
            <a:r>
              <a:rPr lang="en-US" dirty="0" smtClean="0"/>
              <a:t>$(“[type=radio]”).method();//Attribute Selector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28662" y="733412"/>
            <a:ext cx="6696092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Attribute Selector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164305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การเปรียบเทียบค่าของ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Attribute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เพื่อเลือกกระทำได้ สรุปได้ดังนี้</a:t>
            </a:r>
          </a:p>
          <a:p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000100" y="2285992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!=value]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^=value]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$=value]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*=value]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3786191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[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attr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=value]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เลือก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Attribute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ที่มีค่าเท่ากับ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value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เช่น</a:t>
            </a:r>
          </a:p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$(“[name=inputName1]”)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เลือก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Attribute name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ทีมีค่าเท่ากับ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inputName1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&lt;input type=“text” name=“inputName1” /&gt;</a:t>
            </a:r>
          </a:p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&lt;input type=“text” name=“inputName2” /&gt;</a:t>
            </a:r>
            <a:endParaRPr lang="en-US" sz="2400" dirty="0" smtClean="0"/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500794" y="6150296"/>
            <a:ext cx="2643206" cy="7077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ลองเขียนโค๊ดตามหนังสือ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04932" y="500042"/>
            <a:ext cx="5838836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Event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4414" y="1571612"/>
            <a:ext cx="304323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.bind()</a:t>
            </a:r>
          </a:p>
          <a:p>
            <a:pPr>
              <a:buNone/>
            </a:pPr>
            <a:r>
              <a:rPr lang="en-US" dirty="0" smtClean="0"/>
              <a:t>.click()</a:t>
            </a:r>
          </a:p>
          <a:p>
            <a:pPr>
              <a:buNone/>
            </a:pPr>
            <a:r>
              <a:rPr lang="en-US" dirty="0" smtClean="0"/>
              <a:t>.hover()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/>
              <a:t>d</a:t>
            </a:r>
            <a:r>
              <a:rPr lang="en-US" dirty="0" err="1" smtClean="0"/>
              <a:t>bclick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.focus()</a:t>
            </a:r>
          </a:p>
          <a:p>
            <a:pPr>
              <a:buNone/>
            </a:pPr>
            <a:r>
              <a:rPr lang="en-US" dirty="0" smtClean="0"/>
              <a:t>.blur()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keydown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keypress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keyup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.live()</a:t>
            </a:r>
            <a:endParaRPr lang="en-US" dirty="0"/>
          </a:p>
        </p:txBody>
      </p:sp>
      <p:sp>
        <p:nvSpPr>
          <p:cNvPr id="19" name="ตัวยึดเนื้อหา 2"/>
          <p:cNvSpPr txBox="1">
            <a:spLocks/>
          </p:cNvSpPr>
          <p:nvPr/>
        </p:nvSpPr>
        <p:spPr>
          <a:xfrm>
            <a:off x="5000628" y="1474805"/>
            <a:ext cx="34290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mousemove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mouseover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mouseout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mouseup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mousedown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.change()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.error()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143240" y="5214950"/>
            <a:ext cx="3286148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</a:rPr>
              <a:t>ตัวอย่าง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$(“#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”).click(function(){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alert(“Click Event”);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});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500794" y="6150296"/>
            <a:ext cx="2643206" cy="7077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ลองเขียนโค๊ดตามหนังสือ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76304" y="804850"/>
            <a:ext cx="5910274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DOM With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71472" y="1935480"/>
            <a:ext cx="7972452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ในการเข้าถึงข้อมูลต่างๆ กับ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หรือข้อมูลที่อยู่ระหว่าง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ได้โดยอาศัยหลักการของ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DOM</a:t>
            </a:r>
          </a:p>
          <a:p>
            <a:pPr>
              <a:buNone/>
            </a:pPr>
            <a:r>
              <a:rPr lang="en-US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en-US" dirty="0" smtClean="0"/>
              <a:t>$(“#content”).text();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เป็นการเข้าถึงข้อมูลภายใน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โดยมองข้อมูลเป็นแบบ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Text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$(“#content”).html();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เป็นการเข้าถึงข้อมูลภายใน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โดยมองข้อมูลเป็น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HTML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28662" y="661974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DOM Method (1)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57224" y="1554162"/>
            <a:ext cx="748191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ที่ใช้ทำงานกับ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DOM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มีดังต่อไปนี้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endParaRPr lang="th-TH" dirty="0" smtClean="0"/>
          </a:p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1214414" y="2311361"/>
            <a:ext cx="3043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.add()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.children()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.each()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.end()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.filter()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.find()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.first()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.last()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.has()</a:t>
            </a:r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>
          <a:xfrm>
            <a:off x="5000628" y="2332061"/>
            <a:ext cx="34290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.is()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.next()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.not()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.parent()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prev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.sibling()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.slice()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33494" y="733412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DOM Method (2)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1214414" y="1760557"/>
            <a:ext cx="3043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.text()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.html()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.after()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.before()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.append()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.empty()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insertAfter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insertBefore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>
          <a:xfrm>
            <a:off x="5000628" y="1689119"/>
            <a:ext cx="34290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addClass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.remove()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removeAttr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removeClass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toggleClass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.warp()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warpAll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500794" y="6150296"/>
            <a:ext cx="2643206" cy="7077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ลองเขียนโค๊ดตามหนังสือ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1538" y="733412"/>
            <a:ext cx="7339034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CSS (1)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57266" y="1857364"/>
            <a:ext cx="7115196" cy="438912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สามารถเข้าถึงจัดการกำหนดค่าต่างๆ กับ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CSS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ในแต่ละ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Element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ได้ </a:t>
            </a:r>
          </a:p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โดยผ่านเมธอดต่างๆ ที่มีให้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</a:t>
            </a:r>
            <a:r>
              <a:rPr lang="en-US" dirty="0" err="1" smtClean="0"/>
              <a:t>Properties,Value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Class)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removeClass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Class)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toggleClass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Class)</a:t>
            </a:r>
          </a:p>
          <a:p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590536"/>
            <a:ext cx="5910274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CSS (2)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32" y="1571612"/>
            <a:ext cx="7800972" cy="48291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th-TH" sz="4100" b="1" dirty="0" smtClean="0"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sz="4100" b="1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sz="4100" b="1" dirty="0" smtClean="0">
                <a:latin typeface="Angsana New" pitchFamily="18" charset="-34"/>
                <a:cs typeface="Angsana New" pitchFamily="18" charset="-34"/>
              </a:rPr>
              <a:t>เกี่ยวกับ </a:t>
            </a:r>
            <a:r>
              <a:rPr lang="en-US" sz="4100" b="1" dirty="0" err="1" smtClean="0">
                <a:latin typeface="Angsana New" pitchFamily="18" charset="-34"/>
                <a:cs typeface="Angsana New" pitchFamily="18" charset="-34"/>
              </a:rPr>
              <a:t>Css</a:t>
            </a:r>
            <a:endParaRPr lang="en-US" sz="4100" b="1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/>
              <a:t>$(“#content”)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/>
              <a:t>(“color”,”#FF0000”);</a:t>
            </a:r>
          </a:p>
          <a:p>
            <a:pPr>
              <a:buNone/>
            </a:pPr>
            <a:r>
              <a:rPr lang="en-US" sz="41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100" dirty="0" smtClean="0">
                <a:latin typeface="Angsana New" pitchFamily="18" charset="-34"/>
                <a:cs typeface="Angsana New" pitchFamily="18" charset="-34"/>
              </a:rPr>
              <a:t>เป็นการกำหนดค่าสีให้ตัวอักษรภายใต้</a:t>
            </a:r>
            <a:r>
              <a:rPr lang="en-US" sz="4100" dirty="0" smtClean="0">
                <a:latin typeface="Angsana New" pitchFamily="18" charset="-34"/>
                <a:cs typeface="Angsana New" pitchFamily="18" charset="-34"/>
              </a:rPr>
              <a:t> element #content</a:t>
            </a:r>
          </a:p>
          <a:p>
            <a:pPr>
              <a:buNone/>
            </a:pPr>
            <a:r>
              <a:rPr lang="en-US" dirty="0" smtClean="0"/>
              <a:t>$(“#content”)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addClass</a:t>
            </a:r>
            <a:r>
              <a:rPr lang="en-US" dirty="0" smtClean="0"/>
              <a:t>(“font24”);</a:t>
            </a:r>
          </a:p>
          <a:p>
            <a:pPr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เป็นการกำหนดค่า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</a:t>
            </a:r>
            <a:endParaRPr lang="th-TH" sz="46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/>
              <a:t>$(“#content”)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removeClass</a:t>
            </a:r>
            <a:r>
              <a:rPr lang="en-US" dirty="0" smtClean="0"/>
              <a:t>(“font24”);</a:t>
            </a:r>
          </a:p>
          <a:p>
            <a:pPr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เป็นการลบค่า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</a:t>
            </a:r>
          </a:p>
          <a:p>
            <a:pPr>
              <a:buNone/>
            </a:pPr>
            <a:r>
              <a:rPr lang="en-US" dirty="0" smtClean="0"/>
              <a:t>$(“.</a:t>
            </a:r>
            <a:r>
              <a:rPr lang="en-US" dirty="0" err="1" smtClean="0"/>
              <a:t>btn</a:t>
            </a:r>
            <a:r>
              <a:rPr lang="en-US" dirty="0" smtClean="0"/>
              <a:t>”).click(function(){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$(this)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toggleClass</a:t>
            </a:r>
            <a:r>
              <a:rPr lang="en-US" dirty="0" smtClean="0"/>
              <a:t>(“</a:t>
            </a:r>
            <a:r>
              <a:rPr lang="en-US" dirty="0" err="1" smtClean="0"/>
              <a:t>bgRed</a:t>
            </a:r>
            <a:r>
              <a:rPr lang="en-US" dirty="0" smtClean="0"/>
              <a:t>”);</a:t>
            </a:r>
          </a:p>
          <a:p>
            <a:pPr lvl="1"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เป็นการกำหนดค่า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แต่มีการเช็คก่อนว่ามี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นี้อยู่หรือไม่ </a:t>
            </a:r>
          </a:p>
          <a:p>
            <a:pPr lvl="1">
              <a:buNone/>
            </a:pP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ถ้ายังไม่มีให้ทำการกำหนดค่า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แต่ถ้ามี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 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นี้อยู่แล้ว</a:t>
            </a:r>
          </a:p>
          <a:p>
            <a:pPr lvl="1">
              <a:buNone/>
            </a:pP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ให้ทำการลบ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</a:t>
            </a:r>
          </a:p>
          <a:p>
            <a:pPr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});</a:t>
            </a:r>
            <a:endParaRPr lang="th-TH" sz="4600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19180" y="500042"/>
            <a:ext cx="6196026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?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61990" y="1554162"/>
            <a:ext cx="762478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en-US" b="1" dirty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คืออะไร</a:t>
            </a:r>
            <a:endParaRPr lang="en-US" sz="3600" b="1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JavaScript  library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JavaScript library </a:t>
            </a:r>
            <a:r>
              <a:rPr lang="th-TH" dirty="0" smtClean="0"/>
              <a:t>ก็คือการนำภาษา </a:t>
            </a:r>
            <a:r>
              <a:rPr lang="en-US" dirty="0" smtClean="0"/>
              <a:t>JavaScript  </a:t>
            </a:r>
            <a:r>
              <a:rPr lang="th-TH" dirty="0" smtClean="0"/>
              <a:t>มาสร้างเป็นฟังก์ชั่นใหม่ในรูปแบบของ </a:t>
            </a:r>
            <a:r>
              <a:rPr lang="en-US" dirty="0" smtClean="0"/>
              <a:t>framework </a:t>
            </a:r>
            <a:r>
              <a:rPr lang="th-TH" dirty="0" smtClean="0"/>
              <a:t>เพื่อให้ง่ายต่อการใช้งาน และไม่ต้องมาเขียนใหม่เองทั้งหมดตั้งแต่ต้น อย่างเช่นการเขียนโปรแกรมในรูปแบบ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th-TH" dirty="0" smtClean="0"/>
              <a:t>ก็สามารถทำได้แบบง่ายๆเพียง </a:t>
            </a:r>
            <a:r>
              <a:rPr lang="en-US" dirty="0" smtClean="0"/>
              <a:t>code </a:t>
            </a:r>
            <a:r>
              <a:rPr lang="th-TH" dirty="0" smtClean="0"/>
              <a:t>ไม่กี่บรรทัด หรือจะเขียนโปรแกรมดัก </a:t>
            </a:r>
            <a:r>
              <a:rPr lang="en-US" dirty="0" smtClean="0"/>
              <a:t>Event (</a:t>
            </a:r>
            <a:r>
              <a:rPr lang="th-TH" dirty="0" smtClean="0"/>
              <a:t>เหตุการณ์) ต่างๆ เช่น การ </a:t>
            </a:r>
            <a:r>
              <a:rPr lang="en-US" dirty="0" smtClean="0"/>
              <a:t>click, rollover</a:t>
            </a:r>
            <a:r>
              <a:rPr lang="th-TH" dirty="0" smtClean="0"/>
              <a:t> ก็เขียนได้ง่ายขึ้นและลดปัญหาความไม่เข้ากันของเบราเซอร์ที่ต่างกัน</a:t>
            </a:r>
            <a:endParaRPr lang="en-US" dirty="0" smtClean="0"/>
          </a:p>
          <a:p>
            <a:pPr lvl="1">
              <a:buNone/>
            </a:pPr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1538" y="661974"/>
            <a:ext cx="6196026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</a:t>
            </a:r>
            <a:r>
              <a:rPr lang="th-TH" sz="4000" b="1" dirty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CSS 3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57266" y="1760557"/>
            <a:ext cx="754382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3800" b="1" dirty="0" smtClean="0"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sz="3800" b="1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sz="3800" b="1" dirty="0" smtClean="0">
                <a:latin typeface="Angsana New" pitchFamily="18" charset="-34"/>
                <a:cs typeface="Angsana New" pitchFamily="18" charset="-34"/>
              </a:rPr>
              <a:t>เกี่ยวกับ </a:t>
            </a:r>
            <a:r>
              <a:rPr lang="en-US" sz="3800" b="1" dirty="0" err="1" smtClean="0">
                <a:latin typeface="Angsana New" pitchFamily="18" charset="-34"/>
                <a:cs typeface="Angsana New" pitchFamily="18" charset="-34"/>
              </a:rPr>
              <a:t>Css</a:t>
            </a:r>
            <a:endParaRPr lang="en-US" sz="3800" b="1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 lvl="1">
              <a:buNone/>
            </a:pPr>
            <a:r>
              <a:rPr lang="en-US" dirty="0" smtClean="0"/>
              <a:t>$(“table </a:t>
            </a:r>
            <a:r>
              <a:rPr lang="en-US" dirty="0" err="1" smtClean="0"/>
              <a:t>tr:odd</a:t>
            </a:r>
            <a:r>
              <a:rPr lang="en-US" dirty="0" smtClean="0"/>
              <a:t>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/>
              <a:t>({“background”:”#</a:t>
            </a:r>
            <a:r>
              <a:rPr lang="en-US" dirty="0" err="1" smtClean="0"/>
              <a:t>cccccc</a:t>
            </a:r>
            <a:r>
              <a:rPr lang="en-US" dirty="0" smtClean="0"/>
              <a:t>”});</a:t>
            </a:r>
          </a:p>
          <a:p>
            <a:pPr lvl="1">
              <a:buNone/>
            </a:pPr>
            <a:r>
              <a:rPr lang="en-US" dirty="0" smtClean="0"/>
              <a:t>$(“table </a:t>
            </a:r>
            <a:r>
              <a:rPr lang="en-US" dirty="0" err="1" smtClean="0"/>
              <a:t>tr:even</a:t>
            </a:r>
            <a:r>
              <a:rPr lang="en-US" dirty="0" smtClean="0"/>
              <a:t>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/>
              <a:t>({“background”:”#</a:t>
            </a:r>
            <a:r>
              <a:rPr lang="en-US" dirty="0" err="1" smtClean="0"/>
              <a:t>ffccff</a:t>
            </a:r>
            <a:r>
              <a:rPr lang="en-US" dirty="0" smtClean="0"/>
              <a:t>”});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590536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Effect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85828" y="1600201"/>
            <a:ext cx="7758138" cy="140017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เป็นการแสดงผลในแบบพิเศษ เช่น การซ่อน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/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แสดงข้อมูล จัดการข้อมูลใน</a:t>
            </a:r>
            <a:endParaRPr lang="en-US" sz="35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รูปแบบสไลด์ ขึ้น-ลง เป็นต้น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Method effect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มีดังนี้</a:t>
            </a:r>
          </a:p>
          <a:p>
            <a:endParaRPr lang="en-US" dirty="0"/>
          </a:p>
        </p:txBody>
      </p:sp>
      <p:grpSp>
        <p:nvGrpSpPr>
          <p:cNvPr id="6" name="กลุ่ม 5"/>
          <p:cNvGrpSpPr/>
          <p:nvPr/>
        </p:nvGrpSpPr>
        <p:grpSpPr>
          <a:xfrm>
            <a:off x="1214414" y="2857496"/>
            <a:ext cx="7215238" cy="4546663"/>
            <a:chOff x="1214414" y="2097047"/>
            <a:chExt cx="7215238" cy="4546663"/>
          </a:xfrm>
        </p:grpSpPr>
        <p:sp>
          <p:nvSpPr>
            <p:cNvPr id="4" name="ตัวยึดเนื้อหา 2"/>
            <p:cNvSpPr txBox="1">
              <a:spLocks/>
            </p:cNvSpPr>
            <p:nvPr/>
          </p:nvSpPr>
          <p:spPr>
            <a:xfrm>
              <a:off x="1214414" y="2097047"/>
              <a:ext cx="304323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.animate()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.show()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.hide()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slideDown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slideUp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.toggle()</a:t>
              </a:r>
            </a:p>
          </p:txBody>
        </p:sp>
        <p:sp>
          <p:nvSpPr>
            <p:cNvPr id="5" name="ตัวยึดเนื้อหา 2"/>
            <p:cNvSpPr txBox="1">
              <a:spLocks/>
            </p:cNvSpPr>
            <p:nvPr/>
          </p:nvSpPr>
          <p:spPr>
            <a:xfrm>
              <a:off x="5000628" y="2117747"/>
              <a:ext cx="3429024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27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slideToggle</a:t>
              </a: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700" dirty="0" smtClean="0"/>
                <a:t>.</a:t>
              </a:r>
              <a:r>
                <a:rPr lang="en-US" sz="2700" dirty="0" err="1" smtClean="0"/>
                <a:t>fadeIn</a:t>
              </a:r>
              <a:r>
                <a:rPr lang="en-US" sz="2700" dirty="0" smtClean="0"/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27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fadeOut</a:t>
              </a: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24" y="661974"/>
            <a:ext cx="6267464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Effect animate()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71472" y="1714489"/>
            <a:ext cx="4357718" cy="21431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Animate Method</a:t>
            </a:r>
          </a:p>
          <a:p>
            <a:pPr>
              <a:buNone/>
            </a:pP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สำหรับสร้างภาพเคลื่อนไหวแบบกำหนดเอง</a:t>
            </a:r>
          </a:p>
          <a:p>
            <a:pPr>
              <a:buNone/>
            </a:pP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ใช้งานกับ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css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properties</a:t>
            </a:r>
          </a:p>
          <a:p>
            <a:pPr lvl="0">
              <a:buNone/>
              <a:defRPr/>
            </a:pP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รูปแบบ</a:t>
            </a:r>
          </a:p>
          <a:p>
            <a:pPr lvl="0">
              <a:buNone/>
              <a:defRPr/>
            </a:pPr>
            <a:r>
              <a:rPr lang="en-US" sz="2400" dirty="0"/>
              <a:t>$(selector)</a:t>
            </a:r>
            <a:r>
              <a:rPr lang="en-US" sz="2400" dirty="0">
                <a:solidFill>
                  <a:srgbClr val="FF0000"/>
                </a:solidFill>
              </a:rPr>
              <a:t>.animate();</a:t>
            </a:r>
            <a:endParaRPr lang="th-TH" sz="2400" dirty="0">
              <a:solidFill>
                <a:srgbClr val="FF0000"/>
              </a:solidFill>
            </a:endParaRPr>
          </a:p>
          <a:p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3857628"/>
            <a:ext cx="778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การประยุกต์ใช้งาน</a:t>
            </a:r>
          </a:p>
          <a:p>
            <a:endParaRPr lang="en-US" dirty="0" smtClean="0"/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$(“#b1”).click(function(){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 	$(“#content”).animate({‘width’:’100px;’},function(){</a:t>
            </a:r>
          </a:p>
          <a:p>
            <a:r>
              <a:rPr lang="en-US" dirty="0" smtClean="0"/>
              <a:t>	$(this).animate({‘height’:’200px’});</a:t>
            </a:r>
          </a:p>
          <a:p>
            <a:r>
              <a:rPr lang="en-US" dirty="0" smtClean="0"/>
              <a:t>	});</a:t>
            </a:r>
          </a:p>
          <a:p>
            <a:r>
              <a:rPr lang="en-US" dirty="0" smtClean="0"/>
              <a:t>      });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286248" y="1643050"/>
            <a:ext cx="4857784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$(“#box”).animate({‘width’:’+50px’});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5786" y="519098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Effect show(),hide(),toggle()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71514" y="1600200"/>
            <a:ext cx="782957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SHOW/HIDE Method</a:t>
            </a:r>
          </a:p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ซ่อนและแสดงข้อมูล</a:t>
            </a:r>
          </a:p>
          <a:p>
            <a:pPr>
              <a:buNone/>
            </a:pPr>
            <a:r>
              <a:rPr lang="en-US" dirty="0" smtClean="0"/>
              <a:t>$(selector).show(duration,[callback]) </a:t>
            </a:r>
          </a:p>
          <a:p>
            <a:pPr>
              <a:buNone/>
            </a:pPr>
            <a:r>
              <a:rPr lang="en-US" dirty="0" smtClean="0"/>
              <a:t>$(selector).hide(duration,[callback])</a:t>
            </a:r>
          </a:p>
          <a:p>
            <a:pPr>
              <a:buNone/>
            </a:pPr>
            <a:r>
              <a:rPr lang="en-US" dirty="0" smtClean="0"/>
              <a:t>$(selector).toggle(duration,[callback])//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สลับการทำงาน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Duration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คือ ระยะเวลาในการดำเนินการของ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Effect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กำหนดได้ 2 รูปแบบคือ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Keyword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เช่น </a:t>
            </a:r>
            <a:r>
              <a:rPr lang="en-US" dirty="0" err="1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slow,normal,fast</a:t>
            </a:r>
            <a:r>
              <a:rPr lang="en-US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Number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เช่น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1000,2000(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หน่วยเป็น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milliseconds)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[callback]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เป็นฟังก์ชั่นในการดำเนินการต่อ หลังจากจบการทำงานของ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effect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42976" y="590536"/>
            <a:ext cx="6124588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Effect example hide(),show()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71580" y="1600200"/>
            <a:ext cx="6472254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sz="35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ตัวอย่าง</a:t>
            </a:r>
            <a:r>
              <a:rPr lang="th-TH" sz="35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การใช้งาน </a:t>
            </a:r>
            <a:r>
              <a:rPr lang="en-US" sz="35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Effect Show/Hide</a:t>
            </a:r>
          </a:p>
          <a:p>
            <a:pPr>
              <a:buNone/>
            </a:pPr>
            <a:r>
              <a:rPr lang="en-US" dirty="0" smtClean="0"/>
              <a:t>$(“#btn1”).click(function(){</a:t>
            </a:r>
          </a:p>
          <a:p>
            <a:pPr lvl="1">
              <a:buNone/>
            </a:pPr>
            <a:r>
              <a:rPr lang="en-US" dirty="0" smtClean="0"/>
              <a:t> $(“#box”).hide(“slow”);</a:t>
            </a:r>
          </a:p>
          <a:p>
            <a:pPr lvl="1">
              <a:buNone/>
            </a:pPr>
            <a:r>
              <a:rPr lang="en-US" dirty="0" smtClean="0"/>
              <a:t> $(“#box”).hide(“normal”);</a:t>
            </a:r>
          </a:p>
          <a:p>
            <a:pPr lvl="1">
              <a:buNone/>
            </a:pPr>
            <a:r>
              <a:rPr lang="en-US" dirty="0" smtClean="0"/>
              <a:t> $(“#box”).hide(“fast”);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$(“#btn1”).click(function(){</a:t>
            </a:r>
          </a:p>
          <a:p>
            <a:pPr lvl="1">
              <a:buNone/>
            </a:pPr>
            <a:r>
              <a:rPr lang="en-US" dirty="0" smtClean="0"/>
              <a:t> $(“#box”).show(1000);</a:t>
            </a:r>
          </a:p>
          <a:p>
            <a:pPr lvl="1">
              <a:buNone/>
            </a:pPr>
            <a:r>
              <a:rPr lang="en-US" dirty="0" smtClean="0"/>
              <a:t> $(“#box”).show(5000);</a:t>
            </a:r>
          </a:p>
          <a:p>
            <a:pPr lvl="1">
              <a:buNone/>
            </a:pPr>
            <a:r>
              <a:rPr lang="en-US" dirty="0" smtClean="0"/>
              <a:t>$(“#box”).show(10000);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947726"/>
            <a:ext cx="7767662" cy="8382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Effect</a:t>
            </a: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slideDown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(),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slideUp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(),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slideToggle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()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1857364"/>
            <a:ext cx="6900882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5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Slide Content</a:t>
            </a:r>
          </a:p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สไลด์ แสดง/ซ่อน</a:t>
            </a:r>
            <a:r>
              <a:rPr lang="en-US" sz="35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ข้อมูล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slideDown</a:t>
            </a:r>
            <a:r>
              <a:rPr lang="en-US" dirty="0" smtClean="0"/>
              <a:t>([duration],[callback])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slideUp</a:t>
            </a:r>
            <a:r>
              <a:rPr lang="en-US" dirty="0" smtClean="0"/>
              <a:t>([duration],[callback])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slideToggle</a:t>
            </a:r>
            <a:r>
              <a:rPr lang="en-US" dirty="0" smtClean="0"/>
              <a:t>([duration],[callback])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$(“#btn1”).click(function(){</a:t>
            </a:r>
          </a:p>
          <a:p>
            <a:pPr lvl="1">
              <a:buNone/>
            </a:pPr>
            <a:r>
              <a:rPr lang="en-US" dirty="0" smtClean="0"/>
              <a:t>$(“#box”).</a:t>
            </a:r>
            <a:r>
              <a:rPr lang="en-US" dirty="0" err="1" smtClean="0"/>
              <a:t>slideUp</a:t>
            </a:r>
            <a:r>
              <a:rPr lang="en-US" dirty="0" smtClean="0"/>
              <a:t>(“slow”);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$(“#btn1”).click(function(){</a:t>
            </a:r>
          </a:p>
          <a:p>
            <a:pPr lvl="1">
              <a:buNone/>
            </a:pPr>
            <a:r>
              <a:rPr lang="en-US" dirty="0" smtClean="0"/>
              <a:t>$(“#box”). </a:t>
            </a:r>
            <a:r>
              <a:rPr lang="en-US" dirty="0" err="1" smtClean="0"/>
              <a:t>slideToggle</a:t>
            </a:r>
            <a:r>
              <a:rPr lang="en-US" dirty="0" smtClean="0"/>
              <a:t>(“slow”);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661974"/>
            <a:ext cx="7572428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Effect</a:t>
            </a: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fadeOut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(),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fadeIn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(),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fadeTo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()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57224" y="1600200"/>
            <a:ext cx="718663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Fade Effect</a:t>
            </a:r>
            <a:endParaRPr lang="th-TH" sz="3100" b="1" dirty="0" smtClean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สำหรับจัดการข้อมูลให้แสดง </a:t>
            </a:r>
            <a:r>
              <a:rPr lang="en-US" sz="3100" dirty="0" smtClean="0">
                <a:latin typeface="Angsana New" pitchFamily="18" charset="-34"/>
                <a:cs typeface="Angsana New" pitchFamily="18" charset="-34"/>
              </a:rPr>
              <a:t>Effect </a:t>
            </a: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แบบค่อยๆ ปรากฏหรือจางหาย</a:t>
            </a:r>
          </a:p>
          <a:p>
            <a:pPr>
              <a:buNone/>
            </a:pP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รูปแบบ</a:t>
            </a:r>
          </a:p>
          <a:p>
            <a:pPr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fadeOut</a:t>
            </a:r>
            <a:r>
              <a:rPr lang="en-US" dirty="0" smtClean="0"/>
              <a:t>(duration)</a:t>
            </a:r>
          </a:p>
          <a:p>
            <a:pPr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fadeIn</a:t>
            </a:r>
            <a:r>
              <a:rPr lang="en-US" dirty="0" smtClean="0"/>
              <a:t>(duration)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fadeTo</a:t>
            </a:r>
            <a:r>
              <a:rPr lang="en-US" dirty="0" smtClean="0"/>
              <a:t>(</a:t>
            </a:r>
            <a:r>
              <a:rPr lang="en-US" dirty="0" err="1" smtClean="0"/>
              <a:t>duration,opacity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Duration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มีหน่วยเป็น มิลลิวินาที 1000 มิลลิวินาที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= 1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วินาที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Opacity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กำหนดความเข้มของภาพ ระบุค่าเป็นตัวเลขมีค่าตั้งแต่ 0 – 1 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$(“#box1”).</a:t>
            </a:r>
            <a:r>
              <a:rPr lang="en-US" dirty="0" err="1" smtClean="0"/>
              <a:t>fadeOut</a:t>
            </a:r>
            <a:r>
              <a:rPr lang="en-US" dirty="0" smtClean="0"/>
              <a:t>(1000);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$(“#box1”).</a:t>
            </a:r>
            <a:r>
              <a:rPr lang="en-US" dirty="0" err="1" smtClean="0"/>
              <a:t>fadeTo</a:t>
            </a:r>
            <a:r>
              <a:rPr lang="en-US" dirty="0" smtClean="0"/>
              <a:t>(1000,0.5);</a:t>
            </a:r>
          </a:p>
          <a:p>
            <a:pPr>
              <a:buNone/>
            </a:pPr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6500794" y="6150296"/>
            <a:ext cx="2643206" cy="70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ลองเขียนโค๊ดตามหนังสือ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28662" y="661974"/>
            <a:ext cx="6696092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Form Input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1714488"/>
            <a:ext cx="6657964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สามารถทำงานร่วมกับ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Form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กรอกข้อมูลได้ เช่น การรับค่าข้อมูล </a:t>
            </a:r>
          </a:p>
          <a:p>
            <a:pPr>
              <a:buNone/>
            </a:pPr>
            <a:r>
              <a:rPr lang="th-TH" b="1" u="sng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th-TH" b="1" dirty="0" smtClean="0"/>
              <a:t>การเข้าถึงข้อมูล </a:t>
            </a:r>
            <a:r>
              <a:rPr lang="en-US" b="1" dirty="0" smtClean="0"/>
              <a:t>Tag input</a:t>
            </a:r>
            <a:endParaRPr lang="th-TH" b="1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email = $(“#email”).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th-TH" b="1" dirty="0" smtClean="0"/>
              <a:t>การเข้าถึงค่าโดยผ่าน </a:t>
            </a:r>
            <a:r>
              <a:rPr lang="en-US" b="1" dirty="0" smtClean="0"/>
              <a:t>method attribute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email =  $(“#email”).</a:t>
            </a:r>
            <a:r>
              <a:rPr lang="en-US" dirty="0" err="1" smtClean="0">
                <a:solidFill>
                  <a:srgbClr val="FF0000"/>
                </a:solidFill>
              </a:rPr>
              <a:t>attr</a:t>
            </a:r>
            <a:r>
              <a:rPr lang="en-US" dirty="0" smtClean="0">
                <a:solidFill>
                  <a:srgbClr val="FF0000"/>
                </a:solidFill>
              </a:rPr>
              <a:t>(“value”);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รับค่าจาก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หลายค่า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datainput</a:t>
            </a:r>
            <a:r>
              <a:rPr lang="en-US" dirty="0" smtClean="0">
                <a:solidFill>
                  <a:srgbClr val="FF0000"/>
                </a:solidFill>
              </a:rPr>
              <a:t> = $(‘input’).serialize();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/*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กรณีรับค่าจาก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หลายค่าแล้วต้องการส่งไปประมวลผลทั้งหมด 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ค่าที่ได้รับเป็นรูปแบบ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input1 =val1&amp;input2=val2&amp;input3…*/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142852"/>
            <a:ext cx="6186502" cy="1143000"/>
          </a:xfrm>
        </p:spPr>
        <p:txBody>
          <a:bodyPr/>
          <a:lstStyle/>
          <a:p>
            <a:r>
              <a:rPr lang="th-TH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การรับค่าจาก </a:t>
            </a:r>
            <a:r>
              <a:rPr lang="en-US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Input </a:t>
            </a:r>
            <a:endParaRPr lang="en-US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1142985"/>
            <a:ext cx="7800972" cy="507209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th-TH" dirty="0" smtClean="0"/>
              <a:t>เป็นการรับค่ามาจากฝั่ง </a:t>
            </a:r>
            <a:r>
              <a:rPr lang="en-US" dirty="0" smtClean="0"/>
              <a:t>client side </a:t>
            </a:r>
            <a:r>
              <a:rPr lang="th-TH" dirty="0" smtClean="0"/>
              <a:t>เพื่อประมวลผลที่ฝั่ง </a:t>
            </a:r>
            <a:r>
              <a:rPr lang="en-US" dirty="0" smtClean="0"/>
              <a:t>server side</a:t>
            </a:r>
          </a:p>
          <a:p>
            <a:pPr>
              <a:buNone/>
            </a:pPr>
            <a:r>
              <a:rPr lang="en-US" dirty="0" smtClean="0"/>
              <a:t>.serialize() </a:t>
            </a:r>
            <a:r>
              <a:rPr lang="th-TH" dirty="0" smtClean="0"/>
              <a:t>เป็น </a:t>
            </a:r>
            <a:r>
              <a:rPr lang="en-US" dirty="0" smtClean="0"/>
              <a:t>method </a:t>
            </a:r>
            <a:r>
              <a:rPr lang="th-TH" dirty="0" smtClean="0"/>
              <a:t>ในการส่งค่าข้อมูลทั้งหมดหลายๆค่าภายใต้ </a:t>
            </a:r>
            <a:r>
              <a:rPr lang="en-US" dirty="0" smtClean="0"/>
              <a:t>form</a:t>
            </a:r>
            <a:r>
              <a:rPr lang="th-TH" b="1" dirty="0" smtClean="0"/>
              <a:t>ตัวอย่าง</a:t>
            </a:r>
            <a:r>
              <a:rPr lang="th-TH" dirty="0" smtClean="0"/>
              <a:t>การส่งข้อมูลไป </a:t>
            </a:r>
            <a:r>
              <a:rPr lang="en-US" dirty="0" smtClean="0"/>
              <a:t>server </a:t>
            </a:r>
            <a:r>
              <a:rPr lang="th-TH" dirty="0" smtClean="0"/>
              <a:t>โดยใช้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 .serialize();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$(“form”).submit(function(){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$xxx = $(“input”).serialize();</a:t>
            </a:r>
          </a:p>
          <a:p>
            <a:pPr lvl="1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url</a:t>
            </a:r>
            <a:r>
              <a:rPr lang="en-US" dirty="0" smtClean="0"/>
              <a:t>:”url.php”,</a:t>
            </a:r>
          </a:p>
          <a:p>
            <a:pPr lvl="1">
              <a:buNone/>
            </a:pPr>
            <a:r>
              <a:rPr lang="en-US" dirty="0" smtClean="0"/>
              <a:t>	type:”get”,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:”html”,</a:t>
            </a:r>
          </a:p>
          <a:p>
            <a:pPr lvl="1">
              <a:buNone/>
            </a:pPr>
            <a:r>
              <a:rPr lang="en-US" dirty="0" smtClean="0"/>
              <a:t>	data:{“</a:t>
            </a:r>
            <a:r>
              <a:rPr lang="en-US" dirty="0" err="1" smtClean="0"/>
              <a:t>param</a:t>
            </a:r>
            <a:r>
              <a:rPr lang="en-US" dirty="0" smtClean="0"/>
              <a:t>”:$xxx},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success:function</a:t>
            </a:r>
            <a:r>
              <a:rPr lang="en-US" dirty="0" smtClean="0"/>
              <a:t>(data){</a:t>
            </a:r>
          </a:p>
          <a:p>
            <a:pPr lvl="1">
              <a:buNone/>
            </a:pPr>
            <a:r>
              <a:rPr lang="en-US" dirty="0" smtClean="0"/>
              <a:t>	alert(data);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th-TH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&lt;form&gt;</a:t>
            </a:r>
          </a:p>
          <a:p>
            <a:pPr lvl="1">
              <a:buNone/>
            </a:pPr>
            <a:r>
              <a:rPr lang="en-US" dirty="0" smtClean="0"/>
              <a:t> &lt;input type=“text” id=“name” name=“name” /&gt;</a:t>
            </a:r>
            <a:endParaRPr lang="th-TH" dirty="0" smtClean="0"/>
          </a:p>
          <a:p>
            <a:pPr lvl="1">
              <a:buNone/>
            </a:pPr>
            <a:r>
              <a:rPr lang="en-US" dirty="0" smtClean="0"/>
              <a:t>&lt;input type=“text” id=“surname” name=“surname” /&gt;</a:t>
            </a:r>
          </a:p>
          <a:p>
            <a:pPr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6202940"/>
            <a:ext cx="59060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$.serialize()</a:t>
            </a:r>
            <a:r>
              <a:rPr lang="th-TH" dirty="0" smtClean="0">
                <a:solidFill>
                  <a:srgbClr val="FF0000"/>
                </a:solidFill>
              </a:rPr>
              <a:t> ข้อมูลที่ถูกส่งไปจะมีค่าเป็น </a:t>
            </a:r>
            <a:r>
              <a:rPr lang="en-US" dirty="0" smtClean="0">
                <a:solidFill>
                  <a:srgbClr val="FF0000"/>
                </a:solidFill>
              </a:rPr>
              <a:t>query string </a:t>
            </a:r>
            <a:r>
              <a:rPr lang="th-TH" dirty="0" smtClean="0">
                <a:solidFill>
                  <a:srgbClr val="FF0000"/>
                </a:solidFill>
              </a:rPr>
              <a:t>คือ </a:t>
            </a:r>
            <a:r>
              <a:rPr lang="en-US" dirty="0" smtClean="0">
                <a:solidFill>
                  <a:srgbClr val="FF0000"/>
                </a:solidFill>
              </a:rPr>
              <a:t>k1=v1&amp;k2=v2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804850"/>
            <a:ext cx="7053282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อื่นๆ ที่ทำงานกับ 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Form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457200" y="2330130"/>
          <a:ext cx="82296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.blur()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.change()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.select()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.serialize()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serializeArray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dirty="0" err="1" smtClean="0"/>
                        <a:t>.param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.submit()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1604" y="3869486"/>
            <a:ext cx="32451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values = ({x1:18,x2:55});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v2 = </a:t>
            </a:r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 err="1" smtClean="0">
                <a:solidFill>
                  <a:srgbClr val="FF0000"/>
                </a:solidFill>
              </a:rPr>
              <a:t>.param</a:t>
            </a:r>
            <a:r>
              <a:rPr lang="en-US" dirty="0" smtClean="0">
                <a:solidFill>
                  <a:srgbClr val="FF0000"/>
                </a:solidFill>
              </a:rPr>
              <a:t>(values);</a:t>
            </a:r>
          </a:p>
          <a:p>
            <a:r>
              <a:rPr lang="en-US" dirty="0" smtClean="0"/>
              <a:t>//v2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x1=18&amp;x2=55 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แปลงข้อมูลจาก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json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query string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500794" y="6150296"/>
            <a:ext cx="2643206" cy="7077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ตัวอย่าง </a:t>
            </a:r>
            <a:r>
              <a:rPr lang="en-US" dirty="0" smtClean="0"/>
              <a:t>Form by </a:t>
            </a:r>
            <a:r>
              <a:rPr lang="en-US" dirty="0" err="1" smtClean="0"/>
              <a:t>jQuery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81192" y="1908602"/>
            <a:ext cx="2925097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สี่เหลี่ยมผืนผ้า 6"/>
          <p:cNvSpPr/>
          <p:nvPr/>
        </p:nvSpPr>
        <p:spPr>
          <a:xfrm>
            <a:off x="6758192" y="1908602"/>
            <a:ext cx="1143000" cy="104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Function </a:t>
            </a:r>
            <a:r>
              <a:rPr lang="en-US" dirty="0" err="1" smtClean="0"/>
              <a:t>jQuery</a:t>
            </a:r>
            <a:endParaRPr lang="en-US" dirty="0"/>
          </a:p>
        </p:txBody>
      </p:sp>
      <p:cxnSp>
        <p:nvCxnSpPr>
          <p:cNvPr id="6" name="ลูกศรเชื่อมต่อแบบตรง 9"/>
          <p:cNvCxnSpPr/>
          <p:nvPr/>
        </p:nvCxnSpPr>
        <p:spPr>
          <a:xfrm rot="16200000" flipV="1">
            <a:off x="6948758" y="3394436"/>
            <a:ext cx="685800" cy="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ลูกศรเชื่อมต่อแบบตรง 11"/>
          <p:cNvCxnSpPr/>
          <p:nvPr/>
        </p:nvCxnSpPr>
        <p:spPr>
          <a:xfrm rot="10800000">
            <a:off x="3252992" y="2442002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14"/>
          <p:cNvCxnSpPr/>
          <p:nvPr/>
        </p:nvCxnSpPr>
        <p:spPr>
          <a:xfrm rot="10800000">
            <a:off x="3252992" y="4118402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2360366" y="720850"/>
            <a:ext cx="442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b="1" u="sng" dirty="0" smtClean="0">
                <a:solidFill>
                  <a:srgbClr val="000099"/>
                </a:solidFill>
                <a:latin typeface="Angsana New" pitchFamily="18" charset="-34"/>
                <a:cs typeface="Angsana New" pitchFamily="18" charset="-34"/>
              </a:rPr>
              <a:t>ตัวอย่างการทำงานของ </a:t>
            </a:r>
            <a:r>
              <a:rPr lang="en-US" sz="4000" b="1" u="sng" dirty="0" err="1" smtClean="0">
                <a:solidFill>
                  <a:srgbClr val="00009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endParaRPr lang="en-US" sz="4000" b="1" u="sng" dirty="0">
              <a:solidFill>
                <a:srgbClr val="00009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วงรี 19"/>
          <p:cNvSpPr/>
          <p:nvPr/>
        </p:nvSpPr>
        <p:spPr>
          <a:xfrm>
            <a:off x="6377192" y="3889802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dirty="0" smtClean="0"/>
              <a:t>เขียนโปรแกรม </a:t>
            </a:r>
            <a:r>
              <a:rPr lang="en-US" dirty="0" smtClean="0"/>
              <a:t>Ajax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3366547" y="4423202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เขียนโปรแกรม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th-TH" dirty="0" smtClean="0"/>
              <a:t>โดย </a:t>
            </a:r>
            <a:r>
              <a:rPr lang="en-US" dirty="0" err="1" smtClean="0"/>
              <a:t>javascript</a:t>
            </a:r>
            <a:r>
              <a:rPr lang="th-TH" dirty="0" smtClean="0"/>
              <a:t> เอง</a:t>
            </a:r>
            <a:endParaRPr lang="en-US" dirty="0" smtClean="0"/>
          </a:p>
          <a:p>
            <a:r>
              <a:rPr lang="th-TH" dirty="0" smtClean="0"/>
              <a:t>เกิดความยุ่งยากและมีปัญหากับการแสดงผลกับ</a:t>
            </a:r>
          </a:p>
          <a:p>
            <a:r>
              <a:rPr lang="th-TH" dirty="0" err="1" smtClean="0"/>
              <a:t>เบ</a:t>
            </a:r>
            <a:r>
              <a:rPr lang="th-TH" dirty="0" smtClean="0"/>
              <a:t>รา</a:t>
            </a:r>
            <a:r>
              <a:rPr lang="th-TH" dirty="0" err="1" smtClean="0"/>
              <a:t>เซอร์</a:t>
            </a:r>
            <a:r>
              <a:rPr lang="th-TH" dirty="0" smtClean="0"/>
              <a:t>ที่ต่างกัน เขียนโค้ดยาว ต้องทำการตรวจ</a:t>
            </a:r>
          </a:p>
          <a:p>
            <a:r>
              <a:rPr lang="th-TH" dirty="0" err="1" smtClean="0"/>
              <a:t>สอบแต</a:t>
            </a:r>
            <a:r>
              <a:rPr lang="th-TH" dirty="0" smtClean="0"/>
              <a:t>ละบราวเซอร์ให้แสดงผลให้ถูกต้อง</a:t>
            </a:r>
          </a:p>
        </p:txBody>
      </p:sp>
      <p:sp>
        <p:nvSpPr>
          <p:cNvPr id="12" name="TextBox 21"/>
          <p:cNvSpPr txBox="1"/>
          <p:nvPr/>
        </p:nvSpPr>
        <p:spPr>
          <a:xfrm>
            <a:off x="6377192" y="2975402"/>
            <a:ext cx="2485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เขียนโปรแกรม</a:t>
            </a:r>
            <a:r>
              <a:rPr lang="en-US" dirty="0" smtClean="0"/>
              <a:t>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th-TH" dirty="0" smtClean="0"/>
              <a:t>โดย </a:t>
            </a:r>
            <a:r>
              <a:rPr lang="en-US" dirty="0" err="1" smtClean="0"/>
              <a:t>jQuery</a:t>
            </a:r>
            <a:endParaRPr lang="en-US" dirty="0"/>
          </a:p>
          <a:p>
            <a:r>
              <a:rPr lang="en-US" dirty="0" smtClean="0"/>
              <a:t>framework</a:t>
            </a:r>
            <a:r>
              <a:rPr lang="th-TH" dirty="0" smtClean="0"/>
              <a:t> ง่ายต่อการจัดการ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th-TH" dirty="0" smtClean="0"/>
              <a:t>เขียนโค้ดสั้นๆง่ายๆ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3786392" y="1984802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Jquery</a:t>
            </a:r>
            <a:r>
              <a:rPr lang="th-TH" dirty="0" smtClean="0"/>
              <a:t>ทำการจัดการ</a:t>
            </a:r>
            <a:r>
              <a:rPr lang="en-US" dirty="0" err="1" smtClean="0"/>
              <a:t>ajax</a:t>
            </a:r>
            <a:r>
              <a:rPr lang="th-TH" dirty="0" smtClean="0"/>
              <a:t>ให้เราเอง</a:t>
            </a:r>
            <a:endParaRPr lang="en-US" dirty="0"/>
          </a:p>
        </p:txBody>
      </p:sp>
      <p:sp>
        <p:nvSpPr>
          <p:cNvPr id="14" name="คูณ 25"/>
          <p:cNvSpPr/>
          <p:nvPr/>
        </p:nvSpPr>
        <p:spPr>
          <a:xfrm>
            <a:off x="4548392" y="3661202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704088"/>
            <a:ext cx="6115064" cy="1143000"/>
          </a:xfrm>
        </p:spPr>
        <p:txBody>
          <a:bodyPr/>
          <a:lstStyle/>
          <a:p>
            <a:r>
              <a:rPr lang="th-TH" sz="4000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การเขียน 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Function </a:t>
            </a: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กับ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dirty="0" smtClean="0">
                <a:solidFill>
                  <a:srgbClr val="1D037B"/>
                </a:solidFill>
              </a:rPr>
              <a:t> 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6400816" cy="36366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071538" y="2214554"/>
            <a:ext cx="6736008" cy="309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 smtClean="0"/>
              <a:t>functionName</a:t>
            </a:r>
            <a:r>
              <a:rPr lang="en-US" sz="3200" dirty="0" smtClean="0"/>
              <a:t> = function(</a:t>
            </a:r>
            <a:r>
              <a:rPr lang="en-US" sz="3200" dirty="0" err="1" smtClean="0"/>
              <a:t>a,b</a:t>
            </a:r>
            <a:r>
              <a:rPr lang="en-US" sz="3200" dirty="0" smtClean="0"/>
              <a:t>){</a:t>
            </a:r>
          </a:p>
          <a:p>
            <a:pPr lvl="1">
              <a:buNone/>
            </a:pPr>
            <a:r>
              <a:rPr lang="en-US" sz="3200" dirty="0" smtClean="0"/>
              <a:t>Alert(“Total Sum”+(</a:t>
            </a:r>
            <a:r>
              <a:rPr lang="en-US" sz="3200" dirty="0" err="1" smtClean="0"/>
              <a:t>a+b</a:t>
            </a:r>
            <a:r>
              <a:rPr lang="en-US" sz="3200" dirty="0" smtClean="0"/>
              <a:t>));</a:t>
            </a:r>
          </a:p>
          <a:p>
            <a:pPr>
              <a:buNone/>
            </a:pPr>
            <a:r>
              <a:rPr lang="en-US" sz="3200" dirty="0" smtClean="0"/>
              <a:t>};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err="1" smtClean="0"/>
              <a:t>functionName</a:t>
            </a:r>
            <a:r>
              <a:rPr lang="en-US" sz="3200" dirty="0" smtClean="0"/>
              <a:t>(10,20);</a:t>
            </a:r>
            <a:endParaRPr lang="th-TH" sz="3200" dirty="0" smtClean="0"/>
          </a:p>
          <a:p>
            <a:pPr algn="ctr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1214422"/>
            <a:ext cx="757242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WorkShop</a:t>
            </a:r>
            <a:endParaRPr lang="en-US" sz="4000" b="1" dirty="0" smtClean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US" sz="2000" b="1" dirty="0" smtClean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ผู้เข้าอบรมสร้าง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สำหรับการกรอกข้อมูล จากนั้น</a:t>
            </a: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ให้ทำการสร้าง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Action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เพื่อรับค่าจาก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นำมาแสดง</a:t>
            </a: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ที่หน้าเว็บเพจ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(&lt;div id=“result”&gt;&lt;/div&gt;)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โดยการแสดงผลให้มี</a:t>
            </a: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การใช้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Effect Method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ที่ได้เรียนรู้มา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00042"/>
            <a:ext cx="6329378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Ajax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2071678"/>
            <a:ext cx="8229600" cy="4257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Asynchonous</a:t>
            </a:r>
            <a:r>
              <a:rPr lang="en-US" dirty="0" smtClean="0"/>
              <a:t> JavaScript And XML</a:t>
            </a:r>
          </a:p>
          <a:p>
            <a:pPr>
              <a:buNone/>
            </a:pPr>
            <a:r>
              <a:rPr lang="th-TH" dirty="0" smtClean="0"/>
              <a:t>เป็นการนำเอา </a:t>
            </a:r>
            <a:r>
              <a:rPr lang="en-US" dirty="0" smtClean="0"/>
              <a:t>Client Slide Script </a:t>
            </a:r>
            <a:r>
              <a:rPr lang="th-TH" dirty="0" smtClean="0"/>
              <a:t>เชื่อมต่อกับ </a:t>
            </a:r>
            <a:r>
              <a:rPr lang="en-US" dirty="0" smtClean="0"/>
              <a:t>Server side Script</a:t>
            </a:r>
          </a:p>
          <a:p>
            <a:pPr>
              <a:buNone/>
            </a:pPr>
            <a:r>
              <a:rPr lang="th-TH" b="1" dirty="0" smtClean="0"/>
              <a:t>เช่น </a:t>
            </a:r>
          </a:p>
          <a:p>
            <a:pPr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th-TH" dirty="0" smtClean="0"/>
              <a:t>เรียกใช้งาน </a:t>
            </a:r>
            <a:r>
              <a:rPr lang="en-US" dirty="0" smtClean="0"/>
              <a:t>PHP,</a:t>
            </a:r>
            <a:r>
              <a:rPr lang="th-TH" dirty="0" smtClean="0"/>
              <a:t> </a:t>
            </a:r>
            <a:r>
              <a:rPr lang="en-US" dirty="0" smtClean="0"/>
              <a:t>JSP,</a:t>
            </a:r>
            <a:r>
              <a:rPr lang="th-TH" dirty="0" smtClean="0"/>
              <a:t> </a:t>
            </a:r>
            <a:r>
              <a:rPr lang="en-US" dirty="0" smtClean="0"/>
              <a:t>ASP</a:t>
            </a:r>
          </a:p>
          <a:p>
            <a:r>
              <a:rPr lang="th-TH" dirty="0" smtClean="0"/>
              <a:t>โหลดเฉเพาะข้อมูลที่ต้องการโหลดใหม่</a:t>
            </a:r>
          </a:p>
          <a:p>
            <a:r>
              <a:rPr lang="th-TH" dirty="0" smtClean="0"/>
              <a:t>ลด </a:t>
            </a:r>
            <a:r>
              <a:rPr lang="en-US" dirty="0" smtClean="0"/>
              <a:t>Data </a:t>
            </a:r>
            <a:r>
              <a:rPr lang="th-TH" dirty="0" smtClean="0"/>
              <a:t>ในการรับ-ส่งข้อมูลระหว่าง </a:t>
            </a:r>
            <a:r>
              <a:rPr lang="en-US" dirty="0" smtClean="0"/>
              <a:t>Web Application</a:t>
            </a:r>
          </a:p>
          <a:p>
            <a:r>
              <a:rPr lang="th-TH" dirty="0" smtClean="0"/>
              <a:t>ใช้งานผ่าน </a:t>
            </a:r>
            <a:r>
              <a:rPr lang="en-US" dirty="0" smtClean="0"/>
              <a:t>HTTP Request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571480"/>
            <a:ext cx="647225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Ajax?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รูปภาพ 3" descr="720px-Ajax_Application_Model-t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8001056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71580" y="428604"/>
            <a:ext cx="6043626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Ajax Method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57308" y="1831995"/>
            <a:ext cx="801528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โครงสร้าง</a:t>
            </a:r>
          </a:p>
          <a:p>
            <a:pPr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   ‘</a:t>
            </a:r>
            <a:r>
              <a:rPr lang="en-US" dirty="0" err="1" smtClean="0"/>
              <a:t>url’:’url.php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   ‘</a:t>
            </a:r>
            <a:r>
              <a:rPr lang="en-US" dirty="0" err="1" smtClean="0"/>
              <a:t>type’:’get</a:t>
            </a:r>
            <a:r>
              <a:rPr lang="en-US" dirty="0" smtClean="0"/>
              <a:t>/post’,</a:t>
            </a:r>
          </a:p>
          <a:p>
            <a:pPr>
              <a:buNone/>
            </a:pPr>
            <a:r>
              <a:rPr lang="en-US" dirty="0" smtClean="0"/>
              <a:t>   ‘</a:t>
            </a:r>
            <a:r>
              <a:rPr lang="en-US" dirty="0" err="1" smtClean="0"/>
              <a:t>dataType’:html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/text’,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success:function</a:t>
            </a:r>
            <a:r>
              <a:rPr lang="en-US" dirty="0" smtClean="0"/>
              <a:t>(data){</a:t>
            </a:r>
          </a:p>
          <a:p>
            <a:pPr lvl="1">
              <a:buNone/>
            </a:pPr>
            <a:r>
              <a:rPr lang="en-US" dirty="0" smtClean="0"/>
              <a:t>		…..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571736" y="5174000"/>
          <a:ext cx="5643602" cy="111252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  <a:tableStyleId>{638B1855-1B75-4FBE-930C-398BA8C253C6}</a:tableStyleId>
              </a:tblPr>
              <a:tblGrid>
                <a:gridCol w="1214446"/>
                <a:gridCol w="4429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$.post()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$.post(‘</a:t>
                      </a:r>
                      <a:r>
                        <a:rPr lang="en-US" dirty="0" err="1" smtClean="0"/>
                        <a:t>file.php’,function</a:t>
                      </a:r>
                      <a:r>
                        <a:rPr lang="en-US" dirty="0" smtClean="0"/>
                        <a:t>(data){ …})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$.get()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$.get(‘</a:t>
                      </a:r>
                      <a:r>
                        <a:rPr lang="en-US" dirty="0" err="1" smtClean="0"/>
                        <a:t>file.php’,function</a:t>
                      </a:r>
                      <a:r>
                        <a:rPr lang="en-US" dirty="0" smtClean="0"/>
                        <a:t>(data){ … })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$.load()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$.load(‘url.php’);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428604"/>
            <a:ext cx="6758006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Ajax with PHP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1785926"/>
            <a:ext cx="8229600" cy="460343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$(document).function({</a:t>
            </a:r>
          </a:p>
          <a:p>
            <a:pPr>
              <a:buNone/>
            </a:pPr>
            <a:r>
              <a:rPr lang="en-US" dirty="0" smtClean="0"/>
              <a:t>	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url’:’file.php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type’:’get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dataType’:’html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success:function</a:t>
            </a:r>
            <a:r>
              <a:rPr lang="en-US" dirty="0" smtClean="0"/>
              <a:t>(data){</a:t>
            </a:r>
          </a:p>
          <a:p>
            <a:pPr>
              <a:buNone/>
            </a:pPr>
            <a:r>
              <a:rPr lang="en-US" dirty="0" smtClean="0"/>
              <a:t>		$(‘#date’).html(data);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})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th-TH" dirty="0" smtClean="0"/>
              <a:t>การส่งค่ากับ</a:t>
            </a:r>
            <a:r>
              <a:rPr lang="en-US" dirty="0" smtClean="0"/>
              <a:t> $.</a:t>
            </a:r>
            <a:r>
              <a:rPr lang="en-US" dirty="0" err="1" smtClean="0"/>
              <a:t>ajax</a:t>
            </a:r>
            <a:r>
              <a:rPr lang="en-US" dirty="0" smtClean="0"/>
              <a:t>() method </a:t>
            </a:r>
            <a:r>
              <a:rPr lang="th-TH" dirty="0" smtClean="0"/>
              <a:t>เป็นการส่งคำสั่งไปในรูปแบบ </a:t>
            </a:r>
            <a:r>
              <a:rPr lang="en-US" dirty="0" smtClean="0"/>
              <a:t>option 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คือส่งไปในระหว่างเครื่องหมาย </a:t>
            </a:r>
            <a:r>
              <a:rPr lang="en-US" dirty="0" smtClean="0"/>
              <a:t>{ …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2143116"/>
            <a:ext cx="3714776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file.php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&lt;?</a:t>
            </a:r>
            <a:r>
              <a:rPr lang="en-US" dirty="0" err="1" smtClean="0">
                <a:solidFill>
                  <a:schemeClr val="bg1"/>
                </a:solidFill>
              </a:rPr>
              <a:t>php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echo”Date</a:t>
            </a:r>
            <a:r>
              <a:rPr lang="en-US" dirty="0" smtClean="0">
                <a:solidFill>
                  <a:schemeClr val="bg1"/>
                </a:solidFill>
              </a:rPr>
              <a:t> :”,data(d/m/y);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?&gt;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611506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Get and Post 1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1743076"/>
            <a:ext cx="7286676" cy="51149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h-TH" dirty="0" smtClean="0"/>
              <a:t>ส่งค่า </a:t>
            </a:r>
            <a:r>
              <a:rPr lang="en-US" dirty="0" smtClean="0"/>
              <a:t>GET /POST </a:t>
            </a:r>
            <a:r>
              <a:rPr lang="th-TH" dirty="0" smtClean="0"/>
              <a:t>โดยใช้ </a:t>
            </a: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 method</a:t>
            </a:r>
          </a:p>
          <a:p>
            <a:pPr>
              <a:buNone/>
            </a:pPr>
            <a:r>
              <a:rPr lang="th-TH" dirty="0" smtClean="0"/>
              <a:t>ส่งโดยผ่าน </a:t>
            </a:r>
            <a:r>
              <a:rPr lang="en-US" dirty="0" smtClean="0"/>
              <a:t>Method </a:t>
            </a:r>
            <a:r>
              <a:rPr lang="th-TH" dirty="0" smtClean="0"/>
              <a:t>เฉพาะแบบ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.get() </a:t>
            </a:r>
            <a:r>
              <a:rPr lang="th-TH" dirty="0" smtClean="0"/>
              <a:t>สำหรับส่งค่าในรูปแบบ </a:t>
            </a:r>
            <a:r>
              <a:rPr lang="en-US" dirty="0" smtClean="0"/>
              <a:t>GET</a:t>
            </a:r>
          </a:p>
          <a:p>
            <a:pPr>
              <a:buNone/>
            </a:pPr>
            <a:r>
              <a:rPr lang="en-US" dirty="0" smtClean="0"/>
              <a:t>	.post () </a:t>
            </a:r>
            <a:r>
              <a:rPr lang="th-TH" dirty="0" smtClean="0"/>
              <a:t>สำหรับส่งค่าในรูปแบบ </a:t>
            </a:r>
            <a:r>
              <a:rPr lang="en-US" dirty="0" smtClean="0"/>
              <a:t>POST</a:t>
            </a:r>
          </a:p>
          <a:p>
            <a:pPr>
              <a:buNone/>
            </a:pPr>
            <a:r>
              <a:rPr lang="th-TH" dirty="0" smtClean="0"/>
              <a:t>การส่งค่าในรูปแบบ </a:t>
            </a:r>
            <a:r>
              <a:rPr lang="en-US" dirty="0" smtClean="0"/>
              <a:t>GET </a:t>
            </a:r>
            <a:r>
              <a:rPr lang="th-TH" dirty="0" smtClean="0"/>
              <a:t>จะเป็นการส่งข้อมูลในรูปแบบ </a:t>
            </a:r>
            <a:r>
              <a:rPr lang="en-US" dirty="0" smtClean="0"/>
              <a:t>query </a:t>
            </a:r>
            <a:r>
              <a:rPr lang="en-US" dirty="0" err="1" smtClean="0"/>
              <a:t>stirng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เช่น </a:t>
            </a:r>
            <a:r>
              <a:rPr lang="en-US" dirty="0" smtClean="0"/>
              <a:t>k1=v1&amp;k2=v2&amp;k3=v3&amp;….</a:t>
            </a:r>
          </a:p>
          <a:p>
            <a:pPr>
              <a:buNone/>
            </a:pPr>
            <a:r>
              <a:rPr lang="th-TH" dirty="0" smtClean="0"/>
              <a:t>การส่งข้อมูลไปประมวลผลทางฝั่ง</a:t>
            </a:r>
            <a:r>
              <a:rPr lang="en-US" dirty="0" smtClean="0"/>
              <a:t> Server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url’:’process.php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type’:’get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dataType’:’html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data’:’’user</a:t>
            </a:r>
            <a:r>
              <a:rPr lang="en-US" dirty="0" smtClean="0"/>
              <a:t>=</a:t>
            </a:r>
            <a:r>
              <a:rPr lang="en-US" dirty="0" err="1" smtClean="0"/>
              <a:t>admin&amp;pwd</a:t>
            </a:r>
            <a:r>
              <a:rPr lang="en-US" dirty="0" smtClean="0"/>
              <a:t>=pass123”,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success:function</a:t>
            </a:r>
            <a:r>
              <a:rPr lang="en-US" dirty="0" smtClean="0"/>
              <a:t>(data){</a:t>
            </a:r>
          </a:p>
          <a:p>
            <a:pPr>
              <a:buNone/>
            </a:pPr>
            <a:r>
              <a:rPr lang="en-US" dirty="0" smtClean="0"/>
              <a:t>	data </a:t>
            </a:r>
            <a:r>
              <a:rPr lang="en-US" dirty="0" err="1" smtClean="0"/>
              <a:t>managemetn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3714752"/>
            <a:ext cx="239661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‘data’:{‘k1’:’v1’,’k2’:’v2’}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571480"/>
            <a:ext cx="4400552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GET and POST 2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28704" y="1974871"/>
            <a:ext cx="6758006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$.get()</a:t>
            </a:r>
          </a:p>
          <a:p>
            <a:pPr>
              <a:buNone/>
            </a:pPr>
            <a:r>
              <a:rPr lang="en-US" dirty="0" smtClean="0"/>
              <a:t>$.get(“get.php”,{</a:t>
            </a:r>
            <a:r>
              <a:rPr lang="en-US" dirty="0" err="1" smtClean="0"/>
              <a:t>user:’amin’,pwd:’xxx</a:t>
            </a:r>
            <a:r>
              <a:rPr lang="en-US" dirty="0" smtClean="0"/>
              <a:t>’},</a:t>
            </a:r>
          </a:p>
          <a:p>
            <a:pPr lvl="1">
              <a:buNone/>
            </a:pPr>
            <a:r>
              <a:rPr lang="en-US" dirty="0" smtClean="0"/>
              <a:t>	function(){</a:t>
            </a:r>
          </a:p>
          <a:p>
            <a:pPr lvl="1">
              <a:buNone/>
            </a:pPr>
            <a:r>
              <a:rPr lang="en-US" dirty="0" smtClean="0"/>
              <a:t>	….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$.post()</a:t>
            </a:r>
          </a:p>
          <a:p>
            <a:pPr>
              <a:buNone/>
            </a:pPr>
            <a:r>
              <a:rPr lang="en-US" dirty="0" smtClean="0"/>
              <a:t>$.post(“post.php”,{</a:t>
            </a:r>
            <a:r>
              <a:rPr lang="en-US" dirty="0" err="1" smtClean="0"/>
              <a:t>user:’admin’,pwd:’xxx</a:t>
            </a:r>
            <a:r>
              <a:rPr lang="en-US" dirty="0" smtClean="0"/>
              <a:t>’},</a:t>
            </a:r>
          </a:p>
          <a:p>
            <a:pPr>
              <a:buNone/>
            </a:pPr>
            <a:r>
              <a:rPr lang="en-US" dirty="0" smtClean="0"/>
              <a:t>function(){</a:t>
            </a:r>
          </a:p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5614998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Load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Conents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1903433"/>
            <a:ext cx="7115196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   $(</a:t>
            </a:r>
            <a:r>
              <a:rPr lang="en-US" dirty="0" err="1" smtClean="0"/>
              <a:t>ducment</a:t>
            </a:r>
            <a:r>
              <a:rPr lang="en-US" dirty="0" smtClean="0"/>
              <a:t>).ready(function(){</a:t>
            </a:r>
          </a:p>
          <a:p>
            <a:pPr lvl="1">
              <a:buNone/>
            </a:pPr>
            <a:r>
              <a:rPr lang="en-US" dirty="0" smtClean="0"/>
              <a:t>			$(“#news”).load(‘news.html’);</a:t>
            </a:r>
          </a:p>
          <a:p>
            <a:pPr lvl="1"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&lt;div id=“news”&gt;&lt;/div&gt;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55" y="5143512"/>
            <a:ext cx="65330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เมธอด </a:t>
            </a:r>
            <a:r>
              <a:rPr lang="en-US" dirty="0" smtClean="0">
                <a:solidFill>
                  <a:schemeClr val="bg1"/>
                </a:solidFill>
              </a:rPr>
              <a:t>.load()</a:t>
            </a:r>
            <a:r>
              <a:rPr lang="th-TH" dirty="0" smtClean="0">
                <a:solidFill>
                  <a:schemeClr val="bg1"/>
                </a:solidFill>
              </a:rPr>
              <a:t> เอาไว้โหลดข้อมูลจากไฟล์หรือ </a:t>
            </a:r>
            <a:r>
              <a:rPr lang="en-US" dirty="0" err="1" smtClean="0">
                <a:solidFill>
                  <a:schemeClr val="bg1"/>
                </a:solidFill>
              </a:rPr>
              <a:t>url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เพื่อนำมาวางไว้ภายใต้ </a:t>
            </a:r>
            <a:r>
              <a:rPr lang="en-US" dirty="0" smtClean="0">
                <a:solidFill>
                  <a:schemeClr val="bg1"/>
                </a:solidFill>
              </a:rPr>
              <a:t>selector </a:t>
            </a:r>
            <a:r>
              <a:rPr lang="th-TH" dirty="0" smtClean="0">
                <a:solidFill>
                  <a:schemeClr val="bg1"/>
                </a:solidFill>
              </a:rPr>
              <a:t>ที่กำหนด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428604"/>
            <a:ext cx="447199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XML</a:t>
            </a:r>
            <a:endParaRPr lang="th-TH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285992"/>
            <a:ext cx="4857784" cy="26289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การอ่านเอกสาร </a:t>
            </a:r>
            <a:r>
              <a:rPr lang="en-US" b="1" dirty="0" smtClean="0">
                <a:solidFill>
                  <a:srgbClr val="FF0000"/>
                </a:solidFill>
              </a:rPr>
              <a:t>xml</a:t>
            </a:r>
          </a:p>
          <a:p>
            <a:pPr>
              <a:buNone/>
            </a:pPr>
            <a:r>
              <a:rPr lang="en-US" sz="2200" dirty="0" smtClean="0"/>
              <a:t>$(data).find(“student”).each(function(){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var</a:t>
            </a:r>
            <a:r>
              <a:rPr lang="en-US" sz="2200" dirty="0" smtClean="0"/>
              <a:t> $entry =$(this);</a:t>
            </a:r>
          </a:p>
          <a:p>
            <a:pPr>
              <a:buNone/>
            </a:pPr>
            <a:r>
              <a:rPr lang="en-US" sz="2200" dirty="0" smtClean="0"/>
              <a:t>	$</a:t>
            </a:r>
            <a:r>
              <a:rPr lang="en-US" sz="2200" dirty="0" err="1" smtClean="0"/>
              <a:t>entry.attr</a:t>
            </a:r>
            <a:r>
              <a:rPr lang="en-US" sz="2200" dirty="0" smtClean="0"/>
              <a:t>(“id”);</a:t>
            </a:r>
          </a:p>
          <a:p>
            <a:pPr>
              <a:buNone/>
            </a:pPr>
            <a:r>
              <a:rPr lang="en-US" sz="2200" dirty="0" smtClean="0"/>
              <a:t>	$</a:t>
            </a:r>
            <a:r>
              <a:rPr lang="en-US" sz="2200" dirty="0" err="1" smtClean="0"/>
              <a:t>entry.find</a:t>
            </a:r>
            <a:r>
              <a:rPr lang="en-US" sz="2200" dirty="0" smtClean="0"/>
              <a:t>(“name”).text();</a:t>
            </a:r>
          </a:p>
          <a:p>
            <a:pPr>
              <a:buNone/>
            </a:pPr>
            <a:r>
              <a:rPr lang="en-US" sz="2200" dirty="0" smtClean="0"/>
              <a:t>	 $</a:t>
            </a:r>
            <a:r>
              <a:rPr lang="en-US" sz="2200" dirty="0" err="1" smtClean="0"/>
              <a:t>entry.find</a:t>
            </a:r>
            <a:r>
              <a:rPr lang="en-US" sz="2200" dirty="0" smtClean="0"/>
              <a:t>(“age”).text();</a:t>
            </a:r>
          </a:p>
          <a:p>
            <a:pPr>
              <a:buNone/>
            </a:pPr>
            <a:r>
              <a:rPr lang="en-US" sz="2200" dirty="0" smtClean="0"/>
              <a:t>});</a:t>
            </a:r>
            <a:endParaRPr lang="th-TH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921393" y="1571612"/>
            <a:ext cx="4151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&lt;?xml </a:t>
            </a:r>
            <a:r>
              <a:rPr lang="en-US" dirty="0" err="1" smtClean="0"/>
              <a:t>verion</a:t>
            </a:r>
            <a:r>
              <a:rPr lang="en-US" dirty="0" smtClean="0"/>
              <a:t>=“1.0” encoding=“UTF-8”?&gt;</a:t>
            </a:r>
          </a:p>
          <a:p>
            <a:r>
              <a:rPr lang="en-US" dirty="0" smtClean="0"/>
              <a:t>&lt;students&gt;</a:t>
            </a:r>
          </a:p>
          <a:p>
            <a:r>
              <a:rPr lang="en-US" dirty="0" smtClean="0"/>
              <a:t>   &lt;student id=“001”&gt;</a:t>
            </a:r>
          </a:p>
          <a:p>
            <a:r>
              <a:rPr lang="en-US" dirty="0" smtClean="0"/>
              <a:t>        &lt;name&gt;</a:t>
            </a:r>
            <a:r>
              <a:rPr lang="en-US" dirty="0" err="1" smtClean="0"/>
              <a:t>Kosit</a:t>
            </a:r>
            <a:r>
              <a:rPr lang="en-US" dirty="0" smtClean="0"/>
              <a:t>&lt;/name&gt;</a:t>
            </a:r>
          </a:p>
          <a:p>
            <a:r>
              <a:rPr lang="en-US" dirty="0" smtClean="0"/>
              <a:t>        &lt;age&gt;27&lt;/age&gt;</a:t>
            </a:r>
          </a:p>
          <a:p>
            <a:r>
              <a:rPr lang="en-US" dirty="0" smtClean="0"/>
              <a:t>   &lt;/student&gt;</a:t>
            </a:r>
          </a:p>
          <a:p>
            <a:r>
              <a:rPr lang="en-US" dirty="0" smtClean="0"/>
              <a:t>   &lt;student id=“002”&gt;</a:t>
            </a:r>
          </a:p>
          <a:p>
            <a:r>
              <a:rPr lang="en-US" dirty="0" smtClean="0"/>
              <a:t>        &lt;name&gt;</a:t>
            </a:r>
            <a:r>
              <a:rPr lang="en-US" dirty="0" err="1" smtClean="0"/>
              <a:t>Kongsin</a:t>
            </a:r>
            <a:r>
              <a:rPr lang="en-US" dirty="0" smtClean="0"/>
              <a:t>&lt;/name&gt;</a:t>
            </a:r>
          </a:p>
          <a:p>
            <a:r>
              <a:rPr lang="en-US" dirty="0" smtClean="0"/>
              <a:t>        &lt;age&gt;27&lt;/age&gt;</a:t>
            </a:r>
          </a:p>
          <a:p>
            <a:r>
              <a:rPr lang="en-US" dirty="0" smtClean="0"/>
              <a:t>   &lt;/student&gt;</a:t>
            </a:r>
          </a:p>
          <a:p>
            <a:endParaRPr lang="en-US" dirty="0" smtClean="0"/>
          </a:p>
          <a:p>
            <a:r>
              <a:rPr lang="en-US" dirty="0" smtClean="0"/>
              <a:t>&lt;/students&gt;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64399013_25bf431850_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831228"/>
            <a:ext cx="7786742" cy="4967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6" y="428604"/>
            <a:ext cx="6329378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json</a:t>
            </a:r>
            <a:endParaRPr lang="th-TH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3357562"/>
            <a:ext cx="7786742" cy="2207900"/>
          </a:xfrm>
        </p:spPr>
        <p:txBody>
          <a:bodyPr/>
          <a:lstStyle/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อ่าน </a:t>
            </a:r>
            <a:r>
              <a:rPr lang="en-US" b="1" dirty="0" err="1" smtClean="0">
                <a:solidFill>
                  <a:srgbClr val="FF0000"/>
                </a:solidFill>
              </a:rPr>
              <a:t>Json</a:t>
            </a:r>
            <a:r>
              <a:rPr lang="en-US" b="1" dirty="0" smtClean="0">
                <a:solidFill>
                  <a:srgbClr val="FF0000"/>
                </a:solidFill>
              </a:rPr>
              <a:t> Object</a:t>
            </a:r>
          </a:p>
          <a:p>
            <a:pPr>
              <a:buNone/>
            </a:pPr>
            <a:r>
              <a:rPr lang="en-US" dirty="0" smtClean="0"/>
              <a:t>$(data).each(function(</a:t>
            </a:r>
            <a:r>
              <a:rPr lang="en-US" dirty="0" err="1" smtClean="0"/>
              <a:t>index,entryIndex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entryIndex</a:t>
            </a:r>
            <a:r>
              <a:rPr lang="en-US" dirty="0" smtClean="0"/>
              <a:t>[“</a:t>
            </a:r>
            <a:r>
              <a:rPr lang="en-US" dirty="0" err="1" smtClean="0"/>
              <a:t>objectName</a:t>
            </a:r>
            <a:r>
              <a:rPr lang="en-US" dirty="0" smtClean="0"/>
              <a:t>”];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818293" y="1857364"/>
            <a:ext cx="7182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Json</a:t>
            </a:r>
            <a:r>
              <a:rPr lang="en-US" sz="3200" b="1" dirty="0" smtClean="0">
                <a:solidFill>
                  <a:srgbClr val="FF0000"/>
                </a:solidFill>
              </a:rPr>
              <a:t> Object</a:t>
            </a:r>
            <a:endParaRPr lang="en-US" sz="3200" dirty="0" smtClean="0"/>
          </a:p>
          <a:p>
            <a:r>
              <a:rPr lang="en-US" sz="3200" dirty="0" smtClean="0"/>
              <a:t>{“key1”:”value1” , ”key2”:”value2”}</a:t>
            </a:r>
            <a:endParaRPr lang="th-TH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85728"/>
            <a:ext cx="4972056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with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jsonp</a:t>
            </a:r>
            <a:endParaRPr lang="th-TH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428736"/>
            <a:ext cx="590075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1800" dirty="0" smtClean="0">
                <a:latin typeface="Constantia" pitchFamily="18" charset="0"/>
                <a:cs typeface="Angsana New" pitchFamily="18" charset="-34"/>
              </a:rPr>
              <a:t>แก้ปัญการดึงข้อมูล </a:t>
            </a:r>
            <a:r>
              <a:rPr lang="en-US" sz="1800" dirty="0" err="1" smtClean="0">
                <a:latin typeface="Constantia" pitchFamily="18" charset="0"/>
                <a:cs typeface="Angsana New" pitchFamily="18" charset="-34"/>
              </a:rPr>
              <a:t>json</a:t>
            </a: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 </a:t>
            </a:r>
            <a:r>
              <a:rPr lang="th-TH" sz="1800" dirty="0" smtClean="0">
                <a:latin typeface="Constantia" pitchFamily="18" charset="0"/>
                <a:cs typeface="Angsana New" pitchFamily="18" charset="-34"/>
              </a:rPr>
              <a:t>ข้ามโดเมน</a:t>
            </a: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(cross domain)</a:t>
            </a:r>
          </a:p>
          <a:p>
            <a:pPr>
              <a:buNone/>
            </a:pPr>
            <a:r>
              <a:rPr lang="th-TH" sz="1800" b="1" dirty="0" smtClean="0">
                <a:solidFill>
                  <a:srgbClr val="FF0000"/>
                </a:solidFill>
                <a:latin typeface="Constantia" pitchFamily="18" charset="0"/>
                <a:cs typeface="Angsana New" pitchFamily="18" charset="-34"/>
              </a:rPr>
              <a:t>ฝั่ง </a:t>
            </a:r>
            <a:r>
              <a:rPr lang="en-US" sz="1800" b="1" dirty="0" smtClean="0">
                <a:solidFill>
                  <a:srgbClr val="FF0000"/>
                </a:solidFill>
                <a:latin typeface="Constantia" pitchFamily="18" charset="0"/>
                <a:cs typeface="Angsana New" pitchFamily="18" charset="-34"/>
              </a:rPr>
              <a:t>server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&lt;?</a:t>
            </a:r>
            <a:r>
              <a:rPr lang="en-US" sz="1800" dirty="0" err="1" smtClean="0">
                <a:latin typeface="Constantia" pitchFamily="18" charset="0"/>
                <a:cs typeface="Angsana New" pitchFamily="18" charset="-34"/>
              </a:rPr>
              <a:t>php</a:t>
            </a:r>
            <a:endParaRPr lang="en-US" sz="1800" dirty="0" smtClean="0">
              <a:latin typeface="Constantia" pitchFamily="18" charset="0"/>
              <a:cs typeface="Angsana New" pitchFamily="18" charset="-34"/>
            </a:endParaRP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$data={“key1”:”value1” , ”key2”:”value2”};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Print($_GET[‘callback’].’(‘.$data.’)’);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?&gt;</a:t>
            </a:r>
          </a:p>
          <a:p>
            <a:pPr>
              <a:buNone/>
            </a:pPr>
            <a:r>
              <a:rPr lang="th-TH" sz="1800" b="1" dirty="0" smtClean="0">
                <a:solidFill>
                  <a:srgbClr val="FF0000"/>
                </a:solidFill>
                <a:latin typeface="Constantia" pitchFamily="18" charset="0"/>
                <a:cs typeface="Angsana New" pitchFamily="18" charset="-34"/>
              </a:rPr>
              <a:t>ฝั่ง</a:t>
            </a:r>
            <a:r>
              <a:rPr lang="en-US" sz="1800" b="1" dirty="0" smtClean="0">
                <a:solidFill>
                  <a:srgbClr val="FF0000"/>
                </a:solidFill>
                <a:latin typeface="Constantia" pitchFamily="18" charset="0"/>
                <a:cs typeface="Angsana New" pitchFamily="18" charset="-34"/>
              </a:rPr>
              <a:t> client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$.</a:t>
            </a:r>
            <a:r>
              <a:rPr lang="en-US" sz="1800" dirty="0" err="1" smtClean="0">
                <a:latin typeface="Constantia" pitchFamily="18" charset="0"/>
                <a:cs typeface="Angsana New" pitchFamily="18" charset="-34"/>
              </a:rPr>
              <a:t>ajax</a:t>
            </a: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({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	</a:t>
            </a:r>
            <a:r>
              <a:rPr lang="en-US" sz="1800" dirty="0" err="1" smtClean="0">
                <a:latin typeface="Constantia" pitchFamily="18" charset="0"/>
                <a:cs typeface="Angsana New" pitchFamily="18" charset="-34"/>
              </a:rPr>
              <a:t>url</a:t>
            </a: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:”url.php”+”?callback=?”,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	type:”get”,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	</a:t>
            </a:r>
            <a:r>
              <a:rPr lang="en-US" sz="1800" dirty="0" err="1" smtClean="0">
                <a:latin typeface="Constantia" pitchFamily="18" charset="0"/>
                <a:cs typeface="Angsana New" pitchFamily="18" charset="-34"/>
              </a:rPr>
              <a:t>dataType</a:t>
            </a: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:”</a:t>
            </a:r>
            <a:r>
              <a:rPr lang="en-US" sz="1800" dirty="0" err="1" smtClean="0">
                <a:latin typeface="Constantia" pitchFamily="18" charset="0"/>
                <a:cs typeface="Angsana New" pitchFamily="18" charset="-34"/>
              </a:rPr>
              <a:t>json</a:t>
            </a: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”,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	</a:t>
            </a:r>
            <a:r>
              <a:rPr lang="en-US" sz="1800" dirty="0" err="1" smtClean="0">
                <a:latin typeface="Constantia" pitchFamily="18" charset="0"/>
                <a:cs typeface="Angsana New" pitchFamily="18" charset="-34"/>
              </a:rPr>
              <a:t>success:function</a:t>
            </a: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(data){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	alert(data);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nstantia" pitchFamily="18" charset="0"/>
                <a:cs typeface="Angsana New" pitchFamily="18" charset="-34"/>
              </a:rPr>
              <a:t>});</a:t>
            </a:r>
            <a:endParaRPr lang="th-TH" sz="1800" dirty="0">
              <a:latin typeface="Constantia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54590"/>
            <a:ext cx="8229600" cy="3317550"/>
          </a:xfrm>
        </p:spPr>
        <p:txBody>
          <a:bodyPr/>
          <a:lstStyle/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เคยใช้ภาษา 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หรือไม่ก็ได้</a:t>
            </a:r>
          </a:p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รู้เรื่องเบื้องต้น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HTML/XHTML/DOM</a:t>
            </a:r>
          </a:p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รู้เรื่องเบื้องต้น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CSS</a:t>
            </a:r>
          </a:p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รู้เรื่องเบื้องต้น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Selectors</a:t>
            </a:r>
          </a:p>
          <a:p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8662" y="1285860"/>
            <a:ext cx="4214842" cy="107157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ต้องรู้อะไรมาก่อน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th-TH" sz="3600" b="1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4" y="1428736"/>
            <a:ext cx="7686700" cy="857256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ความสามารถที่สำคัญในไลบรารี 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มีดังต่อไปนี้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70" y="2792736"/>
            <a:ext cx="7372344" cy="3850974"/>
          </a:xfrm>
        </p:spPr>
        <p:txBody>
          <a:bodyPr/>
          <a:lstStyle/>
          <a:p>
            <a:r>
              <a:rPr lang="th-TH" b="1" dirty="0" smtClean="0"/>
              <a:t>1 เข้าถึงอิลิเมนต์ในเอกสาร</a:t>
            </a:r>
            <a:r>
              <a:rPr lang="en-US" b="1" dirty="0" smtClean="0"/>
              <a:t>(Selector)</a:t>
            </a:r>
            <a:r>
              <a:rPr lang="th-TH" b="1" dirty="0" smtClean="0"/>
              <a:t> </a:t>
            </a:r>
          </a:p>
          <a:p>
            <a:r>
              <a:rPr lang="th-TH" b="1" dirty="0" smtClean="0"/>
              <a:t>2 การแสดงผลของเว็บ</a:t>
            </a:r>
            <a:r>
              <a:rPr lang="en-US" b="1" dirty="0" smtClean="0"/>
              <a:t> Cross Browser)</a:t>
            </a:r>
            <a:r>
              <a:rPr lang="th-TH" b="1" dirty="0" smtClean="0"/>
              <a:t> </a:t>
            </a:r>
            <a:endParaRPr lang="en-US" dirty="0" smtClean="0"/>
          </a:p>
          <a:p>
            <a:r>
              <a:rPr lang="th-TH" b="1" dirty="0" smtClean="0"/>
              <a:t>3 แก้ไขคอนเท็นต์ของเอกสาร</a:t>
            </a:r>
            <a:r>
              <a:rPr lang="en-US" b="1" dirty="0" smtClean="0"/>
              <a:t>(DOM)</a:t>
            </a:r>
            <a:r>
              <a:rPr lang="th-TH" b="1" dirty="0" smtClean="0"/>
              <a:t> </a:t>
            </a:r>
          </a:p>
          <a:p>
            <a:r>
              <a:rPr lang="th-TH" b="1" dirty="0" smtClean="0"/>
              <a:t>4 โต้ตอบกับการทำงานของผู้ใช้</a:t>
            </a:r>
            <a:r>
              <a:rPr lang="en-US" b="1" dirty="0" smtClean="0"/>
              <a:t>(Event)</a:t>
            </a:r>
            <a:r>
              <a:rPr lang="th-TH" b="1" dirty="0" smtClean="0"/>
              <a:t> </a:t>
            </a:r>
            <a:endParaRPr lang="en-US" dirty="0" smtClean="0"/>
          </a:p>
          <a:p>
            <a:r>
              <a:rPr lang="th-TH" b="1" dirty="0" smtClean="0"/>
              <a:t>5 แสดงภาพเคลื่อนไหวให้เอกสาร</a:t>
            </a:r>
            <a:r>
              <a:rPr lang="en-US" b="1" dirty="0" smtClean="0"/>
              <a:t>(Effect)</a:t>
            </a:r>
            <a:r>
              <a:rPr lang="th-TH" dirty="0" smtClean="0"/>
              <a:t> </a:t>
            </a:r>
            <a:endParaRPr lang="en-US" dirty="0" smtClean="0"/>
          </a:p>
          <a:p>
            <a:r>
              <a:rPr lang="th-TH" b="1" dirty="0" smtClean="0"/>
              <a:t>6 ดึงข้อมูลจากเชิร์ฟเวอร์โดยไม่ต้องรีเฟรช</a:t>
            </a:r>
            <a:r>
              <a:rPr lang="en-US" b="1" dirty="0" smtClean="0"/>
              <a:t>(</a:t>
            </a:r>
            <a:r>
              <a:rPr lang="en-US" b="1" dirty="0" err="1" smtClean="0"/>
              <a:t>AJax</a:t>
            </a:r>
            <a:r>
              <a:rPr lang="en-US" b="1" dirty="0" smtClean="0"/>
              <a:t>)</a:t>
            </a:r>
            <a:r>
              <a:rPr lang="th-TH" b="1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6" y="704088"/>
            <a:ext cx="5900750" cy="1143000"/>
          </a:xfrm>
        </p:spPr>
        <p:txBody>
          <a:bodyPr>
            <a:normAutofit/>
          </a:bodyPr>
          <a:lstStyle/>
          <a:p>
            <a:r>
              <a:rPr lang="th-TH" sz="4000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รู้จักโครงสร้าง</a:t>
            </a:r>
            <a:r>
              <a:rPr lang="en-US" sz="4000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 HTML</a:t>
            </a:r>
            <a:endParaRPr lang="th-TH" sz="4000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026" name="Object 5"/>
          <p:cNvPicPr>
            <a:picLocks noChangeArrowheads="1"/>
          </p:cNvPicPr>
          <p:nvPr/>
        </p:nvPicPr>
        <p:blipFill>
          <a:blip r:embed="rId2"/>
          <a:srcRect l="-624" t="-2101" b="-307"/>
          <a:stretch>
            <a:fillRect/>
          </a:stretch>
        </p:blipFill>
        <p:spPr bwMode="auto">
          <a:xfrm>
            <a:off x="857224" y="2143116"/>
            <a:ext cx="71438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4" y="857240"/>
            <a:ext cx="5900750" cy="11430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 smtClean="0">
                <a:solidFill>
                  <a:srgbClr val="1D037B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Document Object Model(DOM)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</a:br>
            <a:endParaRPr lang="th-TH" sz="2800" dirty="0"/>
          </a:p>
        </p:txBody>
      </p:sp>
      <p:pic>
        <p:nvPicPr>
          <p:cNvPr id="2051" name="Picture 6" descr="htmlt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6566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7286644" y="6000768"/>
            <a:ext cx="1428760" cy="7077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slide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33494" y="519098"/>
            <a:ext cx="5624522" cy="838200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โครงสร้างการเขียน</a:t>
            </a:r>
            <a:r>
              <a:rPr lang="en-US" sz="4000" b="1" dirty="0" err="1" smtClean="0">
                <a:solidFill>
                  <a:srgbClr val="1D037B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endParaRPr lang="en-US" sz="4000" b="1" dirty="0">
              <a:solidFill>
                <a:srgbClr val="1D037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71612" y="1339872"/>
            <a:ext cx="6757974" cy="5303838"/>
          </a:xfrm>
        </p:spPr>
        <p:txBody>
          <a:bodyPr>
            <a:noAutofit/>
          </a:bodyPr>
          <a:lstStyle/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เรียกใช้งานไฟล์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เขียนโค้ดสำหรับการโหลด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DOM</a:t>
            </a: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เขียนโค้ดโดยการผูก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กับ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event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ที่ต้องการ</a:t>
            </a: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เขียนโค้ดโดยการผูก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กับ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method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ที่ต้องการ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2400" b="1" dirty="0" smtClean="0">
                <a:latin typeface="Angsana New" pitchFamily="18" charset="-34"/>
                <a:cs typeface="Angsana New" pitchFamily="18" charset="-34"/>
              </a:rPr>
              <a:t>ตัวอย่าง </a:t>
            </a:r>
          </a:p>
          <a:p>
            <a:pPr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	&lt;script type=“text/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”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src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=“jquery.js”&gt;&lt;/script&gt;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&lt;script type=“text/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”&gt;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$(document).ready(function(){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	…. Selector + event ….</a:t>
            </a:r>
          </a:p>
          <a:p>
            <a:pPr lvl="1">
              <a:buNone/>
            </a:pPr>
            <a:r>
              <a:rPr lang="en-US" sz="24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…. Selector + method ….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});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&lt;/script&gt;</a:t>
            </a:r>
            <a:endParaRPr lang="th-TH" sz="2400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3397</TotalTime>
  <Words>1811</Words>
  <Application>Microsoft Office PowerPoint</Application>
  <PresentationFormat>On-screen Show (4:3)</PresentationFormat>
  <Paragraphs>461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ไหลเวียน</vt:lpstr>
      <vt:lpstr>jQuery : JavaScript Library</vt:lpstr>
      <vt:lpstr>jQuery ?</vt:lpstr>
      <vt:lpstr>Slide 3</vt:lpstr>
      <vt:lpstr>Slide 4</vt:lpstr>
      <vt:lpstr>ต้องรู้อะไรมาก่อน  </vt:lpstr>
      <vt:lpstr>ความสามารถที่สำคัญในไลบรารี jQuery มีดังต่อไปนี้</vt:lpstr>
      <vt:lpstr>รู้จักโครงสร้าง HTML</vt:lpstr>
      <vt:lpstr>Document Object Model(DOM) </vt:lpstr>
      <vt:lpstr>โครงสร้างการเขียนjQuery</vt:lpstr>
      <vt:lpstr>เปรียบเทียบได้กับ onload ของ  JavaScript</vt:lpstr>
      <vt:lpstr>ทดสอบการใช้งาน jQuery </vt:lpstr>
      <vt:lpstr>Selector</vt:lpstr>
      <vt:lpstr>Attribute Selector</vt:lpstr>
      <vt:lpstr>jQuery Event</vt:lpstr>
      <vt:lpstr>DOM With jQuery</vt:lpstr>
      <vt:lpstr>DOM Method (1)</vt:lpstr>
      <vt:lpstr>DOM Method (2)</vt:lpstr>
      <vt:lpstr>jQuery With CSS (1)</vt:lpstr>
      <vt:lpstr>jQuery With CSS (2)</vt:lpstr>
      <vt:lpstr>jQuery With CSS 3</vt:lpstr>
      <vt:lpstr>jQuery Effect</vt:lpstr>
      <vt:lpstr>jQuery Effect animate()</vt:lpstr>
      <vt:lpstr>jQuery Effect show(),hide(),toggle()</vt:lpstr>
      <vt:lpstr>jQuery Effect example hide(),show()</vt:lpstr>
      <vt:lpstr>jQuery Effect slideDown(),slideUp(),slideToggle()</vt:lpstr>
      <vt:lpstr>jQuery Effect fadeOut(),fadeIn(),fadeTo()</vt:lpstr>
      <vt:lpstr>jQuery With Form Input</vt:lpstr>
      <vt:lpstr>การรับค่าจาก Input </vt:lpstr>
      <vt:lpstr>Method อื่นๆ ที่ทำงานกับ Form</vt:lpstr>
      <vt:lpstr> การเขียน Function กับ jQuery    </vt:lpstr>
      <vt:lpstr>Slide 31</vt:lpstr>
      <vt:lpstr>jQuery With Ajax</vt:lpstr>
      <vt:lpstr>Ajax?</vt:lpstr>
      <vt:lpstr>jQuery with Ajax Method</vt:lpstr>
      <vt:lpstr>jQuery Ajax with PHP</vt:lpstr>
      <vt:lpstr>Get and Post 1</vt:lpstr>
      <vt:lpstr>GET and POST 2</vt:lpstr>
      <vt:lpstr>Load Conents</vt:lpstr>
      <vt:lpstr>jQuery with XML</vt:lpstr>
      <vt:lpstr>jQuery with json</vt:lpstr>
      <vt:lpstr>jQuery with jsonp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: JavaScript Library</dc:title>
  <dc:creator>Nong</dc:creator>
  <cp:lastModifiedBy>Kosit</cp:lastModifiedBy>
  <cp:revision>500</cp:revision>
  <dcterms:created xsi:type="dcterms:W3CDTF">2012-06-29T16:12:18Z</dcterms:created>
  <dcterms:modified xsi:type="dcterms:W3CDTF">2013-05-31T15:51:13Z</dcterms:modified>
</cp:coreProperties>
</file>