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88" r:id="rId4"/>
    <p:sldId id="286" r:id="rId5"/>
    <p:sldId id="287" r:id="rId6"/>
    <p:sldId id="289" r:id="rId7"/>
    <p:sldId id="290" r:id="rId8"/>
    <p:sldId id="29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92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BF9"/>
    <a:srgbClr val="1D037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4365-790A-4AF9-90F8-5388E5DB122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21A97-C9CC-4EE7-AC38-F035D83B6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21A97-C9CC-4EE7-AC38-F035D83B6C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8F0B99-21B3-4313-85C8-A5903B125E86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A1D7E9-0938-49E8-930F-AC2041B916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.it@hotma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95446" y="1285860"/>
            <a:ext cx="7048520" cy="1222375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6000" b="1" dirty="0" smtClean="0">
                <a:solidFill>
                  <a:srgbClr val="FFC000"/>
                </a:solidFill>
                <a:latin typeface="Angsana New" pitchFamily="18" charset="-34"/>
                <a:cs typeface="Angsana New" pitchFamily="18" charset="-34"/>
              </a:rPr>
              <a:t> : JavaScript Library</a:t>
            </a:r>
            <a:endParaRPr lang="en-US" sz="6000" b="1" dirty="0">
              <a:solidFill>
                <a:srgbClr val="FFC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95380" y="3486160"/>
            <a:ext cx="4833942" cy="2228856"/>
          </a:xfrm>
        </p:spPr>
        <p:txBody>
          <a:bodyPr>
            <a:noAutofit/>
          </a:bodyPr>
          <a:lstStyle/>
          <a:p>
            <a:pPr algn="l"/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โดย </a:t>
            </a:r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โฆษิต  อารมณ์สวะ</a:t>
            </a:r>
            <a:endParaRPr lang="en-US" sz="28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E-mail : </a:t>
            </a:r>
            <a:r>
              <a:rPr lang="en-US" sz="2800" b="1" dirty="0" err="1" smtClean="0">
                <a:latin typeface="Angsana New" pitchFamily="18" charset="-34"/>
                <a:cs typeface="Angsana New" pitchFamily="18" charset="-34"/>
                <a:hlinkClick r:id="rId2"/>
              </a:rPr>
              <a:t>nn.it@hotmail</a:t>
            </a:r>
            <a:endParaRPr lang="en-US" sz="2800" b="1" dirty="0" smtClean="0">
              <a:latin typeface="Angsana New" pitchFamily="18" charset="-34"/>
              <a:cs typeface="Angsana New" pitchFamily="18" charset="-34"/>
            </a:endParaRPr>
          </a:p>
          <a:p>
            <a:pPr algn="l"/>
            <a:r>
              <a:rPr lang="en-US" sz="2800" b="1" dirty="0" smtClean="0">
                <a:latin typeface="Angsana New" pitchFamily="18" charset="-34"/>
                <a:cs typeface="Angsana New" pitchFamily="18" charset="-34"/>
              </a:rPr>
              <a:t>Tel. 080-992-6565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42976" y="519098"/>
            <a:ext cx="7215238" cy="838200"/>
          </a:xfrm>
        </p:spPr>
        <p:txBody>
          <a:bodyPr>
            <a:normAutofit fontScale="90000"/>
          </a:bodyPr>
          <a:lstStyle/>
          <a:p>
            <a:r>
              <a:rPr lang="th-TH" sz="5400" dirty="0" smtClean="0">
                <a:latin typeface="Angsana New" pitchFamily="18" charset="-34"/>
                <a:cs typeface="Angsana New" pitchFamily="18" charset="-34"/>
              </a:rPr>
              <a:t>เปรียบเทียบได้กับ </a:t>
            </a:r>
            <a:r>
              <a:rPr lang="en-US" sz="5400" dirty="0" err="1" smtClean="0">
                <a:latin typeface="Angsana New" pitchFamily="18" charset="-34"/>
                <a:cs typeface="Angsana New" pitchFamily="18" charset="-34"/>
              </a:rPr>
              <a:t>onload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5400" dirty="0" smtClean="0">
                <a:latin typeface="Angsana New" pitchFamily="18" charset="-34"/>
                <a:cs typeface="Angsana New" pitchFamily="18" charset="-34"/>
              </a:rPr>
              <a:t>ของ </a:t>
            </a:r>
            <a:r>
              <a:rPr lang="en-US" sz="5400" dirty="0" smtClean="0">
                <a:latin typeface="Angsana New" pitchFamily="18" charset="-34"/>
                <a:cs typeface="Angsana New" pitchFamily="18" charset="-34"/>
              </a:rPr>
              <a:t> JavaScript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28680" y="1600200"/>
            <a:ext cx="8229600" cy="4525963"/>
          </a:xfrm>
        </p:spPr>
        <p:txBody>
          <a:bodyPr>
            <a:noAutofit/>
          </a:bodyPr>
          <a:lstStyle/>
          <a:p>
            <a:r>
              <a:rPr lang="th-TH" sz="3600" dirty="0" smtClean="0"/>
              <a:t>ผูกติดกับเอกสาร </a:t>
            </a:r>
            <a:r>
              <a:rPr lang="en-US" sz="3600" dirty="0" smtClean="0"/>
              <a:t>html </a:t>
            </a:r>
            <a:r>
              <a:rPr lang="th-TH" sz="3600" dirty="0" smtClean="0"/>
              <a:t>โค้ดไม่เป็นระเบียบ </a:t>
            </a:r>
            <a:endParaRPr lang="th-TH" sz="3600" dirty="0" smtClean="0"/>
          </a:p>
          <a:p>
            <a:r>
              <a:rPr lang="th-TH" sz="3600" dirty="0" smtClean="0"/>
              <a:t>เกิด</a:t>
            </a:r>
            <a:r>
              <a:rPr lang="th-TH" sz="3600" dirty="0" smtClean="0"/>
              <a:t>การทำงานซ้ำๆ ในเพจต่างๆ </a:t>
            </a:r>
            <a:endParaRPr lang="th-TH" sz="3600" dirty="0" smtClean="0"/>
          </a:p>
          <a:p>
            <a:r>
              <a:rPr lang="th-TH" sz="3600" dirty="0" smtClean="0"/>
              <a:t>ถูก</a:t>
            </a:r>
            <a:r>
              <a:rPr lang="th-TH" sz="3600" dirty="0" smtClean="0"/>
              <a:t>เรียกในอีเวนต์ (</a:t>
            </a:r>
            <a:r>
              <a:rPr lang="en-US" sz="3600" dirty="0" smtClean="0"/>
              <a:t>event handlers)</a:t>
            </a:r>
            <a:r>
              <a:rPr lang="th-TH" sz="3600" dirty="0" smtClean="0"/>
              <a:t>ต่างๆ เช่น </a:t>
            </a:r>
            <a:r>
              <a:rPr lang="th-TH" sz="3600" dirty="0" smtClean="0"/>
              <a:t>การคลิ๊ก</a:t>
            </a:r>
          </a:p>
          <a:p>
            <a:r>
              <a:rPr lang="th-TH" sz="3600" dirty="0" smtClean="0"/>
              <a:t>จำเป็นต้อง</a:t>
            </a:r>
            <a:r>
              <a:rPr lang="th-TH" sz="3600" dirty="0" smtClean="0"/>
              <a:t>แก้โค้ดหลายๆ </a:t>
            </a:r>
            <a:r>
              <a:rPr lang="th-TH" sz="3600" dirty="0" smtClean="0"/>
              <a:t>เพจ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500042"/>
            <a:ext cx="5695960" cy="838200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โครงสร้างการเขียนเบื้องต้น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04800" y="1357298"/>
            <a:ext cx="8686800" cy="50181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$(selector).method();// or event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Selector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ระบุชื่อ 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ที่ต้องการให้เมธอดนั้นทำงานด้วย 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method()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ที่ต้องการใช้งาน เป็น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methode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ที่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จัดเตรียมไว้ให้เรียกใช้งาน</a:t>
            </a:r>
          </a:p>
          <a:p>
            <a:pPr>
              <a:buNone/>
            </a:pPr>
            <a:r>
              <a:rPr lang="th-TH" sz="2300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&lt;script type=“text/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”&gt;</a:t>
            </a:r>
          </a:p>
          <a:p>
            <a:pPr>
              <a:buNone/>
            </a:pP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$(document).ready(function(){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$(“#btn1”).click(function(){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alert(“Hello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”);</a:t>
            </a:r>
          </a:p>
          <a:p>
            <a:pPr>
              <a:buNone/>
            </a:pPr>
            <a:r>
              <a:rPr lang="en-US" sz="23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console.log(“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Helo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”);	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	});	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	});</a:t>
            </a:r>
          </a:p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&lt;/script&gt;</a:t>
            </a:r>
            <a:endParaRPr lang="en-US" sz="23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สี่เหลี่ยมมุมมน 3"/>
          <p:cNvSpPr/>
          <p:nvPr/>
        </p:nvSpPr>
        <p:spPr>
          <a:xfrm>
            <a:off x="1928794" y="5072074"/>
            <a:ext cx="6858048" cy="100013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solidFill>
                  <a:schemeClr val="tx1"/>
                </a:solidFill>
              </a:rPr>
              <a:t>สามารถใช้งาน </a:t>
            </a:r>
            <a:r>
              <a:rPr lang="en-US" dirty="0" smtClean="0">
                <a:solidFill>
                  <a:schemeClr val="tx1"/>
                </a:solidFill>
              </a:rPr>
              <a:t>method </a:t>
            </a:r>
            <a:r>
              <a:rPr lang="th-TH" dirty="0" smtClean="0">
                <a:solidFill>
                  <a:schemeClr val="tx1"/>
                </a:solidFill>
              </a:rPr>
              <a:t>หลายๆ  </a:t>
            </a:r>
            <a:r>
              <a:rPr lang="en-US" dirty="0" smtClean="0">
                <a:solidFill>
                  <a:schemeClr val="tx1"/>
                </a:solidFill>
              </a:rPr>
              <a:t>method </a:t>
            </a:r>
            <a:r>
              <a:rPr lang="th-TH" dirty="0" smtClean="0">
                <a:solidFill>
                  <a:schemeClr val="tx1"/>
                </a:solidFill>
              </a:rPr>
              <a:t>โดยเรียกหลักการนี้ว่าการทำ </a:t>
            </a:r>
            <a:r>
              <a:rPr lang="en-US" dirty="0" smtClean="0">
                <a:solidFill>
                  <a:schemeClr val="tx1"/>
                </a:solidFill>
              </a:rPr>
              <a:t>Cashing method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$(selector).method1().method2().method3()…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143636" y="6150296"/>
            <a:ext cx="2643206" cy="70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Firebug  Download</a:t>
            </a:r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733412"/>
            <a:ext cx="6124588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Selector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h-TH" dirty="0" smtClean="0"/>
              <a:t>เป็นการเลือก</a:t>
            </a:r>
            <a:r>
              <a:rPr lang="en-US" dirty="0" smtClean="0"/>
              <a:t>Tag</a:t>
            </a:r>
            <a:r>
              <a:rPr lang="th-TH" dirty="0" smtClean="0"/>
              <a:t> หรือ </a:t>
            </a:r>
            <a:r>
              <a:rPr lang="en-US" dirty="0" smtClean="0"/>
              <a:t>Element</a:t>
            </a:r>
            <a:r>
              <a:rPr lang="th-TH" dirty="0" smtClean="0"/>
              <a:t>เพื่อผูก </a:t>
            </a:r>
            <a:r>
              <a:rPr lang="en-US" dirty="0" smtClean="0"/>
              <a:t>Event </a:t>
            </a:r>
            <a:r>
              <a:rPr lang="th-TH" dirty="0" smtClean="0"/>
              <a:t>หรือผูก </a:t>
            </a:r>
            <a:r>
              <a:rPr lang="en-US" dirty="0" smtClean="0"/>
              <a:t>Method</a:t>
            </a:r>
            <a:r>
              <a:rPr lang="th-TH" dirty="0" smtClean="0"/>
              <a:t> หรือกำหนด </a:t>
            </a:r>
            <a:r>
              <a:rPr lang="en-US" dirty="0" smtClean="0"/>
              <a:t>CSS</a:t>
            </a:r>
            <a:endParaRPr lang="th-TH" dirty="0" smtClean="0"/>
          </a:p>
          <a:p>
            <a:pPr>
              <a:buNone/>
            </a:pPr>
            <a:r>
              <a:rPr lang="th-TH" dirty="0" smtClean="0"/>
              <a:t>ประเภทของ </a:t>
            </a:r>
            <a:r>
              <a:rPr lang="en-US" dirty="0" smtClean="0"/>
              <a:t>Selector </a:t>
            </a:r>
            <a:r>
              <a:rPr lang="th-TH" dirty="0" smtClean="0"/>
              <a:t>เบื้องต้น</a:t>
            </a:r>
          </a:p>
          <a:p>
            <a:pPr>
              <a:buNone/>
            </a:pPr>
            <a:r>
              <a:rPr lang="en-US" dirty="0" smtClean="0"/>
              <a:t>TAG Selector </a:t>
            </a:r>
            <a:r>
              <a:rPr lang="th-TH" dirty="0" smtClean="0"/>
              <a:t>เขียนโดยอ้างชื่อ </a:t>
            </a:r>
            <a:r>
              <a:rPr lang="en-US" dirty="0" smtClean="0"/>
              <a:t>Tag </a:t>
            </a:r>
            <a:r>
              <a:rPr lang="th-TH" dirty="0" smtClean="0"/>
              <a:t>ของ </a:t>
            </a:r>
            <a:r>
              <a:rPr lang="en-US" dirty="0" smtClean="0"/>
              <a:t>XHTML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ID Selector </a:t>
            </a:r>
            <a:r>
              <a:rPr lang="th-TH" dirty="0" smtClean="0"/>
              <a:t>เขียนโดยมีเครื่องหมาย </a:t>
            </a:r>
            <a:r>
              <a:rPr lang="en-US" dirty="0" smtClean="0"/>
              <a:t># </a:t>
            </a:r>
            <a:r>
              <a:rPr lang="th-TH" dirty="0" smtClean="0"/>
              <a:t>ไว้ด้านหน้า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Class Selector </a:t>
            </a:r>
            <a:r>
              <a:rPr lang="th-TH" dirty="0" smtClean="0"/>
              <a:t>เขียนโดยมีเครื่องหมาย .</a:t>
            </a:r>
            <a:r>
              <a:rPr lang="en-US" dirty="0" smtClean="0"/>
              <a:t> </a:t>
            </a:r>
            <a:r>
              <a:rPr lang="th-TH" dirty="0" smtClean="0"/>
              <a:t>ไว้ด้านหน้า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Attribute Selector</a:t>
            </a:r>
            <a:r>
              <a:rPr lang="th-TH" dirty="0" smtClean="0"/>
              <a:t> เขียนไว้ระหว่างเครื่องหมาย </a:t>
            </a:r>
            <a:r>
              <a:rPr lang="en-US" dirty="0" smtClean="0"/>
              <a:t>[….]</a:t>
            </a:r>
          </a:p>
          <a:p>
            <a:pPr>
              <a:buNone/>
            </a:pPr>
            <a:r>
              <a:rPr lang="th-TH" dirty="0" smtClean="0"/>
              <a:t>ตัวอย่าง</a:t>
            </a:r>
          </a:p>
          <a:p>
            <a:pPr>
              <a:buNone/>
            </a:pPr>
            <a:r>
              <a:rPr lang="en-US" dirty="0" smtClean="0"/>
              <a:t>$(“p”).method();//Tag Selector</a:t>
            </a:r>
          </a:p>
          <a:p>
            <a:pPr>
              <a:buNone/>
            </a:pPr>
            <a:r>
              <a:rPr lang="en-US" dirty="0" smtClean="0"/>
              <a:t>$(“#btn1”).method(); //ID Selector</a:t>
            </a:r>
          </a:p>
          <a:p>
            <a:pPr>
              <a:buNone/>
            </a:pPr>
            <a:r>
              <a:rPr lang="en-US" dirty="0" smtClean="0"/>
              <a:t>$(“.font18”).method();//Class Selector</a:t>
            </a:r>
          </a:p>
          <a:p>
            <a:pPr>
              <a:buNone/>
            </a:pPr>
            <a:r>
              <a:rPr lang="en-US" dirty="0" smtClean="0"/>
              <a:t>$(“[type=radio]”).method();//Attribute Selector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733412"/>
            <a:ext cx="6696092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Attribute Selector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842994" y="164305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การเปรียบเทียบค่าของ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Attribute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เพื่อเลือกกระทำได้ สรุปได้ดังนี้</a:t>
            </a:r>
          </a:p>
          <a:p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าราง 3"/>
          <p:cNvGraphicFramePr>
            <a:graphicFrameLocks noGrp="1"/>
          </p:cNvGraphicFramePr>
          <p:nvPr/>
        </p:nvGraphicFramePr>
        <p:xfrm>
          <a:off x="1000100" y="2285992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!=value]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^=value]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$=value]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attr</a:t>
                      </a:r>
                      <a:r>
                        <a:rPr lang="en-US" dirty="0" smtClean="0"/>
                        <a:t>*=value]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3214686"/>
            <a:ext cx="77867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[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attr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=value]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value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เช่น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$(“[name=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inputName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]”)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 title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name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&lt;input type=“text” name=“</a:t>
            </a:r>
            <a:r>
              <a:rPr lang="en-US" sz="2400" dirty="0" err="1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inputName</a:t>
            </a:r>
            <a:r>
              <a:rPr lang="en-US" sz="24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” /&gt;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&lt;input type=“text” name=“inputName2” /&gt;</a:t>
            </a:r>
          </a:p>
          <a:p>
            <a:endParaRPr lang="en-US" sz="2400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[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attr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!=value]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ที่ไม่มีค่าเท่ากับ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value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เช่น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$(“[name=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inputName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]”)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เลือก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Attribute title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ทีมีค่าเท่ากับ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name</a:t>
            </a:r>
          </a:p>
          <a:p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&lt;input type=“text” name=“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inputName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” /&gt;</a:t>
            </a:r>
            <a:endParaRPr lang="th-TH" sz="24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&lt;input type=“text” name=“inputName</a:t>
            </a:r>
            <a:r>
              <a:rPr lang="en-US" sz="2400" dirty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Angsana New" pitchFamily="18" charset="-34"/>
                <a:cs typeface="Angsana New" pitchFamily="18" charset="-34"/>
              </a:rPr>
              <a:t>” /&gt;</a:t>
            </a:r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661974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Grouping Selectors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47742" y="1689119"/>
            <a:ext cx="7696224" cy="4525963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เป็นการรวมกลุ่มของ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ทีต้องการมีคุณสมบัติเหมือนกัน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เขียนโดยใช้เครื่องหมาย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,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คั่นระหว่าง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$(“h1,h2”).method();</a:t>
            </a:r>
          </a:p>
          <a:p>
            <a:pPr>
              <a:buNone/>
            </a:pPr>
            <a:r>
              <a:rPr lang="en-US" dirty="0" smtClean="0"/>
              <a:t>$(“#btn1,#btn2”).method();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90536"/>
            <a:ext cx="6124588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Descendant Selectors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85870" y="1600201"/>
            <a:ext cx="6372212" cy="232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ที่มองเป็นลำดับชั้น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เขียนโดยการเว้นช่องว่างระหว่าง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Selector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  <a:endParaRPr lang="th-TH" b="1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$(“p strong”).method();</a:t>
            </a:r>
          </a:p>
        </p:txBody>
      </p:sp>
      <p:grpSp>
        <p:nvGrpSpPr>
          <p:cNvPr id="4" name="กลุ่ม 3"/>
          <p:cNvGrpSpPr/>
          <p:nvPr/>
        </p:nvGrpSpPr>
        <p:grpSpPr>
          <a:xfrm>
            <a:off x="3428992" y="3643314"/>
            <a:ext cx="5357850" cy="2571768"/>
            <a:chOff x="857224" y="3643314"/>
            <a:chExt cx="5357850" cy="2571768"/>
          </a:xfrm>
        </p:grpSpPr>
        <p:cxnSp>
          <p:nvCxnSpPr>
            <p:cNvPr id="5" name="ตัวเชื่อมต่อหักมุม 4"/>
            <p:cNvCxnSpPr>
              <a:endCxn id="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สี่เหลี่ยมมุมมน 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1" name="ตัวเชื่อมต่อหักมุม 10"/>
              <p:cNvCxnSpPr>
                <a:endCxn id="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ตัวเชื่อมต่อหักมุม 11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วงรี 1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วงรี 1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6" name="ตัวเชื่อมต่อหักมุม 15"/>
              <p:cNvCxnSpPr>
                <a:endCxn id="1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ตัวเชื่อมต่อหักมุม 16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661974"/>
            <a:ext cx="5910274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Child Selectors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8587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เป็นการมอง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เป็นลำดับชั้นอีก 1 รูปแบบ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ใช้เครื่องหมาย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&gt;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ในการกำหนด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$(“p&gt;strong”).method();</a:t>
            </a:r>
          </a:p>
        </p:txBody>
      </p:sp>
      <p:grpSp>
        <p:nvGrpSpPr>
          <p:cNvPr id="4" name="กลุ่ม 3"/>
          <p:cNvGrpSpPr/>
          <p:nvPr/>
        </p:nvGrpSpPr>
        <p:grpSpPr>
          <a:xfrm>
            <a:off x="3428992" y="3643314"/>
            <a:ext cx="5357850" cy="2571768"/>
            <a:chOff x="857224" y="3643314"/>
            <a:chExt cx="5357850" cy="2571768"/>
          </a:xfrm>
        </p:grpSpPr>
        <p:cxnSp>
          <p:nvCxnSpPr>
            <p:cNvPr id="5" name="ตัวเชื่อมต่อหักมุม 4"/>
            <p:cNvCxnSpPr>
              <a:endCxn id="9" idx="0"/>
            </p:cNvCxnSpPr>
            <p:nvPr/>
          </p:nvCxnSpPr>
          <p:spPr>
            <a:xfrm rot="16200000" flipH="1">
              <a:off x="4357686" y="3143248"/>
              <a:ext cx="285752" cy="200026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28"/>
            <p:cNvGrpSpPr/>
            <p:nvPr/>
          </p:nvGrpSpPr>
          <p:grpSpPr>
            <a:xfrm>
              <a:off x="857224" y="3643314"/>
              <a:ext cx="5357850" cy="2571768"/>
              <a:chOff x="1714480" y="3214686"/>
              <a:chExt cx="5357850" cy="2571768"/>
            </a:xfrm>
          </p:grpSpPr>
          <p:sp>
            <p:nvSpPr>
              <p:cNvPr id="7" name="สี่เหลี่ยมมุมมน 3"/>
              <p:cNvSpPr/>
              <p:nvPr/>
            </p:nvSpPr>
            <p:spPr>
              <a:xfrm>
                <a:off x="3643306" y="3214686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สี่เหลี่ยมมุมมน 7"/>
              <p:cNvSpPr/>
              <p:nvPr/>
            </p:nvSpPr>
            <p:spPr>
              <a:xfrm>
                <a:off x="1714480" y="385762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สี่เหลี่ยมมุมมน 8"/>
              <p:cNvSpPr/>
              <p:nvPr/>
            </p:nvSpPr>
            <p:spPr>
              <a:xfrm>
                <a:off x="5643570" y="3857628"/>
                <a:ext cx="1428760" cy="3571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blockquote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สี่เหลี่ยมมุมมน 9"/>
              <p:cNvSpPr/>
              <p:nvPr/>
            </p:nvSpPr>
            <p:spPr>
              <a:xfrm>
                <a:off x="5643570" y="4572008"/>
                <a:ext cx="1428760" cy="357190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strong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1" name="ตัวเชื่อมต่อหักมุม 10"/>
              <p:cNvCxnSpPr>
                <a:endCxn id="8" idx="0"/>
              </p:cNvCxnSpPr>
              <p:nvPr/>
            </p:nvCxnSpPr>
            <p:spPr>
              <a:xfrm rot="5400000">
                <a:off x="3250397" y="2750339"/>
                <a:ext cx="285752" cy="192882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ตัวเชื่อมต่อหักมุม 11"/>
              <p:cNvCxnSpPr>
                <a:stCxn id="9" idx="2"/>
                <a:endCxn id="10" idx="0"/>
              </p:cNvCxnSpPr>
              <p:nvPr/>
            </p:nvCxnSpPr>
            <p:spPr>
              <a:xfrm rot="5400000">
                <a:off x="6179355" y="439341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วงรี 12"/>
              <p:cNvSpPr/>
              <p:nvPr/>
            </p:nvSpPr>
            <p:spPr>
              <a:xfrm>
                <a:off x="1857356" y="5000636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4" name="วงรี 13"/>
              <p:cNvSpPr/>
              <p:nvPr/>
            </p:nvSpPr>
            <p:spPr>
              <a:xfrm>
                <a:off x="3786182" y="4572008"/>
                <a:ext cx="1143008" cy="5000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sp>
            <p:nvSpPr>
              <p:cNvPr id="15" name="วงรี 14"/>
              <p:cNvSpPr/>
              <p:nvPr/>
            </p:nvSpPr>
            <p:spPr>
              <a:xfrm>
                <a:off x="5786446" y="5286388"/>
                <a:ext cx="1143008" cy="500066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6" name="ตัวเชื่อมต่อหักมุม 15"/>
              <p:cNvCxnSpPr>
                <a:endCxn id="14" idx="0"/>
              </p:cNvCxnSpPr>
              <p:nvPr/>
            </p:nvCxnSpPr>
            <p:spPr>
              <a:xfrm rot="5400000">
                <a:off x="3857620" y="4071942"/>
                <a:ext cx="1000132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ตัวเชื่อมต่อหักมุม 16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2035951" y="4607727"/>
                <a:ext cx="78581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ตัวเชื่อมต่อหักมุม 17"/>
              <p:cNvCxnSpPr>
                <a:stCxn id="10" idx="2"/>
                <a:endCxn id="15" idx="0"/>
              </p:cNvCxnSpPr>
              <p:nvPr/>
            </p:nvCxnSpPr>
            <p:spPr>
              <a:xfrm rot="5400000">
                <a:off x="6179355" y="5107793"/>
                <a:ext cx="35719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90536"/>
            <a:ext cx="6553216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Pseudo Selector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28662" y="1600200"/>
            <a:ext cx="682944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Pseudo Selector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:first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หมายถึง 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แรก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:last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หมายถึง 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สุดท้าย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:odd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หมายถึง เฉพาะ 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ที่เป็นเลขคี่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:even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หมายถึง เฉพาะ 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ที่เป็นเลขคู่</a:t>
            </a:r>
          </a:p>
          <a:p>
            <a:endParaRPr lang="th-TH" sz="35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500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li:firt</a:t>
            </a:r>
            <a:r>
              <a:rPr lang="en-US" dirty="0" smtClean="0"/>
              <a:t>”).method();</a:t>
            </a:r>
          </a:p>
          <a:p>
            <a:pPr>
              <a:buNone/>
            </a:pPr>
            <a:r>
              <a:rPr lang="en-US" dirty="0" smtClean="0"/>
              <a:t>$(“</a:t>
            </a:r>
            <a:r>
              <a:rPr lang="en-US" dirty="0" err="1" smtClean="0"/>
              <a:t>tr:odd</a:t>
            </a:r>
            <a:r>
              <a:rPr lang="en-US" dirty="0" smtClean="0"/>
              <a:t>”).method();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04932" y="500042"/>
            <a:ext cx="583883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Event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14414" y="1571612"/>
            <a:ext cx="304323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.bind()</a:t>
            </a:r>
          </a:p>
          <a:p>
            <a:pPr>
              <a:buNone/>
            </a:pPr>
            <a:r>
              <a:rPr lang="en-US" dirty="0" smtClean="0"/>
              <a:t>.click()</a:t>
            </a:r>
          </a:p>
          <a:p>
            <a:pPr>
              <a:buNone/>
            </a:pPr>
            <a:r>
              <a:rPr lang="en-US" dirty="0" smtClean="0"/>
              <a:t>.hover()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/>
              <a:t>d</a:t>
            </a:r>
            <a:r>
              <a:rPr lang="en-US" dirty="0" err="1" smtClean="0"/>
              <a:t>bclick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.focus()</a:t>
            </a:r>
          </a:p>
          <a:p>
            <a:pPr>
              <a:buNone/>
            </a:pPr>
            <a:r>
              <a:rPr lang="en-US" dirty="0" smtClean="0"/>
              <a:t>.blur()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keydown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keypress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keyup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.live()</a:t>
            </a:r>
            <a:endParaRPr lang="en-US" dirty="0"/>
          </a:p>
        </p:txBody>
      </p:sp>
      <p:sp>
        <p:nvSpPr>
          <p:cNvPr id="19" name="ตัวยึดเนื้อหา 2"/>
          <p:cNvSpPr txBox="1">
            <a:spLocks/>
          </p:cNvSpPr>
          <p:nvPr/>
        </p:nvSpPr>
        <p:spPr>
          <a:xfrm>
            <a:off x="5000628" y="1474805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mousemove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mouseover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mouseout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mouseup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mousedown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.change()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.error()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สี่เหลี่ยมผืนผ้า 19"/>
          <p:cNvSpPr/>
          <p:nvPr/>
        </p:nvSpPr>
        <p:spPr>
          <a:xfrm>
            <a:off x="3143240" y="5214950"/>
            <a:ext cx="3286148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b="1" dirty="0" smtClean="0">
                <a:solidFill>
                  <a:schemeClr val="tx1"/>
                </a:solidFill>
              </a:rPr>
              <a:t>ตัวอย่าง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$(“#</a:t>
            </a:r>
            <a:r>
              <a:rPr lang="en-US" dirty="0" err="1" smtClean="0">
                <a:solidFill>
                  <a:schemeClr val="tx1"/>
                </a:solidFill>
              </a:rPr>
              <a:t>btn</a:t>
            </a:r>
            <a:r>
              <a:rPr lang="en-US" dirty="0" smtClean="0">
                <a:solidFill>
                  <a:schemeClr val="tx1"/>
                </a:solidFill>
              </a:rPr>
              <a:t>”).click(function(){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alert(“Click Event”);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});</a:t>
            </a:r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24" y="804850"/>
            <a:ext cx="5910274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DOM With </a:t>
            </a:r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ในการเข้าถึงข้อมูลต่างๆ กับ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หรือข้อมูลที่อยู่ระหว่าง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ได้โดยอาศัยหลักการของ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DOM</a:t>
            </a:r>
          </a:p>
          <a:p>
            <a:pPr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th-TH" dirty="0"/>
              <a:t>	</a:t>
            </a:r>
            <a:r>
              <a:rPr lang="en-US" dirty="0" smtClean="0"/>
              <a:t>$(“#content”).text();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เป็นการเข้าถึงข้อมูลภายใน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โดยมองข้อมูลเป็นแบบ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Text</a:t>
            </a:r>
          </a:p>
          <a:p>
            <a:pPr>
              <a:buNone/>
            </a:pPr>
            <a:r>
              <a:rPr lang="en-US" dirty="0"/>
              <a:t>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$(“#content”).html();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เป็นการเข้าถึงข้อมูลภายใน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Tag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โดยมองข้อมูลเป็น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HTML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500042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?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61990" y="1554162"/>
            <a:ext cx="762478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h-TH" dirty="0" smtClean="0"/>
              <a:t>	</a:t>
            </a:r>
            <a:r>
              <a:rPr lang="en-US" b="1" dirty="0">
                <a:latin typeface="Browallia New" pitchFamily="34" charset="-34"/>
                <a:cs typeface="Browallia New" pitchFamily="34" charset="-34"/>
              </a:rPr>
              <a:t> </a:t>
            </a: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คืออะไร</a:t>
            </a:r>
          </a:p>
          <a:p>
            <a:pPr lvl="1">
              <a:buNone/>
            </a:pP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JavaScript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lIbrary</a:t>
            </a:r>
            <a:endParaRPr lang="en-US" sz="36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en-US" dirty="0" err="1" smtClean="0"/>
              <a:t>jQuery</a:t>
            </a:r>
            <a:r>
              <a:rPr lang="en-US" dirty="0" smtClean="0"/>
              <a:t> JavaScript library </a:t>
            </a:r>
            <a:r>
              <a:rPr lang="th-TH" dirty="0" smtClean="0"/>
              <a:t>ก็คือการนำภาษา </a:t>
            </a:r>
            <a:r>
              <a:rPr lang="en-US" dirty="0" smtClean="0"/>
              <a:t>JavaScript  </a:t>
            </a:r>
            <a:r>
              <a:rPr lang="th-TH" dirty="0" smtClean="0"/>
              <a:t>มาสร้างเป็นฟังก์ชั่นใหม่ในรูปแบบของ </a:t>
            </a:r>
            <a:r>
              <a:rPr lang="en-US" dirty="0" smtClean="0"/>
              <a:t>framework </a:t>
            </a:r>
            <a:r>
              <a:rPr lang="th-TH" dirty="0" smtClean="0"/>
              <a:t>เพื่อให้ง่ายต่อการใช้งาน และไม่ต้องมาเขียนใหม่เองทั้งหมดตั้งแต่ต้น อย่างเช่นการเขียนโปรแกรมในรูปแบบ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ก็สามารถทำได้แบบง่ายๆเพียง </a:t>
            </a:r>
            <a:r>
              <a:rPr lang="en-US" dirty="0" smtClean="0"/>
              <a:t>code </a:t>
            </a:r>
            <a:r>
              <a:rPr lang="th-TH" dirty="0" smtClean="0"/>
              <a:t>ไม่กี่บรรทัด หรือจะเขียนโปรแกรมดัก </a:t>
            </a:r>
            <a:r>
              <a:rPr lang="en-US" dirty="0" smtClean="0"/>
              <a:t>Event (</a:t>
            </a:r>
            <a:r>
              <a:rPr lang="th-TH" dirty="0" smtClean="0"/>
              <a:t>เหตุการณ์) ต่างๆ เช่น การ </a:t>
            </a:r>
            <a:r>
              <a:rPr lang="en-US" dirty="0" smtClean="0"/>
              <a:t>click, rollover, mouse</a:t>
            </a:r>
            <a:r>
              <a:rPr lang="th-TH" dirty="0" smtClean="0"/>
              <a:t> ก็เขียนได้ง่ายขึ้นและลดปัญหาความไม่เข้ากันของเบราเซอร์ที่ต่างกัน</a:t>
            </a:r>
            <a:endParaRPr lang="en-US" dirty="0" smtClean="0"/>
          </a:p>
          <a:p>
            <a:pPr lvl="1">
              <a:buNone/>
            </a:pPr>
            <a:endParaRPr lang="th-TH" sz="3600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661974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DOM Method (1)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661990" y="1554162"/>
            <a:ext cx="8053414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ที่ใช้ทำงานกับ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DOM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มีดังต่อไปนี้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endParaRPr lang="th-TH" dirty="0" smtClean="0"/>
          </a:p>
          <a:p>
            <a:endParaRPr lang="en-US" dirty="0"/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1214414" y="2311361"/>
            <a:ext cx="3043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.add()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.children()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.each()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.filter()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.first()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.last()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.has()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>
          <a:xfrm>
            <a:off x="5000628" y="2332061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.is()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.next()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.not()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.parent()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prev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.sibling()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.slice()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642918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DOM Method (2)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4" name="ตัวยึดเนื้อหา 2"/>
          <p:cNvSpPr txBox="1">
            <a:spLocks/>
          </p:cNvSpPr>
          <p:nvPr/>
        </p:nvSpPr>
        <p:spPr>
          <a:xfrm>
            <a:off x="1214414" y="1760557"/>
            <a:ext cx="3043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.text()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.html()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.after()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.before()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.append()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.empty()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insertAfter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insertBefore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5" name="ตัวยึดเนื้อหา 2"/>
          <p:cNvSpPr txBox="1">
            <a:spLocks/>
          </p:cNvSpPr>
          <p:nvPr/>
        </p:nvSpPr>
        <p:spPr>
          <a:xfrm>
            <a:off x="5000628" y="1689119"/>
            <a:ext cx="34290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addClass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.remove()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removeAttr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removeClass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toggleClass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.warp()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700" dirty="0" smtClean="0"/>
              <a:t>.</a:t>
            </a:r>
            <a:r>
              <a:rPr lang="en-US" sz="2700" dirty="0" err="1" smtClean="0"/>
              <a:t>warpAll</a:t>
            </a:r>
            <a:r>
              <a:rPr lang="en-US" sz="270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661974"/>
            <a:ext cx="733903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With CSS (1)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857364"/>
            <a:ext cx="7115196" cy="438912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สามารถเข้าถึงจัดการกำหนดค่าต่างๆ 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CSS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ในแต่ละ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Element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ได้ 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โดยผ่านเมธอดต่างๆ ที่มีให้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</a:t>
            </a:r>
            <a:r>
              <a:rPr lang="en-US" dirty="0" err="1" smtClean="0"/>
              <a:t>Properties,Value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removeClass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toggleClass</a:t>
            </a:r>
            <a:r>
              <a:rPr lang="en-US" dirty="0" smtClean="0"/>
              <a:t>(</a:t>
            </a:r>
            <a:r>
              <a:rPr lang="en-US" dirty="0" err="1" smtClean="0"/>
              <a:t>Css</a:t>
            </a:r>
            <a:r>
              <a:rPr lang="en-US" dirty="0" smtClean="0"/>
              <a:t> Class)</a:t>
            </a:r>
          </a:p>
          <a:p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90536"/>
            <a:ext cx="591027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With CSS (2)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14432" y="1571612"/>
            <a:ext cx="7800972" cy="48291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th-TH" sz="4100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sz="4100" b="1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4100" b="1" dirty="0" smtClean="0">
                <a:latin typeface="Angsana New" pitchFamily="18" charset="-34"/>
                <a:cs typeface="Angsana New" pitchFamily="18" charset="-34"/>
              </a:rPr>
              <a:t>เกี่ยวกับ </a:t>
            </a:r>
            <a:r>
              <a:rPr lang="en-US" sz="4100" b="1" dirty="0" err="1" smtClean="0">
                <a:latin typeface="Angsana New" pitchFamily="18" charset="-34"/>
                <a:cs typeface="Angsana New" pitchFamily="18" charset="-34"/>
              </a:rPr>
              <a:t>Css</a:t>
            </a:r>
            <a:endParaRPr lang="en-US" sz="4100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/>
              <a:t>(“color”,”#FF0000”);</a:t>
            </a:r>
          </a:p>
          <a:p>
            <a:pPr>
              <a:buNone/>
            </a:pP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100" dirty="0" smtClean="0">
                <a:latin typeface="Angsana New" pitchFamily="18" charset="-34"/>
                <a:cs typeface="Angsana New" pitchFamily="18" charset="-34"/>
              </a:rPr>
              <a:t>เป็นการกำหนดค่าสีให้ตัวอักษรภายใต้</a:t>
            </a:r>
            <a:r>
              <a:rPr lang="en-US" sz="4100" dirty="0" smtClean="0">
                <a:latin typeface="Angsana New" pitchFamily="18" charset="-34"/>
                <a:cs typeface="Angsana New" pitchFamily="18" charset="-34"/>
              </a:rPr>
              <a:t> element #content</a:t>
            </a: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addClass</a:t>
            </a:r>
            <a:r>
              <a:rPr lang="en-US" dirty="0" smtClean="0"/>
              <a:t>(“font24”);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  <a:endParaRPr lang="th-TH" sz="46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/>
              <a:t>$(“#content”)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removeClass</a:t>
            </a:r>
            <a:r>
              <a:rPr lang="en-US" dirty="0" smtClean="0"/>
              <a:t>(“font24”);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เป็นการลบค่า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</a:p>
          <a:p>
            <a:pPr>
              <a:buNone/>
            </a:pPr>
            <a:r>
              <a:rPr lang="en-US" dirty="0" smtClean="0"/>
              <a:t>$(“.</a:t>
            </a:r>
            <a:r>
              <a:rPr lang="en-US" dirty="0" err="1" smtClean="0"/>
              <a:t>btn</a:t>
            </a:r>
            <a:r>
              <a:rPr lang="en-US" dirty="0" smtClean="0"/>
              <a:t>”).click(function(){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$(this)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</a:rPr>
              <a:t>toggleClass</a:t>
            </a:r>
            <a:r>
              <a:rPr lang="en-US" dirty="0" smtClean="0"/>
              <a:t>(“</a:t>
            </a:r>
            <a:r>
              <a:rPr lang="en-US" dirty="0" err="1" smtClean="0"/>
              <a:t>bgRed</a:t>
            </a:r>
            <a:r>
              <a:rPr lang="en-US" dirty="0" smtClean="0"/>
              <a:t>”);</a:t>
            </a:r>
          </a:p>
          <a:p>
            <a:pPr lvl="1"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//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เป็นการกำหนดค่า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แต่มีการเช็คก่อนว่ามี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นี้อยู่หรือไม่ </a:t>
            </a:r>
          </a:p>
          <a:p>
            <a:pPr lvl="1">
              <a:buNone/>
            </a:pP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ถ้ายังไม่มีให้ทำการกำหนดค่า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แต่ถ้ามี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 Class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นี้อยู่แล้ว</a:t>
            </a:r>
          </a:p>
          <a:p>
            <a:pPr lvl="1">
              <a:buNone/>
            </a:pP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ให้ทำการลบ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CSS Class</a:t>
            </a:r>
          </a:p>
          <a:p>
            <a:pPr>
              <a:buNone/>
            </a:pP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});</a:t>
            </a:r>
            <a:endParaRPr lang="th-TH" sz="4600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661974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With</a:t>
            </a:r>
            <a:r>
              <a:rPr lang="th-TH" sz="4000" b="1" dirty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CSS 3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957266" y="1760557"/>
            <a:ext cx="7543824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h-TH" sz="3800" b="1" dirty="0" smtClean="0">
                <a:latin typeface="Angsana New" pitchFamily="18" charset="-34"/>
                <a:cs typeface="Angsana New" pitchFamily="18" charset="-34"/>
              </a:rPr>
              <a:t>ตัวอย่างการใช้งาน </a:t>
            </a:r>
            <a:r>
              <a:rPr lang="en-US" sz="3800" b="1" dirty="0" smtClean="0"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3800" b="1" dirty="0" smtClean="0">
                <a:latin typeface="Angsana New" pitchFamily="18" charset="-34"/>
                <a:cs typeface="Angsana New" pitchFamily="18" charset="-34"/>
              </a:rPr>
              <a:t>เกี่ยวกับ </a:t>
            </a:r>
            <a:r>
              <a:rPr lang="en-US" sz="3800" b="1" dirty="0" err="1" smtClean="0">
                <a:latin typeface="Angsana New" pitchFamily="18" charset="-34"/>
                <a:cs typeface="Angsana New" pitchFamily="18" charset="-34"/>
              </a:rPr>
              <a:t>Css</a:t>
            </a:r>
            <a:endParaRPr lang="en-US" sz="3800" b="1" dirty="0" smtClean="0">
              <a:latin typeface="Angsana New" pitchFamily="18" charset="-34"/>
              <a:cs typeface="Angsana New" pitchFamily="18" charset="-34"/>
            </a:endParaRPr>
          </a:p>
          <a:p>
            <a:endParaRPr lang="en-US" b="1" dirty="0" smtClean="0"/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$(“#</a:t>
            </a:r>
            <a:r>
              <a:rPr lang="en-US" dirty="0" err="1" smtClean="0"/>
              <a:t>tbData</a:t>
            </a:r>
            <a:r>
              <a:rPr lang="en-US" dirty="0" smtClean="0"/>
              <a:t> </a:t>
            </a:r>
            <a:r>
              <a:rPr lang="en-US" dirty="0" err="1" smtClean="0"/>
              <a:t>tr:not</a:t>
            </a:r>
            <a:r>
              <a:rPr lang="en-US" dirty="0" smtClean="0"/>
              <a:t>(:first)”).</a:t>
            </a:r>
            <a:r>
              <a:rPr lang="en-US" dirty="0" err="1" smtClean="0"/>
              <a:t>mouseover</a:t>
            </a:r>
            <a:r>
              <a:rPr lang="en-US" dirty="0" smtClean="0"/>
              <a:t>(function(){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$(this).</a:t>
            </a:r>
            <a:r>
              <a:rPr lang="en-US" dirty="0" err="1" smtClean="0"/>
              <a:t>css</a:t>
            </a:r>
            <a:r>
              <a:rPr lang="en-US" dirty="0" smtClean="0"/>
              <a:t>(‘background-</a:t>
            </a:r>
            <a:r>
              <a:rPr lang="en-US" dirty="0" err="1" smtClean="0"/>
              <a:t>color’,’#FFCCFF</a:t>
            </a:r>
            <a:r>
              <a:rPr lang="en-US" dirty="0" smtClean="0"/>
              <a:t>’);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$(“#</a:t>
            </a:r>
            <a:r>
              <a:rPr lang="en-US" dirty="0" err="1" smtClean="0"/>
              <a:t>tbData</a:t>
            </a:r>
            <a:r>
              <a:rPr lang="en-US" dirty="0" smtClean="0"/>
              <a:t> </a:t>
            </a:r>
            <a:r>
              <a:rPr lang="en-US" dirty="0" err="1" smtClean="0"/>
              <a:t>tr:not</a:t>
            </a:r>
            <a:r>
              <a:rPr lang="en-US" dirty="0" smtClean="0"/>
              <a:t>(:first)”).</a:t>
            </a:r>
            <a:r>
              <a:rPr lang="en-US" dirty="0" err="1" smtClean="0"/>
              <a:t>mouseout</a:t>
            </a:r>
            <a:r>
              <a:rPr lang="en-US" dirty="0" smtClean="0"/>
              <a:t>(function(){</a:t>
            </a:r>
          </a:p>
          <a:p>
            <a:pPr lvl="1">
              <a:buNone/>
            </a:pPr>
            <a:r>
              <a:rPr lang="en-US" dirty="0" smtClean="0"/>
              <a:t>		$(this).</a:t>
            </a:r>
            <a:r>
              <a:rPr lang="en-US" dirty="0" err="1" smtClean="0"/>
              <a:t>css</a:t>
            </a:r>
            <a:r>
              <a:rPr lang="en-US" dirty="0" smtClean="0"/>
              <a:t>(‘background-</a:t>
            </a:r>
            <a:r>
              <a:rPr lang="en-US" dirty="0" err="1" smtClean="0"/>
              <a:t>color’,’#FFFFFF</a:t>
            </a:r>
            <a:r>
              <a:rPr lang="en-US" dirty="0" smtClean="0"/>
              <a:t>’);</a:t>
            </a:r>
          </a:p>
          <a:p>
            <a:pPr lvl="1">
              <a:buNone/>
            </a:pPr>
            <a:r>
              <a:rPr lang="en-US" dirty="0" smtClean="0"/>
              <a:t>	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500042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 (1)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เป็นการแสดงผลในแบบพิเศษ เช่น การซ่อน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/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แสดงข้อมูล จัดการข้อมูลใน</a:t>
            </a:r>
            <a:endParaRPr lang="en-US" sz="35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รูปแบบสไลด์ ขึ้น-ลง เป็นต้น</a:t>
            </a:r>
          </a:p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Method effect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มีดังนี้</a:t>
            </a:r>
          </a:p>
          <a:p>
            <a:endParaRPr lang="en-US" dirty="0"/>
          </a:p>
        </p:txBody>
      </p:sp>
      <p:grpSp>
        <p:nvGrpSpPr>
          <p:cNvPr id="6" name="กลุ่ม 5"/>
          <p:cNvGrpSpPr/>
          <p:nvPr/>
        </p:nvGrpSpPr>
        <p:grpSpPr>
          <a:xfrm>
            <a:off x="1214414" y="2857496"/>
            <a:ext cx="7215238" cy="4546663"/>
            <a:chOff x="1214414" y="2097047"/>
            <a:chExt cx="7215238" cy="4546663"/>
          </a:xfrm>
        </p:grpSpPr>
        <p:sp>
          <p:nvSpPr>
            <p:cNvPr id="4" name="ตัวยึดเนื้อหา 2"/>
            <p:cNvSpPr txBox="1">
              <a:spLocks/>
            </p:cNvSpPr>
            <p:nvPr/>
          </p:nvSpPr>
          <p:spPr>
            <a:xfrm>
              <a:off x="1214414" y="2097047"/>
              <a:ext cx="304323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.animate()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.show()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.hide()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slideDown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slideUp</a:t>
              </a: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.toggle()</a:t>
              </a:r>
            </a:p>
          </p:txBody>
        </p:sp>
        <p:sp>
          <p:nvSpPr>
            <p:cNvPr id="5" name="ตัวยึดเนื้อหา 2"/>
            <p:cNvSpPr txBox="1">
              <a:spLocks/>
            </p:cNvSpPr>
            <p:nvPr/>
          </p:nvSpPr>
          <p:spPr>
            <a:xfrm>
              <a:off x="5000628" y="2117747"/>
              <a:ext cx="3429024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27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slideToggle</a:t>
              </a: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700" dirty="0" smtClean="0"/>
                <a:t>.</a:t>
              </a:r>
              <a:r>
                <a:rPr lang="en-US" sz="2700" dirty="0" err="1" smtClean="0"/>
                <a:t>fadeIn</a:t>
              </a:r>
              <a:r>
                <a:rPr lang="en-US" sz="2700" dirty="0" smtClean="0"/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US" sz="27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fadeOut</a:t>
              </a:r>
              <a:r>
                <a:rPr kumimoji="0" lang="en-US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90536"/>
            <a:ext cx="6267464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 (2)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571472" y="1714489"/>
            <a:ext cx="4357718" cy="21431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Animate Method</a:t>
            </a:r>
          </a:p>
          <a:p>
            <a:pPr>
              <a:buNone/>
            </a:pP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สำหรับสร้างภาพเคลื่อนไหวแบบกำหนดเอง</a:t>
            </a:r>
          </a:p>
          <a:p>
            <a:pPr>
              <a:buNone/>
            </a:pPr>
            <a:r>
              <a:rPr lang="th-TH" sz="2300" dirty="0" smtClean="0">
                <a:latin typeface="Angsana New" pitchFamily="18" charset="-34"/>
                <a:cs typeface="Angsana New" pitchFamily="18" charset="-34"/>
              </a:rPr>
              <a:t>ใช้งานกับ </a:t>
            </a:r>
            <a:r>
              <a:rPr lang="en-US" sz="2300" dirty="0" err="1" smtClean="0">
                <a:latin typeface="Angsana New" pitchFamily="18" charset="-34"/>
                <a:cs typeface="Angsana New" pitchFamily="18" charset="-34"/>
              </a:rPr>
              <a:t>css</a:t>
            </a:r>
            <a:r>
              <a:rPr lang="en-US" sz="2300" dirty="0" smtClean="0">
                <a:latin typeface="Angsana New" pitchFamily="18" charset="-34"/>
                <a:cs typeface="Angsana New" pitchFamily="18" charset="-34"/>
              </a:rPr>
              <a:t> properties</a:t>
            </a:r>
          </a:p>
          <a:p>
            <a:pPr lvl="0">
              <a:buNone/>
              <a:defRPr/>
            </a:pP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รูปแบบ</a:t>
            </a:r>
          </a:p>
          <a:p>
            <a:pPr lvl="0">
              <a:buNone/>
              <a:defRPr/>
            </a:pPr>
            <a:r>
              <a:rPr lang="en-US" sz="2400" dirty="0"/>
              <a:t>$(selector).animate();</a:t>
            </a:r>
            <a:endParaRPr lang="th-TH" sz="2400" dirty="0"/>
          </a:p>
          <a:p>
            <a:endParaRPr lang="en-US" sz="23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3857628"/>
            <a:ext cx="7786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latin typeface="Angsana New" pitchFamily="18" charset="-34"/>
                <a:cs typeface="Angsana New" pitchFamily="18" charset="-34"/>
              </a:rPr>
              <a:t>การประยุกต์ใช้งาน</a:t>
            </a:r>
          </a:p>
          <a:p>
            <a:endParaRPr lang="en-US" dirty="0" smtClean="0"/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$(“#b1”).click(function(){</a:t>
            </a:r>
          </a:p>
          <a:p>
            <a:r>
              <a:rPr lang="en-US" dirty="0"/>
              <a:t> </a:t>
            </a:r>
            <a:r>
              <a:rPr lang="en-US" dirty="0" smtClean="0"/>
              <a:t>     	$(“#content”).animate({‘width’:’100px;’},function(){</a:t>
            </a:r>
          </a:p>
          <a:p>
            <a:r>
              <a:rPr lang="en-US" dirty="0" smtClean="0"/>
              <a:t>	$(this).animate({‘height’:’200px’});</a:t>
            </a:r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     });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6" name="ตัวยึดเนื้อหา 2"/>
          <p:cNvSpPr txBox="1">
            <a:spLocks/>
          </p:cNvSpPr>
          <p:nvPr/>
        </p:nvSpPr>
        <p:spPr>
          <a:xfrm>
            <a:off x="4286248" y="1643050"/>
            <a:ext cx="4857784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h-TH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$(“#box”).animate({‘width’:’+50px’});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71538" y="500042"/>
            <a:ext cx="605315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 (3)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b="1" dirty="0" smtClean="0">
                <a:latin typeface="Angsana New" pitchFamily="18" charset="-34"/>
                <a:cs typeface="Angsana New" pitchFamily="18" charset="-34"/>
              </a:rPr>
              <a:t>SHOW/HIDE Method</a:t>
            </a: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ซ่อนและแสดงข้อมูล</a:t>
            </a:r>
          </a:p>
          <a:p>
            <a:pPr>
              <a:buNone/>
            </a:pPr>
            <a:r>
              <a:rPr lang="en-US" dirty="0" smtClean="0"/>
              <a:t>$(selector).show(duration,[callback]) $(selector).hide(duration,[callback])</a:t>
            </a:r>
          </a:p>
          <a:p>
            <a:pPr>
              <a:buNone/>
            </a:pPr>
            <a:r>
              <a:rPr lang="en-US" dirty="0" smtClean="0"/>
              <a:t>$(selector).toggle(duration,[callback])//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สลับการทำงาน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Duration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คือ ระยะเวลาในการดำเนินการของ</a:t>
            </a:r>
            <a:r>
              <a:rPr lang="en-US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Effect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กำหนดได้ 2 รูปแบบคือ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Keyword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slow,fast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Number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เช่น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1000,2000(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หน่วยเป็น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milliseconds)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[callback]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เป็นฟังก์ชั่นในการดำเนินการต่อ หลังจากจบการทำงานของ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effect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500042"/>
            <a:ext cx="6124588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sz="4000" b="1" dirty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(4)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1580" y="1600200"/>
            <a:ext cx="647225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h-TH" sz="3500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การใช้งาน </a:t>
            </a: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Effect Show/Hide</a:t>
            </a:r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 $(“#box”).hide(“slow”);</a:t>
            </a:r>
          </a:p>
          <a:p>
            <a:pPr lvl="1">
              <a:buNone/>
            </a:pPr>
            <a:r>
              <a:rPr lang="en-US" dirty="0" smtClean="0"/>
              <a:t> $(“#box”).hide(1000);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 $(“#box”).show(“fast”);</a:t>
            </a:r>
          </a:p>
          <a:p>
            <a:pPr lvl="1">
              <a:buNone/>
            </a:pPr>
            <a:r>
              <a:rPr lang="en-US" dirty="0" smtClean="0"/>
              <a:t> $(“#box”).show(5000);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00042"/>
            <a:ext cx="5695960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5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43018" y="1600200"/>
            <a:ext cx="6900882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500" dirty="0" smtClean="0">
                <a:latin typeface="Angsana New" pitchFamily="18" charset="-34"/>
                <a:cs typeface="Angsana New" pitchFamily="18" charset="-34"/>
              </a:rPr>
              <a:t>Slide Content</a:t>
            </a:r>
          </a:p>
          <a:p>
            <a:pPr>
              <a:buNone/>
            </a:pP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สไลด์ แสดง/ซ่อน</a:t>
            </a:r>
            <a:r>
              <a:rPr lang="en-US" sz="35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500" dirty="0" smtClean="0">
                <a:latin typeface="Angsana New" pitchFamily="18" charset="-34"/>
                <a:cs typeface="Angsana New" pitchFamily="18" charset="-34"/>
              </a:rPr>
              <a:t>ข้อมูล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slideToggle</a:t>
            </a:r>
            <a:r>
              <a:rPr lang="en-US" dirty="0" smtClean="0"/>
              <a:t>([duration],[callback])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$(“#btn1”).click(function(){</a:t>
            </a:r>
          </a:p>
          <a:p>
            <a:pPr lvl="1">
              <a:buNone/>
            </a:pPr>
            <a:r>
              <a:rPr lang="en-US" dirty="0" smtClean="0"/>
              <a:t>$(“#box”).</a:t>
            </a:r>
            <a:r>
              <a:rPr lang="en-US" dirty="0" err="1" smtClean="0"/>
              <a:t>slideUp</a:t>
            </a:r>
            <a:r>
              <a:rPr lang="en-US" dirty="0" smtClean="0"/>
              <a:t>(“slow”);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81192" y="1908602"/>
            <a:ext cx="2925097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สี่เหลี่ยมผืนผ้า 6"/>
          <p:cNvSpPr/>
          <p:nvPr/>
        </p:nvSpPr>
        <p:spPr>
          <a:xfrm>
            <a:off x="6758192" y="1908602"/>
            <a:ext cx="1143000" cy="104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Function </a:t>
            </a:r>
            <a:r>
              <a:rPr lang="en-US" dirty="0" err="1" smtClean="0"/>
              <a:t>jQuery</a:t>
            </a:r>
            <a:endParaRPr lang="en-US" dirty="0"/>
          </a:p>
        </p:txBody>
      </p:sp>
      <p:cxnSp>
        <p:nvCxnSpPr>
          <p:cNvPr id="6" name="ลูกศรเชื่อมต่อแบบตรง 9"/>
          <p:cNvCxnSpPr/>
          <p:nvPr/>
        </p:nvCxnSpPr>
        <p:spPr>
          <a:xfrm rot="16200000" flipV="1">
            <a:off x="6948758" y="3394436"/>
            <a:ext cx="685800" cy="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ลูกศรเชื่อมต่อแบบตรง 11"/>
          <p:cNvCxnSpPr/>
          <p:nvPr/>
        </p:nvCxnSpPr>
        <p:spPr>
          <a:xfrm rot="10800000">
            <a:off x="3252992" y="2442002"/>
            <a:ext cx="3352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14"/>
          <p:cNvCxnSpPr/>
          <p:nvPr/>
        </p:nvCxnSpPr>
        <p:spPr>
          <a:xfrm rot="10800000">
            <a:off x="3252992" y="4118402"/>
            <a:ext cx="304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5"/>
          <p:cNvSpPr txBox="1"/>
          <p:nvPr/>
        </p:nvSpPr>
        <p:spPr>
          <a:xfrm>
            <a:off x="2871992" y="1234470"/>
            <a:ext cx="24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u="sng" dirty="0" smtClean="0"/>
              <a:t>ตัวอย่างการทำงานของ </a:t>
            </a:r>
            <a:r>
              <a:rPr lang="en-US" b="1" u="sng" dirty="0" err="1" smtClean="0"/>
              <a:t>jQuery</a:t>
            </a:r>
            <a:endParaRPr lang="en-US" b="1" u="sng" dirty="0"/>
          </a:p>
        </p:txBody>
      </p:sp>
      <p:sp>
        <p:nvSpPr>
          <p:cNvPr id="10" name="วงรี 19"/>
          <p:cNvSpPr/>
          <p:nvPr/>
        </p:nvSpPr>
        <p:spPr>
          <a:xfrm>
            <a:off x="6377192" y="3889802"/>
            <a:ext cx="1905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dirty="0" smtClean="0"/>
              <a:t>เขียนโปรแกรม </a:t>
            </a:r>
            <a:r>
              <a:rPr lang="en-US" dirty="0" smtClean="0"/>
              <a:t>Ajax</a:t>
            </a:r>
          </a:p>
        </p:txBody>
      </p:sp>
      <p:sp>
        <p:nvSpPr>
          <p:cNvPr id="11" name="TextBox 20"/>
          <p:cNvSpPr txBox="1"/>
          <p:nvPr/>
        </p:nvSpPr>
        <p:spPr>
          <a:xfrm>
            <a:off x="3366547" y="4423202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เขียนโปรแกรม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โดย </a:t>
            </a:r>
            <a:r>
              <a:rPr lang="en-US" dirty="0" err="1" smtClean="0"/>
              <a:t>javascript</a:t>
            </a:r>
            <a:r>
              <a:rPr lang="th-TH" dirty="0" smtClean="0"/>
              <a:t> เอง</a:t>
            </a:r>
            <a:endParaRPr lang="en-US" dirty="0" smtClean="0"/>
          </a:p>
          <a:p>
            <a:r>
              <a:rPr lang="th-TH" dirty="0" smtClean="0"/>
              <a:t>เกิดความยุ่งยากและมีปัญหากับการแสดงผลกับ</a:t>
            </a:r>
          </a:p>
          <a:p>
            <a:r>
              <a:rPr lang="th-TH" dirty="0" err="1" smtClean="0"/>
              <a:t>เบ</a:t>
            </a:r>
            <a:r>
              <a:rPr lang="th-TH" dirty="0" smtClean="0"/>
              <a:t>รา</a:t>
            </a:r>
            <a:r>
              <a:rPr lang="th-TH" dirty="0" err="1" smtClean="0"/>
              <a:t>เซอร์</a:t>
            </a:r>
            <a:r>
              <a:rPr lang="th-TH" dirty="0" smtClean="0"/>
              <a:t>ที่ต่างกัน เขียนโค้ดยาว ต้องทำการตรวจ</a:t>
            </a:r>
          </a:p>
          <a:p>
            <a:r>
              <a:rPr lang="th-TH" dirty="0" err="1" smtClean="0"/>
              <a:t>สอบแต</a:t>
            </a:r>
            <a:r>
              <a:rPr lang="th-TH" dirty="0" smtClean="0"/>
              <a:t>ละบราวเซอร์ให้แสดงผลให้ถูกต้อง</a:t>
            </a:r>
          </a:p>
        </p:txBody>
      </p:sp>
      <p:sp>
        <p:nvSpPr>
          <p:cNvPr id="12" name="TextBox 21"/>
          <p:cNvSpPr txBox="1"/>
          <p:nvPr/>
        </p:nvSpPr>
        <p:spPr>
          <a:xfrm>
            <a:off x="6377192" y="2975402"/>
            <a:ext cx="2485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 smtClean="0"/>
              <a:t>เขียนโปรแกรม</a:t>
            </a:r>
            <a:r>
              <a:rPr lang="en-US" dirty="0" smtClean="0"/>
              <a:t> </a:t>
            </a:r>
            <a:r>
              <a:rPr lang="en-US" dirty="0" err="1" smtClean="0"/>
              <a:t>ajax</a:t>
            </a:r>
            <a:r>
              <a:rPr lang="en-US" dirty="0" smtClean="0"/>
              <a:t> </a:t>
            </a:r>
            <a:r>
              <a:rPr lang="th-TH" dirty="0" smtClean="0"/>
              <a:t>โดย </a:t>
            </a:r>
            <a:r>
              <a:rPr lang="en-US" dirty="0" err="1" smtClean="0"/>
              <a:t>jQuery</a:t>
            </a:r>
            <a:endParaRPr lang="en-US" dirty="0"/>
          </a:p>
          <a:p>
            <a:r>
              <a:rPr lang="en-US" dirty="0" smtClean="0"/>
              <a:t>framework</a:t>
            </a:r>
            <a:r>
              <a:rPr lang="th-TH" dirty="0" smtClean="0"/>
              <a:t> ง่ายต่อการจัดการ</a:t>
            </a:r>
            <a:r>
              <a:rPr lang="en-US" dirty="0" smtClean="0"/>
              <a:t> </a:t>
            </a:r>
            <a:endParaRPr lang="th-TH" dirty="0" smtClean="0"/>
          </a:p>
          <a:p>
            <a:r>
              <a:rPr lang="th-TH" dirty="0" smtClean="0"/>
              <a:t>เขียนโค้ดสั้นๆง่ายๆ</a:t>
            </a:r>
          </a:p>
        </p:txBody>
      </p:sp>
      <p:sp>
        <p:nvSpPr>
          <p:cNvPr id="13" name="TextBox 24"/>
          <p:cNvSpPr txBox="1"/>
          <p:nvPr/>
        </p:nvSpPr>
        <p:spPr>
          <a:xfrm>
            <a:off x="3786392" y="1984802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Jquery</a:t>
            </a:r>
            <a:r>
              <a:rPr lang="th-TH" dirty="0" smtClean="0"/>
              <a:t>ทำการจัดการ</a:t>
            </a:r>
            <a:r>
              <a:rPr lang="en-US" dirty="0" err="1" smtClean="0"/>
              <a:t>ajax</a:t>
            </a:r>
            <a:r>
              <a:rPr lang="th-TH" dirty="0" smtClean="0"/>
              <a:t>ให้เราเอง</a:t>
            </a:r>
            <a:endParaRPr lang="en-US" dirty="0"/>
          </a:p>
        </p:txBody>
      </p:sp>
      <p:sp>
        <p:nvSpPr>
          <p:cNvPr id="14" name="คูณ 25"/>
          <p:cNvSpPr/>
          <p:nvPr/>
        </p:nvSpPr>
        <p:spPr>
          <a:xfrm>
            <a:off x="4548392" y="3661202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661974"/>
            <a:ext cx="5838836" cy="838200"/>
          </a:xfrm>
        </p:spPr>
        <p:txBody>
          <a:bodyPr/>
          <a:lstStyle/>
          <a:p>
            <a:r>
              <a:rPr lang="en-US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6</a:t>
            </a:r>
            <a:endParaRPr lang="en-US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314456" y="1600200"/>
            <a:ext cx="7186634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Fade Effect</a:t>
            </a:r>
            <a:endParaRPr lang="th-TH" sz="31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สำหรับจัดการข้อมูลให้แสดง </a:t>
            </a:r>
            <a:r>
              <a:rPr lang="en-US" sz="3100" dirty="0" smtClean="0">
                <a:latin typeface="Angsana New" pitchFamily="18" charset="-34"/>
                <a:cs typeface="Angsana New" pitchFamily="18" charset="-34"/>
              </a:rPr>
              <a:t>Effect </a:t>
            </a: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แบบค่อยๆ ปรากฏหรือจางหาย</a:t>
            </a:r>
          </a:p>
          <a:p>
            <a:pPr>
              <a:buNone/>
            </a:pPr>
            <a:r>
              <a:rPr lang="th-TH" sz="3100" dirty="0" smtClean="0">
                <a:latin typeface="Angsana New" pitchFamily="18" charset="-34"/>
                <a:cs typeface="Angsana New" pitchFamily="18" charset="-34"/>
              </a:rPr>
              <a:t>รูปแบบ</a:t>
            </a:r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fadeOut</a:t>
            </a:r>
            <a:r>
              <a:rPr lang="en-US" dirty="0" smtClean="0"/>
              <a:t>(duration)</a:t>
            </a:r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fadeIn</a:t>
            </a:r>
            <a:r>
              <a:rPr lang="en-US" dirty="0" smtClean="0"/>
              <a:t>(duration)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fadeTo</a:t>
            </a:r>
            <a:r>
              <a:rPr lang="en-US" dirty="0" smtClean="0"/>
              <a:t>(</a:t>
            </a:r>
            <a:r>
              <a:rPr lang="en-US" dirty="0" err="1" smtClean="0"/>
              <a:t>duration,opacity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duration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มีหน่วยเป็น มิลลิวินาที 1000 มิลลิวินาที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= 1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วินาที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Opacity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กำหนดความเข้มของภาพ ระบุค่าเป็นตัวเลขมีค่าตั้งแต่ 0 – 1 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smtClean="0"/>
              <a:t>$(“#box1”).</a:t>
            </a:r>
            <a:r>
              <a:rPr lang="en-US" dirty="0" err="1" smtClean="0"/>
              <a:t>fadeOut</a:t>
            </a:r>
            <a:r>
              <a:rPr lang="en-US" dirty="0" smtClean="0"/>
              <a:t>(1000);</a:t>
            </a:r>
            <a:endParaRPr lang="th-TH" dirty="0" smtClean="0"/>
          </a:p>
          <a:p>
            <a:pPr>
              <a:buNone/>
            </a:pPr>
            <a:r>
              <a:rPr lang="en-US" dirty="0" smtClean="0"/>
              <a:t>$(“#box1”).</a:t>
            </a:r>
            <a:r>
              <a:rPr lang="en-US" dirty="0" err="1" smtClean="0"/>
              <a:t>fadeTo</a:t>
            </a:r>
            <a:r>
              <a:rPr lang="en-US" dirty="0" smtClean="0"/>
              <a:t>(1000,0.5);</a:t>
            </a:r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00042"/>
            <a:ext cx="6196026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Effect</a:t>
            </a:r>
            <a:r>
              <a:rPr lang="th-TH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6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575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การประยุกต์ใช้งาน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Effect Method </a:t>
            </a:r>
            <a:r>
              <a:rPr lang="th-TH" sz="4600" dirty="0" smtClean="0">
                <a:latin typeface="Angsana New" pitchFamily="18" charset="-34"/>
                <a:cs typeface="Angsana New" pitchFamily="18" charset="-34"/>
              </a:rPr>
              <a:t>โดยการทำ </a:t>
            </a:r>
            <a:r>
              <a:rPr lang="en-US" sz="4600" dirty="0" smtClean="0">
                <a:latin typeface="Angsana New" pitchFamily="18" charset="-34"/>
                <a:cs typeface="Angsana New" pitchFamily="18" charset="-34"/>
              </a:rPr>
              <a:t>POPUP MENU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 lvl="1">
              <a:buNone/>
            </a:pPr>
            <a:r>
              <a:rPr lang="en-US" dirty="0" smtClean="0"/>
              <a:t> 	$(“</a:t>
            </a:r>
            <a:r>
              <a:rPr lang="en-US" dirty="0" err="1" smtClean="0"/>
              <a:t>ul#menu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”).has(“</a:t>
            </a:r>
            <a:r>
              <a:rPr lang="en-US" dirty="0" err="1" smtClean="0"/>
              <a:t>ul</a:t>
            </a:r>
            <a:r>
              <a:rPr lang="en-US" dirty="0" smtClean="0"/>
              <a:t>”).hover(function(){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$(this).children(“</a:t>
            </a:r>
            <a:r>
              <a:rPr lang="en-US" dirty="0" err="1" smtClean="0"/>
              <a:t>ul</a:t>
            </a:r>
            <a:r>
              <a:rPr lang="en-US" dirty="0" smtClean="0"/>
              <a:t>”).</a:t>
            </a:r>
            <a:r>
              <a:rPr lang="en-US" dirty="0" err="1" smtClean="0"/>
              <a:t>slideDown</a:t>
            </a:r>
            <a:r>
              <a:rPr lang="en-US" dirty="0" smtClean="0"/>
              <a:t>(“slow”).</a:t>
            </a:r>
            <a:r>
              <a:rPr lang="en-US" dirty="0" err="1" smtClean="0"/>
              <a:t>fadeIn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},function(){</a:t>
            </a:r>
          </a:p>
          <a:p>
            <a:pPr lvl="1">
              <a:buNone/>
            </a:pPr>
            <a:r>
              <a:rPr lang="en-US" dirty="0" smtClean="0"/>
              <a:t>		$(this).children(“</a:t>
            </a:r>
            <a:r>
              <a:rPr lang="en-US" dirty="0" err="1" smtClean="0"/>
              <a:t>ul</a:t>
            </a:r>
            <a:r>
              <a:rPr lang="en-US" dirty="0" smtClean="0"/>
              <a:t>”).</a:t>
            </a:r>
            <a:r>
              <a:rPr lang="en-US" dirty="0" err="1" smtClean="0"/>
              <a:t>slideUp</a:t>
            </a:r>
            <a:r>
              <a:rPr lang="en-US" dirty="0" smtClean="0"/>
              <a:t>().</a:t>
            </a:r>
            <a:r>
              <a:rPr lang="en-US" dirty="0" err="1" smtClean="0"/>
              <a:t>fadeUp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214546" y="542926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Menu1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3786182" y="5429264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Menu2</a:t>
            </a: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786182" y="5857892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Menu2.1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86182" y="6286520"/>
            <a:ext cx="150019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Menu2.2</a:t>
            </a:r>
          </a:p>
        </p:txBody>
      </p:sp>
      <p:sp>
        <p:nvSpPr>
          <p:cNvPr id="8" name="คำบรรยายภาพแบบลูกศรลง 7"/>
          <p:cNvSpPr/>
          <p:nvPr/>
        </p:nvSpPr>
        <p:spPr>
          <a:xfrm>
            <a:off x="3428992" y="4143380"/>
            <a:ext cx="2000264" cy="121444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POPUP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00042"/>
            <a:ext cx="6696092" cy="8382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 With Form Input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700118" y="1714488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สามารถทำงานร่วมกับ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Form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กรอกข้อมูลได้ เช่น การรับค่าข้อมูล </a:t>
            </a:r>
          </a:p>
          <a:p>
            <a:pPr>
              <a:buNone/>
            </a:pP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การตรวจสอบข้อมูล</a:t>
            </a:r>
          </a:p>
          <a:p>
            <a:pPr>
              <a:buNone/>
            </a:pP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email = $(“#email”).</a:t>
            </a:r>
            <a:r>
              <a:rPr lang="en-US" dirty="0" err="1" smtClean="0"/>
              <a:t>val</a:t>
            </a:r>
            <a:r>
              <a:rPr lang="en-US" dirty="0" smtClean="0"/>
              <a:t>();//</a:t>
            </a:r>
            <a:r>
              <a:rPr lang="th-TH" dirty="0" smtClean="0"/>
              <a:t>การเข้าถึงข้อมูล </a:t>
            </a:r>
            <a:r>
              <a:rPr lang="en-US" dirty="0" smtClean="0"/>
              <a:t>Tag input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email =  $(“#email”).</a:t>
            </a:r>
            <a:r>
              <a:rPr lang="en-US" dirty="0" err="1" smtClean="0"/>
              <a:t>attr</a:t>
            </a:r>
            <a:r>
              <a:rPr lang="en-US" dirty="0" smtClean="0"/>
              <a:t>(“value”)//</a:t>
            </a:r>
            <a:r>
              <a:rPr lang="th-TH" dirty="0" smtClean="0"/>
              <a:t>การเข้าถึงค่าโดยผ่าน </a:t>
            </a:r>
            <a:r>
              <a:rPr lang="en-US" dirty="0" smtClean="0"/>
              <a:t>method attribute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datainput</a:t>
            </a:r>
            <a:r>
              <a:rPr lang="en-US" dirty="0" smtClean="0"/>
              <a:t> = $(‘input’).serialize();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/*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กรณีรับค่าจาก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หลายค่าแล้วต้องการส่งไปประมวลผลทั้งหมด </a:t>
            </a:r>
            <a:endParaRPr lang="en-US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ค่าที่ได้รับเป็นรูปแบบ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input1 =val1&amp;input2=val2&amp;	input3…*/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24" y="357166"/>
            <a:ext cx="8043890" cy="1143000"/>
          </a:xfrm>
        </p:spPr>
        <p:txBody>
          <a:bodyPr>
            <a:noAutofit/>
          </a:bodyPr>
          <a:lstStyle/>
          <a:p>
            <a:r>
              <a:rPr lang="th-TH" sz="44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การตรวจสอบการเลือกของ </a:t>
            </a:r>
            <a:r>
              <a:rPr lang="en-US" sz="44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Checkbox/Radio Input</a:t>
            </a:r>
            <a:endParaRPr lang="en-US" sz="44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85804" y="1785926"/>
            <a:ext cx="8229600" cy="485778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900" dirty="0" smtClean="0"/>
              <a:t>	&lt;form name=“</a:t>
            </a:r>
            <a:r>
              <a:rPr lang="en-US" sz="2900" dirty="0" err="1" smtClean="0"/>
              <a:t>frm</a:t>
            </a:r>
            <a:r>
              <a:rPr lang="en-US" sz="2900" dirty="0" smtClean="0"/>
              <a:t>” id=“</a:t>
            </a:r>
            <a:r>
              <a:rPr lang="en-US" sz="2900" dirty="0" err="1" smtClean="0"/>
              <a:t>frm</a:t>
            </a:r>
            <a:r>
              <a:rPr lang="en-US" sz="2900" dirty="0" smtClean="0"/>
              <a:t>” method=“post” &gt;</a:t>
            </a:r>
          </a:p>
          <a:p>
            <a:pPr lvl="1">
              <a:buNone/>
            </a:pPr>
            <a:r>
              <a:rPr lang="en-US" sz="2900" dirty="0" smtClean="0"/>
              <a:t>	&lt;input type=“checkbox” id=“ch1” name=“</a:t>
            </a:r>
            <a:r>
              <a:rPr lang="en-US" sz="2900" dirty="0" err="1" smtClean="0"/>
              <a:t>ch</a:t>
            </a:r>
            <a:r>
              <a:rPr lang="en-US" sz="2900" dirty="0" smtClean="0"/>
              <a:t>[]” value=“</a:t>
            </a:r>
            <a:r>
              <a:rPr lang="th-TH" sz="2900" dirty="0" smtClean="0"/>
              <a:t>กีฬา</a:t>
            </a:r>
            <a:r>
              <a:rPr lang="en-US" sz="2900" dirty="0" smtClean="0"/>
              <a:t>”&gt;</a:t>
            </a:r>
            <a:r>
              <a:rPr lang="th-TH" sz="2900" dirty="0" smtClean="0"/>
              <a:t>กีฬา</a:t>
            </a:r>
          </a:p>
          <a:p>
            <a:pPr lvl="1">
              <a:buNone/>
            </a:pPr>
            <a:r>
              <a:rPr lang="en-US" sz="2900" dirty="0" smtClean="0"/>
              <a:t>	&lt;input type=“checkbox” id=“ch2” name=“</a:t>
            </a:r>
            <a:r>
              <a:rPr lang="en-US" sz="2900" dirty="0" err="1" smtClean="0"/>
              <a:t>ch</a:t>
            </a:r>
            <a:r>
              <a:rPr lang="en-US" sz="2900" dirty="0" smtClean="0"/>
              <a:t>[]” value=“</a:t>
            </a:r>
            <a:r>
              <a:rPr lang="th-TH" sz="2900" dirty="0" smtClean="0"/>
              <a:t>ดนตรี</a:t>
            </a:r>
            <a:r>
              <a:rPr lang="en-US" sz="2900" dirty="0" smtClean="0"/>
              <a:t>”&gt;</a:t>
            </a:r>
            <a:r>
              <a:rPr lang="th-TH" sz="2900" dirty="0" smtClean="0"/>
              <a:t> ดนตรี</a:t>
            </a:r>
          </a:p>
          <a:p>
            <a:pPr lvl="1">
              <a:buNone/>
            </a:pPr>
            <a:r>
              <a:rPr lang="en-US" sz="2900" dirty="0" smtClean="0"/>
              <a:t>	&lt;input type=“checkbox” id=“ch3” name=“</a:t>
            </a:r>
            <a:r>
              <a:rPr lang="en-US" sz="2900" dirty="0" err="1" smtClean="0"/>
              <a:t>ch</a:t>
            </a:r>
            <a:r>
              <a:rPr lang="en-US" sz="2900" dirty="0" smtClean="0"/>
              <a:t>[]” value=“</a:t>
            </a:r>
            <a:r>
              <a:rPr lang="th-TH" sz="2900" dirty="0" smtClean="0"/>
              <a:t>ดูหนัง</a:t>
            </a:r>
            <a:r>
              <a:rPr lang="en-US" sz="2900" dirty="0" smtClean="0"/>
              <a:t>”&gt;</a:t>
            </a:r>
            <a:r>
              <a:rPr lang="th-TH" sz="2900" dirty="0" smtClean="0"/>
              <a:t> ดูหนัง</a:t>
            </a:r>
          </a:p>
          <a:p>
            <a:pPr lvl="1">
              <a:buNone/>
            </a:pPr>
            <a:r>
              <a:rPr lang="en-US" sz="2900" dirty="0" smtClean="0"/>
              <a:t>	&lt;input type=“checkbox” id=“ch4” name=“</a:t>
            </a:r>
            <a:r>
              <a:rPr lang="en-US" sz="2900" dirty="0" err="1" smtClean="0"/>
              <a:t>ch</a:t>
            </a:r>
            <a:r>
              <a:rPr lang="en-US" sz="2900" dirty="0" smtClean="0"/>
              <a:t>[]” value=“</a:t>
            </a:r>
            <a:r>
              <a:rPr lang="th-TH" sz="2900" dirty="0" smtClean="0"/>
              <a:t>ดูหนังสือ</a:t>
            </a:r>
            <a:r>
              <a:rPr lang="en-US" sz="2900" dirty="0" smtClean="0"/>
              <a:t>”&gt;</a:t>
            </a:r>
            <a:r>
              <a:rPr lang="th-TH" sz="2900" dirty="0" smtClean="0"/>
              <a:t> ดูหนังสือ</a:t>
            </a:r>
            <a:endParaRPr lang="en-US" sz="2900" dirty="0" smtClean="0"/>
          </a:p>
          <a:p>
            <a:pPr lvl="1">
              <a:buNone/>
            </a:pPr>
            <a:r>
              <a:rPr lang="en-US" sz="2900" dirty="0"/>
              <a:t>	</a:t>
            </a:r>
            <a:r>
              <a:rPr lang="en-US" sz="2900" dirty="0" smtClean="0"/>
              <a:t>&lt;input type=“button” name=“b1” id=“b1” value=“click”&gt;</a:t>
            </a:r>
          </a:p>
          <a:p>
            <a:pPr lvl="1">
              <a:buNone/>
            </a:pPr>
            <a:r>
              <a:rPr lang="en-US" sz="2900" dirty="0" smtClean="0"/>
              <a:t>&lt;/form&gt;</a:t>
            </a:r>
            <a:endParaRPr lang="th-TH" sz="2900" dirty="0" smtClean="0"/>
          </a:p>
          <a:p>
            <a:pPr lvl="1">
              <a:buNone/>
            </a:pPr>
            <a:endParaRPr lang="en-US" sz="2900" dirty="0" smtClean="0"/>
          </a:p>
          <a:p>
            <a:pPr lvl="1">
              <a:buNone/>
            </a:pPr>
            <a:r>
              <a:rPr lang="th-TH" sz="2900" b="1" dirty="0" smtClean="0">
                <a:latin typeface="Angsana New" pitchFamily="18" charset="-34"/>
                <a:cs typeface="Angsana New" pitchFamily="18" charset="-34"/>
              </a:rPr>
              <a:t>ตรวจสอบจำนวนที่เลือก</a:t>
            </a:r>
          </a:p>
          <a:p>
            <a:pPr lvl="1">
              <a:buNone/>
            </a:pPr>
            <a:r>
              <a:rPr lang="en-US" sz="2900" dirty="0" smtClean="0"/>
              <a:t>$(“[name=ck[]]:</a:t>
            </a:r>
            <a:r>
              <a:rPr lang="en-US" sz="2900" dirty="0" err="1" smtClean="0"/>
              <a:t>chekced</a:t>
            </a:r>
            <a:r>
              <a:rPr lang="en-US" sz="2900" dirty="0" smtClean="0"/>
              <a:t>”).length</a:t>
            </a:r>
          </a:p>
          <a:p>
            <a:pPr lvl="1">
              <a:buNone/>
            </a:pPr>
            <a:endParaRPr lang="en-US" sz="2900" dirty="0"/>
          </a:p>
          <a:p>
            <a:pPr lvl="1">
              <a:buNone/>
            </a:pPr>
            <a:r>
              <a:rPr lang="th-TH" sz="2900" b="1" dirty="0" smtClean="0">
                <a:latin typeface="Angsana New" pitchFamily="18" charset="-34"/>
                <a:cs typeface="Angsana New" pitchFamily="18" charset="-34"/>
              </a:rPr>
              <a:t>เข้าถึงค่าที่เลือก</a:t>
            </a:r>
          </a:p>
          <a:p>
            <a:pPr lvl="1">
              <a:buNone/>
            </a:pPr>
            <a:r>
              <a:rPr lang="en-US" sz="2900" dirty="0" smtClean="0"/>
              <a:t>$(“[name=</a:t>
            </a:r>
            <a:r>
              <a:rPr lang="en-US" sz="2900" dirty="0" err="1" smtClean="0"/>
              <a:t>ch</a:t>
            </a:r>
            <a:r>
              <a:rPr lang="en-US" sz="2900" dirty="0" smtClean="0"/>
              <a:t>[]]:checked”).</a:t>
            </a:r>
            <a:r>
              <a:rPr lang="en-US" sz="2900" dirty="0" err="1" smtClean="0"/>
              <a:t>val</a:t>
            </a:r>
            <a:r>
              <a:rPr lang="en-US" sz="2900" dirty="0" smtClean="0"/>
              <a:t>()</a:t>
            </a:r>
          </a:p>
          <a:p>
            <a:pPr lvl="1">
              <a:buNone/>
            </a:pPr>
            <a:endParaRPr lang="en-US" sz="2900" dirty="0">
              <a:latin typeface="Angsana New" pitchFamily="18" charset="-34"/>
              <a:cs typeface="Angsana New" pitchFamily="18" charset="-34"/>
            </a:endParaRPr>
          </a:p>
          <a:p>
            <a:pPr lvl="1">
              <a:buNone/>
            </a:pPr>
            <a:r>
              <a:rPr lang="th-TH" sz="2900" b="1" dirty="0" smtClean="0">
                <a:latin typeface="Angsana New" pitchFamily="18" charset="-34"/>
                <a:cs typeface="Angsana New" pitchFamily="18" charset="-34"/>
              </a:rPr>
              <a:t>เข้าถึงค่าที่เลือกมากว่า 1 ค่า</a:t>
            </a:r>
          </a:p>
          <a:p>
            <a:pPr lvl="1">
              <a:buNone/>
            </a:pPr>
            <a:r>
              <a:rPr lang="en-US" sz="2900" dirty="0" smtClean="0"/>
              <a:t>$(“[name=</a:t>
            </a:r>
            <a:r>
              <a:rPr lang="en-US" sz="2900" dirty="0" err="1" smtClean="0"/>
              <a:t>ch</a:t>
            </a:r>
            <a:r>
              <a:rPr lang="en-US" sz="2900" dirty="0" smtClean="0"/>
              <a:t>[]]:checked”).each(fn);</a:t>
            </a:r>
            <a:endParaRPr lang="th-TH" sz="2900" dirty="0" smtClean="0"/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62056" y="661974"/>
            <a:ext cx="7053282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Method </a:t>
            </a:r>
            <a:r>
              <a:rPr lang="th-TH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อื่นๆ ที่ทำงานกับ 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Form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.blur()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.change()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.focus()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.select()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.serialize()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serializeArray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dirty="0" err="1" smtClean="0"/>
                        <a:t>.param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.submit()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3214686"/>
            <a:ext cx="31663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latin typeface="Angsana New" pitchFamily="18" charset="-34"/>
                <a:cs typeface="Angsana New" pitchFamily="18" charset="-34"/>
              </a:rPr>
              <a:t>ตัวอย่าง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values = ({x1:18,x2:55});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v2 = </a:t>
            </a:r>
            <a:r>
              <a:rPr lang="en-US" dirty="0" err="1"/>
              <a:t>jQuery</a:t>
            </a:r>
            <a:r>
              <a:rPr lang="en-US" dirty="0" err="1" smtClean="0"/>
              <a:t>.param</a:t>
            </a:r>
            <a:r>
              <a:rPr lang="en-US" dirty="0" smtClean="0"/>
              <a:t>(values);</a:t>
            </a:r>
          </a:p>
          <a:p>
            <a:r>
              <a:rPr lang="en-US" dirty="0" smtClean="0"/>
              <a:t>//v2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smtClean="0"/>
              <a:t> x1=18&amp;x2=55 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แปลงข้อมูลจาก </a:t>
            </a:r>
            <a:r>
              <a:rPr lang="en-US" dirty="0" err="1" smtClean="0">
                <a:latin typeface="Angsana New" pitchFamily="18" charset="-34"/>
                <a:cs typeface="Angsana New" pitchFamily="18" charset="-34"/>
              </a:rPr>
              <a:t>json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query string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90618" y="500042"/>
            <a:ext cx="6338902" cy="838200"/>
          </a:xfrm>
        </p:spPr>
        <p:txBody>
          <a:bodyPr>
            <a:normAutofit/>
          </a:bodyPr>
          <a:lstStyle/>
          <a:p>
            <a:r>
              <a:rPr lang="th-TH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การประยุกต์ใช้งานเกี่ยวกับ </a:t>
            </a:r>
            <a:r>
              <a:rPr lang="en-US" sz="4000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Form</a:t>
            </a:r>
            <a:endParaRPr lang="en-US" sz="4000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3504389"/>
            <a:ext cx="4941096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ตัวอย่างการทำงานร่วนกับ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Form 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โดยใช้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 Method focus()</a:t>
            </a:r>
            <a:r>
              <a:rPr lang="th-TH" b="1" dirty="0" smtClean="0">
                <a:latin typeface="Angsana New" pitchFamily="18" charset="-34"/>
                <a:cs typeface="Angsana New" pitchFamily="18" charset="-34"/>
              </a:rPr>
              <a:t>และ </a:t>
            </a:r>
            <a:r>
              <a:rPr lang="en-US" b="1" dirty="0" smtClean="0">
                <a:latin typeface="Angsana New" pitchFamily="18" charset="-34"/>
                <a:cs typeface="Angsana New" pitchFamily="18" charset="-34"/>
              </a:rPr>
              <a:t>blur()</a:t>
            </a:r>
          </a:p>
          <a:p>
            <a:endParaRPr lang="en-US" b="1" dirty="0" smtClean="0"/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	$(“input”)</a:t>
            </a:r>
            <a:r>
              <a:rPr lang="en-US" dirty="0" smtClean="0">
                <a:solidFill>
                  <a:srgbClr val="FF0000"/>
                </a:solidFill>
              </a:rPr>
              <a:t>.focus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	       $(this).</a:t>
            </a:r>
            <a:r>
              <a:rPr lang="en-US" dirty="0" err="1" smtClean="0"/>
              <a:t>addClass</a:t>
            </a:r>
            <a:r>
              <a:rPr lang="en-US" dirty="0" smtClean="0"/>
              <a:t>(“</a:t>
            </a:r>
            <a:r>
              <a:rPr lang="en-US" dirty="0" err="1" smtClean="0"/>
              <a:t>inputFocus</a:t>
            </a:r>
            <a:r>
              <a:rPr lang="en-US" dirty="0" smtClean="0"/>
              <a:t>”);</a:t>
            </a:r>
          </a:p>
          <a:p>
            <a:r>
              <a:rPr lang="en-US" dirty="0"/>
              <a:t>	</a:t>
            </a:r>
            <a:r>
              <a:rPr lang="en-US" dirty="0" smtClean="0"/>
              <a:t>});</a:t>
            </a:r>
          </a:p>
          <a:p>
            <a:r>
              <a:rPr lang="en-US" dirty="0"/>
              <a:t>	</a:t>
            </a:r>
            <a:r>
              <a:rPr lang="en-US" dirty="0" smtClean="0"/>
              <a:t>$(“input”)</a:t>
            </a:r>
            <a:r>
              <a:rPr lang="en-US" dirty="0" smtClean="0">
                <a:solidFill>
                  <a:srgbClr val="FF0000"/>
                </a:solidFill>
              </a:rPr>
              <a:t>.blur</a:t>
            </a:r>
            <a:r>
              <a:rPr lang="en-US" dirty="0" smtClean="0"/>
              <a:t>(function(){</a:t>
            </a:r>
          </a:p>
          <a:p>
            <a:r>
              <a:rPr lang="en-US" dirty="0" smtClean="0"/>
              <a:t>	        $(this).</a:t>
            </a:r>
            <a:r>
              <a:rPr lang="en-US" dirty="0" err="1" smtClean="0"/>
              <a:t>removeClass</a:t>
            </a:r>
            <a:r>
              <a:rPr lang="en-US" dirty="0" smtClean="0"/>
              <a:t>(“</a:t>
            </a:r>
            <a:r>
              <a:rPr lang="en-US" dirty="0" err="1" smtClean="0"/>
              <a:t>inputFocus</a:t>
            </a:r>
            <a:r>
              <a:rPr lang="en-US" dirty="0" smtClean="0"/>
              <a:t>”);</a:t>
            </a:r>
          </a:p>
          <a:p>
            <a:r>
              <a:rPr lang="en-US" dirty="0" smtClean="0"/>
              <a:t>	});</a:t>
            </a:r>
          </a:p>
          <a:p>
            <a:endParaRPr lang="en-US" dirty="0" smtClean="0"/>
          </a:p>
          <a:p>
            <a:r>
              <a:rPr lang="en-US" dirty="0" smtClean="0"/>
              <a:t>});</a:t>
            </a:r>
            <a:endParaRPr lang="en-US" dirty="0"/>
          </a:p>
        </p:txBody>
      </p:sp>
      <p:grpSp>
        <p:nvGrpSpPr>
          <p:cNvPr id="20" name="กลุ่ม 19"/>
          <p:cNvGrpSpPr/>
          <p:nvPr/>
        </p:nvGrpSpPr>
        <p:grpSpPr>
          <a:xfrm>
            <a:off x="1000100" y="1500174"/>
            <a:ext cx="7000924" cy="1785950"/>
            <a:chOff x="1000100" y="1785926"/>
            <a:chExt cx="7000924" cy="1785950"/>
          </a:xfrm>
        </p:grpSpPr>
        <p:sp>
          <p:nvSpPr>
            <p:cNvPr id="19" name="สี่เหลี่ยมผืนผ้า 18"/>
            <p:cNvSpPr/>
            <p:nvPr/>
          </p:nvSpPr>
          <p:spPr>
            <a:xfrm>
              <a:off x="1000100" y="1785926"/>
              <a:ext cx="7000924" cy="17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กลุ่ม 16"/>
            <p:cNvGrpSpPr/>
            <p:nvPr/>
          </p:nvGrpSpPr>
          <p:grpSpPr>
            <a:xfrm>
              <a:off x="2571736" y="2071678"/>
              <a:ext cx="4000528" cy="1155150"/>
              <a:chOff x="1000100" y="2345288"/>
              <a:chExt cx="4000528" cy="1155150"/>
            </a:xfrm>
          </p:grpSpPr>
          <p:sp>
            <p:nvSpPr>
              <p:cNvPr id="4" name="สี่เหลี่ยมผืนผ้า 3"/>
              <p:cNvSpPr/>
              <p:nvPr/>
            </p:nvSpPr>
            <p:spPr>
              <a:xfrm>
                <a:off x="1857356" y="2357430"/>
                <a:ext cx="2071702" cy="285752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1400" dirty="0" smtClean="0"/>
                  <a:t>เมื่อนำเมาส์มาวางพื้นหลัง</a:t>
                </a:r>
                <a:r>
                  <a:rPr lang="th-TH" sz="1400" dirty="0" err="1" smtClean="0"/>
                  <a:t>จะเปลื่ยน</a:t>
                </a:r>
                <a:r>
                  <a:rPr lang="th-TH" sz="1400" dirty="0" smtClean="0"/>
                  <a:t>สี</a:t>
                </a:r>
                <a:endParaRPr lang="en-US" sz="1400" dirty="0"/>
              </a:p>
            </p:txBody>
          </p:sp>
          <p:sp>
            <p:nvSpPr>
              <p:cNvPr id="5" name="สี่เหลี่ยมผืนผ้า 4"/>
              <p:cNvSpPr/>
              <p:nvPr/>
            </p:nvSpPr>
            <p:spPr>
              <a:xfrm>
                <a:off x="1857356" y="2786058"/>
                <a:ext cx="2071702" cy="285752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สี่เหลี่ยมผืนผ้า 5"/>
              <p:cNvSpPr/>
              <p:nvPr/>
            </p:nvSpPr>
            <p:spPr>
              <a:xfrm>
                <a:off x="3929058" y="3214686"/>
                <a:ext cx="1071570" cy="2857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Submit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00100" y="2345288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00100" y="2786058"/>
                <a:ext cx="768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E-mail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•      การเขียน </a:t>
            </a:r>
            <a:r>
              <a:rPr lang="en-US" dirty="0" smtClean="0"/>
              <a:t>Function </a:t>
            </a:r>
            <a:r>
              <a:rPr lang="th-TH" dirty="0" smtClean="0"/>
              <a:t>กับ </a:t>
            </a:r>
            <a:r>
              <a:rPr lang="en-US" dirty="0" err="1" smtClean="0"/>
              <a:t>jQuery</a:t>
            </a:r>
            <a:r>
              <a:rPr lang="en-US" dirty="0" smtClean="0"/>
              <a:t>   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  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= function(){</a:t>
            </a:r>
          </a:p>
          <a:p>
            <a:pPr lvl="1"/>
            <a:r>
              <a:rPr lang="en-US" dirty="0" smtClean="0"/>
              <a:t>Alert(“Hello </a:t>
            </a:r>
            <a:r>
              <a:rPr lang="en-US" dirty="0" err="1" smtClean="0"/>
              <a:t>jquery</a:t>
            </a:r>
            <a:r>
              <a:rPr lang="en-US" dirty="0" smtClean="0"/>
              <a:t> Test Function”);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functionName</a:t>
            </a:r>
            <a:r>
              <a:rPr lang="en-US" smtClean="0"/>
              <a:t>();</a:t>
            </a:r>
            <a:endParaRPr lang="th-TH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158" y="1546243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err="1" smtClean="0">
                <a:latin typeface="Angsana New" pitchFamily="18" charset="-34"/>
                <a:cs typeface="Angsana New" pitchFamily="18" charset="-34"/>
              </a:rPr>
              <a:t>jQuey</a:t>
            </a:r>
            <a:r>
              <a:rPr lang="en-US" sz="3600" b="1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b="1" dirty="0" err="1" smtClean="0">
                <a:latin typeface="Angsana New" pitchFamily="18" charset="-34"/>
                <a:cs typeface="Angsana New" pitchFamily="18" charset="-34"/>
              </a:rPr>
              <a:t>WorkShop</a:t>
            </a:r>
            <a:endParaRPr lang="en-US" sz="3600" b="1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ผู้เข้าอบรมสร้าง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สำหรับการกรอกข้อมูล จากนั้นให้ทำการสร้าง</a:t>
            </a: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Action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เพื่อรับค่าจาก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นำมาแสดงที่หน้าเว็บ</a:t>
            </a:r>
            <a:r>
              <a:rPr lang="th-TH" sz="3600" dirty="0" err="1" smtClean="0">
                <a:latin typeface="Angsana New" pitchFamily="18" charset="-34"/>
                <a:cs typeface="Angsana New" pitchFamily="18" charset="-34"/>
              </a:rPr>
              <a:t>เพจ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โดยการ</a:t>
            </a:r>
          </a:p>
          <a:p>
            <a:pPr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แสดงผลให้มีการใช้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Effect Method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ที่ได้เรียนรู้มา</a:t>
            </a:r>
            <a:endParaRPr lang="en-US" sz="36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64399013_25bf431850_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24" y="831228"/>
            <a:ext cx="7786742" cy="4967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54524"/>
            <a:ext cx="8229600" cy="4389120"/>
          </a:xfrm>
        </p:spPr>
        <p:txBody>
          <a:bodyPr/>
          <a:lstStyle/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เคยใช้ภาษา </a:t>
            </a:r>
            <a:r>
              <a:rPr lang="en-US" sz="36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หรือไม่ก็ได้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HTML/XHTML/DOM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CSS</a:t>
            </a:r>
          </a:p>
          <a:p>
            <a:pPr lvl="1">
              <a:buNone/>
            </a:pPr>
            <a:r>
              <a:rPr lang="th-TH" sz="3600" dirty="0" smtClean="0">
                <a:latin typeface="Angsana New" pitchFamily="18" charset="-34"/>
                <a:cs typeface="Angsana New" pitchFamily="18" charset="-34"/>
              </a:rPr>
              <a:t>รู้เรื่องเบื้องต้น </a:t>
            </a:r>
            <a:r>
              <a:rPr lang="en-US" sz="3600" dirty="0" smtClean="0">
                <a:latin typeface="Angsana New" pitchFamily="18" charset="-34"/>
                <a:cs typeface="Angsana New" pitchFamily="18" charset="-34"/>
              </a:rPr>
              <a:t>Selectors</a:t>
            </a:r>
          </a:p>
          <a:p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8229600" cy="11430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th-TH" sz="3600" b="1" dirty="0" smtClean="0">
                <a:latin typeface="Angsana New" pitchFamily="18" charset="-34"/>
                <a:cs typeface="Angsana New" pitchFamily="18" charset="-34"/>
              </a:rPr>
              <a:t>ต้องรู้อะไรมาก่อน</a:t>
            </a:r>
            <a:br>
              <a:rPr lang="th-TH" sz="3600" b="1" dirty="0" smtClean="0">
                <a:latin typeface="Angsana New" pitchFamily="18" charset="-34"/>
                <a:cs typeface="Angsana New" pitchFamily="18" charset="-34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h-TH" sz="4000" b="1" dirty="0" smtClean="0"/>
              <a:t>ความสามารถที่สำคัญในไลบรารี </a:t>
            </a:r>
            <a:r>
              <a:rPr lang="en-US" sz="4000" b="1" dirty="0" err="1" smtClean="0"/>
              <a:t>jQuery</a:t>
            </a:r>
            <a:r>
              <a:rPr lang="en-US" sz="4000" b="1" dirty="0" smtClean="0"/>
              <a:t> </a:t>
            </a:r>
            <a:r>
              <a:rPr lang="th-TH" sz="4000" b="1" dirty="0" smtClean="0"/>
              <a:t>มีดังต่อไปนี้</a:t>
            </a:r>
            <a:r>
              <a:rPr lang="en-US" dirty="0" smtClean="0"/>
              <a:t/>
            </a:r>
            <a:br>
              <a:rPr lang="en-US" dirty="0" smtClean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 smtClean="0"/>
              <a:t>1 </a:t>
            </a:r>
            <a:r>
              <a:rPr lang="th-TH" b="1" u="sng" dirty="0" smtClean="0"/>
              <a:t>เข้าถึงอิลิเมนต์ในเอกสาร</a:t>
            </a:r>
            <a:r>
              <a:rPr lang="en-US" b="1" u="sng" dirty="0" smtClean="0"/>
              <a:t>(Selector)</a:t>
            </a:r>
            <a:r>
              <a:rPr lang="th-TH" b="1" u="sng" dirty="0" smtClean="0"/>
              <a:t> </a:t>
            </a:r>
          </a:p>
          <a:p>
            <a:r>
              <a:rPr lang="th-TH" b="1" dirty="0" smtClean="0"/>
              <a:t>2 </a:t>
            </a:r>
            <a:r>
              <a:rPr lang="th-TH" b="1" u="sng" dirty="0" smtClean="0"/>
              <a:t>การแสดงผลของเว็บ</a:t>
            </a:r>
            <a:r>
              <a:rPr lang="en-US" b="1" u="sng" dirty="0" smtClean="0"/>
              <a:t> Cross Browser)</a:t>
            </a:r>
            <a:r>
              <a:rPr lang="th-TH" b="1" u="sng" dirty="0" smtClean="0"/>
              <a:t> </a:t>
            </a:r>
            <a:endParaRPr lang="en-US" dirty="0" smtClean="0"/>
          </a:p>
          <a:p>
            <a:r>
              <a:rPr lang="th-TH" b="1" dirty="0" smtClean="0"/>
              <a:t>3 </a:t>
            </a:r>
            <a:r>
              <a:rPr lang="th-TH" b="1" u="sng" dirty="0" smtClean="0"/>
              <a:t>แก้ไขคอนเท็นต์ของเอกสาร</a:t>
            </a:r>
            <a:r>
              <a:rPr lang="en-US" b="1" u="sng" dirty="0" smtClean="0"/>
              <a:t>(DOM)</a:t>
            </a:r>
            <a:r>
              <a:rPr lang="th-TH" b="1" u="sng" dirty="0" smtClean="0"/>
              <a:t> </a:t>
            </a:r>
          </a:p>
          <a:p>
            <a:r>
              <a:rPr lang="th-TH" b="1" dirty="0" smtClean="0"/>
              <a:t>4 </a:t>
            </a:r>
            <a:r>
              <a:rPr lang="th-TH" b="1" u="sng" dirty="0" smtClean="0"/>
              <a:t>โต้ตอบกับการทำงานของผู้ใช้</a:t>
            </a:r>
            <a:r>
              <a:rPr lang="en-US" b="1" u="sng" dirty="0" smtClean="0"/>
              <a:t>(Event)</a:t>
            </a:r>
            <a:r>
              <a:rPr lang="th-TH" b="1" u="sng" dirty="0" smtClean="0"/>
              <a:t> </a:t>
            </a:r>
            <a:endParaRPr lang="en-US" dirty="0" smtClean="0"/>
          </a:p>
          <a:p>
            <a:r>
              <a:rPr lang="th-TH" b="1" dirty="0" smtClean="0"/>
              <a:t>5 </a:t>
            </a:r>
            <a:r>
              <a:rPr lang="th-TH" b="1" u="sng" dirty="0" smtClean="0"/>
              <a:t>แสดงภาพเคลื่อนไหวให้เอกสาร</a:t>
            </a:r>
            <a:r>
              <a:rPr lang="en-US" b="1" u="sng" dirty="0" smtClean="0"/>
              <a:t>(Effect)</a:t>
            </a:r>
            <a:r>
              <a:rPr lang="th-TH" u="sng" dirty="0" smtClean="0"/>
              <a:t> </a:t>
            </a:r>
            <a:endParaRPr lang="en-US" dirty="0" smtClean="0"/>
          </a:p>
          <a:p>
            <a:r>
              <a:rPr lang="th-TH" b="1" dirty="0" smtClean="0"/>
              <a:t>6 </a:t>
            </a:r>
            <a:r>
              <a:rPr lang="th-TH" b="1" u="sng" dirty="0" smtClean="0"/>
              <a:t>ดึงข้อมูลจากเชิร์ฟเวอร์โดยไม่ต้องรีเฟรช</a:t>
            </a:r>
            <a:r>
              <a:rPr lang="en-US" b="1" u="sng" dirty="0" smtClean="0"/>
              <a:t>(</a:t>
            </a:r>
            <a:r>
              <a:rPr lang="en-US" b="1" u="sng" dirty="0" err="1" smtClean="0"/>
              <a:t>AJax</a:t>
            </a:r>
            <a:r>
              <a:rPr lang="en-US" b="1" u="sng" dirty="0" smtClean="0"/>
              <a:t>)</a:t>
            </a:r>
            <a:r>
              <a:rPr lang="th-TH" b="1" u="sng" dirty="0" smtClean="0"/>
              <a:t>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รู้จักโครงสร้าง</a:t>
            </a:r>
            <a:r>
              <a:rPr lang="en-US" dirty="0" smtClean="0"/>
              <a:t> HTML</a:t>
            </a:r>
            <a:endParaRPr lang="th-TH" dirty="0"/>
          </a:p>
        </p:txBody>
      </p:sp>
      <p:pic>
        <p:nvPicPr>
          <p:cNvPr id="1026" name="Object 5"/>
          <p:cNvPicPr>
            <a:picLocks noChangeArrowheads="1"/>
          </p:cNvPicPr>
          <p:nvPr/>
        </p:nvPicPr>
        <p:blipFill>
          <a:blip r:embed="rId2"/>
          <a:srcRect l="-624" t="-2101" b="-307"/>
          <a:stretch>
            <a:fillRect/>
          </a:stretch>
        </p:blipFill>
        <p:spPr bwMode="auto">
          <a:xfrm>
            <a:off x="857224" y="2143116"/>
            <a:ext cx="71438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Cordia New" pitchFamily="34" charset="-34"/>
              </a:rPr>
              <a:t>Document 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Cordia New" pitchFamily="34" charset="-34"/>
              </a:rPr>
              <a:t>Object Model(DOM)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ngsana New" pitchFamily="18" charset="-34"/>
              </a:rPr>
            </a:br>
            <a:endParaRPr lang="th-TH" sz="2800" dirty="0"/>
          </a:p>
        </p:txBody>
      </p:sp>
      <p:pic>
        <p:nvPicPr>
          <p:cNvPr id="2051" name="Picture 6" descr="htmltr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000240"/>
            <a:ext cx="66566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7286644" y="6000768"/>
            <a:ext cx="1428760" cy="707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Css</a:t>
            </a:r>
            <a:r>
              <a:rPr lang="en-US" dirty="0" smtClean="0"/>
              <a:t> slide</a:t>
            </a:r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019180" y="519098"/>
            <a:ext cx="7196158" cy="838200"/>
          </a:xfrm>
        </p:spPr>
        <p:txBody>
          <a:bodyPr/>
          <a:lstStyle/>
          <a:p>
            <a:r>
              <a:rPr lang="th-TH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ใช้งาน </a:t>
            </a:r>
            <a:r>
              <a:rPr lang="en-US" b="1" dirty="0" err="1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jQuery</a:t>
            </a:r>
            <a:r>
              <a:rPr lang="th-TH" b="1" dirty="0" smtClean="0">
                <a:solidFill>
                  <a:srgbClr val="3E0BF9"/>
                </a:solidFill>
                <a:latin typeface="Angsana New" pitchFamily="18" charset="-34"/>
                <a:cs typeface="Angsana New" pitchFamily="18" charset="-34"/>
              </a:rPr>
              <a:t>เบื้องต้น</a:t>
            </a:r>
            <a:endParaRPr lang="en-US" b="1" dirty="0">
              <a:solidFill>
                <a:srgbClr val="3E0BF9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171612" y="1339872"/>
            <a:ext cx="6757974" cy="5303838"/>
          </a:xfrm>
        </p:spPr>
        <p:txBody>
          <a:bodyPr>
            <a:noAutofit/>
          </a:bodyPr>
          <a:lstStyle/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เรียกใช้งานไฟล์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jQuery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เขียนโค้ดสำหรับการโหลด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DOM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เขียนโค้ดโดยการผูก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กับ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event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ที่ต้องการ</a:t>
            </a:r>
          </a:p>
          <a:p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เขียนโค้ดโดยการผูก 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Selector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กับ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 method </a:t>
            </a:r>
            <a:r>
              <a:rPr lang="th-TH" sz="2400" dirty="0" smtClean="0">
                <a:latin typeface="Angsana New" pitchFamily="18" charset="-34"/>
                <a:cs typeface="Angsana New" pitchFamily="18" charset="-34"/>
              </a:rPr>
              <a:t>ที่ต้องการ</a:t>
            </a:r>
            <a:endParaRPr lang="en-US" sz="2400" dirty="0" smtClean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th-TH" sz="2400" b="1" dirty="0" smtClean="0">
                <a:latin typeface="Angsana New" pitchFamily="18" charset="-34"/>
                <a:cs typeface="Angsana New" pitchFamily="18" charset="-34"/>
              </a:rPr>
              <a:t>ตัวอย่าง </a:t>
            </a:r>
          </a:p>
          <a:p>
            <a:pPr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	&lt;script type=“text/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” 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src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=“jquery.js”&gt;&lt;/script&gt;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&lt;script type=“text/</a:t>
            </a:r>
            <a:r>
              <a:rPr lang="en-US" sz="2400" dirty="0" err="1" smtClean="0">
                <a:latin typeface="Angsana New" pitchFamily="18" charset="-34"/>
                <a:cs typeface="Angsana New" pitchFamily="18" charset="-34"/>
              </a:rPr>
              <a:t>javascript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”&gt;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$(document).ready(function(){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	…. Selector + event ….</a:t>
            </a:r>
          </a:p>
          <a:p>
            <a:pPr lvl="1">
              <a:buNone/>
            </a:pPr>
            <a:r>
              <a:rPr lang="en-US" sz="2400" dirty="0">
                <a:latin typeface="Angsana New" pitchFamily="18" charset="-34"/>
                <a:cs typeface="Angsana New" pitchFamily="18" charset="-34"/>
              </a:rPr>
              <a:t>	</a:t>
            </a: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…. Selector + method ….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});</a:t>
            </a:r>
          </a:p>
          <a:p>
            <a:pPr lvl="1">
              <a:buNone/>
            </a:pPr>
            <a:r>
              <a:rPr lang="en-US" sz="2400" dirty="0" smtClean="0">
                <a:latin typeface="Angsana New" pitchFamily="18" charset="-34"/>
                <a:cs typeface="Angsana New" pitchFamily="18" charset="-34"/>
              </a:rPr>
              <a:t>&lt;/script&gt;</a:t>
            </a:r>
            <a:endParaRPr lang="th-TH" sz="2400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2583</TotalTime>
  <Words>1606</Words>
  <Application>Microsoft Office PowerPoint</Application>
  <PresentationFormat>On-screen Show (4:3)</PresentationFormat>
  <Paragraphs>392</Paragraphs>
  <Slides>37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ไหลเวียน</vt:lpstr>
      <vt:lpstr>jQuery : JavaScript Library</vt:lpstr>
      <vt:lpstr>jQuery ?</vt:lpstr>
      <vt:lpstr>Slide 3</vt:lpstr>
      <vt:lpstr>Slide 4</vt:lpstr>
      <vt:lpstr>ต้องรู้อะไรมาก่อน  </vt:lpstr>
      <vt:lpstr>ความสามารถที่สำคัญในไลบรารี jQuery มีดังต่อไปนี้ </vt:lpstr>
      <vt:lpstr>รู้จักโครงสร้าง HTML</vt:lpstr>
      <vt:lpstr>Document Object Model(DOM) </vt:lpstr>
      <vt:lpstr>การใช้งาน jQueryเบื้องต้น</vt:lpstr>
      <vt:lpstr>เปรียบเทียบได้กับ onload ของ  JavaScript</vt:lpstr>
      <vt:lpstr>โครงสร้างการเขียนเบื้องต้น</vt:lpstr>
      <vt:lpstr>Selector</vt:lpstr>
      <vt:lpstr>Attribute Selector</vt:lpstr>
      <vt:lpstr>Grouping Selectors</vt:lpstr>
      <vt:lpstr>Descendant Selectors</vt:lpstr>
      <vt:lpstr>Child Selectors</vt:lpstr>
      <vt:lpstr>Pseudo Selector</vt:lpstr>
      <vt:lpstr>jQuery Event</vt:lpstr>
      <vt:lpstr>DOM With jQuery</vt:lpstr>
      <vt:lpstr>DOM Method (1)</vt:lpstr>
      <vt:lpstr>DOM Method (2)</vt:lpstr>
      <vt:lpstr>jQuery With CSS (1)</vt:lpstr>
      <vt:lpstr>jQuery With CSS (2)</vt:lpstr>
      <vt:lpstr>jQuery With CSS 3</vt:lpstr>
      <vt:lpstr>jQuery Effect (1)</vt:lpstr>
      <vt:lpstr>jQuery Effect (2)</vt:lpstr>
      <vt:lpstr>jQuery Effect (3)</vt:lpstr>
      <vt:lpstr>jQuery Effect (4)</vt:lpstr>
      <vt:lpstr>jQuery Effect 5</vt:lpstr>
      <vt:lpstr>jQuery Effect 6</vt:lpstr>
      <vt:lpstr>jQuery Effect 6</vt:lpstr>
      <vt:lpstr>jQuery With Form Input</vt:lpstr>
      <vt:lpstr>การตรวจสอบการเลือกของ Checkbox/Radio Input</vt:lpstr>
      <vt:lpstr>Method อื่นๆ ที่ทำงานกับ Form</vt:lpstr>
      <vt:lpstr>การประยุกต์ใช้งานเกี่ยวกับ Form</vt:lpstr>
      <vt:lpstr>•      การเขียน Function กับ jQuery    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: JavaScript Library</dc:title>
  <dc:creator>Nong</dc:creator>
  <cp:lastModifiedBy>Kosit</cp:lastModifiedBy>
  <cp:revision>373</cp:revision>
  <dcterms:created xsi:type="dcterms:W3CDTF">2012-06-29T16:12:18Z</dcterms:created>
  <dcterms:modified xsi:type="dcterms:W3CDTF">2013-05-26T07:49:41Z</dcterms:modified>
</cp:coreProperties>
</file>