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257" r:id="rId3"/>
    <p:sldId id="30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3" r:id="rId20"/>
    <p:sldId id="276" r:id="rId21"/>
    <p:sldId id="304" r:id="rId22"/>
    <p:sldId id="278" r:id="rId23"/>
    <p:sldId id="306" r:id="rId24"/>
    <p:sldId id="307" r:id="rId25"/>
    <p:sldId id="279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5" r:id="rId37"/>
    <p:sldId id="296" r:id="rId38"/>
    <p:sldId id="289" r:id="rId39"/>
    <p:sldId id="300" r:id="rId40"/>
    <p:sldId id="297" r:id="rId41"/>
    <p:sldId id="301" r:id="rId42"/>
    <p:sldId id="298" r:id="rId43"/>
    <p:sldId id="308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4367-A868-4BFA-B27D-9F899A399C51}" type="datetimeFigureOut">
              <a:rPr lang="th-TH" smtClean="0"/>
              <a:t>31/05/56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F0B8-06E7-4F82-A76E-F69C3D6AE6C3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F0B8-06E7-4F82-A76E-F69C3D6AE6C3}" type="slidenum">
              <a:rPr lang="th-TH" smtClean="0"/>
              <a:t>19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AEB248-B3F1-4215-8421-9903C440A4B7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214678" y="1371600"/>
            <a:ext cx="5170370" cy="1828800"/>
          </a:xfrm>
          <a:noFill/>
          <a:scene3d>
            <a:camera prst="orthographicFront">
              <a:rot lat="0" lon="20999997" rev="0"/>
            </a:camera>
            <a:lightRig rig="threePt" dir="t"/>
          </a:scene3d>
        </p:spPr>
        <p:txBody>
          <a:bodyPr/>
          <a:lstStyle/>
          <a:p>
            <a:r>
              <a:rPr lang="en-US" dirty="0" smtClean="0"/>
              <a:t>CSS Training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By : </a:t>
            </a:r>
            <a:r>
              <a:rPr lang="en-US" sz="2400" dirty="0" err="1" smtClean="0"/>
              <a:t>Kosit</a:t>
            </a:r>
            <a:r>
              <a:rPr lang="en-US" sz="2400" dirty="0" smtClean="0"/>
              <a:t> </a:t>
            </a:r>
            <a:r>
              <a:rPr lang="en-US" sz="2400" dirty="0" err="1" smtClean="0"/>
              <a:t>Aromsava</a:t>
            </a:r>
            <a:endParaRPr lang="en-US" sz="2400" dirty="0" smtClean="0"/>
          </a:p>
          <a:p>
            <a:pPr algn="r"/>
            <a:r>
              <a:rPr lang="en-US" sz="2400" dirty="0" smtClean="0"/>
              <a:t>Contact : </a:t>
            </a:r>
            <a:r>
              <a:rPr lang="en-US" sz="2400" dirty="0" smtClean="0">
                <a:hlinkClick r:id="rId2"/>
              </a:rPr>
              <a:t>nn.it@hotmail.com</a:t>
            </a:r>
            <a:r>
              <a:rPr lang="en-US" sz="2400" dirty="0" smtClean="0"/>
              <a:t> Tel : 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080-992-6565</a:t>
            </a:r>
            <a:endParaRPr lang="en-US" sz="2800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ไวยากรณ์ของ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ต่อ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85786" y="2326028"/>
            <a:ext cx="7186634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Selector{</a:t>
            </a:r>
            <a:r>
              <a:rPr lang="en-US" dirty="0" err="1" smtClean="0"/>
              <a:t>propery:value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28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.box500{width:500px;}</a:t>
            </a:r>
          </a:p>
          <a:p>
            <a:pPr>
              <a:buNone/>
            </a:pPr>
            <a:r>
              <a:rPr lang="en-US" dirty="0" smtClean="0"/>
              <a:t>.box500{width:500px; height:500px;}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Selector </a:t>
            </a:r>
            <a:r>
              <a:rPr lang="th-TH" dirty="0" smtClean="0"/>
              <a:t>คือ ชื่อที่ใช้อ้างอิง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</a:t>
            </a:r>
            <a:r>
              <a:rPr lang="en-US" dirty="0" smtClean="0"/>
              <a:t> </a:t>
            </a:r>
            <a:r>
              <a:rPr lang="th-TH" dirty="0" smtClean="0"/>
              <a:t>คือ ชื่อคุณสมบัติ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</a:t>
            </a:r>
            <a:r>
              <a:rPr lang="th-TH" dirty="0" smtClean="0"/>
              <a:t>คือ ค่าที่กำหนดให้ </a:t>
            </a:r>
            <a:r>
              <a:rPr lang="en-US" dirty="0" smtClean="0"/>
              <a:t>property</a:t>
            </a:r>
            <a:endParaRPr lang="th-TH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85724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มี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ประเภท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42952" y="2468904"/>
            <a:ext cx="6758006" cy="4389120"/>
          </a:xfrm>
        </p:spPr>
        <p:txBody>
          <a:bodyPr/>
          <a:lstStyle/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</a:p>
          <a:p>
            <a:r>
              <a:rPr lang="en-US" dirty="0" smtClean="0"/>
              <a:t>Tag Selector</a:t>
            </a:r>
          </a:p>
          <a:p>
            <a:r>
              <a:rPr lang="en-US" dirty="0" smtClean="0"/>
              <a:t>Attribute Selector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selector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2254590"/>
            <a:ext cx="7829576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>
                <a:solidFill>
                  <a:srgbClr val="FF0000"/>
                </a:solidFill>
              </a:rPr>
              <a:t>การกำหนด </a:t>
            </a: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r>
              <a:rPr lang="en-US" dirty="0" smtClean="0"/>
              <a:t>{</a:t>
            </a:r>
            <a:r>
              <a:rPr lang="en-US" dirty="0" err="1" smtClean="0"/>
              <a:t>properties:value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33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 .center {text-</a:t>
            </a:r>
            <a:r>
              <a:rPr lang="en-US" dirty="0" err="1" smtClean="0"/>
              <a:t>align:center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dirty="0" smtClean="0">
                <a:solidFill>
                  <a:srgbClr val="FF0000"/>
                </a:solidFill>
              </a:rPr>
              <a:t>กฎการตั้งชื่อ </a:t>
            </a:r>
            <a:r>
              <a:rPr lang="en-US" dirty="0" smtClean="0">
                <a:solidFill>
                  <a:srgbClr val="FF0000"/>
                </a:solidFill>
              </a:rPr>
              <a:t>class </a:t>
            </a:r>
          </a:p>
          <a:p>
            <a:pPr>
              <a:buNone/>
            </a:pPr>
            <a:r>
              <a:rPr lang="th-TH" dirty="0" smtClean="0"/>
              <a:t>ชื่อ </a:t>
            </a:r>
            <a:r>
              <a:rPr lang="en-US" dirty="0" smtClean="0"/>
              <a:t>class</a:t>
            </a:r>
            <a:r>
              <a:rPr lang="th-TH" dirty="0" smtClean="0"/>
              <a:t> นำหน้าด้วยเครื่องหมาย </a:t>
            </a:r>
            <a:r>
              <a:rPr lang="en-US" dirty="0" smtClean="0"/>
              <a:t>Dot(.)</a:t>
            </a:r>
          </a:p>
          <a:p>
            <a:pPr>
              <a:buNone/>
            </a:pPr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เป็นภาษา</a:t>
            </a:r>
            <a:r>
              <a:rPr lang="en-US" dirty="0" smtClean="0"/>
              <a:t> English</a:t>
            </a:r>
          </a:p>
          <a:p>
            <a:pPr>
              <a:buNone/>
            </a:pPr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ห้ามขึ้นต้นด้วยตัวเลข</a:t>
            </a:r>
          </a:p>
          <a:p>
            <a:pPr>
              <a:buNone/>
            </a:pPr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ห้ามเว้นวรรค</a:t>
            </a:r>
          </a:p>
          <a:p>
            <a:pPr>
              <a:buNone/>
            </a:pPr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เป็นแบบ </a:t>
            </a:r>
            <a:r>
              <a:rPr lang="en-US" dirty="0" smtClean="0"/>
              <a:t>Case sensitive </a:t>
            </a:r>
            <a:r>
              <a:rPr lang="th-TH" dirty="0" smtClean="0"/>
              <a:t>คือ ตัวเล็กตัวใหญ่มีผลต่อการใช้งาน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การนำ </a:t>
            </a:r>
            <a:r>
              <a:rPr lang="en-US" dirty="0" smtClean="0"/>
              <a:t>class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ไปใช้งานในส่วนของ </a:t>
            </a:r>
            <a:r>
              <a:rPr lang="en-US" dirty="0" smtClean="0"/>
              <a:t>XHTML</a:t>
            </a:r>
          </a:p>
          <a:p>
            <a:pPr>
              <a:buNone/>
            </a:pPr>
            <a:r>
              <a:rPr lang="en-US" dirty="0" smtClean="0"/>
              <a:t>&lt;div class=“center”&gt;&lt;/div&gt;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500042"/>
            <a:ext cx="7115196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Selector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42952" y="1714488"/>
            <a:ext cx="7901014" cy="51435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h-TH" sz="2900" dirty="0" smtClean="0">
                <a:solidFill>
                  <a:srgbClr val="FF0000"/>
                </a:solidFill>
              </a:rPr>
              <a:t>กำหนด </a:t>
            </a:r>
            <a:r>
              <a:rPr lang="en-US" sz="2900" dirty="0" err="1" smtClean="0">
                <a:solidFill>
                  <a:srgbClr val="FF0000"/>
                </a:solidFill>
              </a:rPr>
              <a:t>css</a:t>
            </a:r>
            <a:r>
              <a:rPr lang="en-US" sz="2900" dirty="0" smtClean="0">
                <a:solidFill>
                  <a:srgbClr val="FF0000"/>
                </a:solidFill>
              </a:rPr>
              <a:t> </a:t>
            </a:r>
            <a:r>
              <a:rPr lang="th-TH" sz="2900" dirty="0" smtClean="0">
                <a:solidFill>
                  <a:srgbClr val="FF0000"/>
                </a:solidFill>
              </a:rPr>
              <a:t>ในรูปแบ </a:t>
            </a:r>
            <a:r>
              <a:rPr lang="en-US" sz="2900" dirty="0" smtClean="0">
                <a:solidFill>
                  <a:srgbClr val="FF0000"/>
                </a:solidFill>
              </a:rPr>
              <a:t>ID</a:t>
            </a:r>
          </a:p>
          <a:p>
            <a:pPr>
              <a:buNone/>
            </a:pPr>
            <a:r>
              <a:rPr lang="en-US" sz="2900" dirty="0" smtClean="0"/>
              <a:t>#</a:t>
            </a:r>
            <a:r>
              <a:rPr lang="en-US" sz="2900" dirty="0" err="1" smtClean="0"/>
              <a:t>IdName</a:t>
            </a:r>
            <a:r>
              <a:rPr lang="en-US" sz="2900" dirty="0" smtClean="0"/>
              <a:t>{</a:t>
            </a:r>
            <a:r>
              <a:rPr lang="en-US" sz="2900" dirty="0" err="1" smtClean="0"/>
              <a:t>properties:value</a:t>
            </a:r>
            <a:r>
              <a:rPr lang="en-US" sz="2900" dirty="0" smtClean="0"/>
              <a:t>;}</a:t>
            </a:r>
          </a:p>
          <a:p>
            <a:pPr>
              <a:buNone/>
            </a:pPr>
            <a:r>
              <a:rPr lang="th-TH" sz="34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sz="2900" dirty="0" smtClean="0"/>
              <a:t>#para1</a:t>
            </a:r>
            <a:br>
              <a:rPr lang="en-US" sz="2900" dirty="0" smtClean="0"/>
            </a:br>
            <a:r>
              <a:rPr lang="en-US" sz="2900" dirty="0" smtClean="0"/>
              <a:t>{</a:t>
            </a:r>
            <a:br>
              <a:rPr lang="en-US" sz="2900" dirty="0" smtClean="0"/>
            </a:br>
            <a:r>
              <a:rPr lang="en-US" sz="2900" dirty="0" smtClean="0"/>
              <a:t>text-</a:t>
            </a:r>
            <a:r>
              <a:rPr lang="en-US" sz="2900" dirty="0" err="1" smtClean="0"/>
              <a:t>align:center</a:t>
            </a:r>
            <a:r>
              <a:rPr lang="en-US" sz="2900" dirty="0" smtClean="0"/>
              <a:t>;</a:t>
            </a:r>
            <a:br>
              <a:rPr lang="en-US" sz="2900" dirty="0" smtClean="0"/>
            </a:br>
            <a:r>
              <a:rPr lang="en-US" sz="2900" dirty="0" err="1" smtClean="0"/>
              <a:t>color:red</a:t>
            </a:r>
            <a:r>
              <a:rPr lang="en-US" sz="2900" dirty="0" smtClean="0"/>
              <a:t>;</a:t>
            </a:r>
            <a:br>
              <a:rPr lang="en-US" sz="2900" dirty="0" smtClean="0"/>
            </a:br>
            <a:r>
              <a:rPr lang="en-US" sz="2900" dirty="0" smtClean="0"/>
              <a:t>}</a:t>
            </a:r>
          </a:p>
          <a:p>
            <a:pPr>
              <a:buNone/>
            </a:pPr>
            <a:r>
              <a:rPr lang="th-TH" sz="2900" dirty="0" smtClean="0">
                <a:solidFill>
                  <a:srgbClr val="FF0000"/>
                </a:solidFill>
              </a:rPr>
              <a:t>การนำ </a:t>
            </a:r>
            <a:r>
              <a:rPr lang="en-US" sz="2900" dirty="0" smtClean="0">
                <a:solidFill>
                  <a:srgbClr val="FF0000"/>
                </a:solidFill>
              </a:rPr>
              <a:t>id </a:t>
            </a:r>
            <a:r>
              <a:rPr lang="en-US" sz="2900" dirty="0" err="1" smtClean="0">
                <a:solidFill>
                  <a:srgbClr val="FF0000"/>
                </a:solidFill>
              </a:rPr>
              <a:t>css</a:t>
            </a:r>
            <a:r>
              <a:rPr lang="en-US" sz="2900" dirty="0" smtClean="0">
                <a:solidFill>
                  <a:srgbClr val="FF0000"/>
                </a:solidFill>
              </a:rPr>
              <a:t> </a:t>
            </a:r>
            <a:r>
              <a:rPr lang="th-TH" sz="2900" dirty="0" smtClean="0">
                <a:solidFill>
                  <a:srgbClr val="FF0000"/>
                </a:solidFill>
              </a:rPr>
              <a:t>ไปใช้งานกับ </a:t>
            </a:r>
            <a:r>
              <a:rPr lang="en-US" sz="2900" dirty="0" smtClean="0">
                <a:solidFill>
                  <a:srgbClr val="FF0000"/>
                </a:solidFill>
              </a:rPr>
              <a:t>XHTML</a:t>
            </a:r>
          </a:p>
          <a:p>
            <a:pPr>
              <a:buNone/>
            </a:pPr>
            <a:r>
              <a:rPr lang="en-US" sz="2900" dirty="0" smtClean="0"/>
              <a:t>&lt;div id=“para1”&gt;&lt;/div&gt;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th-TH" sz="2900" dirty="0" smtClean="0">
                <a:solidFill>
                  <a:srgbClr val="FF0000"/>
                </a:solidFill>
              </a:rPr>
              <a:t>กฎการตั้งชื่อ </a:t>
            </a:r>
            <a:r>
              <a:rPr lang="en-US" sz="2900" dirty="0" smtClean="0">
                <a:solidFill>
                  <a:srgbClr val="FF0000"/>
                </a:solidFill>
              </a:rPr>
              <a:t>ID</a:t>
            </a:r>
          </a:p>
          <a:p>
            <a:pPr>
              <a:buNone/>
            </a:pPr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นำหน้าด้วยเครื่องหมาย </a:t>
            </a:r>
            <a:r>
              <a:rPr lang="en-US" sz="2900" dirty="0" smtClean="0"/>
              <a:t>#</a:t>
            </a:r>
          </a:p>
          <a:p>
            <a:pPr>
              <a:buNone/>
            </a:pPr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เป็นภาษา</a:t>
            </a:r>
            <a:r>
              <a:rPr lang="en-US" sz="2900" dirty="0" smtClean="0"/>
              <a:t> English</a:t>
            </a:r>
          </a:p>
          <a:p>
            <a:pPr>
              <a:buNone/>
            </a:pPr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ห้ามขึ้นต้นด้วยตัวเลข</a:t>
            </a:r>
          </a:p>
          <a:p>
            <a:pPr>
              <a:buNone/>
            </a:pPr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ห้ามเว้นวรรค</a:t>
            </a:r>
          </a:p>
          <a:p>
            <a:pPr>
              <a:buNone/>
            </a:pPr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เป็นแบบ </a:t>
            </a:r>
            <a:r>
              <a:rPr lang="en-US" sz="2900" dirty="0" smtClean="0"/>
              <a:t>Case sensitive </a:t>
            </a:r>
            <a:r>
              <a:rPr lang="th-TH" sz="2900" dirty="0" smtClean="0"/>
              <a:t>คือ ตัวเล็กตัวใหญ่มีผลต่อการใช้งาน</a:t>
            </a:r>
            <a:endParaRPr lang="en-US" sz="29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57148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04027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กำหนด 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ในรูปแบ </a:t>
            </a:r>
            <a:r>
              <a:rPr lang="en-US" b="1" dirty="0" smtClean="0">
                <a:solidFill>
                  <a:srgbClr val="FF0000"/>
                </a:solidFill>
              </a:rPr>
              <a:t>Tag</a:t>
            </a:r>
          </a:p>
          <a:p>
            <a:pPr>
              <a:buNone/>
            </a:pPr>
            <a:r>
              <a:rPr lang="en-US" dirty="0" err="1" smtClean="0"/>
              <a:t>TagName</a:t>
            </a:r>
            <a:r>
              <a:rPr lang="en-US" dirty="0" smtClean="0"/>
              <a:t>{</a:t>
            </a:r>
            <a:r>
              <a:rPr lang="en-US" dirty="0" err="1" smtClean="0"/>
              <a:t>properties:value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28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th-TH" sz="2800" dirty="0" smtClean="0"/>
              <a:t>การนำ </a:t>
            </a:r>
            <a:r>
              <a:rPr lang="en-US" sz="2800" dirty="0" smtClean="0"/>
              <a:t>tag </a:t>
            </a:r>
            <a:r>
              <a:rPr lang="en-US" sz="2800" dirty="0" err="1" smtClean="0"/>
              <a:t>css</a:t>
            </a:r>
            <a:r>
              <a:rPr lang="en-US" sz="2800" dirty="0" smtClean="0"/>
              <a:t> </a:t>
            </a:r>
            <a:r>
              <a:rPr lang="th-TH" sz="2800" dirty="0" smtClean="0"/>
              <a:t>ไปใช้งานในส่วนของ </a:t>
            </a:r>
            <a:r>
              <a:rPr lang="en-US" sz="2800" dirty="0" smtClean="0"/>
              <a:t>XHTML</a:t>
            </a:r>
            <a:endParaRPr lang="th-TH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P{font-size:24px;}</a:t>
            </a:r>
          </a:p>
          <a:p>
            <a:pPr>
              <a:buNone/>
            </a:pPr>
            <a:r>
              <a:rPr lang="en-US" dirty="0" smtClean="0"/>
              <a:t>&lt;p&gt;Test Tag Selector&lt;/p&gt;</a:t>
            </a:r>
          </a:p>
          <a:p>
            <a:pPr>
              <a:buNone/>
            </a:pPr>
            <a:r>
              <a:rPr lang="th-TH" dirty="0" smtClean="0"/>
              <a:t>เป็นการกำหนด </a:t>
            </a:r>
            <a:r>
              <a:rPr lang="en-US" dirty="0" smtClean="0"/>
              <a:t>Tag XHTML(</a:t>
            </a:r>
            <a:r>
              <a:rPr lang="th-TH" dirty="0" smtClean="0"/>
              <a:t>ที่มีอยู่แล้วใน </a:t>
            </a:r>
            <a:r>
              <a:rPr lang="en-US" dirty="0" smtClean="0"/>
              <a:t>XHTML)</a:t>
            </a:r>
            <a:r>
              <a:rPr lang="th-TH" dirty="0" smtClean="0"/>
              <a:t>เพื่อกำหนดเพิ่มเติม </a:t>
            </a:r>
          </a:p>
          <a:p>
            <a:pPr>
              <a:buNone/>
            </a:pPr>
            <a:r>
              <a:rPr lang="th-TH" dirty="0" smtClean="0"/>
              <a:t>หรือเป็นการกำหนดคุณสมบัติของ</a:t>
            </a:r>
            <a:r>
              <a:rPr lang="en-US" dirty="0" smtClean="0"/>
              <a:t>Tag XHTML </a:t>
            </a:r>
            <a:r>
              <a:rPr lang="th-TH" dirty="0" smtClean="0"/>
              <a:t>นั้นใหม่ ตัวอย่าง เช่น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&lt;p&gt;,&lt;input&gt;,&lt;select&gt;,&lt;table&gt;,&lt;b&gt;&lt;strong&gt;,&lt;h1&gt;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642926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selector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0076" y="1935480"/>
            <a:ext cx="8401080" cy="47082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>
                <a:solidFill>
                  <a:srgbClr val="FF0000"/>
                </a:solidFill>
              </a:rPr>
              <a:t>ประกาศ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ในรูปแบ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</a:p>
          <a:p>
            <a:pPr>
              <a:buNone/>
            </a:pPr>
            <a:r>
              <a:rPr lang="en-US" dirty="0" smtClean="0"/>
              <a:t>[name]{color:#</a:t>
            </a:r>
            <a:r>
              <a:rPr lang="en-US" dirty="0" err="1" smtClean="0"/>
              <a:t>cccccc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th-TH" sz="33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th-TH" sz="2400" dirty="0" smtClean="0"/>
              <a:t>การนำ </a:t>
            </a:r>
            <a:r>
              <a:rPr lang="en-US" sz="2400" dirty="0" smtClean="0"/>
              <a:t>Attribute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th-TH" sz="2400" dirty="0" smtClean="0"/>
              <a:t>ไปใช้งานในส่วนของ </a:t>
            </a:r>
            <a:r>
              <a:rPr lang="en-US" sz="2400" dirty="0" smtClean="0"/>
              <a:t>XHTML</a:t>
            </a:r>
            <a:endParaRPr lang="th-TH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[name=</a:t>
            </a:r>
            <a:r>
              <a:rPr lang="en-US" dirty="0" err="1" smtClean="0"/>
              <a:t>inputname</a:t>
            </a:r>
            <a:r>
              <a:rPr lang="en-US" dirty="0" smtClean="0"/>
              <a:t>]{color:#</a:t>
            </a:r>
            <a:r>
              <a:rPr lang="en-US" dirty="0" err="1" smtClean="0"/>
              <a:t>ccccc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&lt;input type=“text” name=“</a:t>
            </a:r>
            <a:r>
              <a:rPr lang="en-US" dirty="0" err="1" smtClean="0"/>
              <a:t>inputname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th-TH" dirty="0" smtClean="0">
                <a:solidFill>
                  <a:srgbClr val="FF0000"/>
                </a:solidFill>
              </a:rPr>
              <a:t>ประกาศ </a:t>
            </a:r>
            <a:r>
              <a:rPr lang="en-US" dirty="0" smtClean="0">
                <a:solidFill>
                  <a:srgbClr val="FF0000"/>
                </a:solidFill>
              </a:rPr>
              <a:t>Attribute selector </a:t>
            </a:r>
            <a:r>
              <a:rPr lang="th-TH" dirty="0" smtClean="0">
                <a:solidFill>
                  <a:srgbClr val="FF0000"/>
                </a:solidFill>
              </a:rPr>
              <a:t>มีหลักการดังนี้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]</a:t>
            </a:r>
            <a:r>
              <a:rPr lang="th-TH" dirty="0" smtClean="0"/>
              <a:t>ประกาศ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=value]</a:t>
            </a:r>
            <a:r>
              <a:rPr lang="th-TH" dirty="0" smtClean="0"/>
              <a:t>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และมีค่าเท่ากับ </a:t>
            </a:r>
            <a:r>
              <a:rPr lang="en-US" dirty="0" smtClean="0"/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!=value]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และมีค่าไม่เท่ากับ </a:t>
            </a:r>
            <a:r>
              <a:rPr lang="en-US" dirty="0" smtClean="0"/>
              <a:t>value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^=value]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และมีค่าขึ้นต้นด้วยคำว่า</a:t>
            </a:r>
            <a:r>
              <a:rPr lang="en-US" dirty="0" smtClean="0"/>
              <a:t> value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$=value]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และมีค่าลงท้ายด้วยคำว่า</a:t>
            </a:r>
            <a:r>
              <a:rPr lang="en-US" dirty="0" smtClean="0"/>
              <a:t> value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*=value]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และมีคำว่า</a:t>
            </a:r>
            <a:r>
              <a:rPr lang="en-US" dirty="0" smtClean="0"/>
              <a:t> value </a:t>
            </a:r>
            <a:r>
              <a:rPr lang="th-TH" dirty="0" smtClean="0"/>
              <a:t>อยู่ภายใน</a:t>
            </a:r>
          </a:p>
          <a:p>
            <a:pPr marL="514350" indent="-514350">
              <a:buFont typeface="+mj-lt"/>
              <a:buAutoNum type="arabicPeriod"/>
            </a:pP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4282" y="1000116"/>
            <a:ext cx="892971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การนำ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ไปใช้งานกับ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ในรูปแบบต่างๆ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721298"/>
            <a:ext cx="8229600" cy="327947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Grouping </a:t>
            </a:r>
            <a:r>
              <a:rPr lang="th-TH" dirty="0" smtClean="0"/>
              <a:t>เป็นการรวมกันของ </a:t>
            </a:r>
            <a:r>
              <a:rPr lang="en-US" dirty="0" smtClean="0"/>
              <a:t>Selector </a:t>
            </a:r>
            <a:r>
              <a:rPr lang="th-TH" dirty="0" smtClean="0"/>
              <a:t>โดยที่มีค่าคุณสมบัติเช่นเดียวกันเช่น</a:t>
            </a:r>
          </a:p>
          <a:p>
            <a:pPr>
              <a:buNone/>
            </a:pPr>
            <a:r>
              <a:rPr lang="en-US" dirty="0" smtClean="0"/>
              <a:t>h1,h2{color:#</a:t>
            </a:r>
            <a:r>
              <a:rPr lang="en-US" dirty="0" err="1" smtClean="0"/>
              <a:t>cccccc</a:t>
            </a:r>
            <a:r>
              <a:rPr lang="en-US" dirty="0" smtClean="0"/>
              <a:t>}s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Universal</a:t>
            </a:r>
            <a:r>
              <a:rPr lang="th-TH" dirty="0" smtClean="0"/>
              <a:t> เป็นการประกาศโดยใช้เครื่องหมาย * โดยมีความหมายถึง </a:t>
            </a:r>
            <a:r>
              <a:rPr lang="th-TH" dirty="0" err="1" smtClean="0"/>
              <a:t>ทุกอิ</a:t>
            </a:r>
            <a:r>
              <a:rPr lang="th-TH" dirty="0" smtClean="0"/>
              <a:t>ลิ</a:t>
            </a:r>
            <a:r>
              <a:rPr lang="th-TH" dirty="0" err="1" smtClean="0"/>
              <a:t>เมนต์</a:t>
            </a:r>
            <a:endParaRPr lang="th-TH" dirty="0" smtClean="0"/>
          </a:p>
          <a:p>
            <a:pPr>
              <a:buNone/>
            </a:pPr>
            <a:r>
              <a:rPr lang="th-TH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{font-size:16px;}/*</a:t>
            </a:r>
            <a:r>
              <a:rPr lang="th-TH" dirty="0" smtClean="0"/>
              <a:t>ทุกอิลิเมนต์กำหนดฟอนต์ขนาด</a:t>
            </a:r>
            <a:r>
              <a:rPr lang="en-US" dirty="0" smtClean="0"/>
              <a:t>16px*/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1071554"/>
            <a:ext cx="778674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with DOM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928934"/>
            <a:ext cx="7872410" cy="1685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DOM </a:t>
            </a:r>
            <a:r>
              <a:rPr lang="th-TH" dirty="0" smtClean="0"/>
              <a:t>ย่อมาจาก </a:t>
            </a:r>
            <a:r>
              <a:rPr lang="en-US" dirty="0" smtClean="0"/>
              <a:t>Document Object Model</a:t>
            </a:r>
          </a:p>
          <a:p>
            <a:pPr>
              <a:buNone/>
            </a:pPr>
            <a:r>
              <a:rPr lang="th-TH" dirty="0" smtClean="0"/>
              <a:t>แนวคิดในการมอง</a:t>
            </a:r>
            <a:r>
              <a:rPr lang="th-TH" dirty="0"/>
              <a:t>ส่วน</a:t>
            </a:r>
            <a:r>
              <a:rPr lang="th-TH" dirty="0" smtClean="0"/>
              <a:t>ต่างๆ</a:t>
            </a:r>
            <a:r>
              <a:rPr lang="en-US" dirty="0" smtClean="0"/>
              <a:t> </a:t>
            </a:r>
            <a:r>
              <a:rPr lang="th-TH" dirty="0" smtClean="0"/>
              <a:t>ของ</a:t>
            </a:r>
            <a:r>
              <a:rPr lang="th-TH" dirty="0"/>
              <a:t>หน้าเว็บให้เป็น </a:t>
            </a:r>
            <a:r>
              <a:rPr lang="en-US" dirty="0"/>
              <a:t>object </a:t>
            </a:r>
            <a:r>
              <a:rPr lang="th-TH" dirty="0"/>
              <a:t>เพื่อให้เรา</a:t>
            </a:r>
            <a:r>
              <a:rPr lang="th-TH" dirty="0" smtClean="0"/>
              <a:t>สามารถ</a:t>
            </a:r>
          </a:p>
          <a:p>
            <a:pPr>
              <a:buNone/>
            </a:pPr>
            <a:r>
              <a:rPr lang="th-TH" dirty="0" smtClean="0"/>
              <a:t>เรียกใช้ </a:t>
            </a:r>
            <a:r>
              <a:rPr lang="en-US" dirty="0"/>
              <a:t>object </a:t>
            </a:r>
            <a:r>
              <a:rPr lang="th-TH" dirty="0"/>
              <a:t>เหล่านั้นได้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571480"/>
            <a:ext cx="761526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ลูกหลาน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85720" y="2071678"/>
            <a:ext cx="4286280" cy="13573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เขียนโดยการเว้นช่องระหว่าง </a:t>
            </a:r>
            <a:r>
              <a:rPr lang="en-US" dirty="0" smtClean="0"/>
              <a:t>Selector </a:t>
            </a:r>
            <a:endParaRPr lang="th-TH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div strong</a:t>
            </a:r>
            <a:r>
              <a:rPr lang="en-US" dirty="0" smtClean="0"/>
              <a:t>{color:#</a:t>
            </a:r>
            <a:r>
              <a:rPr lang="en-US" dirty="0" err="1" smtClean="0"/>
              <a:t>cccccc</a:t>
            </a:r>
            <a:r>
              <a:rPr lang="en-US" dirty="0" smtClean="0"/>
              <a:t>;}</a:t>
            </a:r>
          </a:p>
        </p:txBody>
      </p:sp>
      <p:grpSp>
        <p:nvGrpSpPr>
          <p:cNvPr id="34" name="กลุ่ม 33"/>
          <p:cNvGrpSpPr/>
          <p:nvPr/>
        </p:nvGrpSpPr>
        <p:grpSpPr>
          <a:xfrm>
            <a:off x="1214414" y="4071942"/>
            <a:ext cx="5357850" cy="2571768"/>
            <a:chOff x="857224" y="3643314"/>
            <a:chExt cx="5357850" cy="2571768"/>
          </a:xfrm>
        </p:grpSpPr>
        <p:cxnSp>
          <p:nvCxnSpPr>
            <p:cNvPr id="35" name="ตัวเชื่อมต่อหักมุม 34"/>
            <p:cNvCxnSpPr>
              <a:endCxn id="39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กลุ่ม 28"/>
            <p:cNvGrpSpPr/>
            <p:nvPr/>
          </p:nvGrpSpPr>
          <p:grpSpPr>
            <a:xfrm>
              <a:off x="857224" y="3643314"/>
              <a:ext cx="5357850" cy="2571768"/>
              <a:chOff x="1714480" y="3214686"/>
              <a:chExt cx="5357850" cy="2571768"/>
            </a:xfrm>
          </p:grpSpPr>
          <p:sp>
            <p:nvSpPr>
              <p:cNvPr id="37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สี่เหลี่ยมมุมมน 37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สี่เหลี่ยมมุมมน 38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" name="สี่เหลี่ยมมุมมน 39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1" name="ตัวเชื่อมต่อหักมุม 40"/>
              <p:cNvCxnSpPr>
                <a:endCxn id="38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ตัวเชื่อมต่อหักมุม 41"/>
              <p:cNvCxnSpPr>
                <a:stCxn id="39" idx="2"/>
                <a:endCxn id="40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วงรี 42"/>
              <p:cNvSpPr/>
              <p:nvPr/>
            </p:nvSpPr>
            <p:spPr>
              <a:xfrm>
                <a:off x="1857356" y="500063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วงรี 43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45" name="วงรี 44"/>
              <p:cNvSpPr/>
              <p:nvPr/>
            </p:nvSpPr>
            <p:spPr>
              <a:xfrm>
                <a:off x="5786446" y="528638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46" name="ตัวเชื่อมต่อหักมุม 45"/>
              <p:cNvCxnSpPr>
                <a:endCxn id="44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ตัวเชื่อมต่อหักมุม 46"/>
              <p:cNvCxnSpPr>
                <a:stCxn id="38" idx="2"/>
                <a:endCxn id="43" idx="0"/>
              </p:cNvCxnSpPr>
              <p:nvPr/>
            </p:nvCxnSpPr>
            <p:spPr>
              <a:xfrm rot="5400000">
                <a:off x="2035951" y="4607727"/>
                <a:ext cx="78581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ตัวเชื่อมต่อหักมุม 47"/>
              <p:cNvCxnSpPr>
                <a:stCxn id="40" idx="2"/>
                <a:endCxn id="45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สี่เหลี่ยมผืนผ้า 48"/>
          <p:cNvSpPr/>
          <p:nvPr/>
        </p:nvSpPr>
        <p:spPr>
          <a:xfrm>
            <a:off x="4929190" y="2071678"/>
            <a:ext cx="3286148" cy="1285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กรณีเขียนติดการเช่น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div.red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h-TH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หมายถึง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div </a:t>
            </a:r>
            <a:r>
              <a:rPr lang="th-TH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ที่มี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class=red </a:t>
            </a:r>
            <a:r>
              <a:rPr lang="th-TH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เช่น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&lt;div class=“red”&gt;&lt;/div&gt;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571480"/>
            <a:ext cx="761526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ลูกหลาน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2526" y="1859340"/>
            <a:ext cx="727849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//Descendant</a:t>
            </a:r>
          </a:p>
          <a:p>
            <a:r>
              <a:rPr lang="en-US" sz="2400" dirty="0" smtClean="0"/>
              <a:t>	&lt;style&gt;</a:t>
            </a:r>
          </a:p>
          <a:p>
            <a:r>
              <a:rPr lang="en-US" sz="2400" dirty="0" smtClean="0"/>
              <a:t>	div strong{color:#</a:t>
            </a:r>
            <a:r>
              <a:rPr lang="en-US" sz="2400" dirty="0" err="1" smtClean="0"/>
              <a:t>cccccc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	&lt;style&gt;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&lt;div&gt;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&lt;strong&gt;</a:t>
            </a:r>
            <a:r>
              <a:rPr lang="en-US" sz="2400" dirty="0" smtClean="0"/>
              <a:t>Text</a:t>
            </a:r>
            <a:r>
              <a:rPr lang="en-US" sz="2400" dirty="0" smtClean="0">
                <a:solidFill>
                  <a:srgbClr val="FF0000"/>
                </a:solidFill>
              </a:rPr>
              <a:t>&lt;/strong&gt;</a:t>
            </a:r>
          </a:p>
          <a:p>
            <a:endParaRPr lang="en-US" sz="2400" dirty="0" smtClean="0"/>
          </a:p>
          <a:p>
            <a:r>
              <a:rPr lang="en-US" sz="2400" dirty="0" smtClean="0"/>
              <a:t>		&lt;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&lt;strong&gt;</a:t>
            </a:r>
            <a:r>
              <a:rPr lang="en-US" sz="2400" dirty="0" smtClean="0"/>
              <a:t>Text</a:t>
            </a:r>
            <a:r>
              <a:rPr lang="en-US" sz="24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400" dirty="0" smtClean="0"/>
              <a:t>		&lt;/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&lt;/div&gt;</a:t>
            </a:r>
          </a:p>
          <a:p>
            <a:r>
              <a:rPr lang="en-US" dirty="0" smtClean="0"/>
              <a:t>	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2910" y="704088"/>
            <a:ext cx="482918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85804" y="2149794"/>
            <a:ext cx="8229600" cy="4279602"/>
          </a:xfrm>
        </p:spPr>
        <p:txBody>
          <a:bodyPr>
            <a:normAutofit/>
          </a:bodyPr>
          <a:lstStyle/>
          <a:p>
            <a:r>
              <a:rPr lang="th-TH" dirty="0" smtClean="0"/>
              <a:t>ก่อนเริ่มศึกษา </a:t>
            </a:r>
            <a:r>
              <a:rPr lang="en-US" dirty="0" smtClean="0"/>
              <a:t>CSS </a:t>
            </a:r>
            <a:r>
              <a:rPr lang="th-TH" dirty="0" smtClean="0"/>
              <a:t>ควรมีความรู้ความเข้าใจ</a:t>
            </a:r>
            <a:r>
              <a:rPr lang="en-US" dirty="0" smtClean="0"/>
              <a:t> HTML / XHTML</a:t>
            </a:r>
          </a:p>
          <a:p>
            <a:r>
              <a:rPr lang="en-US" dirty="0" smtClean="0"/>
              <a:t>CSS </a:t>
            </a:r>
            <a:r>
              <a:rPr lang="th-TH" dirty="0" smtClean="0"/>
              <a:t>ย่อมาจาก </a:t>
            </a:r>
            <a:r>
              <a:rPr lang="en-US" dirty="0" err="1" smtClean="0"/>
              <a:t>Cascadling</a:t>
            </a:r>
            <a:r>
              <a:rPr lang="en-US" dirty="0" smtClean="0"/>
              <a:t> Style Sheets</a:t>
            </a:r>
            <a:endParaRPr lang="th-TH" dirty="0" smtClean="0"/>
          </a:p>
          <a:p>
            <a:r>
              <a:rPr lang="th-TH" dirty="0" smtClean="0"/>
              <a:t>ใช้สำหรับกำหนดรูปแบบการแสดงผลของหน้าเว็บ</a:t>
            </a:r>
          </a:p>
          <a:p>
            <a:r>
              <a:rPr lang="th-TH" dirty="0" smtClean="0"/>
              <a:t>ใช้งานร่วมกับ </a:t>
            </a:r>
            <a:r>
              <a:rPr lang="en-US" dirty="0" smtClean="0"/>
              <a:t>HTML </a:t>
            </a:r>
            <a:r>
              <a:rPr lang="th-TH" dirty="0" smtClean="0"/>
              <a:t>เพื่อเพิ่มประสิทธิภาพให้กับเว็บเพจมากกว่าเดิม เช่น การนำ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จัดรูปแบบ</a:t>
            </a:r>
            <a:r>
              <a:rPr lang="en-US" dirty="0" smtClean="0"/>
              <a:t> Layout </a:t>
            </a:r>
            <a:r>
              <a:rPr lang="th-TH" dirty="0" smtClean="0"/>
              <a:t>แทนการใช้เทเบิล</a:t>
            </a:r>
          </a:p>
          <a:p>
            <a:endParaRPr lang="th-TH" dirty="0" smtClean="0"/>
          </a:p>
          <a:p>
            <a:endParaRPr lang="th-TH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5714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ต้องเป็น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028829"/>
            <a:ext cx="8229600" cy="125729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dirty="0" smtClean="0"/>
              <a:t>เป็นการเขียนโดยใช้เครื่องหมาย </a:t>
            </a:r>
            <a:r>
              <a:rPr lang="en-US" dirty="0" smtClean="0"/>
              <a:t>&gt; </a:t>
            </a:r>
            <a:r>
              <a:rPr lang="th-TH" dirty="0" smtClean="0"/>
              <a:t>เพื่อกำหนดถึง </a:t>
            </a:r>
            <a:r>
              <a:rPr lang="en-US" dirty="0" smtClean="0"/>
              <a:t>Element </a:t>
            </a:r>
            <a:r>
              <a:rPr lang="th-TH" dirty="0" smtClean="0"/>
              <a:t>ลูก</a:t>
            </a:r>
          </a:p>
          <a:p>
            <a:pPr>
              <a:buNone/>
            </a:pPr>
            <a:r>
              <a:rPr lang="th-TH" sz="3300" b="1" dirty="0" smtClean="0">
                <a:solidFill>
                  <a:srgbClr val="FF0000"/>
                </a:solidFill>
              </a:rPr>
              <a:t>ตัวอย่าง </a:t>
            </a:r>
            <a:endParaRPr lang="en-US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div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strong{color:#005555;}</a:t>
            </a:r>
            <a:endParaRPr lang="en-US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1285852" y="3714752"/>
            <a:ext cx="5357850" cy="2571768"/>
            <a:chOff x="857224" y="3643314"/>
            <a:chExt cx="5357850" cy="2571768"/>
          </a:xfrm>
        </p:grpSpPr>
        <p:cxnSp>
          <p:nvCxnSpPr>
            <p:cNvPr id="5" name="ตัวเชื่อมต่อหักมุม 4"/>
            <p:cNvCxnSpPr>
              <a:endCxn id="9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28"/>
            <p:cNvGrpSpPr/>
            <p:nvPr/>
          </p:nvGrpSpPr>
          <p:grpSpPr>
            <a:xfrm>
              <a:off x="857224" y="3643314"/>
              <a:ext cx="5357850" cy="2571768"/>
              <a:chOff x="1714480" y="3214686"/>
              <a:chExt cx="5357850" cy="2571768"/>
            </a:xfrm>
          </p:grpSpPr>
          <p:sp>
            <p:nvSpPr>
              <p:cNvPr id="7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" name="สี่เหลี่ยมมุมมน 7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สี่เหลี่ยมมุมมน 8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สี่เหลี่ยมมุมมน 9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1" name="ตัวเชื่อมต่อหักมุม 10"/>
              <p:cNvCxnSpPr>
                <a:endCxn id="8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ตัวเชื่อมต่อหักมุม 11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วงรี 12"/>
              <p:cNvSpPr/>
              <p:nvPr/>
            </p:nvSpPr>
            <p:spPr>
              <a:xfrm>
                <a:off x="1857356" y="500063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วงรี 13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5" name="วงรี 14"/>
              <p:cNvSpPr/>
              <p:nvPr/>
            </p:nvSpPr>
            <p:spPr>
              <a:xfrm>
                <a:off x="5786446" y="528638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6" name="ตัวเชื่อมต่อหักมุม 15"/>
              <p:cNvCxnSpPr>
                <a:endCxn id="14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ตัวเชื่อมต่อหักมุม 16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2035951" y="4607727"/>
                <a:ext cx="78581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หักมุม 17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5714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ต้องเป็น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2526" y="1859340"/>
            <a:ext cx="72784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//Child</a:t>
            </a:r>
          </a:p>
          <a:p>
            <a:r>
              <a:rPr lang="en-US" sz="2400" dirty="0" smtClean="0"/>
              <a:t>	&lt;style&gt;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div&gt;strong</a:t>
            </a:r>
            <a:r>
              <a:rPr lang="en-US" sz="2400" dirty="0" smtClean="0"/>
              <a:t>{color:#</a:t>
            </a:r>
            <a:r>
              <a:rPr lang="en-US" sz="2400" dirty="0" err="1" smtClean="0"/>
              <a:t>cccccc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	&lt;/style&gt;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&lt;div&gt;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&lt;strong&gt;</a:t>
            </a:r>
            <a:r>
              <a:rPr lang="en-US" sz="2400" dirty="0" smtClean="0"/>
              <a:t>Text</a:t>
            </a:r>
            <a:r>
              <a:rPr lang="en-US" sz="24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400" dirty="0" smtClean="0"/>
              <a:t>		Text</a:t>
            </a:r>
          </a:p>
          <a:p>
            <a:r>
              <a:rPr lang="en-US" sz="2400" dirty="0" smtClean="0"/>
              <a:t>		&lt;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		&lt;strong&gt;Text&lt;/strong&gt;</a:t>
            </a:r>
          </a:p>
          <a:p>
            <a:r>
              <a:rPr lang="en-US" sz="2400" dirty="0" smtClean="0"/>
              <a:t>		&lt;/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&lt;/div&gt;</a:t>
            </a:r>
          </a:p>
          <a:p>
            <a:r>
              <a:rPr lang="en-US" sz="2400" dirty="0" smtClean="0"/>
              <a:t>	 </a:t>
            </a:r>
            <a:r>
              <a:rPr lang="en-US" dirty="0" smtClean="0"/>
              <a:t>	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04088"/>
            <a:ext cx="8229600" cy="151046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selector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หลายรูปแบบร่วมกัน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28680" y="2332061"/>
            <a:ext cx="8229600" cy="4525963"/>
          </a:xfrm>
        </p:spPr>
        <p:txBody>
          <a:bodyPr/>
          <a:lstStyle/>
          <a:p>
            <a:r>
              <a:rPr lang="en-US" dirty="0" smtClean="0"/>
              <a:t>Selector </a:t>
            </a:r>
            <a:r>
              <a:rPr lang="th-TH" dirty="0" smtClean="0"/>
              <a:t>ที่ได้เรียนรู้ไป สามารถนำมาเขียนแบบผสมกันได้ เช่น</a:t>
            </a:r>
          </a:p>
          <a:p>
            <a:r>
              <a:rPr lang="en-US" dirty="0"/>
              <a:t>d</a:t>
            </a:r>
            <a:r>
              <a:rPr lang="en-US" dirty="0" smtClean="0"/>
              <a:t>iv strong&gt;</a:t>
            </a:r>
            <a:r>
              <a:rPr lang="en-US" dirty="0" err="1" smtClean="0"/>
              <a:t>em</a:t>
            </a:r>
            <a:r>
              <a:rPr lang="en-US" dirty="0" smtClean="0"/>
              <a:t>{color: #00FF44;}</a:t>
            </a:r>
            <a:endParaRPr lang="en-US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1285852" y="3500438"/>
            <a:ext cx="5357850" cy="3214710"/>
            <a:chOff x="857224" y="3643314"/>
            <a:chExt cx="5357850" cy="3214710"/>
          </a:xfrm>
        </p:grpSpPr>
        <p:cxnSp>
          <p:nvCxnSpPr>
            <p:cNvPr id="6" name="ตัวเชื่อมต่อหักมุม 5"/>
            <p:cNvCxnSpPr>
              <a:endCxn id="10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28"/>
            <p:cNvGrpSpPr/>
            <p:nvPr/>
          </p:nvGrpSpPr>
          <p:grpSpPr>
            <a:xfrm>
              <a:off x="857224" y="3643314"/>
              <a:ext cx="5357850" cy="3214710"/>
              <a:chOff x="1714480" y="3214686"/>
              <a:chExt cx="5357850" cy="3214710"/>
            </a:xfrm>
          </p:grpSpPr>
          <p:sp>
            <p:nvSpPr>
              <p:cNvPr id="8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สี่เหลี่ยมมุมมน 8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สี่เหลี่ยมมุมมน 9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" name="สี่เหลี่ยมมุมมน 10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2" name="ตัวเชื่อมต่อหักมุม 11"/>
              <p:cNvCxnSpPr>
                <a:endCxn id="9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ตัวเชื่อมต่อหักมุม 12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วงรี 13"/>
              <p:cNvSpPr/>
              <p:nvPr/>
            </p:nvSpPr>
            <p:spPr>
              <a:xfrm>
                <a:off x="1857356" y="535782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" name="วงรี 14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6" name="วงรี 15"/>
              <p:cNvSpPr/>
              <p:nvPr/>
            </p:nvSpPr>
            <p:spPr>
              <a:xfrm>
                <a:off x="5786446" y="5929330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7" name="ตัวเชื่อมต่อหักมุม 16"/>
              <p:cNvCxnSpPr>
                <a:endCxn id="15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หักมุม 17"/>
              <p:cNvCxnSpPr>
                <a:stCxn id="9" idx="2"/>
                <a:endCxn id="20" idx="0"/>
              </p:cNvCxnSpPr>
              <p:nvPr/>
            </p:nvCxnSpPr>
            <p:spPr>
              <a:xfrm rot="5400000">
                <a:off x="225026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ตัวเชื่อมต่อหักมุม 18"/>
              <p:cNvCxnSpPr>
                <a:stCxn id="11" idx="2"/>
                <a:endCxn id="22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สี่เหลี่ยมมุมมน 19"/>
          <p:cNvSpPr/>
          <p:nvPr/>
        </p:nvSpPr>
        <p:spPr>
          <a:xfrm>
            <a:off x="1285852" y="4857760"/>
            <a:ext cx="1428760" cy="35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สี่เหลี่ยมมุมมน 21"/>
          <p:cNvSpPr/>
          <p:nvPr/>
        </p:nvSpPr>
        <p:spPr>
          <a:xfrm>
            <a:off x="5214942" y="5572140"/>
            <a:ext cx="1428760" cy="35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ตัวเชื่อมต่อหักมุม 25"/>
          <p:cNvCxnSpPr>
            <a:stCxn id="20" idx="2"/>
          </p:cNvCxnSpPr>
          <p:nvPr/>
        </p:nvCxnSpPr>
        <p:spPr>
          <a:xfrm rot="5400000">
            <a:off x="1785918" y="542926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หักมุม 29"/>
          <p:cNvCxnSpPr>
            <a:stCxn id="22" idx="2"/>
          </p:cNvCxnSpPr>
          <p:nvPr/>
        </p:nvCxnSpPr>
        <p:spPr>
          <a:xfrm rot="5400000">
            <a:off x="5786446" y="607220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75526"/>
            <a:ext cx="8229600" cy="151046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selector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หลายรูปแบบร่วมกัน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2976" y="2643182"/>
            <a:ext cx="6858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 smtClean="0"/>
              <a:t>ลองเขียนโครงสร้าง </a:t>
            </a:r>
            <a:r>
              <a:rPr lang="en-US" sz="3200" dirty="0" smtClean="0"/>
              <a:t>XHTML</a:t>
            </a:r>
            <a:r>
              <a:rPr lang="th-TH" sz="3200" dirty="0" smtClean="0"/>
              <a:t> มองในรูปแบบ </a:t>
            </a:r>
            <a:r>
              <a:rPr lang="en-US" sz="3200" dirty="0" smtClean="0"/>
              <a:t>DOM(Document Object Model)</a:t>
            </a:r>
            <a:r>
              <a:rPr lang="en-US" sz="2000" dirty="0" smtClean="0"/>
              <a:t>	</a:t>
            </a:r>
            <a:endParaRPr lang="th-TH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1414"/>
            <a:ext cx="8229600" cy="151046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selector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หลายรูปแบบร่วมกัน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5852" y="1500175"/>
            <a:ext cx="68580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ACompound</a:t>
            </a:r>
            <a:r>
              <a:rPr lang="en-US" sz="2000" dirty="0" smtClean="0">
                <a:solidFill>
                  <a:srgbClr val="FF0000"/>
                </a:solidFill>
              </a:rPr>
              <a:t> Selector</a:t>
            </a:r>
          </a:p>
          <a:p>
            <a:r>
              <a:rPr lang="en-US" sz="2000" dirty="0" smtClean="0"/>
              <a:t>	&lt;style&gt;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div strong&gt;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/>
              <a:t>{color:#</a:t>
            </a:r>
            <a:r>
              <a:rPr lang="en-US" sz="2000" dirty="0" err="1" smtClean="0"/>
              <a:t>cccccc</a:t>
            </a:r>
            <a:r>
              <a:rPr lang="en-US" sz="2000" dirty="0" smtClean="0"/>
              <a:t>;}</a:t>
            </a:r>
          </a:p>
          <a:p>
            <a:r>
              <a:rPr lang="en-US" sz="2000" dirty="0" smtClean="0"/>
              <a:t>	&lt;/style&gt;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&lt;div&gt;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&lt;strong&gt;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Text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000" dirty="0" smtClean="0"/>
              <a:t>		Text</a:t>
            </a:r>
          </a:p>
          <a:p>
            <a:r>
              <a:rPr lang="en-US" sz="2000" dirty="0" smtClean="0"/>
              <a:t>		&lt;</a:t>
            </a:r>
            <a:r>
              <a:rPr lang="en-US" sz="2000" dirty="0" err="1" smtClean="0"/>
              <a:t>blockquote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&lt;strong&gt;</a:t>
            </a:r>
          </a:p>
          <a:p>
            <a:r>
              <a:rPr lang="en-US" sz="2000" dirty="0" smtClean="0"/>
              <a:t>				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Text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000" dirty="0" smtClean="0"/>
              <a:t>		&lt;/</a:t>
            </a:r>
            <a:r>
              <a:rPr lang="en-US" sz="2000" dirty="0" err="1" smtClean="0"/>
              <a:t>blockquote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&lt;/div&gt;</a:t>
            </a:r>
          </a:p>
          <a:p>
            <a:r>
              <a:rPr lang="en-US" sz="2000" dirty="0" smtClean="0"/>
              <a:t>	</a:t>
            </a:r>
            <a:endParaRPr lang="th-TH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14356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14348" y="2214554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เป็นคลาสที่ 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กำหนดไว้ให้ใช้งานแล้วดังนี้</a:t>
            </a:r>
          </a:p>
          <a:p>
            <a:pPr>
              <a:buNone/>
            </a:pPr>
            <a:r>
              <a:rPr lang="en-US" dirty="0" smtClean="0"/>
              <a:t>:first-child</a:t>
            </a:r>
          </a:p>
          <a:p>
            <a:pPr>
              <a:buNone/>
            </a:pPr>
            <a:r>
              <a:rPr lang="en-US" dirty="0" smtClean="0"/>
              <a:t>:link</a:t>
            </a:r>
          </a:p>
          <a:p>
            <a:pPr>
              <a:buNone/>
            </a:pPr>
            <a:r>
              <a:rPr lang="en-US" dirty="0" smtClean="0"/>
              <a:t>:</a:t>
            </a:r>
            <a:r>
              <a:rPr lang="en-US" dirty="0" err="1" smtClean="0"/>
              <a:t>visted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:hover</a:t>
            </a:r>
          </a:p>
          <a:p>
            <a:pPr>
              <a:buNone/>
            </a:pPr>
            <a:r>
              <a:rPr lang="en-US" dirty="0" smtClean="0"/>
              <a:t>:active</a:t>
            </a:r>
          </a:p>
          <a:p>
            <a:pPr>
              <a:buNone/>
            </a:pPr>
            <a:r>
              <a:rPr lang="en-US" dirty="0" smtClean="0"/>
              <a:t>:focus</a:t>
            </a:r>
          </a:p>
          <a:p>
            <a:pPr>
              <a:buNone/>
            </a:pPr>
            <a:r>
              <a:rPr lang="th-TH" sz="3000" b="1" dirty="0" smtClean="0">
                <a:solidFill>
                  <a:srgbClr val="FF0000"/>
                </a:solidFill>
              </a:rPr>
              <a:t>การใช้งาน </a:t>
            </a:r>
          </a:p>
          <a:p>
            <a:pPr>
              <a:buNone/>
            </a:pPr>
            <a:r>
              <a:rPr lang="en-US" dirty="0" err="1" smtClean="0"/>
              <a:t>Selector:pseudo</a:t>
            </a:r>
            <a:r>
              <a:rPr lang="en-US" dirty="0" smtClean="0"/>
              <a:t>-class{ … }</a:t>
            </a:r>
          </a:p>
          <a:p>
            <a:pPr>
              <a:buNone/>
            </a:pPr>
            <a:r>
              <a:rPr lang="th-TH" sz="30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a:link{text-</a:t>
            </a:r>
            <a:r>
              <a:rPr lang="en-US" dirty="0" err="1" smtClean="0"/>
              <a:t>decoration:none</a:t>
            </a:r>
            <a:r>
              <a:rPr lang="en-US" dirty="0" smtClean="0"/>
              <a:t>;}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21429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Values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85786" y="1357298"/>
            <a:ext cx="8286808" cy="53578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sz="3000" b="1" dirty="0" smtClean="0">
                <a:solidFill>
                  <a:srgbClr val="FF0000"/>
                </a:solidFill>
              </a:rPr>
              <a:t>กลุ่มคุณสมบัติ</a:t>
            </a:r>
          </a:p>
          <a:p>
            <a:pPr>
              <a:buNone/>
            </a:pPr>
            <a:r>
              <a:rPr lang="en-US" dirty="0" smtClean="0">
                <a:cs typeface="+mj-cs"/>
              </a:rPr>
              <a:t>Font </a:t>
            </a:r>
            <a:r>
              <a:rPr lang="th-TH" dirty="0" smtClean="0">
                <a:cs typeface="+mj-cs"/>
              </a:rPr>
              <a:t>คุณสมบัติเกี่ยวกับตัวอักษร </a:t>
            </a:r>
            <a:r>
              <a:rPr lang="en-US" dirty="0" smtClean="0">
                <a:cs typeface="+mj-cs"/>
              </a:rPr>
              <a:t>font-</a:t>
            </a:r>
            <a:r>
              <a:rPr lang="en-US" dirty="0" err="1" smtClean="0">
                <a:cs typeface="+mj-cs"/>
              </a:rPr>
              <a:t>size,font</a:t>
            </a:r>
            <a:r>
              <a:rPr lang="en-US" dirty="0" smtClean="0">
                <a:cs typeface="+mj-cs"/>
              </a:rPr>
              <a:t>-weight</a:t>
            </a:r>
            <a:endParaRPr lang="th-TH" dirty="0" smtClean="0">
              <a:cs typeface="+mj-cs"/>
            </a:endParaRPr>
          </a:p>
          <a:p>
            <a:pPr>
              <a:buNone/>
            </a:pPr>
            <a:r>
              <a:rPr lang="en-US" dirty="0" smtClean="0"/>
              <a:t>Text </a:t>
            </a:r>
            <a:r>
              <a:rPr lang="th-TH" dirty="0" smtClean="0"/>
              <a:t>คุณสมบัติเกี่ยวกับข้อความ</a:t>
            </a:r>
            <a:r>
              <a:rPr lang="en-US" dirty="0" smtClean="0"/>
              <a:t> text-</a:t>
            </a:r>
            <a:r>
              <a:rPr lang="en-US" dirty="0" err="1" smtClean="0"/>
              <a:t>align,text</a:t>
            </a:r>
            <a:r>
              <a:rPr lang="en-US" dirty="0" smtClean="0"/>
              <a:t>-decoration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Color and Background </a:t>
            </a:r>
            <a:r>
              <a:rPr lang="th-TH" dirty="0" smtClean="0"/>
              <a:t>คุณสมบัติเกี่ยวกับสีและพื้นหลัง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color,background-color,background-image:url</a:t>
            </a:r>
            <a:endParaRPr lang="en-US" dirty="0"/>
          </a:p>
          <a:p>
            <a:pPr>
              <a:buNone/>
            </a:pPr>
            <a:r>
              <a:rPr lang="en-US" dirty="0" smtClean="0"/>
              <a:t>Box </a:t>
            </a:r>
            <a:r>
              <a:rPr lang="th-TH" dirty="0" smtClean="0"/>
              <a:t>คุณสมบัติเกี่ยวกับ </a:t>
            </a:r>
            <a:r>
              <a:rPr lang="en-US" dirty="0" smtClean="0"/>
              <a:t>Box Model </a:t>
            </a:r>
            <a:r>
              <a:rPr lang="en-US" dirty="0" err="1" smtClean="0"/>
              <a:t>margin,padding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Length </a:t>
            </a:r>
            <a:r>
              <a:rPr lang="th-TH" dirty="0" smtClean="0"/>
              <a:t>ค่าเป็นตัวเลข</a:t>
            </a:r>
            <a:r>
              <a:rPr lang="en-US" dirty="0"/>
              <a:t> pixels, pt,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pixel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emphasize </a:t>
            </a:r>
            <a:r>
              <a:rPr lang="th-TH" dirty="0" smtClean="0"/>
              <a:t>เทียบกับขนาดหน้าจอ</a:t>
            </a:r>
          </a:p>
          <a:p>
            <a:r>
              <a:rPr lang="en-US" dirty="0" smtClean="0"/>
              <a:t>% </a:t>
            </a:r>
            <a:r>
              <a:rPr lang="th-TH" dirty="0" smtClean="0"/>
              <a:t>หรือ </a:t>
            </a:r>
            <a:r>
              <a:rPr lang="en-US" dirty="0" smtClean="0"/>
              <a:t>percentage</a:t>
            </a:r>
          </a:p>
          <a:p>
            <a:r>
              <a:rPr lang="en-US" dirty="0" smtClean="0"/>
              <a:t>pt </a:t>
            </a:r>
            <a:r>
              <a:rPr lang="th-TH" dirty="0" smtClean="0"/>
              <a:t>หรือ </a:t>
            </a:r>
            <a:r>
              <a:rPr lang="en-US" dirty="0" smtClean="0"/>
              <a:t>point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Percentage </a:t>
            </a:r>
            <a:r>
              <a:rPr lang="th-TH" dirty="0" smtClean="0"/>
              <a:t>ค่าเป็นตัวเลขมีเครื่องหมาย </a:t>
            </a:r>
            <a:r>
              <a:rPr lang="en-US" dirty="0" smtClean="0"/>
              <a:t>%</a:t>
            </a:r>
            <a:r>
              <a:rPr lang="th-TH" dirty="0" smtClean="0"/>
              <a:t> กำกับ</a:t>
            </a:r>
          </a:p>
          <a:p>
            <a:pPr>
              <a:buNone/>
            </a:pPr>
            <a:r>
              <a:rPr lang="en-US" dirty="0" smtClean="0"/>
              <a:t>Color </a:t>
            </a:r>
            <a:r>
              <a:rPr lang="th-TH" dirty="0" smtClean="0"/>
              <a:t>ค่าสีกำหนดเป็นหัวสี หรือ </a:t>
            </a:r>
            <a:r>
              <a:rPr lang="en-US" dirty="0" smtClean="0"/>
              <a:t>key word </a:t>
            </a:r>
            <a:r>
              <a:rPr lang="th-TH" dirty="0" smtClean="0"/>
              <a:t>ของสี</a:t>
            </a:r>
            <a:r>
              <a:rPr lang="en-US" dirty="0" smtClean="0"/>
              <a:t> #</a:t>
            </a:r>
            <a:r>
              <a:rPr lang="en-US" dirty="0" err="1" smtClean="0"/>
              <a:t>cccccc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err="1" smtClean="0"/>
              <a:t>red,green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URL </a:t>
            </a:r>
            <a:r>
              <a:rPr lang="th-TH" dirty="0" smtClean="0"/>
              <a:t>กำหนดค่าที่ต้องการอ้างถึงไฟล์อื่นๆ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</a:t>
            </a:r>
            <a:endParaRPr lang="th-TH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85870" y="64291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Hand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928802"/>
            <a:ext cx="8229600" cy="47462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การกำหนดคุณสมบัติโดยการเขียนแบบย่อ เป็นการเขียน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th-TH" dirty="0"/>
              <a:t> </a:t>
            </a:r>
            <a:r>
              <a:rPr lang="th-TH" dirty="0" smtClean="0"/>
              <a:t>ที่อยู่ในกลุ่ม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propertiese</a:t>
            </a:r>
            <a:r>
              <a:rPr lang="en-US" dirty="0" smtClean="0"/>
              <a:t> </a:t>
            </a:r>
            <a:r>
              <a:rPr lang="th-TH" dirty="0" smtClean="0"/>
              <a:t>เดียวกันโดยกำหนดดังนี้</a:t>
            </a:r>
          </a:p>
          <a:p>
            <a:pPr>
              <a:buNone/>
            </a:pPr>
            <a:r>
              <a:rPr lang="th-TH" sz="3600" b="1" dirty="0" smtClean="0">
                <a:solidFill>
                  <a:srgbClr val="FF0000"/>
                </a:solidFill>
              </a:rPr>
              <a:t>เขียน </a:t>
            </a:r>
            <a:r>
              <a:rPr lang="en-US" sz="3600" b="1" dirty="0" err="1" smtClean="0">
                <a:solidFill>
                  <a:srgbClr val="FF0000"/>
                </a:solidFill>
              </a:rPr>
              <a:t>css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</a:rPr>
              <a:t>แบบปกติ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.font{</a:t>
            </a:r>
            <a:r>
              <a:rPr lang="en-US" dirty="0" err="1" smtClean="0"/>
              <a:t>font:bold</a:t>
            </a:r>
            <a:r>
              <a:rPr lang="en-US" dirty="0" smtClean="0"/>
              <a:t>; font-size:12px; </a:t>
            </a:r>
            <a:r>
              <a:rPr lang="en-US" dirty="0" err="1" smtClean="0"/>
              <a:t>family:Tahoma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3600" b="1" dirty="0" smtClean="0">
                <a:solidFill>
                  <a:srgbClr val="FF0000"/>
                </a:solidFill>
              </a:rPr>
              <a:t>เขียนแบบย่อ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.font{</a:t>
            </a:r>
            <a:r>
              <a:rPr lang="en-US" dirty="0" err="1" smtClean="0"/>
              <a:t>font:bold</a:t>
            </a:r>
            <a:r>
              <a:rPr lang="en-US" dirty="0" smtClean="0"/>
              <a:t> 12px Tahoma;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785802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สำคัญที่สุด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28596" y="2000240"/>
            <a:ext cx="8286808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400" dirty="0" smtClean="0"/>
              <a:t>ป้องกันการเขียนค่าทับโดยการกำหนด </a:t>
            </a:r>
            <a:r>
              <a:rPr lang="en-US" sz="2400" dirty="0" smtClean="0"/>
              <a:t>!important </a:t>
            </a:r>
            <a:r>
              <a:rPr lang="th-TH" sz="2400" dirty="0" smtClean="0"/>
              <a:t>หลังค่า </a:t>
            </a:r>
            <a:r>
              <a:rPr lang="en-US" sz="2400" dirty="0" smtClean="0"/>
              <a:t>properties</a:t>
            </a:r>
            <a:r>
              <a:rPr lang="th-TH" sz="2400" dirty="0" smtClean="0"/>
              <a:t> ที่ต้องการ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sz="2400" dirty="0" smtClean="0"/>
              <a:t>.font{ </a:t>
            </a:r>
            <a:r>
              <a:rPr lang="en-US" sz="2400" dirty="0" err="1" smtClean="0"/>
              <a:t>color:red!important</a:t>
            </a:r>
            <a:r>
              <a:rPr lang="en-US" sz="2400" dirty="0" smtClean="0"/>
              <a:t>; </a:t>
            </a:r>
            <a:r>
              <a:rPr lang="en-US" sz="2400" dirty="0" err="1" smtClean="0"/>
              <a:t>color:green</a:t>
            </a:r>
            <a:r>
              <a:rPr lang="en-US" sz="2400" dirty="0" smtClean="0"/>
              <a:t>;}</a:t>
            </a:r>
            <a:endParaRPr lang="th-TH" sz="2400" dirty="0" smtClean="0"/>
          </a:p>
          <a:p>
            <a:pPr>
              <a:buNone/>
            </a:pPr>
            <a:r>
              <a:rPr lang="th-TH" sz="2400" dirty="0" smtClean="0"/>
              <a:t>/*ไม่สามารถกำหนดค่าทับของเดิมได้*/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Firefox=red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Crome</a:t>
            </a:r>
            <a:r>
              <a:rPr lang="en-US" sz="2400" dirty="0" smtClean="0">
                <a:solidFill>
                  <a:srgbClr val="FF0000"/>
                </a:solidFill>
              </a:rPr>
              <a:t>=red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IE=green</a:t>
            </a:r>
            <a:endParaRPr lang="th-TH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3060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ตัวยึดเนื้อหา 3" descr="box-mo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1244" y="2753519"/>
            <a:ext cx="5105400" cy="27527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704088"/>
            <a:ext cx="6900882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ข้อดีของ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 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28638" y="1785926"/>
            <a:ext cx="7758138" cy="43891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1. </a:t>
            </a:r>
            <a:r>
              <a:rPr lang="th-TH" sz="2800" dirty="0" smtClean="0"/>
              <a:t>สามารถใช้ควบคุมการแสดงผล ได้ที่เดียวหลายๆ หน้าเว็บเพจ</a:t>
            </a:r>
          </a:p>
          <a:p>
            <a:pPr marL="514350" indent="-514350">
              <a:buNone/>
            </a:pPr>
            <a:r>
              <a:rPr lang="en-US" sz="2800" dirty="0" smtClean="0"/>
              <a:t>2</a:t>
            </a:r>
            <a:r>
              <a:rPr lang="th-TH" sz="2800" dirty="0" smtClean="0"/>
              <a:t>. แก้ไขเพียงจุดเดียวก็มีผลกับเอกสารทั้งหมดได้</a:t>
            </a:r>
          </a:p>
          <a:p>
            <a:pPr>
              <a:buNone/>
            </a:pPr>
            <a:r>
              <a:rPr lang="en-US" sz="2800" dirty="0" smtClean="0"/>
              <a:t>3</a:t>
            </a:r>
            <a:r>
              <a:rPr lang="th-TH" sz="2800" dirty="0" smtClean="0"/>
              <a:t>. สามารถจัดการเลย์เอ้าท์ได้อย่างแม่นยำละเอียด </a:t>
            </a:r>
          </a:p>
          <a:p>
            <a:pPr>
              <a:buNone/>
            </a:pPr>
            <a:r>
              <a:rPr lang="en-US" sz="2800" dirty="0" smtClean="0"/>
              <a:t>4</a:t>
            </a:r>
            <a:r>
              <a:rPr lang="th-TH" sz="2800" dirty="0" smtClean="0"/>
              <a:t>. มีความยืดหยุ่นสูง ในการปรับแต่งแก้ไขในอนาคต</a:t>
            </a:r>
          </a:p>
          <a:p>
            <a:pPr>
              <a:buNone/>
            </a:pPr>
            <a:r>
              <a:rPr lang="en-US" sz="2800" dirty="0" smtClean="0"/>
              <a:t>5</a:t>
            </a:r>
            <a:r>
              <a:rPr lang="th-TH" sz="2800" dirty="0" smtClean="0"/>
              <a:t>. ง่ายในการเรียกดูโค๊ด </a:t>
            </a:r>
          </a:p>
          <a:p>
            <a:pPr>
              <a:buNone/>
            </a:pPr>
            <a:r>
              <a:rPr lang="en-US" sz="2800" dirty="0" smtClean="0"/>
              <a:t>6</a:t>
            </a:r>
            <a:r>
              <a:rPr lang="th-TH" sz="2800" dirty="0" smtClean="0"/>
              <a:t>. ภาษาที่ใช้เขียนก็ง่ายๆ ค่อนข้างตรงตัว ไม่ต้องแปลความให้ยุ่งยาก</a:t>
            </a:r>
          </a:p>
          <a:p>
            <a:pPr>
              <a:buNone/>
            </a:pPr>
            <a:r>
              <a:rPr lang="en-US" sz="2800" dirty="0" smtClean="0"/>
              <a:t>7</a:t>
            </a:r>
            <a:r>
              <a:rPr lang="th-TH" sz="2800" dirty="0" smtClean="0"/>
              <a:t>. ทำให้ขนาดไฟล์แต่ละหน้าเล็กลงกว่าเดิม เพราะใช้โค้ดน้อยกว่า </a:t>
            </a:r>
          </a:p>
          <a:p>
            <a:pPr>
              <a:buNone/>
            </a:pPr>
            <a:r>
              <a:rPr lang="en-US" sz="2800" dirty="0" smtClean="0"/>
              <a:t>8</a:t>
            </a:r>
            <a:r>
              <a:rPr lang="th-TH" sz="2800" dirty="0" smtClean="0"/>
              <a:t>. สามารถแยกไว้ต่างหากจาก ไฟล์ </a:t>
            </a:r>
            <a:r>
              <a:rPr lang="en-US" sz="2800" dirty="0" smtClean="0"/>
              <a:t>html 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Element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25459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Display:block</a:t>
            </a:r>
            <a:r>
              <a:rPr lang="en-US" dirty="0" smtClean="0"/>
              <a:t>;</a:t>
            </a:r>
            <a:r>
              <a:rPr lang="th-TH" dirty="0" smtClean="0"/>
              <a:t>แสดงในรูแบบของกล่องข้อมูล</a:t>
            </a:r>
            <a:r>
              <a:rPr lang="en-US" dirty="0" smtClean="0"/>
              <a:t> (</a:t>
            </a:r>
            <a:r>
              <a:rPr lang="th-TH" dirty="0" smtClean="0"/>
              <a:t>ลงบรรทัดใหม่</a:t>
            </a:r>
            <a:r>
              <a:rPr lang="en-US" dirty="0" smtClean="0"/>
              <a:t>)</a:t>
            </a:r>
            <a:endParaRPr lang="th-TH" dirty="0" smtClean="0"/>
          </a:p>
          <a:p>
            <a:pPr>
              <a:buNone/>
            </a:pPr>
            <a:r>
              <a:rPr lang="en-US" dirty="0" err="1" smtClean="0"/>
              <a:t>Display:inline</a:t>
            </a:r>
            <a:r>
              <a:rPr lang="en-US" dirty="0" smtClean="0"/>
              <a:t>;</a:t>
            </a:r>
            <a:r>
              <a:rPr lang="th-TH" dirty="0" smtClean="0"/>
              <a:t>แสดงในบรรทัด</a:t>
            </a:r>
            <a:r>
              <a:rPr lang="en-US" dirty="0" smtClean="0"/>
              <a:t> (</a:t>
            </a:r>
            <a:r>
              <a:rPr lang="th-TH" dirty="0" smtClean="0"/>
              <a:t>ไม่ลงบรรทัดใหม่</a:t>
            </a:r>
            <a:r>
              <a:rPr lang="en-US" dirty="0" smtClean="0"/>
              <a:t>)</a:t>
            </a:r>
            <a:endParaRPr lang="th-TH" dirty="0" smtClean="0"/>
          </a:p>
          <a:p>
            <a:pPr>
              <a:buNone/>
            </a:pPr>
            <a:r>
              <a:rPr lang="en-US" dirty="0" err="1" smtClean="0"/>
              <a:t>Width:value</a:t>
            </a:r>
            <a:r>
              <a:rPr lang="en-US" dirty="0" smtClean="0"/>
              <a:t>;</a:t>
            </a:r>
            <a:r>
              <a:rPr lang="th-TH" dirty="0" smtClean="0"/>
              <a:t>ค่าความกว้าง</a:t>
            </a:r>
          </a:p>
          <a:p>
            <a:pPr>
              <a:buNone/>
            </a:pPr>
            <a:r>
              <a:rPr lang="en-US" dirty="0" err="1" smtClean="0"/>
              <a:t>Height:value</a:t>
            </a:r>
            <a:r>
              <a:rPr lang="en-US" dirty="0" smtClean="0"/>
              <a:t>;</a:t>
            </a:r>
            <a:r>
              <a:rPr lang="th-TH" dirty="0" smtClean="0"/>
              <a:t>ค่าความสูง</a:t>
            </a:r>
          </a:p>
          <a:p>
            <a:pPr>
              <a:buNone/>
            </a:pPr>
            <a:r>
              <a:rPr lang="en-US" dirty="0" err="1" smtClean="0"/>
              <a:t>Margin:value</a:t>
            </a:r>
            <a:r>
              <a:rPr lang="en-US" dirty="0" smtClean="0"/>
              <a:t>;</a:t>
            </a:r>
            <a:r>
              <a:rPr lang="th-TH" dirty="0" smtClean="0"/>
              <a:t>ค่าความห่างจากภายนอกของกล่องข้อมูล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Padding:value</a:t>
            </a:r>
            <a:r>
              <a:rPr lang="en-US" dirty="0" smtClean="0"/>
              <a:t>;</a:t>
            </a:r>
            <a:r>
              <a:rPr lang="th-TH" dirty="0" smtClean="0"/>
              <a:t>ค่าความห่างจากภายในของกล่องข้อมูล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Border:value</a:t>
            </a:r>
            <a:r>
              <a:rPr lang="en-US" dirty="0" smtClean="0"/>
              <a:t>;</a:t>
            </a:r>
            <a:r>
              <a:rPr lang="th-TH" dirty="0" smtClean="0"/>
              <a:t>ค่าความหนาของเส้นกรอบของกล่องข้อมูล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Float:value</a:t>
            </a:r>
            <a:r>
              <a:rPr lang="en-US" dirty="0" smtClean="0"/>
              <a:t>;</a:t>
            </a:r>
            <a:r>
              <a:rPr lang="th-TH" dirty="0" smtClean="0"/>
              <a:t>กำหนดตำแหน่งในการแสดงผล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Clear:value</a:t>
            </a:r>
            <a:r>
              <a:rPr lang="en-US" dirty="0" smtClean="0"/>
              <a:t>;</a:t>
            </a:r>
            <a:r>
              <a:rPr lang="th-TH" dirty="0" smtClean="0"/>
              <a:t>ลบค่า </a:t>
            </a:r>
            <a:r>
              <a:rPr lang="en-US" dirty="0" smtClean="0"/>
              <a:t>float </a:t>
            </a:r>
            <a:r>
              <a:rPr lang="th-TH" dirty="0" smtClean="0"/>
              <a:t>ของกล่องข้อมูลที่อยู่ก่อนหน้า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Position:value</a:t>
            </a:r>
            <a:r>
              <a:rPr lang="en-US" dirty="0" smtClean="0"/>
              <a:t>;</a:t>
            </a:r>
            <a:r>
              <a:rPr lang="th-TH" dirty="0" smtClean="0"/>
              <a:t>ค่าตำแหน่งการแสดงผล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704088"/>
            <a:ext cx="8258204" cy="122471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Hand 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margin,padding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85786" y="2326028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ทุกด้านที่มีระยะเท่ากัน</a:t>
            </a:r>
          </a:p>
          <a:p>
            <a:pPr>
              <a:buNone/>
            </a:pPr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Top-</a:t>
            </a:r>
            <a:r>
              <a:rPr lang="en-US" dirty="0" err="1" smtClean="0"/>
              <a:t>Bottom,left</a:t>
            </a:r>
            <a:r>
              <a:rPr lang="en-US" dirty="0" smtClean="0"/>
              <a:t>-right</a:t>
            </a:r>
          </a:p>
          <a:p>
            <a:pPr>
              <a:buNone/>
            </a:pPr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10px</a:t>
            </a:r>
            <a:r>
              <a:rPr lang="en-US" dirty="0" smtClean="0"/>
              <a:t>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Top,left-right,bottom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10px</a:t>
            </a:r>
            <a:r>
              <a:rPr lang="en-US" dirty="0" smtClean="0"/>
              <a:t>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</a:t>
            </a:r>
          </a:p>
          <a:p>
            <a:pPr>
              <a:buNone/>
            </a:pPr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30px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85870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2285992"/>
            <a:ext cx="7943848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Float </a:t>
            </a:r>
            <a:r>
              <a:rPr lang="th-TH" dirty="0" smtClean="0"/>
              <a:t>เป็นการจัดตำแหน่ง </a:t>
            </a:r>
            <a:r>
              <a:rPr lang="en-US" dirty="0" err="1" smtClean="0"/>
              <a:t>Laout</a:t>
            </a:r>
            <a:r>
              <a:rPr lang="en-US" dirty="0" smtClean="0"/>
              <a:t> </a:t>
            </a:r>
            <a:r>
              <a:rPr lang="th-TH" dirty="0" smtClean="0"/>
              <a:t>ให้อยู่ในตำแหน่งที่ต้องการ </a:t>
            </a:r>
            <a:r>
              <a:rPr lang="en-US" dirty="0" smtClean="0"/>
              <a:t>float </a:t>
            </a:r>
            <a:r>
              <a:rPr lang="th-TH" dirty="0" smtClean="0"/>
              <a:t>จะมี</a:t>
            </a:r>
          </a:p>
          <a:p>
            <a:pPr>
              <a:buNone/>
            </a:pPr>
            <a:r>
              <a:rPr lang="th-TH" dirty="0" smtClean="0"/>
              <a:t>ความสำคัญมากในการออกแบบ </a:t>
            </a:r>
            <a:r>
              <a:rPr lang="en-US" dirty="0" err="1" smtClean="0"/>
              <a:t>Laout</a:t>
            </a:r>
            <a:endParaRPr lang="en-US" dirty="0" smtClean="0"/>
          </a:p>
          <a:p>
            <a:pPr>
              <a:buNone/>
            </a:pPr>
            <a:r>
              <a:rPr lang="th-TH" sz="2800" b="1" dirty="0" smtClean="0"/>
              <a:t>รูปแบบการใช้งาน</a:t>
            </a:r>
          </a:p>
          <a:p>
            <a:pPr>
              <a:buNone/>
            </a:pPr>
            <a:r>
              <a:rPr lang="en-US" dirty="0" smtClean="0"/>
              <a:t>.box{</a:t>
            </a:r>
            <a:r>
              <a:rPr lang="en-US" dirty="0" err="1" smtClean="0"/>
              <a:t>float:left</a:t>
            </a:r>
            <a:r>
              <a:rPr lang="en-US" dirty="0" smtClean="0"/>
              <a:t>} </a:t>
            </a:r>
            <a:r>
              <a:rPr lang="th-TH" dirty="0" smtClean="0"/>
              <a:t>จัดตำแหน่ง </a:t>
            </a:r>
            <a:r>
              <a:rPr lang="en-US" dirty="0" err="1" smtClean="0"/>
              <a:t>Laout</a:t>
            </a:r>
            <a:r>
              <a:rPr lang="en-US" dirty="0" smtClean="0"/>
              <a:t> </a:t>
            </a:r>
            <a:r>
              <a:rPr lang="th-TH" dirty="0" smtClean="0"/>
              <a:t>อยู่ด้านซ้าย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.box{</a:t>
            </a:r>
            <a:r>
              <a:rPr lang="en-US" dirty="0" err="1" smtClean="0"/>
              <a:t>float:right</a:t>
            </a:r>
            <a:r>
              <a:rPr lang="en-US" dirty="0" smtClean="0"/>
              <a:t>}</a:t>
            </a:r>
            <a:r>
              <a:rPr lang="th-TH" dirty="0" smtClean="0"/>
              <a:t>จัดตำแหน่ง </a:t>
            </a:r>
            <a:r>
              <a:rPr lang="en-US" dirty="0" err="1" smtClean="0"/>
              <a:t>Laout</a:t>
            </a:r>
            <a:r>
              <a:rPr lang="en-US" dirty="0" smtClean="0"/>
              <a:t> </a:t>
            </a:r>
            <a:r>
              <a:rPr lang="th-TH" dirty="0" smtClean="0"/>
              <a:t>อยู่ด้านขวา</a:t>
            </a:r>
          </a:p>
          <a:p>
            <a:pPr>
              <a:buNone/>
            </a:pPr>
            <a:r>
              <a:rPr lang="en-US" dirty="0" smtClean="0"/>
              <a:t>.box{</a:t>
            </a:r>
            <a:r>
              <a:rPr lang="en-US" dirty="0" err="1" smtClean="0"/>
              <a:t>clear:both</a:t>
            </a:r>
            <a:r>
              <a:rPr lang="en-US" dirty="0" smtClean="0"/>
              <a:t>}</a:t>
            </a:r>
            <a:r>
              <a:rPr lang="th-TH" dirty="0" smtClean="0"/>
              <a:t>ลบค่า </a:t>
            </a:r>
            <a:r>
              <a:rPr lang="en-US" dirty="0" smtClean="0"/>
              <a:t>float </a:t>
            </a:r>
            <a:r>
              <a:rPr lang="th-TH" dirty="0" smtClean="0"/>
              <a:t>ที่อยู่ตำแหน่งก่อนหน้า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64291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ตัวอย่างไม่ใช้งาน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000364" y="271462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000364" y="4429132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2071670" y="2000240"/>
            <a:ext cx="2286016" cy="1188728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ไม่มีการกำหนด </a:t>
            </a:r>
            <a:r>
              <a:rPr lang="en-US" dirty="0" smtClean="0">
                <a:solidFill>
                  <a:schemeClr val="tx1"/>
                </a:solidFill>
              </a:rPr>
              <a:t>float </a:t>
            </a:r>
            <a:r>
              <a:rPr lang="th-TH" dirty="0" smtClean="0">
                <a:solidFill>
                  <a:schemeClr val="tx1"/>
                </a:solidFill>
              </a:rPr>
              <a:t>จะทำให้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Laout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เรียงต่อกันลงไปข้างล่าง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64291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ตัวอย่างการใช้งาน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float:left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2976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3438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428728" y="2571744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857884" y="2500306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2214546" y="5500702"/>
            <a:ext cx="5143536" cy="6429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เมื่อกำหนด </a:t>
            </a:r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จะทำให้ </a:t>
            </a:r>
            <a:r>
              <a:rPr lang="en-US" dirty="0" smtClean="0">
                <a:solidFill>
                  <a:schemeClr val="tx1"/>
                </a:solidFill>
              </a:rPr>
              <a:t>Layout </a:t>
            </a:r>
            <a:r>
              <a:rPr lang="th-TH" dirty="0" smtClean="0">
                <a:solidFill>
                  <a:schemeClr val="tx1"/>
                </a:solidFill>
              </a:rPr>
              <a:t>เรียงต่อกันไปทางด้านขวา</a:t>
            </a:r>
          </a:p>
        </p:txBody>
      </p:sp>
      <p:sp>
        <p:nvSpPr>
          <p:cNvPr id="11" name="ลูกศรซ้าย 10"/>
          <p:cNvSpPr/>
          <p:nvPr/>
        </p:nvSpPr>
        <p:spPr>
          <a:xfrm rot="10800000">
            <a:off x="3714744" y="2928934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ตัวอย่างการใช้งาน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float:right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2976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3438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428728" y="2571744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857884" y="2500306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2214546" y="5500702"/>
            <a:ext cx="5143536" cy="6429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เมื่อกำหนด </a:t>
            </a:r>
            <a:r>
              <a:rPr lang="en-US" dirty="0" err="1" smtClean="0">
                <a:solidFill>
                  <a:schemeClr val="tx1"/>
                </a:solidFill>
              </a:rPr>
              <a:t>float:right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จะทำให้ </a:t>
            </a:r>
            <a:r>
              <a:rPr lang="en-US" dirty="0" smtClean="0">
                <a:solidFill>
                  <a:schemeClr val="tx1"/>
                </a:solidFill>
              </a:rPr>
              <a:t>Layout </a:t>
            </a:r>
            <a:r>
              <a:rPr lang="th-TH" dirty="0" smtClean="0">
                <a:solidFill>
                  <a:schemeClr val="tx1"/>
                </a:solidFill>
              </a:rPr>
              <a:t>เรียงต่อกันไปทางด้านซ้าย</a:t>
            </a:r>
          </a:p>
        </p:txBody>
      </p:sp>
      <p:sp>
        <p:nvSpPr>
          <p:cNvPr id="11" name="ลูกศรซ้าย 10"/>
          <p:cNvSpPr/>
          <p:nvPr/>
        </p:nvSpPr>
        <p:spPr>
          <a:xfrm>
            <a:off x="3714744" y="2928934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ตัวอย่างไม่ใช้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clear:both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2976" y="3071810"/>
            <a:ext cx="3500462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3438" y="307181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428728" y="2214554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857884" y="2143116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857224" y="5214950"/>
            <a:ext cx="3500462" cy="857256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Laout</a:t>
            </a:r>
            <a:r>
              <a:rPr lang="en-US" dirty="0" smtClean="0">
                <a:solidFill>
                  <a:schemeClr val="tx1"/>
                </a:solidFill>
              </a:rPr>
              <a:t>(Box3)</a:t>
            </a:r>
            <a:r>
              <a:rPr lang="th-TH" dirty="0" smtClean="0">
                <a:solidFill>
                  <a:schemeClr val="tx1"/>
                </a:solidFill>
              </a:rPr>
              <a:t> ที่ตามมาจะถูกตัดไปด้านขวาของ</a:t>
            </a:r>
            <a:r>
              <a:rPr lang="en-US" dirty="0" smtClean="0">
                <a:solidFill>
                  <a:schemeClr val="tx1"/>
                </a:solidFill>
              </a:rPr>
              <a:t>Layout </a:t>
            </a:r>
            <a:r>
              <a:rPr lang="th-TH" dirty="0" smtClean="0">
                <a:solidFill>
                  <a:schemeClr val="tx1"/>
                </a:solidFill>
              </a:rPr>
              <a:t>เพราะก่อนหน้ามีการกำหนด </a:t>
            </a:r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th-TH" dirty="0" smtClean="0">
              <a:solidFill>
                <a:schemeClr val="tx1"/>
              </a:solidFill>
            </a:endParaRPr>
          </a:p>
        </p:txBody>
      </p:sp>
      <p:sp>
        <p:nvSpPr>
          <p:cNvPr id="11" name="ลูกศรซ้าย 10"/>
          <p:cNvSpPr/>
          <p:nvPr/>
        </p:nvSpPr>
        <p:spPr>
          <a:xfrm rot="10800000">
            <a:off x="3714744" y="2571744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43438" y="4786322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571480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ตัวอย่างการใช้งาน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clear:both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28662" y="3000372"/>
            <a:ext cx="3500462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29124" y="3000372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214414" y="2143116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643570" y="2071678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5143504" y="5000636"/>
            <a:ext cx="3500462" cy="142876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Layout(Box3)</a:t>
            </a:r>
            <a:r>
              <a:rPr lang="th-TH" dirty="0" smtClean="0">
                <a:solidFill>
                  <a:schemeClr val="tx1"/>
                </a:solidFill>
              </a:rPr>
              <a:t> ที่ตามมาจะถูกตัดไปด้านซ้ายสุดเพราะมีการ </a:t>
            </a:r>
            <a:r>
              <a:rPr lang="en-US" dirty="0" smtClean="0">
                <a:solidFill>
                  <a:schemeClr val="tx1"/>
                </a:solidFill>
              </a:rPr>
              <a:t>clear </a:t>
            </a:r>
            <a:r>
              <a:rPr lang="th-TH" dirty="0" smtClean="0">
                <a:solidFill>
                  <a:schemeClr val="tx1"/>
                </a:solidFill>
              </a:rPr>
              <a:t>ค่า </a:t>
            </a:r>
            <a:r>
              <a:rPr lang="en-US" dirty="0" smtClean="0">
                <a:solidFill>
                  <a:schemeClr val="tx1"/>
                </a:solidFill>
              </a:rPr>
              <a:t>float </a:t>
            </a:r>
            <a:r>
              <a:rPr lang="th-TH" dirty="0" smtClean="0">
                <a:solidFill>
                  <a:schemeClr val="tx1"/>
                </a:solidFill>
              </a:rPr>
              <a:t>ก่อนหน้าแล้วนั้นก็คือการใช้ </a:t>
            </a:r>
            <a:r>
              <a:rPr lang="en-US" dirty="0" err="1" smtClean="0">
                <a:solidFill>
                  <a:schemeClr val="tx1"/>
                </a:solidFill>
              </a:rPr>
              <a:t>clear:both</a:t>
            </a:r>
            <a:endParaRPr lang="th-TH" dirty="0" smtClean="0">
              <a:solidFill>
                <a:schemeClr val="tx1"/>
              </a:solidFill>
            </a:endParaRPr>
          </a:p>
        </p:txBody>
      </p:sp>
      <p:sp>
        <p:nvSpPr>
          <p:cNvPr id="11" name="ลูกศรซ้าย 10"/>
          <p:cNvSpPr/>
          <p:nvPr/>
        </p:nvSpPr>
        <p:spPr>
          <a:xfrm rot="10800000">
            <a:off x="3500430" y="2500306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928662" y="485776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Box3</a:t>
            </a:r>
            <a:endParaRPr lang="en-US" dirty="0"/>
          </a:p>
        </p:txBody>
      </p:sp>
      <p:sp>
        <p:nvSpPr>
          <p:cNvPr id="13" name="คำบรรยายภาพแบบสี่เหลี่ยม 12"/>
          <p:cNvSpPr/>
          <p:nvPr/>
        </p:nvSpPr>
        <p:spPr>
          <a:xfrm>
            <a:off x="3071802" y="4929198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Clear:both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2111714"/>
            <a:ext cx="7943848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b="1" dirty="0" smtClean="0"/>
              <a:t>การกำหนดวิธีการแสดงผล และตำแหน่งการแสดง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Position </a:t>
            </a:r>
            <a:r>
              <a:rPr lang="th-TH" b="1" dirty="0" smtClean="0">
                <a:solidFill>
                  <a:srgbClr val="FF0000"/>
                </a:solidFill>
              </a:rPr>
              <a:t>มีรูปแบบการแสดงผล 4 รูปแบบดังนี้</a:t>
            </a:r>
          </a:p>
          <a:p>
            <a:r>
              <a:rPr lang="en-US" dirty="0" smtClean="0"/>
              <a:t>Absolute </a:t>
            </a:r>
            <a:r>
              <a:rPr lang="th-TH" dirty="0" smtClean="0"/>
              <a:t>ตำแหน่งที่แท้จริงโดยยึดจากขอบของ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Relative </a:t>
            </a:r>
            <a:r>
              <a:rPr lang="th-TH" dirty="0" smtClean="0"/>
              <a:t>ตำแหน่งที่กำหนดจากความสัมพันธ์จาก </a:t>
            </a:r>
            <a:r>
              <a:rPr lang="en-US" dirty="0" smtClean="0"/>
              <a:t>Object </a:t>
            </a:r>
            <a:r>
              <a:rPr lang="th-TH" dirty="0" smtClean="0"/>
              <a:t>ใกล้เคียง</a:t>
            </a:r>
            <a:endParaRPr lang="en-US" dirty="0" smtClean="0"/>
          </a:p>
          <a:p>
            <a:r>
              <a:rPr lang="en-US" dirty="0" smtClean="0"/>
              <a:t>Fixed</a:t>
            </a:r>
            <a:r>
              <a:rPr lang="th-TH" dirty="0" smtClean="0"/>
              <a:t> ให้ผลคล้ายกับ </a:t>
            </a:r>
            <a:r>
              <a:rPr lang="en-US" dirty="0" smtClean="0"/>
              <a:t>absolute </a:t>
            </a:r>
            <a:r>
              <a:rPr lang="th-TH" dirty="0" smtClean="0"/>
              <a:t>แต่ยึดที่ขอบของ </a:t>
            </a:r>
            <a:r>
              <a:rPr lang="en-US" dirty="0" smtClean="0"/>
              <a:t>Browser </a:t>
            </a:r>
            <a:r>
              <a:rPr lang="th-TH" dirty="0" smtClean="0"/>
              <a:t>จะปรากฏบน</a:t>
            </a:r>
          </a:p>
          <a:p>
            <a:pPr>
              <a:buNone/>
            </a:pPr>
            <a:r>
              <a:rPr lang="th-TH" dirty="0" smtClean="0"/>
              <a:t>	หน้าเว็บเพจเสมอ</a:t>
            </a:r>
            <a:endParaRPr lang="en-US" dirty="0" smtClean="0"/>
          </a:p>
          <a:p>
            <a:r>
              <a:rPr lang="en-US" dirty="0" smtClean="0"/>
              <a:t>Static(</a:t>
            </a:r>
            <a:r>
              <a:rPr lang="en-US" dirty="0" err="1" smtClean="0"/>
              <a:t>defalult</a:t>
            </a:r>
            <a:r>
              <a:rPr lang="en-US" dirty="0" smtClean="0"/>
              <a:t>)</a:t>
            </a:r>
            <a:r>
              <a:rPr lang="th-TH" dirty="0" smtClean="0"/>
              <a:t>ไม่มีการกำหนดตำแหน่ง</a:t>
            </a:r>
            <a:r>
              <a:rPr lang="en-US" dirty="0" smtClean="0"/>
              <a:t> </a:t>
            </a:r>
            <a:r>
              <a:rPr lang="th-TH" b="1" dirty="0" smtClean="0"/>
              <a:t>ใช้ร่วมกับ  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top,left,bottom,right</a:t>
            </a:r>
            <a:endParaRPr lang="en-US" dirty="0" smtClean="0"/>
          </a:p>
          <a:p>
            <a:pPr>
              <a:buNone/>
            </a:pPr>
            <a:r>
              <a:rPr lang="th-TH" sz="28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#box{</a:t>
            </a:r>
            <a:r>
              <a:rPr lang="en-US" dirty="0" err="1" smtClean="0"/>
              <a:t>postion:relative</a:t>
            </a:r>
            <a:r>
              <a:rPr lang="en-US" dirty="0" smtClean="0"/>
              <a:t>; top:10px; left:50px;}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85802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571604" y="2143116"/>
            <a:ext cx="6143668" cy="45005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643043" y="2214554"/>
            <a:ext cx="2428891" cy="1596128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643042" y="3786190"/>
            <a:ext cx="2428892" cy="1596129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214810" y="3000372"/>
            <a:ext cx="2500330" cy="1500198"/>
          </a:xfrm>
          <a:prstGeom prst="wedgeRectCallout">
            <a:avLst>
              <a:gd name="adj1" fmla="val 62448"/>
              <a:gd name="adj2" fmla="val 684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Position : static </a:t>
            </a:r>
            <a:r>
              <a:rPr lang="th-TH" dirty="0" smtClean="0">
                <a:solidFill>
                  <a:schemeClr val="tx1"/>
                </a:solidFill>
              </a:rPr>
              <a:t>เป็นค่า</a:t>
            </a:r>
            <a:r>
              <a:rPr lang="en-US" dirty="0" smtClean="0">
                <a:solidFill>
                  <a:schemeClr val="tx1"/>
                </a:solidFill>
              </a:rPr>
              <a:t> default </a:t>
            </a:r>
            <a:r>
              <a:rPr lang="th-TH" dirty="0" smtClean="0">
                <a:solidFill>
                  <a:schemeClr val="tx1"/>
                </a:solidFill>
              </a:rPr>
              <a:t>ของ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  <a:r>
              <a:rPr lang="th-TH" dirty="0" smtClean="0">
                <a:solidFill>
                  <a:schemeClr val="tx1"/>
                </a:solidFill>
              </a:rPr>
              <a:t>จะหมายถึงการไม่กำหนดค่าใดๆให้กับ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การเขียน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เพื่อการใช้งานร่วมกับ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292670"/>
            <a:ext cx="7543824" cy="2922280"/>
          </a:xfrm>
        </p:spPr>
        <p:txBody>
          <a:bodyPr/>
          <a:lstStyle/>
          <a:p>
            <a:r>
              <a:rPr lang="en-US" dirty="0" smtClean="0"/>
              <a:t>Inline Style Sheets</a:t>
            </a:r>
          </a:p>
          <a:p>
            <a:r>
              <a:rPr lang="en-US" dirty="0" smtClean="0"/>
              <a:t>Embed Style Sheets</a:t>
            </a:r>
          </a:p>
          <a:p>
            <a:r>
              <a:rPr lang="en-US" dirty="0" smtClean="0"/>
              <a:t>External Style Sheet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0076" y="704088"/>
            <a:ext cx="8329642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500166" y="2357430"/>
            <a:ext cx="6143668" cy="37147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548147" y="2428868"/>
            <a:ext cx="2452349" cy="164307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571604" y="3214686"/>
            <a:ext cx="2357454" cy="1643074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071934" y="2500306"/>
            <a:ext cx="2500330" cy="1428760"/>
          </a:xfrm>
          <a:prstGeom prst="wedgeRectCallout">
            <a:avLst>
              <a:gd name="adj1" fmla="val 57277"/>
              <a:gd name="adj2" fmla="val 579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กำหนด  </a:t>
            </a:r>
            <a:r>
              <a:rPr lang="en-US" dirty="0" err="1" smtClean="0">
                <a:solidFill>
                  <a:schemeClr val="tx1"/>
                </a:solidFill>
              </a:rPr>
              <a:t>position:absolute</a:t>
            </a:r>
            <a:r>
              <a:rPr lang="en-US" dirty="0" smtClean="0">
                <a:solidFill>
                  <a:schemeClr val="tx1"/>
                </a:solidFill>
              </a:rPr>
              <a:t> top:50px; </a:t>
            </a:r>
            <a:r>
              <a:rPr lang="th-TH" dirty="0" smtClean="0">
                <a:solidFill>
                  <a:schemeClr val="tx1"/>
                </a:solidFill>
              </a:rPr>
              <a:t>วัดจากตำแหน่งที่แท้จริงโดยยึดจากขอบของ</a:t>
            </a:r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ลูกศรขึ้น-ลง 7"/>
          <p:cNvSpPr/>
          <p:nvPr/>
        </p:nvSpPr>
        <p:spPr>
          <a:xfrm>
            <a:off x="2500298" y="2357430"/>
            <a:ext cx="71438" cy="85725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85802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571604" y="2643182"/>
            <a:ext cx="6143668" cy="37147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619585" y="2714620"/>
            <a:ext cx="2452349" cy="164307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643042" y="3500438"/>
            <a:ext cx="2357454" cy="1643074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786314" y="2428868"/>
            <a:ext cx="2500330" cy="2143140"/>
          </a:xfrm>
          <a:prstGeom prst="wedgeRectCallout">
            <a:avLst>
              <a:gd name="adj1" fmla="val 92740"/>
              <a:gd name="adj2" fmla="val 6467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กำหนด  </a:t>
            </a:r>
            <a:r>
              <a:rPr lang="en-US" dirty="0" err="1" smtClean="0">
                <a:solidFill>
                  <a:schemeClr val="tx1"/>
                </a:solidFill>
              </a:rPr>
              <a:t>position:fixed</a:t>
            </a:r>
            <a:r>
              <a:rPr lang="en-US" dirty="0" smtClean="0">
                <a:solidFill>
                  <a:schemeClr val="tx1"/>
                </a:solidFill>
              </a:rPr>
              <a:t> top:50px; </a:t>
            </a:r>
            <a:r>
              <a:rPr lang="th-TH" dirty="0" smtClean="0">
                <a:solidFill>
                  <a:schemeClr val="tx1"/>
                </a:solidFill>
              </a:rPr>
              <a:t>วัดจากตำแหน่งที่แท้จริงโดยยึดจากขอบของ</a:t>
            </a:r>
            <a:r>
              <a:rPr lang="en-US" dirty="0" smtClean="0">
                <a:solidFill>
                  <a:schemeClr val="tx1"/>
                </a:solidFill>
              </a:rPr>
              <a:t>Browser </a:t>
            </a:r>
            <a:r>
              <a:rPr lang="th-TH" dirty="0" smtClean="0">
                <a:solidFill>
                  <a:schemeClr val="tx1"/>
                </a:solidFill>
              </a:rPr>
              <a:t>แต่จะแสดง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ผลตำแหน่งเดิมตลอดถึงแม้เลื่อน </a:t>
            </a:r>
            <a:r>
              <a:rPr lang="en-US" dirty="0" smtClean="0">
                <a:solidFill>
                  <a:schemeClr val="tx1"/>
                </a:solidFill>
              </a:rPr>
              <a:t>scroll bar(</a:t>
            </a:r>
            <a:r>
              <a:rPr lang="th-TH" dirty="0" smtClean="0">
                <a:solidFill>
                  <a:schemeClr val="tx1"/>
                </a:solidFill>
              </a:rPr>
              <a:t>คล้ายกับ </a:t>
            </a:r>
            <a:r>
              <a:rPr lang="en-US" dirty="0" smtClean="0">
                <a:solidFill>
                  <a:schemeClr val="tx1"/>
                </a:solidFill>
              </a:rPr>
              <a:t>absolute)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ลูกศรขึ้น-ลง 7"/>
          <p:cNvSpPr/>
          <p:nvPr/>
        </p:nvSpPr>
        <p:spPr>
          <a:xfrm>
            <a:off x="2571736" y="2643182"/>
            <a:ext cx="71438" cy="85725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00118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643042" y="2143116"/>
            <a:ext cx="6143668" cy="45005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691023" y="2214554"/>
            <a:ext cx="2452349" cy="164307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714480" y="4714884"/>
            <a:ext cx="2357454" cy="1643074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286248" y="3571876"/>
            <a:ext cx="2500330" cy="1428760"/>
          </a:xfrm>
          <a:prstGeom prst="wedgeRectCallout">
            <a:avLst>
              <a:gd name="adj1" fmla="val 57277"/>
              <a:gd name="adj2" fmla="val 579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กำหนด  </a:t>
            </a:r>
            <a:r>
              <a:rPr lang="en-US" dirty="0" err="1" smtClean="0">
                <a:solidFill>
                  <a:schemeClr val="tx1"/>
                </a:solidFill>
              </a:rPr>
              <a:t>position:relative</a:t>
            </a:r>
            <a:r>
              <a:rPr lang="en-US" dirty="0" smtClean="0">
                <a:solidFill>
                  <a:schemeClr val="tx1"/>
                </a:solidFill>
              </a:rPr>
              <a:t> top:50px; </a:t>
            </a:r>
            <a:r>
              <a:rPr lang="th-TH" dirty="0" smtClean="0">
                <a:solidFill>
                  <a:schemeClr val="tx1"/>
                </a:solidFill>
              </a:rPr>
              <a:t>วัดจากตำแหน่งที่ความสัมพันธ์จาก </a:t>
            </a:r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th-TH" dirty="0" smtClean="0">
                <a:solidFill>
                  <a:schemeClr val="tx1"/>
                </a:solidFill>
              </a:rPr>
              <a:t>ใกล้เคียง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ลูกศรขึ้น-ลง 7"/>
          <p:cNvSpPr/>
          <p:nvPr/>
        </p:nvSpPr>
        <p:spPr>
          <a:xfrm>
            <a:off x="2643174" y="3857628"/>
            <a:ext cx="71438" cy="85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142984"/>
            <a:ext cx="7786742" cy="12858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571472" y="2571744"/>
            <a:ext cx="7786742" cy="2428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857224" y="2857472"/>
            <a:ext cx="1714544" cy="2000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857488" y="2928934"/>
            <a:ext cx="5143536" cy="1928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571472" y="5143512"/>
            <a:ext cx="785818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2571744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MainContent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285728"/>
            <a:ext cx="472552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4000" b="1" dirty="0" smtClean="0"/>
              <a:t>ตัวอย่าง </a:t>
            </a:r>
            <a:r>
              <a:rPr lang="en-US" sz="4000" b="1" dirty="0" smtClean="0"/>
              <a:t>Layout </a:t>
            </a:r>
            <a:r>
              <a:rPr lang="th-TH" sz="4000" b="1" dirty="0" smtClean="0"/>
              <a:t>โดย </a:t>
            </a:r>
            <a:r>
              <a:rPr lang="en-US" sz="4000" b="1" dirty="0" err="1" smtClean="0"/>
              <a:t>css</a:t>
            </a:r>
            <a:endParaRPr lang="th-TH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28728" y="1928810"/>
            <a:ext cx="6929486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Training End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2952" y="857240"/>
            <a:ext cx="7043758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Style 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0076" y="2578422"/>
            <a:ext cx="7972452" cy="3565222"/>
          </a:xfrm>
        </p:spPr>
        <p:txBody>
          <a:bodyPr/>
          <a:lstStyle/>
          <a:p>
            <a:r>
              <a:rPr lang="th-TH" dirty="0" smtClean="0"/>
              <a:t>เขียนไปที่บรรทัดคำสั่งของ </a:t>
            </a:r>
            <a:r>
              <a:rPr lang="en-US" dirty="0" smtClean="0"/>
              <a:t>TAG </a:t>
            </a:r>
            <a:r>
              <a:rPr lang="th-TH" dirty="0" smtClean="0"/>
              <a:t>โดยตรง โดยผ่าน </a:t>
            </a:r>
            <a:r>
              <a:rPr lang="en-US" dirty="0" smtClean="0"/>
              <a:t>Attribute Style</a:t>
            </a:r>
          </a:p>
          <a:p>
            <a:pPr>
              <a:buNone/>
            </a:pPr>
            <a:r>
              <a:rPr lang="th-TH" sz="3200" b="1" dirty="0" smtClean="0">
                <a:solidFill>
                  <a:srgbClr val="FF0000"/>
                </a:solidFill>
              </a:rPr>
              <a:t>ตัวอย่าง </a:t>
            </a:r>
          </a:p>
          <a:p>
            <a:pPr>
              <a:buNone/>
            </a:pPr>
            <a:r>
              <a:rPr lang="en-US" dirty="0" smtClean="0"/>
              <a:t>    &lt;div style="font-size:24px;"&gt;Test Inline1&lt;/div&gt;</a:t>
            </a:r>
          </a:p>
          <a:p>
            <a:pPr>
              <a:buNone/>
            </a:pPr>
            <a:r>
              <a:rPr lang="en-US" dirty="0" smtClean="0"/>
              <a:t>    &lt;strong style="font-color:#ff00ff"&gt;Test Inline2&lt;/strong&gt;</a:t>
            </a:r>
            <a:endParaRPr lang="th-TH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642918"/>
            <a:ext cx="7543824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 Style 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42952" y="2071702"/>
            <a:ext cx="7615262" cy="4572008"/>
          </a:xfrm>
        </p:spPr>
        <p:txBody>
          <a:bodyPr>
            <a:normAutofit fontScale="62500" lnSpcReduction="20000"/>
          </a:bodyPr>
          <a:lstStyle/>
          <a:p>
            <a:r>
              <a:rPr lang="th-TH" sz="4500" dirty="0" smtClean="0"/>
              <a:t>เป็นการเขียน </a:t>
            </a:r>
            <a:r>
              <a:rPr lang="en-US" sz="4500" dirty="0" err="1" smtClean="0"/>
              <a:t>css</a:t>
            </a:r>
            <a:r>
              <a:rPr lang="en-US" sz="4500" dirty="0" smtClean="0"/>
              <a:t> </a:t>
            </a:r>
            <a:r>
              <a:rPr lang="th-TH" sz="4500" dirty="0" smtClean="0"/>
              <a:t>ฝั่งไว้ใน </a:t>
            </a:r>
            <a:r>
              <a:rPr lang="en-US" sz="4500" dirty="0" smtClean="0"/>
              <a:t>XHTML</a:t>
            </a:r>
            <a:r>
              <a:rPr lang="th-TH" sz="4500" dirty="0" smtClean="0"/>
              <a:t> โดยเขียนไว้ภายใต้</a:t>
            </a:r>
            <a:r>
              <a:rPr lang="en-US" sz="4500" dirty="0" smtClean="0"/>
              <a:t> Tag &lt;head&gt;…&lt;/head&gt;</a:t>
            </a:r>
          </a:p>
          <a:p>
            <a:pPr>
              <a:buNone/>
            </a:pPr>
            <a:r>
              <a:rPr lang="th-TH" sz="4000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        &lt;html&gt;</a:t>
            </a:r>
          </a:p>
          <a:p>
            <a:pPr lvl="1">
              <a:buNone/>
            </a:pPr>
            <a:r>
              <a:rPr lang="en-US" dirty="0" smtClean="0"/>
              <a:t>&lt;head&gt;</a:t>
            </a:r>
          </a:p>
          <a:p>
            <a:pPr lvl="1">
              <a:buNone/>
            </a:pPr>
            <a:r>
              <a:rPr lang="en-US" dirty="0" smtClean="0"/>
              <a:t>&lt;title&gt;Embed Style Sheet&lt;/title&gt;</a:t>
            </a:r>
          </a:p>
          <a:p>
            <a:pPr lvl="1">
              <a:buNone/>
            </a:pPr>
            <a:r>
              <a:rPr lang="en-US" dirty="0" smtClean="0"/>
              <a:t>&lt;style type=“text/</a:t>
            </a:r>
            <a:r>
              <a:rPr lang="en-US" dirty="0" err="1" smtClean="0"/>
              <a:t>css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	h1{</a:t>
            </a:r>
          </a:p>
          <a:p>
            <a:pPr lvl="1">
              <a:buNone/>
            </a:pPr>
            <a:r>
              <a:rPr lang="en-US" dirty="0" smtClean="0"/>
              <a:t>	font-size:24px;</a:t>
            </a:r>
          </a:p>
          <a:p>
            <a:pPr lvl="1">
              <a:buNone/>
            </a:pPr>
            <a:r>
              <a:rPr lang="en-US" dirty="0" smtClean="0"/>
              <a:t>	font-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&lt;/style&gt;</a:t>
            </a:r>
          </a:p>
          <a:p>
            <a:pPr lvl="1">
              <a:buNone/>
            </a:pPr>
            <a:r>
              <a:rPr lang="en-US" dirty="0" smtClean="0"/>
              <a:t>&lt;/head&gt;</a:t>
            </a:r>
          </a:p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1">
              <a:buNone/>
            </a:pPr>
            <a:r>
              <a:rPr lang="en-US" dirty="0" smtClean="0"/>
              <a:t>&lt;h1&gt;Test Embed Style Sheet&lt;/h1&gt;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 lvl="1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642926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Style 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111714"/>
            <a:ext cx="8229600" cy="4389120"/>
          </a:xfrm>
        </p:spPr>
        <p:txBody>
          <a:bodyPr>
            <a:normAutofit/>
          </a:bodyPr>
          <a:lstStyle/>
          <a:p>
            <a:r>
              <a:rPr lang="th-TH" dirty="0" smtClean="0"/>
              <a:t>เป็นการสร้างไฟล์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แยกไว้ภายนอกกับ </a:t>
            </a:r>
            <a:r>
              <a:rPr lang="en-US" dirty="0" smtClean="0"/>
              <a:t>XHTML </a:t>
            </a:r>
            <a:r>
              <a:rPr lang="th-TH" dirty="0" smtClean="0"/>
              <a:t>โดยมีนามสกุลเป็น 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เรียกใช้งานได้</a:t>
            </a:r>
            <a:r>
              <a:rPr lang="en-US" dirty="0" smtClean="0"/>
              <a:t> </a:t>
            </a:r>
            <a:r>
              <a:rPr lang="th-TH" dirty="0" smtClean="0"/>
              <a:t>2 วิธีคือ</a:t>
            </a:r>
          </a:p>
          <a:p>
            <a:pPr>
              <a:buNone/>
            </a:pPr>
            <a:r>
              <a:rPr lang="en-US" dirty="0" smtClean="0"/>
              <a:t>		Linking Style Sheet</a:t>
            </a:r>
          </a:p>
          <a:p>
            <a:pPr>
              <a:buNone/>
            </a:pPr>
            <a:r>
              <a:rPr lang="en-US" dirty="0" smtClean="0"/>
              <a:t>		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=“file.css”&gt;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ลำดับความสำคัญ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Embed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Browser</a:t>
            </a:r>
            <a:endParaRPr lang="th-TH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704088"/>
            <a:ext cx="7758138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การเขียน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2292670"/>
            <a:ext cx="7543824" cy="4065288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การ </a:t>
            </a:r>
            <a:r>
              <a:rPr lang="en-US" dirty="0" smtClean="0"/>
              <a:t>Comment </a:t>
            </a:r>
            <a:r>
              <a:rPr lang="th-TH" dirty="0" smtClean="0"/>
              <a:t>เป็นการอธิบายโปรแกรมที่ได้พัฒนาไป</a:t>
            </a:r>
          </a:p>
          <a:p>
            <a:pPr>
              <a:buNone/>
            </a:pPr>
            <a:r>
              <a:rPr lang="th-TH" dirty="0" smtClean="0"/>
              <a:t> </a:t>
            </a:r>
            <a:r>
              <a:rPr lang="en-US" dirty="0" smtClean="0"/>
              <a:t>comment </a:t>
            </a:r>
            <a:r>
              <a:rPr lang="th-TH" dirty="0" smtClean="0"/>
              <a:t>ของ </a:t>
            </a:r>
            <a:r>
              <a:rPr lang="en-US" dirty="0" err="1" smtClean="0"/>
              <a:t>css</a:t>
            </a:r>
            <a:r>
              <a:rPr lang="th-TH" dirty="0" smtClean="0"/>
              <a:t> จัดการโดยใช้เครื่องหมาย </a:t>
            </a:r>
            <a:r>
              <a:rPr lang="th-TH" dirty="0" smtClean="0">
                <a:solidFill>
                  <a:srgbClr val="FF0000"/>
                </a:solidFill>
              </a:rPr>
              <a:t>/*........*/</a:t>
            </a:r>
          </a:p>
          <a:p>
            <a:pPr>
              <a:buNone/>
            </a:pPr>
            <a:r>
              <a:rPr lang="th-TH" sz="2800" b="1" dirty="0" smtClean="0">
                <a:solidFill>
                  <a:srgbClr val="FF0000"/>
                </a:solidFill>
              </a:rPr>
              <a:t>ตัวอย่าง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.border{border:1px solid;}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/*Class border </a:t>
            </a:r>
            <a:r>
              <a:rPr lang="th-TH" dirty="0" smtClean="0">
                <a:solidFill>
                  <a:srgbClr val="FF0000"/>
                </a:solidFill>
              </a:rPr>
              <a:t>จัดการขอบโดยมีความหนา 1 </a:t>
            </a:r>
            <a:r>
              <a:rPr lang="en-US" dirty="0" err="1" smtClean="0">
                <a:solidFill>
                  <a:srgbClr val="FF0000"/>
                </a:solidFill>
              </a:rPr>
              <a:t>px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แบบ </a:t>
            </a:r>
            <a:r>
              <a:rPr lang="en-US" dirty="0" smtClean="0">
                <a:solidFill>
                  <a:srgbClr val="FF0000"/>
                </a:solidFill>
              </a:rPr>
              <a:t>solid*/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bg</a:t>
            </a:r>
            <a:r>
              <a:rPr lang="en-US" dirty="0" smtClean="0"/>
              <a:t>{</a:t>
            </a:r>
            <a:r>
              <a:rPr lang="en-US" dirty="0" err="1" smtClean="0"/>
              <a:t>backgrond</a:t>
            </a:r>
            <a:r>
              <a:rPr lang="en-US" dirty="0" smtClean="0"/>
              <a:t>:#</a:t>
            </a:r>
            <a:r>
              <a:rPr lang="en-US" dirty="0" err="1" smtClean="0"/>
              <a:t>cccccc</a:t>
            </a:r>
            <a:r>
              <a:rPr lang="en-US" dirty="0" smtClean="0"/>
              <a:t>;}</a:t>
            </a:r>
            <a:r>
              <a:rPr lang="th-TH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/*Id </a:t>
            </a:r>
            <a:r>
              <a:rPr lang="en-US" dirty="0" err="1" smtClean="0">
                <a:solidFill>
                  <a:srgbClr val="FF0000"/>
                </a:solidFill>
              </a:rPr>
              <a:t>bg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มีพื้นหลังเป็นสีเทา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704088"/>
            <a:ext cx="661513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ไวยากรณ์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idx="1"/>
          </p:nvPr>
        </p:nvSpPr>
        <p:spPr>
          <a:xfrm>
            <a:off x="571472" y="4071942"/>
            <a:ext cx="8229600" cy="2714644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มี 2 ส่วนในการกำหนด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คือ </a:t>
            </a:r>
            <a:r>
              <a:rPr lang="en-US" dirty="0" smtClean="0"/>
              <a:t>selector </a:t>
            </a:r>
            <a:r>
              <a:rPr lang="th-TH" dirty="0" smtClean="0"/>
              <a:t>กับ </a:t>
            </a:r>
            <a:r>
              <a:rPr lang="en-US" dirty="0" smtClean="0"/>
              <a:t>Declaration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Selector </a:t>
            </a:r>
            <a:r>
              <a:rPr lang="th-TH" dirty="0" smtClean="0"/>
              <a:t> มี </a:t>
            </a:r>
            <a:r>
              <a:rPr lang="en-US" dirty="0" smtClean="0"/>
              <a:t>4</a:t>
            </a:r>
            <a:r>
              <a:rPr lang="th-TH" dirty="0" smtClean="0"/>
              <a:t> ประเภทคือ</a:t>
            </a:r>
            <a:r>
              <a:rPr lang="en-US" dirty="0"/>
              <a:t> </a:t>
            </a:r>
            <a:r>
              <a:rPr lang="en-US" dirty="0" smtClean="0"/>
              <a:t>Tag, Id, Class, Attribute </a:t>
            </a:r>
            <a:r>
              <a:rPr lang="th-TH" dirty="0" smtClean="0"/>
              <a:t>เป็นตัวกำหนดว่าจะ</a:t>
            </a:r>
          </a:p>
          <a:p>
            <a:pPr>
              <a:buNone/>
            </a:pPr>
            <a:r>
              <a:rPr lang="th-TH" dirty="0" smtClean="0"/>
              <a:t>ทำการจัดการกับ </a:t>
            </a:r>
            <a:r>
              <a:rPr lang="en-US" dirty="0" smtClean="0"/>
              <a:t>element </a:t>
            </a:r>
            <a:r>
              <a:rPr lang="th-TH" dirty="0" smtClean="0"/>
              <a:t>ตัวไหน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Declaration</a:t>
            </a:r>
            <a:r>
              <a:rPr lang="en-US" dirty="0" smtClean="0"/>
              <a:t> </a:t>
            </a:r>
            <a:r>
              <a:rPr lang="th-TH" dirty="0" smtClean="0"/>
              <a:t>ประกอบด้วย </a:t>
            </a:r>
            <a:r>
              <a:rPr lang="en-US" dirty="0" smtClean="0"/>
              <a:t>Property </a:t>
            </a:r>
            <a:r>
              <a:rPr lang="th-TH" dirty="0" smtClean="0"/>
              <a:t>กับ </a:t>
            </a:r>
            <a:r>
              <a:rPr lang="en-US" dirty="0" smtClean="0"/>
              <a:t>value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ตัวยึดเนื้อหา 3" descr="selecto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8357" y="2214554"/>
            <a:ext cx="5419725" cy="1133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2719</TotalTime>
  <Words>1612</Words>
  <Application>Microsoft Office PowerPoint</Application>
  <PresentationFormat>On-screen Show (4:3)</PresentationFormat>
  <Paragraphs>356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CSS Training</vt:lpstr>
      <vt:lpstr>CSS ?</vt:lpstr>
      <vt:lpstr>ข้อดีของ CSS </vt:lpstr>
      <vt:lpstr>การเขียน css เพื่อการใช้งานร่วมกับ XHTML</vt:lpstr>
      <vt:lpstr>Inline Style Sheet</vt:lpstr>
      <vt:lpstr>Embed Style Sheet</vt:lpstr>
      <vt:lpstr>External Style Sheet</vt:lpstr>
      <vt:lpstr>การเขียน Comment css</vt:lpstr>
      <vt:lpstr>ไวยากรณ์ CSS</vt:lpstr>
      <vt:lpstr>ไวยากรณ์ของ css(ต่อ)</vt:lpstr>
      <vt:lpstr>Selector มี 4 ประเภท</vt:lpstr>
      <vt:lpstr>Class selector</vt:lpstr>
      <vt:lpstr>ID Selector</vt:lpstr>
      <vt:lpstr>Tag Selecter</vt:lpstr>
      <vt:lpstr>Attribute selector</vt:lpstr>
      <vt:lpstr>การนำ css ไปใช้งานกับ XHTML ในรูปแบบต่างๆ</vt:lpstr>
      <vt:lpstr>Selector with DOM</vt:lpstr>
      <vt:lpstr>Descendant (ลูกหลาน)</vt:lpstr>
      <vt:lpstr>Descendant (ลูกหลาน)</vt:lpstr>
      <vt:lpstr>Child (ต้องเป็น element ลูก)</vt:lpstr>
      <vt:lpstr>Child (ต้องเป็น element ลูก)</vt:lpstr>
      <vt:lpstr>Compound selector (การใช้งานselector หลายรูปแบบร่วมกัน)</vt:lpstr>
      <vt:lpstr>Compound selector (การใช้งานselector หลายรูปแบบร่วมกัน)</vt:lpstr>
      <vt:lpstr>Compound selector (การใช้งานselector หลายรูปแบบร่วมกัน)</vt:lpstr>
      <vt:lpstr>Pseudo-classes</vt:lpstr>
      <vt:lpstr>Properties and Values</vt:lpstr>
      <vt:lpstr>Short Hand Properties</vt:lpstr>
      <vt:lpstr>Important สำคัญที่สุด</vt:lpstr>
      <vt:lpstr>BOX Model</vt:lpstr>
      <vt:lpstr>Block Element Properties</vt:lpstr>
      <vt:lpstr>Short Hand : margin,padding</vt:lpstr>
      <vt:lpstr>ตัวอย่างการใช้ Float</vt:lpstr>
      <vt:lpstr>ตัวอย่างไม่ใช้งาน float</vt:lpstr>
      <vt:lpstr>ตัวอย่างการใช้งาน float:left</vt:lpstr>
      <vt:lpstr>ตัวอย่างการใช้งาน float:right</vt:lpstr>
      <vt:lpstr>ตัวอย่างไม่ใช้ clear:both</vt:lpstr>
      <vt:lpstr>ตัวอย่างการใช้งานclear:both </vt:lpstr>
      <vt:lpstr>Position Properties</vt:lpstr>
      <vt:lpstr>ตัวอย่างการแสดงผลในรูปแบบ static</vt:lpstr>
      <vt:lpstr>ตัวอย่างการแสดงผลในรูปแบบ absolute</vt:lpstr>
      <vt:lpstr>ตัวอย่างการแสดงผลในรูปแบบ fixed</vt:lpstr>
      <vt:lpstr>ตัวอย่างการแสดงผลในรูปแบบ relative</vt:lpstr>
      <vt:lpstr>Slide 43</vt:lpstr>
      <vt:lpstr>CSS Training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Nong</dc:creator>
  <cp:lastModifiedBy>Kosit</cp:lastModifiedBy>
  <cp:revision>429</cp:revision>
  <dcterms:created xsi:type="dcterms:W3CDTF">2012-06-16T14:45:51Z</dcterms:created>
  <dcterms:modified xsi:type="dcterms:W3CDTF">2013-05-31T15:31:26Z</dcterms:modified>
</cp:coreProperties>
</file>