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388" r:id="rId2"/>
    <p:sldId id="390" r:id="rId3"/>
    <p:sldId id="418" r:id="rId4"/>
    <p:sldId id="421" r:id="rId5"/>
    <p:sldId id="422" r:id="rId6"/>
    <p:sldId id="424" r:id="rId7"/>
    <p:sldId id="419" r:id="rId8"/>
    <p:sldId id="401" r:id="rId9"/>
    <p:sldId id="425" r:id="rId10"/>
    <p:sldId id="407" r:id="rId11"/>
    <p:sldId id="394" r:id="rId12"/>
    <p:sldId id="399" r:id="rId13"/>
    <p:sldId id="396" r:id="rId14"/>
    <p:sldId id="426" r:id="rId15"/>
    <p:sldId id="409" r:id="rId16"/>
    <p:sldId id="411" r:id="rId17"/>
    <p:sldId id="413" r:id="rId18"/>
    <p:sldId id="397" r:id="rId19"/>
    <p:sldId id="415" r:id="rId20"/>
    <p:sldId id="417" r:id="rId21"/>
    <p:sldId id="398" r:id="rId22"/>
    <p:sldId id="427"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590" autoAdjust="0"/>
  </p:normalViewPr>
  <p:slideViewPr>
    <p:cSldViewPr>
      <p:cViewPr varScale="1">
        <p:scale>
          <a:sx n="86" d="100"/>
          <a:sy n="86" d="100"/>
        </p:scale>
        <p:origin x="2670" y="84"/>
      </p:cViewPr>
      <p:guideLst>
        <p:guide orient="horz" pos="2160"/>
        <p:guide pos="2880"/>
      </p:guideLst>
    </p:cSldViewPr>
  </p:slideViewPr>
  <p:outlineViewPr>
    <p:cViewPr>
      <p:scale>
        <a:sx n="33" d="100"/>
        <a:sy n="33" d="100"/>
      </p:scale>
      <p:origin x="0" y="819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C06D8-7E6C-42D2-89B6-0F342D6AE58A}" type="datetimeFigureOut">
              <a:rPr lang="ko-KR" altLang="en-US" smtClean="0"/>
              <a:pPr/>
              <a:t>2019-05-20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02966-8DBF-4C90-B812-524164354662}" type="slidenum">
              <a:rPr lang="ko-KR" altLang="en-US" smtClean="0"/>
              <a:pPr/>
              <a:t>‹#›</a:t>
            </a:fld>
            <a:endParaRPr lang="ko-KR" altLang="en-US"/>
          </a:p>
        </p:txBody>
      </p:sp>
    </p:spTree>
    <p:extLst>
      <p:ext uri="{BB962C8B-B14F-4D97-AF65-F5344CB8AC3E}">
        <p14:creationId xmlns:p14="http://schemas.microsoft.com/office/powerpoint/2010/main" val="335932725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95D02966-8DBF-4C90-B812-524164354662}" type="slidenum">
              <a:rPr lang="ko-KR" altLang="en-US" smtClean="0"/>
              <a:pPr/>
              <a:t>1</a:t>
            </a:fld>
            <a:endParaRPr lang="ko-KR" altLang="en-US"/>
          </a:p>
        </p:txBody>
      </p:sp>
    </p:spTree>
    <p:extLst>
      <p:ext uri="{BB962C8B-B14F-4D97-AF65-F5344CB8AC3E}">
        <p14:creationId xmlns:p14="http://schemas.microsoft.com/office/powerpoint/2010/main" val="327807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latin typeface="+mn-ea"/>
                <a:ea typeface="+mn-ea"/>
              </a:rPr>
              <a:t>1. Algorithms is very simple.</a:t>
            </a:r>
          </a:p>
          <a:p>
            <a:r>
              <a:rPr kumimoji="1" lang="en-US" altLang="ko-KR" dirty="0">
                <a:latin typeface="+mn-ea"/>
                <a:ea typeface="+mn-ea"/>
              </a:rPr>
              <a:t>2. For each stream element I, if item I is heavy hitters then assigned to unique buckets reserved for heavy item.</a:t>
            </a:r>
          </a:p>
          <a:p>
            <a:r>
              <a:rPr kumimoji="1" lang="en-US" altLang="ko-KR" dirty="0">
                <a:latin typeface="+mn-ea"/>
                <a:ea typeface="+mn-ea"/>
              </a:rPr>
              <a:t>3. Item I is not heavy item, then fed to the remaining bucket using a conventional frequency estimation algorithm.</a:t>
            </a:r>
          </a:p>
          <a:p>
            <a:r>
              <a:rPr kumimoji="1" lang="en-US" altLang="ko-KR" dirty="0">
                <a:latin typeface="+mn-ea"/>
                <a:ea typeface="+mn-ea"/>
              </a:rPr>
              <a:t>4. In this process, oracle learned the properties of heavy items.</a:t>
            </a:r>
          </a:p>
          <a:p>
            <a:r>
              <a:rPr kumimoji="1" lang="en-US" altLang="ko-KR" dirty="0">
                <a:latin typeface="+mn-ea"/>
                <a:ea typeface="+mn-ea"/>
              </a:rPr>
              <a:t>5. It is important that Oracle learns the properties that identify heavy hitters, as opposed to the identities of the heavy hitters themselves. </a:t>
            </a:r>
          </a:p>
          <a:p>
            <a:r>
              <a:rPr kumimoji="1" lang="en-US" altLang="ko-KR" dirty="0">
                <a:latin typeface="+mn-ea"/>
                <a:ea typeface="+mn-ea"/>
              </a:rPr>
              <a:t>6. For example, in the case of word frequency, the oracle would learn that shorter words are more frequent, so that it can identify popular words even if they did not appear in the training set.</a:t>
            </a:r>
          </a:p>
          <a:p>
            <a:endParaRPr kumimoji="1" lang="en-US" altLang="ko-KR" dirty="0">
              <a:latin typeface="+mn-ea"/>
              <a:ea typeface="+mn-ea"/>
            </a:endParaRPr>
          </a:p>
          <a:p>
            <a:r>
              <a:rPr kumimoji="1" lang="ko-KR" altLang="en-US" dirty="0" err="1">
                <a:latin typeface="+mn-ea"/>
                <a:ea typeface="+mn-ea"/>
              </a:rPr>
              <a:t>버켓</a:t>
            </a:r>
            <a:r>
              <a:rPr kumimoji="1" lang="en-US" altLang="ko-KR" dirty="0">
                <a:latin typeface="+mn-ea"/>
                <a:ea typeface="+mn-ea"/>
              </a:rPr>
              <a:t>: sum of hash value is address of </a:t>
            </a:r>
            <a:r>
              <a:rPr kumimoji="1" lang="en-US" altLang="ko-KR" dirty="0" err="1">
                <a:latin typeface="+mn-ea"/>
                <a:ea typeface="+mn-ea"/>
              </a:rPr>
              <a:t>bucke</a:t>
            </a:r>
            <a:endParaRPr kumimoji="1" lang="en-US" altLang="ko-KR" dirty="0">
              <a:latin typeface="+mn-ea"/>
              <a:ea typeface="+mn-ea"/>
            </a:endParaRPr>
          </a:p>
          <a:p>
            <a:endParaRPr kumimoji="1" lang="en-US" altLang="ko-KR" dirty="0">
              <a:latin typeface="+mn-ea"/>
              <a:ea typeface="+mn-ea"/>
            </a:endParaRPr>
          </a:p>
          <a:p>
            <a:endParaRPr kumimoji="1" lang="en-US" altLang="ko-KR" dirty="0">
              <a:latin typeface="+mn-ea"/>
              <a:ea typeface="+mn-ea"/>
            </a:endParaRP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10</a:t>
            </a:fld>
            <a:endParaRPr lang="ko-KR" altLang="en-US"/>
          </a:p>
        </p:txBody>
      </p:sp>
    </p:spTree>
    <p:extLst>
      <p:ext uri="{BB962C8B-B14F-4D97-AF65-F5344CB8AC3E}">
        <p14:creationId xmlns:p14="http://schemas.microsoft.com/office/powerpoint/2010/main" val="1076899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kumimoji="1" lang="en-US" altLang="ko-KR" dirty="0" smtClean="0"/>
              <a:t>1. and </a:t>
            </a:r>
            <a:r>
              <a:rPr kumimoji="1" lang="en-US" altLang="ko-KR" dirty="0"/>
              <a:t>then they define expected error, </a:t>
            </a:r>
          </a:p>
          <a:p>
            <a:r>
              <a:rPr kumimoji="1" lang="en-US" altLang="ko-KR" dirty="0" smtClean="0"/>
              <a:t>2. The </a:t>
            </a:r>
            <a:r>
              <a:rPr kumimoji="1" lang="en-US" altLang="ko-KR" dirty="0"/>
              <a:t>front equation is sum of estimation error,  </a:t>
            </a:r>
          </a:p>
          <a:p>
            <a:r>
              <a:rPr kumimoji="1" lang="en-US" altLang="ko-KR" dirty="0" smtClean="0"/>
              <a:t>3. behind </a:t>
            </a:r>
            <a:r>
              <a:rPr kumimoji="1" lang="en-US" altLang="ko-KR" dirty="0"/>
              <a:t>part is probability of item I or ratio of item </a:t>
            </a:r>
            <a:r>
              <a:rPr kumimoji="1" lang="en-US" altLang="ko-KR" dirty="0" err="1"/>
              <a:t>i</a:t>
            </a:r>
            <a:endParaRPr kumimoji="1" lang="en-US" altLang="ko-KR" dirty="0"/>
          </a:p>
          <a:p>
            <a:endParaRPr kumimoji="1" lang="en-US" altLang="ko-KR" dirty="0"/>
          </a:p>
          <a:p>
            <a:r>
              <a:rPr kumimoji="1" lang="en-US" altLang="ko-KR" smtClean="0"/>
              <a:t>It </a:t>
            </a:r>
            <a:r>
              <a:rPr kumimoji="1" lang="en-US" altLang="ko-KR" dirty="0"/>
              <a:t>just used to compute error</a:t>
            </a:r>
            <a:r>
              <a:rPr kumimoji="1" lang="en-US" altLang="ko-KR" baseline="0" dirty="0"/>
              <a:t> in experiment part , but </a:t>
            </a:r>
            <a:r>
              <a:rPr kumimoji="1" lang="en-US" altLang="ko-KR" dirty="0"/>
              <a:t>I think</a:t>
            </a:r>
            <a:r>
              <a:rPr kumimoji="1" lang="en-US" altLang="ko-KR" baseline="0" dirty="0"/>
              <a:t> </a:t>
            </a:r>
            <a:r>
              <a:rPr kumimoji="1" lang="en-US" altLang="ko-KR" dirty="0"/>
              <a:t>It maybe</a:t>
            </a:r>
            <a:r>
              <a:rPr kumimoji="1" lang="en-US" altLang="ko-KR" baseline="0" dirty="0"/>
              <a:t> used to loss function.</a:t>
            </a:r>
          </a:p>
          <a:p>
            <a:endParaRPr kumimoji="1" lang="en-US" altLang="ko-KR" baseline="0" dirty="0"/>
          </a:p>
          <a:p>
            <a:endParaRPr kumimoji="1" lang="en-US" altLang="ko-KR" baseline="0" dirty="0"/>
          </a:p>
          <a:p>
            <a:pPr algn="l">
              <a:lnSpc>
                <a:spcPct val="200000"/>
              </a:lnSpc>
            </a:pPr>
            <a:r>
              <a:rPr lang="en-US" altLang="ko-KR" sz="1200" dirty="0" smtClean="0">
                <a:latin typeface="+mn-ea"/>
                <a:ea typeface="+mn-ea"/>
              </a:rPr>
              <a:t>D</a:t>
            </a:r>
            <a:r>
              <a:rPr lang="ko-KR" altLang="en-US" sz="1200" dirty="0" smtClean="0">
                <a:latin typeface="+mn-ea"/>
                <a:ea typeface="+mn-ea"/>
              </a:rPr>
              <a:t>가 </a:t>
            </a:r>
            <a:r>
              <a:rPr lang="ko-KR" altLang="en-US" sz="1200" dirty="0" err="1" smtClean="0">
                <a:latin typeface="+mn-ea"/>
                <a:ea typeface="+mn-ea"/>
              </a:rPr>
              <a:t>무엇임</a:t>
            </a:r>
            <a:r>
              <a:rPr lang="en-US" altLang="ko-KR" sz="1200" dirty="0" smtClean="0">
                <a:latin typeface="+mn-ea"/>
                <a:ea typeface="+mn-ea"/>
              </a:rPr>
              <a:t>? :we assume Query distribution D is the same as the distribution of the input stream.</a:t>
            </a:r>
          </a:p>
          <a:p>
            <a:pPr marL="0" marR="0" indent="0" algn="l" defTabSz="914400" rtl="0" eaLnBrk="1" fontAlgn="auto" latinLnBrk="1" hangingPunct="1">
              <a:lnSpc>
                <a:spcPct val="200000"/>
              </a:lnSpc>
              <a:spcBef>
                <a:spcPts val="0"/>
              </a:spcBef>
              <a:spcAft>
                <a:spcPts val="0"/>
              </a:spcAft>
              <a:buClrTx/>
              <a:buSzTx/>
              <a:buFontTx/>
              <a:buNone/>
              <a:tabLst/>
              <a:defRPr/>
            </a:pPr>
            <a:r>
              <a:rPr lang="en-US" altLang="ko-KR" sz="1200" b="0" i="0" u="none" strike="noStrike" kern="1200" dirty="0" smtClean="0">
                <a:solidFill>
                  <a:schemeClr val="tx1"/>
                </a:solidFill>
                <a:effectLst/>
                <a:latin typeface="+mn-lt"/>
                <a:ea typeface="+mn-ea"/>
                <a:cs typeface="+mn-cs"/>
              </a:rPr>
              <a:t>왜 </a:t>
            </a:r>
            <a:r>
              <a:rPr lang="en-US" altLang="ko-KR" sz="1200" b="0" i="0" u="none" strike="noStrike" kern="1200" dirty="0" err="1" smtClean="0">
                <a:solidFill>
                  <a:schemeClr val="tx1"/>
                </a:solidFill>
                <a:effectLst/>
                <a:latin typeface="+mn-lt"/>
                <a:ea typeface="+mn-ea"/>
                <a:cs typeface="+mn-cs"/>
              </a:rPr>
              <a:t>이렇게</a:t>
            </a:r>
            <a:r>
              <a:rPr lang="en-US" altLang="ko-KR" sz="1200" b="0" i="0" u="none" strike="noStrike" kern="1200" dirty="0" smtClean="0">
                <a:solidFill>
                  <a:schemeClr val="tx1"/>
                </a:solidFill>
                <a:effectLst/>
                <a:latin typeface="+mn-lt"/>
                <a:ea typeface="+mn-ea"/>
                <a:cs typeface="+mn-cs"/>
              </a:rPr>
              <a:t> </a:t>
            </a:r>
            <a:r>
              <a:rPr lang="en-US" altLang="ko-KR" sz="1200" b="0" i="0" u="none" strike="noStrike" kern="1200" dirty="0" err="1" smtClean="0">
                <a:solidFill>
                  <a:schemeClr val="tx1"/>
                </a:solidFill>
                <a:effectLst/>
                <a:latin typeface="+mn-lt"/>
                <a:ea typeface="+mn-ea"/>
                <a:cs typeface="+mn-cs"/>
              </a:rPr>
              <a:t>정의함</a:t>
            </a:r>
            <a:r>
              <a:rPr lang="en-US" altLang="ko-KR" sz="1200" b="0" i="0" u="none" strike="noStrike" kern="1200" dirty="0" smtClean="0">
                <a:solidFill>
                  <a:schemeClr val="tx1"/>
                </a:solidFill>
                <a:effectLst/>
                <a:latin typeface="+mn-lt"/>
                <a:ea typeface="+mn-ea"/>
                <a:cs typeface="+mn-cs"/>
              </a:rPr>
              <a:t>? In this paper They just say believe that this equation is more natural from machine learning perspective.​</a:t>
            </a:r>
          </a:p>
          <a:p>
            <a:pPr algn="l">
              <a:lnSpc>
                <a:spcPct val="200000"/>
              </a:lnSpc>
            </a:pPr>
            <a:endParaRPr kumimoji="1" lang="en-US" altLang="ko-KR" baseline="0"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11</a:t>
            </a:fld>
            <a:endParaRPr lang="ko-KR" altLang="en-US"/>
          </a:p>
        </p:txBody>
      </p:sp>
    </p:spTree>
    <p:extLst>
      <p:ext uri="{BB962C8B-B14F-4D97-AF65-F5344CB8AC3E}">
        <p14:creationId xmlns:p14="http://schemas.microsoft.com/office/powerpoint/2010/main" val="2850256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And using the expected error they defined, if learned model is perfect, error is equal to the ideal model error bound.</a:t>
            </a:r>
          </a:p>
          <a:p>
            <a:endParaRPr kumimoji="1"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This paper proved it mathematically and it's about ten pages long, so I'll skip the explanation.</a:t>
            </a: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12</a:t>
            </a:fld>
            <a:endParaRPr lang="ko-KR" altLang="en-US"/>
          </a:p>
        </p:txBody>
      </p:sp>
    </p:spTree>
    <p:extLst>
      <p:ext uri="{BB962C8B-B14F-4D97-AF65-F5344CB8AC3E}">
        <p14:creationId xmlns:p14="http://schemas.microsoft.com/office/powerpoint/2010/main" val="1817268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first experiment is about internet traffic</a:t>
            </a:r>
          </a:p>
          <a:p>
            <a:endParaRPr lang="en-US" altLang="ko-KR" dirty="0"/>
          </a:p>
          <a:p>
            <a:r>
              <a:rPr lang="en-US" altLang="ko-KR" dirty="0"/>
              <a:t>the goal is to estimate the number of packets for each network flow.</a:t>
            </a:r>
          </a:p>
          <a:p>
            <a:endParaRPr lang="en-US" altLang="ko-KR" dirty="0"/>
          </a:p>
          <a:p>
            <a:r>
              <a:rPr lang="en-US" altLang="ko-KR" dirty="0"/>
              <a:t>A flow is a sequence of packets between two machines on the Internet</a:t>
            </a:r>
          </a:p>
          <a:p>
            <a:endParaRPr lang="en-US" altLang="ko-KR" dirty="0"/>
          </a:p>
          <a:p>
            <a:r>
              <a:rPr lang="en-US" altLang="ko-KR" dirty="0"/>
              <a:t>Data set is internet traffic data between Chicago and </a:t>
            </a:r>
            <a:r>
              <a:rPr lang="en-US" altLang="ko-KR" dirty="0" err="1"/>
              <a:t>seattle</a:t>
            </a:r>
            <a:endParaRPr lang="en-US" altLang="ko-KR" dirty="0"/>
          </a:p>
          <a:p>
            <a:r>
              <a:rPr lang="en-US" altLang="ko-KR" dirty="0"/>
              <a:t>Input is </a:t>
            </a:r>
            <a:r>
              <a:rPr lang="en-US" altLang="ko-KR" dirty="0" err="1"/>
              <a:t>ip</a:t>
            </a:r>
            <a:r>
              <a:rPr lang="en-US" altLang="ko-KR" dirty="0"/>
              <a:t>-address and port</a:t>
            </a:r>
          </a:p>
          <a:p>
            <a:endParaRPr lang="en-US" altLang="ko-KR" dirty="0"/>
          </a:p>
          <a:p>
            <a:r>
              <a:rPr lang="en-US" altLang="ko-KR" dirty="0"/>
              <a:t>7 minutes were used to train the model and the rest 53 minutes were used for testing.</a:t>
            </a:r>
          </a:p>
          <a:p>
            <a:endParaRPr kumimoji="1" lang="en-US" altLang="ko-KR"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13</a:t>
            </a:fld>
            <a:endParaRPr lang="ko-KR" altLang="en-US"/>
          </a:p>
        </p:txBody>
      </p:sp>
    </p:spTree>
    <p:extLst>
      <p:ext uri="{BB962C8B-B14F-4D97-AF65-F5344CB8AC3E}">
        <p14:creationId xmlns:p14="http://schemas.microsoft.com/office/powerpoint/2010/main" val="57666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lnSpcReduction="10000"/>
          </a:bodyPr>
          <a:lstStyle/>
          <a:p>
            <a:r>
              <a:rPr lang="en-US" altLang="ko-KR" dirty="0" smtClean="0"/>
              <a:t>1. they </a:t>
            </a:r>
            <a:r>
              <a:rPr lang="en-US" altLang="ko-KR" dirty="0"/>
              <a:t>use two RNNs to encode the source and destination IP addresses separately. </a:t>
            </a:r>
          </a:p>
          <a:p>
            <a:endParaRPr lang="en-US" altLang="ko-KR" dirty="0"/>
          </a:p>
          <a:p>
            <a:r>
              <a:rPr lang="en-US" altLang="ko-KR" dirty="0" smtClean="0"/>
              <a:t>2. RNN </a:t>
            </a:r>
            <a:r>
              <a:rPr lang="en-US" altLang="ko-KR" dirty="0"/>
              <a:t>takes one bit of the IP address at each step</a:t>
            </a:r>
          </a:p>
          <a:p>
            <a:endParaRPr lang="en-US" altLang="ko-KR" dirty="0"/>
          </a:p>
          <a:p>
            <a:r>
              <a:rPr kumimoji="1" lang="en-US" altLang="ko-KR" dirty="0" smtClean="0"/>
              <a:t>3. The </a:t>
            </a:r>
            <a:r>
              <a:rPr kumimoji="1" lang="en-US" altLang="ko-KR" dirty="0"/>
              <a:t>feature vector encoded over the RNN and fully-connected layers comes out, then concatenate encoded IP vector and port vector.</a:t>
            </a:r>
          </a:p>
          <a:p>
            <a:endParaRPr kumimoji="1" lang="en-US" altLang="ko-KR" dirty="0"/>
          </a:p>
          <a:p>
            <a:r>
              <a:rPr kumimoji="1" lang="en-US" altLang="ko-KR" dirty="0" smtClean="0"/>
              <a:t>4. this </a:t>
            </a:r>
            <a:r>
              <a:rPr kumimoji="1" lang="en-US" altLang="ko-KR" dirty="0"/>
              <a:t>paper said just use this '</a:t>
            </a:r>
            <a:r>
              <a:rPr kumimoji="1" lang="en-US" altLang="ko-KR" dirty="0" err="1"/>
              <a:t>concat</a:t>
            </a:r>
            <a:r>
              <a:rPr kumimoji="1" lang="en-US" altLang="ko-KR" dirty="0"/>
              <a:t> feature' to predict the packet counts.</a:t>
            </a:r>
          </a:p>
          <a:p>
            <a:endParaRPr kumimoji="1" lang="en-US" altLang="ko-KR" dirty="0"/>
          </a:p>
          <a:p>
            <a:r>
              <a:rPr kumimoji="1" lang="en-US" altLang="ko-KR" dirty="0" smtClean="0"/>
              <a:t>5. They </a:t>
            </a:r>
            <a:r>
              <a:rPr kumimoji="1" lang="en-US" altLang="ko-KR" dirty="0"/>
              <a:t>didn’t mention how to use it.</a:t>
            </a:r>
          </a:p>
          <a:p>
            <a:endParaRPr kumimoji="1" lang="en-US" altLang="ko-KR" dirty="0"/>
          </a:p>
          <a:p>
            <a:r>
              <a:rPr kumimoji="1" lang="en-US" altLang="ko-KR" dirty="0" smtClean="0"/>
              <a:t>6. I </a:t>
            </a:r>
            <a:r>
              <a:rPr kumimoji="1" lang="en-US" altLang="ko-KR" dirty="0"/>
              <a:t>think it is kind of encoder </a:t>
            </a:r>
            <a:r>
              <a:rPr kumimoji="1" lang="en-US" altLang="ko-KR" dirty="0" smtClean="0"/>
              <a:t>structure </a:t>
            </a:r>
            <a:r>
              <a:rPr kumimoji="1" lang="en-US" altLang="ko-KR" dirty="0"/>
              <a:t>, this </a:t>
            </a:r>
            <a:r>
              <a:rPr kumimoji="1" lang="en-US" altLang="ko-KR" dirty="0" err="1"/>
              <a:t>concat</a:t>
            </a:r>
            <a:r>
              <a:rPr kumimoji="1" lang="en-US" altLang="ko-KR" dirty="0"/>
              <a:t> feature maybe input of decoder. </a:t>
            </a:r>
          </a:p>
          <a:p>
            <a:endParaRPr kumimoji="1" lang="en-US" altLang="ko-KR" dirty="0"/>
          </a:p>
          <a:p>
            <a:r>
              <a:rPr kumimoji="1" lang="en-US" altLang="ko-KR" dirty="0" smtClean="0"/>
              <a:t>7. then </a:t>
            </a:r>
            <a:r>
              <a:rPr kumimoji="1" lang="en-US" altLang="ko-KR" dirty="0"/>
              <a:t>decoder trained by </a:t>
            </a:r>
            <a:r>
              <a:rPr kumimoji="1" lang="en-US" altLang="ko-KR" dirty="0" err="1"/>
              <a:t>concat</a:t>
            </a:r>
            <a:r>
              <a:rPr kumimoji="1" lang="en-US" altLang="ko-KR" dirty="0"/>
              <a:t> feature,  it used to inference whether input packet is a heavy hitter or not.</a:t>
            </a:r>
          </a:p>
          <a:p>
            <a:endParaRPr kumimoji="1" lang="en-US" altLang="ko-KR" dirty="0"/>
          </a:p>
          <a:p>
            <a:r>
              <a:rPr kumimoji="1" lang="ko-KR" altLang="en-US" dirty="0"/>
              <a:t>왜 </a:t>
            </a:r>
            <a:r>
              <a:rPr kumimoji="1" lang="en-US" altLang="ko-KR" dirty="0"/>
              <a:t>RNN </a:t>
            </a:r>
            <a:r>
              <a:rPr kumimoji="1" lang="ko-KR" altLang="en-US" i="0" dirty="0"/>
              <a:t>씀</a:t>
            </a:r>
            <a:r>
              <a:rPr kumimoji="1" lang="en-US" altLang="ko-KR" i="0" dirty="0"/>
              <a:t>?</a:t>
            </a:r>
          </a:p>
          <a:p>
            <a:r>
              <a:rPr kumimoji="1" lang="en-US" altLang="ko-KR" i="0" dirty="0"/>
              <a:t>In previous studies, RNN showed good performance.</a:t>
            </a:r>
          </a:p>
          <a:p>
            <a:endParaRPr kumimoji="1" lang="en-US" altLang="ko-KR" i="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i="0" dirty="0">
                <a:latin typeface="Nanum Gothic" panose="020D0604000000000000" pitchFamily="34" charset="-127"/>
                <a:ea typeface="Nanum Gothic" panose="020D0604000000000000" pitchFamily="34" charset="-127"/>
              </a:rPr>
              <a:t>And also in the Internet traffic data Bits are hierarchical, the more significant bits govern larger regions in the IP space.</a:t>
            </a: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14</a:t>
            </a:fld>
            <a:endParaRPr lang="ko-KR" altLang="en-US"/>
          </a:p>
        </p:txBody>
      </p:sp>
    </p:spTree>
    <p:extLst>
      <p:ext uri="{BB962C8B-B14F-4D97-AF65-F5344CB8AC3E}">
        <p14:creationId xmlns:p14="http://schemas.microsoft.com/office/powerpoint/2010/main" val="3412772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20000"/>
          </a:bodyPr>
          <a:lstStyle/>
          <a:p>
            <a:pPr marL="228600" indent="-228600">
              <a:buAutoNum type="arabicPeriod"/>
            </a:pPr>
            <a:r>
              <a:rPr kumimoji="1" lang="en-US" altLang="ko-KR" dirty="0" smtClean="0"/>
              <a:t>Red </a:t>
            </a:r>
            <a:r>
              <a:rPr kumimoji="1" lang="en-US" altLang="ko-KR" dirty="0"/>
              <a:t>line is oracle, Green dot line is </a:t>
            </a:r>
            <a:r>
              <a:rPr kumimoji="1" lang="en-US" altLang="ko-KR" dirty="0" err="1"/>
              <a:t>idel</a:t>
            </a:r>
            <a:r>
              <a:rPr kumimoji="1" lang="en-US" altLang="ko-KR" dirty="0"/>
              <a:t> learn count </a:t>
            </a:r>
            <a:r>
              <a:rPr kumimoji="1" lang="en-US" altLang="ko-KR" dirty="0" smtClean="0"/>
              <a:t>min</a:t>
            </a:r>
          </a:p>
          <a:p>
            <a:pPr marL="228600" indent="-228600">
              <a:buAutoNum type="arabicPeriod"/>
            </a:pPr>
            <a:endParaRPr kumimoji="1" lang="en-US" altLang="ko-KR" dirty="0"/>
          </a:p>
          <a:p>
            <a:r>
              <a:rPr kumimoji="1" lang="en-US" altLang="ko-KR" dirty="0"/>
              <a:t>2. Table look up CM is orange dot line, it just memorized heavy hitter in the training set</a:t>
            </a:r>
            <a:r>
              <a:rPr kumimoji="1" lang="en-US" altLang="ko-KR" dirty="0" smtClean="0"/>
              <a:t>.</a:t>
            </a:r>
          </a:p>
          <a:p>
            <a:endParaRPr kumimoji="1" lang="en-US" altLang="ko-KR" dirty="0"/>
          </a:p>
          <a:p>
            <a:r>
              <a:rPr kumimoji="1" lang="en-US" altLang="ko-KR" dirty="0"/>
              <a:t>3. Learned Count Min</a:t>
            </a:r>
            <a:r>
              <a:rPr kumimoji="1" lang="en-US" altLang="ko-KR" baseline="0" dirty="0"/>
              <a:t> reduce about 32% error compare to normal count min. </a:t>
            </a:r>
            <a:endParaRPr kumimoji="1" lang="en-US" altLang="ko-KR" baseline="0" dirty="0" smtClean="0"/>
          </a:p>
          <a:p>
            <a:endParaRPr kumimoji="1" lang="en-US" altLang="ko-KR" baseline="0" dirty="0"/>
          </a:p>
          <a:p>
            <a:r>
              <a:rPr kumimoji="1" lang="en-US" altLang="ko-KR" baseline="0" dirty="0"/>
              <a:t>4 .And oracle also better performance than table look up, </a:t>
            </a:r>
            <a:endParaRPr kumimoji="1" lang="en-US" altLang="ko-KR" baseline="0" dirty="0" smtClean="0"/>
          </a:p>
          <a:p>
            <a:endParaRPr kumimoji="1" lang="en-US" altLang="ko-KR" baseline="0" dirty="0"/>
          </a:p>
          <a:p>
            <a:r>
              <a:rPr kumimoji="1" lang="en-US" altLang="ko-KR" dirty="0"/>
              <a:t>5. Because Internet traffic is very</a:t>
            </a:r>
            <a:r>
              <a:rPr kumimoji="1" lang="en-US" altLang="ko-KR" baseline="0" dirty="0"/>
              <a:t> dynamic nature. </a:t>
            </a:r>
            <a:endParaRPr kumimoji="1" lang="en-US" altLang="ko-KR" baseline="0" dirty="0" smtClean="0"/>
          </a:p>
          <a:p>
            <a:endParaRPr kumimoji="1" lang="en-US" altLang="ko-KR" baseline="0" dirty="0"/>
          </a:p>
          <a:p>
            <a:r>
              <a:rPr kumimoji="1" lang="en-US" altLang="ko-KR" baseline="0" dirty="0"/>
              <a:t>6. the heavy flows in the training set are significantly different from those in the test data </a:t>
            </a:r>
            <a:r>
              <a:rPr kumimoji="1" lang="en-US" altLang="ko-KR" baseline="0" dirty="0" smtClean="0"/>
              <a:t>.</a:t>
            </a:r>
          </a:p>
          <a:p>
            <a:endParaRPr kumimoji="1" lang="en-US" altLang="ko-KR" baseline="0" dirty="0"/>
          </a:p>
          <a:p>
            <a:r>
              <a:rPr kumimoji="1" lang="en-US" altLang="ko-KR" baseline="0" dirty="0"/>
              <a:t>7. so memorization does not work well</a:t>
            </a:r>
            <a:r>
              <a:rPr kumimoji="1" lang="en-US" altLang="ko-KR" baseline="0" dirty="0" smtClean="0"/>
              <a:t>.</a:t>
            </a:r>
          </a:p>
          <a:p>
            <a:endParaRPr kumimoji="1" lang="en-US" altLang="ko-KR" baseline="0" dirty="0"/>
          </a:p>
          <a:p>
            <a:r>
              <a:rPr kumimoji="1" lang="en-US" altLang="ko-KR" baseline="0" dirty="0"/>
              <a:t>8. So oracle i</a:t>
            </a:r>
            <a:r>
              <a:rPr lang="en-US" altLang="ko-KR" dirty="0"/>
              <a:t>s able to extract structures in the input that generalize to unseen test data. </a:t>
            </a:r>
            <a:endParaRPr kumimoji="1" lang="en-US" altLang="ko-KR" baseline="0" dirty="0"/>
          </a:p>
          <a:p>
            <a:r>
              <a:rPr kumimoji="1" lang="en-US" altLang="ko-KR" baseline="0" dirty="0"/>
              <a:t>(Therefore this model can learn the characteristics of the input and  generalize to unseen test data</a:t>
            </a:r>
            <a:r>
              <a:rPr kumimoji="1" lang="en-US" altLang="ko-KR" baseline="0" dirty="0" smtClean="0"/>
              <a:t>.)</a:t>
            </a:r>
          </a:p>
          <a:p>
            <a:endParaRPr kumimoji="1" lang="en-US" altLang="ko-KR" baseline="0" dirty="0"/>
          </a:p>
          <a:p>
            <a:r>
              <a:rPr kumimoji="1" lang="en-US" altLang="ko-KR" baseline="0" dirty="0"/>
              <a:t>9. Also 20</a:t>
            </a:r>
            <a:r>
              <a:rPr kumimoji="1" lang="en-US" altLang="ko-KR" baseline="30000" dirty="0"/>
              <a:t>th</a:t>
            </a:r>
            <a:r>
              <a:rPr kumimoji="1" lang="en-US" altLang="ko-KR" baseline="0" dirty="0"/>
              <a:t>, 50</a:t>
            </a:r>
            <a:r>
              <a:rPr kumimoji="1" lang="en-US" altLang="ko-KR" baseline="30000" dirty="0"/>
              <a:t>th</a:t>
            </a:r>
            <a:r>
              <a:rPr kumimoji="1" lang="en-US" altLang="ko-KR" baseline="0" dirty="0"/>
              <a:t> minute almost same performance, It means their learns properties of the heavy items that generalize over time.</a:t>
            </a:r>
          </a:p>
          <a:p>
            <a:endParaRPr kumimoji="1" lang="en-US" altLang="ko-KR" baseline="0" dirty="0"/>
          </a:p>
          <a:p>
            <a:r>
              <a:rPr kumimoji="1" lang="en-US" altLang="ko-KR" baseline="0" dirty="0"/>
              <a:t>Significant improvement over CM, CS, also can potentially achieve even better results with an ideal oracle. </a:t>
            </a:r>
          </a:p>
          <a:p>
            <a:r>
              <a:rPr kumimoji="1" lang="en-US" altLang="ko-KR" baseline="0" dirty="0"/>
              <a:t>-&gt; this indicates potential gains from further optimizing the neural network model.</a:t>
            </a:r>
          </a:p>
          <a:p>
            <a:endParaRPr kumimoji="1" lang="en-US" altLang="ko-KR" baseline="0" dirty="0"/>
          </a:p>
          <a:p>
            <a:r>
              <a:rPr kumimoji="1" lang="en-US" altLang="ko-KR" baseline="0" dirty="0"/>
              <a:t>But I think that is very hard.  </a:t>
            </a:r>
          </a:p>
          <a:p>
            <a:endParaRPr kumimoji="1" lang="en-US" altLang="ko-KR" baseline="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Nanum Gothic" panose="020D0604000000000000" pitchFamily="34" charset="-127"/>
                <a:ea typeface="Nanum Gothic" panose="020D0604000000000000" pitchFamily="34" charset="-127"/>
              </a:rPr>
              <a:t>학습 공간 </a:t>
            </a:r>
            <a:r>
              <a:rPr lang="en-US" altLang="ko-KR" sz="1200" dirty="0">
                <a:latin typeface="Nanum Gothic" panose="020D0604000000000000" pitchFamily="34" charset="-127"/>
                <a:ea typeface="Nanum Gothic" panose="020D0604000000000000" pitchFamily="34" charset="-127"/>
              </a:rPr>
              <a:t>: space includes space for storing the buckets and the model.</a:t>
            </a:r>
          </a:p>
          <a:p>
            <a:pPr algn="l">
              <a:lnSpc>
                <a:spcPct val="200000"/>
              </a:lnSpc>
            </a:pPr>
            <a:r>
              <a:rPr lang="en-US" altLang="ko-KR" sz="1200" dirty="0">
                <a:latin typeface="Nanum Gothic" panose="020D0604000000000000" pitchFamily="34" charset="-127"/>
                <a:ea typeface="Nanum Gothic" panose="020D0604000000000000" pitchFamily="34" charset="-127"/>
              </a:rPr>
              <a:t>Each regular bucket takes 4 bytes.</a:t>
            </a:r>
          </a:p>
          <a:p>
            <a:pPr algn="l">
              <a:lnSpc>
                <a:spcPct val="200000"/>
              </a:lnSpc>
            </a:pPr>
            <a:r>
              <a:rPr lang="en-US" altLang="ko-KR" sz="1200" dirty="0">
                <a:latin typeface="Nanum Gothic" panose="020D0604000000000000" pitchFamily="34" charset="-127"/>
                <a:ea typeface="Nanum Gothic" panose="020D0604000000000000" pitchFamily="34" charset="-127"/>
              </a:rPr>
              <a:t>Unique bucket takes 8bytes.</a:t>
            </a:r>
          </a:p>
          <a:p>
            <a:endParaRPr kumimoji="1" lang="en-US" altLang="ko-KR" baseline="0"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15</a:t>
            </a:fld>
            <a:endParaRPr lang="ko-KR" altLang="en-US"/>
          </a:p>
        </p:txBody>
      </p:sp>
    </p:spTree>
    <p:extLst>
      <p:ext uri="{BB962C8B-B14F-4D97-AF65-F5344CB8AC3E}">
        <p14:creationId xmlns:p14="http://schemas.microsoft.com/office/powerpoint/2010/main" val="232865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r>
              <a:rPr lang="en-US" altLang="ko-KR" sz="1200" b="0" i="0" u="none" strike="noStrike" kern="1200" dirty="0" smtClean="0">
                <a:solidFill>
                  <a:schemeClr val="tx1"/>
                </a:solidFill>
                <a:effectLst/>
                <a:latin typeface="+mn-lt"/>
                <a:ea typeface="+mn-ea"/>
                <a:cs typeface="+mn-cs"/>
              </a:rPr>
              <a:t>second experiment is estimate the number of times a search query appears.​</a:t>
            </a:r>
          </a:p>
          <a:p>
            <a:pPr rtl="0" fontAlgn="base"/>
            <a:r>
              <a:rPr lang="en-US" altLang="ko-KR" sz="1200" b="0" i="0" u="none" strike="noStrike" kern="1200" dirty="0" smtClean="0">
                <a:solidFill>
                  <a:schemeClr val="tx1"/>
                </a:solidFill>
                <a:effectLst/>
                <a:latin typeface="+mn-lt"/>
                <a:ea typeface="+mn-ea"/>
                <a:cs typeface="+mn-cs"/>
              </a:rPr>
              <a:t>​</a:t>
            </a:r>
          </a:p>
          <a:p>
            <a:pPr rtl="0" fontAlgn="base"/>
            <a:r>
              <a:rPr lang="en-US" altLang="ko-KR" sz="1200" b="0" i="0" u="none" strike="noStrike" kern="1200" dirty="0" smtClean="0">
                <a:solidFill>
                  <a:schemeClr val="tx1"/>
                </a:solidFill>
                <a:effectLst/>
                <a:latin typeface="+mn-lt"/>
                <a:ea typeface="+mn-ea"/>
                <a:cs typeface="+mn-cs"/>
              </a:rPr>
              <a:t>Data set consist of search query.​</a:t>
            </a:r>
          </a:p>
          <a:p>
            <a:pPr rtl="0" fontAlgn="base"/>
            <a:r>
              <a:rPr lang="en-US" altLang="ko-KR" sz="1200" b="0" i="0" u="none" strike="noStrike" kern="1200" dirty="0" smtClean="0">
                <a:solidFill>
                  <a:schemeClr val="tx1"/>
                </a:solidFill>
                <a:effectLst/>
                <a:latin typeface="+mn-lt"/>
                <a:ea typeface="+mn-ea"/>
                <a:cs typeface="+mn-cs"/>
              </a:rPr>
              <a:t>​</a:t>
            </a:r>
          </a:p>
          <a:p>
            <a:pPr rtl="0" fontAlgn="base"/>
            <a:r>
              <a:rPr lang="en-US" altLang="ko-KR" sz="1200" b="0" i="0" u="none" strike="noStrike" kern="1200" dirty="0" smtClean="0">
                <a:solidFill>
                  <a:schemeClr val="tx1"/>
                </a:solidFill>
                <a:effectLst/>
                <a:latin typeface="+mn-lt"/>
                <a:ea typeface="+mn-ea"/>
                <a:cs typeface="+mn-cs"/>
              </a:rPr>
              <a:t>First 5 days for training , and the following day for validation​</a:t>
            </a:r>
          </a:p>
          <a:p>
            <a:pPr rtl="0" fontAlgn="base"/>
            <a:r>
              <a:rPr lang="en-US" altLang="ko-KR" sz="1200" b="0" i="0" u="none" strike="noStrike" kern="1200" dirty="0" smtClean="0">
                <a:solidFill>
                  <a:schemeClr val="tx1"/>
                </a:solidFill>
                <a:effectLst/>
                <a:latin typeface="+mn-lt"/>
                <a:ea typeface="+mn-ea"/>
                <a:cs typeface="+mn-cs"/>
              </a:rPr>
              <a:t>​</a:t>
            </a:r>
          </a:p>
          <a:p>
            <a:pPr rtl="0" fontAlgn="base"/>
            <a:r>
              <a:rPr lang="en-US" altLang="ko-KR" sz="1200" b="0" i="0" u="none" strike="noStrike" kern="1200" dirty="0" smtClean="0">
                <a:solidFill>
                  <a:schemeClr val="tx1"/>
                </a:solidFill>
                <a:effectLst/>
                <a:latin typeface="+mn-lt"/>
                <a:ea typeface="+mn-ea"/>
                <a:cs typeface="+mn-cs"/>
              </a:rPr>
              <a:t>And it also They didn’t mention how to use it encoded vector.​</a:t>
            </a:r>
          </a:p>
          <a:p>
            <a:pPr rtl="0" fontAlgn="base"/>
            <a:r>
              <a:rPr lang="en-US" altLang="ko-KR" sz="1200" b="0" i="0" u="none" strike="noStrike" kern="1200" dirty="0" smtClean="0">
                <a:solidFill>
                  <a:schemeClr val="tx1"/>
                </a:solidFill>
                <a:effectLst/>
                <a:latin typeface="+mn-lt"/>
                <a:ea typeface="+mn-ea"/>
                <a:cs typeface="+mn-cs"/>
              </a:rPr>
              <a:t>​</a:t>
            </a:r>
          </a:p>
          <a:p>
            <a:pPr rtl="0" fontAlgn="base"/>
            <a:r>
              <a:rPr lang="en-US" altLang="ko-KR" sz="1200" b="0" i="0" u="none" strike="noStrike" kern="1200" dirty="0" smtClean="0">
                <a:solidFill>
                  <a:schemeClr val="tx1"/>
                </a:solidFill>
                <a:effectLst/>
                <a:latin typeface="+mn-lt"/>
                <a:ea typeface="+mn-ea"/>
                <a:cs typeface="+mn-cs"/>
              </a:rPr>
              <a:t>Just use this encoded to predict frequency.​</a:t>
            </a:r>
          </a:p>
          <a:p>
            <a:pPr rtl="0" fontAlgn="base"/>
            <a:r>
              <a:rPr lang="en-US" altLang="ko-KR" sz="1200" b="0" i="0" u="none" strike="noStrike" kern="1200" dirty="0" smtClean="0">
                <a:solidFill>
                  <a:schemeClr val="tx1"/>
                </a:solidFill>
                <a:effectLst/>
                <a:latin typeface="+mn-lt"/>
                <a:ea typeface="+mn-ea"/>
                <a:cs typeface="+mn-cs"/>
              </a:rPr>
              <a:t>​</a:t>
            </a:r>
          </a:p>
          <a:p>
            <a:pPr rtl="0" fontAlgn="base"/>
            <a:r>
              <a:rPr lang="ko-KR" altLang="en-US" sz="1200" b="0" i="0" u="none" strike="noStrike" kern="1200" dirty="0" smtClean="0">
                <a:solidFill>
                  <a:schemeClr val="tx1"/>
                </a:solidFill>
                <a:effectLst/>
                <a:latin typeface="+mn-lt"/>
                <a:ea typeface="+mn-ea"/>
                <a:cs typeface="+mn-cs"/>
              </a:rPr>
              <a:t>왜 구조가 다름</a:t>
            </a:r>
            <a:r>
              <a:rPr lang="en-US" altLang="ko-KR" sz="1200" b="0" i="0" u="none" strike="noStrike" kern="1200" dirty="0" smtClean="0">
                <a:solidFill>
                  <a:schemeClr val="tx1"/>
                </a:solidFill>
                <a:effectLst/>
                <a:latin typeface="+mn-lt"/>
                <a:ea typeface="+mn-ea"/>
                <a:cs typeface="+mn-cs"/>
              </a:rPr>
              <a:t>?</a:t>
            </a:r>
          </a:p>
          <a:p>
            <a:pPr rtl="0" fontAlgn="base"/>
            <a:r>
              <a:rPr lang="en-US" altLang="ko-KR" sz="1200" b="0" i="0" u="none" strike="noStrike" kern="1200" dirty="0" smtClean="0">
                <a:solidFill>
                  <a:schemeClr val="tx1"/>
                </a:solidFill>
                <a:effectLst/>
                <a:latin typeface="+mn-lt"/>
                <a:ea typeface="+mn-ea"/>
                <a:cs typeface="+mn-cs"/>
              </a:rPr>
              <a:t>I</a:t>
            </a:r>
            <a:r>
              <a:rPr lang="en-US" altLang="ko-KR" sz="1200" b="0" i="0" u="none" strike="noStrike" kern="1200" baseline="0" dirty="0" smtClean="0">
                <a:solidFill>
                  <a:schemeClr val="tx1"/>
                </a:solidFill>
                <a:effectLst/>
                <a:latin typeface="+mn-lt"/>
                <a:ea typeface="+mn-ea"/>
                <a:cs typeface="+mn-cs"/>
              </a:rPr>
              <a:t> think it maybe because internet traffic data input is two-way, input are divided two part source and destination</a:t>
            </a:r>
            <a:endParaRPr lang="en-US" altLang="ko-KR" sz="1200" b="0" i="0" u="none" strike="noStrike"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16</a:t>
            </a:fld>
            <a:endParaRPr lang="ko-KR" altLang="en-US"/>
          </a:p>
        </p:txBody>
      </p:sp>
    </p:spTree>
    <p:extLst>
      <p:ext uri="{BB962C8B-B14F-4D97-AF65-F5344CB8AC3E}">
        <p14:creationId xmlns:p14="http://schemas.microsoft.com/office/powerpoint/2010/main" val="3528718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1. In this experiment ,oracle also better performance than normal count min algorithms</a:t>
            </a:r>
          </a:p>
          <a:p>
            <a:r>
              <a:rPr kumimoji="1" lang="en-US" altLang="ko-KR" dirty="0"/>
              <a:t>2. But table lookup is quite effective in the low space region</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3. Because Search queries are less dynamic compared to Internet traffic.</a:t>
            </a:r>
          </a:p>
          <a:p>
            <a:r>
              <a:rPr kumimoji="1" lang="en-US" altLang="ko-KR" dirty="0"/>
              <a:t>4. Unlike traffic data, popular search queries tend to appear more consistently across multiple days.</a:t>
            </a:r>
          </a:p>
          <a:p>
            <a:r>
              <a:rPr kumimoji="1" lang="en-US" altLang="ko-KR" dirty="0"/>
              <a:t>5. For example, “google” is the most popular search phrase in most of the days in the dataset.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Nanum Gothic" panose="020D0604000000000000" pitchFamily="34" charset="-127"/>
                <a:ea typeface="Nanum Gothic" panose="020D0604000000000000" pitchFamily="34" charset="-127"/>
              </a:rPr>
              <a:t>6. But allow more space, memorization becomes ineffective.</a:t>
            </a:r>
          </a:p>
          <a:p>
            <a:endParaRPr kumimoji="1" lang="en-US" altLang="ko-KR"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17</a:t>
            </a:fld>
            <a:endParaRPr lang="ko-KR" altLang="en-US"/>
          </a:p>
        </p:txBody>
      </p:sp>
    </p:spTree>
    <p:extLst>
      <p:ext uri="{BB962C8B-B14F-4D97-AF65-F5344CB8AC3E}">
        <p14:creationId xmlns:p14="http://schemas.microsoft.com/office/powerpoint/2010/main" val="2569050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part is analyze the accuracy of the neural network heavy hitter models.</a:t>
            </a:r>
          </a:p>
          <a:p>
            <a:endParaRPr kumimoji="1" lang="en-US" altLang="ko-KR" dirty="0"/>
          </a:p>
          <a:p>
            <a:r>
              <a:rPr kumimoji="1" lang="en-US" altLang="ko-KR" dirty="0"/>
              <a:t>Accuracy is evaluate with a roc curve.</a:t>
            </a:r>
          </a:p>
          <a:p>
            <a:endParaRPr kumimoji="1" lang="en-US" altLang="ko-KR" dirty="0"/>
          </a:p>
          <a:p>
            <a:r>
              <a:rPr kumimoji="1" lang="en-US" altLang="ko-KR" dirty="0"/>
              <a:t>AUC score of Internet traffic data is zero point 9</a:t>
            </a:r>
          </a:p>
          <a:p>
            <a:endParaRPr kumimoji="1" lang="en-US" altLang="ko-KR" dirty="0"/>
          </a:p>
          <a:p>
            <a:r>
              <a:rPr kumimoji="1" lang="en-US" altLang="ko-KR" dirty="0"/>
              <a:t>And search query score is 0.8</a:t>
            </a:r>
          </a:p>
          <a:p>
            <a:endParaRPr kumimoji="1" lang="en-US" altLang="ko-KR" dirty="0"/>
          </a:p>
          <a:p>
            <a:r>
              <a:rPr kumimoji="1" lang="en-US" altLang="ko-KR" dirty="0"/>
              <a:t>It means that oracle learns more about dynamic data.</a:t>
            </a: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18</a:t>
            </a:fld>
            <a:endParaRPr lang="ko-KR" altLang="en-US"/>
          </a:p>
        </p:txBody>
      </p:sp>
    </p:spTree>
    <p:extLst>
      <p:ext uri="{BB962C8B-B14F-4D97-AF65-F5344CB8AC3E}">
        <p14:creationId xmlns:p14="http://schemas.microsoft.com/office/powerpoint/2010/main" val="853218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this part , visualized to identify the characteristics that</a:t>
            </a:r>
            <a:r>
              <a:rPr kumimoji="1" lang="en-US" altLang="ko-KR" baseline="0" dirty="0"/>
              <a:t> the model has learned</a:t>
            </a:r>
          </a:p>
          <a:p>
            <a:r>
              <a:rPr kumimoji="1" lang="en-US" altLang="ko-KR" dirty="0"/>
              <a:t>It take</a:t>
            </a:r>
            <a:r>
              <a:rPr kumimoji="1" lang="en-US" altLang="ko-KR" baseline="0" dirty="0"/>
              <a:t>s neural network activation before the final FC layer, and visualize them in a 2-dimensional space.</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baseline="0" dirty="0"/>
              <a:t>This is </a:t>
            </a:r>
            <a:r>
              <a:rPr lang="en-US" altLang="ko-KR" sz="1200" b="1" dirty="0">
                <a:latin typeface="Nanum Gothic" panose="020D0604000000000000" pitchFamily="34" charset="-127"/>
                <a:ea typeface="Nanum Gothic" panose="020D0604000000000000" pitchFamily="34" charset="-127"/>
              </a:rPr>
              <a:t>Embedding space learned by the Internet traffic Data</a:t>
            </a:r>
          </a:p>
          <a:p>
            <a:r>
              <a:rPr kumimoji="1" lang="en-US" altLang="ko-KR" baseline="0" dirty="0"/>
              <a:t>To illustrate the difference between heavy hitter(top 1 % in counts) and the rest( light items), randomly sample an equal amount from both classes.</a:t>
            </a:r>
          </a:p>
          <a:p>
            <a:r>
              <a:rPr kumimoji="1" lang="en-US" altLang="ko-KR" baseline="0" dirty="0"/>
              <a:t>Left scatter plot show that number of packet. Right scatter plot show that destination IP address.</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baseline="0" dirty="0"/>
          </a:p>
          <a:p>
            <a:r>
              <a:rPr kumimoji="1" lang="en-US" altLang="ko-KR" baseline="0" dirty="0"/>
              <a:t>It scatter means </a:t>
            </a:r>
            <a:r>
              <a:rPr lang="en-US" altLang="ko-KR" sz="1200" dirty="0">
                <a:latin typeface="Nanum Gothic" panose="020D0604000000000000" pitchFamily="34" charset="-127"/>
                <a:ea typeface="Nanum Gothic" panose="020D0604000000000000" pitchFamily="34" charset="-127"/>
              </a:rPr>
              <a:t>Large packet clusters are often formed by similar destination address prefixes</a:t>
            </a:r>
            <a:endParaRPr kumimoji="1" lang="en-US" altLang="ko-KR" baseline="0" dirty="0"/>
          </a:p>
          <a:p>
            <a:r>
              <a:rPr kumimoji="1" lang="en-US" altLang="ko-KR" baseline="0" dirty="0"/>
              <a:t>So the model learns to group flows with similar IP prefixes closer in the embedding space. </a:t>
            </a:r>
          </a:p>
          <a:p>
            <a:r>
              <a:rPr kumimoji="1" lang="en-US" altLang="ko-KR" baseline="0" dirty="0"/>
              <a:t>And also Maybe model learns that company or school is more traffic</a:t>
            </a: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19</a:t>
            </a:fld>
            <a:endParaRPr lang="ko-KR" altLang="en-US"/>
          </a:p>
        </p:txBody>
      </p:sp>
    </p:spTree>
    <p:extLst>
      <p:ext uri="{BB962C8B-B14F-4D97-AF65-F5344CB8AC3E}">
        <p14:creationId xmlns:p14="http://schemas.microsoft.com/office/powerpoint/2010/main" val="321994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2</a:t>
            </a:fld>
            <a:endParaRPr lang="ko-KR" altLang="en-US"/>
          </a:p>
        </p:txBody>
      </p:sp>
    </p:spTree>
    <p:extLst>
      <p:ext uri="{BB962C8B-B14F-4D97-AF65-F5344CB8AC3E}">
        <p14:creationId xmlns:p14="http://schemas.microsoft.com/office/powerpoint/2010/main" val="1086364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baseline="0" dirty="0"/>
              <a:t>Similarly, the model learns to separate frequent search queries</a:t>
            </a:r>
          </a:p>
          <a:p>
            <a:endParaRPr kumimoji="1" lang="en-US" altLang="ko-KR" baseline="0" dirty="0"/>
          </a:p>
          <a:p>
            <a:r>
              <a:rPr kumimoji="1" lang="en-US" altLang="ko-KR" baseline="0" dirty="0"/>
              <a:t>Left</a:t>
            </a:r>
            <a:r>
              <a:rPr kumimoji="1" lang="ko-KR" altLang="en-US" baseline="0" dirty="0"/>
              <a:t> </a:t>
            </a:r>
            <a:r>
              <a:rPr kumimoji="1" lang="en-US" altLang="ko-KR" baseline="0" dirty="0"/>
              <a:t>is</a:t>
            </a:r>
            <a:r>
              <a:rPr kumimoji="1" lang="ko-KR" altLang="en-US" baseline="0" dirty="0"/>
              <a:t> </a:t>
            </a:r>
            <a:r>
              <a:rPr kumimoji="1" lang="en-US" altLang="ko-KR" baseline="0" dirty="0"/>
              <a:t>query</a:t>
            </a:r>
            <a:r>
              <a:rPr kumimoji="1" lang="ko-KR" altLang="en-US" baseline="0" dirty="0"/>
              <a:t> </a:t>
            </a:r>
            <a:r>
              <a:rPr kumimoji="1" lang="en-US" altLang="ko-KR" baseline="0" dirty="0"/>
              <a:t>frequency</a:t>
            </a:r>
            <a:r>
              <a:rPr kumimoji="1" lang="ko-KR" altLang="en-US" baseline="0" dirty="0"/>
              <a:t> </a:t>
            </a:r>
            <a:r>
              <a:rPr kumimoji="1" lang="en-US" altLang="ko-KR" baseline="0" dirty="0"/>
              <a:t>,</a:t>
            </a:r>
            <a:r>
              <a:rPr kumimoji="1" lang="ko-KR" altLang="en-US" baseline="0" dirty="0"/>
              <a:t> </a:t>
            </a:r>
            <a:r>
              <a:rPr kumimoji="1" lang="en-US" altLang="ko-KR" baseline="0" dirty="0"/>
              <a:t>right</a:t>
            </a:r>
            <a:r>
              <a:rPr kumimoji="1" lang="ko-KR" altLang="en-US" baseline="0" dirty="0"/>
              <a:t> </a:t>
            </a:r>
            <a:r>
              <a:rPr kumimoji="1" lang="en-US" altLang="ko-KR" baseline="0" dirty="0"/>
              <a:t>scatter</a:t>
            </a:r>
            <a:r>
              <a:rPr kumimoji="1" lang="ko-KR" altLang="en-US" baseline="0" dirty="0"/>
              <a:t> </a:t>
            </a:r>
            <a:r>
              <a:rPr kumimoji="1" lang="en-US" altLang="ko-KR" baseline="0" dirty="0"/>
              <a:t>plot</a:t>
            </a:r>
            <a:r>
              <a:rPr kumimoji="1" lang="ko-KR" altLang="en-US" baseline="0" dirty="0"/>
              <a:t> </a:t>
            </a:r>
            <a:r>
              <a:rPr kumimoji="1" lang="en-US" altLang="ko-KR" baseline="0" dirty="0"/>
              <a:t>is</a:t>
            </a:r>
            <a:r>
              <a:rPr kumimoji="1" lang="ko-KR" altLang="en-US" baseline="0" dirty="0"/>
              <a:t> </a:t>
            </a:r>
            <a:r>
              <a:rPr kumimoji="1" lang="en-US" altLang="ko-KR" baseline="0" dirty="0"/>
              <a:t>query</a:t>
            </a:r>
            <a:r>
              <a:rPr kumimoji="1" lang="ko-KR" altLang="en-US" baseline="0" dirty="0"/>
              <a:t> </a:t>
            </a:r>
            <a:r>
              <a:rPr kumimoji="1" lang="en-US" altLang="ko-KR" baseline="0" dirty="0"/>
              <a:t>length.</a:t>
            </a:r>
          </a:p>
          <a:p>
            <a:endParaRPr kumimoji="1" lang="en-US" altLang="ko-KR" baseline="0"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baseline="0" dirty="0"/>
              <a:t>In the red box,  left scatter plot is </a:t>
            </a:r>
          </a:p>
          <a:p>
            <a:endParaRPr kumimoji="1" lang="en-US" altLang="ko-KR" baseline="0" dirty="0"/>
          </a:p>
          <a:p>
            <a:r>
              <a:rPr kumimoji="1" lang="en-US" altLang="ko-KR" baseline="0" dirty="0"/>
              <a:t>The frequency of the dots in the red box is similar.</a:t>
            </a:r>
          </a:p>
          <a:p>
            <a:endParaRPr kumimoji="1" lang="en-US" altLang="ko-KR" baseline="0" dirty="0"/>
          </a:p>
          <a:p>
            <a:r>
              <a:rPr lang="en-US" altLang="ko-KR" sz="1200" b="0" i="0" kern="1200" dirty="0">
                <a:solidFill>
                  <a:schemeClr val="tx1"/>
                </a:solidFill>
                <a:effectLst/>
                <a:latin typeface="+mn-lt"/>
                <a:ea typeface="+mn-ea"/>
                <a:cs typeface="+mn-cs"/>
              </a:rPr>
              <a:t>However, the distribution of scatter plots about query length is very diverse.</a:t>
            </a:r>
          </a:p>
          <a:p>
            <a:endParaRPr kumimoji="1" lang="en-US" altLang="ko-KR" baseline="0" dirty="0"/>
          </a:p>
          <a:p>
            <a:r>
              <a:rPr kumimoji="1" lang="en-US" altLang="ko-KR" baseline="0" dirty="0"/>
              <a:t>It means that query length and query frequency has less relation.</a:t>
            </a:r>
          </a:p>
          <a:p>
            <a:endParaRPr kumimoji="1" lang="en-US" altLang="ko-KR" baseline="0" dirty="0"/>
          </a:p>
          <a:p>
            <a:r>
              <a:rPr lang="en-US" altLang="ko-KR" dirty="0"/>
              <a:t>if simply use the query length to predict heavy hitters, many light queries will be misclassified.</a:t>
            </a:r>
            <a:endParaRPr kumimoji="1" lang="en-US" altLang="ko-KR" baseline="0"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20</a:t>
            </a:fld>
            <a:endParaRPr lang="ko-KR" altLang="en-US"/>
          </a:p>
        </p:txBody>
      </p:sp>
    </p:spTree>
    <p:extLst>
      <p:ext uri="{BB962C8B-B14F-4D97-AF65-F5344CB8AC3E}">
        <p14:creationId xmlns:p14="http://schemas.microsoft.com/office/powerpoint/2010/main" val="545032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so</a:t>
            </a:r>
            <a:r>
              <a:rPr kumimoji="1" lang="en-US" altLang="ko-KR" baseline="0" dirty="0" smtClean="0"/>
              <a:t> it is conclusion this paper</a:t>
            </a:r>
          </a:p>
          <a:p>
            <a:endParaRPr kumimoji="1" lang="en-US" altLang="ko-KR" baseline="0" dirty="0" smtClean="0"/>
          </a:p>
          <a:p>
            <a:endParaRPr kumimoji="1" lang="en-US" altLang="ko-KR" baseline="0" dirty="0" smtClean="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21</a:t>
            </a:fld>
            <a:endParaRPr lang="ko-KR" altLang="en-US"/>
          </a:p>
        </p:txBody>
      </p:sp>
    </p:spTree>
    <p:extLst>
      <p:ext uri="{BB962C8B-B14F-4D97-AF65-F5344CB8AC3E}">
        <p14:creationId xmlns:p14="http://schemas.microsoft.com/office/powerpoint/2010/main" val="2546976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This is end of my presentation</a:t>
            </a:r>
            <a:endParaRPr kumimoji="1" lang="en-US" altLang="ko-KR" baseline="0" dirty="0" smtClean="0"/>
          </a:p>
          <a:p>
            <a:endParaRPr kumimoji="1" lang="en-US" altLang="ko-KR" baseline="0" dirty="0" smtClean="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22</a:t>
            </a:fld>
            <a:endParaRPr lang="ko-KR" altLang="en-US"/>
          </a:p>
        </p:txBody>
      </p:sp>
    </p:spTree>
    <p:extLst>
      <p:ext uri="{BB962C8B-B14F-4D97-AF65-F5344CB8AC3E}">
        <p14:creationId xmlns:p14="http://schemas.microsoft.com/office/powerpoint/2010/main" val="3426326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sz="1200" dirty="0">
                <a:latin typeface="+mn-lt"/>
              </a:rPr>
              <a:t>Estimating the frequencies of elements in a data stream is a fundamental task in data analysis and machine learning.</a:t>
            </a:r>
          </a:p>
          <a:p>
            <a:pPr algn="l"/>
            <a:r>
              <a:rPr lang="en-US" altLang="ko-KR" sz="1200" dirty="0">
                <a:latin typeface="+mn-lt"/>
              </a:rPr>
              <a:t>This problem is typically addressed using streaming algorithms which can process very large data using limited storage.</a:t>
            </a:r>
          </a:p>
          <a:p>
            <a:pPr algn="l"/>
            <a:endParaRPr lang="en-US" altLang="ko-KR" sz="1200" dirty="0">
              <a:latin typeface="+mn-lt"/>
            </a:endParaRPr>
          </a:p>
          <a:p>
            <a:pPr algn="l"/>
            <a:endParaRPr lang="en-US" altLang="ko-KR" sz="1200" dirty="0">
              <a:latin typeface="+mn-lt"/>
            </a:endParaRPr>
          </a:p>
          <a:p>
            <a:pPr algn="l"/>
            <a:r>
              <a:rPr lang="en-US" altLang="ko-KR" sz="1200" dirty="0">
                <a:latin typeface="+mn-lt"/>
              </a:rPr>
              <a:t/>
            </a:r>
            <a:br>
              <a:rPr lang="en-US" altLang="ko-KR" sz="1200" dirty="0">
                <a:latin typeface="+mn-lt"/>
              </a:rPr>
            </a:br>
            <a:endParaRPr lang="en-US" altLang="ko-KR" sz="1200" dirty="0">
              <a:latin typeface="+mn-lt"/>
            </a:endParaRPr>
          </a:p>
          <a:p>
            <a:endParaRPr kumimoji="1" lang="en-US" altLang="ko-KR"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3</a:t>
            </a:fld>
            <a:endParaRPr lang="ko-KR" altLang="en-US"/>
          </a:p>
        </p:txBody>
      </p:sp>
    </p:spTree>
    <p:extLst>
      <p:ext uri="{BB962C8B-B14F-4D97-AF65-F5344CB8AC3E}">
        <p14:creationId xmlns:p14="http://schemas.microsoft.com/office/powerpoint/2010/main" val="174562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en-US" altLang="ko-KR" sz="1200" dirty="0">
              <a:latin typeface="+mn-lt"/>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
            </a:r>
            <a:br>
              <a:rPr lang="en-US" altLang="ko-KR" sz="1200" dirty="0">
                <a:latin typeface="+mn-lt"/>
              </a:rPr>
            </a:br>
            <a:r>
              <a:rPr lang="en-US" altLang="ko-KR" sz="1200" dirty="0">
                <a:latin typeface="+mn-lt"/>
              </a:rPr>
              <a:t>The goal of Frequency Estimation is ,to count ,the number of times an item, appears in the data stream.</a:t>
            </a:r>
          </a:p>
          <a:p>
            <a:endParaRPr kumimoji="1" lang="en-US" altLang="ko-KR"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4</a:t>
            </a:fld>
            <a:endParaRPr lang="ko-KR" altLang="en-US"/>
          </a:p>
        </p:txBody>
      </p:sp>
    </p:spTree>
    <p:extLst>
      <p:ext uri="{BB962C8B-B14F-4D97-AF65-F5344CB8AC3E}">
        <p14:creationId xmlns:p14="http://schemas.microsoft.com/office/powerpoint/2010/main" val="411013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sz="1200" dirty="0">
                <a:latin typeface="+mn-lt"/>
              </a:rPr>
              <a:t/>
            </a:r>
            <a:br>
              <a:rPr lang="en-US" altLang="ko-KR" sz="1200" dirty="0">
                <a:latin typeface="+mn-lt"/>
              </a:rPr>
            </a:br>
            <a:r>
              <a:rPr lang="en-US" altLang="ko-KR" sz="1200" dirty="0" smtClean="0">
                <a:latin typeface="+mn-lt"/>
              </a:rPr>
              <a:t>1. The </a:t>
            </a:r>
            <a:r>
              <a:rPr lang="en-US" altLang="ko-KR" sz="1200" dirty="0">
                <a:latin typeface="+mn-lt"/>
              </a:rPr>
              <a:t>goal of Frequency Estimation is, to count, the number of </a:t>
            </a:r>
            <a:r>
              <a:rPr lang="en-US" altLang="ko-KR" sz="1800" b="1" dirty="0">
                <a:solidFill>
                  <a:srgbClr val="FF0000"/>
                </a:solidFill>
                <a:latin typeface="+mn-lt"/>
              </a:rPr>
              <a:t>times</a:t>
            </a:r>
            <a:r>
              <a:rPr lang="en-US" altLang="ko-KR" sz="1200" dirty="0">
                <a:solidFill>
                  <a:srgbClr val="FF0000"/>
                </a:solidFill>
                <a:latin typeface="+mn-lt"/>
              </a:rPr>
              <a:t> </a:t>
            </a:r>
            <a:r>
              <a:rPr lang="en-US" altLang="ko-KR" sz="1200" dirty="0">
                <a:latin typeface="+mn-lt"/>
              </a:rPr>
              <a:t>an item, appears in the data stream.</a:t>
            </a:r>
          </a:p>
          <a:p>
            <a:pPr algn="l"/>
            <a:endParaRPr lang="en-US" altLang="ko-KR" sz="1200" dirty="0">
              <a:latin typeface="+mn-lt"/>
            </a:endParaRPr>
          </a:p>
          <a:p>
            <a:r>
              <a:rPr lang="en-US" altLang="ko-KR" sz="1200" b="0" i="0" u="none" strike="noStrike" kern="1200" dirty="0" smtClean="0">
                <a:solidFill>
                  <a:schemeClr val="tx1"/>
                </a:solidFill>
                <a:effectLst/>
                <a:latin typeface="+mn-lt"/>
                <a:ea typeface="+mn-ea"/>
                <a:cs typeface="+mn-cs"/>
              </a:rPr>
              <a:t>2. In </a:t>
            </a:r>
            <a:r>
              <a:rPr lang="en-US" altLang="ko-KR" sz="1200" b="0" i="0" u="none" strike="noStrike" kern="1200" dirty="0">
                <a:solidFill>
                  <a:schemeClr val="tx1"/>
                </a:solidFill>
                <a:effectLst/>
                <a:latin typeface="+mn-lt"/>
                <a:ea typeface="+mn-ea"/>
                <a:cs typeface="+mn-cs"/>
              </a:rPr>
              <a:t>the real world,</a:t>
            </a:r>
            <a:r>
              <a:rPr lang="en-US" altLang="ko-KR" sz="1200" b="0" i="0" u="none" strike="noStrike" kern="1200" baseline="0" dirty="0">
                <a:solidFill>
                  <a:schemeClr val="tx1"/>
                </a:solidFill>
                <a:effectLst/>
                <a:latin typeface="+mn-lt"/>
                <a:ea typeface="+mn-ea"/>
                <a:cs typeface="+mn-cs"/>
              </a:rPr>
              <a:t> m</a:t>
            </a:r>
            <a:r>
              <a:rPr lang="en-US" altLang="ko-KR" sz="1200" b="0" i="0" u="none" strike="noStrike" kern="1200" dirty="0">
                <a:solidFill>
                  <a:schemeClr val="tx1"/>
                </a:solidFill>
                <a:effectLst/>
                <a:latin typeface="+mn-lt"/>
                <a:ea typeface="+mn-ea"/>
                <a:cs typeface="+mn-cs"/>
              </a:rPr>
              <a:t>any people want answers to these questions.</a:t>
            </a:r>
          </a:p>
          <a:p>
            <a:endParaRPr lang="en-US" altLang="ko-KR" sz="1200" b="0" i="0" u="none" strike="noStrike" kern="1200" dirty="0">
              <a:solidFill>
                <a:schemeClr val="tx1"/>
              </a:solidFill>
              <a:effectLst/>
              <a:latin typeface="+mn-lt"/>
              <a:ea typeface="+mn-ea"/>
              <a:cs typeface="+mn-cs"/>
            </a:endParaRPr>
          </a:p>
          <a:p>
            <a:r>
              <a:rPr kumimoji="1" lang="en-US" altLang="ko-KR" sz="1200" b="0" i="0" u="none" strike="noStrike" kern="1200" dirty="0" smtClean="0">
                <a:solidFill>
                  <a:schemeClr val="tx1"/>
                </a:solidFill>
                <a:effectLst/>
                <a:latin typeface="+mn-lt"/>
                <a:ea typeface="+mn-ea"/>
                <a:cs typeface="+mn-cs"/>
              </a:rPr>
              <a:t>3. However</a:t>
            </a:r>
            <a:r>
              <a:rPr kumimoji="1" lang="en-US" altLang="ko-KR" sz="1200" b="0" i="0" u="none" strike="noStrike" kern="1200" baseline="0" dirty="0" smtClean="0">
                <a:solidFill>
                  <a:schemeClr val="tx1"/>
                </a:solidFill>
                <a:effectLst/>
                <a:latin typeface="+mn-lt"/>
                <a:ea typeface="+mn-ea"/>
                <a:cs typeface="+mn-cs"/>
              </a:rPr>
              <a:t> </a:t>
            </a:r>
            <a:r>
              <a:rPr kumimoji="1" lang="en-US" altLang="ko-KR" sz="1200" b="0" i="0" u="none" strike="noStrike" kern="1200" baseline="0" dirty="0">
                <a:solidFill>
                  <a:schemeClr val="tx1"/>
                </a:solidFill>
                <a:effectLst/>
                <a:latin typeface="+mn-lt"/>
                <a:ea typeface="+mn-ea"/>
                <a:cs typeface="+mn-cs"/>
              </a:rPr>
              <a:t>in the big data application, the stream is too large and cannot be stored.</a:t>
            </a:r>
          </a:p>
          <a:p>
            <a:endParaRPr kumimoji="1" lang="en-US" altLang="ko-KR" sz="1200" b="0" i="0" u="none" strike="noStrike" kern="1200" baseline="0" dirty="0">
              <a:solidFill>
                <a:schemeClr val="tx1"/>
              </a:solidFill>
              <a:effectLst/>
              <a:latin typeface="+mn-lt"/>
              <a:ea typeface="+mn-ea"/>
              <a:cs typeface="+mn-cs"/>
            </a:endParaRPr>
          </a:p>
          <a:p>
            <a:endParaRPr kumimoji="1" lang="en-US" altLang="ko-KR" dirty="0"/>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5</a:t>
            </a:fld>
            <a:endParaRPr lang="ko-KR" altLang="en-US"/>
          </a:p>
        </p:txBody>
      </p:sp>
    </p:spTree>
    <p:extLst>
      <p:ext uri="{BB962C8B-B14F-4D97-AF65-F5344CB8AC3E}">
        <p14:creationId xmlns:p14="http://schemas.microsoft.com/office/powerpoint/2010/main" val="2285429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sz="1200" b="0" i="0" u="none" strike="noStrike" kern="1200" dirty="0">
                <a:solidFill>
                  <a:schemeClr val="tx1"/>
                </a:solidFill>
                <a:effectLst/>
                <a:latin typeface="+mn-lt"/>
                <a:ea typeface="+mn-ea"/>
                <a:cs typeface="+mn-cs"/>
              </a:rPr>
              <a:t>However</a:t>
            </a:r>
            <a:r>
              <a:rPr kumimoji="1" lang="en-US" altLang="ko-KR" sz="1200" b="0" i="0" u="none" strike="noStrike" kern="1200" baseline="0" dirty="0">
                <a:solidFill>
                  <a:schemeClr val="tx1"/>
                </a:solidFill>
                <a:effectLst/>
                <a:latin typeface="+mn-lt"/>
                <a:ea typeface="+mn-ea"/>
                <a:cs typeface="+mn-cs"/>
              </a:rPr>
              <a:t> in the big data application, the stream is too large and cannot be stored.</a:t>
            </a:r>
          </a:p>
          <a:p>
            <a:endParaRPr kumimoji="1" lang="en-US" altLang="ko-KR" sz="1200" b="0" i="0" u="none" strike="noStrike" kern="1200" baseline="0" dirty="0">
              <a:solidFill>
                <a:schemeClr val="tx1"/>
              </a:solidFill>
              <a:effectLst/>
              <a:latin typeface="+mn-lt"/>
              <a:ea typeface="+mn-ea"/>
              <a:cs typeface="+mn-cs"/>
            </a:endParaRPr>
          </a:p>
          <a:p>
            <a:r>
              <a:rPr lang="en-US" altLang="ko-KR" sz="1200" b="0" i="0" kern="1200" dirty="0" smtClean="0">
                <a:solidFill>
                  <a:schemeClr val="tx1"/>
                </a:solidFill>
                <a:effectLst/>
                <a:latin typeface="+mn-lt"/>
                <a:ea typeface="+mn-ea"/>
                <a:cs typeface="+mn-cs"/>
              </a:rPr>
              <a:t>1. This </a:t>
            </a:r>
            <a:r>
              <a:rPr lang="en-US" altLang="ko-KR" sz="1200" b="0" i="0" kern="1200" dirty="0">
                <a:solidFill>
                  <a:schemeClr val="tx1"/>
                </a:solidFill>
                <a:effectLst/>
                <a:latin typeface="+mn-lt"/>
                <a:ea typeface="+mn-ea"/>
                <a:cs typeface="+mn-cs"/>
              </a:rPr>
              <a:t>challenge has motivated the development of streaming algorithms.(which compute a good estimate of the frequencies using a limited amount of space)</a:t>
            </a:r>
          </a:p>
          <a:p>
            <a:endParaRPr kumimoji="1" lang="en-US" altLang="ko-KR" sz="1200" b="0" i="0" kern="1200" dirty="0">
              <a:solidFill>
                <a:schemeClr val="tx1"/>
              </a:solidFill>
              <a:effectLst/>
              <a:latin typeface="+mn-lt"/>
              <a:ea typeface="+mn-ea"/>
              <a:cs typeface="+mn-cs"/>
            </a:endParaRPr>
          </a:p>
          <a:p>
            <a:pPr algn="l"/>
            <a:r>
              <a:rPr lang="en-US" altLang="ko-KR" sz="1200" dirty="0" smtClean="0">
                <a:latin typeface="+mn-ea"/>
              </a:rPr>
              <a:t>2. Therefore</a:t>
            </a:r>
            <a:r>
              <a:rPr lang="en-US" altLang="ko-KR" sz="1200" dirty="0">
                <a:latin typeface="+mn-ea"/>
              </a:rPr>
              <a:t>, frequency estimation algorithms was made to </a:t>
            </a:r>
            <a:r>
              <a:rPr lang="en-US" altLang="ko-KR" sz="1200" b="1" dirty="0">
                <a:latin typeface="+mn-ea"/>
              </a:rPr>
              <a:t>compute a good estimation using a limited amount of space</a:t>
            </a:r>
            <a:r>
              <a:rPr lang="en-US" altLang="ko-KR" sz="1200" dirty="0">
                <a:latin typeface="+mn-ea"/>
              </a:rPr>
              <a:t>.</a:t>
            </a:r>
          </a:p>
          <a:p>
            <a:pPr algn="l"/>
            <a:endParaRPr lang="en-US" altLang="ko-KR" sz="1200" dirty="0">
              <a:latin typeface="+mn-ea"/>
            </a:endParaRPr>
          </a:p>
          <a:p>
            <a:pPr algn="l"/>
            <a:r>
              <a:rPr lang="en-US" altLang="ko-KR" sz="1200" dirty="0" smtClean="0">
                <a:latin typeface="+mn-ea"/>
              </a:rPr>
              <a:t>3. Such </a:t>
            </a:r>
            <a:r>
              <a:rPr lang="en-US" altLang="ko-KR" sz="1200" dirty="0">
                <a:latin typeface="+mn-ea"/>
              </a:rPr>
              <a:t>as count-min , count sketch, </a:t>
            </a:r>
          </a:p>
          <a:p>
            <a:pPr algn="l"/>
            <a:r>
              <a:rPr lang="en-US" altLang="ko-KR" sz="1200" b="0" i="0" u="none" strike="noStrike" kern="1200" dirty="0" smtClean="0">
                <a:solidFill>
                  <a:schemeClr val="tx1"/>
                </a:solidFill>
                <a:effectLst/>
                <a:latin typeface="+mn-lt"/>
                <a:ea typeface="+mn-ea"/>
                <a:cs typeface="+mn-cs"/>
              </a:rPr>
              <a:t>these algorithms, we have already studied in quiz.</a:t>
            </a:r>
            <a:endParaRPr lang="en-US" altLang="ko-KR" sz="1200" dirty="0">
              <a:latin typeface="+mn-ea"/>
            </a:endParaRP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6</a:t>
            </a:fld>
            <a:endParaRPr lang="ko-KR" altLang="en-US"/>
          </a:p>
        </p:txBody>
      </p:sp>
    </p:spTree>
    <p:extLst>
      <p:ext uri="{BB962C8B-B14F-4D97-AF65-F5344CB8AC3E}">
        <p14:creationId xmlns:p14="http://schemas.microsoft.com/office/powerpoint/2010/main" val="199336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10000"/>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1" lang="en-US" altLang="ko-KR" sz="1200" b="0" dirty="0">
                <a:latin typeface="+mn-lt"/>
                <a:ea typeface="+mn-ea"/>
              </a:rPr>
              <a:t>But</a:t>
            </a:r>
            <a:r>
              <a:rPr kumimoji="1" lang="en-US" altLang="ko-KR" sz="1200" b="0" baseline="0" dirty="0">
                <a:latin typeface="+mn-lt"/>
                <a:ea typeface="+mn-ea"/>
              </a:rPr>
              <a:t> there is some problem.</a:t>
            </a:r>
          </a:p>
          <a:p>
            <a:pPr marL="0" marR="0" indent="0" algn="l" defTabSz="914400" rtl="0" eaLnBrk="1" fontAlgn="auto" latinLnBrk="1" hangingPunct="1">
              <a:lnSpc>
                <a:spcPct val="100000"/>
              </a:lnSpc>
              <a:spcBef>
                <a:spcPts val="0"/>
              </a:spcBef>
              <a:spcAft>
                <a:spcPts val="0"/>
              </a:spcAft>
              <a:buClrTx/>
              <a:buSzTx/>
              <a:buFontTx/>
              <a:buNone/>
              <a:tabLst/>
              <a:defRPr/>
            </a:pPr>
            <a:endParaRPr kumimoji="1" lang="en-US" altLang="ko-KR" sz="1200" b="0" baseline="0" dirty="0">
              <a:latin typeface="+mn-lt"/>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kumimoji="1" lang="en-US" altLang="ko-KR" sz="1200" b="0" baseline="0" dirty="0">
                <a:latin typeface="+mn-lt"/>
                <a:ea typeface="+mn-ea"/>
              </a:rPr>
              <a:t>problem is collision.</a:t>
            </a:r>
          </a:p>
          <a:p>
            <a:pPr marL="0" marR="0" indent="0" algn="l" defTabSz="914400" rtl="0" eaLnBrk="1" fontAlgn="auto" latinLnBrk="1" hangingPunct="1">
              <a:lnSpc>
                <a:spcPct val="100000"/>
              </a:lnSpc>
              <a:spcBef>
                <a:spcPts val="0"/>
              </a:spcBef>
              <a:spcAft>
                <a:spcPts val="0"/>
              </a:spcAft>
              <a:buClrTx/>
              <a:buSzTx/>
              <a:buFontTx/>
              <a:buNone/>
              <a:tabLst/>
              <a:defRPr/>
            </a:pPr>
            <a:endParaRPr kumimoji="1" lang="en-US" altLang="ko-KR" sz="1200" b="0" baseline="0" dirty="0">
              <a:latin typeface="+mn-lt"/>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kumimoji="1" lang="en-US" altLang="ko-KR" sz="1200" b="0" baseline="0" dirty="0">
                <a:latin typeface="+mn-lt"/>
                <a:ea typeface="+mn-ea"/>
              </a:rPr>
              <a:t>Collision occurs when two elements are mapped to the same bucket ,</a:t>
            </a:r>
          </a:p>
          <a:p>
            <a:pPr marL="0" marR="0" indent="0" algn="l" defTabSz="914400" rtl="0" eaLnBrk="1" fontAlgn="auto" latinLnBrk="1" hangingPunct="1">
              <a:lnSpc>
                <a:spcPct val="100000"/>
              </a:lnSpc>
              <a:spcBef>
                <a:spcPts val="0"/>
              </a:spcBef>
              <a:spcAft>
                <a:spcPts val="0"/>
              </a:spcAft>
              <a:buClrTx/>
              <a:buSzTx/>
              <a:buFontTx/>
              <a:buNone/>
              <a:tabLst/>
              <a:defRPr/>
            </a:pPr>
            <a:endParaRPr kumimoji="1" lang="en-US" altLang="ko-KR" sz="1200" b="0" baseline="0" dirty="0">
              <a:latin typeface="+mn-lt"/>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mn-ea"/>
              </a:rPr>
              <a:t>hashing based algorithm can not avoid </a:t>
            </a:r>
            <a:r>
              <a:rPr lang="en-US" altLang="ko-KR" sz="1200" b="1" dirty="0">
                <a:latin typeface="+mn-ea"/>
              </a:rPr>
              <a:t>collisions</a:t>
            </a:r>
            <a:r>
              <a:rPr lang="en-US" altLang="ko-KR" sz="1200" dirty="0">
                <a:latin typeface="+mn-ea"/>
              </a:rPr>
              <a:t> between words in a limited space.</a:t>
            </a:r>
            <a:endParaRPr kumimoji="1" lang="en-US" altLang="ko-KR" sz="1200" b="0" baseline="0" dirty="0">
              <a:latin typeface="+mn-lt"/>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kumimoji="1" lang="en-US" altLang="ko-KR" sz="1200" b="0" baseline="0" dirty="0">
              <a:latin typeface="+mn-lt"/>
              <a:ea typeface="+mn-ea"/>
            </a:endParaRPr>
          </a:p>
          <a:p>
            <a:pPr algn="l">
              <a:lnSpc>
                <a:spcPct val="200000"/>
              </a:lnSpc>
            </a:pPr>
            <a:endParaRPr lang="en-US" altLang="ko-KR" sz="1200" baseline="0" dirty="0">
              <a:latin typeface="+mn-ea"/>
              <a:ea typeface="+mn-ea"/>
            </a:endParaRPr>
          </a:p>
          <a:p>
            <a:pPr algn="l">
              <a:lnSpc>
                <a:spcPct val="200000"/>
              </a:lnSpc>
            </a:pPr>
            <a:r>
              <a:rPr lang="en-US" altLang="ko-KR" sz="1200" baseline="0" dirty="0">
                <a:latin typeface="+mn-ea"/>
                <a:ea typeface="+mn-ea"/>
              </a:rPr>
              <a:t>If collision between small frequency element, it is a trivial things</a:t>
            </a:r>
          </a:p>
          <a:p>
            <a:pPr algn="l">
              <a:lnSpc>
                <a:spcPct val="200000"/>
              </a:lnSpc>
            </a:pPr>
            <a:endParaRPr lang="en-US" altLang="ko-KR" sz="1200" dirty="0">
              <a:latin typeface="+mn-ea"/>
              <a:ea typeface="+mn-ea"/>
            </a:endParaRPr>
          </a:p>
          <a:p>
            <a:pPr algn="l">
              <a:lnSpc>
                <a:spcPct val="200000"/>
              </a:lnSpc>
            </a:pPr>
            <a:r>
              <a:rPr lang="en-US" altLang="ko-KR" sz="1200" dirty="0">
                <a:latin typeface="+mn-ea"/>
                <a:ea typeface="+mn-ea"/>
              </a:rPr>
              <a:t>However heavy hitter has a </a:t>
            </a:r>
            <a:r>
              <a:rPr lang="en-US" altLang="ko-KR" sz="1200" dirty="0" smtClean="0">
                <a:latin typeface="+mn-ea"/>
                <a:ea typeface="+mn-ea"/>
              </a:rPr>
              <a:t>large </a:t>
            </a:r>
            <a:r>
              <a:rPr lang="en-US" altLang="ko-KR" sz="1200" dirty="0">
                <a:latin typeface="+mn-ea"/>
                <a:ea typeface="+mn-ea"/>
              </a:rPr>
              <a:t>impact on the estimation</a:t>
            </a:r>
          </a:p>
          <a:p>
            <a:pPr algn="l">
              <a:lnSpc>
                <a:spcPct val="200000"/>
              </a:lnSpc>
            </a:pPr>
            <a:endParaRPr lang="en-US" altLang="ko-KR" sz="1200" dirty="0">
              <a:latin typeface="+mn-ea"/>
              <a:ea typeface="+mn-ea"/>
            </a:endParaRPr>
          </a:p>
          <a:p>
            <a:pPr algn="l">
              <a:lnSpc>
                <a:spcPct val="200000"/>
              </a:lnSpc>
            </a:pPr>
            <a:r>
              <a:rPr lang="en-US" altLang="ko-KR" sz="1200" dirty="0">
                <a:latin typeface="+mn-ea"/>
                <a:ea typeface="+mn-ea"/>
              </a:rPr>
              <a:t>‘Heavy hitter‘ means high frequency element</a:t>
            </a:r>
          </a:p>
          <a:p>
            <a:pPr algn="l">
              <a:lnSpc>
                <a:spcPct val="200000"/>
              </a:lnSpc>
            </a:pPr>
            <a:endParaRPr lang="en-US" altLang="ko-KR" sz="1200" dirty="0">
              <a:latin typeface="+mn-ea"/>
              <a:ea typeface="+mn-ea"/>
            </a:endParaRPr>
          </a:p>
          <a:p>
            <a:pPr algn="l">
              <a:lnSpc>
                <a:spcPct val="200000"/>
              </a:lnSpc>
            </a:pPr>
            <a:r>
              <a:rPr lang="en-US" altLang="ko-KR" sz="1200" dirty="0">
                <a:latin typeface="+mn-ea"/>
                <a:ea typeface="+mn-ea"/>
              </a:rPr>
              <a:t>For example in English these words are heavy hitters</a:t>
            </a:r>
          </a:p>
          <a:p>
            <a:pPr algn="l">
              <a:lnSpc>
                <a:spcPct val="200000"/>
              </a:lnSpc>
            </a:pPr>
            <a:endParaRPr lang="en-US" altLang="ko-KR" sz="1200" dirty="0">
              <a:latin typeface="+mn-ea"/>
              <a:ea typeface="+mn-ea"/>
            </a:endParaRP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7</a:t>
            </a:fld>
            <a:endParaRPr lang="ko-KR" altLang="en-US"/>
          </a:p>
        </p:txBody>
      </p:sp>
    </p:spTree>
    <p:extLst>
      <p:ext uri="{BB962C8B-B14F-4D97-AF65-F5344CB8AC3E}">
        <p14:creationId xmlns:p14="http://schemas.microsoft.com/office/powerpoint/2010/main" val="362714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r>
              <a:rPr lang="en-US" altLang="ko-KR" sz="1200" b="0" i="0" u="none" strike="noStrike" kern="1200" dirty="0" smtClean="0">
                <a:solidFill>
                  <a:schemeClr val="tx1"/>
                </a:solidFill>
                <a:effectLst/>
                <a:latin typeface="+mn-lt"/>
                <a:ea typeface="+mn-ea"/>
                <a:cs typeface="+mn-cs"/>
              </a:rPr>
              <a:t>1. In hashing-based algorithms, collisions are unavoidable, ​</a:t>
            </a:r>
          </a:p>
          <a:p>
            <a:pPr rtl="0" fontAlgn="base"/>
            <a:r>
              <a:rPr lang="en-US" altLang="ko-KR" sz="1200" b="0" i="0" u="none" strike="noStrike" kern="1200" dirty="0" smtClean="0">
                <a:solidFill>
                  <a:schemeClr val="tx1"/>
                </a:solidFill>
                <a:effectLst/>
                <a:latin typeface="+mn-lt"/>
                <a:ea typeface="+mn-ea"/>
                <a:cs typeface="+mn-cs"/>
              </a:rPr>
              <a:t>2. so heavy hitters must be handled well to minimize errors.​</a:t>
            </a:r>
          </a:p>
          <a:p>
            <a:pPr rtl="0" fontAlgn="base"/>
            <a:r>
              <a:rPr lang="en-US" altLang="ko-KR" sz="1200" b="0" i="0" u="none" strike="noStrike" kern="1200" dirty="0" smtClean="0">
                <a:solidFill>
                  <a:schemeClr val="tx1"/>
                </a:solidFill>
                <a:effectLst/>
                <a:latin typeface="+mn-lt"/>
                <a:ea typeface="+mn-ea"/>
                <a:cs typeface="+mn-cs"/>
              </a:rPr>
              <a:t>3. For this reason , they proposed the learning based algorithms.​</a:t>
            </a:r>
          </a:p>
          <a:p>
            <a:pPr rtl="0" fontAlgn="base"/>
            <a:r>
              <a:rPr lang="en-US" altLang="ko-KR" sz="1200" b="0" i="0" u="none" strike="noStrike" kern="1200" dirty="0" smtClean="0">
                <a:solidFill>
                  <a:schemeClr val="tx1"/>
                </a:solidFill>
                <a:effectLst/>
                <a:latin typeface="+mn-lt"/>
                <a:ea typeface="+mn-ea"/>
                <a:cs typeface="+mn-cs"/>
              </a:rPr>
              <a:t>​</a:t>
            </a:r>
          </a:p>
          <a:p>
            <a:pPr rtl="0" fontAlgn="base"/>
            <a:r>
              <a:rPr lang="en-US" altLang="ko-KR" sz="1200" b="0" i="0" u="none" strike="noStrike" kern="1200" dirty="0" smtClean="0">
                <a:solidFill>
                  <a:schemeClr val="tx1"/>
                </a:solidFill>
                <a:effectLst/>
                <a:latin typeface="+mn-lt"/>
                <a:ea typeface="+mn-ea"/>
                <a:cs typeface="+mn-cs"/>
              </a:rPr>
              <a:t>4. Proposed idea learn the heavy hitters property and assign heavy hitters their own buckets.​</a:t>
            </a:r>
          </a:p>
          <a:p>
            <a:pPr rtl="0" fontAlgn="base"/>
            <a:r>
              <a:rPr lang="en-US" altLang="ko-KR" sz="1200" b="0" i="0" u="none" strike="noStrike" kern="1200" dirty="0" smtClean="0">
                <a:solidFill>
                  <a:schemeClr val="tx1"/>
                </a:solidFill>
                <a:effectLst/>
                <a:latin typeface="+mn-lt"/>
                <a:ea typeface="+mn-ea"/>
                <a:cs typeface="+mn-cs"/>
              </a:rPr>
              <a:t>5. this paper uses deep learning to learn about the properties of heavy hitter.​</a:t>
            </a:r>
            <a:endParaRPr lang="en-US" altLang="ko-KR" sz="1200" b="0" i="0" u="none" strike="noStrike"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8</a:t>
            </a:fld>
            <a:endParaRPr lang="ko-KR" altLang="en-US"/>
          </a:p>
        </p:txBody>
      </p:sp>
    </p:spTree>
    <p:extLst>
      <p:ext uri="{BB962C8B-B14F-4D97-AF65-F5344CB8AC3E}">
        <p14:creationId xmlns:p14="http://schemas.microsoft.com/office/powerpoint/2010/main" val="1437956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i="0" u="none" strike="noStrike" kern="1200" baseline="0" dirty="0">
                <a:solidFill>
                  <a:schemeClr val="tx1"/>
                </a:solidFill>
                <a:latin typeface="+mn-lt"/>
                <a:ea typeface="+mn-ea"/>
                <a:cs typeface="+mn-cs"/>
              </a:rPr>
              <a:t>1. Classical algorithms often fail to leverage useful patterns in their input</a:t>
            </a:r>
          </a:p>
          <a:p>
            <a:r>
              <a:rPr lang="en-US" altLang="ko-KR" sz="1200" b="0" i="0" kern="1200" dirty="0">
                <a:solidFill>
                  <a:schemeClr val="tx1"/>
                </a:solidFill>
                <a:effectLst/>
                <a:latin typeface="+mn-lt"/>
                <a:ea typeface="+mn-ea"/>
                <a:cs typeface="+mn-cs"/>
              </a:rPr>
              <a:t>2. But Deep learning captures data patterns well.</a:t>
            </a:r>
          </a:p>
          <a:p>
            <a:r>
              <a:rPr lang="en-US" altLang="ko-KR" sz="1200" b="0" i="0" u="none" strike="noStrike" kern="1200" baseline="0" dirty="0">
                <a:solidFill>
                  <a:schemeClr val="tx1"/>
                </a:solidFill>
                <a:latin typeface="+mn-lt"/>
                <a:ea typeface="+mn-ea"/>
                <a:cs typeface="+mn-cs"/>
              </a:rPr>
              <a:t>3. So they use RNN to learn about the property of heavy hitters.</a:t>
            </a:r>
          </a:p>
          <a:p>
            <a:r>
              <a:rPr kumimoji="1" lang="en-US" altLang="ko-KR" dirty="0"/>
              <a:t>4. RNN is kind of deep learning model for capturing and learning data pattern.</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5. Oracle is a learned classifier consist of these RNN and determines whether it is a heavy heater or not.</a:t>
            </a:r>
          </a:p>
          <a:p>
            <a:r>
              <a:rPr kumimoji="1" lang="en-US" altLang="ko-KR" dirty="0"/>
              <a:t>6. Let's look at the detailed algorithm</a:t>
            </a:r>
          </a:p>
        </p:txBody>
      </p:sp>
      <p:sp>
        <p:nvSpPr>
          <p:cNvPr id="4" name="슬라이드 번호 개체 틀 3"/>
          <p:cNvSpPr>
            <a:spLocks noGrp="1"/>
          </p:cNvSpPr>
          <p:nvPr>
            <p:ph type="sldNum" sz="quarter" idx="5"/>
          </p:nvPr>
        </p:nvSpPr>
        <p:spPr/>
        <p:txBody>
          <a:bodyPr/>
          <a:lstStyle/>
          <a:p>
            <a:fld id="{95D02966-8DBF-4C90-B812-524164354662}" type="slidenum">
              <a:rPr lang="ko-KR" altLang="en-US" smtClean="0"/>
              <a:pPr/>
              <a:t>9</a:t>
            </a:fld>
            <a:endParaRPr lang="ko-KR" altLang="en-US"/>
          </a:p>
        </p:txBody>
      </p:sp>
    </p:spTree>
    <p:extLst>
      <p:ext uri="{BB962C8B-B14F-4D97-AF65-F5344CB8AC3E}">
        <p14:creationId xmlns:p14="http://schemas.microsoft.com/office/powerpoint/2010/main" val="23482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모서리가 둥근 직사각형 9"/>
          <p:cNvSpPr/>
          <p:nvPr/>
        </p:nvSpPr>
        <p:spPr>
          <a:xfrm>
            <a:off x="395536" y="2996952"/>
            <a:ext cx="720080" cy="8640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D9227E8-B225-4DD2-8EC7-0A2F88B2B4AE}" type="slidenum">
              <a:rPr lang="ko-KR" altLang="en-US" smtClean="0"/>
              <a:pPr/>
              <a:t>‹#›</a:t>
            </a:fld>
            <a:endParaRPr lang="ko-KR" altLang="en-US"/>
          </a:p>
        </p:txBody>
      </p:sp>
      <p:sp>
        <p:nvSpPr>
          <p:cNvPr id="7" name="모서리가 둥근 직사각형 6"/>
          <p:cNvSpPr/>
          <p:nvPr/>
        </p:nvSpPr>
        <p:spPr>
          <a:xfrm>
            <a:off x="467544" y="3573016"/>
            <a:ext cx="8208912" cy="7200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8" name="모서리가 둥근 직사각형 7"/>
          <p:cNvSpPr/>
          <p:nvPr/>
        </p:nvSpPr>
        <p:spPr>
          <a:xfrm>
            <a:off x="683568" y="1700808"/>
            <a:ext cx="72008" cy="20162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9" name="모서리가 둥근 직사각형 8"/>
          <p:cNvSpPr/>
          <p:nvPr/>
        </p:nvSpPr>
        <p:spPr>
          <a:xfrm>
            <a:off x="835968" y="2636912"/>
            <a:ext cx="72008" cy="20162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6_제목 슬라이드">
    <p:spTree>
      <p:nvGrpSpPr>
        <p:cNvPr id="1" name=""/>
        <p:cNvGrpSpPr/>
        <p:nvPr/>
      </p:nvGrpSpPr>
      <p:grpSpPr>
        <a:xfrm>
          <a:off x="0" y="0"/>
          <a:ext cx="0" cy="0"/>
          <a:chOff x="0" y="0"/>
          <a:chExt cx="0" cy="0"/>
        </a:xfrm>
      </p:grpSpPr>
      <p:sp>
        <p:nvSpPr>
          <p:cNvPr id="99330" name="Rectangle 2"/>
          <p:cNvSpPr>
            <a:spLocks noGrp="1"/>
          </p:cNvSpPr>
          <p:nvPr/>
        </p:nvSpPr>
        <p:spPr bwMode="auto">
          <a:xfrm>
            <a:off x="301625" y="228600"/>
            <a:ext cx="8534400" cy="758825"/>
          </a:xfrm>
          <a:prstGeom prst="rect">
            <a:avLst/>
          </a:prstGeom>
        </p:spPr>
        <p:txBody>
          <a:bodyPr anchor="b"/>
          <a:lstStyle/>
          <a:p>
            <a:pPr algn="ctr" eaLnBrk="0" hangingPunct="0"/>
            <a:endParaRPr lang="ko-KR" altLang="ko-KR" sz="3300">
              <a:solidFill>
                <a:srgbClr val="7B9899"/>
              </a:solidFill>
              <a:latin typeface="Georgia" pitchFamily="18" charset="0"/>
            </a:endParaRPr>
          </a:p>
        </p:txBody>
      </p:sp>
      <p:sp>
        <p:nvSpPr>
          <p:cNvPr id="99331" name="Rectangle 3"/>
          <p:cNvSpPr>
            <a:spLocks noGrp="1"/>
          </p:cNvSpPr>
          <p:nvPr/>
        </p:nvSpPr>
        <p:spPr bwMode="auto">
          <a:xfrm>
            <a:off x="301625" y="1524000"/>
            <a:ext cx="8534400" cy="4598988"/>
          </a:xfrm>
          <a:prstGeom prst="rect">
            <a:avLst/>
          </a:prstGeom>
        </p:spPr>
        <p:txBody>
          <a:bodyPr/>
          <a:lstStyle/>
          <a:p>
            <a:pPr marL="273050" indent="-273050" eaLnBrk="0" hangingPunct="0">
              <a:spcBef>
                <a:spcPct val="20000"/>
              </a:spcBef>
              <a:buClr>
                <a:schemeClr val="accent1"/>
              </a:buClr>
              <a:buSzPct val="85000"/>
              <a:buFont typeface="Wingdings 2" pitchFamily="18" charset="2"/>
              <a:buChar char=""/>
            </a:pPr>
            <a:endParaRPr lang="ko-KR" altLang="ko-KR" sz="2700">
              <a:latin typeface="Georgia"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83568" y="274638"/>
            <a:ext cx="8003232" cy="994122"/>
          </a:xfrm>
        </p:spPr>
        <p:txBody>
          <a:bodyPr/>
          <a:lstStyle>
            <a:lvl1pPr>
              <a:defRPr>
                <a:latin typeface="Tahoma" pitchFamily="34" charset="0"/>
                <a:cs typeface="Tahoma" pitchFamily="34" charset="0"/>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1pPr latinLnBrk="0">
              <a:defRPr/>
            </a:lvl1pPr>
            <a:lvl2pPr latinLnBrk="0">
              <a:defRPr/>
            </a:lvl2pPr>
            <a:lvl3pPr latinLnBrk="0">
              <a:defRPr/>
            </a:lvl3pPr>
            <a:lvl4pPr latinLnBrk="0">
              <a:defRPr/>
            </a:lvl4pPr>
            <a:lvl5pPr latinLnBrk="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D9227E8-B225-4DD2-8EC7-0A2F88B2B4AE}" type="slidenum">
              <a:rPr lang="ko-KR" altLang="en-US" smtClean="0"/>
              <a:pPr/>
              <a:t>‹#›</a:t>
            </a:fld>
            <a:endParaRPr lang="ko-KR" altLang="en-US"/>
          </a:p>
        </p:txBody>
      </p:sp>
      <p:sp>
        <p:nvSpPr>
          <p:cNvPr id="7" name="모서리가 둥근 직사각형 6"/>
          <p:cNvSpPr/>
          <p:nvPr/>
        </p:nvSpPr>
        <p:spPr>
          <a:xfrm>
            <a:off x="251520" y="642392"/>
            <a:ext cx="432048"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8" name="모서리가 둥근 직사각형 7"/>
          <p:cNvSpPr/>
          <p:nvPr/>
        </p:nvSpPr>
        <p:spPr>
          <a:xfrm>
            <a:off x="179512" y="1196752"/>
            <a:ext cx="7848872" cy="720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9" name="모서리가 둥근 직사각형 8"/>
          <p:cNvSpPr/>
          <p:nvPr/>
        </p:nvSpPr>
        <p:spPr>
          <a:xfrm>
            <a:off x="395536" y="612304"/>
            <a:ext cx="360040" cy="3684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 name="모서리가 둥근 직사각형 9"/>
          <p:cNvSpPr/>
          <p:nvPr/>
        </p:nvSpPr>
        <p:spPr>
          <a:xfrm>
            <a:off x="179512" y="476672"/>
            <a:ext cx="338336"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1" name="모서리가 둥근 직사각형 10"/>
          <p:cNvSpPr/>
          <p:nvPr/>
        </p:nvSpPr>
        <p:spPr>
          <a:xfrm>
            <a:off x="539552" y="1124744"/>
            <a:ext cx="185936" cy="1859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2A613EA-5726-4FC2-A220-A00CBF09ACF0}" type="datetimeFigureOut">
              <a:rPr lang="ko-KR" altLang="en-US" smtClean="0"/>
              <a:pPr/>
              <a:t>2019-05-20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D9227E8-B225-4DD2-8EC7-0A2F88B2B4A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994122"/>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613EA-5726-4FC2-A220-A00CBF09ACF0}" type="datetimeFigureOut">
              <a:rPr lang="ko-KR" altLang="en-US" smtClean="0"/>
              <a:pPr/>
              <a:t>2019-05-20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227E8-B225-4DD2-8EC7-0A2F88B2B4A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Clr>
          <a:srgbClr val="00206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4">
            <a:lumMod val="75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6">
            <a:lumMod val="75000"/>
          </a:schemeClr>
        </a:buClr>
        <a:buSzPct val="50000"/>
        <a:buFont typeface="Wingdings" pitchFamily="2" charset="2"/>
        <a:buChar char="u"/>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620688"/>
            <a:ext cx="7772400" cy="2979763"/>
          </a:xfrm>
        </p:spPr>
        <p:txBody>
          <a:bodyPr>
            <a:normAutofit/>
          </a:bodyPr>
          <a:lstStyle/>
          <a:p>
            <a:pPr>
              <a:lnSpc>
                <a:spcPct val="200000"/>
              </a:lnSpc>
            </a:pPr>
            <a:r>
              <a:rPr lang="en-US" altLang="ko-KR" sz="3200" b="1" dirty="0">
                <a:latin typeface="Nanum Gothic" panose="020D0604000000000000" pitchFamily="34" charset="-127"/>
                <a:ea typeface="Nanum Gothic" panose="020D0604000000000000" pitchFamily="34" charset="-127"/>
                <a:cs typeface="Tahoma" pitchFamily="34" charset="0"/>
              </a:rPr>
              <a:t>Learning-Based </a:t>
            </a:r>
            <a:br>
              <a:rPr lang="en-US" altLang="ko-KR" sz="3200" b="1" dirty="0">
                <a:latin typeface="Nanum Gothic" panose="020D0604000000000000" pitchFamily="34" charset="-127"/>
                <a:ea typeface="Nanum Gothic" panose="020D0604000000000000" pitchFamily="34" charset="-127"/>
                <a:cs typeface="Tahoma" pitchFamily="34" charset="0"/>
              </a:rPr>
            </a:br>
            <a:r>
              <a:rPr lang="en-US" altLang="ko-KR" sz="3200" b="1" dirty="0">
                <a:latin typeface="Nanum Gothic" panose="020D0604000000000000" pitchFamily="34" charset="-127"/>
                <a:ea typeface="Nanum Gothic" panose="020D0604000000000000" pitchFamily="34" charset="-127"/>
                <a:cs typeface="Tahoma" pitchFamily="34" charset="0"/>
              </a:rPr>
              <a:t>Frequency Estimation Algorithms</a:t>
            </a:r>
            <a:endParaRPr lang="ko-KR" altLang="en-US" sz="3200" b="1" dirty="0">
              <a:latin typeface="Nanum Gothic" panose="020D0604000000000000" pitchFamily="34" charset="-127"/>
              <a:ea typeface="Nanum Gothic" panose="020D0604000000000000" pitchFamily="34" charset="-127"/>
              <a:cs typeface="Tahoma" pitchFamily="34" charset="0"/>
            </a:endParaRPr>
          </a:p>
        </p:txBody>
      </p:sp>
      <p:sp>
        <p:nvSpPr>
          <p:cNvPr id="3" name="부제목 2"/>
          <p:cNvSpPr>
            <a:spLocks noGrp="1"/>
          </p:cNvSpPr>
          <p:nvPr>
            <p:ph type="subTitle" idx="1"/>
          </p:nvPr>
        </p:nvSpPr>
        <p:spPr>
          <a:xfrm>
            <a:off x="1371600" y="4437112"/>
            <a:ext cx="6400800" cy="2088232"/>
          </a:xfrm>
        </p:spPr>
        <p:txBody>
          <a:bodyPr>
            <a:normAutofit/>
          </a:bodyPr>
          <a:lstStyle/>
          <a:p>
            <a:pPr>
              <a:lnSpc>
                <a:spcPct val="200000"/>
              </a:lnSpc>
            </a:pPr>
            <a:r>
              <a:rPr lang="en-US" altLang="ko-KR" sz="2400" dirty="0" err="1">
                <a:latin typeface="Nanum Gothic" panose="020D0604000000000000" pitchFamily="34" charset="-127"/>
                <a:ea typeface="Nanum Gothic" panose="020D0604000000000000" pitchFamily="34" charset="-127"/>
              </a:rPr>
              <a:t>Bigdatamining</a:t>
            </a:r>
            <a:r>
              <a:rPr lang="en-US" altLang="ko-KR" sz="2400" dirty="0">
                <a:latin typeface="Nanum Gothic" panose="020D0604000000000000" pitchFamily="34" charset="-127"/>
                <a:ea typeface="Nanum Gothic" panose="020D0604000000000000" pitchFamily="34" charset="-127"/>
              </a:rPr>
              <a:t> lab</a:t>
            </a:r>
          </a:p>
          <a:p>
            <a:pPr>
              <a:lnSpc>
                <a:spcPct val="200000"/>
              </a:lnSpc>
            </a:pPr>
            <a:r>
              <a:rPr lang="en-US" altLang="ko-KR" sz="2400" dirty="0" err="1">
                <a:latin typeface="Nanum Gothic" panose="020D0604000000000000" pitchFamily="34" charset="-127"/>
                <a:ea typeface="Nanum Gothic" panose="020D0604000000000000" pitchFamily="34" charset="-127"/>
              </a:rPr>
              <a:t>Jongwoo</a:t>
            </a:r>
            <a:r>
              <a:rPr lang="en-US" altLang="ko-KR" sz="2400" dirty="0">
                <a:latin typeface="Nanum Gothic" panose="020D0604000000000000" pitchFamily="34" charset="-127"/>
                <a:ea typeface="Nanum Gothic" panose="020D0604000000000000" pitchFamily="34" charset="-127"/>
              </a:rPr>
              <a:t> Kim</a:t>
            </a:r>
          </a:p>
        </p:txBody>
      </p:sp>
    </p:spTree>
    <p:extLst>
      <p:ext uri="{BB962C8B-B14F-4D97-AF65-F5344CB8AC3E}">
        <p14:creationId xmlns:p14="http://schemas.microsoft.com/office/powerpoint/2010/main" val="1255243977"/>
      </p:ext>
    </p:extLst>
  </p:cSld>
  <p:clrMapOvr>
    <a:masterClrMapping/>
  </p:clrMapOvr>
  <mc:AlternateContent xmlns:mc="http://schemas.openxmlformats.org/markup-compatibility/2006" xmlns:p14="http://schemas.microsoft.com/office/powerpoint/2010/main">
    <mc:Choice Requires="p14">
      <p:transition spd="slow" p14:dur="2000" advTm="497"/>
    </mc:Choice>
    <mc:Fallback xmlns="">
      <p:transition spd="slow" advTm="49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p:txBody>
          <a:bodyPr>
            <a:normAutofit fontScale="90000"/>
          </a:bodyPr>
          <a:lstStyle/>
          <a:p>
            <a:pPr>
              <a:lnSpc>
                <a:spcPct val="200000"/>
              </a:lnSpc>
            </a:pPr>
            <a:r>
              <a:rPr lang="en-US" altLang="ko-KR" sz="4000" b="1" dirty="0">
                <a:latin typeface="Nanum Gothic" panose="020D0604000000000000" pitchFamily="34" charset="-127"/>
                <a:ea typeface="Nanum Gothic" panose="020D0604000000000000" pitchFamily="34" charset="-127"/>
              </a:rPr>
              <a:t>Algorithm</a:t>
            </a:r>
          </a:p>
        </p:txBody>
      </p:sp>
      <p:sp>
        <p:nvSpPr>
          <p:cNvPr id="9" name="제목 1"/>
          <p:cNvSpPr txBox="1">
            <a:spLocks/>
          </p:cNvSpPr>
          <p:nvPr/>
        </p:nvSpPr>
        <p:spPr>
          <a:xfrm>
            <a:off x="683568" y="1268760"/>
            <a:ext cx="7156508" cy="3592713"/>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pic>
        <p:nvPicPr>
          <p:cNvPr id="5" name="그림 4"/>
          <p:cNvPicPr>
            <a:picLocks noChangeAspect="1"/>
          </p:cNvPicPr>
          <p:nvPr/>
        </p:nvPicPr>
        <p:blipFill>
          <a:blip r:embed="rId3"/>
          <a:stretch>
            <a:fillRect/>
          </a:stretch>
        </p:blipFill>
        <p:spPr>
          <a:xfrm>
            <a:off x="647597" y="3596415"/>
            <a:ext cx="7667264" cy="3185912"/>
          </a:xfrm>
          <a:prstGeom prst="rect">
            <a:avLst/>
          </a:prstGeom>
        </p:spPr>
      </p:pic>
      <p:cxnSp>
        <p:nvCxnSpPr>
          <p:cNvPr id="8" name="직선 연결선 7">
            <a:extLst>
              <a:ext uri="{FF2B5EF4-FFF2-40B4-BE49-F238E27FC236}">
                <a16:creationId xmlns:a16="http://schemas.microsoft.com/office/drawing/2014/main" id="{206F7EAD-03F6-495F-879B-5ADBEF1FE2A3}"/>
              </a:ext>
            </a:extLst>
          </p:cNvPr>
          <p:cNvCxnSpPr>
            <a:cxnSpLocks/>
          </p:cNvCxnSpPr>
          <p:nvPr/>
        </p:nvCxnSpPr>
        <p:spPr>
          <a:xfrm>
            <a:off x="1475656" y="4509120"/>
            <a:ext cx="139234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23195889-EE45-45B1-980C-29F812E4C352}"/>
              </a:ext>
            </a:extLst>
          </p:cNvPr>
          <p:cNvCxnSpPr>
            <a:cxnSpLocks/>
          </p:cNvCxnSpPr>
          <p:nvPr/>
        </p:nvCxnSpPr>
        <p:spPr>
          <a:xfrm>
            <a:off x="2043689" y="5110544"/>
            <a:ext cx="25935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FD2F629E-2F19-4AD4-978F-4092318942FB}"/>
              </a:ext>
            </a:extLst>
          </p:cNvPr>
          <p:cNvCxnSpPr>
            <a:cxnSpLocks/>
          </p:cNvCxnSpPr>
          <p:nvPr/>
        </p:nvCxnSpPr>
        <p:spPr>
          <a:xfrm>
            <a:off x="1774677" y="5877272"/>
            <a:ext cx="302150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직사각형 2">
            <a:extLst>
              <a:ext uri="{FF2B5EF4-FFF2-40B4-BE49-F238E27FC236}">
                <a16:creationId xmlns:a16="http://schemas.microsoft.com/office/drawing/2014/main" id="{04E881B5-A531-498A-80D7-57E9BD31B31B}"/>
              </a:ext>
            </a:extLst>
          </p:cNvPr>
          <p:cNvSpPr/>
          <p:nvPr/>
        </p:nvSpPr>
        <p:spPr>
          <a:xfrm>
            <a:off x="6595180" y="3778812"/>
            <a:ext cx="1073164" cy="39991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말풍선: 모서리가 둥근 사각형 3">
            <a:extLst>
              <a:ext uri="{FF2B5EF4-FFF2-40B4-BE49-F238E27FC236}">
                <a16:creationId xmlns:a16="http://schemas.microsoft.com/office/drawing/2014/main" id="{8FCA1FC3-2E12-4B0B-8F84-4C3BBBB0CFFA}"/>
              </a:ext>
            </a:extLst>
          </p:cNvPr>
          <p:cNvSpPr/>
          <p:nvPr/>
        </p:nvSpPr>
        <p:spPr>
          <a:xfrm>
            <a:off x="7363967" y="3182935"/>
            <a:ext cx="1193436" cy="465722"/>
          </a:xfrm>
          <a:prstGeom prst="wedgeRoundRectCallout">
            <a:avLst>
              <a:gd name="adj1" fmla="val -35771"/>
              <a:gd name="adj2" fmla="val 1085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Input</a:t>
            </a:r>
            <a:endParaRPr lang="ko-KR" altLang="en-US" dirty="0"/>
          </a:p>
        </p:txBody>
      </p:sp>
      <p:sp>
        <p:nvSpPr>
          <p:cNvPr id="10" name="말풍선: 모서리가 둥근 사각형 9">
            <a:extLst>
              <a:ext uri="{FF2B5EF4-FFF2-40B4-BE49-F238E27FC236}">
                <a16:creationId xmlns:a16="http://schemas.microsoft.com/office/drawing/2014/main" id="{165AC979-CB42-428B-B87C-6EC0297AE50C}"/>
              </a:ext>
            </a:extLst>
          </p:cNvPr>
          <p:cNvSpPr/>
          <p:nvPr/>
        </p:nvSpPr>
        <p:spPr>
          <a:xfrm>
            <a:off x="3220193" y="6185064"/>
            <a:ext cx="2320571" cy="435791"/>
          </a:xfrm>
          <a:prstGeom prst="wedgeRoundRectCallout">
            <a:avLst>
              <a:gd name="adj1" fmla="val -24453"/>
              <a:gd name="adj2" fmla="val -1168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Count-min , count-sketch ..</a:t>
            </a:r>
            <a:endParaRPr lang="ko-KR" altLang="en-US" sz="1400" dirty="0"/>
          </a:p>
        </p:txBody>
      </p:sp>
      <p:sp>
        <p:nvSpPr>
          <p:cNvPr id="11" name="말풍선: 모서리가 둥근 사각형 10">
            <a:extLst>
              <a:ext uri="{FF2B5EF4-FFF2-40B4-BE49-F238E27FC236}">
                <a16:creationId xmlns:a16="http://schemas.microsoft.com/office/drawing/2014/main" id="{B11627C9-075D-48E3-B5AE-4CD1829B1AAC}"/>
              </a:ext>
            </a:extLst>
          </p:cNvPr>
          <p:cNvSpPr/>
          <p:nvPr/>
        </p:nvSpPr>
        <p:spPr>
          <a:xfrm>
            <a:off x="3635896" y="5283150"/>
            <a:ext cx="2320571" cy="357627"/>
          </a:xfrm>
          <a:prstGeom prst="wedgeRoundRectCallout">
            <a:avLst>
              <a:gd name="adj1" fmla="val -30259"/>
              <a:gd name="adj2" fmla="val -967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Assign unique bucket</a:t>
            </a:r>
            <a:endParaRPr lang="ko-KR" altLang="en-US" sz="1400" dirty="0"/>
          </a:p>
        </p:txBody>
      </p:sp>
      <p:pic>
        <p:nvPicPr>
          <p:cNvPr id="33" name="Picture 2" descr="count min sketchì ëí ì´ë¯¸ì§ ê²ìê²°ê³¼">
            <a:extLst>
              <a:ext uri="{FF2B5EF4-FFF2-40B4-BE49-F238E27FC236}">
                <a16:creationId xmlns:a16="http://schemas.microsoft.com/office/drawing/2014/main" id="{9FEB1B4E-C8A5-49EC-8231-C5B3EEB48A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447" r="5616"/>
          <a:stretch/>
        </p:blipFill>
        <p:spPr bwMode="auto">
          <a:xfrm>
            <a:off x="403715" y="1786125"/>
            <a:ext cx="3973361" cy="1516456"/>
          </a:xfrm>
          <a:prstGeom prst="rect">
            <a:avLst/>
          </a:prstGeom>
          <a:noFill/>
          <a:extLst>
            <a:ext uri="{909E8E84-426E-40DD-AFC4-6F175D3DCCD1}">
              <a14:hiddenFill xmlns:a14="http://schemas.microsoft.com/office/drawing/2010/main">
                <a:solidFill>
                  <a:srgbClr val="FFFFFF"/>
                </a:solidFill>
              </a14:hiddenFill>
            </a:ext>
          </a:extLst>
        </p:spPr>
      </p:pic>
      <p:sp>
        <p:nvSpPr>
          <p:cNvPr id="35" name="제목 1">
            <a:extLst>
              <a:ext uri="{FF2B5EF4-FFF2-40B4-BE49-F238E27FC236}">
                <a16:creationId xmlns:a16="http://schemas.microsoft.com/office/drawing/2014/main" id="{10D1DA75-6E92-4FF5-9907-119BFB96B71C}"/>
              </a:ext>
            </a:extLst>
          </p:cNvPr>
          <p:cNvSpPr txBox="1">
            <a:spLocks/>
          </p:cNvSpPr>
          <p:nvPr/>
        </p:nvSpPr>
        <p:spPr>
          <a:xfrm>
            <a:off x="2444190" y="3311365"/>
            <a:ext cx="1191706" cy="239426"/>
          </a:xfrm>
          <a:prstGeom prst="rect">
            <a:avLst/>
          </a:prstGeom>
        </p:spPr>
        <p:txBody>
          <a:bodyPr vert="horz" lIns="91440" tIns="45720" rIns="91440" bIns="45720" rtlCol="0" anchor="ctr">
            <a:normAutofit fontScale="77500" lnSpcReduction="20000"/>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r>
              <a:rPr lang="en-US" altLang="ko-KR" sz="1600" dirty="0">
                <a:latin typeface="+mn-ea"/>
              </a:rPr>
              <a:t>&lt;Hash table&gt;</a:t>
            </a:r>
          </a:p>
        </p:txBody>
      </p:sp>
      <p:sp>
        <p:nvSpPr>
          <p:cNvPr id="37" name="직사각형 36">
            <a:extLst>
              <a:ext uri="{FF2B5EF4-FFF2-40B4-BE49-F238E27FC236}">
                <a16:creationId xmlns:a16="http://schemas.microsoft.com/office/drawing/2014/main" id="{AD57B59C-EDFF-4BD4-AAAE-4781C4AD50BC}"/>
              </a:ext>
            </a:extLst>
          </p:cNvPr>
          <p:cNvSpPr/>
          <p:nvPr/>
        </p:nvSpPr>
        <p:spPr>
          <a:xfrm>
            <a:off x="3968143" y="2886809"/>
            <a:ext cx="408933" cy="3704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화살표: 오른쪽 37">
            <a:extLst>
              <a:ext uri="{FF2B5EF4-FFF2-40B4-BE49-F238E27FC236}">
                <a16:creationId xmlns:a16="http://schemas.microsoft.com/office/drawing/2014/main" id="{A2A0A12B-C67C-452C-8480-0EA7DE3C7FED}"/>
              </a:ext>
            </a:extLst>
          </p:cNvPr>
          <p:cNvSpPr/>
          <p:nvPr/>
        </p:nvSpPr>
        <p:spPr>
          <a:xfrm>
            <a:off x="4647094" y="2306435"/>
            <a:ext cx="1009148" cy="4845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제목 1">
            <a:extLst>
              <a:ext uri="{FF2B5EF4-FFF2-40B4-BE49-F238E27FC236}">
                <a16:creationId xmlns:a16="http://schemas.microsoft.com/office/drawing/2014/main" id="{780663DA-55EE-4693-A2DC-F63BF670B02F}"/>
              </a:ext>
            </a:extLst>
          </p:cNvPr>
          <p:cNvSpPr txBox="1">
            <a:spLocks/>
          </p:cNvSpPr>
          <p:nvPr/>
        </p:nvSpPr>
        <p:spPr>
          <a:xfrm>
            <a:off x="4495653" y="1974622"/>
            <a:ext cx="1344885" cy="39307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r>
              <a:rPr lang="en-US" altLang="ko-KR" sz="1200" dirty="0">
                <a:latin typeface="+mn-ea"/>
              </a:rPr>
              <a:t>Reserve bucket</a:t>
            </a:r>
          </a:p>
        </p:txBody>
      </p:sp>
      <p:grpSp>
        <p:nvGrpSpPr>
          <p:cNvPr id="45" name="그룹 44">
            <a:extLst>
              <a:ext uri="{FF2B5EF4-FFF2-40B4-BE49-F238E27FC236}">
                <a16:creationId xmlns:a16="http://schemas.microsoft.com/office/drawing/2014/main" id="{6AE54E7E-E293-4EA3-ABC4-493728B8E2A9}"/>
              </a:ext>
            </a:extLst>
          </p:cNvPr>
          <p:cNvGrpSpPr/>
          <p:nvPr/>
        </p:nvGrpSpPr>
        <p:grpSpPr>
          <a:xfrm>
            <a:off x="6236544" y="1682240"/>
            <a:ext cx="557325" cy="844609"/>
            <a:chOff x="7437912" y="4333334"/>
            <a:chExt cx="675722" cy="896331"/>
          </a:xfrm>
        </p:grpSpPr>
        <p:sp>
          <p:nvSpPr>
            <p:cNvPr id="46" name="직사각형 45">
              <a:extLst>
                <a:ext uri="{FF2B5EF4-FFF2-40B4-BE49-F238E27FC236}">
                  <a16:creationId xmlns:a16="http://schemas.microsoft.com/office/drawing/2014/main" id="{A6F9B135-23F9-45F9-A680-8AC2B1983D66}"/>
                </a:ext>
              </a:extLst>
            </p:cNvPr>
            <p:cNvSpPr/>
            <p:nvPr/>
          </p:nvSpPr>
          <p:spPr>
            <a:xfrm>
              <a:off x="7437912" y="4333334"/>
              <a:ext cx="675722" cy="22608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5E7EFAD9-4406-4F65-A761-CFF64B38A6DC}"/>
                </a:ext>
              </a:extLst>
            </p:cNvPr>
            <p:cNvSpPr/>
            <p:nvPr/>
          </p:nvSpPr>
          <p:spPr>
            <a:xfrm>
              <a:off x="7437912" y="4551753"/>
              <a:ext cx="675722" cy="22608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EFED96F2-D845-4A8F-8C84-5F52B6C18F8C}"/>
                </a:ext>
              </a:extLst>
            </p:cNvPr>
            <p:cNvSpPr/>
            <p:nvPr/>
          </p:nvSpPr>
          <p:spPr>
            <a:xfrm>
              <a:off x="7437912" y="4785166"/>
              <a:ext cx="675722" cy="22608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 name="직사각형 48">
              <a:extLst>
                <a:ext uri="{FF2B5EF4-FFF2-40B4-BE49-F238E27FC236}">
                  <a16:creationId xmlns:a16="http://schemas.microsoft.com/office/drawing/2014/main" id="{068DCD7C-9374-47DD-892D-15F6C1BB2426}"/>
                </a:ext>
              </a:extLst>
            </p:cNvPr>
            <p:cNvSpPr/>
            <p:nvPr/>
          </p:nvSpPr>
          <p:spPr>
            <a:xfrm>
              <a:off x="7437912" y="5003585"/>
              <a:ext cx="675722" cy="22608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0" name="제목 1">
            <a:extLst>
              <a:ext uri="{FF2B5EF4-FFF2-40B4-BE49-F238E27FC236}">
                <a16:creationId xmlns:a16="http://schemas.microsoft.com/office/drawing/2014/main" id="{4BFF8E5B-DD40-4A65-82E8-381806EFFCC7}"/>
              </a:ext>
            </a:extLst>
          </p:cNvPr>
          <p:cNvSpPr txBox="1">
            <a:spLocks/>
          </p:cNvSpPr>
          <p:nvPr/>
        </p:nvSpPr>
        <p:spPr>
          <a:xfrm>
            <a:off x="5858524" y="1574841"/>
            <a:ext cx="557326" cy="1904016"/>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r>
              <a:rPr lang="en-US" altLang="ko-KR" sz="1600" dirty="0">
                <a:latin typeface="+mn-ea"/>
              </a:rPr>
              <a:t>1</a:t>
            </a:r>
          </a:p>
          <a:p>
            <a:pPr algn="l"/>
            <a:r>
              <a:rPr lang="en-US" altLang="ko-KR" sz="1600" dirty="0">
                <a:latin typeface="+mn-ea"/>
              </a:rPr>
              <a:t>2</a:t>
            </a:r>
          </a:p>
          <a:p>
            <a:pPr algn="l"/>
            <a:r>
              <a:rPr lang="en-US" altLang="ko-KR" sz="1600" dirty="0">
                <a:latin typeface="+mn-ea"/>
              </a:rPr>
              <a:t>3</a:t>
            </a:r>
          </a:p>
          <a:p>
            <a:pPr algn="l"/>
            <a:r>
              <a:rPr lang="en-US" altLang="ko-KR" sz="1600" dirty="0">
                <a:latin typeface="+mn-ea"/>
              </a:rPr>
              <a:t>4</a:t>
            </a:r>
          </a:p>
          <a:p>
            <a:pPr algn="l"/>
            <a:r>
              <a:rPr lang="en-US" altLang="ko-KR" sz="1600" dirty="0">
                <a:latin typeface="+mn-ea"/>
              </a:rPr>
              <a:t>5</a:t>
            </a:r>
          </a:p>
          <a:p>
            <a:pPr algn="l"/>
            <a:r>
              <a:rPr lang="en-US" altLang="ko-KR" sz="1600" dirty="0">
                <a:latin typeface="+mn-ea"/>
              </a:rPr>
              <a:t>6</a:t>
            </a:r>
          </a:p>
          <a:p>
            <a:pPr algn="l"/>
            <a:r>
              <a:rPr lang="en-US" altLang="ko-KR" sz="1600" dirty="0">
                <a:latin typeface="+mn-ea"/>
              </a:rPr>
              <a:t>7</a:t>
            </a:r>
          </a:p>
        </p:txBody>
      </p:sp>
      <p:sp>
        <p:nvSpPr>
          <p:cNvPr id="51" name="직사각형 50">
            <a:extLst>
              <a:ext uri="{FF2B5EF4-FFF2-40B4-BE49-F238E27FC236}">
                <a16:creationId xmlns:a16="http://schemas.microsoft.com/office/drawing/2014/main" id="{13A4AF40-3359-41AC-B90A-46E819D79FF4}"/>
              </a:ext>
            </a:extLst>
          </p:cNvPr>
          <p:cNvSpPr/>
          <p:nvPr/>
        </p:nvSpPr>
        <p:spPr>
          <a:xfrm>
            <a:off x="3131840" y="1794909"/>
            <a:ext cx="408933" cy="3704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a:extLst>
              <a:ext uri="{FF2B5EF4-FFF2-40B4-BE49-F238E27FC236}">
                <a16:creationId xmlns:a16="http://schemas.microsoft.com/office/drawing/2014/main" id="{B1E31967-DC9C-4A42-A519-75AF7D7FC51B}"/>
              </a:ext>
            </a:extLst>
          </p:cNvPr>
          <p:cNvSpPr/>
          <p:nvPr/>
        </p:nvSpPr>
        <p:spPr>
          <a:xfrm>
            <a:off x="2508194" y="2050414"/>
            <a:ext cx="408933" cy="3704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3" name="그룹 52">
            <a:extLst>
              <a:ext uri="{FF2B5EF4-FFF2-40B4-BE49-F238E27FC236}">
                <a16:creationId xmlns:a16="http://schemas.microsoft.com/office/drawing/2014/main" id="{2F0E6AB6-80C5-4305-95FD-6D52D8CBC63B}"/>
              </a:ext>
            </a:extLst>
          </p:cNvPr>
          <p:cNvGrpSpPr/>
          <p:nvPr/>
        </p:nvGrpSpPr>
        <p:grpSpPr>
          <a:xfrm>
            <a:off x="6236543" y="2530469"/>
            <a:ext cx="557325" cy="846002"/>
            <a:chOff x="7437912" y="4333334"/>
            <a:chExt cx="675722" cy="896331"/>
          </a:xfrm>
        </p:grpSpPr>
        <p:sp>
          <p:nvSpPr>
            <p:cNvPr id="54" name="직사각형 53">
              <a:extLst>
                <a:ext uri="{FF2B5EF4-FFF2-40B4-BE49-F238E27FC236}">
                  <a16:creationId xmlns:a16="http://schemas.microsoft.com/office/drawing/2014/main" id="{509DD9D5-17A0-400A-B4A2-5A52904EC053}"/>
                </a:ext>
              </a:extLst>
            </p:cNvPr>
            <p:cNvSpPr/>
            <p:nvPr/>
          </p:nvSpPr>
          <p:spPr>
            <a:xfrm>
              <a:off x="7437912" y="4333334"/>
              <a:ext cx="675722" cy="22608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a:extLst>
                <a:ext uri="{FF2B5EF4-FFF2-40B4-BE49-F238E27FC236}">
                  <a16:creationId xmlns:a16="http://schemas.microsoft.com/office/drawing/2014/main" id="{F9062D55-8C89-411F-8A96-D573FC08C3D6}"/>
                </a:ext>
              </a:extLst>
            </p:cNvPr>
            <p:cNvSpPr/>
            <p:nvPr/>
          </p:nvSpPr>
          <p:spPr>
            <a:xfrm>
              <a:off x="7437912" y="4551753"/>
              <a:ext cx="675722" cy="22608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a:extLst>
                <a:ext uri="{FF2B5EF4-FFF2-40B4-BE49-F238E27FC236}">
                  <a16:creationId xmlns:a16="http://schemas.microsoft.com/office/drawing/2014/main" id="{6D2C0654-7E37-4512-B518-F6B01463FF6A}"/>
                </a:ext>
              </a:extLst>
            </p:cNvPr>
            <p:cNvSpPr/>
            <p:nvPr/>
          </p:nvSpPr>
          <p:spPr>
            <a:xfrm>
              <a:off x="7437912" y="4785166"/>
              <a:ext cx="675722" cy="22608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80D5E6E4-B4E8-41FA-970D-E6DDB3397800}"/>
                </a:ext>
              </a:extLst>
            </p:cNvPr>
            <p:cNvSpPr/>
            <p:nvPr/>
          </p:nvSpPr>
          <p:spPr>
            <a:xfrm>
              <a:off x="7437912" y="5003585"/>
              <a:ext cx="675722" cy="22608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106084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a:xfrm>
            <a:off x="635588" y="274638"/>
            <a:ext cx="8003232" cy="994122"/>
          </a:xfrm>
        </p:spPr>
        <p:txBody>
          <a:bodyPr>
            <a:normAutofit fontScale="90000"/>
          </a:bodyPr>
          <a:lstStyle/>
          <a:p>
            <a:pPr>
              <a:lnSpc>
                <a:spcPct val="200000"/>
              </a:lnSpc>
            </a:pPr>
            <a:r>
              <a:rPr lang="en-US" altLang="ko-KR" sz="4000" b="1" dirty="0">
                <a:latin typeface="Nanum Gothic" panose="020D0604000000000000" pitchFamily="34" charset="-127"/>
                <a:ea typeface="Nanum Gothic" panose="020D0604000000000000" pitchFamily="34" charset="-127"/>
              </a:rPr>
              <a:t>Expected error</a:t>
            </a:r>
          </a:p>
        </p:txBody>
      </p:sp>
      <p:sp>
        <p:nvSpPr>
          <p:cNvPr id="9" name="제목 1"/>
          <p:cNvSpPr txBox="1">
            <a:spLocks/>
          </p:cNvSpPr>
          <p:nvPr/>
        </p:nvSpPr>
        <p:spPr>
          <a:xfrm>
            <a:off x="467544" y="17008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mc:AlternateContent xmlns:mc="http://schemas.openxmlformats.org/markup-compatibility/2006" xmlns:a14="http://schemas.microsoft.com/office/drawing/2010/main">
        <mc:Choice Requires="a14">
          <p:sp>
            <p:nvSpPr>
              <p:cNvPr id="4" name="제목 1"/>
              <p:cNvSpPr txBox="1">
                <a:spLocks/>
              </p:cNvSpPr>
              <p:nvPr/>
            </p:nvSpPr>
            <p:spPr>
              <a:xfrm>
                <a:off x="405880" y="1606242"/>
                <a:ext cx="8558608" cy="412701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2000" dirty="0">
                    <a:latin typeface="+mn-ea"/>
                    <a:ea typeface="+mn-ea"/>
                  </a:rPr>
                  <a:t>Estimation error : </a:t>
                </a:r>
                <a14:m>
                  <m:oMath xmlns:m="http://schemas.openxmlformats.org/officeDocument/2006/math">
                    <m:sSub>
                      <m:sSubPr>
                        <m:ctrlPr>
                          <a:rPr lang="en-US" altLang="ko-KR" sz="2000" i="1" smtClean="0">
                            <a:latin typeface="Cambria Math" panose="02040503050406030204" pitchFamily="18" charset="0"/>
                            <a:ea typeface="+mn-ea"/>
                          </a:rPr>
                        </m:ctrlPr>
                      </m:sSubPr>
                      <m:e>
                        <m:r>
                          <a:rPr lang="en-US" altLang="ko-KR" sz="2000" b="0" i="1" smtClean="0">
                            <a:latin typeface="Cambria Math" panose="02040503050406030204" pitchFamily="18" charset="0"/>
                            <a:ea typeface="+mn-ea"/>
                          </a:rPr>
                          <m:t>𝑒</m:t>
                        </m:r>
                      </m:e>
                      <m:sub>
                        <m:r>
                          <a:rPr lang="en-US" altLang="ko-KR" sz="2000" b="0" i="1" smtClean="0">
                            <a:latin typeface="Cambria Math" panose="02040503050406030204" pitchFamily="18" charset="0"/>
                            <a:ea typeface="+mn-ea"/>
                          </a:rPr>
                          <m:t>𝑖</m:t>
                        </m:r>
                      </m:sub>
                    </m:sSub>
                    <m:r>
                      <a:rPr lang="en-US" altLang="ko-KR" sz="2000" b="0" i="1" smtClean="0">
                        <a:latin typeface="Cambria Math" panose="02040503050406030204" pitchFamily="18" charset="0"/>
                        <a:ea typeface="+mn-ea"/>
                      </a:rPr>
                      <m:t>≔</m:t>
                    </m:r>
                    <m:d>
                      <m:dPr>
                        <m:begChr m:val="|"/>
                        <m:endChr m:val="|"/>
                        <m:ctrlPr>
                          <a:rPr lang="en-US" altLang="ko-KR" sz="2000" i="1" smtClean="0">
                            <a:latin typeface="Cambria Math" panose="02040503050406030204" pitchFamily="18" charset="0"/>
                            <a:ea typeface="+mn-ea"/>
                          </a:rPr>
                        </m:ctrlPr>
                      </m:dPr>
                      <m:e>
                        <m:acc>
                          <m:accPr>
                            <m:chr m:val="̃"/>
                            <m:ctrlPr>
                              <a:rPr lang="en-US" altLang="ko-KR" sz="2000" i="1" smtClean="0">
                                <a:latin typeface="Cambria Math" panose="02040503050406030204" pitchFamily="18" charset="0"/>
                                <a:ea typeface="+mn-ea"/>
                              </a:rPr>
                            </m:ctrlPr>
                          </m:accPr>
                          <m:e>
                            <m:sSub>
                              <m:sSubPr>
                                <m:ctrlPr>
                                  <a:rPr lang="en-US" altLang="ko-KR" sz="2000" i="1" smtClean="0">
                                    <a:latin typeface="Cambria Math" panose="02040503050406030204" pitchFamily="18" charset="0"/>
                                    <a:ea typeface="+mn-ea"/>
                                  </a:rPr>
                                </m:ctrlPr>
                              </m:sSubPr>
                              <m:e>
                                <m:r>
                                  <a:rPr lang="en-US" altLang="ko-KR" sz="2000" b="0" i="1" smtClean="0">
                                    <a:latin typeface="Cambria Math" panose="02040503050406030204" pitchFamily="18" charset="0"/>
                                    <a:ea typeface="+mn-ea"/>
                                  </a:rPr>
                                  <m:t>𝑓</m:t>
                                </m:r>
                              </m:e>
                              <m:sub>
                                <m:r>
                                  <a:rPr lang="en-US" altLang="ko-KR" sz="2000" b="0" i="1" smtClean="0">
                                    <a:latin typeface="Cambria Math" panose="02040503050406030204" pitchFamily="18" charset="0"/>
                                    <a:ea typeface="+mn-ea"/>
                                  </a:rPr>
                                  <m:t>𝑖</m:t>
                                </m:r>
                              </m:sub>
                            </m:sSub>
                          </m:e>
                        </m:acc>
                        <m:r>
                          <a:rPr lang="en-US" altLang="ko-KR" sz="2000" b="0" i="1" smtClean="0">
                            <a:latin typeface="Cambria Math" panose="02040503050406030204" pitchFamily="18" charset="0"/>
                            <a:ea typeface="+mn-ea"/>
                          </a:rPr>
                          <m:t>−</m:t>
                        </m:r>
                        <m:sSub>
                          <m:sSubPr>
                            <m:ctrlPr>
                              <a:rPr lang="en-US" altLang="ko-KR" sz="2000" i="1" smtClean="0">
                                <a:latin typeface="Cambria Math" panose="02040503050406030204" pitchFamily="18" charset="0"/>
                                <a:ea typeface="+mn-ea"/>
                              </a:rPr>
                            </m:ctrlPr>
                          </m:sSubPr>
                          <m:e>
                            <m:r>
                              <a:rPr lang="en-US" altLang="ko-KR" sz="2000" b="0" i="1" smtClean="0">
                                <a:latin typeface="Cambria Math" panose="02040503050406030204" pitchFamily="18" charset="0"/>
                                <a:ea typeface="+mn-ea"/>
                              </a:rPr>
                              <m:t>𝑓</m:t>
                            </m:r>
                          </m:e>
                          <m:sub>
                            <m:r>
                              <a:rPr lang="en-US" altLang="ko-KR" sz="2000" b="0" i="1" smtClean="0">
                                <a:latin typeface="Cambria Math" panose="02040503050406030204" pitchFamily="18" charset="0"/>
                                <a:ea typeface="+mn-ea"/>
                              </a:rPr>
                              <m:t>𝑖</m:t>
                            </m:r>
                          </m:sub>
                        </m:sSub>
                      </m:e>
                    </m:d>
                  </m:oMath>
                </a14:m>
                <a:endParaRPr lang="en-US" altLang="ko-KR" sz="2000" i="1" dirty="0">
                  <a:latin typeface="+mn-ea"/>
                  <a:ea typeface="+mn-ea"/>
                </a:endParaRPr>
              </a:p>
              <a:p>
                <a:pPr algn="l">
                  <a:lnSpc>
                    <a:spcPct val="200000"/>
                  </a:lnSpc>
                </a:pPr>
                <a14:m>
                  <m:oMathPara xmlns:m="http://schemas.openxmlformats.org/officeDocument/2006/math">
                    <m:oMathParaPr>
                      <m:jc m:val="left"/>
                    </m:oMathParaPr>
                    <m:oMath xmlns:m="http://schemas.openxmlformats.org/officeDocument/2006/math">
                      <m:r>
                        <m:rPr>
                          <m:sty m:val="p"/>
                        </m:rPr>
                        <a:rPr lang="en-US" altLang="ko-KR" sz="1600" b="0" i="0" smtClean="0">
                          <a:latin typeface="Cambria Math" panose="02040503050406030204" pitchFamily="18" charset="0"/>
                          <a:ea typeface="+mn-ea"/>
                        </a:rPr>
                        <m:t>Frequence</m:t>
                      </m:r>
                      <m:r>
                        <a:rPr lang="en-US" altLang="ko-KR" sz="1600" b="0" i="0" smtClean="0">
                          <a:latin typeface="Cambria Math" panose="02040503050406030204" pitchFamily="18" charset="0"/>
                          <a:ea typeface="+mn-ea"/>
                        </a:rPr>
                        <m:t> :</m:t>
                      </m:r>
                      <m:r>
                        <a:rPr lang="en-US" altLang="ko-KR" sz="1600" b="0" i="1" smtClean="0">
                          <a:latin typeface="Cambria Math" panose="02040503050406030204" pitchFamily="18" charset="0"/>
                          <a:ea typeface="+mn-ea"/>
                        </a:rPr>
                        <m:t>𝐹</m:t>
                      </m:r>
                      <m:r>
                        <a:rPr lang="en-US" altLang="ko-KR" sz="1600" b="0" i="1" smtClean="0">
                          <a:latin typeface="Cambria Math" panose="02040503050406030204" pitchFamily="18" charset="0"/>
                          <a:ea typeface="+mn-ea"/>
                        </a:rPr>
                        <m:t>={ </m:t>
                      </m:r>
                      <m:sSub>
                        <m:sSubPr>
                          <m:ctrlPr>
                            <a:rPr lang="en-US" altLang="ko-KR" sz="1600" i="1" smtClean="0">
                              <a:latin typeface="Cambria Math" panose="02040503050406030204" pitchFamily="18" charset="0"/>
                              <a:ea typeface="+mn-ea"/>
                            </a:rPr>
                          </m:ctrlPr>
                        </m:sSubPr>
                        <m:e>
                          <m:r>
                            <a:rPr lang="en-US" altLang="ko-KR" sz="1600" b="0" i="1" smtClean="0">
                              <a:latin typeface="Cambria Math" panose="02040503050406030204" pitchFamily="18" charset="0"/>
                              <a:ea typeface="+mn-ea"/>
                            </a:rPr>
                            <m:t>𝑓</m:t>
                          </m:r>
                        </m:e>
                        <m:sub>
                          <m:r>
                            <a:rPr lang="en-US" altLang="ko-KR" sz="1600" b="0" i="1" smtClean="0">
                              <a:latin typeface="Cambria Math" panose="02040503050406030204" pitchFamily="18" charset="0"/>
                              <a:ea typeface="+mn-ea"/>
                            </a:rPr>
                            <m:t>1</m:t>
                          </m:r>
                        </m:sub>
                      </m:sSub>
                      <m:r>
                        <a:rPr lang="en-US" altLang="ko-KR" sz="1600" b="0" i="1" smtClean="0">
                          <a:latin typeface="Cambria Math" panose="02040503050406030204" pitchFamily="18" charset="0"/>
                          <a:ea typeface="+mn-ea"/>
                        </a:rPr>
                        <m:t>, </m:t>
                      </m:r>
                      <m:sSub>
                        <m:sSubPr>
                          <m:ctrlPr>
                            <a:rPr lang="en-US" altLang="ko-KR" sz="1600" i="1" smtClean="0">
                              <a:latin typeface="Cambria Math" panose="02040503050406030204" pitchFamily="18" charset="0"/>
                              <a:ea typeface="+mn-ea"/>
                            </a:rPr>
                          </m:ctrlPr>
                        </m:sSubPr>
                        <m:e>
                          <m:r>
                            <a:rPr lang="en-US" altLang="ko-KR" sz="1600" b="0" i="1" smtClean="0">
                              <a:latin typeface="Cambria Math" panose="02040503050406030204" pitchFamily="18" charset="0"/>
                              <a:ea typeface="+mn-ea"/>
                            </a:rPr>
                            <m:t>𝑓</m:t>
                          </m:r>
                        </m:e>
                        <m:sub>
                          <m:r>
                            <a:rPr lang="en-US" altLang="ko-KR" sz="1600" b="0" i="1" smtClean="0">
                              <a:latin typeface="Cambria Math" panose="02040503050406030204" pitchFamily="18" charset="0"/>
                              <a:ea typeface="+mn-ea"/>
                            </a:rPr>
                            <m:t>2</m:t>
                          </m:r>
                        </m:sub>
                      </m:sSub>
                      <m:r>
                        <a:rPr lang="en-US" altLang="ko-KR" sz="1600" b="0" i="1" smtClean="0">
                          <a:latin typeface="Cambria Math" panose="02040503050406030204" pitchFamily="18" charset="0"/>
                          <a:ea typeface="+mn-ea"/>
                        </a:rPr>
                        <m:t>, ⋯,</m:t>
                      </m:r>
                      <m:sSub>
                        <m:sSubPr>
                          <m:ctrlPr>
                            <a:rPr lang="en-US" altLang="ko-KR" sz="1600" i="1" smtClean="0">
                              <a:latin typeface="Cambria Math" panose="02040503050406030204" pitchFamily="18" charset="0"/>
                              <a:ea typeface="+mn-ea"/>
                            </a:rPr>
                          </m:ctrlPr>
                        </m:sSubPr>
                        <m:e>
                          <m:r>
                            <a:rPr lang="en-US" altLang="ko-KR" sz="1600" b="0" i="1" smtClean="0">
                              <a:latin typeface="Cambria Math" panose="02040503050406030204" pitchFamily="18" charset="0"/>
                              <a:ea typeface="+mn-ea"/>
                            </a:rPr>
                            <m:t>𝑓</m:t>
                          </m:r>
                        </m:e>
                        <m:sub>
                          <m:d>
                            <m:dPr>
                              <m:begChr m:val="|"/>
                              <m:endChr m:val="|"/>
                              <m:ctrlPr>
                                <a:rPr lang="en-US" altLang="ko-KR" sz="1600" i="1" smtClean="0">
                                  <a:latin typeface="Cambria Math" panose="02040503050406030204" pitchFamily="18" charset="0"/>
                                  <a:ea typeface="+mn-ea"/>
                                </a:rPr>
                              </m:ctrlPr>
                            </m:dPr>
                            <m:e>
                              <m:r>
                                <a:rPr lang="en-US" altLang="ko-KR" sz="1600" b="0" i="1" smtClean="0">
                                  <a:latin typeface="Cambria Math" panose="02040503050406030204" pitchFamily="18" charset="0"/>
                                  <a:ea typeface="+mn-ea"/>
                                </a:rPr>
                                <m:t>𝑈</m:t>
                              </m:r>
                            </m:e>
                          </m:d>
                        </m:sub>
                      </m:sSub>
                      <m:r>
                        <a:rPr lang="en-US" altLang="ko-KR" sz="1600" b="0" i="1" smtClean="0">
                          <a:latin typeface="Cambria Math" panose="02040503050406030204" pitchFamily="18" charset="0"/>
                          <a:ea typeface="+mn-ea"/>
                        </a:rPr>
                        <m:t>}</m:t>
                      </m:r>
                    </m:oMath>
                  </m:oMathPara>
                </a14:m>
                <a:endParaRPr lang="en-US" altLang="ko-KR" sz="1600" dirty="0">
                  <a:latin typeface="+mn-ea"/>
                  <a:ea typeface="+mn-ea"/>
                </a:endParaRPr>
              </a:p>
              <a:p>
                <a:pPr algn="l">
                  <a:lnSpc>
                    <a:spcPct val="200000"/>
                  </a:lnSpc>
                </a:pPr>
                <a14:m>
                  <m:oMathPara xmlns:m="http://schemas.openxmlformats.org/officeDocument/2006/math">
                    <m:oMathParaPr>
                      <m:jc m:val="left"/>
                    </m:oMathParaPr>
                    <m:oMath xmlns:m="http://schemas.openxmlformats.org/officeDocument/2006/math">
                      <m:r>
                        <a:rPr lang="en-US" altLang="ko-KR" sz="1600" b="0" i="1" smtClean="0">
                          <a:latin typeface="Cambria Math" panose="02040503050406030204" pitchFamily="18" charset="0"/>
                          <a:ea typeface="+mn-ea"/>
                        </a:rPr>
                        <m:t>𝐸𝑠𝑡𝑖𝑚𝑎𝑡𝑖𝑜𝑛</m:t>
                      </m:r>
                      <m:r>
                        <a:rPr lang="en-US" altLang="ko-KR" sz="1600" b="0" i="1" smtClean="0">
                          <a:latin typeface="Cambria Math" panose="02040503050406030204" pitchFamily="18" charset="0"/>
                          <a:ea typeface="+mn-ea"/>
                        </a:rPr>
                        <m:t>  </m:t>
                      </m:r>
                      <m:r>
                        <a:rPr lang="en-US" altLang="ko-KR" sz="1600" b="0" i="1" smtClean="0">
                          <a:latin typeface="Cambria Math" panose="02040503050406030204" pitchFamily="18" charset="0"/>
                          <a:ea typeface="+mn-ea"/>
                        </a:rPr>
                        <m:t>𝑓𝑟𝑒𝑞𝑢𝑒𝑛𝑐𝑦</m:t>
                      </m:r>
                      <m:r>
                        <a:rPr lang="en-US" altLang="ko-KR" sz="1600" b="0" i="1" smtClean="0">
                          <a:latin typeface="Cambria Math" panose="02040503050406030204" pitchFamily="18" charset="0"/>
                          <a:ea typeface="+mn-ea"/>
                        </a:rPr>
                        <m:t>: </m:t>
                      </m:r>
                      <m:acc>
                        <m:accPr>
                          <m:chr m:val="̃"/>
                          <m:ctrlPr>
                            <a:rPr lang="en-US" altLang="ko-KR" sz="1600" i="1" smtClean="0">
                              <a:latin typeface="Cambria Math" panose="02040503050406030204" pitchFamily="18" charset="0"/>
                              <a:ea typeface="+mn-ea"/>
                            </a:rPr>
                          </m:ctrlPr>
                        </m:accPr>
                        <m:e>
                          <m:r>
                            <a:rPr lang="en-US" altLang="ko-KR" sz="1600" b="0" i="1" smtClean="0">
                              <a:latin typeface="Cambria Math" panose="02040503050406030204" pitchFamily="18" charset="0"/>
                              <a:ea typeface="+mn-ea"/>
                            </a:rPr>
                            <m:t>𝐹</m:t>
                          </m:r>
                        </m:e>
                      </m:acc>
                      <m:r>
                        <a:rPr lang="en-US" altLang="ko-KR" sz="1600" b="0" i="1">
                          <a:latin typeface="Cambria Math" panose="02040503050406030204" pitchFamily="18" charset="0"/>
                          <a:ea typeface="+mn-ea"/>
                        </a:rPr>
                        <m:t>={</m:t>
                      </m:r>
                      <m:acc>
                        <m:accPr>
                          <m:chr m:val="̃"/>
                          <m:ctrlPr>
                            <a:rPr lang="en-US" altLang="ko-KR" sz="1600" i="1">
                              <a:latin typeface="Cambria Math" panose="02040503050406030204" pitchFamily="18" charset="0"/>
                              <a:ea typeface="+mn-ea"/>
                            </a:rPr>
                          </m:ctrlPr>
                        </m:accPr>
                        <m:e>
                          <m:sSub>
                            <m:sSubPr>
                              <m:ctrlPr>
                                <a:rPr lang="en-US" altLang="ko-KR" sz="1600" i="1">
                                  <a:latin typeface="Cambria Math" panose="02040503050406030204" pitchFamily="18" charset="0"/>
                                  <a:ea typeface="+mn-ea"/>
                                </a:rPr>
                              </m:ctrlPr>
                            </m:sSubPr>
                            <m:e>
                              <m:r>
                                <a:rPr lang="en-US" altLang="ko-KR" sz="1600" b="0" i="1">
                                  <a:latin typeface="Cambria Math" panose="02040503050406030204" pitchFamily="18" charset="0"/>
                                  <a:ea typeface="+mn-ea"/>
                                </a:rPr>
                                <m:t>𝑓</m:t>
                              </m:r>
                            </m:e>
                            <m:sub>
                              <m:r>
                                <a:rPr lang="en-US" altLang="ko-KR" sz="1600" b="0" i="1" smtClean="0">
                                  <a:latin typeface="Cambria Math" panose="02040503050406030204" pitchFamily="18" charset="0"/>
                                  <a:ea typeface="+mn-ea"/>
                                </a:rPr>
                                <m:t>1</m:t>
                              </m:r>
                            </m:sub>
                          </m:sSub>
                        </m:e>
                      </m:acc>
                      <m:acc>
                        <m:accPr>
                          <m:chr m:val="̃"/>
                          <m:ctrlPr>
                            <a:rPr lang="en-US" altLang="ko-KR" sz="1600" i="1">
                              <a:latin typeface="Cambria Math" panose="02040503050406030204" pitchFamily="18" charset="0"/>
                              <a:ea typeface="+mn-ea"/>
                            </a:rPr>
                          </m:ctrlPr>
                        </m:accPr>
                        <m:e>
                          <m:r>
                            <a:rPr lang="en-US" altLang="ko-KR" sz="1600" b="0" i="1" smtClean="0">
                              <a:latin typeface="Cambria Math" panose="02040503050406030204" pitchFamily="18" charset="0"/>
                              <a:ea typeface="+mn-ea"/>
                            </a:rPr>
                            <m:t>, </m:t>
                          </m:r>
                          <m:sSub>
                            <m:sSubPr>
                              <m:ctrlPr>
                                <a:rPr lang="en-US" altLang="ko-KR" sz="1600" i="1">
                                  <a:latin typeface="Cambria Math" panose="02040503050406030204" pitchFamily="18" charset="0"/>
                                  <a:ea typeface="+mn-ea"/>
                                </a:rPr>
                              </m:ctrlPr>
                            </m:sSubPr>
                            <m:e>
                              <m:r>
                                <a:rPr lang="en-US" altLang="ko-KR" sz="1600" b="0" i="1">
                                  <a:latin typeface="Cambria Math" panose="02040503050406030204" pitchFamily="18" charset="0"/>
                                  <a:ea typeface="+mn-ea"/>
                                </a:rPr>
                                <m:t>𝑓</m:t>
                              </m:r>
                            </m:e>
                            <m:sub>
                              <m:r>
                                <a:rPr lang="en-US" altLang="ko-KR" sz="1600" b="0" i="1" smtClean="0">
                                  <a:latin typeface="Cambria Math" panose="02040503050406030204" pitchFamily="18" charset="0"/>
                                  <a:ea typeface="+mn-ea"/>
                                </a:rPr>
                                <m:t>2</m:t>
                              </m:r>
                            </m:sub>
                          </m:sSub>
                        </m:e>
                      </m:acc>
                      <m:r>
                        <a:rPr lang="en-US" altLang="ko-KR" sz="1600" b="0" i="1" smtClean="0">
                          <a:latin typeface="Cambria Math" panose="02040503050406030204" pitchFamily="18" charset="0"/>
                          <a:ea typeface="+mn-ea"/>
                        </a:rPr>
                        <m:t>,</m:t>
                      </m:r>
                      <m:r>
                        <a:rPr lang="en-US" altLang="ko-KR" sz="1600" b="0" i="1">
                          <a:latin typeface="Cambria Math" panose="02040503050406030204" pitchFamily="18" charset="0"/>
                          <a:ea typeface="+mn-ea"/>
                        </a:rPr>
                        <m:t>⋯</m:t>
                      </m:r>
                      <m:r>
                        <a:rPr lang="en-US" altLang="ko-KR" sz="1600" b="0" i="1" smtClean="0">
                          <a:latin typeface="Cambria Math" panose="02040503050406030204" pitchFamily="18" charset="0"/>
                          <a:ea typeface="+mn-ea"/>
                        </a:rPr>
                        <m:t>, </m:t>
                      </m:r>
                      <m:acc>
                        <m:accPr>
                          <m:chr m:val="̃"/>
                          <m:ctrlPr>
                            <a:rPr lang="en-US" altLang="ko-KR" sz="1600" i="1">
                              <a:latin typeface="Cambria Math" panose="02040503050406030204" pitchFamily="18" charset="0"/>
                              <a:ea typeface="+mn-ea"/>
                            </a:rPr>
                          </m:ctrlPr>
                        </m:accPr>
                        <m:e>
                          <m:sSub>
                            <m:sSubPr>
                              <m:ctrlPr>
                                <a:rPr lang="en-US" altLang="ko-KR" sz="1600" i="1">
                                  <a:latin typeface="Cambria Math" panose="02040503050406030204" pitchFamily="18" charset="0"/>
                                  <a:ea typeface="+mn-ea"/>
                                </a:rPr>
                              </m:ctrlPr>
                            </m:sSubPr>
                            <m:e>
                              <m:r>
                                <a:rPr lang="en-US" altLang="ko-KR" sz="1600" b="0" i="1">
                                  <a:latin typeface="Cambria Math" panose="02040503050406030204" pitchFamily="18" charset="0"/>
                                  <a:ea typeface="+mn-ea"/>
                                </a:rPr>
                                <m:t>𝑓</m:t>
                              </m:r>
                            </m:e>
                            <m:sub>
                              <m:r>
                                <a:rPr lang="en-US" altLang="ko-KR" sz="1600" b="0" i="1" smtClean="0">
                                  <a:latin typeface="Cambria Math" panose="02040503050406030204" pitchFamily="18" charset="0"/>
                                  <a:ea typeface="+mn-ea"/>
                                </a:rPr>
                                <m:t>|</m:t>
                              </m:r>
                              <m:r>
                                <a:rPr lang="en-US" altLang="ko-KR" sz="1600" b="0" i="1" smtClean="0">
                                  <a:latin typeface="Cambria Math" panose="02040503050406030204" pitchFamily="18" charset="0"/>
                                  <a:ea typeface="+mn-ea"/>
                                </a:rPr>
                                <m:t>𝑈</m:t>
                              </m:r>
                              <m:r>
                                <a:rPr lang="en-US" altLang="ko-KR" sz="1600" b="0" i="1" smtClean="0">
                                  <a:latin typeface="Cambria Math" panose="02040503050406030204" pitchFamily="18" charset="0"/>
                                  <a:ea typeface="+mn-ea"/>
                                </a:rPr>
                                <m:t>|</m:t>
                              </m:r>
                            </m:sub>
                          </m:sSub>
                        </m:e>
                      </m:acc>
                      <m:r>
                        <a:rPr lang="en-US" altLang="ko-KR" sz="1600" b="0" i="1">
                          <a:latin typeface="Cambria Math" panose="02040503050406030204" pitchFamily="18" charset="0"/>
                          <a:ea typeface="+mn-ea"/>
                        </a:rPr>
                        <m:t>}</m:t>
                      </m:r>
                    </m:oMath>
                  </m:oMathPara>
                </a14:m>
                <a:endParaRPr lang="en-US" altLang="ko-KR" sz="1600" dirty="0">
                  <a:latin typeface="+mn-ea"/>
                  <a:ea typeface="+mn-ea"/>
                </a:endParaRPr>
              </a:p>
              <a:p>
                <a:pPr algn="l">
                  <a:lnSpc>
                    <a:spcPct val="200000"/>
                  </a:lnSpc>
                </a:pPr>
                <a:r>
                  <a:rPr lang="en-US" altLang="ko-KR" sz="1600" dirty="0">
                    <a:latin typeface="+mn-ea"/>
                    <a:ea typeface="+mn-ea"/>
                  </a:rPr>
                  <a:t>For any j , </a:t>
                </a:r>
                <a14:m>
                  <m:oMath xmlns:m="http://schemas.openxmlformats.org/officeDocument/2006/math">
                    <m:sSub>
                      <m:sSubPr>
                        <m:ctrlPr>
                          <a:rPr lang="en-US" altLang="ko-KR" sz="1600" i="1">
                            <a:latin typeface="Cambria Math" panose="02040503050406030204" pitchFamily="18" charset="0"/>
                            <a:ea typeface="+mn-ea"/>
                          </a:rPr>
                        </m:ctrlPr>
                      </m:sSubPr>
                      <m:e>
                        <m:r>
                          <a:rPr lang="en-US" altLang="ko-KR" sz="1600" b="0" i="1" smtClean="0">
                            <a:latin typeface="Cambria Math" panose="02040503050406030204" pitchFamily="18" charset="0"/>
                            <a:ea typeface="+mn-ea"/>
                          </a:rPr>
                          <m:t>𝑃𝑟</m:t>
                        </m:r>
                      </m:e>
                      <m:sub>
                        <m:r>
                          <a:rPr lang="en-US" altLang="ko-KR" sz="1600" b="0" i="1">
                            <a:latin typeface="Cambria Math" panose="02040503050406030204" pitchFamily="18" charset="0"/>
                            <a:ea typeface="+mn-ea"/>
                          </a:rPr>
                          <m:t>𝑖</m:t>
                        </m:r>
                        <m:r>
                          <a:rPr lang="en-US" altLang="ko-KR" sz="1600" b="0" i="1">
                            <a:latin typeface="Cambria Math" panose="02040503050406030204" pitchFamily="18" charset="0"/>
                            <a:ea typeface="+mn-ea"/>
                          </a:rPr>
                          <m:t>~</m:t>
                        </m:r>
                        <m:r>
                          <a:rPr lang="en-US" altLang="ko-KR" sz="1600" b="0" i="1">
                            <a:latin typeface="Cambria Math" panose="02040503050406030204" pitchFamily="18" charset="0"/>
                            <a:ea typeface="+mn-ea"/>
                          </a:rPr>
                          <m:t>𝐷</m:t>
                        </m:r>
                      </m:sub>
                    </m:sSub>
                    <m:d>
                      <m:dPr>
                        <m:begChr m:val="["/>
                        <m:endChr m:val="]"/>
                        <m:ctrlPr>
                          <a:rPr lang="en-US" altLang="ko-KR" sz="1600" i="1" smtClean="0">
                            <a:latin typeface="Cambria Math" panose="02040503050406030204" pitchFamily="18" charset="0"/>
                            <a:ea typeface="+mn-ea"/>
                          </a:rPr>
                        </m:ctrlPr>
                      </m:dPr>
                      <m:e>
                        <m:r>
                          <a:rPr lang="en-US" altLang="ko-KR" sz="1600" b="0" i="1" smtClean="0">
                            <a:latin typeface="Cambria Math" panose="02040503050406030204" pitchFamily="18" charset="0"/>
                            <a:ea typeface="+mn-ea"/>
                          </a:rPr>
                          <m:t>𝑖</m:t>
                        </m:r>
                        <m:r>
                          <a:rPr lang="en-US" altLang="ko-KR" sz="1600" b="0" i="1" smtClean="0">
                            <a:latin typeface="Cambria Math" panose="02040503050406030204" pitchFamily="18" charset="0"/>
                            <a:ea typeface="+mn-ea"/>
                          </a:rPr>
                          <m:t>=</m:t>
                        </m:r>
                        <m:r>
                          <a:rPr lang="en-US" altLang="ko-KR" sz="1600" b="0" i="1" smtClean="0">
                            <a:latin typeface="Cambria Math" panose="02040503050406030204" pitchFamily="18" charset="0"/>
                            <a:ea typeface="+mn-ea"/>
                          </a:rPr>
                          <m:t>𝑗</m:t>
                        </m:r>
                      </m:e>
                    </m:d>
                    <m:r>
                      <a:rPr lang="en-US" altLang="ko-KR" sz="1600" b="0" i="1" smtClean="0">
                        <a:latin typeface="Cambria Math" panose="02040503050406030204" pitchFamily="18" charset="0"/>
                        <a:ea typeface="+mn-ea"/>
                      </a:rPr>
                      <m:t>= </m:t>
                    </m:r>
                    <m:f>
                      <m:fPr>
                        <m:ctrlPr>
                          <a:rPr lang="en-US" altLang="ko-KR" sz="1600" i="1" smtClean="0">
                            <a:latin typeface="Cambria Math" panose="02040503050406030204" pitchFamily="18" charset="0"/>
                            <a:ea typeface="+mn-ea"/>
                          </a:rPr>
                        </m:ctrlPr>
                      </m:fPr>
                      <m:num>
                        <m:sSub>
                          <m:sSubPr>
                            <m:ctrlPr>
                              <a:rPr lang="en-US" altLang="ko-KR" sz="1600" i="1" smtClean="0">
                                <a:latin typeface="Cambria Math" panose="02040503050406030204" pitchFamily="18" charset="0"/>
                                <a:ea typeface="+mn-ea"/>
                              </a:rPr>
                            </m:ctrlPr>
                          </m:sSubPr>
                          <m:e>
                            <m:r>
                              <a:rPr lang="en-US" altLang="ko-KR" sz="1600" b="0" i="1" smtClean="0">
                                <a:latin typeface="Cambria Math" panose="02040503050406030204" pitchFamily="18" charset="0"/>
                                <a:ea typeface="+mn-ea"/>
                              </a:rPr>
                              <m:t>𝑓</m:t>
                            </m:r>
                          </m:e>
                          <m:sub>
                            <m:r>
                              <a:rPr lang="en-US" altLang="ko-KR" sz="1600" b="0" i="1" smtClean="0">
                                <a:latin typeface="Cambria Math" panose="02040503050406030204" pitchFamily="18" charset="0"/>
                                <a:ea typeface="+mn-ea"/>
                              </a:rPr>
                              <m:t>𝑗</m:t>
                            </m:r>
                          </m:sub>
                        </m:sSub>
                      </m:num>
                      <m:den>
                        <m:r>
                          <a:rPr lang="en-US" altLang="ko-KR" sz="1600" b="0" i="1" smtClean="0">
                            <a:latin typeface="Cambria Math" panose="02040503050406030204" pitchFamily="18" charset="0"/>
                            <a:ea typeface="+mn-ea"/>
                          </a:rPr>
                          <m:t>𝑁</m:t>
                        </m:r>
                      </m:den>
                    </m:f>
                    <m:r>
                      <a:rPr lang="en-US" altLang="ko-KR" sz="1600" b="0" i="1" smtClean="0">
                        <a:latin typeface="Cambria Math" panose="02040503050406030204" pitchFamily="18" charset="0"/>
                        <a:ea typeface="+mn-ea"/>
                      </a:rPr>
                      <m:t>   </m:t>
                    </m:r>
                    <m:r>
                      <m:rPr>
                        <m:sty m:val="p"/>
                      </m:rPr>
                      <a:rPr lang="en-US" altLang="ko-KR" sz="1600" b="0" i="0" smtClean="0">
                        <a:latin typeface="Cambria Math" panose="02040503050406030204" pitchFamily="18" charset="0"/>
                        <a:ea typeface="+mn-ea"/>
                      </a:rPr>
                      <m:t>where</m:t>
                    </m:r>
                    <m:r>
                      <a:rPr lang="en-US" altLang="ko-KR" sz="1600" b="0" i="0" smtClean="0">
                        <a:latin typeface="Cambria Math" panose="02040503050406030204" pitchFamily="18" charset="0"/>
                        <a:ea typeface="+mn-ea"/>
                      </a:rPr>
                      <m:t> </m:t>
                    </m:r>
                    <m:r>
                      <a:rPr lang="en-US" altLang="ko-KR" sz="1600" b="1" i="0" smtClean="0">
                        <a:latin typeface="Cambria Math" panose="02040503050406030204" pitchFamily="18" charset="0"/>
                        <a:ea typeface="+mn-ea"/>
                      </a:rPr>
                      <m:t>𝐍</m:t>
                    </m:r>
                    <m:r>
                      <a:rPr lang="en-US" altLang="ko-KR" sz="1600" b="1" i="0" smtClean="0">
                        <a:latin typeface="Cambria Math" panose="02040503050406030204" pitchFamily="18" charset="0"/>
                        <a:ea typeface="+mn-ea"/>
                      </a:rPr>
                      <m:t> </m:t>
                    </m:r>
                    <m:r>
                      <a:rPr lang="en-US" altLang="ko-KR" sz="1600" b="1" i="0" smtClean="0">
                        <a:latin typeface="Cambria Math" panose="02040503050406030204" pitchFamily="18" charset="0"/>
                        <a:ea typeface="+mn-ea"/>
                      </a:rPr>
                      <m:t>𝐢𝐬</m:t>
                    </m:r>
                    <m:r>
                      <a:rPr lang="en-US" altLang="ko-KR" sz="1600" b="1" i="0" smtClean="0">
                        <a:latin typeface="Cambria Math" panose="02040503050406030204" pitchFamily="18" charset="0"/>
                        <a:ea typeface="+mn-ea"/>
                      </a:rPr>
                      <m:t> </m:t>
                    </m:r>
                    <m:r>
                      <a:rPr lang="en-US" altLang="ko-KR" sz="1600" b="1" i="0" smtClean="0">
                        <a:latin typeface="Cambria Math" panose="02040503050406030204" pitchFamily="18" charset="0"/>
                        <a:ea typeface="+mn-ea"/>
                      </a:rPr>
                      <m:t>𝐭𝐡𝐞</m:t>
                    </m:r>
                    <m:r>
                      <a:rPr lang="en-US" altLang="ko-KR" sz="1600" b="1" i="0" smtClean="0">
                        <a:latin typeface="Cambria Math" panose="02040503050406030204" pitchFamily="18" charset="0"/>
                        <a:ea typeface="+mn-ea"/>
                      </a:rPr>
                      <m:t> </m:t>
                    </m:r>
                    <m:r>
                      <a:rPr lang="en-US" altLang="ko-KR" sz="1600" b="1" i="0" smtClean="0">
                        <a:latin typeface="Cambria Math" panose="02040503050406030204" pitchFamily="18" charset="0"/>
                        <a:ea typeface="+mn-ea"/>
                      </a:rPr>
                      <m:t>𝐬𝐮𝐦</m:t>
                    </m:r>
                    <m:r>
                      <a:rPr lang="en-US" altLang="ko-KR" sz="1600" b="1" i="0" smtClean="0">
                        <a:latin typeface="Cambria Math" panose="02040503050406030204" pitchFamily="18" charset="0"/>
                        <a:ea typeface="+mn-ea"/>
                      </a:rPr>
                      <m:t> </m:t>
                    </m:r>
                    <m:r>
                      <a:rPr lang="en-US" altLang="ko-KR" sz="1600" b="1" i="0" smtClean="0">
                        <a:latin typeface="Cambria Math" panose="02040503050406030204" pitchFamily="18" charset="0"/>
                        <a:ea typeface="+mn-ea"/>
                      </a:rPr>
                      <m:t>𝐨𝐟</m:t>
                    </m:r>
                    <m:r>
                      <a:rPr lang="en-US" altLang="ko-KR" sz="1600" b="1" i="0" smtClean="0">
                        <a:latin typeface="Cambria Math" panose="02040503050406030204" pitchFamily="18" charset="0"/>
                        <a:ea typeface="+mn-ea"/>
                      </a:rPr>
                      <m:t> </m:t>
                    </m:r>
                    <m:r>
                      <a:rPr lang="en-US" altLang="ko-KR" sz="1600" b="1" i="0" smtClean="0">
                        <a:latin typeface="Cambria Math" panose="02040503050406030204" pitchFamily="18" charset="0"/>
                        <a:ea typeface="+mn-ea"/>
                      </a:rPr>
                      <m:t>𝐚𝐥𝐥</m:t>
                    </m:r>
                    <m:r>
                      <a:rPr lang="en-US" altLang="ko-KR" sz="1600" b="1" i="0" smtClean="0">
                        <a:latin typeface="Cambria Math" panose="02040503050406030204" pitchFamily="18" charset="0"/>
                        <a:ea typeface="+mn-ea"/>
                      </a:rPr>
                      <m:t> </m:t>
                    </m:r>
                    <m:r>
                      <a:rPr lang="en-US" altLang="ko-KR" sz="1600" b="1" i="0" smtClean="0">
                        <a:latin typeface="Cambria Math" panose="02040503050406030204" pitchFamily="18" charset="0"/>
                        <a:ea typeface="+mn-ea"/>
                      </a:rPr>
                      <m:t>𝐟𝐫𝐞𝐪𝐮𝐞𝐧𝐜𝐢𝐞𝐬</m:t>
                    </m:r>
                    <m:r>
                      <a:rPr lang="en-US" altLang="ko-KR" sz="1600" b="0" i="1" smtClean="0">
                        <a:latin typeface="Cambria Math" panose="02040503050406030204" pitchFamily="18" charset="0"/>
                        <a:ea typeface="+mn-ea"/>
                      </a:rPr>
                      <m:t>.</m:t>
                    </m:r>
                  </m:oMath>
                </a14:m>
                <a:r>
                  <a:rPr lang="en-US" altLang="ko-KR" sz="1400" i="1" dirty="0">
                    <a:latin typeface="+mn-ea"/>
                    <a:ea typeface="+mn-ea"/>
                  </a:rPr>
                  <a:t>  </a:t>
                </a:r>
              </a:p>
              <a:p>
                <a:pPr algn="l">
                  <a:lnSpc>
                    <a:spcPct val="200000"/>
                  </a:lnSpc>
                </a:pPr>
                <a14:m>
                  <m:oMath xmlns:m="http://schemas.openxmlformats.org/officeDocument/2006/math">
                    <m:r>
                      <a:rPr lang="en-US" altLang="ko-KR" sz="2400" b="0" i="1" smtClean="0">
                        <a:latin typeface="Cambria Math" panose="02040503050406030204" pitchFamily="18" charset="0"/>
                        <a:ea typeface="+mn-ea"/>
                      </a:rPr>
                      <m:t>𝐸𝑟𝑟</m:t>
                    </m:r>
                    <m:d>
                      <m:dPr>
                        <m:ctrlPr>
                          <a:rPr lang="en-US" altLang="ko-KR" sz="2400" i="1" smtClean="0">
                            <a:latin typeface="Cambria Math" panose="02040503050406030204" pitchFamily="18" charset="0"/>
                            <a:ea typeface="+mn-ea"/>
                          </a:rPr>
                        </m:ctrlPr>
                      </m:dPr>
                      <m:e>
                        <m:r>
                          <a:rPr lang="en-US" altLang="ko-KR" sz="2400" b="0" i="1" smtClean="0">
                            <a:latin typeface="Cambria Math" panose="02040503050406030204" pitchFamily="18" charset="0"/>
                            <a:ea typeface="+mn-ea"/>
                          </a:rPr>
                          <m:t>𝐹</m:t>
                        </m:r>
                        <m:r>
                          <a:rPr lang="en-US" altLang="ko-KR" sz="2400" b="0" i="1" smtClean="0">
                            <a:latin typeface="Cambria Math" panose="02040503050406030204" pitchFamily="18" charset="0"/>
                            <a:ea typeface="+mn-ea"/>
                          </a:rPr>
                          <m:t>,</m:t>
                        </m:r>
                        <m:acc>
                          <m:accPr>
                            <m:chr m:val="̃"/>
                            <m:ctrlPr>
                              <a:rPr lang="en-US" altLang="ko-KR" sz="2400" i="1">
                                <a:latin typeface="Cambria Math" panose="02040503050406030204" pitchFamily="18" charset="0"/>
                                <a:ea typeface="+mn-ea"/>
                              </a:rPr>
                            </m:ctrlPr>
                          </m:accPr>
                          <m:e>
                            <m:r>
                              <a:rPr lang="en-US" altLang="ko-KR" sz="2400" b="0" i="1">
                                <a:latin typeface="Cambria Math" panose="02040503050406030204" pitchFamily="18" charset="0"/>
                                <a:ea typeface="+mn-ea"/>
                              </a:rPr>
                              <m:t>𝐹</m:t>
                            </m:r>
                          </m:e>
                        </m:acc>
                      </m:e>
                    </m:d>
                    <m:r>
                      <a:rPr lang="en-US" altLang="ko-KR" sz="2400" b="0" i="1" smtClean="0">
                        <a:latin typeface="Cambria Math" panose="02040503050406030204" pitchFamily="18" charset="0"/>
                        <a:ea typeface="+mn-ea"/>
                      </a:rPr>
                      <m:t>≔</m:t>
                    </m:r>
                    <m:nary>
                      <m:naryPr>
                        <m:chr m:val="∑"/>
                        <m:supHide m:val="on"/>
                        <m:ctrlPr>
                          <a:rPr lang="en-US" altLang="ko-KR" sz="2400" i="1" smtClean="0">
                            <a:latin typeface="Cambria Math" panose="02040503050406030204" pitchFamily="18" charset="0"/>
                            <a:ea typeface="+mn-ea"/>
                          </a:rPr>
                        </m:ctrlPr>
                      </m:naryPr>
                      <m:sub>
                        <m:r>
                          <m:rPr>
                            <m:brk m:alnAt="7"/>
                          </m:rPr>
                          <a:rPr lang="en-US" altLang="ko-KR" sz="2400" b="0" i="1" smtClean="0">
                            <a:latin typeface="Cambria Math" panose="02040503050406030204" pitchFamily="18" charset="0"/>
                            <a:ea typeface="+mn-ea"/>
                          </a:rPr>
                          <m:t>𝑖</m:t>
                        </m:r>
                        <m:r>
                          <a:rPr lang="en-US" altLang="ko-KR" sz="2400" b="0" i="1" smtClean="0">
                            <a:latin typeface="Cambria Math" panose="02040503050406030204" pitchFamily="18" charset="0"/>
                            <a:ea typeface="+mn-ea"/>
                          </a:rPr>
                          <m:t>∈</m:t>
                        </m:r>
                        <m:r>
                          <a:rPr lang="en-US" altLang="ko-KR" sz="2400" b="0" i="1" smtClean="0">
                            <a:latin typeface="Cambria Math" panose="02040503050406030204" pitchFamily="18" charset="0"/>
                            <a:ea typeface="+mn-ea"/>
                          </a:rPr>
                          <m:t>𝑈</m:t>
                        </m:r>
                      </m:sub>
                      <m:sup/>
                      <m:e>
                        <m:r>
                          <a:rPr lang="en-US" altLang="ko-KR" sz="2400" b="0" i="1" smtClean="0">
                            <a:latin typeface="Cambria Math" panose="02040503050406030204" pitchFamily="18" charset="0"/>
                            <a:ea typeface="+mn-ea"/>
                          </a:rPr>
                          <m:t> </m:t>
                        </m:r>
                        <m:d>
                          <m:dPr>
                            <m:begChr m:val="|"/>
                            <m:endChr m:val="|"/>
                            <m:ctrlPr>
                              <a:rPr lang="en-US" altLang="ko-KR" sz="2400" i="1" smtClean="0">
                                <a:latin typeface="Cambria Math" panose="02040503050406030204" pitchFamily="18" charset="0"/>
                                <a:ea typeface="+mn-ea"/>
                              </a:rPr>
                            </m:ctrlPr>
                          </m:dPr>
                          <m:e>
                            <m:sSub>
                              <m:sSubPr>
                                <m:ctrlPr>
                                  <a:rPr lang="en-US" altLang="ko-KR" sz="2400" i="1" smtClean="0">
                                    <a:latin typeface="Cambria Math" panose="02040503050406030204" pitchFamily="18" charset="0"/>
                                    <a:ea typeface="+mn-ea"/>
                                  </a:rPr>
                                </m:ctrlPr>
                              </m:sSubPr>
                              <m:e>
                                <m:acc>
                                  <m:accPr>
                                    <m:chr m:val="̃"/>
                                    <m:ctrlPr>
                                      <a:rPr lang="en-US" altLang="ko-KR" sz="2400" i="1" smtClean="0">
                                        <a:latin typeface="Cambria Math" panose="02040503050406030204" pitchFamily="18" charset="0"/>
                                        <a:ea typeface="+mn-ea"/>
                                      </a:rPr>
                                    </m:ctrlPr>
                                  </m:accPr>
                                  <m:e>
                                    <m:r>
                                      <a:rPr lang="en-US" altLang="ko-KR" sz="2400" b="0" i="1" smtClean="0">
                                        <a:latin typeface="Cambria Math" panose="02040503050406030204" pitchFamily="18" charset="0"/>
                                        <a:ea typeface="+mn-ea"/>
                                      </a:rPr>
                                      <m:t>𝑓</m:t>
                                    </m:r>
                                  </m:e>
                                </m:acc>
                              </m:e>
                              <m:sub>
                                <m:r>
                                  <a:rPr lang="en-US" altLang="ko-KR" sz="2400" b="0" i="1" smtClean="0">
                                    <a:latin typeface="Cambria Math" panose="02040503050406030204" pitchFamily="18" charset="0"/>
                                    <a:ea typeface="+mn-ea"/>
                                  </a:rPr>
                                  <m:t>𝑖</m:t>
                                </m:r>
                              </m:sub>
                            </m:sSub>
                            <m:r>
                              <a:rPr lang="en-US" altLang="ko-KR" sz="2400" b="0" i="1" smtClean="0">
                                <a:latin typeface="Cambria Math" panose="02040503050406030204" pitchFamily="18" charset="0"/>
                                <a:ea typeface="+mn-ea"/>
                              </a:rPr>
                              <m:t> −</m:t>
                            </m:r>
                            <m:sSub>
                              <m:sSubPr>
                                <m:ctrlPr>
                                  <a:rPr lang="en-US" altLang="ko-KR" sz="2400" i="1" smtClean="0">
                                    <a:latin typeface="Cambria Math" panose="02040503050406030204" pitchFamily="18" charset="0"/>
                                    <a:ea typeface="+mn-ea"/>
                                  </a:rPr>
                                </m:ctrlPr>
                              </m:sSubPr>
                              <m:e>
                                <m:r>
                                  <a:rPr lang="en-US" altLang="ko-KR" sz="2400" b="0" i="1" smtClean="0">
                                    <a:latin typeface="Cambria Math" panose="02040503050406030204" pitchFamily="18" charset="0"/>
                                    <a:ea typeface="+mn-ea"/>
                                  </a:rPr>
                                  <m:t>𝑓</m:t>
                                </m:r>
                              </m:e>
                              <m:sub>
                                <m:r>
                                  <a:rPr lang="en-US" altLang="ko-KR" sz="2400" b="0" i="1" smtClean="0">
                                    <a:latin typeface="Cambria Math" panose="02040503050406030204" pitchFamily="18" charset="0"/>
                                    <a:ea typeface="+mn-ea"/>
                                  </a:rPr>
                                  <m:t>𝑖</m:t>
                                </m:r>
                              </m:sub>
                            </m:sSub>
                          </m:e>
                        </m:d>
                        <m:r>
                          <a:rPr lang="en-US" altLang="ko-KR" sz="2400" b="0" i="1">
                            <a:latin typeface="Cambria Math" panose="02040503050406030204" pitchFamily="18" charset="0"/>
                            <a:ea typeface="Cambria Math" panose="02040503050406030204" pitchFamily="18" charset="0"/>
                          </a:rPr>
                          <m:t>∙</m:t>
                        </m:r>
                        <m:f>
                          <m:fPr>
                            <m:ctrlPr>
                              <a:rPr lang="en-US" altLang="ko-KR" sz="2400" i="1">
                                <a:latin typeface="Cambria Math" panose="02040503050406030204" pitchFamily="18" charset="0"/>
                              </a:rPr>
                            </m:ctrlPr>
                          </m:fPr>
                          <m:num>
                            <m:r>
                              <a:rPr lang="en-US" altLang="ko-KR" sz="2400" b="0" i="1">
                                <a:latin typeface="Cambria Math" panose="02040503050406030204" pitchFamily="18" charset="0"/>
                              </a:rPr>
                              <m:t> </m:t>
                            </m:r>
                            <m:sSub>
                              <m:sSubPr>
                                <m:ctrlPr>
                                  <a:rPr lang="en-US" altLang="ko-KR" sz="2400" i="1">
                                    <a:latin typeface="Cambria Math" panose="02040503050406030204" pitchFamily="18" charset="0"/>
                                  </a:rPr>
                                </m:ctrlPr>
                              </m:sSubPr>
                              <m:e>
                                <m:r>
                                  <a:rPr lang="en-US" altLang="ko-KR" sz="2400" b="0" i="1">
                                    <a:latin typeface="Cambria Math" panose="02040503050406030204" pitchFamily="18" charset="0"/>
                                  </a:rPr>
                                  <m:t>𝑓</m:t>
                                </m:r>
                              </m:e>
                              <m:sub>
                                <m:r>
                                  <a:rPr lang="en-US" altLang="ko-KR" sz="2400" b="0" i="1">
                                    <a:latin typeface="Cambria Math" panose="02040503050406030204" pitchFamily="18" charset="0"/>
                                  </a:rPr>
                                  <m:t>𝑖</m:t>
                                </m:r>
                              </m:sub>
                            </m:sSub>
                          </m:num>
                          <m:den>
                            <m:r>
                              <a:rPr lang="en-US" altLang="ko-KR" sz="2400" b="0" i="1">
                                <a:latin typeface="Cambria Math" panose="02040503050406030204" pitchFamily="18" charset="0"/>
                              </a:rPr>
                              <m:t>𝑁</m:t>
                            </m:r>
                          </m:den>
                        </m:f>
                      </m:e>
                    </m:nary>
                  </m:oMath>
                </a14:m>
                <a:r>
                  <a:rPr lang="en-US" altLang="ko-KR" sz="2400" i="1" dirty="0">
                    <a:latin typeface="+mn-ea"/>
                    <a:ea typeface="+mn-ea"/>
                  </a:rPr>
                  <a:t> </a:t>
                </a:r>
              </a:p>
            </p:txBody>
          </p:sp>
        </mc:Choice>
        <mc:Fallback xmlns="">
          <p:sp>
            <p:nvSpPr>
              <p:cNvPr id="4" name="제목 1"/>
              <p:cNvSpPr txBox="1">
                <a:spLocks noRot="1" noChangeAspect="1" noMove="1" noResize="1" noEditPoints="1" noAdjustHandles="1" noChangeArrowheads="1" noChangeShapeType="1" noTextEdit="1"/>
              </p:cNvSpPr>
              <p:nvPr/>
            </p:nvSpPr>
            <p:spPr>
              <a:xfrm>
                <a:off x="405880" y="1606242"/>
                <a:ext cx="8558608" cy="4127014"/>
              </a:xfrm>
              <a:prstGeom prst="rect">
                <a:avLst/>
              </a:prstGeom>
              <a:blipFill>
                <a:blip r:embed="rId3"/>
                <a:stretch>
                  <a:fillRect l="-783"/>
                </a:stretch>
              </a:blipFill>
            </p:spPr>
            <p:txBody>
              <a:bodyPr/>
              <a:lstStyle/>
              <a:p>
                <a:r>
                  <a:rPr lang="ko-KR" altLang="en-US">
                    <a:noFill/>
                  </a:rPr>
                  <a:t> </a:t>
                </a:r>
              </a:p>
            </p:txBody>
          </p:sp>
        </mc:Fallback>
      </mc:AlternateContent>
      <p:sp>
        <p:nvSpPr>
          <p:cNvPr id="3" name="직사각형 2">
            <a:extLst>
              <a:ext uri="{FF2B5EF4-FFF2-40B4-BE49-F238E27FC236}">
                <a16:creationId xmlns:a16="http://schemas.microsoft.com/office/drawing/2014/main" id="{8C660531-BD96-420F-8E48-7B64A5C3C50E}"/>
              </a:ext>
            </a:extLst>
          </p:cNvPr>
          <p:cNvSpPr/>
          <p:nvPr/>
        </p:nvSpPr>
        <p:spPr>
          <a:xfrm>
            <a:off x="4139952" y="4725144"/>
            <a:ext cx="432048" cy="72008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말풍선: 모서리가 둥근 사각형 4">
            <a:extLst>
              <a:ext uri="{FF2B5EF4-FFF2-40B4-BE49-F238E27FC236}">
                <a16:creationId xmlns:a16="http://schemas.microsoft.com/office/drawing/2014/main" id="{E3E52DBF-858F-408B-AE5A-7314634687CE}"/>
              </a:ext>
            </a:extLst>
          </p:cNvPr>
          <p:cNvSpPr/>
          <p:nvPr/>
        </p:nvSpPr>
        <p:spPr>
          <a:xfrm>
            <a:off x="4119982" y="5683806"/>
            <a:ext cx="2505344" cy="576064"/>
          </a:xfrm>
          <a:prstGeom prst="wedgeRoundRectCallout">
            <a:avLst>
              <a:gd name="adj1" fmla="val -32891"/>
              <a:gd name="adj2" fmla="val -937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Probability of item </a:t>
            </a:r>
            <a:r>
              <a:rPr lang="en-US" altLang="ko-KR" dirty="0" err="1"/>
              <a:t>i</a:t>
            </a:r>
            <a:endParaRPr lang="ko-KR" altLang="en-US" dirty="0"/>
          </a:p>
        </p:txBody>
      </p:sp>
      <p:sp>
        <p:nvSpPr>
          <p:cNvPr id="8" name="말풍선: 모서리가 둥근 사각형 7">
            <a:extLst>
              <a:ext uri="{FF2B5EF4-FFF2-40B4-BE49-F238E27FC236}">
                <a16:creationId xmlns:a16="http://schemas.microsoft.com/office/drawing/2014/main" id="{E8FF1AA5-D4B8-43EB-848F-7449AAB18D05}"/>
              </a:ext>
            </a:extLst>
          </p:cNvPr>
          <p:cNvSpPr/>
          <p:nvPr/>
        </p:nvSpPr>
        <p:spPr>
          <a:xfrm>
            <a:off x="635588" y="5715932"/>
            <a:ext cx="2836848" cy="576064"/>
          </a:xfrm>
          <a:prstGeom prst="wedgeRoundRectCallout">
            <a:avLst>
              <a:gd name="adj1" fmla="val 28255"/>
              <a:gd name="adj2" fmla="val -1040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Sum of estimation error</a:t>
            </a:r>
            <a:endParaRPr lang="ko-KR" altLang="en-US" dirty="0"/>
          </a:p>
        </p:txBody>
      </p:sp>
      <p:sp>
        <p:nvSpPr>
          <p:cNvPr id="10" name="직사각형 9">
            <a:extLst>
              <a:ext uri="{FF2B5EF4-FFF2-40B4-BE49-F238E27FC236}">
                <a16:creationId xmlns:a16="http://schemas.microsoft.com/office/drawing/2014/main" id="{BFFC1AEE-B6A9-4410-8576-A8C65E70C8A0}"/>
              </a:ext>
            </a:extLst>
          </p:cNvPr>
          <p:cNvSpPr/>
          <p:nvPr/>
        </p:nvSpPr>
        <p:spPr>
          <a:xfrm>
            <a:off x="2195736" y="4700419"/>
            <a:ext cx="1800200" cy="72008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05224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310699" y="3487506"/>
            <a:ext cx="8236034" cy="2187243"/>
          </a:xfrm>
          <a:prstGeom prst="rect">
            <a:avLst/>
          </a:prstGeom>
        </p:spPr>
      </p:pic>
      <p:sp>
        <p:nvSpPr>
          <p:cNvPr id="10" name="제목 1">
            <a:extLst>
              <a:ext uri="{FF2B5EF4-FFF2-40B4-BE49-F238E27FC236}">
                <a16:creationId xmlns:a16="http://schemas.microsoft.com/office/drawing/2014/main" id="{9BB14C08-C911-4F27-975D-06A158AE7AB1}"/>
              </a:ext>
            </a:extLst>
          </p:cNvPr>
          <p:cNvSpPr>
            <a:spLocks noGrp="1"/>
          </p:cNvSpPr>
          <p:nvPr>
            <p:ph type="title"/>
          </p:nvPr>
        </p:nvSpPr>
        <p:spPr>
          <a:xfrm>
            <a:off x="635588" y="274638"/>
            <a:ext cx="8003232" cy="994122"/>
          </a:xfrm>
        </p:spPr>
        <p:txBody>
          <a:bodyPr>
            <a:normAutofit fontScale="90000"/>
          </a:bodyPr>
          <a:lstStyle/>
          <a:p>
            <a:pPr>
              <a:lnSpc>
                <a:spcPct val="200000"/>
              </a:lnSpc>
            </a:pPr>
            <a:r>
              <a:rPr lang="en-US" altLang="ko-KR" sz="4000" b="1" dirty="0">
                <a:latin typeface="Nanum Gothic" panose="020D0604000000000000" pitchFamily="34" charset="-127"/>
                <a:ea typeface="Nanum Gothic" panose="020D0604000000000000" pitchFamily="34" charset="-127"/>
              </a:rPr>
              <a:t>Expected error</a:t>
            </a:r>
          </a:p>
        </p:txBody>
      </p:sp>
      <p:sp>
        <p:nvSpPr>
          <p:cNvPr id="11" name="제목 1">
            <a:extLst>
              <a:ext uri="{FF2B5EF4-FFF2-40B4-BE49-F238E27FC236}">
                <a16:creationId xmlns:a16="http://schemas.microsoft.com/office/drawing/2014/main" id="{484B02F2-FE2F-4F97-8556-F216F846AB3C}"/>
              </a:ext>
            </a:extLst>
          </p:cNvPr>
          <p:cNvSpPr txBox="1">
            <a:spLocks/>
          </p:cNvSpPr>
          <p:nvPr/>
        </p:nvSpPr>
        <p:spPr>
          <a:xfrm>
            <a:off x="272480" y="1320515"/>
            <a:ext cx="8599040" cy="259228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marL="285750" indent="-285750" algn="l">
              <a:lnSpc>
                <a:spcPct val="200000"/>
              </a:lnSpc>
              <a:buFont typeface="Arial" panose="020B0604020202020204" pitchFamily="34" charset="0"/>
              <a:buChar char="•"/>
            </a:pPr>
            <a:r>
              <a:rPr lang="en-US" altLang="ko-KR" sz="2000" dirty="0">
                <a:latin typeface="+mn-ea"/>
                <a:ea typeface="+mn-ea"/>
              </a:rPr>
              <a:t>Learned count-min : </a:t>
            </a:r>
            <a:r>
              <a:rPr lang="en-US" altLang="ko-KR" sz="2000" dirty="0">
                <a:latin typeface="+mn-ea"/>
              </a:rPr>
              <a:t>Oracle </a:t>
            </a:r>
            <a:endParaRPr lang="en-US" altLang="ko-KR" sz="2000" dirty="0">
              <a:latin typeface="+mn-ea"/>
              <a:ea typeface="+mn-ea"/>
            </a:endParaRPr>
          </a:p>
          <a:p>
            <a:pPr marL="285750" indent="-285750" algn="l">
              <a:lnSpc>
                <a:spcPct val="200000"/>
              </a:lnSpc>
              <a:buFont typeface="Arial" panose="020B0604020202020204" pitchFamily="34" charset="0"/>
              <a:buChar char="•"/>
            </a:pPr>
            <a:r>
              <a:rPr lang="en-US" altLang="ko-KR" sz="2000" dirty="0">
                <a:latin typeface="+mn-ea"/>
                <a:ea typeface="+mn-ea"/>
              </a:rPr>
              <a:t>Ideal Count-min : Already know the identities of the heavy hitter</a:t>
            </a:r>
          </a:p>
          <a:p>
            <a:pPr algn="l">
              <a:lnSpc>
                <a:spcPct val="200000"/>
              </a:lnSpc>
            </a:pPr>
            <a:endParaRPr lang="en-US" altLang="ko-KR" sz="2000" b="1" dirty="0">
              <a:latin typeface="+mn-ea"/>
              <a:ea typeface="+mn-ea"/>
            </a:endParaRPr>
          </a:p>
        </p:txBody>
      </p:sp>
      <p:sp>
        <p:nvSpPr>
          <p:cNvPr id="6" name="직사각형 5">
            <a:extLst>
              <a:ext uri="{FF2B5EF4-FFF2-40B4-BE49-F238E27FC236}">
                <a16:creationId xmlns:a16="http://schemas.microsoft.com/office/drawing/2014/main" id="{0AACBD3C-69FF-4433-8842-8E90170C349A}"/>
              </a:ext>
            </a:extLst>
          </p:cNvPr>
          <p:cNvSpPr/>
          <p:nvPr/>
        </p:nvSpPr>
        <p:spPr>
          <a:xfrm>
            <a:off x="224535" y="4783650"/>
            <a:ext cx="8322198" cy="89109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말풍선: 모서리가 둥근 사각형 11">
            <a:extLst>
              <a:ext uri="{FF2B5EF4-FFF2-40B4-BE49-F238E27FC236}">
                <a16:creationId xmlns:a16="http://schemas.microsoft.com/office/drawing/2014/main" id="{8AF7B42D-A45B-43C0-8AEA-CDA00C3B5FA6}"/>
              </a:ext>
            </a:extLst>
          </p:cNvPr>
          <p:cNvSpPr/>
          <p:nvPr/>
        </p:nvSpPr>
        <p:spPr>
          <a:xfrm>
            <a:off x="2987824" y="5836279"/>
            <a:ext cx="4248472" cy="747083"/>
          </a:xfrm>
          <a:prstGeom prst="wedgeRoundRectCallout">
            <a:avLst>
              <a:gd name="adj1" fmla="val -40623"/>
              <a:gd name="adj2" fmla="val -853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If perfect oracle, error bound same</a:t>
            </a:r>
            <a:endParaRPr lang="ko-KR" altLang="en-US" dirty="0"/>
          </a:p>
        </p:txBody>
      </p:sp>
    </p:spTree>
    <p:extLst>
      <p:ext uri="{BB962C8B-B14F-4D97-AF65-F5344CB8AC3E}">
        <p14:creationId xmlns:p14="http://schemas.microsoft.com/office/powerpoint/2010/main" val="1939782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p:txBody>
          <a:bodyPr>
            <a:noAutofit/>
          </a:bodyPr>
          <a:lstStyle/>
          <a:p>
            <a:pPr>
              <a:lnSpc>
                <a:spcPct val="200000"/>
              </a:lnSpc>
            </a:pPr>
            <a:r>
              <a:rPr lang="en-US" altLang="ko-KR" sz="3600" b="1" dirty="0">
                <a:latin typeface="Nanum Gothic" panose="020D0604000000000000" pitchFamily="34" charset="-127"/>
                <a:ea typeface="Nanum Gothic" panose="020D0604000000000000" pitchFamily="34" charset="-127"/>
              </a:rPr>
              <a:t>First Experiment</a:t>
            </a:r>
            <a:endParaRPr lang="en-US" altLang="ko-KR" sz="3600" dirty="0">
              <a:latin typeface="Nanum Gothic" panose="020D0604000000000000" pitchFamily="34" charset="-127"/>
              <a:ea typeface="Nanum Gothic" panose="020D0604000000000000" pitchFamily="34" charset="-127"/>
            </a:endParaRPr>
          </a:p>
        </p:txBody>
      </p:sp>
      <p:sp>
        <p:nvSpPr>
          <p:cNvPr id="9" name="제목 1"/>
          <p:cNvSpPr txBox="1">
            <a:spLocks/>
          </p:cNvSpPr>
          <p:nvPr/>
        </p:nvSpPr>
        <p:spPr>
          <a:xfrm>
            <a:off x="1547664" y="278092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sp>
        <p:nvSpPr>
          <p:cNvPr id="3" name="직사각형 2">
            <a:extLst>
              <a:ext uri="{FF2B5EF4-FFF2-40B4-BE49-F238E27FC236}">
                <a16:creationId xmlns:a16="http://schemas.microsoft.com/office/drawing/2014/main" id="{CE738529-F9C3-45CC-896A-10EBB981109B}"/>
              </a:ext>
            </a:extLst>
          </p:cNvPr>
          <p:cNvSpPr/>
          <p:nvPr/>
        </p:nvSpPr>
        <p:spPr>
          <a:xfrm>
            <a:off x="251520" y="1556792"/>
            <a:ext cx="8568952" cy="456900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ko-KR" dirty="0">
                <a:latin typeface="Nanum Gothic" panose="020D0604000000000000" pitchFamily="34" charset="-127"/>
                <a:ea typeface="Nanum Gothic" panose="020D0604000000000000" pitchFamily="34" charset="-127"/>
              </a:rPr>
              <a:t>Estimate the number of packets for each network flow.</a:t>
            </a:r>
          </a:p>
          <a:p>
            <a:pPr marL="285750" indent="-285750">
              <a:lnSpc>
                <a:spcPct val="200000"/>
              </a:lnSpc>
              <a:buFont typeface="Arial" panose="020B0604020202020204" pitchFamily="34" charset="0"/>
              <a:buChar char="•"/>
            </a:pPr>
            <a:endParaRPr lang="en-US" altLang="ko-KR" dirty="0">
              <a:latin typeface="Nanum Gothic" panose="020D0604000000000000" pitchFamily="34" charset="-127"/>
              <a:ea typeface="Nanum Gothic" panose="020D0604000000000000" pitchFamily="34" charset="-127"/>
            </a:endParaRPr>
          </a:p>
          <a:p>
            <a:pPr>
              <a:lnSpc>
                <a:spcPct val="200000"/>
              </a:lnSpc>
            </a:pPr>
            <a:r>
              <a:rPr lang="en-US" altLang="ko-KR" sz="1600" dirty="0">
                <a:latin typeface="Nanum Gothic" panose="020D0604000000000000" pitchFamily="34" charset="-127"/>
                <a:ea typeface="Nanum Gothic" panose="020D0604000000000000" pitchFamily="34" charset="-127"/>
              </a:rPr>
              <a:t>Data set: Internet Traffic data </a:t>
            </a:r>
            <a:r>
              <a:rPr lang="en-US" altLang="ko-KR" sz="1600" dirty="0"/>
              <a:t>Tier1 ISP between Chicago and Seattle in 2016(CAIDA)</a:t>
            </a:r>
          </a:p>
          <a:p>
            <a:pPr>
              <a:lnSpc>
                <a:spcPct val="200000"/>
              </a:lnSpc>
            </a:pPr>
            <a:r>
              <a:rPr lang="en-US" altLang="ko-KR" sz="1600" dirty="0">
                <a:latin typeface="Nanum Gothic" panose="020D0604000000000000" pitchFamily="34" charset="-127"/>
                <a:ea typeface="Nanum Gothic" panose="020D0604000000000000" pitchFamily="34" charset="-127"/>
              </a:rPr>
              <a:t>	30 million packets, 1 million unique packets (1 hour )</a:t>
            </a:r>
          </a:p>
          <a:p>
            <a:pPr>
              <a:lnSpc>
                <a:spcPct val="200000"/>
              </a:lnSpc>
            </a:pPr>
            <a:endParaRPr lang="en-US" altLang="ko-KR" sz="1600" dirty="0">
              <a:latin typeface="Nanum Gothic" panose="020D0604000000000000" pitchFamily="34" charset="-127"/>
              <a:ea typeface="Nanum Gothic" panose="020D0604000000000000" pitchFamily="34" charset="-127"/>
            </a:endParaRPr>
          </a:p>
          <a:p>
            <a:pPr>
              <a:lnSpc>
                <a:spcPct val="200000"/>
              </a:lnSpc>
            </a:pPr>
            <a:r>
              <a:rPr lang="en-US" altLang="ko-KR" sz="1600" dirty="0">
                <a:latin typeface="Nanum Gothic" panose="020D0604000000000000" pitchFamily="34" charset="-127"/>
                <a:ea typeface="Nanum Gothic" panose="020D0604000000000000" pitchFamily="34" charset="-127"/>
              </a:rPr>
              <a:t>Input : IP addresses of source and destination, ports (each packet)</a:t>
            </a:r>
          </a:p>
          <a:p>
            <a:pPr>
              <a:lnSpc>
                <a:spcPct val="200000"/>
              </a:lnSpc>
            </a:pPr>
            <a:endParaRPr lang="en-US" altLang="ko-KR" sz="1600" dirty="0">
              <a:latin typeface="Nanum Gothic" panose="020D0604000000000000" pitchFamily="34" charset="-127"/>
              <a:ea typeface="Nanum Gothic" panose="020D0604000000000000" pitchFamily="34" charset="-127"/>
            </a:endParaRPr>
          </a:p>
          <a:p>
            <a:pPr>
              <a:lnSpc>
                <a:spcPct val="200000"/>
              </a:lnSpc>
            </a:pPr>
            <a:r>
              <a:rPr lang="en-US" altLang="ko-KR" sz="1600" dirty="0">
                <a:latin typeface="Nanum Gothic" panose="020D0604000000000000" pitchFamily="34" charset="-127"/>
                <a:ea typeface="Nanum Gothic" panose="020D0604000000000000" pitchFamily="34" charset="-127"/>
              </a:rPr>
              <a:t>Training data : 7 minute</a:t>
            </a:r>
          </a:p>
          <a:p>
            <a:pPr>
              <a:lnSpc>
                <a:spcPct val="200000"/>
              </a:lnSpc>
            </a:pPr>
            <a:r>
              <a:rPr lang="en-US" altLang="ko-KR" sz="1600" dirty="0">
                <a:latin typeface="Nanum Gothic" panose="020D0604000000000000" pitchFamily="34" charset="-127"/>
                <a:ea typeface="Nanum Gothic" panose="020D0604000000000000" pitchFamily="34" charset="-127"/>
              </a:rPr>
              <a:t>Test data : 53 minute</a:t>
            </a:r>
          </a:p>
        </p:txBody>
      </p:sp>
    </p:spTree>
    <p:extLst>
      <p:ext uri="{BB962C8B-B14F-4D97-AF65-F5344CB8AC3E}">
        <p14:creationId xmlns:p14="http://schemas.microsoft.com/office/powerpoint/2010/main" val="490500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564C99B3-8891-594B-A4C1-C4D1C92C5A34}"/>
              </a:ext>
            </a:extLst>
          </p:cNvPr>
          <p:cNvSpPr>
            <a:spLocks noGrp="1"/>
          </p:cNvSpPr>
          <p:nvPr>
            <p:ph type="title"/>
          </p:nvPr>
        </p:nvSpPr>
        <p:spPr>
          <a:xfrm>
            <a:off x="683568" y="274638"/>
            <a:ext cx="8003232" cy="994122"/>
          </a:xfrm>
        </p:spPr>
        <p:txBody>
          <a:bodyPr>
            <a:noAutofit/>
          </a:bodyPr>
          <a:lstStyle/>
          <a:p>
            <a:pPr>
              <a:lnSpc>
                <a:spcPct val="200000"/>
              </a:lnSpc>
            </a:pPr>
            <a:r>
              <a:rPr lang="en-US" altLang="ko-KR" sz="2400" dirty="0">
                <a:latin typeface="Nanum Gothic" panose="020D0604000000000000" pitchFamily="34" charset="-127"/>
                <a:ea typeface="Nanum Gothic" panose="020D0604000000000000" pitchFamily="34" charset="-127"/>
              </a:rPr>
              <a:t>Estimate the number of packets for each network flow.</a:t>
            </a:r>
          </a:p>
        </p:txBody>
      </p:sp>
      <p:sp>
        <p:nvSpPr>
          <p:cNvPr id="2" name="직사각형 1"/>
          <p:cNvSpPr/>
          <p:nvPr/>
        </p:nvSpPr>
        <p:spPr>
          <a:xfrm>
            <a:off x="3245024" y="2344680"/>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 name="오른쪽 화살표 2"/>
          <p:cNvSpPr/>
          <p:nvPr/>
        </p:nvSpPr>
        <p:spPr>
          <a:xfrm>
            <a:off x="2233228" y="2456504"/>
            <a:ext cx="946348" cy="351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제목 1"/>
          <p:cNvSpPr txBox="1">
            <a:spLocks/>
          </p:cNvSpPr>
          <p:nvPr/>
        </p:nvSpPr>
        <p:spPr>
          <a:xfrm>
            <a:off x="86984" y="1714245"/>
            <a:ext cx="2304256" cy="562906"/>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400" b="1" dirty="0">
                <a:latin typeface="Nanum Gothic" panose="020D0604000000000000" pitchFamily="34" charset="-127"/>
                <a:ea typeface="Nanum Gothic" panose="020D0604000000000000" pitchFamily="34" charset="-127"/>
              </a:rPr>
              <a:t>Input ( each packet )</a:t>
            </a:r>
          </a:p>
        </p:txBody>
      </p:sp>
      <p:sp>
        <p:nvSpPr>
          <p:cNvPr id="5" name="직사각형 4"/>
          <p:cNvSpPr/>
          <p:nvPr/>
        </p:nvSpPr>
        <p:spPr>
          <a:xfrm>
            <a:off x="86110" y="2344680"/>
            <a:ext cx="2081671" cy="571864"/>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Source</a:t>
            </a:r>
          </a:p>
          <a:p>
            <a:pPr algn="ctr"/>
            <a:r>
              <a:rPr lang="en-US" altLang="ko-KR" dirty="0">
                <a:solidFill>
                  <a:schemeClr val="tx1"/>
                </a:solidFill>
              </a:rPr>
              <a:t>IP address, port</a:t>
            </a:r>
            <a:endParaRPr lang="ko-KR" altLang="en-US" dirty="0">
              <a:solidFill>
                <a:schemeClr val="tx1"/>
              </a:solidFill>
            </a:endParaRPr>
          </a:p>
        </p:txBody>
      </p:sp>
      <p:sp>
        <p:nvSpPr>
          <p:cNvPr id="9" name="직사각형 8"/>
          <p:cNvSpPr/>
          <p:nvPr/>
        </p:nvSpPr>
        <p:spPr>
          <a:xfrm>
            <a:off x="86109" y="3285542"/>
            <a:ext cx="2081671" cy="571864"/>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Destination</a:t>
            </a:r>
          </a:p>
          <a:p>
            <a:pPr algn="ctr"/>
            <a:r>
              <a:rPr lang="en-US" altLang="ko-KR" dirty="0">
                <a:solidFill>
                  <a:schemeClr val="tx1"/>
                </a:solidFill>
              </a:rPr>
              <a:t>IP address, port</a:t>
            </a:r>
            <a:endParaRPr lang="ko-KR" altLang="en-US" dirty="0">
              <a:solidFill>
                <a:schemeClr val="tx1"/>
              </a:solidFill>
            </a:endParaRPr>
          </a:p>
        </p:txBody>
      </p:sp>
      <p:sp>
        <p:nvSpPr>
          <p:cNvPr id="10" name="직사각형 9"/>
          <p:cNvSpPr/>
          <p:nvPr/>
        </p:nvSpPr>
        <p:spPr>
          <a:xfrm>
            <a:off x="3245024" y="3266775"/>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12" name="오른쪽 화살표 11"/>
          <p:cNvSpPr/>
          <p:nvPr/>
        </p:nvSpPr>
        <p:spPr>
          <a:xfrm>
            <a:off x="2233228" y="3378599"/>
            <a:ext cx="946348" cy="351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모서리가 둥근 사각형 설명선 7"/>
          <p:cNvSpPr/>
          <p:nvPr/>
        </p:nvSpPr>
        <p:spPr>
          <a:xfrm>
            <a:off x="3179576" y="1618200"/>
            <a:ext cx="1800200" cy="493766"/>
          </a:xfrm>
          <a:prstGeom prst="wedgeRoundRectCallout">
            <a:avLst>
              <a:gd name="adj1" fmla="val -30277"/>
              <a:gd name="adj2" fmla="val 119391"/>
              <a:gd name="adj3" fmla="val 16667"/>
            </a:avLst>
          </a:prstGeom>
          <a:solidFill>
            <a:schemeClr val="accent3"/>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RNN take one bit at each step </a:t>
            </a:r>
            <a:endParaRPr lang="ko-KR" altLang="en-US" sz="1400" dirty="0"/>
          </a:p>
        </p:txBody>
      </p:sp>
      <p:sp>
        <p:nvSpPr>
          <p:cNvPr id="14" name="직사각형 13"/>
          <p:cNvSpPr/>
          <p:nvPr/>
        </p:nvSpPr>
        <p:spPr>
          <a:xfrm>
            <a:off x="5364088" y="2344681"/>
            <a:ext cx="1368152" cy="65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FC-layer</a:t>
            </a:r>
            <a:endParaRPr lang="ko-KR" altLang="en-US" dirty="0"/>
          </a:p>
        </p:txBody>
      </p:sp>
      <p:sp>
        <p:nvSpPr>
          <p:cNvPr id="15" name="오른쪽 화살표 14"/>
          <p:cNvSpPr/>
          <p:nvPr/>
        </p:nvSpPr>
        <p:spPr>
          <a:xfrm>
            <a:off x="4858190" y="2481703"/>
            <a:ext cx="332892" cy="297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오른쪽 화살표 15"/>
          <p:cNvSpPr/>
          <p:nvPr/>
        </p:nvSpPr>
        <p:spPr>
          <a:xfrm>
            <a:off x="4858190" y="3441902"/>
            <a:ext cx="332892" cy="297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5364088" y="3266775"/>
            <a:ext cx="1368152" cy="65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FC-layer</a:t>
            </a:r>
            <a:endParaRPr lang="ko-KR" altLang="en-US" dirty="0"/>
          </a:p>
        </p:txBody>
      </p:sp>
      <p:sp>
        <p:nvSpPr>
          <p:cNvPr id="18" name="직사각형 17"/>
          <p:cNvSpPr/>
          <p:nvPr/>
        </p:nvSpPr>
        <p:spPr>
          <a:xfrm>
            <a:off x="3952224" y="5013176"/>
            <a:ext cx="4191880" cy="707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Concat</a:t>
            </a:r>
            <a:r>
              <a:rPr lang="en-US" altLang="ko-KR" dirty="0"/>
              <a:t>[ IP vector, port vectors ] </a:t>
            </a:r>
            <a:endParaRPr lang="ko-KR" altLang="en-US" dirty="0"/>
          </a:p>
        </p:txBody>
      </p:sp>
      <p:sp>
        <p:nvSpPr>
          <p:cNvPr id="4" name="화살표: 아래쪽 3">
            <a:extLst>
              <a:ext uri="{FF2B5EF4-FFF2-40B4-BE49-F238E27FC236}">
                <a16:creationId xmlns:a16="http://schemas.microsoft.com/office/drawing/2014/main" id="{9DDC9399-6752-4147-BF22-E32966DBD426}"/>
              </a:ext>
            </a:extLst>
          </p:cNvPr>
          <p:cNvSpPr/>
          <p:nvPr/>
        </p:nvSpPr>
        <p:spPr>
          <a:xfrm>
            <a:off x="5850142" y="4188869"/>
            <a:ext cx="396044" cy="655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3981B79-EDC4-492B-84B5-AFC0B1DE353D}"/>
              </a:ext>
            </a:extLst>
          </p:cNvPr>
          <p:cNvSpPr/>
          <p:nvPr/>
        </p:nvSpPr>
        <p:spPr>
          <a:xfrm>
            <a:off x="287524" y="5975086"/>
            <a:ext cx="8568952" cy="454676"/>
          </a:xfrm>
          <a:prstGeom prst="rect">
            <a:avLst/>
          </a:prstGeom>
        </p:spPr>
        <p:txBody>
          <a:bodyPr wrap="square">
            <a:spAutoFit/>
          </a:bodyPr>
          <a:lstStyle/>
          <a:p>
            <a:pPr>
              <a:lnSpc>
                <a:spcPct val="200000"/>
              </a:lnSpc>
            </a:pPr>
            <a:r>
              <a:rPr lang="en-US" altLang="ko-KR" sz="1400" dirty="0">
                <a:latin typeface="Nanum Gothic" panose="020D0604000000000000" pitchFamily="34" charset="-127"/>
                <a:ea typeface="Nanum Gothic" panose="020D0604000000000000" pitchFamily="34" charset="-127"/>
              </a:rPr>
              <a:t> </a:t>
            </a:r>
          </a:p>
        </p:txBody>
      </p:sp>
    </p:spTree>
    <p:extLst>
      <p:ext uri="{BB962C8B-B14F-4D97-AF65-F5344CB8AC3E}">
        <p14:creationId xmlns:p14="http://schemas.microsoft.com/office/powerpoint/2010/main" val="153683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srcRect r="1723" b="2468"/>
          <a:stretch/>
        </p:blipFill>
        <p:spPr>
          <a:xfrm>
            <a:off x="4520823" y="1628800"/>
            <a:ext cx="4588057" cy="2135226"/>
          </a:xfrm>
          <a:prstGeom prst="rect">
            <a:avLst/>
          </a:prstGeom>
        </p:spPr>
      </p:pic>
      <p:pic>
        <p:nvPicPr>
          <p:cNvPr id="5" name="그림 4"/>
          <p:cNvPicPr>
            <a:picLocks noChangeAspect="1"/>
          </p:cNvPicPr>
          <p:nvPr/>
        </p:nvPicPr>
        <p:blipFill>
          <a:blip r:embed="rId4"/>
          <a:stretch>
            <a:fillRect/>
          </a:stretch>
        </p:blipFill>
        <p:spPr>
          <a:xfrm>
            <a:off x="4485705" y="4425949"/>
            <a:ext cx="4658295" cy="2093614"/>
          </a:xfrm>
          <a:prstGeom prst="rect">
            <a:avLst/>
          </a:prstGeom>
        </p:spPr>
      </p:pic>
      <p:sp>
        <p:nvSpPr>
          <p:cNvPr id="7" name="제목 1"/>
          <p:cNvSpPr txBox="1">
            <a:spLocks/>
          </p:cNvSpPr>
          <p:nvPr/>
        </p:nvSpPr>
        <p:spPr>
          <a:xfrm>
            <a:off x="-35590" y="1385244"/>
            <a:ext cx="4823613" cy="54006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marL="285750" indent="-285750" algn="l">
              <a:lnSpc>
                <a:spcPct val="200000"/>
              </a:lnSpc>
              <a:buFont typeface="Arial" panose="020B0604020202020204" pitchFamily="34" charset="0"/>
              <a:buChar char="•"/>
            </a:pPr>
            <a:r>
              <a:rPr lang="en-US" altLang="ko-KR" sz="1600" dirty="0">
                <a:latin typeface="Nanum Gothic" panose="020D0604000000000000" pitchFamily="34" charset="-127"/>
                <a:ea typeface="Nanum Gothic" panose="020D0604000000000000" pitchFamily="34" charset="-127"/>
              </a:rPr>
              <a:t>Oracle (red line) : learned count-min</a:t>
            </a:r>
          </a:p>
          <a:p>
            <a:pPr marL="285750" indent="-285750" algn="l">
              <a:lnSpc>
                <a:spcPct val="200000"/>
              </a:lnSpc>
              <a:buFont typeface="Arial" panose="020B0604020202020204" pitchFamily="34" charset="0"/>
              <a:buChar char="•"/>
            </a:pPr>
            <a:r>
              <a:rPr lang="en-US" altLang="ko-KR" sz="1600" dirty="0">
                <a:latin typeface="Nanum Gothic" panose="020D0604000000000000" pitchFamily="34" charset="-127"/>
                <a:ea typeface="Nanum Gothic" panose="020D0604000000000000" pitchFamily="34" charset="-127"/>
              </a:rPr>
              <a:t>Ideal (green dot line) : already know the identities of the heavy hitter in the test data</a:t>
            </a:r>
          </a:p>
          <a:p>
            <a:pPr marL="285750" indent="-285750" algn="l">
              <a:lnSpc>
                <a:spcPct val="200000"/>
              </a:lnSpc>
              <a:buFont typeface="Arial" panose="020B0604020202020204" pitchFamily="34" charset="0"/>
              <a:buChar char="•"/>
            </a:pPr>
            <a:r>
              <a:rPr lang="en-US" altLang="ko-KR" sz="1600" dirty="0">
                <a:latin typeface="Nanum Gothic" panose="020D0604000000000000" pitchFamily="34" charset="-127"/>
                <a:ea typeface="Nanum Gothic" panose="020D0604000000000000" pitchFamily="34" charset="-127"/>
              </a:rPr>
              <a:t>Table lookup CM (orange dot line) : memorizes heavy hitters in the training set</a:t>
            </a:r>
          </a:p>
          <a:p>
            <a:pPr algn="l">
              <a:lnSpc>
                <a:spcPct val="200000"/>
              </a:lnSpc>
            </a:pPr>
            <a:endParaRPr lang="en-US" altLang="ko-KR" sz="1600" dirty="0">
              <a:latin typeface="Nanum Gothic" panose="020D0604000000000000" pitchFamily="34" charset="-127"/>
              <a:ea typeface="Nanum Gothic" panose="020D0604000000000000" pitchFamily="34" charset="-127"/>
            </a:endParaRPr>
          </a:p>
          <a:p>
            <a:pPr algn="l">
              <a:lnSpc>
                <a:spcPct val="200000"/>
              </a:lnSpc>
            </a:pPr>
            <a:r>
              <a:rPr lang="en-US" altLang="ko-KR" sz="1600" dirty="0">
                <a:latin typeface="Nanum Gothic" panose="020D0604000000000000" pitchFamily="34" charset="-127"/>
                <a:ea typeface="Nanum Gothic" panose="020D0604000000000000" pitchFamily="34" charset="-127"/>
              </a:rPr>
              <a:t>-Learned CM reduce the error 32%~42%.</a:t>
            </a:r>
          </a:p>
          <a:p>
            <a:pPr algn="l">
              <a:lnSpc>
                <a:spcPct val="200000"/>
              </a:lnSpc>
            </a:pPr>
            <a:r>
              <a:rPr lang="en-US" altLang="ko-KR" sz="1600" dirty="0">
                <a:latin typeface="Nanum Gothic" panose="020D0604000000000000" pitchFamily="34" charset="-127"/>
                <a:ea typeface="Nanum Gothic" panose="020D0604000000000000" pitchFamily="34" charset="-127"/>
              </a:rPr>
              <a:t>-Learned CS reduce the error 52%~57%.</a:t>
            </a:r>
          </a:p>
          <a:p>
            <a:pPr algn="l">
              <a:lnSpc>
                <a:spcPct val="200000"/>
              </a:lnSpc>
            </a:pPr>
            <a:r>
              <a:rPr lang="en-US" altLang="ko-KR" sz="1600" dirty="0">
                <a:latin typeface="Nanum Gothic" panose="020D0604000000000000" pitchFamily="34" charset="-127"/>
                <a:ea typeface="Nanum Gothic" panose="020D0604000000000000" pitchFamily="34" charset="-127"/>
              </a:rPr>
              <a:t>-Also oracle better performs better than lookup table.</a:t>
            </a:r>
          </a:p>
        </p:txBody>
      </p:sp>
      <p:sp>
        <p:nvSpPr>
          <p:cNvPr id="10" name="제목 1">
            <a:extLst>
              <a:ext uri="{FF2B5EF4-FFF2-40B4-BE49-F238E27FC236}">
                <a16:creationId xmlns:a16="http://schemas.microsoft.com/office/drawing/2014/main" id="{564C99B3-8891-594B-A4C1-C4D1C92C5A34}"/>
              </a:ext>
            </a:extLst>
          </p:cNvPr>
          <p:cNvSpPr>
            <a:spLocks noGrp="1"/>
          </p:cNvSpPr>
          <p:nvPr>
            <p:ph type="title"/>
          </p:nvPr>
        </p:nvSpPr>
        <p:spPr>
          <a:xfrm>
            <a:off x="683568" y="274638"/>
            <a:ext cx="8003232" cy="994122"/>
          </a:xfrm>
        </p:spPr>
        <p:txBody>
          <a:bodyPr>
            <a:noAutofit/>
          </a:bodyPr>
          <a:lstStyle/>
          <a:p>
            <a:pPr>
              <a:lnSpc>
                <a:spcPct val="200000"/>
              </a:lnSpc>
            </a:pPr>
            <a:r>
              <a:rPr lang="en-US" altLang="ko-KR" sz="2400" dirty="0">
                <a:latin typeface="Nanum Gothic" panose="020D0604000000000000" pitchFamily="34" charset="-127"/>
                <a:ea typeface="Nanum Gothic" panose="020D0604000000000000" pitchFamily="34" charset="-127"/>
              </a:rPr>
              <a:t>Estimate the number of packets for each network flow.</a:t>
            </a:r>
          </a:p>
        </p:txBody>
      </p:sp>
    </p:spTree>
    <p:extLst>
      <p:ext uri="{BB962C8B-B14F-4D97-AF65-F5344CB8AC3E}">
        <p14:creationId xmlns:p14="http://schemas.microsoft.com/office/powerpoint/2010/main" val="1254708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a:xfrm>
            <a:off x="683568" y="332656"/>
            <a:ext cx="8003232" cy="864096"/>
          </a:xfrm>
        </p:spPr>
        <p:txBody>
          <a:bodyPr>
            <a:normAutofit fontScale="90000"/>
          </a:bodyPr>
          <a:lstStyle/>
          <a:p>
            <a:pPr>
              <a:lnSpc>
                <a:spcPct val="200000"/>
              </a:lnSpc>
            </a:pPr>
            <a:r>
              <a:rPr lang="en-US" altLang="ko-KR" sz="4000" b="1" dirty="0">
                <a:latin typeface="Nanum Gothic" panose="020D0604000000000000" pitchFamily="34" charset="-127"/>
                <a:ea typeface="Nanum Gothic" panose="020D0604000000000000" pitchFamily="34" charset="-127"/>
              </a:rPr>
              <a:t> Second Experiment</a:t>
            </a:r>
          </a:p>
        </p:txBody>
      </p:sp>
      <p:sp>
        <p:nvSpPr>
          <p:cNvPr id="9" name="제목 1"/>
          <p:cNvSpPr txBox="1">
            <a:spLocks/>
          </p:cNvSpPr>
          <p:nvPr/>
        </p:nvSpPr>
        <p:spPr>
          <a:xfrm>
            <a:off x="1475656" y="2708920"/>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sp>
        <p:nvSpPr>
          <p:cNvPr id="6" name="직사각형 5">
            <a:extLst>
              <a:ext uri="{FF2B5EF4-FFF2-40B4-BE49-F238E27FC236}">
                <a16:creationId xmlns:a16="http://schemas.microsoft.com/office/drawing/2014/main" id="{6658EDD4-A5A7-43EE-8533-4CB632E042BB}"/>
              </a:ext>
            </a:extLst>
          </p:cNvPr>
          <p:cNvSpPr/>
          <p:nvPr/>
        </p:nvSpPr>
        <p:spPr>
          <a:xfrm>
            <a:off x="679104" y="1556792"/>
            <a:ext cx="8568952" cy="3522567"/>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ko-KR" dirty="0">
                <a:latin typeface="Nanum Gothic" panose="020D0604000000000000" pitchFamily="34" charset="-127"/>
                <a:ea typeface="Nanum Gothic" panose="020D0604000000000000" pitchFamily="34" charset="-127"/>
              </a:rPr>
              <a:t>Estimate the number of times a search query appears.</a:t>
            </a:r>
          </a:p>
          <a:p>
            <a:pPr>
              <a:lnSpc>
                <a:spcPct val="200000"/>
              </a:lnSpc>
            </a:pPr>
            <a:r>
              <a:rPr lang="en-US" altLang="ko-KR" sz="1600" dirty="0">
                <a:latin typeface="Nanum Gothic" panose="020D0604000000000000" pitchFamily="34" charset="-127"/>
                <a:ea typeface="Nanum Gothic" panose="020D0604000000000000" pitchFamily="34" charset="-127"/>
              </a:rPr>
              <a:t>Data set: AOL query log dataset. </a:t>
            </a:r>
          </a:p>
          <a:p>
            <a:pPr>
              <a:lnSpc>
                <a:spcPct val="200000"/>
              </a:lnSpc>
            </a:pPr>
            <a:r>
              <a:rPr lang="en-US" altLang="ko-KR" sz="1600" dirty="0">
                <a:latin typeface="Nanum Gothic" panose="020D0604000000000000" pitchFamily="34" charset="-127"/>
                <a:ea typeface="Nanum Gothic" panose="020D0604000000000000" pitchFamily="34" charset="-127"/>
              </a:rPr>
              <a:t>	21million search queries , 650 thousand users , 90 days</a:t>
            </a:r>
          </a:p>
          <a:p>
            <a:pPr>
              <a:lnSpc>
                <a:spcPct val="200000"/>
              </a:lnSpc>
            </a:pPr>
            <a:endParaRPr lang="en-US" altLang="ko-KR" sz="1600" dirty="0">
              <a:latin typeface="Nanum Gothic" panose="020D0604000000000000" pitchFamily="34" charset="-127"/>
              <a:ea typeface="Nanum Gothic" panose="020D0604000000000000" pitchFamily="34" charset="-127"/>
            </a:endParaRPr>
          </a:p>
          <a:p>
            <a:pPr>
              <a:lnSpc>
                <a:spcPct val="200000"/>
              </a:lnSpc>
            </a:pPr>
            <a:r>
              <a:rPr lang="en-US" altLang="ko-KR" sz="1600" dirty="0">
                <a:latin typeface="Nanum Gothic" panose="020D0604000000000000" pitchFamily="34" charset="-127"/>
                <a:ea typeface="Nanum Gothic" panose="020D0604000000000000" pitchFamily="34" charset="-127"/>
              </a:rPr>
              <a:t>Input :  Search phrase</a:t>
            </a:r>
          </a:p>
          <a:p>
            <a:pPr>
              <a:lnSpc>
                <a:spcPct val="200000"/>
              </a:lnSpc>
            </a:pPr>
            <a:r>
              <a:rPr lang="en-US" altLang="ko-KR" sz="1600" dirty="0">
                <a:latin typeface="Nanum Gothic" panose="020D0604000000000000" pitchFamily="34" charset="-127"/>
                <a:ea typeface="Nanum Gothic" panose="020D0604000000000000" pitchFamily="34" charset="-127"/>
              </a:rPr>
              <a:t>Training data : 5 days</a:t>
            </a:r>
          </a:p>
          <a:p>
            <a:pPr>
              <a:lnSpc>
                <a:spcPct val="200000"/>
              </a:lnSpc>
            </a:pPr>
            <a:r>
              <a:rPr lang="en-US" altLang="ko-KR" sz="1600" dirty="0">
                <a:latin typeface="Nanum Gothic" panose="020D0604000000000000" pitchFamily="34" charset="-127"/>
                <a:ea typeface="Nanum Gothic" panose="020D0604000000000000" pitchFamily="34" charset="-127"/>
              </a:rPr>
              <a:t>Test data : 85 days</a:t>
            </a:r>
          </a:p>
        </p:txBody>
      </p:sp>
      <p:sp>
        <p:nvSpPr>
          <p:cNvPr id="7" name="직사각형 6">
            <a:extLst>
              <a:ext uri="{FF2B5EF4-FFF2-40B4-BE49-F238E27FC236}">
                <a16:creationId xmlns:a16="http://schemas.microsoft.com/office/drawing/2014/main" id="{5BD592C0-FEEF-4DB9-AE37-1DBCC90338D6}"/>
              </a:ext>
            </a:extLst>
          </p:cNvPr>
          <p:cNvSpPr/>
          <p:nvPr/>
        </p:nvSpPr>
        <p:spPr>
          <a:xfrm>
            <a:off x="3391613" y="5799027"/>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RNN</a:t>
            </a:r>
            <a:endParaRPr lang="ko-KR" altLang="en-US" dirty="0"/>
          </a:p>
        </p:txBody>
      </p:sp>
      <p:sp>
        <p:nvSpPr>
          <p:cNvPr id="8" name="오른쪽 화살표 2">
            <a:extLst>
              <a:ext uri="{FF2B5EF4-FFF2-40B4-BE49-F238E27FC236}">
                <a16:creationId xmlns:a16="http://schemas.microsoft.com/office/drawing/2014/main" id="{C1086772-B3AC-4AC5-B70C-FA6F68021BB8}"/>
              </a:ext>
            </a:extLst>
          </p:cNvPr>
          <p:cNvSpPr/>
          <p:nvPr/>
        </p:nvSpPr>
        <p:spPr>
          <a:xfrm>
            <a:off x="2614860" y="5910851"/>
            <a:ext cx="613457" cy="351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제목 1">
            <a:extLst>
              <a:ext uri="{FF2B5EF4-FFF2-40B4-BE49-F238E27FC236}">
                <a16:creationId xmlns:a16="http://schemas.microsoft.com/office/drawing/2014/main" id="{827D70C4-78BD-4B9C-A4C0-2B9389F078D8}"/>
              </a:ext>
            </a:extLst>
          </p:cNvPr>
          <p:cNvSpPr txBox="1">
            <a:spLocks/>
          </p:cNvSpPr>
          <p:nvPr/>
        </p:nvSpPr>
        <p:spPr>
          <a:xfrm>
            <a:off x="1087357" y="5189792"/>
            <a:ext cx="2304256" cy="562906"/>
          </a:xfrm>
          <a:prstGeom prst="rect">
            <a:avLst/>
          </a:prstGeom>
        </p:spPr>
        <p:txBody>
          <a:bodyPr vert="horz" lIns="91440" tIns="45720" rIns="91440" bIns="45720" rtlCol="0" anchor="ctr">
            <a:normAutofit lnSpcReduction="10000"/>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600" b="1" dirty="0">
                <a:latin typeface="Nanum Gothic" panose="020D0604000000000000" pitchFamily="34" charset="-127"/>
                <a:ea typeface="Nanum Gothic" panose="020D0604000000000000" pitchFamily="34" charset="-127"/>
              </a:rPr>
              <a:t>Input</a:t>
            </a:r>
          </a:p>
        </p:txBody>
      </p:sp>
      <p:sp>
        <p:nvSpPr>
          <p:cNvPr id="11" name="직사각형 10">
            <a:extLst>
              <a:ext uri="{FF2B5EF4-FFF2-40B4-BE49-F238E27FC236}">
                <a16:creationId xmlns:a16="http://schemas.microsoft.com/office/drawing/2014/main" id="{D5F6CB8E-9FFE-4FC4-A2DB-EA542CB2CD94}"/>
              </a:ext>
            </a:extLst>
          </p:cNvPr>
          <p:cNvSpPr/>
          <p:nvPr/>
        </p:nvSpPr>
        <p:spPr>
          <a:xfrm>
            <a:off x="467742" y="5799027"/>
            <a:ext cx="2081671" cy="571864"/>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characters  of Search phrase</a:t>
            </a:r>
            <a:endParaRPr lang="ko-KR" altLang="en-US" dirty="0">
              <a:solidFill>
                <a:schemeClr val="tx1"/>
              </a:solidFill>
            </a:endParaRPr>
          </a:p>
        </p:txBody>
      </p:sp>
      <p:sp>
        <p:nvSpPr>
          <p:cNvPr id="13" name="직사각형 12">
            <a:extLst>
              <a:ext uri="{FF2B5EF4-FFF2-40B4-BE49-F238E27FC236}">
                <a16:creationId xmlns:a16="http://schemas.microsoft.com/office/drawing/2014/main" id="{331D98BD-DA46-4A6F-8A46-91A54831033E}"/>
              </a:ext>
            </a:extLst>
          </p:cNvPr>
          <p:cNvSpPr/>
          <p:nvPr/>
        </p:nvSpPr>
        <p:spPr>
          <a:xfrm>
            <a:off x="5506715" y="5806870"/>
            <a:ext cx="1368152" cy="65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FC-layer</a:t>
            </a:r>
            <a:endParaRPr lang="ko-KR" altLang="en-US" dirty="0"/>
          </a:p>
        </p:txBody>
      </p:sp>
      <p:sp>
        <p:nvSpPr>
          <p:cNvPr id="14" name="오른쪽 화살표 14">
            <a:extLst>
              <a:ext uri="{FF2B5EF4-FFF2-40B4-BE49-F238E27FC236}">
                <a16:creationId xmlns:a16="http://schemas.microsoft.com/office/drawing/2014/main" id="{7E0B4A35-A66A-49B7-8ADD-2DE4A7DC9EE2}"/>
              </a:ext>
            </a:extLst>
          </p:cNvPr>
          <p:cNvSpPr/>
          <p:nvPr/>
        </p:nvSpPr>
        <p:spPr>
          <a:xfrm>
            <a:off x="5028964" y="5974154"/>
            <a:ext cx="332892" cy="297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C2B9308-DB28-4398-B8E8-2E177692EB46}"/>
              </a:ext>
            </a:extLst>
          </p:cNvPr>
          <p:cNvSpPr/>
          <p:nvPr/>
        </p:nvSpPr>
        <p:spPr>
          <a:xfrm>
            <a:off x="7497477" y="5806870"/>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Encoded vector</a:t>
            </a:r>
            <a:endParaRPr lang="ko-KR" altLang="en-US" dirty="0"/>
          </a:p>
        </p:txBody>
      </p:sp>
      <p:sp>
        <p:nvSpPr>
          <p:cNvPr id="16" name="오른쪽 화살표 14">
            <a:extLst>
              <a:ext uri="{FF2B5EF4-FFF2-40B4-BE49-F238E27FC236}">
                <a16:creationId xmlns:a16="http://schemas.microsoft.com/office/drawing/2014/main" id="{55A49607-0BCD-4D1F-A850-510DFDCB8E90}"/>
              </a:ext>
            </a:extLst>
          </p:cNvPr>
          <p:cNvSpPr/>
          <p:nvPr/>
        </p:nvSpPr>
        <p:spPr>
          <a:xfrm>
            <a:off x="7019726" y="5983813"/>
            <a:ext cx="332892" cy="297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440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a:xfrm>
            <a:off x="683568" y="332656"/>
            <a:ext cx="8003232" cy="864096"/>
          </a:xfrm>
        </p:spPr>
        <p:txBody>
          <a:bodyPr>
            <a:noAutofit/>
          </a:bodyPr>
          <a:lstStyle/>
          <a:p>
            <a:pPr>
              <a:lnSpc>
                <a:spcPct val="200000"/>
              </a:lnSpc>
            </a:pPr>
            <a:r>
              <a:rPr lang="en-US" altLang="ko-KR" sz="2400" dirty="0">
                <a:latin typeface="Nanum Gothic" panose="020D0604000000000000" pitchFamily="34" charset="-127"/>
                <a:ea typeface="Nanum Gothic" panose="020D0604000000000000" pitchFamily="34" charset="-127"/>
              </a:rPr>
              <a:t>Estimate the number of times a search query appears</a:t>
            </a:r>
          </a:p>
        </p:txBody>
      </p:sp>
      <p:sp>
        <p:nvSpPr>
          <p:cNvPr id="4" name="제목 1"/>
          <p:cNvSpPr txBox="1">
            <a:spLocks/>
          </p:cNvSpPr>
          <p:nvPr/>
        </p:nvSpPr>
        <p:spPr>
          <a:xfrm>
            <a:off x="114586" y="1304233"/>
            <a:ext cx="5040560" cy="547260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600" dirty="0">
                <a:latin typeface="Nanum Gothic" panose="020D0604000000000000" pitchFamily="34" charset="-127"/>
                <a:ea typeface="Nanum Gothic" panose="020D0604000000000000" pitchFamily="34" charset="-127"/>
              </a:rPr>
              <a:t>-Learned CM reduce the error 18%~52%.</a:t>
            </a:r>
          </a:p>
          <a:p>
            <a:pPr algn="l">
              <a:lnSpc>
                <a:spcPct val="200000"/>
              </a:lnSpc>
            </a:pPr>
            <a:r>
              <a:rPr lang="en-US" altLang="ko-KR" sz="1600" dirty="0">
                <a:latin typeface="Nanum Gothic" panose="020D0604000000000000" pitchFamily="34" charset="-127"/>
                <a:ea typeface="Nanum Gothic" panose="020D0604000000000000" pitchFamily="34" charset="-127"/>
              </a:rPr>
              <a:t>-Learned CS reduce the error 24%~71%.</a:t>
            </a:r>
          </a:p>
          <a:p>
            <a:pPr algn="l">
              <a:lnSpc>
                <a:spcPct val="200000"/>
              </a:lnSpc>
            </a:pPr>
            <a:endParaRPr lang="en-US" altLang="ko-KR" sz="1600" dirty="0">
              <a:latin typeface="Nanum Gothic" panose="020D0604000000000000" pitchFamily="34" charset="-127"/>
              <a:ea typeface="Nanum Gothic" panose="020D0604000000000000" pitchFamily="34" charset="-127"/>
            </a:endParaRPr>
          </a:p>
          <a:p>
            <a:pPr algn="l">
              <a:lnSpc>
                <a:spcPct val="200000"/>
              </a:lnSpc>
            </a:pPr>
            <a:r>
              <a:rPr lang="en-US" altLang="ko-KR" sz="1600" dirty="0">
                <a:latin typeface="Nanum Gothic" panose="020D0604000000000000" pitchFamily="34" charset="-127"/>
                <a:ea typeface="Nanum Gothic" panose="020D0604000000000000" pitchFamily="34" charset="-127"/>
              </a:rPr>
              <a:t>- Table lookup is quite effective in the low space region. </a:t>
            </a:r>
          </a:p>
          <a:p>
            <a:pPr algn="l">
              <a:lnSpc>
                <a:spcPct val="200000"/>
              </a:lnSpc>
            </a:pPr>
            <a:r>
              <a:rPr lang="en-US" altLang="ko-KR" sz="1600" dirty="0">
                <a:latin typeface="Nanum Gothic" panose="020D0604000000000000" pitchFamily="34" charset="-127"/>
                <a:ea typeface="Nanum Gothic" panose="020D0604000000000000" pitchFamily="34" charset="-127"/>
              </a:rPr>
              <a:t>=&gt;search queries are less dynamic compared to Internet traffic.(top queries in the training set are also popular on later days).</a:t>
            </a:r>
          </a:p>
          <a:p>
            <a:pPr algn="l">
              <a:lnSpc>
                <a:spcPct val="200000"/>
              </a:lnSpc>
            </a:pPr>
            <a:r>
              <a:rPr lang="en-US" altLang="ko-KR" sz="1600" dirty="0">
                <a:latin typeface="Nanum Gothic" panose="020D0604000000000000" pitchFamily="34" charset="-127"/>
                <a:ea typeface="Nanum Gothic" panose="020D0604000000000000" pitchFamily="34" charset="-127"/>
              </a:rPr>
              <a:t>e.g.) google, weather, </a:t>
            </a:r>
          </a:p>
        </p:txBody>
      </p:sp>
      <p:pic>
        <p:nvPicPr>
          <p:cNvPr id="5" name="그림 4"/>
          <p:cNvPicPr>
            <a:picLocks noChangeAspect="1"/>
          </p:cNvPicPr>
          <p:nvPr/>
        </p:nvPicPr>
        <p:blipFill>
          <a:blip r:embed="rId3"/>
          <a:stretch>
            <a:fillRect/>
          </a:stretch>
        </p:blipFill>
        <p:spPr>
          <a:xfrm>
            <a:off x="4782627" y="1346349"/>
            <a:ext cx="4310974" cy="2598643"/>
          </a:xfrm>
          <a:prstGeom prst="rect">
            <a:avLst/>
          </a:prstGeom>
        </p:spPr>
      </p:pic>
      <p:pic>
        <p:nvPicPr>
          <p:cNvPr id="6" name="그림 5"/>
          <p:cNvPicPr>
            <a:picLocks noChangeAspect="1"/>
          </p:cNvPicPr>
          <p:nvPr/>
        </p:nvPicPr>
        <p:blipFill>
          <a:blip r:embed="rId4"/>
          <a:stretch>
            <a:fillRect/>
          </a:stretch>
        </p:blipFill>
        <p:spPr>
          <a:xfrm>
            <a:off x="4818765" y="4114261"/>
            <a:ext cx="4308915" cy="2598644"/>
          </a:xfrm>
          <a:prstGeom prst="rect">
            <a:avLst/>
          </a:prstGeom>
        </p:spPr>
      </p:pic>
    </p:spTree>
    <p:extLst>
      <p:ext uri="{BB962C8B-B14F-4D97-AF65-F5344CB8AC3E}">
        <p14:creationId xmlns:p14="http://schemas.microsoft.com/office/powerpoint/2010/main" val="833209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p:txBody>
          <a:bodyPr>
            <a:normAutofit fontScale="90000"/>
          </a:bodyPr>
          <a:lstStyle/>
          <a:p>
            <a:pPr>
              <a:lnSpc>
                <a:spcPct val="200000"/>
              </a:lnSpc>
            </a:pPr>
            <a:r>
              <a:rPr lang="en-US" altLang="ko-KR" sz="4000" b="1" dirty="0">
                <a:ea typeface="Nanum Gothic" panose="020D0604000000000000"/>
              </a:rPr>
              <a:t>Analyze the accuracy</a:t>
            </a:r>
            <a:endParaRPr lang="en-US" altLang="ko-KR" sz="4000" b="1" dirty="0">
              <a:latin typeface="Nanum Gothic" panose="020D0604000000000000" pitchFamily="34" charset="-127"/>
              <a:ea typeface="Nanum Gothic" panose="020D0604000000000000"/>
            </a:endParaRPr>
          </a:p>
        </p:txBody>
      </p:sp>
      <p:sp>
        <p:nvSpPr>
          <p:cNvPr id="9" name="제목 1"/>
          <p:cNvSpPr txBox="1">
            <a:spLocks/>
          </p:cNvSpPr>
          <p:nvPr/>
        </p:nvSpPr>
        <p:spPr>
          <a:xfrm>
            <a:off x="467544" y="17008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sp>
        <p:nvSpPr>
          <p:cNvPr id="4" name="제목 1"/>
          <p:cNvSpPr txBox="1">
            <a:spLocks/>
          </p:cNvSpPr>
          <p:nvPr/>
        </p:nvSpPr>
        <p:spPr>
          <a:xfrm>
            <a:off x="251519" y="1476342"/>
            <a:ext cx="8640960" cy="2777306"/>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800" dirty="0">
                <a:ea typeface="Nanum Gothic" panose="020D0604000000000000"/>
              </a:rPr>
              <a:t>Internet traffic data AUC (Area Under Curve) score : 0.9</a:t>
            </a:r>
          </a:p>
          <a:p>
            <a:pPr algn="l">
              <a:lnSpc>
                <a:spcPct val="200000"/>
              </a:lnSpc>
            </a:pPr>
            <a:endParaRPr lang="en-US" altLang="ko-KR" sz="1800" dirty="0">
              <a:ea typeface="Nanum Gothic" panose="020D0604000000000000"/>
            </a:endParaRPr>
          </a:p>
          <a:p>
            <a:pPr algn="l">
              <a:lnSpc>
                <a:spcPct val="200000"/>
              </a:lnSpc>
            </a:pPr>
            <a:r>
              <a:rPr lang="en-US" altLang="ko-KR" sz="1800" dirty="0">
                <a:ea typeface="Nanum Gothic" panose="020D0604000000000000"/>
              </a:rPr>
              <a:t>Search query data AUC score : 0.8</a:t>
            </a:r>
          </a:p>
          <a:p>
            <a:pPr algn="l">
              <a:lnSpc>
                <a:spcPct val="200000"/>
              </a:lnSpc>
            </a:pPr>
            <a:r>
              <a:rPr lang="en-US" altLang="ko-KR" sz="1800" dirty="0">
                <a:ea typeface="Nanum Gothic" panose="020D0604000000000000"/>
              </a:rPr>
              <a:t>=&gt; Model for Internet data has learned to predict heavy items more effectively.</a:t>
            </a:r>
          </a:p>
          <a:p>
            <a:pPr algn="l">
              <a:lnSpc>
                <a:spcPct val="200000"/>
              </a:lnSpc>
            </a:pPr>
            <a:endParaRPr lang="en-US" altLang="ko-KR" sz="1200" b="1" dirty="0">
              <a:latin typeface="Nanum Gothic" panose="020D0604000000000000" pitchFamily="34" charset="-127"/>
              <a:ea typeface="Nanum Gothic" panose="020D0604000000000000"/>
            </a:endParaRPr>
          </a:p>
        </p:txBody>
      </p:sp>
      <p:pic>
        <p:nvPicPr>
          <p:cNvPr id="5" name="그림 4"/>
          <p:cNvPicPr>
            <a:picLocks noChangeAspect="1"/>
          </p:cNvPicPr>
          <p:nvPr/>
        </p:nvPicPr>
        <p:blipFill rotWithShape="1">
          <a:blip r:embed="rId3"/>
          <a:srcRect b="20175"/>
          <a:stretch/>
        </p:blipFill>
        <p:spPr>
          <a:xfrm>
            <a:off x="2443922" y="4097216"/>
            <a:ext cx="4256153" cy="2119952"/>
          </a:xfrm>
          <a:prstGeom prst="rect">
            <a:avLst/>
          </a:prstGeom>
        </p:spPr>
      </p:pic>
      <p:sp>
        <p:nvSpPr>
          <p:cNvPr id="7" name="제목 1"/>
          <p:cNvSpPr txBox="1">
            <a:spLocks/>
          </p:cNvSpPr>
          <p:nvPr/>
        </p:nvSpPr>
        <p:spPr>
          <a:xfrm>
            <a:off x="2812976" y="6309320"/>
            <a:ext cx="3744416" cy="400202"/>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400" dirty="0">
                <a:latin typeface="Nanum Gothic" panose="020D0604000000000000" pitchFamily="34" charset="-127"/>
                <a:ea typeface="Nanum Gothic" panose="020D0604000000000000" pitchFamily="34" charset="-127"/>
              </a:rPr>
              <a:t>&lt;ROC curves of the Learned model&gt;</a:t>
            </a:r>
          </a:p>
        </p:txBody>
      </p:sp>
    </p:spTree>
    <p:extLst>
      <p:ext uri="{BB962C8B-B14F-4D97-AF65-F5344CB8AC3E}">
        <p14:creationId xmlns:p14="http://schemas.microsoft.com/office/powerpoint/2010/main" val="128793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a:xfrm>
            <a:off x="971600" y="229712"/>
            <a:ext cx="8003232" cy="994122"/>
          </a:xfrm>
        </p:spPr>
        <p:txBody>
          <a:bodyPr>
            <a:normAutofit fontScale="90000"/>
          </a:bodyPr>
          <a:lstStyle/>
          <a:p>
            <a:pPr algn="l">
              <a:lnSpc>
                <a:spcPct val="200000"/>
              </a:lnSpc>
            </a:pPr>
            <a:r>
              <a:rPr lang="en-US" altLang="ko-KR" sz="4000" b="1" dirty="0">
                <a:latin typeface="Nanum Gothic" panose="020D0604000000000000" pitchFamily="34" charset="-127"/>
                <a:ea typeface="Nanum Gothic" panose="020D0604000000000000" pitchFamily="34" charset="-127"/>
              </a:rPr>
              <a:t>Analyzing internet traffic Data</a:t>
            </a:r>
          </a:p>
        </p:txBody>
      </p:sp>
      <p:sp>
        <p:nvSpPr>
          <p:cNvPr id="9" name="제목 1"/>
          <p:cNvSpPr txBox="1">
            <a:spLocks/>
          </p:cNvSpPr>
          <p:nvPr/>
        </p:nvSpPr>
        <p:spPr>
          <a:xfrm>
            <a:off x="467544" y="17008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sp>
        <p:nvSpPr>
          <p:cNvPr id="4" name="제목 1"/>
          <p:cNvSpPr txBox="1">
            <a:spLocks/>
          </p:cNvSpPr>
          <p:nvPr/>
        </p:nvSpPr>
        <p:spPr>
          <a:xfrm>
            <a:off x="611560" y="1206508"/>
            <a:ext cx="7920880" cy="271634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400" dirty="0">
                <a:latin typeface="Nanum Gothic" panose="020D0604000000000000" pitchFamily="34" charset="-127"/>
                <a:ea typeface="Nanum Gothic" panose="020D0604000000000000" pitchFamily="34" charset="-127"/>
              </a:rPr>
              <a:t>Random sampling in heavy hitter &amp; rest item(equal amount)</a:t>
            </a:r>
          </a:p>
          <a:p>
            <a:pPr algn="l">
              <a:lnSpc>
                <a:spcPct val="200000"/>
              </a:lnSpc>
            </a:pPr>
            <a:r>
              <a:rPr lang="en-US" altLang="ko-KR" sz="1400" dirty="0">
                <a:latin typeface="Nanum Gothic" panose="020D0604000000000000" pitchFamily="34" charset="-127"/>
                <a:ea typeface="Nanum Gothic" panose="020D0604000000000000" pitchFamily="34" charset="-127"/>
              </a:rPr>
              <a:t>Each point : one Internet traffic flow</a:t>
            </a:r>
          </a:p>
          <a:p>
            <a:pPr algn="l">
              <a:lnSpc>
                <a:spcPct val="200000"/>
              </a:lnSpc>
            </a:pPr>
            <a:r>
              <a:rPr lang="en-US" altLang="ko-KR" sz="1400" dirty="0">
                <a:latin typeface="Nanum Gothic" panose="020D0604000000000000" pitchFamily="34" charset="-127"/>
                <a:ea typeface="Nanum Gothic" panose="020D0604000000000000" pitchFamily="34" charset="-127"/>
              </a:rPr>
              <a:t>Large packet flow : green and yellow clusters</a:t>
            </a:r>
          </a:p>
          <a:p>
            <a:pPr algn="l">
              <a:lnSpc>
                <a:spcPct val="200000"/>
              </a:lnSpc>
            </a:pPr>
            <a:r>
              <a:rPr lang="en-US" altLang="ko-KR" sz="1400" dirty="0">
                <a:latin typeface="Nanum Gothic" panose="020D0604000000000000" pitchFamily="34" charset="-127"/>
                <a:ea typeface="Nanum Gothic" panose="020D0604000000000000" pitchFamily="34" charset="-127"/>
              </a:rPr>
              <a:t>Small packet flow : blue clusters</a:t>
            </a:r>
          </a:p>
          <a:p>
            <a:pPr algn="l">
              <a:lnSpc>
                <a:spcPct val="200000"/>
              </a:lnSpc>
            </a:pPr>
            <a:r>
              <a:rPr lang="en-US" altLang="ko-KR" sz="1400" dirty="0">
                <a:latin typeface="Nanum Gothic" panose="020D0604000000000000" pitchFamily="34" charset="-127"/>
                <a:ea typeface="Nanum Gothic" panose="020D0604000000000000" pitchFamily="34" charset="-127"/>
              </a:rPr>
              <a:t>=&gt; Large packet clusters are often formed by similar destination address prefixes.</a:t>
            </a:r>
          </a:p>
          <a:p>
            <a:pPr algn="l">
              <a:lnSpc>
                <a:spcPct val="200000"/>
              </a:lnSpc>
            </a:pPr>
            <a:r>
              <a:rPr lang="en-US" altLang="ko-KR" sz="1400" dirty="0">
                <a:latin typeface="Nanum Gothic" panose="020D0604000000000000" pitchFamily="34" charset="-127"/>
                <a:ea typeface="Nanum Gothic" panose="020D0604000000000000" pitchFamily="34" charset="-127"/>
              </a:rPr>
              <a:t>=&gt; Learning this ‘structure’ , model can generalize to packets unseen in the training set.</a:t>
            </a:r>
          </a:p>
        </p:txBody>
      </p:sp>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b="8411"/>
          <a:stretch/>
        </p:blipFill>
        <p:spPr>
          <a:xfrm>
            <a:off x="971600" y="4049655"/>
            <a:ext cx="6853202" cy="2448272"/>
          </a:xfrm>
          <a:prstGeom prst="rect">
            <a:avLst/>
          </a:prstGeom>
        </p:spPr>
      </p:pic>
      <p:sp>
        <p:nvSpPr>
          <p:cNvPr id="6" name="제목 1"/>
          <p:cNvSpPr txBox="1">
            <a:spLocks/>
          </p:cNvSpPr>
          <p:nvPr/>
        </p:nvSpPr>
        <p:spPr>
          <a:xfrm>
            <a:off x="1661897" y="6048462"/>
            <a:ext cx="5472608" cy="102573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r>
              <a:rPr lang="en-US" altLang="ko-KR" sz="1200" dirty="0">
                <a:latin typeface="Nanum Gothic" panose="020D0604000000000000" pitchFamily="34" charset="-127"/>
                <a:ea typeface="Nanum Gothic" panose="020D0604000000000000" pitchFamily="34" charset="-127"/>
              </a:rPr>
              <a:t>&lt;Embedding spaces learned by the Internet traffic data&gt;</a:t>
            </a:r>
          </a:p>
        </p:txBody>
      </p:sp>
      <p:sp>
        <p:nvSpPr>
          <p:cNvPr id="5" name="모서리가 둥근 사각형 설명선 4"/>
          <p:cNvSpPr/>
          <p:nvPr/>
        </p:nvSpPr>
        <p:spPr>
          <a:xfrm>
            <a:off x="7020272" y="6172273"/>
            <a:ext cx="1847056" cy="452457"/>
          </a:xfrm>
          <a:prstGeom prst="wedgeRoundRectCallout">
            <a:avLst>
              <a:gd name="adj1" fmla="val -57593"/>
              <a:gd name="adj2" fmla="val -962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Destination IP </a:t>
            </a:r>
            <a:r>
              <a:rPr lang="en-US" altLang="ko-KR" sz="1200" dirty="0" smtClean="0"/>
              <a:t>address embedding space</a:t>
            </a:r>
            <a:endParaRPr lang="ko-KR" altLang="en-US" sz="1200" dirty="0"/>
          </a:p>
        </p:txBody>
      </p:sp>
      <p:sp>
        <p:nvSpPr>
          <p:cNvPr id="8" name="모서리가 둥근 사각형 설명선 7"/>
          <p:cNvSpPr/>
          <p:nvPr/>
        </p:nvSpPr>
        <p:spPr>
          <a:xfrm>
            <a:off x="154022" y="4954162"/>
            <a:ext cx="1440160" cy="389140"/>
          </a:xfrm>
          <a:prstGeom prst="wedgeRoundRectCallout">
            <a:avLst>
              <a:gd name="adj1" fmla="val 46836"/>
              <a:gd name="adj2" fmla="val -18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Large packet clusters</a:t>
            </a:r>
            <a:endParaRPr lang="ko-KR" altLang="en-US" sz="1200" dirty="0"/>
          </a:p>
        </p:txBody>
      </p:sp>
      <p:sp>
        <p:nvSpPr>
          <p:cNvPr id="10" name="모서리가 둥근 사각형 설명선 9"/>
          <p:cNvSpPr/>
          <p:nvPr/>
        </p:nvSpPr>
        <p:spPr>
          <a:xfrm>
            <a:off x="5608104" y="3784850"/>
            <a:ext cx="2047056" cy="367427"/>
          </a:xfrm>
          <a:prstGeom prst="wedgeRoundRectCallout">
            <a:avLst>
              <a:gd name="adj1" fmla="val -34355"/>
              <a:gd name="adj2" fmla="val 993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IP address prefix: 1.96.*.*</a:t>
            </a:r>
            <a:endParaRPr lang="ko-KR" altLang="en-US" sz="1200" dirty="0"/>
          </a:p>
        </p:txBody>
      </p:sp>
      <p:sp>
        <p:nvSpPr>
          <p:cNvPr id="11" name="타원 10">
            <a:extLst>
              <a:ext uri="{FF2B5EF4-FFF2-40B4-BE49-F238E27FC236}">
                <a16:creationId xmlns:a16="http://schemas.microsoft.com/office/drawing/2014/main" id="{11E277E7-420B-44C4-B04D-8AFCF97298CF}"/>
              </a:ext>
            </a:extLst>
          </p:cNvPr>
          <p:cNvSpPr/>
          <p:nvPr/>
        </p:nvSpPr>
        <p:spPr>
          <a:xfrm>
            <a:off x="1475656" y="4049656"/>
            <a:ext cx="1008112" cy="80057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11E277E7-420B-44C4-B04D-8AFCF97298CF}"/>
              </a:ext>
            </a:extLst>
          </p:cNvPr>
          <p:cNvSpPr/>
          <p:nvPr/>
        </p:nvSpPr>
        <p:spPr>
          <a:xfrm>
            <a:off x="4961466" y="4049656"/>
            <a:ext cx="1008112" cy="80057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사각형 설명선 13"/>
          <p:cNvSpPr/>
          <p:nvPr/>
        </p:nvSpPr>
        <p:spPr>
          <a:xfrm>
            <a:off x="1019548" y="6425980"/>
            <a:ext cx="1440160" cy="389140"/>
          </a:xfrm>
          <a:prstGeom prst="wedgeRoundRectCallout">
            <a:avLst>
              <a:gd name="adj1" fmla="val 25930"/>
              <a:gd name="adj2" fmla="val -1217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Number of packet embedding space</a:t>
            </a:r>
            <a:endParaRPr lang="ko-KR" altLang="en-US" sz="1100" dirty="0"/>
          </a:p>
        </p:txBody>
      </p:sp>
    </p:spTree>
    <p:extLst>
      <p:ext uri="{BB962C8B-B14F-4D97-AF65-F5344CB8AC3E}">
        <p14:creationId xmlns:p14="http://schemas.microsoft.com/office/powerpoint/2010/main" val="2470324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p:txBody>
          <a:bodyPr>
            <a:normAutofit/>
          </a:bodyPr>
          <a:lstStyle/>
          <a:p>
            <a:r>
              <a:rPr lang="en-US" altLang="ko-KR" sz="4000" b="1" dirty="0">
                <a:latin typeface="Nanum Gothic" panose="020D0604000000000000" pitchFamily="34" charset="-127"/>
                <a:ea typeface="Nanum Gothic" panose="020D0604000000000000" pitchFamily="34" charset="-127"/>
              </a:rPr>
              <a:t>Contents</a:t>
            </a:r>
            <a:endParaRPr kumimoji="1" lang="ko-KR" altLang="en-US" sz="4000" dirty="0">
              <a:latin typeface="나눔고딕"/>
              <a:ea typeface="Nanum Gothic" panose="020D0604000000000000" pitchFamily="34" charset="-127"/>
            </a:endParaRPr>
          </a:p>
        </p:txBody>
      </p:sp>
      <p:sp>
        <p:nvSpPr>
          <p:cNvPr id="9" name="제목 1"/>
          <p:cNvSpPr txBox="1">
            <a:spLocks/>
          </p:cNvSpPr>
          <p:nvPr/>
        </p:nvSpPr>
        <p:spPr>
          <a:xfrm>
            <a:off x="2987824" y="1268760"/>
            <a:ext cx="5698976" cy="54006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marL="457200" indent="-457200" algn="l">
              <a:lnSpc>
                <a:spcPct val="200000"/>
              </a:lnSpc>
              <a:buFont typeface="Arial" panose="020B0604020202020204" pitchFamily="34" charset="0"/>
              <a:buChar char="•"/>
            </a:pPr>
            <a:r>
              <a:rPr lang="en-US" altLang="ko-KR" sz="3200" b="1" dirty="0">
                <a:latin typeface="Nanum Gothic" panose="020D0604000000000000" pitchFamily="34" charset="-127"/>
                <a:ea typeface="Nanum Gothic" panose="020D0604000000000000" pitchFamily="34" charset="-127"/>
              </a:rPr>
              <a:t>Introduction</a:t>
            </a:r>
          </a:p>
          <a:p>
            <a:pPr marL="457200" indent="-457200" algn="l">
              <a:lnSpc>
                <a:spcPct val="200000"/>
              </a:lnSpc>
              <a:buFont typeface="Arial" panose="020B0604020202020204" pitchFamily="34" charset="0"/>
              <a:buChar char="•"/>
            </a:pPr>
            <a:r>
              <a:rPr lang="en-US" altLang="ko-KR" sz="3200" b="1" dirty="0">
                <a:latin typeface="Nanum Gothic" panose="020D0604000000000000" pitchFamily="34" charset="-127"/>
                <a:ea typeface="Nanum Gothic" panose="020D0604000000000000" pitchFamily="34" charset="-127"/>
              </a:rPr>
              <a:t>Algorithm</a:t>
            </a:r>
          </a:p>
          <a:p>
            <a:pPr marL="457200" indent="-457200" algn="l">
              <a:lnSpc>
                <a:spcPct val="200000"/>
              </a:lnSpc>
              <a:buFont typeface="Arial" panose="020B0604020202020204" pitchFamily="34" charset="0"/>
              <a:buChar char="•"/>
            </a:pPr>
            <a:r>
              <a:rPr lang="en-US" altLang="ko-KR" sz="3200" b="1" dirty="0">
                <a:latin typeface="Nanum Gothic" panose="020D0604000000000000" pitchFamily="34" charset="-127"/>
                <a:ea typeface="Nanum Gothic" panose="020D0604000000000000" pitchFamily="34" charset="-127"/>
              </a:rPr>
              <a:t>Experiments</a:t>
            </a:r>
          </a:p>
          <a:p>
            <a:pPr marL="457200" indent="-457200" algn="l">
              <a:lnSpc>
                <a:spcPct val="200000"/>
              </a:lnSpc>
              <a:buFont typeface="Arial" panose="020B0604020202020204" pitchFamily="34" charset="0"/>
              <a:buChar char="•"/>
            </a:pPr>
            <a:r>
              <a:rPr lang="en-US" altLang="ko-KR" sz="3200" b="1" dirty="0">
                <a:latin typeface="Nanum Gothic" panose="020D0604000000000000" pitchFamily="34" charset="-127"/>
                <a:ea typeface="Nanum Gothic" panose="020D0604000000000000" pitchFamily="34" charset="-127"/>
              </a:rPr>
              <a:t>Conclusion</a:t>
            </a:r>
            <a:endParaRPr lang="ko-KR" altLang="en-US" sz="3200" b="1" dirty="0">
              <a:latin typeface="Nanum Gothic" panose="020D0604000000000000" pitchFamily="34" charset="-127"/>
              <a:ea typeface="Nanum Gothic" panose="020D0604000000000000" pitchFamily="34" charset="-127"/>
            </a:endParaRPr>
          </a:p>
        </p:txBody>
      </p:sp>
    </p:spTree>
    <p:extLst>
      <p:ext uri="{BB962C8B-B14F-4D97-AF65-F5344CB8AC3E}">
        <p14:creationId xmlns:p14="http://schemas.microsoft.com/office/powerpoint/2010/main" val="607591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240" y="4080627"/>
            <a:ext cx="7014120" cy="2583714"/>
          </a:xfrm>
          <a:prstGeom prst="rect">
            <a:avLst/>
          </a:prstGeom>
        </p:spPr>
      </p:pic>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a:xfrm>
            <a:off x="971600" y="229712"/>
            <a:ext cx="8003232" cy="994122"/>
          </a:xfrm>
        </p:spPr>
        <p:txBody>
          <a:bodyPr>
            <a:normAutofit fontScale="90000"/>
          </a:bodyPr>
          <a:lstStyle/>
          <a:p>
            <a:pPr algn="l">
              <a:lnSpc>
                <a:spcPct val="200000"/>
              </a:lnSpc>
            </a:pPr>
            <a:r>
              <a:rPr lang="en-US" altLang="ko-KR" sz="4000" b="1" dirty="0">
                <a:latin typeface="Nanum Gothic" panose="020D0604000000000000" pitchFamily="34" charset="-127"/>
                <a:ea typeface="Nanum Gothic" panose="020D0604000000000000" pitchFamily="34" charset="-127"/>
              </a:rPr>
              <a:t>Analyzing search query data</a:t>
            </a:r>
          </a:p>
        </p:txBody>
      </p:sp>
      <p:sp>
        <p:nvSpPr>
          <p:cNvPr id="9" name="제목 1"/>
          <p:cNvSpPr txBox="1">
            <a:spLocks/>
          </p:cNvSpPr>
          <p:nvPr/>
        </p:nvSpPr>
        <p:spPr>
          <a:xfrm>
            <a:off x="467544" y="17008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sp>
        <p:nvSpPr>
          <p:cNvPr id="4" name="제목 1"/>
          <p:cNvSpPr txBox="1">
            <a:spLocks/>
          </p:cNvSpPr>
          <p:nvPr/>
        </p:nvSpPr>
        <p:spPr>
          <a:xfrm>
            <a:off x="630660" y="1151273"/>
            <a:ext cx="7920880" cy="271634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400" dirty="0">
                <a:latin typeface="Nanum Gothic" panose="020D0604000000000000" pitchFamily="34" charset="-127"/>
                <a:ea typeface="Nanum Gothic" panose="020D0604000000000000" pitchFamily="34" charset="-127"/>
              </a:rPr>
              <a:t>Random sampling in heavy hitter &amp; rest item(equal amount)</a:t>
            </a:r>
          </a:p>
          <a:p>
            <a:pPr algn="l">
              <a:lnSpc>
                <a:spcPct val="200000"/>
              </a:lnSpc>
            </a:pPr>
            <a:r>
              <a:rPr lang="en-US" altLang="ko-KR" sz="1400" dirty="0">
                <a:latin typeface="Nanum Gothic" panose="020D0604000000000000" pitchFamily="34" charset="-127"/>
                <a:ea typeface="Nanum Gothic" panose="020D0604000000000000" pitchFamily="34" charset="-127"/>
              </a:rPr>
              <a:t>Each point : one search query</a:t>
            </a:r>
          </a:p>
          <a:p>
            <a:pPr algn="l">
              <a:lnSpc>
                <a:spcPct val="200000"/>
              </a:lnSpc>
            </a:pPr>
            <a:r>
              <a:rPr lang="en-US" altLang="ko-KR" sz="1400" dirty="0">
                <a:latin typeface="Nanum Gothic" panose="020D0604000000000000" pitchFamily="34" charset="-127"/>
                <a:ea typeface="Nanum Gothic" panose="020D0604000000000000" pitchFamily="34" charset="-127"/>
              </a:rPr>
              <a:t>High frequency  : green and yellow clusters</a:t>
            </a:r>
          </a:p>
          <a:p>
            <a:pPr algn="l">
              <a:lnSpc>
                <a:spcPct val="200000"/>
              </a:lnSpc>
            </a:pPr>
            <a:r>
              <a:rPr lang="en-US" altLang="ko-KR" sz="1400" dirty="0">
                <a:latin typeface="Nanum Gothic" panose="020D0604000000000000" pitchFamily="34" charset="-127"/>
                <a:ea typeface="Nanum Gothic" panose="020D0604000000000000" pitchFamily="34" charset="-127"/>
              </a:rPr>
              <a:t>Low frequency : blue clusters</a:t>
            </a:r>
          </a:p>
          <a:p>
            <a:pPr algn="l">
              <a:lnSpc>
                <a:spcPct val="200000"/>
              </a:lnSpc>
            </a:pPr>
            <a:r>
              <a:rPr lang="en-US" altLang="ko-KR" sz="1400" dirty="0">
                <a:latin typeface="Nanum Gothic" panose="020D0604000000000000" pitchFamily="34" charset="-127"/>
                <a:ea typeface="Nanum Gothic" panose="020D0604000000000000" pitchFamily="34" charset="-127"/>
              </a:rPr>
              <a:t>=&gt; Similar length queries are closer each other.</a:t>
            </a:r>
          </a:p>
          <a:p>
            <a:pPr algn="l">
              <a:lnSpc>
                <a:spcPct val="200000"/>
              </a:lnSpc>
            </a:pPr>
            <a:r>
              <a:rPr lang="en-US" altLang="ko-KR" sz="1400" dirty="0">
                <a:latin typeface="Nanum Gothic" panose="020D0604000000000000" pitchFamily="34" charset="-127"/>
                <a:ea typeface="Nanum Gothic" panose="020D0604000000000000" pitchFamily="34" charset="-127"/>
              </a:rPr>
              <a:t>=&gt; If model use the query length to predict heavy hitters, light queries will be misclassified.</a:t>
            </a:r>
          </a:p>
        </p:txBody>
      </p:sp>
      <p:sp>
        <p:nvSpPr>
          <p:cNvPr id="6" name="제목 1"/>
          <p:cNvSpPr txBox="1">
            <a:spLocks/>
          </p:cNvSpPr>
          <p:nvPr/>
        </p:nvSpPr>
        <p:spPr>
          <a:xfrm>
            <a:off x="4211960" y="6426261"/>
            <a:ext cx="3546501" cy="531131"/>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r>
              <a:rPr lang="en-US" altLang="ko-KR" sz="1200" dirty="0">
                <a:latin typeface="Nanum Gothic" panose="020D0604000000000000" pitchFamily="34" charset="-127"/>
                <a:ea typeface="Nanum Gothic" panose="020D0604000000000000" pitchFamily="34" charset="-127"/>
              </a:rPr>
              <a:t>&lt;Query length Embedding spaces&gt;</a:t>
            </a:r>
          </a:p>
        </p:txBody>
      </p:sp>
      <p:sp>
        <p:nvSpPr>
          <p:cNvPr id="12" name="직사각형 11"/>
          <p:cNvSpPr/>
          <p:nvPr/>
        </p:nvSpPr>
        <p:spPr>
          <a:xfrm>
            <a:off x="5940153" y="4293097"/>
            <a:ext cx="1080120" cy="20882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제목 1"/>
          <p:cNvSpPr txBox="1">
            <a:spLocks/>
          </p:cNvSpPr>
          <p:nvPr/>
        </p:nvSpPr>
        <p:spPr>
          <a:xfrm>
            <a:off x="585980" y="6381328"/>
            <a:ext cx="3905443" cy="572575"/>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r>
              <a:rPr lang="en-US" altLang="ko-KR" sz="1200" dirty="0">
                <a:latin typeface="Nanum Gothic" panose="020D0604000000000000" pitchFamily="34" charset="-127"/>
                <a:ea typeface="Nanum Gothic" panose="020D0604000000000000" pitchFamily="34" charset="-127"/>
              </a:rPr>
              <a:t>&lt;Search query Frequency Embedding spaces&gt;</a:t>
            </a:r>
          </a:p>
        </p:txBody>
      </p:sp>
      <p:sp>
        <p:nvSpPr>
          <p:cNvPr id="14" name="직사각형 13"/>
          <p:cNvSpPr/>
          <p:nvPr/>
        </p:nvSpPr>
        <p:spPr>
          <a:xfrm>
            <a:off x="2339752" y="4286128"/>
            <a:ext cx="1152128" cy="2091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모서리가 둥근 사각형 설명선 15"/>
          <p:cNvSpPr/>
          <p:nvPr/>
        </p:nvSpPr>
        <p:spPr>
          <a:xfrm>
            <a:off x="6873049" y="3959178"/>
            <a:ext cx="1878621" cy="653899"/>
          </a:xfrm>
          <a:prstGeom prst="wedgeRoundRectCallout">
            <a:avLst>
              <a:gd name="adj1" fmla="val -47514"/>
              <a:gd name="adj2" fmla="val 953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Query length and query frequency has less relation.</a:t>
            </a:r>
            <a:endParaRPr lang="ko-KR" altLang="en-US" sz="1400" dirty="0"/>
          </a:p>
        </p:txBody>
      </p:sp>
    </p:spTree>
    <p:extLst>
      <p:ext uri="{BB962C8B-B14F-4D97-AF65-F5344CB8AC3E}">
        <p14:creationId xmlns:p14="http://schemas.microsoft.com/office/powerpoint/2010/main" val="3866012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p:txBody>
          <a:bodyPr>
            <a:normAutofit fontScale="90000"/>
          </a:bodyPr>
          <a:lstStyle/>
          <a:p>
            <a:pPr>
              <a:lnSpc>
                <a:spcPct val="200000"/>
              </a:lnSpc>
            </a:pPr>
            <a:r>
              <a:rPr lang="en-US" altLang="ko-KR" sz="4000" b="1" dirty="0">
                <a:latin typeface="Nanum Gothic" panose="020D0604000000000000" pitchFamily="34" charset="-127"/>
                <a:ea typeface="Nanum Gothic" panose="020D0604000000000000" pitchFamily="34" charset="-127"/>
              </a:rPr>
              <a:t>Conclusion</a:t>
            </a:r>
          </a:p>
        </p:txBody>
      </p:sp>
      <p:sp>
        <p:nvSpPr>
          <p:cNvPr id="9" name="제목 1"/>
          <p:cNvSpPr txBox="1">
            <a:spLocks/>
          </p:cNvSpPr>
          <p:nvPr/>
        </p:nvSpPr>
        <p:spPr>
          <a:xfrm>
            <a:off x="467544" y="17008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sp>
        <p:nvSpPr>
          <p:cNvPr id="4" name="제목 1"/>
          <p:cNvSpPr txBox="1">
            <a:spLocks/>
          </p:cNvSpPr>
          <p:nvPr/>
        </p:nvSpPr>
        <p:spPr>
          <a:xfrm>
            <a:off x="619944" y="18532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marL="285750" indent="-285750" algn="l">
              <a:lnSpc>
                <a:spcPct val="200000"/>
              </a:lnSpc>
              <a:buFont typeface="Arial" panose="020B0604020202020204" pitchFamily="34" charset="0"/>
              <a:buChar char="•"/>
            </a:pPr>
            <a:r>
              <a:rPr lang="en-US" altLang="ko-KR" sz="1800" dirty="0">
                <a:latin typeface="Nanum Gothic" panose="020D0604000000000000" pitchFamily="34" charset="-127"/>
                <a:ea typeface="Nanum Gothic" panose="020D0604000000000000" pitchFamily="34" charset="-127"/>
              </a:rPr>
              <a:t>Presented a new approach for designing frequency estimation streaming algorithms.</a:t>
            </a:r>
          </a:p>
          <a:p>
            <a:pPr marL="285750" indent="-285750" algn="l">
              <a:lnSpc>
                <a:spcPct val="200000"/>
              </a:lnSpc>
              <a:buFont typeface="Arial" panose="020B0604020202020204" pitchFamily="34" charset="0"/>
              <a:buChar char="•"/>
            </a:pPr>
            <a:endParaRPr lang="en-US" altLang="ko-KR" sz="1800" dirty="0">
              <a:latin typeface="Nanum Gothic" panose="020D0604000000000000" pitchFamily="34" charset="-127"/>
              <a:ea typeface="Nanum Gothic" panose="020D0604000000000000" pitchFamily="34" charset="-127"/>
            </a:endParaRPr>
          </a:p>
          <a:p>
            <a:pPr marL="285750" indent="-285750" algn="l">
              <a:lnSpc>
                <a:spcPct val="200000"/>
              </a:lnSpc>
              <a:buFont typeface="Arial" panose="020B0604020202020204" pitchFamily="34" charset="0"/>
              <a:buChar char="•"/>
            </a:pPr>
            <a:r>
              <a:rPr lang="en-US" altLang="ko-KR" sz="1800" dirty="0">
                <a:latin typeface="Nanum Gothic" panose="020D0604000000000000" pitchFamily="34" charset="-127"/>
                <a:ea typeface="Nanum Gothic" panose="020D0604000000000000" pitchFamily="34" charset="-127"/>
              </a:rPr>
              <a:t>Demonstrated the benefits of oracle both analytically and empirically.</a:t>
            </a:r>
          </a:p>
          <a:p>
            <a:pPr marL="285750" indent="-285750" algn="l">
              <a:lnSpc>
                <a:spcPct val="200000"/>
              </a:lnSpc>
              <a:buFont typeface="Arial" panose="020B0604020202020204" pitchFamily="34" charset="0"/>
              <a:buChar char="•"/>
            </a:pPr>
            <a:endParaRPr lang="en-US" altLang="ko-KR" sz="1800" dirty="0">
              <a:latin typeface="Nanum Gothic" panose="020D0604000000000000" pitchFamily="34" charset="-127"/>
              <a:ea typeface="Nanum Gothic" panose="020D0604000000000000" pitchFamily="34" charset="-127"/>
            </a:endParaRPr>
          </a:p>
        </p:txBody>
      </p:sp>
    </p:spTree>
    <p:extLst>
      <p:ext uri="{BB962C8B-B14F-4D97-AF65-F5344CB8AC3E}">
        <p14:creationId xmlns:p14="http://schemas.microsoft.com/office/powerpoint/2010/main" val="2042487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467544" y="17008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sp>
        <p:nvSpPr>
          <p:cNvPr id="4" name="제목 1"/>
          <p:cNvSpPr txBox="1">
            <a:spLocks/>
          </p:cNvSpPr>
          <p:nvPr/>
        </p:nvSpPr>
        <p:spPr>
          <a:xfrm>
            <a:off x="619944" y="18532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r>
              <a:rPr lang="en-US" altLang="ko-KR" sz="4000" dirty="0" smtClean="0">
                <a:latin typeface="Nanum Gothic" panose="020D0604000000000000" pitchFamily="34" charset="-127"/>
                <a:ea typeface="Nanum Gothic" panose="020D0604000000000000" pitchFamily="34" charset="-127"/>
              </a:rPr>
              <a:t>Thank you</a:t>
            </a:r>
            <a:endParaRPr lang="en-US" altLang="ko-KR" sz="4000" dirty="0">
              <a:latin typeface="Nanum Gothic" panose="020D0604000000000000" pitchFamily="34" charset="-127"/>
              <a:ea typeface="Nanum Gothic" panose="020D0604000000000000" pitchFamily="34" charset="-127"/>
            </a:endParaRPr>
          </a:p>
        </p:txBody>
      </p:sp>
      <p:sp>
        <p:nvSpPr>
          <p:cNvPr id="3" name="제목 2"/>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139395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p:txBody>
          <a:bodyPr>
            <a:normAutofit/>
          </a:bodyPr>
          <a:lstStyle/>
          <a:p>
            <a:r>
              <a:rPr lang="en-US" altLang="ko-KR" sz="4000" b="1" dirty="0">
                <a:latin typeface="Nanum Gothic" panose="020D0604000000000000" pitchFamily="34" charset="-127"/>
                <a:ea typeface="Nanum Gothic" panose="020D0604000000000000" pitchFamily="34" charset="-127"/>
              </a:rPr>
              <a:t>Introduction</a:t>
            </a:r>
            <a:endParaRPr kumimoji="1" lang="ko-KR" altLang="en-US" sz="4000" dirty="0">
              <a:latin typeface="나눔고딕"/>
              <a:ea typeface="Nanum Gothic" panose="020D0604000000000000" pitchFamily="34" charset="-127"/>
            </a:endParaRPr>
          </a:p>
        </p:txBody>
      </p:sp>
      <p:sp>
        <p:nvSpPr>
          <p:cNvPr id="9" name="제목 1"/>
          <p:cNvSpPr txBox="1">
            <a:spLocks/>
          </p:cNvSpPr>
          <p:nvPr/>
        </p:nvSpPr>
        <p:spPr>
          <a:xfrm>
            <a:off x="323528" y="1334894"/>
            <a:ext cx="8496944" cy="4824536"/>
          </a:xfrm>
          <a:prstGeom prst="rect">
            <a:avLst/>
          </a:prstGeom>
        </p:spPr>
        <p:txBody>
          <a:bodyPr vert="horz" lIns="91440" tIns="45720" rIns="91440" bIns="45720" rtlCol="0" anchor="ctr">
            <a:normAutofit fontScale="92500" lnSpcReduction="20000"/>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marL="285750" indent="-285750" algn="l">
              <a:buFont typeface="Arial" panose="020B0604020202020204" pitchFamily="34" charset="0"/>
              <a:buChar char="•"/>
            </a:pPr>
            <a:r>
              <a:rPr lang="en-US" altLang="ko-KR" sz="2000" dirty="0">
                <a:latin typeface="+mn-lt"/>
              </a:rPr>
              <a:t>Estimating the </a:t>
            </a:r>
            <a:r>
              <a:rPr lang="en-US" altLang="ko-KR" sz="2000" b="1" dirty="0">
                <a:latin typeface="+mn-lt"/>
              </a:rPr>
              <a:t>frequencies of elements in a data stream is a fundamental task</a:t>
            </a:r>
            <a:r>
              <a:rPr lang="en-US" altLang="ko-KR" sz="2000" dirty="0">
                <a:latin typeface="+mn-lt"/>
              </a:rPr>
              <a:t> in data analysis and machine learning.</a:t>
            </a:r>
          </a:p>
          <a:p>
            <a:pPr marL="285750" indent="-285750" algn="l">
              <a:buFont typeface="Arial" panose="020B0604020202020204" pitchFamily="34" charset="0"/>
              <a:buChar char="•"/>
            </a:pPr>
            <a:endParaRPr lang="en-US" altLang="ko-KR" sz="2000" dirty="0">
              <a:latin typeface="+mn-lt"/>
            </a:endParaRPr>
          </a:p>
          <a:p>
            <a:pPr marL="285750" indent="-285750" algn="l">
              <a:buFont typeface="Arial" panose="020B0604020202020204" pitchFamily="34" charset="0"/>
              <a:buChar char="•"/>
            </a:pPr>
            <a:r>
              <a:rPr lang="en-US" altLang="ko-KR" sz="2000" dirty="0">
                <a:latin typeface="+mn-lt"/>
              </a:rPr>
              <a:t>However, in big data applications, </a:t>
            </a:r>
            <a:r>
              <a:rPr lang="en-US" altLang="ko-KR" sz="2000" b="1" dirty="0">
                <a:latin typeface="+mn-lt"/>
              </a:rPr>
              <a:t>the stream is too large (and may be infinite) and cannot be stored</a:t>
            </a:r>
          </a:p>
          <a:p>
            <a:pPr marL="285750" indent="-285750" algn="l">
              <a:buFont typeface="Arial" panose="020B0604020202020204" pitchFamily="34" charset="0"/>
              <a:buChar char="•"/>
            </a:pPr>
            <a:endParaRPr lang="en-US" altLang="ko-KR" sz="2000" dirty="0">
              <a:latin typeface="+mn-lt"/>
            </a:endParaRPr>
          </a:p>
          <a:p>
            <a:pPr marL="285750" indent="-285750" algn="l">
              <a:buFont typeface="Arial" panose="020B0604020202020204" pitchFamily="34" charset="0"/>
              <a:buChar char="•"/>
            </a:pPr>
            <a:r>
              <a:rPr lang="en-US" altLang="ko-KR" sz="2000" dirty="0">
                <a:latin typeface="+mn-lt"/>
              </a:rPr>
              <a:t>This challenge has motivated the development of streaming algorithms, which </a:t>
            </a:r>
            <a:r>
              <a:rPr lang="en-US" altLang="ko-KR" sz="2000" b="1" dirty="0">
                <a:latin typeface="+mn-lt"/>
              </a:rPr>
              <a:t>compute a good estimate </a:t>
            </a:r>
            <a:r>
              <a:rPr lang="en-US" altLang="ko-KR" sz="2000" dirty="0">
                <a:latin typeface="+mn-lt"/>
              </a:rPr>
              <a:t>of the frequencies using a limited amount of space.</a:t>
            </a:r>
          </a:p>
          <a:p>
            <a:pPr algn="l"/>
            <a:endParaRPr lang="en-US" altLang="ko-KR" sz="2000" dirty="0">
              <a:latin typeface="+mn-lt"/>
            </a:endParaRPr>
          </a:p>
          <a:p>
            <a:pPr marL="285750" indent="-285750" algn="l">
              <a:buFont typeface="Arial" panose="020B0604020202020204" pitchFamily="34" charset="0"/>
              <a:buChar char="•"/>
            </a:pPr>
            <a:r>
              <a:rPr lang="en-US" altLang="ko-KR" sz="2000" dirty="0">
                <a:latin typeface="+mn-lt"/>
              </a:rPr>
              <a:t>This problem is typically addressed using streaming algorithms which can process very large data using limited storage.</a:t>
            </a:r>
            <a:endParaRPr lang="en-US" altLang="ko-KR" sz="1800" dirty="0">
              <a:latin typeface="+mn-lt"/>
            </a:endParaRPr>
          </a:p>
          <a:p>
            <a:pPr marL="285750" indent="-285750" algn="l">
              <a:buFont typeface="Arial" panose="020B0604020202020204" pitchFamily="34" charset="0"/>
              <a:buChar char="•"/>
            </a:pPr>
            <a:endParaRPr lang="en-US" altLang="ko-KR" sz="1800" dirty="0">
              <a:latin typeface="+mn-lt"/>
            </a:endParaRPr>
          </a:p>
          <a:p>
            <a:pPr marL="285750" indent="-285750" algn="l">
              <a:buFont typeface="Arial" panose="020B0604020202020204" pitchFamily="34" charset="0"/>
              <a:buChar char="•"/>
            </a:pPr>
            <a:r>
              <a:rPr lang="en-US" altLang="ko-KR" sz="1800" dirty="0">
                <a:latin typeface="+mn-lt"/>
              </a:rPr>
              <a:t>Using hashing-based algorithms : Count min ,count sketch … hashing function we already know.</a:t>
            </a:r>
            <a:endParaRPr lang="en-US" altLang="ko-KR" sz="2000" dirty="0">
              <a:latin typeface="+mn-lt"/>
            </a:endParaRPr>
          </a:p>
          <a:p>
            <a:pPr marL="285750" indent="-285750" algn="l">
              <a:buFont typeface="Arial" panose="020B0604020202020204" pitchFamily="34" charset="0"/>
              <a:buChar char="•"/>
            </a:pPr>
            <a:endParaRPr lang="en-US" altLang="ko-KR" sz="1800" dirty="0">
              <a:latin typeface="+mn-lt"/>
            </a:endParaRPr>
          </a:p>
          <a:p>
            <a:pPr marL="285750" indent="-285750" algn="l">
              <a:buFont typeface="Arial" panose="020B0604020202020204" pitchFamily="34" charset="0"/>
              <a:buChar char="•"/>
            </a:pPr>
            <a:r>
              <a:rPr lang="en-US" altLang="ko-KR" sz="1800" dirty="0">
                <a:latin typeface="+mn-lt"/>
              </a:rPr>
              <a:t>Hashing based algorithms hash data items in to B buckets, count the number of items hashed in to each bucket, and use the bucket value as an estimate of item frequency.</a:t>
            </a:r>
            <a:endParaRPr lang="en-US" altLang="ko-KR" sz="2000" dirty="0">
              <a:latin typeface="+mn-lt"/>
            </a:endParaRPr>
          </a:p>
        </p:txBody>
      </p:sp>
      <p:pic>
        <p:nvPicPr>
          <p:cNvPr id="5" name="Picture 16" descr="ê´ë ¨ ì´ë¯¸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661" y="5773397"/>
            <a:ext cx="1661811" cy="110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246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a:xfrm>
            <a:off x="1475656" y="351310"/>
            <a:ext cx="8003232" cy="994122"/>
          </a:xfrm>
        </p:spPr>
        <p:txBody>
          <a:bodyPr>
            <a:normAutofit/>
          </a:bodyPr>
          <a:lstStyle/>
          <a:p>
            <a:pPr algn="l"/>
            <a:r>
              <a:rPr lang="en-US" altLang="ko-KR" sz="4000" dirty="0"/>
              <a:t>What is streaming data?</a:t>
            </a:r>
          </a:p>
        </p:txBody>
      </p:sp>
      <p:sp>
        <p:nvSpPr>
          <p:cNvPr id="9" name="제목 1"/>
          <p:cNvSpPr txBox="1">
            <a:spLocks/>
          </p:cNvSpPr>
          <p:nvPr/>
        </p:nvSpPr>
        <p:spPr>
          <a:xfrm>
            <a:off x="611560" y="1988840"/>
            <a:ext cx="7992888" cy="36004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r>
              <a:rPr lang="en-US" altLang="ko-KR" sz="2000" dirty="0">
                <a:latin typeface="+mn-lt"/>
              </a:rPr>
              <a:t>Streaming data is generated continuously by thousands or millions of data sources.</a:t>
            </a:r>
          </a:p>
          <a:p>
            <a:pPr marL="285750" indent="-285750" algn="l">
              <a:buFont typeface="Arial" panose="020B0604020202020204" pitchFamily="34" charset="0"/>
              <a:buChar char="•"/>
            </a:pPr>
            <a:endParaRPr lang="en-US" altLang="ko-KR" sz="2000" dirty="0">
              <a:latin typeface="+mn-lt"/>
            </a:endParaRPr>
          </a:p>
          <a:p>
            <a:pPr marL="285750" indent="-285750" algn="l">
              <a:buFont typeface="Arial" panose="020B0604020202020204" pitchFamily="34" charset="0"/>
              <a:buChar char="•"/>
            </a:pPr>
            <a:endParaRPr lang="en-US" altLang="ko-KR" sz="2000" dirty="0">
              <a:latin typeface="+mn-lt"/>
            </a:endParaRPr>
          </a:p>
          <a:p>
            <a:pPr marL="285750" indent="-285750" algn="l">
              <a:buFont typeface="Arial" panose="020B0604020202020204" pitchFamily="34" charset="0"/>
              <a:buChar char="•"/>
            </a:pPr>
            <a:endParaRPr lang="en-US" altLang="ko-KR" sz="2000" dirty="0">
              <a:latin typeface="+mn-lt"/>
            </a:endParaRPr>
          </a:p>
          <a:p>
            <a:pPr marL="285750" indent="-285750" algn="l">
              <a:buFont typeface="Arial" panose="020B0604020202020204" pitchFamily="34" charset="0"/>
              <a:buChar char="•"/>
            </a:pPr>
            <a:r>
              <a:rPr lang="en-US" altLang="ko-KR" sz="2000" dirty="0">
                <a:latin typeface="+mn-lt"/>
              </a:rPr>
              <a:t>Internet traffic data</a:t>
            </a:r>
          </a:p>
          <a:p>
            <a:pPr marL="285750" indent="-285750" algn="l">
              <a:buFont typeface="Arial" panose="020B0604020202020204" pitchFamily="34" charset="0"/>
              <a:buChar char="•"/>
            </a:pPr>
            <a:endParaRPr lang="en-US" altLang="ko-KR" sz="2000" dirty="0">
              <a:latin typeface="+mn-lt"/>
            </a:endParaRPr>
          </a:p>
          <a:p>
            <a:pPr marL="285750" indent="-285750" algn="l">
              <a:buFont typeface="Arial" panose="020B0604020202020204" pitchFamily="34" charset="0"/>
              <a:buChar char="•"/>
            </a:pPr>
            <a:r>
              <a:rPr lang="en-US" altLang="ko-KR" sz="2000" dirty="0">
                <a:latin typeface="+mn-lt"/>
              </a:rPr>
              <a:t>Search queries</a:t>
            </a:r>
          </a:p>
          <a:p>
            <a:pPr marL="285750" indent="-285750" algn="l">
              <a:buFont typeface="Arial" panose="020B0604020202020204" pitchFamily="34" charset="0"/>
              <a:buChar char="•"/>
            </a:pPr>
            <a:endParaRPr lang="en-US" altLang="ko-KR" sz="2000" dirty="0">
              <a:latin typeface="+mn-lt"/>
            </a:endParaRPr>
          </a:p>
          <a:p>
            <a:pPr marL="285750" indent="-285750" algn="l">
              <a:buFont typeface="Arial" panose="020B0604020202020204" pitchFamily="34" charset="0"/>
              <a:buChar char="•"/>
            </a:pPr>
            <a:r>
              <a:rPr lang="en-US" altLang="ko-KR" sz="2000" dirty="0">
                <a:latin typeface="+mn-lt"/>
              </a:rPr>
              <a:t>log files</a:t>
            </a:r>
          </a:p>
          <a:p>
            <a:pPr marL="285750" indent="-285750" algn="l">
              <a:buFont typeface="Arial" panose="020B0604020202020204" pitchFamily="34" charset="0"/>
              <a:buChar char="•"/>
            </a:pPr>
            <a:endParaRPr lang="en-US" altLang="ko-KR" sz="2000" dirty="0">
              <a:latin typeface="+mn-lt"/>
            </a:endParaRPr>
          </a:p>
        </p:txBody>
      </p:sp>
      <p:pic>
        <p:nvPicPr>
          <p:cNvPr id="1060" name="Picture 36" descr="ê´ë ¨ ì´ë¯¸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04" y="3474233"/>
            <a:ext cx="3802157" cy="214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85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539552" y="2060848"/>
            <a:ext cx="7992888" cy="3744416"/>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r>
              <a:rPr lang="en-US" altLang="ko-KR" sz="2000" dirty="0">
                <a:latin typeface="+mn-ea"/>
                <a:ea typeface="+mn-ea"/>
              </a:rPr>
              <a:t>Frequency Estimation is </a:t>
            </a:r>
            <a:r>
              <a:rPr lang="en-US" altLang="ko-KR" sz="2000" b="1" dirty="0">
                <a:latin typeface="+mn-ea"/>
                <a:ea typeface="+mn-ea"/>
              </a:rPr>
              <a:t>to count the number of times an item appears</a:t>
            </a:r>
            <a:r>
              <a:rPr lang="en-US" altLang="ko-KR" sz="2000" dirty="0">
                <a:latin typeface="+mn-ea"/>
                <a:ea typeface="+mn-ea"/>
              </a:rPr>
              <a:t> in the stream.</a:t>
            </a:r>
          </a:p>
          <a:p>
            <a:pPr algn="l"/>
            <a:endParaRPr lang="en-US" altLang="ko-KR" sz="2000" dirty="0">
              <a:latin typeface="+mn-ea"/>
              <a:ea typeface="+mn-ea"/>
            </a:endParaRPr>
          </a:p>
          <a:p>
            <a:pPr algn="l"/>
            <a:endParaRPr lang="en-US" altLang="ko-KR" sz="2000" dirty="0">
              <a:latin typeface="+mn-ea"/>
              <a:ea typeface="+mn-ea"/>
            </a:endParaRPr>
          </a:p>
          <a:p>
            <a:pPr marL="285750" indent="-285750" algn="l">
              <a:buFont typeface="Arial" panose="020B0604020202020204" pitchFamily="34" charset="0"/>
              <a:buChar char="•"/>
            </a:pPr>
            <a:r>
              <a:rPr lang="en-US" altLang="ko-KR" sz="2000" dirty="0">
                <a:latin typeface="+mn-ea"/>
                <a:ea typeface="+mn-ea"/>
              </a:rPr>
              <a:t>Which internet links have the most traffic?</a:t>
            </a:r>
          </a:p>
          <a:p>
            <a:pPr marL="285750" indent="-285750" algn="l">
              <a:buFont typeface="Arial" panose="020B0604020202020204" pitchFamily="34" charset="0"/>
              <a:buChar char="•"/>
            </a:pPr>
            <a:endParaRPr lang="en-US" altLang="ko-KR" sz="2000" dirty="0">
              <a:latin typeface="+mn-ea"/>
              <a:ea typeface="+mn-ea"/>
            </a:endParaRPr>
          </a:p>
          <a:p>
            <a:pPr marL="285750" indent="-285750" algn="l">
              <a:buFont typeface="Arial" panose="020B0604020202020204" pitchFamily="34" charset="0"/>
              <a:buChar char="•"/>
            </a:pPr>
            <a:endParaRPr lang="en-US" altLang="ko-KR" sz="2000" dirty="0">
              <a:latin typeface="+mn-ea"/>
              <a:ea typeface="+mn-ea"/>
            </a:endParaRPr>
          </a:p>
          <a:p>
            <a:pPr marL="285750" indent="-285750" algn="l">
              <a:buFont typeface="Arial" panose="020B0604020202020204" pitchFamily="34" charset="0"/>
              <a:buChar char="•"/>
            </a:pPr>
            <a:r>
              <a:rPr lang="en-US" altLang="ko-KR" sz="2000" dirty="0">
                <a:latin typeface="+mn-ea"/>
                <a:ea typeface="+mn-ea"/>
              </a:rPr>
              <a:t>Which search phrases are trending now?</a:t>
            </a:r>
          </a:p>
          <a:p>
            <a:pPr marL="285750" indent="-285750" algn="l">
              <a:buFont typeface="Arial" panose="020B0604020202020204" pitchFamily="34" charset="0"/>
              <a:buChar char="•"/>
            </a:pPr>
            <a:endParaRPr lang="en-US" altLang="ko-KR" sz="2000" dirty="0">
              <a:latin typeface="+mn-ea"/>
              <a:ea typeface="+mn-ea"/>
            </a:endParaRPr>
          </a:p>
          <a:p>
            <a:pPr marL="285750" indent="-285750" algn="l">
              <a:buFont typeface="Arial" panose="020B0604020202020204" pitchFamily="34" charset="0"/>
              <a:buChar char="•"/>
            </a:pPr>
            <a:endParaRPr lang="en-US" altLang="ko-KR" sz="2000" dirty="0">
              <a:latin typeface="+mn-ea"/>
              <a:ea typeface="+mn-ea"/>
            </a:endParaRPr>
          </a:p>
          <a:p>
            <a:pPr marL="285750" indent="-285750" algn="l">
              <a:buFont typeface="Arial" panose="020B0604020202020204" pitchFamily="34" charset="0"/>
              <a:buChar char="•"/>
            </a:pPr>
            <a:r>
              <a:rPr lang="en-US" altLang="ko-KR" sz="2000" dirty="0">
                <a:latin typeface="+mn-ea"/>
                <a:ea typeface="+mn-ea"/>
              </a:rPr>
              <a:t>What are the trending topics on the social network?</a:t>
            </a:r>
          </a:p>
          <a:p>
            <a:pPr marL="285750" indent="-285750" algn="l">
              <a:buFont typeface="Arial" panose="020B0604020202020204" pitchFamily="34" charset="0"/>
              <a:buChar char="•"/>
            </a:pPr>
            <a:endParaRPr lang="en-US" altLang="ko-KR" sz="2000" dirty="0">
              <a:latin typeface="+mn-ea"/>
              <a:ea typeface="+mn-ea"/>
            </a:endParaRPr>
          </a:p>
        </p:txBody>
      </p:sp>
      <p:sp>
        <p:nvSpPr>
          <p:cNvPr id="11" name="제목 1">
            <a:extLst>
              <a:ext uri="{FF2B5EF4-FFF2-40B4-BE49-F238E27FC236}">
                <a16:creationId xmlns:a16="http://schemas.microsoft.com/office/drawing/2014/main" id="{564C99B3-8891-594B-A4C1-C4D1C92C5A34}"/>
              </a:ext>
            </a:extLst>
          </p:cNvPr>
          <p:cNvSpPr txBox="1">
            <a:spLocks/>
          </p:cNvSpPr>
          <p:nvPr/>
        </p:nvSpPr>
        <p:spPr>
          <a:xfrm>
            <a:off x="2627784" y="260648"/>
            <a:ext cx="8208912" cy="1089711"/>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r>
              <a:rPr lang="en-US" altLang="ko-KR" b="1">
                <a:latin typeface="Nanum Gothic" panose="020D0604000000000000" pitchFamily="34" charset="-127"/>
                <a:ea typeface="Nanum Gothic" panose="020D0604000000000000" pitchFamily="34" charset="-127"/>
              </a:rPr>
              <a:t>Introduction</a:t>
            </a:r>
            <a:endParaRPr lang="en-US" altLang="ko-KR" dirty="0">
              <a:latin typeface="+mn-ea"/>
              <a:ea typeface="+mn-ea"/>
            </a:endParaRPr>
          </a:p>
        </p:txBody>
      </p:sp>
    </p:spTree>
    <p:extLst>
      <p:ext uri="{BB962C8B-B14F-4D97-AF65-F5344CB8AC3E}">
        <p14:creationId xmlns:p14="http://schemas.microsoft.com/office/powerpoint/2010/main" val="1631039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a:xfrm>
            <a:off x="2627784" y="260648"/>
            <a:ext cx="8208912" cy="1089711"/>
          </a:xfrm>
        </p:spPr>
        <p:txBody>
          <a:bodyPr>
            <a:normAutofit/>
          </a:bodyPr>
          <a:lstStyle/>
          <a:p>
            <a:pPr algn="l"/>
            <a:r>
              <a:rPr lang="en-US" altLang="ko-KR" b="1" dirty="0">
                <a:latin typeface="Nanum Gothic" panose="020D0604000000000000" pitchFamily="34" charset="-127"/>
                <a:ea typeface="Nanum Gothic" panose="020D0604000000000000" pitchFamily="34" charset="-127"/>
              </a:rPr>
              <a:t>Introduction</a:t>
            </a:r>
            <a:endParaRPr lang="en-US" altLang="ko-KR" dirty="0">
              <a:latin typeface="+mn-ea"/>
              <a:ea typeface="+mn-ea"/>
            </a:endParaRPr>
          </a:p>
        </p:txBody>
      </p:sp>
      <p:sp>
        <p:nvSpPr>
          <p:cNvPr id="4" name="제목 1"/>
          <p:cNvSpPr txBox="1">
            <a:spLocks/>
          </p:cNvSpPr>
          <p:nvPr/>
        </p:nvSpPr>
        <p:spPr>
          <a:xfrm>
            <a:off x="467544" y="1844824"/>
            <a:ext cx="8064896" cy="2664296"/>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r>
              <a:rPr lang="en-US" altLang="ko-KR" sz="2000" dirty="0">
                <a:latin typeface="+mn-ea"/>
                <a:ea typeface="+mn-ea"/>
              </a:rPr>
              <a:t>But the </a:t>
            </a:r>
            <a:r>
              <a:rPr lang="en-US" altLang="ko-KR" sz="2000" b="1" dirty="0">
                <a:latin typeface="+mn-ea"/>
                <a:ea typeface="+mn-ea"/>
              </a:rPr>
              <a:t>stream is too large</a:t>
            </a:r>
            <a:r>
              <a:rPr lang="en-US" altLang="ko-KR" sz="2000" dirty="0">
                <a:latin typeface="+mn-ea"/>
                <a:ea typeface="+mn-ea"/>
              </a:rPr>
              <a:t>(and may be infinite) and </a:t>
            </a:r>
            <a:r>
              <a:rPr lang="en-US" altLang="ko-KR" sz="2000" b="1" dirty="0">
                <a:latin typeface="+mn-ea"/>
                <a:ea typeface="+mn-ea"/>
              </a:rPr>
              <a:t>cannot be stored</a:t>
            </a:r>
            <a:r>
              <a:rPr lang="en-US" altLang="ko-KR" sz="2000" dirty="0">
                <a:latin typeface="+mn-ea"/>
                <a:ea typeface="+mn-ea"/>
              </a:rPr>
              <a:t>. </a:t>
            </a:r>
            <a:endParaRPr lang="en-US" altLang="ko-KR" sz="2000" b="1" dirty="0">
              <a:latin typeface="+mn-ea"/>
              <a:ea typeface="+mn-ea"/>
            </a:endParaRPr>
          </a:p>
          <a:p>
            <a:pPr algn="l"/>
            <a:endParaRPr lang="en-US" altLang="ko-KR" sz="2000" b="1" dirty="0">
              <a:latin typeface="+mn-ea"/>
              <a:ea typeface="+mn-ea"/>
            </a:endParaRPr>
          </a:p>
          <a:p>
            <a:pPr algn="l"/>
            <a:r>
              <a:rPr lang="en-US" altLang="ko-KR" sz="2000" dirty="0">
                <a:latin typeface="+mn-ea"/>
              </a:rPr>
              <a:t>Therefore, frequency estimation algorithms was made to </a:t>
            </a:r>
            <a:r>
              <a:rPr lang="en-US" altLang="ko-KR" sz="2000" b="1" dirty="0">
                <a:latin typeface="+mn-ea"/>
              </a:rPr>
              <a:t>compute a good estimation using a limited amount of space</a:t>
            </a:r>
            <a:r>
              <a:rPr lang="en-US" altLang="ko-KR" sz="2000" dirty="0">
                <a:latin typeface="+mn-ea"/>
              </a:rPr>
              <a:t>.</a:t>
            </a:r>
          </a:p>
          <a:p>
            <a:pPr algn="l"/>
            <a:r>
              <a:rPr lang="en-US" altLang="ko-KR" sz="2000" dirty="0">
                <a:latin typeface="+mn-ea"/>
              </a:rPr>
              <a:t> </a:t>
            </a:r>
          </a:p>
          <a:p>
            <a:pPr algn="l"/>
            <a:r>
              <a:rPr lang="en-US" altLang="ko-KR" sz="2000" dirty="0">
                <a:latin typeface="+mn-ea"/>
              </a:rPr>
              <a:t>e.g.) Count-min, Count-sketch ...</a:t>
            </a:r>
          </a:p>
          <a:p>
            <a:pPr algn="l"/>
            <a:endParaRPr lang="en-US" altLang="ko-KR" sz="2000" dirty="0">
              <a:latin typeface="+mn-ea"/>
            </a:endParaRPr>
          </a:p>
        </p:txBody>
      </p:sp>
      <p:pic>
        <p:nvPicPr>
          <p:cNvPr id="6" name="Picture 2" descr="count min sketchì ëí ì´ë¯¸ì§ ê²ìê²°ê³¼"/>
          <p:cNvPicPr>
            <a:picLocks noChangeAspect="1" noChangeArrowheads="1"/>
          </p:cNvPicPr>
          <p:nvPr/>
        </p:nvPicPr>
        <p:blipFill rotWithShape="1">
          <a:blip r:embed="rId3">
            <a:extLst>
              <a:ext uri="{28A0092B-C50C-407E-A947-70E740481C1C}">
                <a14:useLocalDpi xmlns:a14="http://schemas.microsoft.com/office/drawing/2010/main" val="0"/>
              </a:ext>
            </a:extLst>
          </a:blip>
          <a:srcRect t="14447" r="5616"/>
          <a:stretch/>
        </p:blipFill>
        <p:spPr bwMode="auto">
          <a:xfrm>
            <a:off x="1619672" y="4437112"/>
            <a:ext cx="4553809" cy="1737988"/>
          </a:xfrm>
          <a:prstGeom prst="rect">
            <a:avLst/>
          </a:prstGeom>
          <a:noFill/>
          <a:extLst>
            <a:ext uri="{909E8E84-426E-40DD-AFC4-6F175D3DCCD1}">
              <a14:hiddenFill xmlns:a14="http://schemas.microsoft.com/office/drawing/2010/main">
                <a:solidFill>
                  <a:srgbClr val="FFFFFF"/>
                </a:solidFill>
              </a14:hiddenFill>
            </a:ext>
          </a:extLst>
        </p:spPr>
      </p:pic>
      <p:sp>
        <p:nvSpPr>
          <p:cNvPr id="7" name="제목 1">
            <a:extLst>
              <a:ext uri="{FF2B5EF4-FFF2-40B4-BE49-F238E27FC236}">
                <a16:creationId xmlns:a16="http://schemas.microsoft.com/office/drawing/2014/main" id="{321C8066-D6F0-45C0-94DC-8D1F3C13D8D9}"/>
              </a:ext>
            </a:extLst>
          </p:cNvPr>
          <p:cNvSpPr txBox="1">
            <a:spLocks/>
          </p:cNvSpPr>
          <p:nvPr/>
        </p:nvSpPr>
        <p:spPr>
          <a:xfrm>
            <a:off x="3923928" y="6165304"/>
            <a:ext cx="1800200" cy="43204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r>
              <a:rPr lang="en-US" altLang="ko-KR" sz="1600" dirty="0">
                <a:latin typeface="+mn-ea"/>
              </a:rPr>
              <a:t>&lt;Hash table&gt;</a:t>
            </a:r>
          </a:p>
        </p:txBody>
      </p:sp>
    </p:spTree>
    <p:extLst>
      <p:ext uri="{BB962C8B-B14F-4D97-AF65-F5344CB8AC3E}">
        <p14:creationId xmlns:p14="http://schemas.microsoft.com/office/powerpoint/2010/main" val="1419342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p:txBody>
          <a:bodyPr>
            <a:normAutofit/>
          </a:bodyPr>
          <a:lstStyle/>
          <a:p>
            <a:r>
              <a:rPr lang="en-US" altLang="ko-KR" sz="4800" b="1" dirty="0">
                <a:latin typeface="나눔고딕"/>
                <a:ea typeface="Nanum Gothic" panose="020D0604000000000000" pitchFamily="34" charset="-127"/>
              </a:rPr>
              <a:t>Problem</a:t>
            </a:r>
            <a:endParaRPr kumimoji="1" lang="ko-KR" altLang="en-US" sz="4800" dirty="0">
              <a:latin typeface="나눔고딕"/>
              <a:ea typeface="Nanum Gothic" panose="020D0604000000000000" pitchFamily="34" charset="-127"/>
            </a:endParaRPr>
          </a:p>
        </p:txBody>
      </p:sp>
      <p:sp>
        <p:nvSpPr>
          <p:cNvPr id="4" name="제목 1"/>
          <p:cNvSpPr txBox="1">
            <a:spLocks/>
          </p:cNvSpPr>
          <p:nvPr/>
        </p:nvSpPr>
        <p:spPr>
          <a:xfrm>
            <a:off x="333872" y="1725855"/>
            <a:ext cx="8496944" cy="2083638"/>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marL="285750" indent="-285750" algn="l">
              <a:lnSpc>
                <a:spcPct val="200000"/>
              </a:lnSpc>
              <a:buFont typeface="Arial" panose="020B0604020202020204" pitchFamily="34" charset="0"/>
              <a:buChar char="•"/>
            </a:pPr>
            <a:r>
              <a:rPr lang="en-US" altLang="ko-KR" sz="1800" b="1" dirty="0">
                <a:latin typeface="+mn-ea"/>
                <a:ea typeface="+mn-ea"/>
              </a:rPr>
              <a:t>‘Collision’ </a:t>
            </a:r>
            <a:r>
              <a:rPr lang="en-US" altLang="ko-KR" sz="1800" dirty="0">
                <a:latin typeface="+mn-ea"/>
                <a:ea typeface="+mn-ea"/>
              </a:rPr>
              <a:t>: When two elements are </a:t>
            </a:r>
            <a:r>
              <a:rPr lang="en-US" altLang="ko-KR" sz="1800" u="sng" dirty="0">
                <a:latin typeface="+mn-ea"/>
                <a:ea typeface="+mn-ea"/>
              </a:rPr>
              <a:t>mapped to the same bucket</a:t>
            </a:r>
            <a:r>
              <a:rPr lang="en-US" altLang="ko-KR" sz="1800" dirty="0">
                <a:latin typeface="+mn-ea"/>
                <a:ea typeface="+mn-ea"/>
              </a:rPr>
              <a:t>, they affect each others estimates.</a:t>
            </a:r>
          </a:p>
          <a:p>
            <a:pPr marL="285750" indent="-285750" algn="l">
              <a:lnSpc>
                <a:spcPct val="200000"/>
              </a:lnSpc>
              <a:buFont typeface="Arial" panose="020B0604020202020204" pitchFamily="34" charset="0"/>
              <a:buChar char="•"/>
            </a:pPr>
            <a:r>
              <a:rPr lang="en-US" altLang="ko-KR" sz="1800" dirty="0">
                <a:latin typeface="+mn-ea"/>
              </a:rPr>
              <a:t>Hashing based algorithm can not avoid </a:t>
            </a:r>
            <a:r>
              <a:rPr lang="en-US" altLang="ko-KR" sz="1800" b="1" dirty="0">
                <a:latin typeface="+mn-ea"/>
              </a:rPr>
              <a:t>collisions</a:t>
            </a:r>
            <a:r>
              <a:rPr lang="en-US" altLang="ko-KR" sz="1800" dirty="0">
                <a:latin typeface="+mn-ea"/>
              </a:rPr>
              <a:t> between words in a limited space.</a:t>
            </a:r>
          </a:p>
          <a:p>
            <a:pPr marL="285750" indent="-285750" algn="l">
              <a:lnSpc>
                <a:spcPct val="200000"/>
              </a:lnSpc>
              <a:buFont typeface="Arial" panose="020B0604020202020204" pitchFamily="34" charset="0"/>
              <a:buChar char="•"/>
            </a:pPr>
            <a:endParaRPr lang="en-US" altLang="ko-KR" sz="1800" b="1" dirty="0">
              <a:latin typeface="+mn-ea"/>
            </a:endParaRPr>
          </a:p>
        </p:txBody>
      </p:sp>
      <p:pic>
        <p:nvPicPr>
          <p:cNvPr id="2050" name="Picture 2" descr="count min sketchì ëí ì´ë¯¸ì§ ê²ìê²°ê³¼"/>
          <p:cNvPicPr>
            <a:picLocks noChangeAspect="1" noChangeArrowheads="1"/>
          </p:cNvPicPr>
          <p:nvPr/>
        </p:nvPicPr>
        <p:blipFill rotWithShape="1">
          <a:blip r:embed="rId3">
            <a:extLst>
              <a:ext uri="{28A0092B-C50C-407E-A947-70E740481C1C}">
                <a14:useLocalDpi xmlns:a14="http://schemas.microsoft.com/office/drawing/2010/main" val="0"/>
              </a:ext>
            </a:extLst>
          </a:blip>
          <a:srcRect t="14447" r="5616"/>
          <a:stretch/>
        </p:blipFill>
        <p:spPr bwMode="auto">
          <a:xfrm>
            <a:off x="4582344" y="3319421"/>
            <a:ext cx="4176464" cy="1593972"/>
          </a:xfrm>
          <a:prstGeom prst="rect">
            <a:avLst/>
          </a:prstGeom>
          <a:noFill/>
          <a:extLst>
            <a:ext uri="{909E8E84-426E-40DD-AFC4-6F175D3DCCD1}">
              <a14:hiddenFill xmlns:a14="http://schemas.microsoft.com/office/drawing/2010/main">
                <a:solidFill>
                  <a:srgbClr val="FFFFFF"/>
                </a:solidFill>
              </a14:hiddenFill>
            </a:ext>
          </a:extLst>
        </p:spPr>
      </p:pic>
      <p:sp>
        <p:nvSpPr>
          <p:cNvPr id="7" name="제목 1"/>
          <p:cNvSpPr txBox="1">
            <a:spLocks/>
          </p:cNvSpPr>
          <p:nvPr/>
        </p:nvSpPr>
        <p:spPr>
          <a:xfrm>
            <a:off x="4582344" y="3235727"/>
            <a:ext cx="1110952" cy="394320"/>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2000" b="1" dirty="0">
                <a:latin typeface="+mn-ea"/>
                <a:ea typeface="+mn-ea"/>
              </a:rPr>
              <a:t>word</a:t>
            </a:r>
          </a:p>
        </p:txBody>
      </p:sp>
      <p:cxnSp>
        <p:nvCxnSpPr>
          <p:cNvPr id="5" name="직선 화살표 연결선 4"/>
          <p:cNvCxnSpPr/>
          <p:nvPr/>
        </p:nvCxnSpPr>
        <p:spPr>
          <a:xfrm>
            <a:off x="5312668" y="3510624"/>
            <a:ext cx="2324844"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5312668" y="3510624"/>
            <a:ext cx="1676772" cy="33603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5312668" y="3510624"/>
            <a:ext cx="3179626" cy="117694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제목 1"/>
          <p:cNvSpPr txBox="1">
            <a:spLocks/>
          </p:cNvSpPr>
          <p:nvPr/>
        </p:nvSpPr>
        <p:spPr>
          <a:xfrm>
            <a:off x="5621288" y="4853443"/>
            <a:ext cx="4032448" cy="218739"/>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2000" dirty="0">
                <a:latin typeface="+mn-ea"/>
                <a:ea typeface="+mn-ea"/>
              </a:rPr>
              <a:t>&lt;collision </a:t>
            </a:r>
            <a:r>
              <a:rPr lang="en-US" altLang="ko-KR" sz="1800" dirty="0">
                <a:latin typeface="+mn-ea"/>
                <a:ea typeface="+mn-ea"/>
              </a:rPr>
              <a:t>(same hash value)</a:t>
            </a:r>
            <a:r>
              <a:rPr lang="en-US" altLang="ko-KR" sz="2000" dirty="0">
                <a:latin typeface="+mn-ea"/>
                <a:ea typeface="+mn-ea"/>
              </a:rPr>
              <a:t>&gt;</a:t>
            </a:r>
          </a:p>
        </p:txBody>
      </p:sp>
      <p:sp>
        <p:nvSpPr>
          <p:cNvPr id="31" name="제목 1"/>
          <p:cNvSpPr txBox="1">
            <a:spLocks/>
          </p:cNvSpPr>
          <p:nvPr/>
        </p:nvSpPr>
        <p:spPr>
          <a:xfrm>
            <a:off x="436712" y="5128961"/>
            <a:ext cx="8496944" cy="1800200"/>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800" dirty="0">
                <a:latin typeface="+mn-ea"/>
                <a:ea typeface="+mn-ea"/>
              </a:rPr>
              <a:t>‘</a:t>
            </a:r>
            <a:r>
              <a:rPr lang="en-US" altLang="ko-KR" sz="1800" b="1" dirty="0">
                <a:latin typeface="+mn-ea"/>
              </a:rPr>
              <a:t>Heavy hitter’ </a:t>
            </a:r>
            <a:r>
              <a:rPr lang="en-US" altLang="ko-KR" sz="1800" dirty="0">
                <a:latin typeface="+mn-ea"/>
              </a:rPr>
              <a:t>has a </a:t>
            </a:r>
            <a:r>
              <a:rPr lang="en-US" altLang="ko-KR" sz="1800" b="1" dirty="0">
                <a:latin typeface="+mn-ea"/>
              </a:rPr>
              <a:t>large impact</a:t>
            </a:r>
            <a:r>
              <a:rPr lang="en-US" altLang="ko-KR" sz="1800" dirty="0">
                <a:latin typeface="+mn-ea"/>
              </a:rPr>
              <a:t> on the estimation.</a:t>
            </a:r>
            <a:endParaRPr lang="en-US" altLang="ko-KR" sz="1800" dirty="0">
              <a:latin typeface="+mn-ea"/>
              <a:ea typeface="+mn-ea"/>
            </a:endParaRPr>
          </a:p>
          <a:p>
            <a:pPr algn="l">
              <a:lnSpc>
                <a:spcPct val="200000"/>
              </a:lnSpc>
            </a:pPr>
            <a:r>
              <a:rPr lang="en-US" altLang="ko-KR" sz="1800" dirty="0">
                <a:latin typeface="+mn-ea"/>
                <a:ea typeface="+mn-ea"/>
              </a:rPr>
              <a:t>High frequency element called ‘</a:t>
            </a:r>
            <a:r>
              <a:rPr lang="en-US" altLang="ko-KR" sz="1800" b="1" dirty="0">
                <a:latin typeface="+mn-ea"/>
                <a:ea typeface="+mn-ea"/>
              </a:rPr>
              <a:t>Heavy hitter’</a:t>
            </a:r>
          </a:p>
          <a:p>
            <a:pPr algn="l">
              <a:lnSpc>
                <a:spcPct val="200000"/>
              </a:lnSpc>
            </a:pPr>
            <a:r>
              <a:rPr lang="en-US" altLang="ko-KR" sz="1800" dirty="0">
                <a:latin typeface="+mn-ea"/>
                <a:ea typeface="+mn-ea"/>
              </a:rPr>
              <a:t>e.g.) of , the , a .. (in English)</a:t>
            </a:r>
          </a:p>
        </p:txBody>
      </p:sp>
    </p:spTree>
    <p:extLst>
      <p:ext uri="{BB962C8B-B14F-4D97-AF65-F5344CB8AC3E}">
        <p14:creationId xmlns:p14="http://schemas.microsoft.com/office/powerpoint/2010/main" val="1682477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a:xfrm>
            <a:off x="453658" y="260648"/>
            <a:ext cx="8003232" cy="994122"/>
          </a:xfrm>
        </p:spPr>
        <p:txBody>
          <a:bodyPr>
            <a:normAutofit/>
          </a:bodyPr>
          <a:lstStyle/>
          <a:p>
            <a:r>
              <a:rPr lang="en-US" altLang="ko-KR" sz="4000" b="1" dirty="0">
                <a:latin typeface="나눔고딕"/>
                <a:ea typeface="Nanum Gothic" panose="020D0604000000000000" pitchFamily="34" charset="-127"/>
              </a:rPr>
              <a:t>Learning-based algorithms</a:t>
            </a:r>
            <a:endParaRPr kumimoji="1" lang="ko-KR" altLang="en-US" sz="4000" dirty="0">
              <a:latin typeface="나눔고딕"/>
              <a:ea typeface="Nanum Gothic" panose="020D0604000000000000" pitchFamily="34" charset="-127"/>
            </a:endParaRPr>
          </a:p>
        </p:txBody>
      </p:sp>
      <p:sp>
        <p:nvSpPr>
          <p:cNvPr id="4" name="제목 1"/>
          <p:cNvSpPr txBox="1">
            <a:spLocks/>
          </p:cNvSpPr>
          <p:nvPr/>
        </p:nvSpPr>
        <p:spPr>
          <a:xfrm>
            <a:off x="426883" y="1484784"/>
            <a:ext cx="8496944" cy="4680520"/>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marL="342900" indent="-342900" algn="l">
              <a:lnSpc>
                <a:spcPct val="200000"/>
              </a:lnSpc>
              <a:buFont typeface="Arial" panose="020B0604020202020204" pitchFamily="34" charset="0"/>
              <a:buChar char="•"/>
            </a:pPr>
            <a:r>
              <a:rPr lang="en-US" altLang="ko-KR" sz="2000" dirty="0">
                <a:latin typeface="+mn-ea"/>
              </a:rPr>
              <a:t>Collisions are unavoidable</a:t>
            </a:r>
          </a:p>
          <a:p>
            <a:pPr marL="342900" indent="-342900" algn="l">
              <a:lnSpc>
                <a:spcPct val="200000"/>
              </a:lnSpc>
              <a:buFont typeface="Symbol" panose="05050102010706020507" pitchFamily="18" charset="2"/>
              <a:buChar char="Þ"/>
            </a:pPr>
            <a:r>
              <a:rPr lang="en-US" altLang="ko-KR" sz="2000" dirty="0">
                <a:latin typeface="+mn-ea"/>
              </a:rPr>
              <a:t>To minimize estimation error, control heavy hitter well.</a:t>
            </a:r>
          </a:p>
          <a:p>
            <a:pPr marL="342900" indent="-342900" algn="l">
              <a:lnSpc>
                <a:spcPct val="200000"/>
              </a:lnSpc>
              <a:buFont typeface="Symbol" panose="05050102010706020507" pitchFamily="18" charset="2"/>
              <a:buChar char="Þ"/>
            </a:pPr>
            <a:endParaRPr lang="en-US" altLang="ko-KR" sz="2000" dirty="0">
              <a:latin typeface="+mn-ea"/>
            </a:endParaRPr>
          </a:p>
          <a:p>
            <a:pPr marL="342900" indent="-342900" algn="l">
              <a:lnSpc>
                <a:spcPct val="200000"/>
              </a:lnSpc>
              <a:buFont typeface="Arial" panose="020B0604020202020204" pitchFamily="34" charset="0"/>
              <a:buChar char="•"/>
            </a:pPr>
            <a:r>
              <a:rPr lang="en-US" altLang="ko-KR" sz="2000" dirty="0">
                <a:latin typeface="+mn-ea"/>
              </a:rPr>
              <a:t>Proposed idea : </a:t>
            </a:r>
            <a:r>
              <a:rPr lang="en-US" altLang="ko-KR" sz="2000" b="1" dirty="0">
                <a:latin typeface="+mn-ea"/>
              </a:rPr>
              <a:t>Learn the heavy hitters property and assign heavy hitters their own buckets</a:t>
            </a:r>
            <a:r>
              <a:rPr lang="en-US" altLang="ko-KR" sz="2000" dirty="0">
                <a:latin typeface="+mn-ea"/>
              </a:rPr>
              <a:t>.</a:t>
            </a:r>
          </a:p>
          <a:p>
            <a:pPr marL="342900" indent="-342900" algn="l">
              <a:lnSpc>
                <a:spcPct val="200000"/>
              </a:lnSpc>
              <a:buFont typeface="Arial" panose="020B0604020202020204" pitchFamily="34" charset="0"/>
              <a:buChar char="•"/>
            </a:pPr>
            <a:endParaRPr lang="en-US" altLang="ko-KR" sz="2000" dirty="0">
              <a:latin typeface="+mn-ea"/>
            </a:endParaRPr>
          </a:p>
          <a:p>
            <a:pPr marL="342900" indent="-342900" algn="l">
              <a:lnSpc>
                <a:spcPct val="200000"/>
              </a:lnSpc>
              <a:buFont typeface="Arial" panose="020B0604020202020204" pitchFamily="34" charset="0"/>
              <a:buChar char="•"/>
            </a:pPr>
            <a:r>
              <a:rPr lang="en-US" altLang="ko-KR" sz="2000" dirty="0">
                <a:latin typeface="+mn-ea"/>
              </a:rPr>
              <a:t>How to learn about heavy hitters property? </a:t>
            </a:r>
          </a:p>
          <a:p>
            <a:pPr algn="l">
              <a:lnSpc>
                <a:spcPct val="200000"/>
              </a:lnSpc>
            </a:pPr>
            <a:r>
              <a:rPr lang="en-US" altLang="ko-KR" sz="2000" dirty="0">
                <a:latin typeface="+mn-ea"/>
              </a:rPr>
              <a:t>=&gt; Deep learning.</a:t>
            </a:r>
          </a:p>
        </p:txBody>
      </p:sp>
    </p:spTree>
    <p:extLst>
      <p:ext uri="{BB962C8B-B14F-4D97-AF65-F5344CB8AC3E}">
        <p14:creationId xmlns:p14="http://schemas.microsoft.com/office/powerpoint/2010/main" val="4168789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C99B3-8891-594B-A4C1-C4D1C92C5A34}"/>
              </a:ext>
            </a:extLst>
          </p:cNvPr>
          <p:cNvSpPr>
            <a:spLocks noGrp="1"/>
          </p:cNvSpPr>
          <p:nvPr>
            <p:ph type="title"/>
          </p:nvPr>
        </p:nvSpPr>
        <p:spPr/>
        <p:txBody>
          <a:bodyPr>
            <a:normAutofit fontScale="90000"/>
          </a:bodyPr>
          <a:lstStyle/>
          <a:p>
            <a:pPr>
              <a:lnSpc>
                <a:spcPct val="200000"/>
              </a:lnSpc>
            </a:pPr>
            <a:r>
              <a:rPr lang="en-US" altLang="ko-KR" sz="4000" b="1" dirty="0">
                <a:latin typeface="Nanum Gothic" panose="020D0604000000000000" pitchFamily="34" charset="-127"/>
                <a:ea typeface="Nanum Gothic" panose="020D0604000000000000" pitchFamily="34" charset="-127"/>
              </a:rPr>
              <a:t>Algorithm</a:t>
            </a:r>
          </a:p>
        </p:txBody>
      </p:sp>
      <p:sp>
        <p:nvSpPr>
          <p:cNvPr id="9" name="제목 1"/>
          <p:cNvSpPr txBox="1">
            <a:spLocks/>
          </p:cNvSpPr>
          <p:nvPr/>
        </p:nvSpPr>
        <p:spPr>
          <a:xfrm>
            <a:off x="467544" y="1700808"/>
            <a:ext cx="7772400" cy="38884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nSpc>
                <a:spcPct val="200000"/>
              </a:lnSpc>
            </a:pPr>
            <a:endParaRPr lang="en-US" altLang="ko-KR" sz="3200" b="1" dirty="0">
              <a:latin typeface="Nanum Gothic" panose="020D0604000000000000" pitchFamily="34" charset="-127"/>
              <a:ea typeface="Nanum Gothic" panose="020D0604000000000000" pitchFamily="34" charset="-127"/>
            </a:endParaRPr>
          </a:p>
        </p:txBody>
      </p:sp>
      <p:pic>
        <p:nvPicPr>
          <p:cNvPr id="3" name="그림 2"/>
          <p:cNvPicPr>
            <a:picLocks noChangeAspect="1"/>
          </p:cNvPicPr>
          <p:nvPr/>
        </p:nvPicPr>
        <p:blipFill rotWithShape="1">
          <a:blip r:embed="rId3"/>
          <a:srcRect t="3213"/>
          <a:stretch/>
        </p:blipFill>
        <p:spPr>
          <a:xfrm>
            <a:off x="156720" y="1849891"/>
            <a:ext cx="8628782" cy="2501149"/>
          </a:xfrm>
          <a:prstGeom prst="rect">
            <a:avLst/>
          </a:prstGeom>
        </p:spPr>
      </p:pic>
      <p:pic>
        <p:nvPicPr>
          <p:cNvPr id="1026" name="Picture 2" descr="rnn_unfolding">
            <a:extLst>
              <a:ext uri="{FF2B5EF4-FFF2-40B4-BE49-F238E27FC236}">
                <a16:creationId xmlns:a16="http://schemas.microsoft.com/office/drawing/2014/main" id="{EAAFB864-5211-4DCF-BA2C-FA1AC1B38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90" y="4537974"/>
            <a:ext cx="4620590" cy="1854049"/>
          </a:xfrm>
          <a:prstGeom prst="rect">
            <a:avLst/>
          </a:prstGeom>
          <a:noFill/>
          <a:extLst>
            <a:ext uri="{909E8E84-426E-40DD-AFC4-6F175D3DCCD1}">
              <a14:hiddenFill xmlns:a14="http://schemas.microsoft.com/office/drawing/2010/main">
                <a:solidFill>
                  <a:srgbClr val="FFFFFF"/>
                </a:solidFill>
              </a14:hiddenFill>
            </a:ext>
          </a:extLst>
        </p:spPr>
      </p:pic>
      <p:sp>
        <p:nvSpPr>
          <p:cNvPr id="10" name="제목 1">
            <a:extLst>
              <a:ext uri="{FF2B5EF4-FFF2-40B4-BE49-F238E27FC236}">
                <a16:creationId xmlns:a16="http://schemas.microsoft.com/office/drawing/2014/main" id="{58B7CA2D-AC89-4F65-975A-46165D194E1F}"/>
              </a:ext>
            </a:extLst>
          </p:cNvPr>
          <p:cNvSpPr txBox="1">
            <a:spLocks/>
          </p:cNvSpPr>
          <p:nvPr/>
        </p:nvSpPr>
        <p:spPr>
          <a:xfrm>
            <a:off x="1427315" y="6221828"/>
            <a:ext cx="8496944" cy="6544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Tahoma" pitchFamily="34" charset="0"/>
                <a:ea typeface="+mj-ea"/>
                <a:cs typeface="Tahoma" pitchFamily="34" charset="0"/>
              </a:defRPr>
            </a:lvl1pPr>
          </a:lstStyle>
          <a:p>
            <a:pPr algn="l">
              <a:lnSpc>
                <a:spcPct val="200000"/>
              </a:lnSpc>
            </a:pPr>
            <a:r>
              <a:rPr lang="en-US" altLang="ko-KR" sz="1600" dirty="0">
                <a:latin typeface="+mn-ea"/>
              </a:rPr>
              <a:t>&lt;RNN structure&gt;</a:t>
            </a:r>
          </a:p>
        </p:txBody>
      </p:sp>
      <p:sp>
        <p:nvSpPr>
          <p:cNvPr id="7" name="말풍선: 모서리가 둥근 사각형 6">
            <a:extLst>
              <a:ext uri="{FF2B5EF4-FFF2-40B4-BE49-F238E27FC236}">
                <a16:creationId xmlns:a16="http://schemas.microsoft.com/office/drawing/2014/main" id="{E0656940-3B70-4D90-BD86-FBB73864DE50}"/>
              </a:ext>
            </a:extLst>
          </p:cNvPr>
          <p:cNvSpPr/>
          <p:nvPr/>
        </p:nvSpPr>
        <p:spPr>
          <a:xfrm>
            <a:off x="5459763" y="5740808"/>
            <a:ext cx="2256922" cy="962040"/>
          </a:xfrm>
          <a:prstGeom prst="wedgeRoundRectCallout">
            <a:avLst>
              <a:gd name="adj1" fmla="val -68659"/>
              <a:gd name="adj2" fmla="val -337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Learn data pattern</a:t>
            </a:r>
            <a:endParaRPr lang="ko-KR" altLang="en-US" dirty="0"/>
          </a:p>
        </p:txBody>
      </p:sp>
      <p:sp>
        <p:nvSpPr>
          <p:cNvPr id="8" name="사각형: 둥근 모서리 7">
            <a:extLst>
              <a:ext uri="{FF2B5EF4-FFF2-40B4-BE49-F238E27FC236}">
                <a16:creationId xmlns:a16="http://schemas.microsoft.com/office/drawing/2014/main" id="{5BAB6BC3-6255-463E-A91B-679C86D40027}"/>
              </a:ext>
            </a:extLst>
          </p:cNvPr>
          <p:cNvSpPr/>
          <p:nvPr/>
        </p:nvSpPr>
        <p:spPr>
          <a:xfrm>
            <a:off x="159301" y="4571665"/>
            <a:ext cx="5112568" cy="187491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B1DE096-01E2-407B-B135-2251654808D0}"/>
              </a:ext>
            </a:extLst>
          </p:cNvPr>
          <p:cNvSpPr/>
          <p:nvPr/>
        </p:nvSpPr>
        <p:spPr>
          <a:xfrm>
            <a:off x="2578549" y="1921788"/>
            <a:ext cx="2447331" cy="198359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아래쪽 11">
            <a:extLst>
              <a:ext uri="{FF2B5EF4-FFF2-40B4-BE49-F238E27FC236}">
                <a16:creationId xmlns:a16="http://schemas.microsoft.com/office/drawing/2014/main" id="{179AFBB1-13A4-4BE3-B68F-535FB7178028}"/>
              </a:ext>
            </a:extLst>
          </p:cNvPr>
          <p:cNvSpPr/>
          <p:nvPr/>
        </p:nvSpPr>
        <p:spPr>
          <a:xfrm>
            <a:off x="3550002" y="3730122"/>
            <a:ext cx="504056" cy="1022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말풍선: 모서리가 둥근 사각형 12">
            <a:extLst>
              <a:ext uri="{FF2B5EF4-FFF2-40B4-BE49-F238E27FC236}">
                <a16:creationId xmlns:a16="http://schemas.microsoft.com/office/drawing/2014/main" id="{3D6D41E7-2E8F-4BD1-ACE4-9C8C76D30C8F}"/>
              </a:ext>
            </a:extLst>
          </p:cNvPr>
          <p:cNvSpPr/>
          <p:nvPr/>
        </p:nvSpPr>
        <p:spPr>
          <a:xfrm>
            <a:off x="251520" y="2060848"/>
            <a:ext cx="2111005" cy="625146"/>
          </a:xfrm>
          <a:prstGeom prst="wedgeRoundRectCallout">
            <a:avLst>
              <a:gd name="adj1" fmla="val 74604"/>
              <a:gd name="adj2" fmla="val 554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Consist of RNN</a:t>
            </a:r>
            <a:endParaRPr lang="ko-KR" altLang="en-US" dirty="0"/>
          </a:p>
        </p:txBody>
      </p:sp>
    </p:spTree>
    <p:extLst>
      <p:ext uri="{BB962C8B-B14F-4D97-AF65-F5344CB8AC3E}">
        <p14:creationId xmlns:p14="http://schemas.microsoft.com/office/powerpoint/2010/main" val="1660229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gg-EM-Algorith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중앙">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Learning To Rank</Template>
  <TotalTime>10467</TotalTime>
  <Words>2409</Words>
  <Application>Microsoft Office PowerPoint</Application>
  <PresentationFormat>화면 슬라이드 쇼(4:3)</PresentationFormat>
  <Paragraphs>374</Paragraphs>
  <Slides>22</Slides>
  <Notes>22</Notes>
  <HiddenSlides>2</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22</vt:i4>
      </vt:variant>
    </vt:vector>
  </HeadingPairs>
  <TitlesOfParts>
    <vt:vector size="33" baseType="lpstr">
      <vt:lpstr>Nanum Gothic</vt:lpstr>
      <vt:lpstr>나눔고딕</vt:lpstr>
      <vt:lpstr>맑은 고딕</vt:lpstr>
      <vt:lpstr>Arial</vt:lpstr>
      <vt:lpstr>Cambria Math</vt:lpstr>
      <vt:lpstr>Georgia</vt:lpstr>
      <vt:lpstr>Symbol</vt:lpstr>
      <vt:lpstr>Tahoma</vt:lpstr>
      <vt:lpstr>Wingdings</vt:lpstr>
      <vt:lpstr>Wingdings 2</vt:lpstr>
      <vt:lpstr>Digg-EM-Algorithm</vt:lpstr>
      <vt:lpstr>Learning-Based  Frequency Estimation Algorithms</vt:lpstr>
      <vt:lpstr>Contents</vt:lpstr>
      <vt:lpstr>Introduction</vt:lpstr>
      <vt:lpstr>What is streaming data?</vt:lpstr>
      <vt:lpstr>PowerPoint 프레젠테이션</vt:lpstr>
      <vt:lpstr>Introduction</vt:lpstr>
      <vt:lpstr>Problem</vt:lpstr>
      <vt:lpstr>Learning-based algorithms</vt:lpstr>
      <vt:lpstr>Algorithm</vt:lpstr>
      <vt:lpstr>Algorithm</vt:lpstr>
      <vt:lpstr>Expected error</vt:lpstr>
      <vt:lpstr>Expected error</vt:lpstr>
      <vt:lpstr>First Experiment</vt:lpstr>
      <vt:lpstr>Estimate the number of packets for each network flow.</vt:lpstr>
      <vt:lpstr>Estimate the number of packets for each network flow.</vt:lpstr>
      <vt:lpstr> Second Experiment</vt:lpstr>
      <vt:lpstr>Estimate the number of times a search query appears</vt:lpstr>
      <vt:lpstr>Analyze the accuracy</vt:lpstr>
      <vt:lpstr>Analyzing internet traffic Data</vt:lpstr>
      <vt:lpstr>Analyzing search query data</vt:lpstr>
      <vt:lpstr>Conclusion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dc:title>
  <dc:creator>Younghoon Kim</dc:creator>
  <cp:lastModifiedBy>김 종우</cp:lastModifiedBy>
  <cp:revision>371</cp:revision>
  <cp:lastPrinted>2018-06-05T05:29:19Z</cp:lastPrinted>
  <dcterms:created xsi:type="dcterms:W3CDTF">2014-08-25T06:16:36Z</dcterms:created>
  <dcterms:modified xsi:type="dcterms:W3CDTF">2019-05-20T04:50:27Z</dcterms:modified>
</cp:coreProperties>
</file>