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83837" autoAdjust="0"/>
  </p:normalViewPr>
  <p:slideViewPr>
    <p:cSldViewPr snapToGrid="0">
      <p:cViewPr varScale="1">
        <p:scale>
          <a:sx n="74" d="100"/>
          <a:sy n="74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6A1B0-5127-464D-ADB0-1086752E34A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06378-CE82-426B-9731-05892417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Forward Distribution: Number of occurrences of x in a stream. </a:t>
            </a:r>
            <a:r>
              <a:rPr lang="en-US" dirty="0" smtClean="0">
                <a:sym typeface="Wingdings" panose="05000000000000000000" pitchFamily="2" charset="2"/>
              </a:rPr>
              <a:t> item</a:t>
            </a:r>
            <a:r>
              <a:rPr lang="en-US" baseline="0" dirty="0" smtClean="0">
                <a:sym typeface="Wingdings" panose="05000000000000000000" pitchFamily="2" charset="2"/>
              </a:rPr>
              <a:t>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Reverse Distribution: which is the number of items that appear </a:t>
            </a:r>
            <a:r>
              <a:rPr lang="en-US" b="1" baseline="0" dirty="0" smtClean="0">
                <a:sym typeface="Wingdings" panose="05000000000000000000" pitchFamily="2" charset="2"/>
              </a:rPr>
              <a:t>“</a:t>
            </a:r>
            <a:r>
              <a:rPr lang="en-US" b="1" baseline="0" dirty="0" err="1" smtClean="0">
                <a:sym typeface="Wingdings" panose="05000000000000000000" pitchFamily="2" charset="2"/>
              </a:rPr>
              <a:t>i</a:t>
            </a:r>
            <a:r>
              <a:rPr lang="en-US" b="1" baseline="0" dirty="0" smtClean="0">
                <a:sym typeface="Wingdings" panose="05000000000000000000" pitchFamily="2" charset="2"/>
              </a:rPr>
              <a:t>” times. </a:t>
            </a:r>
            <a:r>
              <a:rPr lang="en-US" b="0" baseline="0" dirty="0" smtClean="0">
                <a:sym typeface="Wingdings" panose="05000000000000000000" pitchFamily="2" charset="2"/>
              </a:rPr>
              <a:t> IPs which sent traffic &lt; 1KB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06378-CE82-426B-9731-05892417C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</a:t>
            </a:r>
            <a:r>
              <a:rPr lang="en-US" baseline="0" dirty="0" smtClean="0"/>
              <a:t> a</a:t>
            </a:r>
            <a:r>
              <a:rPr lang="en-US" dirty="0" smtClean="0"/>
              <a:t> discrete</a:t>
            </a:r>
            <a:r>
              <a:rPr lang="en-US" baseline="0" dirty="0" smtClean="0"/>
              <a:t> distribution over large set of IPs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inverse distribution will result in fraction of IPs that have similar count “</a:t>
            </a:r>
            <a:r>
              <a:rPr lang="en-US" baseline="0" dirty="0" err="1" smtClean="0"/>
              <a:t>i</a:t>
            </a:r>
            <a:r>
              <a:rPr lang="en-US" baseline="0" dirty="0" smtClean="0"/>
              <a:t>” (size of bytes)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06378-CE82-426B-9731-05892417C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count for</a:t>
            </a:r>
            <a:r>
              <a:rPr lang="en-US" baseline="0" dirty="0" smtClean="0"/>
              <a:t> a specific packet type; consider an attack like port scan.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count can help us to detect anomalies in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can better understand resource usage – top browsing trend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inverse distribution topic is not well studied</a:t>
            </a:r>
            <a:r>
              <a:rPr lang="en-US" baseline="0" dirty="0" smtClean="0"/>
              <a:t> in data streams. It needs to be explored.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06378-CE82-426B-9731-05892417C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Forward</a:t>
            </a:r>
            <a:r>
              <a:rPr lang="en-US" baseline="0" dirty="0" smtClean="0"/>
              <a:t> distribution is # of bytes sent by single IP.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Reverse distribution is # of </a:t>
            </a:r>
            <a:r>
              <a:rPr lang="en-US" baseline="0" dirty="0" err="1" smtClean="0"/>
              <a:t>Ips</a:t>
            </a:r>
            <a:r>
              <a:rPr lang="en-US" baseline="0" dirty="0" smtClean="0"/>
              <a:t>; which sent same volume of traffic.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06378-CE82-426B-9731-05892417C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06378-CE82-426B-9731-05892417CD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8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09AE-9BBC-47DD-833C-9B292274519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2137-D051-4FD4-B9B2-A16BA4FA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020" y="562083"/>
            <a:ext cx="6708048" cy="1813656"/>
          </a:xfrm>
          <a:prstGeom prst="rect">
            <a:avLst/>
          </a:prstGeom>
        </p:spPr>
        <p:txBody>
          <a:bodyPr vert="horz" wrap="square" lIns="0" tIns="30816" rIns="0" bIns="0" rtlCol="0" anchor="ctr">
            <a:spAutoFit/>
          </a:bodyPr>
          <a:lstStyle/>
          <a:p>
            <a:pPr marL="583858" marR="4483" indent="-573211">
              <a:lnSpc>
                <a:spcPts val="4650"/>
              </a:lnSpc>
              <a:spcBef>
                <a:spcPts val="243"/>
              </a:spcBef>
            </a:pPr>
            <a:r>
              <a:rPr b="1" spc="-9" dirty="0">
                <a:solidFill>
                  <a:srgbClr val="000000"/>
                </a:solidFill>
                <a:latin typeface="Arial"/>
                <a:cs typeface="Arial"/>
              </a:rPr>
              <a:t>Summarizing and mining 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inverse</a:t>
            </a:r>
            <a:r>
              <a:rPr b="1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distributions</a:t>
            </a:r>
          </a:p>
          <a:p>
            <a:pPr marL="1116165">
              <a:lnSpc>
                <a:spcPts val="4505"/>
              </a:lnSpc>
            </a:pPr>
            <a:r>
              <a:rPr b="1" spc="-4" dirty="0">
                <a:solidFill>
                  <a:srgbClr val="000000"/>
                </a:solidFill>
                <a:latin typeface="Arial"/>
                <a:cs typeface="Arial"/>
              </a:rPr>
              <a:t>on data</a:t>
            </a:r>
            <a:r>
              <a:rPr b="1" spc="-1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0000"/>
                </a:solidFill>
                <a:latin typeface="Arial"/>
                <a:cs typeface="Arial"/>
              </a:rPr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1486" y="2375739"/>
            <a:ext cx="7003116" cy="31377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3883" b="1" spc="-4" dirty="0">
                <a:latin typeface="Arial"/>
                <a:cs typeface="Arial"/>
              </a:rPr>
              <a:t>via </a:t>
            </a:r>
            <a:r>
              <a:rPr sz="3883" b="1" spc="-4" dirty="0">
                <a:solidFill>
                  <a:srgbClr val="FF0000"/>
                </a:solidFill>
                <a:latin typeface="Arial"/>
                <a:cs typeface="Arial"/>
              </a:rPr>
              <a:t>dynamic inverse</a:t>
            </a:r>
            <a:r>
              <a:rPr sz="3883" b="1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83" b="1" spc="-9" dirty="0">
                <a:solidFill>
                  <a:srgbClr val="FF0000"/>
                </a:solidFill>
                <a:latin typeface="Arial"/>
                <a:cs typeface="Arial"/>
              </a:rPr>
              <a:t>sampling</a:t>
            </a:r>
            <a:endParaRPr sz="3883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4103" dirty="0">
              <a:latin typeface="Times New Roman"/>
              <a:cs typeface="Times New Roman"/>
            </a:endParaRPr>
          </a:p>
          <a:p>
            <a:pPr marL="376538"/>
            <a:r>
              <a:rPr sz="3088" spc="4" dirty="0">
                <a:latin typeface="Times New Roman"/>
                <a:cs typeface="Times New Roman"/>
              </a:rPr>
              <a:t>Presented</a:t>
            </a:r>
            <a:r>
              <a:rPr sz="3088" spc="-4" dirty="0">
                <a:latin typeface="Times New Roman"/>
                <a:cs typeface="Times New Roman"/>
              </a:rPr>
              <a:t> </a:t>
            </a:r>
            <a:r>
              <a:rPr sz="3088" spc="4" dirty="0">
                <a:latin typeface="Times New Roman"/>
                <a:cs typeface="Times New Roman"/>
              </a:rPr>
              <a:t>by</a:t>
            </a:r>
            <a:endParaRPr sz="3088" dirty="0">
              <a:latin typeface="Times New Roman"/>
              <a:cs typeface="Times New Roman"/>
            </a:endParaRPr>
          </a:p>
          <a:p>
            <a:pPr marL="67239" algn="ctr">
              <a:lnSpc>
                <a:spcPts val="3680"/>
              </a:lnSpc>
            </a:pPr>
            <a:endParaRPr lang="en-US" sz="3088" dirty="0" smtClean="0">
              <a:solidFill>
                <a:srgbClr val="6500CC"/>
              </a:solidFill>
              <a:latin typeface="Times New Roman"/>
              <a:cs typeface="Times New Roman"/>
            </a:endParaRPr>
          </a:p>
          <a:p>
            <a:pPr marL="67239" algn="ctr">
              <a:lnSpc>
                <a:spcPts val="3680"/>
              </a:lnSpc>
            </a:pPr>
            <a:r>
              <a:rPr lang="en-US" sz="3088" dirty="0" smtClean="0">
                <a:solidFill>
                  <a:srgbClr val="6500CC"/>
                </a:solidFill>
                <a:latin typeface="Times New Roman"/>
                <a:cs typeface="Times New Roman"/>
              </a:rPr>
              <a:t>	Sami Ullah</a:t>
            </a:r>
          </a:p>
          <a:p>
            <a:pPr marL="67239" algn="ctr">
              <a:lnSpc>
                <a:spcPts val="3680"/>
              </a:lnSpc>
            </a:pPr>
            <a:r>
              <a:rPr lang="en-US" sz="3088" dirty="0" smtClean="0">
                <a:solidFill>
                  <a:srgbClr val="6500CC"/>
                </a:solidFill>
                <a:latin typeface="Times New Roman"/>
                <a:cs typeface="Times New Roman"/>
              </a:rPr>
              <a:t>	2017206355</a:t>
            </a:r>
          </a:p>
        </p:txBody>
      </p:sp>
    </p:spTree>
    <p:extLst>
      <p:ext uri="{BB962C8B-B14F-4D97-AF65-F5344CB8AC3E}">
        <p14:creationId xmlns:p14="http://schemas.microsoft.com/office/powerpoint/2010/main" val="34846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127" y="60170"/>
            <a:ext cx="10500873" cy="1236575"/>
          </a:xfrm>
          <a:prstGeom prst="rect">
            <a:avLst/>
          </a:prstGeom>
        </p:spPr>
        <p:txBody>
          <a:bodyPr vert="horz" wrap="square" lIns="0" tIns="30816" rIns="0" bIns="0" rtlCol="0" anchor="ctr">
            <a:spAutoFit/>
          </a:bodyPr>
          <a:lstStyle/>
          <a:p>
            <a:pPr marL="1133535" marR="4483" indent="-876907">
              <a:lnSpc>
                <a:spcPts val="4650"/>
              </a:lnSpc>
              <a:spcBef>
                <a:spcPts val="243"/>
              </a:spcBef>
            </a:pP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Streams:  Challenges II,</a:t>
            </a:r>
            <a:r>
              <a:rPr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3188" y="1298262"/>
            <a:ext cx="9125326" cy="446728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spc="18" dirty="0">
                <a:latin typeface="Times New Roman"/>
                <a:cs typeface="Times New Roman"/>
              </a:rPr>
              <a:t>How </a:t>
            </a:r>
            <a:r>
              <a:rPr sz="2294" spc="9" dirty="0">
                <a:latin typeface="Times New Roman"/>
                <a:cs typeface="Times New Roman"/>
              </a:rPr>
              <a:t>to maintain </a:t>
            </a:r>
            <a:r>
              <a:rPr sz="2800" spc="13" dirty="0">
                <a:latin typeface="Times New Roman"/>
                <a:cs typeface="Times New Roman"/>
              </a:rPr>
              <a:t>summary </a:t>
            </a:r>
            <a:r>
              <a:rPr sz="2294" spc="9" dirty="0">
                <a:latin typeface="Times New Roman"/>
                <a:cs typeface="Times New Roman"/>
              </a:rPr>
              <a:t>in presence of insertions </a:t>
            </a:r>
            <a:r>
              <a:rPr sz="2294" spc="13" dirty="0">
                <a:latin typeface="Times New Roman"/>
                <a:cs typeface="Times New Roman"/>
              </a:rPr>
              <a:t>and</a:t>
            </a:r>
            <a:r>
              <a:rPr sz="2294" spc="-75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deletions?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6513" y="1926771"/>
            <a:ext cx="3988734" cy="4573874"/>
          </a:xfrm>
          <a:custGeom>
            <a:avLst/>
            <a:gdLst/>
            <a:ahLst/>
            <a:cxnLst/>
            <a:rect l="l" t="t" r="r" b="b"/>
            <a:pathLst>
              <a:path w="4520565" h="5191125">
                <a:moveTo>
                  <a:pt x="0" y="5190744"/>
                </a:moveTo>
                <a:lnTo>
                  <a:pt x="0" y="0"/>
                </a:lnTo>
                <a:lnTo>
                  <a:pt x="4520184" y="0"/>
                </a:lnTo>
                <a:lnTo>
                  <a:pt x="4520184" y="5190744"/>
                </a:lnTo>
                <a:lnTo>
                  <a:pt x="0" y="51907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232136" y="1942652"/>
            <a:ext cx="3988734" cy="4580404"/>
          </a:xfrm>
          <a:custGeom>
            <a:avLst/>
            <a:gdLst/>
            <a:ahLst/>
            <a:cxnLst/>
            <a:rect l="l" t="t" r="r" b="b"/>
            <a:pathLst>
              <a:path w="4520565" h="5191125">
                <a:moveTo>
                  <a:pt x="4520184" y="5190744"/>
                </a:moveTo>
                <a:lnTo>
                  <a:pt x="4520184" y="0"/>
                </a:lnTo>
                <a:lnTo>
                  <a:pt x="0" y="0"/>
                </a:lnTo>
                <a:lnTo>
                  <a:pt x="0" y="5190744"/>
                </a:lnTo>
                <a:lnTo>
                  <a:pt x="4520184" y="5190744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164579" y="1920241"/>
            <a:ext cx="3988734" cy="4580404"/>
          </a:xfrm>
          <a:custGeom>
            <a:avLst/>
            <a:gdLst/>
            <a:ahLst/>
            <a:cxnLst/>
            <a:rect l="l" t="t" r="r" b="b"/>
            <a:pathLst>
              <a:path w="4520565" h="5191125">
                <a:moveTo>
                  <a:pt x="0" y="5190744"/>
                </a:moveTo>
                <a:lnTo>
                  <a:pt x="0" y="0"/>
                </a:lnTo>
                <a:lnTo>
                  <a:pt x="4520184" y="0"/>
                </a:lnTo>
                <a:lnTo>
                  <a:pt x="4520184" y="5190744"/>
                </a:lnTo>
                <a:lnTo>
                  <a:pt x="0" y="51907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164579" y="1920241"/>
            <a:ext cx="3988734" cy="4580404"/>
          </a:xfrm>
          <a:custGeom>
            <a:avLst/>
            <a:gdLst/>
            <a:ahLst/>
            <a:cxnLst/>
            <a:rect l="l" t="t" r="r" b="b"/>
            <a:pathLst>
              <a:path w="4520565" h="5191125">
                <a:moveTo>
                  <a:pt x="4520184" y="5190744"/>
                </a:moveTo>
                <a:lnTo>
                  <a:pt x="4520183" y="0"/>
                </a:lnTo>
                <a:lnTo>
                  <a:pt x="0" y="0"/>
                </a:lnTo>
                <a:lnTo>
                  <a:pt x="0" y="5190744"/>
                </a:lnTo>
                <a:lnTo>
                  <a:pt x="4520184" y="5190744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563765" y="3481441"/>
            <a:ext cx="1924856" cy="2667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339277" y="1992559"/>
            <a:ext cx="1774451" cy="63370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R="4483" algn="ctr">
              <a:spcBef>
                <a:spcPts val="124"/>
              </a:spcBef>
            </a:pPr>
            <a:r>
              <a:rPr sz="2294" spc="9" dirty="0">
                <a:latin typeface="Times New Roman"/>
                <a:cs typeface="Times New Roman"/>
              </a:rPr>
              <a:t>Insertions</a:t>
            </a:r>
            <a:r>
              <a:rPr sz="2294" spc="-79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only</a:t>
            </a:r>
            <a:endParaRPr sz="2294" dirty="0">
              <a:latin typeface="Times New Roman"/>
              <a:cs typeface="Times New Roman"/>
            </a:endParaRPr>
          </a:p>
          <a:p>
            <a:pPr marR="3922" algn="ctr">
              <a:spcBef>
                <a:spcPts val="44"/>
              </a:spcBef>
            </a:pPr>
            <a:r>
              <a:rPr sz="1721" spc="9" dirty="0">
                <a:latin typeface="Times New Roman"/>
                <a:cs typeface="Times New Roman"/>
              </a:rPr>
              <a:t>updates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6" baseline="-23504" dirty="0">
                <a:latin typeface="Times New Roman"/>
                <a:cs typeface="Times New Roman"/>
              </a:rPr>
              <a:t>p</a:t>
            </a:r>
            <a:r>
              <a:rPr sz="1721" spc="6" baseline="-23504" dirty="0">
                <a:latin typeface="Times New Roman"/>
                <a:cs typeface="Times New Roman"/>
              </a:rPr>
              <a:t> </a:t>
            </a:r>
            <a:r>
              <a:rPr sz="1721" spc="13" dirty="0">
                <a:latin typeface="Times New Roman"/>
                <a:cs typeface="Times New Roman"/>
              </a:rPr>
              <a:t>&gt;</a:t>
            </a:r>
            <a:r>
              <a:rPr sz="1721" spc="-35" dirty="0">
                <a:latin typeface="Times New Roman"/>
                <a:cs typeface="Times New Roman"/>
              </a:rPr>
              <a:t> </a:t>
            </a:r>
            <a:r>
              <a:rPr sz="1721" spc="13" dirty="0">
                <a:latin typeface="Times New Roman"/>
                <a:cs typeface="Times New Roman"/>
              </a:rPr>
              <a:t>0</a:t>
            </a:r>
            <a:endParaRPr sz="172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2654" y="3141358"/>
            <a:ext cx="159964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spc="9" dirty="0">
                <a:latin typeface="Times New Roman"/>
                <a:cs typeface="Times New Roman"/>
              </a:rPr>
              <a:t>Stream of</a:t>
            </a:r>
            <a:r>
              <a:rPr sz="1721" spc="-7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arrivals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8343" y="4988990"/>
            <a:ext cx="639856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 indent="134478">
              <a:lnSpc>
                <a:spcPct val="101499"/>
              </a:lnSpc>
              <a:spcBef>
                <a:spcPts val="84"/>
              </a:spcBef>
            </a:pPr>
            <a:r>
              <a:rPr sz="1721" spc="13" dirty="0">
                <a:latin typeface="Times New Roman"/>
                <a:cs typeface="Times New Roman"/>
              </a:rPr>
              <a:t>Can  </a:t>
            </a:r>
            <a:r>
              <a:rPr sz="1721" spc="4" dirty="0">
                <a:latin typeface="Times New Roman"/>
                <a:cs typeface="Times New Roman"/>
              </a:rPr>
              <a:t>sample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4456" y="3781893"/>
            <a:ext cx="0" cy="812426"/>
          </a:xfrm>
          <a:custGeom>
            <a:avLst/>
            <a:gdLst/>
            <a:ahLst/>
            <a:cxnLst/>
            <a:rect l="l" t="t" r="r" b="b"/>
            <a:pathLst>
              <a:path h="920750">
                <a:moveTo>
                  <a:pt x="0" y="0"/>
                </a:moveTo>
                <a:lnTo>
                  <a:pt x="0" y="920495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780423" y="4556444"/>
            <a:ext cx="1260101" cy="73959"/>
          </a:xfrm>
          <a:custGeom>
            <a:avLst/>
            <a:gdLst/>
            <a:ahLst/>
            <a:cxnLst/>
            <a:rect l="l" t="t" r="r" b="b"/>
            <a:pathLst>
              <a:path w="1428114" h="83820">
                <a:moveTo>
                  <a:pt x="1344167" y="47243"/>
                </a:moveTo>
                <a:lnTo>
                  <a:pt x="1344167" y="83819"/>
                </a:lnTo>
                <a:lnTo>
                  <a:pt x="1427987" y="42671"/>
                </a:lnTo>
                <a:lnTo>
                  <a:pt x="1363979" y="10086"/>
                </a:lnTo>
                <a:lnTo>
                  <a:pt x="1363979" y="45719"/>
                </a:lnTo>
                <a:lnTo>
                  <a:pt x="1360931" y="47243"/>
                </a:lnTo>
                <a:lnTo>
                  <a:pt x="1344167" y="47243"/>
                </a:lnTo>
                <a:close/>
              </a:path>
              <a:path w="1428114" h="83820">
                <a:moveTo>
                  <a:pt x="0" y="39623"/>
                </a:moveTo>
                <a:lnTo>
                  <a:pt x="0" y="45719"/>
                </a:lnTo>
                <a:lnTo>
                  <a:pt x="1524" y="47243"/>
                </a:lnTo>
                <a:lnTo>
                  <a:pt x="1360931" y="47243"/>
                </a:lnTo>
                <a:lnTo>
                  <a:pt x="1363979" y="45719"/>
                </a:lnTo>
                <a:lnTo>
                  <a:pt x="1363979" y="39623"/>
                </a:lnTo>
                <a:lnTo>
                  <a:pt x="1360931" y="36575"/>
                </a:lnTo>
                <a:lnTo>
                  <a:pt x="1524" y="36575"/>
                </a:lnTo>
                <a:lnTo>
                  <a:pt x="0" y="39623"/>
                </a:lnTo>
                <a:close/>
              </a:path>
              <a:path w="1428114" h="83820">
                <a:moveTo>
                  <a:pt x="1344167" y="0"/>
                </a:moveTo>
                <a:lnTo>
                  <a:pt x="1344167" y="36575"/>
                </a:lnTo>
                <a:lnTo>
                  <a:pt x="1360931" y="36575"/>
                </a:lnTo>
                <a:lnTo>
                  <a:pt x="1363979" y="39623"/>
                </a:lnTo>
                <a:lnTo>
                  <a:pt x="1363979" y="10086"/>
                </a:lnTo>
                <a:lnTo>
                  <a:pt x="1344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784457" y="3850474"/>
            <a:ext cx="1092013" cy="607919"/>
          </a:xfrm>
          <a:custGeom>
            <a:avLst/>
            <a:gdLst/>
            <a:ahLst/>
            <a:cxnLst/>
            <a:rect l="l" t="t" r="r" b="b"/>
            <a:pathLst>
              <a:path w="1237614" h="688975">
                <a:moveTo>
                  <a:pt x="0" y="361187"/>
                </a:moveTo>
                <a:lnTo>
                  <a:pt x="7184" y="319484"/>
                </a:lnTo>
                <a:lnTo>
                  <a:pt x="14182" y="274262"/>
                </a:lnTo>
                <a:lnTo>
                  <a:pt x="22673" y="227786"/>
                </a:lnTo>
                <a:lnTo>
                  <a:pt x="34336" y="182324"/>
                </a:lnTo>
                <a:lnTo>
                  <a:pt x="50851" y="140141"/>
                </a:lnTo>
                <a:lnTo>
                  <a:pt x="73898" y="103503"/>
                </a:lnTo>
                <a:lnTo>
                  <a:pt x="105155" y="74675"/>
                </a:lnTo>
                <a:lnTo>
                  <a:pt x="129706" y="45862"/>
                </a:lnTo>
                <a:lnTo>
                  <a:pt x="156400" y="27050"/>
                </a:lnTo>
                <a:lnTo>
                  <a:pt x="186809" y="13382"/>
                </a:lnTo>
                <a:lnTo>
                  <a:pt x="222503" y="0"/>
                </a:lnTo>
                <a:lnTo>
                  <a:pt x="272057" y="6572"/>
                </a:lnTo>
                <a:lnTo>
                  <a:pt x="302323" y="13715"/>
                </a:lnTo>
                <a:lnTo>
                  <a:pt x="324302" y="30003"/>
                </a:lnTo>
                <a:lnTo>
                  <a:pt x="348995" y="64007"/>
                </a:lnTo>
                <a:lnTo>
                  <a:pt x="348888" y="94487"/>
                </a:lnTo>
                <a:lnTo>
                  <a:pt x="346992" y="131572"/>
                </a:lnTo>
                <a:lnTo>
                  <a:pt x="344376" y="173735"/>
                </a:lnTo>
                <a:lnTo>
                  <a:pt x="342109" y="219455"/>
                </a:lnTo>
                <a:lnTo>
                  <a:pt x="341261" y="267207"/>
                </a:lnTo>
                <a:lnTo>
                  <a:pt x="342899" y="315467"/>
                </a:lnTo>
                <a:lnTo>
                  <a:pt x="348094" y="362711"/>
                </a:lnTo>
                <a:lnTo>
                  <a:pt x="357914" y="407415"/>
                </a:lnTo>
                <a:lnTo>
                  <a:pt x="373427" y="448055"/>
                </a:lnTo>
                <a:lnTo>
                  <a:pt x="395703" y="483107"/>
                </a:lnTo>
                <a:lnTo>
                  <a:pt x="425811" y="511047"/>
                </a:lnTo>
                <a:lnTo>
                  <a:pt x="464819" y="530351"/>
                </a:lnTo>
                <a:lnTo>
                  <a:pt x="517934" y="529032"/>
                </a:lnTo>
                <a:lnTo>
                  <a:pt x="570709" y="527924"/>
                </a:lnTo>
                <a:lnTo>
                  <a:pt x="623315" y="526732"/>
                </a:lnTo>
                <a:lnTo>
                  <a:pt x="675922" y="525159"/>
                </a:lnTo>
                <a:lnTo>
                  <a:pt x="728697" y="522908"/>
                </a:lnTo>
                <a:lnTo>
                  <a:pt x="781811" y="519683"/>
                </a:lnTo>
                <a:lnTo>
                  <a:pt x="799147" y="513206"/>
                </a:lnTo>
                <a:lnTo>
                  <a:pt x="807315" y="509396"/>
                </a:lnTo>
                <a:lnTo>
                  <a:pt x="815339" y="509015"/>
                </a:lnTo>
                <a:lnTo>
                  <a:pt x="832389" y="516969"/>
                </a:lnTo>
                <a:lnTo>
                  <a:pt x="847724" y="528065"/>
                </a:lnTo>
                <a:lnTo>
                  <a:pt x="862488" y="540305"/>
                </a:lnTo>
                <a:lnTo>
                  <a:pt x="877823" y="551687"/>
                </a:lnTo>
                <a:lnTo>
                  <a:pt x="905432" y="570032"/>
                </a:lnTo>
                <a:lnTo>
                  <a:pt x="921399" y="578555"/>
                </a:lnTo>
                <a:lnTo>
                  <a:pt x="935164" y="580643"/>
                </a:lnTo>
                <a:lnTo>
                  <a:pt x="956168" y="579684"/>
                </a:lnTo>
                <a:lnTo>
                  <a:pt x="993852" y="579063"/>
                </a:lnTo>
                <a:lnTo>
                  <a:pt x="1057655" y="582167"/>
                </a:lnTo>
                <a:lnTo>
                  <a:pt x="1068276" y="609195"/>
                </a:lnTo>
                <a:lnTo>
                  <a:pt x="1078610" y="634936"/>
                </a:lnTo>
                <a:lnTo>
                  <a:pt x="1094089" y="655248"/>
                </a:lnTo>
                <a:lnTo>
                  <a:pt x="1120139" y="665987"/>
                </a:lnTo>
                <a:lnTo>
                  <a:pt x="1189267" y="670845"/>
                </a:lnTo>
                <a:lnTo>
                  <a:pt x="1223962" y="665987"/>
                </a:lnTo>
                <a:lnTo>
                  <a:pt x="1236083" y="666845"/>
                </a:lnTo>
                <a:lnTo>
                  <a:pt x="1237487" y="688847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748150" y="3781893"/>
            <a:ext cx="73959" cy="816348"/>
          </a:xfrm>
          <a:custGeom>
            <a:avLst/>
            <a:gdLst/>
            <a:ahLst/>
            <a:cxnLst/>
            <a:rect l="l" t="t" r="r" b="b"/>
            <a:pathLst>
              <a:path w="83820" h="925195">
                <a:moveTo>
                  <a:pt x="0" y="83819"/>
                </a:moveTo>
                <a:lnTo>
                  <a:pt x="83819" y="83819"/>
                </a:lnTo>
                <a:lnTo>
                  <a:pt x="47243" y="11974"/>
                </a:lnTo>
                <a:lnTo>
                  <a:pt x="47243" y="65531"/>
                </a:lnTo>
                <a:lnTo>
                  <a:pt x="44196" y="64007"/>
                </a:lnTo>
                <a:lnTo>
                  <a:pt x="38100" y="64007"/>
                </a:lnTo>
                <a:lnTo>
                  <a:pt x="36575" y="65531"/>
                </a:lnTo>
                <a:lnTo>
                  <a:pt x="36575" y="9313"/>
                </a:lnTo>
                <a:lnTo>
                  <a:pt x="0" y="83819"/>
                </a:lnTo>
                <a:close/>
              </a:path>
              <a:path w="83820" h="925195">
                <a:moveTo>
                  <a:pt x="36575" y="83819"/>
                </a:moveTo>
                <a:lnTo>
                  <a:pt x="36575" y="923543"/>
                </a:lnTo>
                <a:lnTo>
                  <a:pt x="38100" y="925067"/>
                </a:lnTo>
                <a:lnTo>
                  <a:pt x="44196" y="925067"/>
                </a:lnTo>
                <a:lnTo>
                  <a:pt x="47243" y="923543"/>
                </a:lnTo>
                <a:lnTo>
                  <a:pt x="47243" y="83819"/>
                </a:lnTo>
                <a:lnTo>
                  <a:pt x="36575" y="83819"/>
                </a:lnTo>
                <a:close/>
              </a:path>
              <a:path w="83820" h="925195">
                <a:moveTo>
                  <a:pt x="36575" y="9313"/>
                </a:moveTo>
                <a:lnTo>
                  <a:pt x="36575" y="65531"/>
                </a:lnTo>
                <a:lnTo>
                  <a:pt x="38100" y="64007"/>
                </a:lnTo>
                <a:lnTo>
                  <a:pt x="44196" y="64007"/>
                </a:lnTo>
                <a:lnTo>
                  <a:pt x="47243" y="65531"/>
                </a:lnTo>
                <a:lnTo>
                  <a:pt x="47243" y="11974"/>
                </a:lnTo>
                <a:lnTo>
                  <a:pt x="41148" y="0"/>
                </a:lnTo>
                <a:lnTo>
                  <a:pt x="36575" y="9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784456" y="5258381"/>
            <a:ext cx="0" cy="813546"/>
          </a:xfrm>
          <a:custGeom>
            <a:avLst/>
            <a:gdLst/>
            <a:ahLst/>
            <a:cxnLst/>
            <a:rect l="l" t="t" r="r" b="b"/>
            <a:pathLst>
              <a:path h="922020">
                <a:moveTo>
                  <a:pt x="0" y="0"/>
                </a:moveTo>
                <a:lnTo>
                  <a:pt x="0" y="922020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780423" y="6034275"/>
            <a:ext cx="1260101" cy="73959"/>
          </a:xfrm>
          <a:custGeom>
            <a:avLst/>
            <a:gdLst/>
            <a:ahLst/>
            <a:cxnLst/>
            <a:rect l="l" t="t" r="r" b="b"/>
            <a:pathLst>
              <a:path w="1428114" h="83820">
                <a:moveTo>
                  <a:pt x="1344167" y="47244"/>
                </a:moveTo>
                <a:lnTo>
                  <a:pt x="1344167" y="83820"/>
                </a:lnTo>
                <a:lnTo>
                  <a:pt x="1427987" y="42672"/>
                </a:lnTo>
                <a:lnTo>
                  <a:pt x="1363979" y="10086"/>
                </a:lnTo>
                <a:lnTo>
                  <a:pt x="1363979" y="44196"/>
                </a:lnTo>
                <a:lnTo>
                  <a:pt x="1360931" y="47244"/>
                </a:lnTo>
                <a:lnTo>
                  <a:pt x="1344167" y="47244"/>
                </a:lnTo>
                <a:close/>
              </a:path>
              <a:path w="1428114" h="83820">
                <a:moveTo>
                  <a:pt x="0" y="39624"/>
                </a:moveTo>
                <a:lnTo>
                  <a:pt x="0" y="44196"/>
                </a:lnTo>
                <a:lnTo>
                  <a:pt x="1524" y="47244"/>
                </a:lnTo>
                <a:lnTo>
                  <a:pt x="1360931" y="47244"/>
                </a:lnTo>
                <a:lnTo>
                  <a:pt x="1363979" y="44196"/>
                </a:lnTo>
                <a:lnTo>
                  <a:pt x="1363979" y="39624"/>
                </a:lnTo>
                <a:lnTo>
                  <a:pt x="1360931" y="36576"/>
                </a:lnTo>
                <a:lnTo>
                  <a:pt x="1524" y="36576"/>
                </a:lnTo>
                <a:lnTo>
                  <a:pt x="0" y="39624"/>
                </a:lnTo>
                <a:close/>
              </a:path>
              <a:path w="1428114" h="83820">
                <a:moveTo>
                  <a:pt x="1344167" y="0"/>
                </a:moveTo>
                <a:lnTo>
                  <a:pt x="1344167" y="36576"/>
                </a:lnTo>
                <a:lnTo>
                  <a:pt x="1360931" y="36576"/>
                </a:lnTo>
                <a:lnTo>
                  <a:pt x="1363979" y="39624"/>
                </a:lnTo>
                <a:lnTo>
                  <a:pt x="1363979" y="10086"/>
                </a:lnTo>
                <a:lnTo>
                  <a:pt x="1344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784457" y="5328305"/>
            <a:ext cx="1092013" cy="607919"/>
          </a:xfrm>
          <a:custGeom>
            <a:avLst/>
            <a:gdLst/>
            <a:ahLst/>
            <a:cxnLst/>
            <a:rect l="l" t="t" r="r" b="b"/>
            <a:pathLst>
              <a:path w="1237614" h="688975">
                <a:moveTo>
                  <a:pt x="0" y="361188"/>
                </a:moveTo>
                <a:lnTo>
                  <a:pt x="7184" y="319484"/>
                </a:lnTo>
                <a:lnTo>
                  <a:pt x="14182" y="274262"/>
                </a:lnTo>
                <a:lnTo>
                  <a:pt x="22673" y="227786"/>
                </a:lnTo>
                <a:lnTo>
                  <a:pt x="34336" y="182324"/>
                </a:lnTo>
                <a:lnTo>
                  <a:pt x="50851" y="140141"/>
                </a:lnTo>
                <a:lnTo>
                  <a:pt x="73898" y="103503"/>
                </a:lnTo>
                <a:lnTo>
                  <a:pt x="105155" y="74675"/>
                </a:lnTo>
                <a:lnTo>
                  <a:pt x="129706" y="45648"/>
                </a:lnTo>
                <a:lnTo>
                  <a:pt x="156400" y="26479"/>
                </a:lnTo>
                <a:lnTo>
                  <a:pt x="186809" y="12739"/>
                </a:lnTo>
                <a:lnTo>
                  <a:pt x="222503" y="0"/>
                </a:lnTo>
                <a:lnTo>
                  <a:pt x="272057" y="6572"/>
                </a:lnTo>
                <a:lnTo>
                  <a:pt x="302323" y="13715"/>
                </a:lnTo>
                <a:lnTo>
                  <a:pt x="324302" y="30003"/>
                </a:lnTo>
                <a:lnTo>
                  <a:pt x="348995" y="64007"/>
                </a:lnTo>
                <a:lnTo>
                  <a:pt x="348888" y="94487"/>
                </a:lnTo>
                <a:lnTo>
                  <a:pt x="346992" y="131572"/>
                </a:lnTo>
                <a:lnTo>
                  <a:pt x="344376" y="173736"/>
                </a:lnTo>
                <a:lnTo>
                  <a:pt x="342109" y="219456"/>
                </a:lnTo>
                <a:lnTo>
                  <a:pt x="341261" y="267208"/>
                </a:lnTo>
                <a:lnTo>
                  <a:pt x="342899" y="315468"/>
                </a:lnTo>
                <a:lnTo>
                  <a:pt x="348094" y="362712"/>
                </a:lnTo>
                <a:lnTo>
                  <a:pt x="357914" y="407416"/>
                </a:lnTo>
                <a:lnTo>
                  <a:pt x="373427" y="448056"/>
                </a:lnTo>
                <a:lnTo>
                  <a:pt x="395703" y="483108"/>
                </a:lnTo>
                <a:lnTo>
                  <a:pt x="425811" y="511048"/>
                </a:lnTo>
                <a:lnTo>
                  <a:pt x="464819" y="530351"/>
                </a:lnTo>
                <a:lnTo>
                  <a:pt x="517934" y="528397"/>
                </a:lnTo>
                <a:lnTo>
                  <a:pt x="570709" y="526908"/>
                </a:lnTo>
                <a:lnTo>
                  <a:pt x="623315" y="525589"/>
                </a:lnTo>
                <a:lnTo>
                  <a:pt x="675922" y="524143"/>
                </a:lnTo>
                <a:lnTo>
                  <a:pt x="728697" y="522273"/>
                </a:lnTo>
                <a:lnTo>
                  <a:pt x="781811" y="519683"/>
                </a:lnTo>
                <a:lnTo>
                  <a:pt x="799147" y="513206"/>
                </a:lnTo>
                <a:lnTo>
                  <a:pt x="807315" y="509396"/>
                </a:lnTo>
                <a:lnTo>
                  <a:pt x="815339" y="509015"/>
                </a:lnTo>
                <a:lnTo>
                  <a:pt x="832389" y="516088"/>
                </a:lnTo>
                <a:lnTo>
                  <a:pt x="847724" y="526732"/>
                </a:lnTo>
                <a:lnTo>
                  <a:pt x="862488" y="538805"/>
                </a:lnTo>
                <a:lnTo>
                  <a:pt x="877823" y="550163"/>
                </a:lnTo>
                <a:lnTo>
                  <a:pt x="905432" y="568621"/>
                </a:lnTo>
                <a:lnTo>
                  <a:pt x="921399" y="577426"/>
                </a:lnTo>
                <a:lnTo>
                  <a:pt x="935164" y="579881"/>
                </a:lnTo>
                <a:lnTo>
                  <a:pt x="956168" y="579289"/>
                </a:lnTo>
                <a:lnTo>
                  <a:pt x="993852" y="578950"/>
                </a:lnTo>
                <a:lnTo>
                  <a:pt x="1057655" y="582167"/>
                </a:lnTo>
                <a:lnTo>
                  <a:pt x="1068276" y="608980"/>
                </a:lnTo>
                <a:lnTo>
                  <a:pt x="1078610" y="634364"/>
                </a:lnTo>
                <a:lnTo>
                  <a:pt x="1094089" y="654605"/>
                </a:lnTo>
                <a:lnTo>
                  <a:pt x="1120139" y="665988"/>
                </a:lnTo>
                <a:lnTo>
                  <a:pt x="1189267" y="670845"/>
                </a:lnTo>
                <a:lnTo>
                  <a:pt x="1223962" y="665987"/>
                </a:lnTo>
                <a:lnTo>
                  <a:pt x="1236083" y="666845"/>
                </a:lnTo>
                <a:lnTo>
                  <a:pt x="1237487" y="688847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748150" y="5258381"/>
            <a:ext cx="73959" cy="818029"/>
          </a:xfrm>
          <a:custGeom>
            <a:avLst/>
            <a:gdLst/>
            <a:ahLst/>
            <a:cxnLst/>
            <a:rect l="l" t="t" r="r" b="b"/>
            <a:pathLst>
              <a:path w="83820" h="927100">
                <a:moveTo>
                  <a:pt x="0" y="83820"/>
                </a:moveTo>
                <a:lnTo>
                  <a:pt x="83819" y="83819"/>
                </a:lnTo>
                <a:lnTo>
                  <a:pt x="47243" y="11974"/>
                </a:lnTo>
                <a:lnTo>
                  <a:pt x="47243" y="67056"/>
                </a:lnTo>
                <a:lnTo>
                  <a:pt x="44196" y="65531"/>
                </a:lnTo>
                <a:lnTo>
                  <a:pt x="38100" y="65531"/>
                </a:lnTo>
                <a:lnTo>
                  <a:pt x="36575" y="67056"/>
                </a:lnTo>
                <a:lnTo>
                  <a:pt x="36575" y="9313"/>
                </a:lnTo>
                <a:lnTo>
                  <a:pt x="0" y="83820"/>
                </a:lnTo>
                <a:close/>
              </a:path>
              <a:path w="83820" h="927100">
                <a:moveTo>
                  <a:pt x="36575" y="83819"/>
                </a:moveTo>
                <a:lnTo>
                  <a:pt x="36575" y="923544"/>
                </a:lnTo>
                <a:lnTo>
                  <a:pt x="38100" y="926592"/>
                </a:lnTo>
                <a:lnTo>
                  <a:pt x="44196" y="926592"/>
                </a:lnTo>
                <a:lnTo>
                  <a:pt x="47243" y="923544"/>
                </a:lnTo>
                <a:lnTo>
                  <a:pt x="47243" y="83819"/>
                </a:lnTo>
                <a:lnTo>
                  <a:pt x="36575" y="83819"/>
                </a:lnTo>
                <a:close/>
              </a:path>
              <a:path w="83820" h="927100">
                <a:moveTo>
                  <a:pt x="36575" y="9313"/>
                </a:moveTo>
                <a:lnTo>
                  <a:pt x="36575" y="67056"/>
                </a:lnTo>
                <a:lnTo>
                  <a:pt x="38100" y="65531"/>
                </a:lnTo>
                <a:lnTo>
                  <a:pt x="44196" y="65531"/>
                </a:lnTo>
                <a:lnTo>
                  <a:pt x="47243" y="67056"/>
                </a:lnTo>
                <a:lnTo>
                  <a:pt x="47243" y="11974"/>
                </a:lnTo>
                <a:lnTo>
                  <a:pt x="41148" y="0"/>
                </a:lnTo>
                <a:lnTo>
                  <a:pt x="36575" y="9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4081637" y="3229031"/>
            <a:ext cx="922244" cy="5863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21100"/>
              </a:lnSpc>
              <a:spcBef>
                <a:spcPts val="88"/>
              </a:spcBef>
            </a:pPr>
            <a:r>
              <a:rPr sz="1544" dirty="0">
                <a:latin typeface="Times New Roman"/>
                <a:cs typeface="Times New Roman"/>
              </a:rPr>
              <a:t>original  distribution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1637" y="4720312"/>
            <a:ext cx="922244" cy="5863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21100"/>
              </a:lnSpc>
              <a:spcBef>
                <a:spcPts val="88"/>
              </a:spcBef>
            </a:pPr>
            <a:r>
              <a:rPr sz="1544" dirty="0">
                <a:latin typeface="Times New Roman"/>
                <a:cs typeface="Times New Roman"/>
              </a:rPr>
              <a:t>estimated  distribution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07881" y="3467413"/>
            <a:ext cx="1924856" cy="1315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6754905" y="5540187"/>
            <a:ext cx="1034303" cy="527244"/>
          </a:xfrm>
          <a:prstGeom prst="rect">
            <a:avLst/>
          </a:prstGeom>
          <a:solidFill>
            <a:srgbClr val="BADFE2"/>
          </a:solidFill>
          <a:ln w="10464">
            <a:solidFill>
              <a:srgbClr val="000000"/>
            </a:solidFill>
          </a:ln>
        </p:spPr>
        <p:txBody>
          <a:bodyPr vert="horz" wrap="square" lIns="0" tIns="51546" rIns="0" bIns="0" rtlCol="0">
            <a:spAutoFit/>
          </a:bodyPr>
          <a:lstStyle/>
          <a:p>
            <a:pPr marL="57713" algn="ctr">
              <a:spcBef>
                <a:spcPts val="405"/>
              </a:spcBef>
            </a:pPr>
            <a:r>
              <a:rPr sz="3088" spc="4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0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76491" y="3767865"/>
            <a:ext cx="0" cy="812426"/>
          </a:xfrm>
          <a:custGeom>
            <a:avLst/>
            <a:gdLst/>
            <a:ahLst/>
            <a:cxnLst/>
            <a:rect l="l" t="t" r="r" b="b"/>
            <a:pathLst>
              <a:path h="920750">
                <a:moveTo>
                  <a:pt x="0" y="0"/>
                </a:moveTo>
                <a:lnTo>
                  <a:pt x="0" y="920495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8671111" y="4542416"/>
            <a:ext cx="1261782" cy="73959"/>
          </a:xfrm>
          <a:custGeom>
            <a:avLst/>
            <a:gdLst/>
            <a:ahLst/>
            <a:cxnLst/>
            <a:rect l="l" t="t" r="r" b="b"/>
            <a:pathLst>
              <a:path w="1430020" h="83820">
                <a:moveTo>
                  <a:pt x="1345692" y="47243"/>
                </a:moveTo>
                <a:lnTo>
                  <a:pt x="1345692" y="83819"/>
                </a:lnTo>
                <a:lnTo>
                  <a:pt x="1429512" y="42671"/>
                </a:lnTo>
                <a:lnTo>
                  <a:pt x="1363980" y="9310"/>
                </a:lnTo>
                <a:lnTo>
                  <a:pt x="1363980" y="45719"/>
                </a:lnTo>
                <a:lnTo>
                  <a:pt x="1362456" y="47243"/>
                </a:lnTo>
                <a:lnTo>
                  <a:pt x="1345692" y="47243"/>
                </a:lnTo>
                <a:close/>
              </a:path>
              <a:path w="1430020" h="83820">
                <a:moveTo>
                  <a:pt x="0" y="39623"/>
                </a:moveTo>
                <a:lnTo>
                  <a:pt x="0" y="45719"/>
                </a:lnTo>
                <a:lnTo>
                  <a:pt x="3048" y="47243"/>
                </a:lnTo>
                <a:lnTo>
                  <a:pt x="1362456" y="47243"/>
                </a:lnTo>
                <a:lnTo>
                  <a:pt x="1363980" y="45719"/>
                </a:lnTo>
                <a:lnTo>
                  <a:pt x="1363980" y="39623"/>
                </a:lnTo>
                <a:lnTo>
                  <a:pt x="1362456" y="36575"/>
                </a:lnTo>
                <a:lnTo>
                  <a:pt x="3048" y="36575"/>
                </a:lnTo>
                <a:lnTo>
                  <a:pt x="0" y="39623"/>
                </a:lnTo>
                <a:close/>
              </a:path>
              <a:path w="1430020" h="83820">
                <a:moveTo>
                  <a:pt x="1345692" y="0"/>
                </a:moveTo>
                <a:lnTo>
                  <a:pt x="1345692" y="36575"/>
                </a:lnTo>
                <a:lnTo>
                  <a:pt x="1362456" y="36575"/>
                </a:lnTo>
                <a:lnTo>
                  <a:pt x="1363980" y="39623"/>
                </a:lnTo>
                <a:lnTo>
                  <a:pt x="1363980" y="9310"/>
                </a:lnTo>
                <a:lnTo>
                  <a:pt x="1345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638838" y="3767865"/>
            <a:ext cx="73959" cy="816348"/>
          </a:xfrm>
          <a:custGeom>
            <a:avLst/>
            <a:gdLst/>
            <a:ahLst/>
            <a:cxnLst/>
            <a:rect l="l" t="t" r="r" b="b"/>
            <a:pathLst>
              <a:path w="83820" h="925195">
                <a:moveTo>
                  <a:pt x="0" y="83819"/>
                </a:moveTo>
                <a:lnTo>
                  <a:pt x="83819" y="83819"/>
                </a:lnTo>
                <a:lnTo>
                  <a:pt x="47243" y="9313"/>
                </a:lnTo>
                <a:lnTo>
                  <a:pt x="47243" y="65531"/>
                </a:lnTo>
                <a:lnTo>
                  <a:pt x="45719" y="64007"/>
                </a:lnTo>
                <a:lnTo>
                  <a:pt x="39623" y="64007"/>
                </a:lnTo>
                <a:lnTo>
                  <a:pt x="36575" y="65531"/>
                </a:lnTo>
                <a:lnTo>
                  <a:pt x="36575" y="11974"/>
                </a:lnTo>
                <a:lnTo>
                  <a:pt x="0" y="83819"/>
                </a:lnTo>
                <a:close/>
              </a:path>
              <a:path w="83820" h="925195">
                <a:moveTo>
                  <a:pt x="36575" y="83819"/>
                </a:moveTo>
                <a:lnTo>
                  <a:pt x="36576" y="923543"/>
                </a:lnTo>
                <a:lnTo>
                  <a:pt x="39624" y="925067"/>
                </a:lnTo>
                <a:lnTo>
                  <a:pt x="45720" y="925067"/>
                </a:lnTo>
                <a:lnTo>
                  <a:pt x="47243" y="923543"/>
                </a:lnTo>
                <a:lnTo>
                  <a:pt x="47243" y="83819"/>
                </a:lnTo>
                <a:lnTo>
                  <a:pt x="36575" y="83819"/>
                </a:lnTo>
                <a:close/>
              </a:path>
              <a:path w="83820" h="925195">
                <a:moveTo>
                  <a:pt x="36575" y="11974"/>
                </a:moveTo>
                <a:lnTo>
                  <a:pt x="36575" y="65531"/>
                </a:lnTo>
                <a:lnTo>
                  <a:pt x="39623" y="64007"/>
                </a:lnTo>
                <a:lnTo>
                  <a:pt x="45719" y="64007"/>
                </a:lnTo>
                <a:lnTo>
                  <a:pt x="47243" y="65531"/>
                </a:lnTo>
                <a:lnTo>
                  <a:pt x="47243" y="9313"/>
                </a:lnTo>
                <a:lnTo>
                  <a:pt x="42671" y="0"/>
                </a:lnTo>
                <a:lnTo>
                  <a:pt x="36575" y="1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8731624" y="3893931"/>
            <a:ext cx="1175497" cy="521074"/>
          </a:xfrm>
          <a:custGeom>
            <a:avLst/>
            <a:gdLst/>
            <a:ahLst/>
            <a:cxnLst/>
            <a:rect l="l" t="t" r="r" b="b"/>
            <a:pathLst>
              <a:path w="1332229" h="590550">
                <a:moveTo>
                  <a:pt x="0" y="538353"/>
                </a:moveTo>
                <a:lnTo>
                  <a:pt x="41013" y="559258"/>
                </a:lnTo>
                <a:lnTo>
                  <a:pt x="85287" y="570469"/>
                </a:lnTo>
                <a:lnTo>
                  <a:pt x="131254" y="572452"/>
                </a:lnTo>
                <a:lnTo>
                  <a:pt x="177348" y="565672"/>
                </a:lnTo>
                <a:lnTo>
                  <a:pt x="222003" y="550594"/>
                </a:lnTo>
                <a:lnTo>
                  <a:pt x="263652" y="527685"/>
                </a:lnTo>
                <a:lnTo>
                  <a:pt x="281154" y="498443"/>
                </a:lnTo>
                <a:lnTo>
                  <a:pt x="295084" y="469773"/>
                </a:lnTo>
                <a:lnTo>
                  <a:pt x="309300" y="441102"/>
                </a:lnTo>
                <a:lnTo>
                  <a:pt x="327660" y="411861"/>
                </a:lnTo>
                <a:lnTo>
                  <a:pt x="334245" y="379055"/>
                </a:lnTo>
                <a:lnTo>
                  <a:pt x="336084" y="339611"/>
                </a:lnTo>
                <a:lnTo>
                  <a:pt x="335107" y="295576"/>
                </a:lnTo>
                <a:lnTo>
                  <a:pt x="333243" y="249000"/>
                </a:lnTo>
                <a:lnTo>
                  <a:pt x="332422" y="201930"/>
                </a:lnTo>
                <a:lnTo>
                  <a:pt x="334572" y="156414"/>
                </a:lnTo>
                <a:lnTo>
                  <a:pt x="341624" y="114501"/>
                </a:lnTo>
                <a:lnTo>
                  <a:pt x="355506" y="78239"/>
                </a:lnTo>
                <a:lnTo>
                  <a:pt x="411480" y="30861"/>
                </a:lnTo>
                <a:lnTo>
                  <a:pt x="437745" y="8429"/>
                </a:lnTo>
                <a:lnTo>
                  <a:pt x="462724" y="0"/>
                </a:lnTo>
                <a:lnTo>
                  <a:pt x="491418" y="1285"/>
                </a:lnTo>
                <a:lnTo>
                  <a:pt x="528828" y="8000"/>
                </a:lnTo>
                <a:lnTo>
                  <a:pt x="542734" y="54292"/>
                </a:lnTo>
                <a:lnTo>
                  <a:pt x="548640" y="104012"/>
                </a:lnTo>
                <a:lnTo>
                  <a:pt x="550911" y="155709"/>
                </a:lnTo>
                <a:lnTo>
                  <a:pt x="552083" y="207193"/>
                </a:lnTo>
                <a:lnTo>
                  <a:pt x="552831" y="258508"/>
                </a:lnTo>
                <a:lnTo>
                  <a:pt x="553832" y="309696"/>
                </a:lnTo>
                <a:lnTo>
                  <a:pt x="555766" y="360799"/>
                </a:lnTo>
                <a:lnTo>
                  <a:pt x="559308" y="411861"/>
                </a:lnTo>
                <a:lnTo>
                  <a:pt x="600265" y="459295"/>
                </a:lnTo>
                <a:lnTo>
                  <a:pt x="644652" y="485013"/>
                </a:lnTo>
                <a:lnTo>
                  <a:pt x="697536" y="486029"/>
                </a:lnTo>
                <a:lnTo>
                  <a:pt x="750508" y="487044"/>
                </a:lnTo>
                <a:lnTo>
                  <a:pt x="803543" y="488060"/>
                </a:lnTo>
                <a:lnTo>
                  <a:pt x="856615" y="489076"/>
                </a:lnTo>
                <a:lnTo>
                  <a:pt x="909700" y="490093"/>
                </a:lnTo>
                <a:lnTo>
                  <a:pt x="962772" y="491109"/>
                </a:lnTo>
                <a:lnTo>
                  <a:pt x="1015807" y="492125"/>
                </a:lnTo>
                <a:lnTo>
                  <a:pt x="1068779" y="493141"/>
                </a:lnTo>
                <a:lnTo>
                  <a:pt x="1121664" y="494156"/>
                </a:lnTo>
                <a:lnTo>
                  <a:pt x="1156228" y="532013"/>
                </a:lnTo>
                <a:lnTo>
                  <a:pt x="1178356" y="554141"/>
                </a:lnTo>
                <a:lnTo>
                  <a:pt x="1200119" y="566028"/>
                </a:lnTo>
                <a:lnTo>
                  <a:pt x="1233586" y="573161"/>
                </a:lnTo>
                <a:lnTo>
                  <a:pt x="1290828" y="581025"/>
                </a:lnTo>
                <a:lnTo>
                  <a:pt x="1309044" y="587597"/>
                </a:lnTo>
                <a:lnTo>
                  <a:pt x="1316545" y="590168"/>
                </a:lnTo>
                <a:lnTo>
                  <a:pt x="1321474" y="590454"/>
                </a:lnTo>
                <a:lnTo>
                  <a:pt x="1331976" y="590169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8671111" y="6094207"/>
            <a:ext cx="1261782" cy="73959"/>
          </a:xfrm>
          <a:custGeom>
            <a:avLst/>
            <a:gdLst/>
            <a:ahLst/>
            <a:cxnLst/>
            <a:rect l="l" t="t" r="r" b="b"/>
            <a:pathLst>
              <a:path w="1430020" h="83820">
                <a:moveTo>
                  <a:pt x="1345691" y="47243"/>
                </a:moveTo>
                <a:lnTo>
                  <a:pt x="1345691" y="83819"/>
                </a:lnTo>
                <a:lnTo>
                  <a:pt x="1429511" y="41147"/>
                </a:lnTo>
                <a:lnTo>
                  <a:pt x="1363979" y="8977"/>
                </a:lnTo>
                <a:lnTo>
                  <a:pt x="1363979" y="44195"/>
                </a:lnTo>
                <a:lnTo>
                  <a:pt x="1362455" y="47243"/>
                </a:lnTo>
                <a:lnTo>
                  <a:pt x="1345691" y="47243"/>
                </a:lnTo>
                <a:close/>
              </a:path>
              <a:path w="1430020" h="83820">
                <a:moveTo>
                  <a:pt x="0" y="39623"/>
                </a:moveTo>
                <a:lnTo>
                  <a:pt x="0" y="44195"/>
                </a:lnTo>
                <a:lnTo>
                  <a:pt x="3047" y="47243"/>
                </a:lnTo>
                <a:lnTo>
                  <a:pt x="1362455" y="47243"/>
                </a:lnTo>
                <a:lnTo>
                  <a:pt x="1363979" y="44195"/>
                </a:lnTo>
                <a:lnTo>
                  <a:pt x="1363979" y="39623"/>
                </a:lnTo>
                <a:lnTo>
                  <a:pt x="1362455" y="36575"/>
                </a:lnTo>
                <a:lnTo>
                  <a:pt x="3047" y="36575"/>
                </a:lnTo>
                <a:lnTo>
                  <a:pt x="0" y="39623"/>
                </a:lnTo>
                <a:close/>
              </a:path>
              <a:path w="1430020" h="83820">
                <a:moveTo>
                  <a:pt x="1345691" y="0"/>
                </a:moveTo>
                <a:lnTo>
                  <a:pt x="1345691" y="36575"/>
                </a:lnTo>
                <a:lnTo>
                  <a:pt x="1362455" y="36575"/>
                </a:lnTo>
                <a:lnTo>
                  <a:pt x="1363979" y="39623"/>
                </a:lnTo>
                <a:lnTo>
                  <a:pt x="1363979" y="8977"/>
                </a:lnTo>
                <a:lnTo>
                  <a:pt x="1345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9075867" y="5559911"/>
            <a:ext cx="186577" cy="4882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3088" spc="4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08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0284" y="1869141"/>
            <a:ext cx="2879912" cy="771939"/>
          </a:xfrm>
          <a:prstGeom prst="rect">
            <a:avLst/>
          </a:prstGeom>
        </p:spPr>
        <p:txBody>
          <a:bodyPr vert="horz" wrap="square" lIns="0" tIns="89087" rIns="0" bIns="0" rtlCol="0">
            <a:spAutoFit/>
          </a:bodyPr>
          <a:lstStyle/>
          <a:p>
            <a:pPr marR="4483" algn="ctr">
              <a:spcBef>
                <a:spcPts val="702"/>
              </a:spcBef>
            </a:pPr>
            <a:r>
              <a:rPr sz="2294" spc="9" dirty="0">
                <a:latin typeface="Times New Roman"/>
                <a:cs typeface="Times New Roman"/>
              </a:rPr>
              <a:t>Insertions </a:t>
            </a:r>
            <a:r>
              <a:rPr sz="2294" spc="13" dirty="0">
                <a:latin typeface="Times New Roman"/>
                <a:cs typeface="Times New Roman"/>
              </a:rPr>
              <a:t>and</a:t>
            </a:r>
            <a:r>
              <a:rPr sz="2294" spc="-75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Deletions</a:t>
            </a:r>
            <a:endParaRPr sz="2294">
              <a:latin typeface="Times New Roman"/>
              <a:cs typeface="Times New Roman"/>
            </a:endParaRPr>
          </a:p>
          <a:p>
            <a:pPr marR="3922" algn="ctr">
              <a:spcBef>
                <a:spcPts val="468"/>
              </a:spcBef>
            </a:pPr>
            <a:r>
              <a:rPr sz="1721" spc="9" dirty="0">
                <a:latin typeface="Times New Roman"/>
                <a:cs typeface="Times New Roman"/>
              </a:rPr>
              <a:t>updates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spc="6" baseline="-23504" dirty="0">
                <a:latin typeface="Times New Roman"/>
                <a:cs typeface="Times New Roman"/>
              </a:rPr>
              <a:t>p </a:t>
            </a:r>
            <a:r>
              <a:rPr sz="1721" spc="9" dirty="0">
                <a:latin typeface="Times New Roman"/>
                <a:cs typeface="Times New Roman"/>
              </a:rPr>
              <a:t>can be</a:t>
            </a:r>
            <a:r>
              <a:rPr sz="1721" spc="-44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arbitrary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87104" y="4706296"/>
            <a:ext cx="922244" cy="5863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21100"/>
              </a:lnSpc>
              <a:spcBef>
                <a:spcPts val="88"/>
              </a:spcBef>
            </a:pPr>
            <a:r>
              <a:rPr sz="1544" dirty="0">
                <a:latin typeface="Times New Roman"/>
                <a:cs typeface="Times New Roman"/>
              </a:rPr>
              <a:t>estimated  distribution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38838" y="5318312"/>
            <a:ext cx="73959" cy="818029"/>
          </a:xfrm>
          <a:custGeom>
            <a:avLst/>
            <a:gdLst/>
            <a:ahLst/>
            <a:cxnLst/>
            <a:rect l="l" t="t" r="r" b="b"/>
            <a:pathLst>
              <a:path w="83820" h="927100">
                <a:moveTo>
                  <a:pt x="0" y="83819"/>
                </a:moveTo>
                <a:lnTo>
                  <a:pt x="83820" y="83819"/>
                </a:lnTo>
                <a:lnTo>
                  <a:pt x="47243" y="9313"/>
                </a:lnTo>
                <a:lnTo>
                  <a:pt x="47243" y="67055"/>
                </a:lnTo>
                <a:lnTo>
                  <a:pt x="45720" y="65531"/>
                </a:lnTo>
                <a:lnTo>
                  <a:pt x="39624" y="65531"/>
                </a:lnTo>
                <a:lnTo>
                  <a:pt x="36576" y="67055"/>
                </a:lnTo>
                <a:lnTo>
                  <a:pt x="36576" y="11974"/>
                </a:lnTo>
                <a:lnTo>
                  <a:pt x="0" y="83819"/>
                </a:lnTo>
                <a:close/>
              </a:path>
              <a:path w="83820" h="927100">
                <a:moveTo>
                  <a:pt x="36576" y="83819"/>
                </a:moveTo>
                <a:lnTo>
                  <a:pt x="36576" y="923543"/>
                </a:lnTo>
                <a:lnTo>
                  <a:pt x="39624" y="926591"/>
                </a:lnTo>
                <a:lnTo>
                  <a:pt x="45720" y="926591"/>
                </a:lnTo>
                <a:lnTo>
                  <a:pt x="47244" y="923543"/>
                </a:lnTo>
                <a:lnTo>
                  <a:pt x="47243" y="83819"/>
                </a:lnTo>
                <a:lnTo>
                  <a:pt x="36576" y="83819"/>
                </a:lnTo>
                <a:close/>
              </a:path>
              <a:path w="83820" h="927100">
                <a:moveTo>
                  <a:pt x="36576" y="11974"/>
                </a:moveTo>
                <a:lnTo>
                  <a:pt x="36576" y="67055"/>
                </a:lnTo>
                <a:lnTo>
                  <a:pt x="39624" y="65531"/>
                </a:lnTo>
                <a:lnTo>
                  <a:pt x="45720" y="65531"/>
                </a:lnTo>
                <a:lnTo>
                  <a:pt x="47243" y="67055"/>
                </a:lnTo>
                <a:lnTo>
                  <a:pt x="47243" y="9313"/>
                </a:lnTo>
                <a:lnTo>
                  <a:pt x="42672" y="0"/>
                </a:lnTo>
                <a:lnTo>
                  <a:pt x="36576" y="11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6386457" y="2906806"/>
            <a:ext cx="159907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spc="9" dirty="0">
                <a:latin typeface="Times New Roman"/>
                <a:cs typeface="Times New Roman"/>
              </a:rPr>
              <a:t>Stream of</a:t>
            </a:r>
            <a:r>
              <a:rPr sz="1721" spc="-79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arrivals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6457" y="3173058"/>
            <a:ext cx="131108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spc="9" dirty="0">
                <a:latin typeface="Times New Roman"/>
                <a:cs typeface="Times New Roman"/>
              </a:rPr>
              <a:t>and</a:t>
            </a:r>
            <a:r>
              <a:rPr sz="1721" spc="-26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departures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01248" y="3189195"/>
            <a:ext cx="442632" cy="90475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5780" spc="18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578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7289" y="3192143"/>
            <a:ext cx="3525371" cy="22954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603265" marR="4483">
              <a:lnSpc>
                <a:spcPct val="121100"/>
              </a:lnSpc>
              <a:spcBef>
                <a:spcPts val="88"/>
              </a:spcBef>
            </a:pPr>
            <a:r>
              <a:rPr sz="1544" dirty="0">
                <a:latin typeface="Times New Roman"/>
                <a:cs typeface="Times New Roman"/>
              </a:rPr>
              <a:t>original  distribution</a:t>
            </a:r>
            <a:endParaRPr sz="154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7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7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7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7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77">
              <a:latin typeface="Times New Roman"/>
              <a:cs typeface="Times New Roman"/>
            </a:endParaRPr>
          </a:p>
          <a:p>
            <a:pPr>
              <a:spcBef>
                <a:spcPts val="1204"/>
              </a:spcBef>
            </a:pPr>
            <a:r>
              <a:rPr sz="1721" spc="13" dirty="0">
                <a:latin typeface="Times New Roman"/>
                <a:cs typeface="Times New Roman"/>
              </a:rPr>
              <a:t>How </a:t>
            </a:r>
            <a:r>
              <a:rPr sz="1721" spc="4" dirty="0">
                <a:latin typeface="Times New Roman"/>
                <a:cs typeface="Times New Roman"/>
              </a:rPr>
              <a:t>to</a:t>
            </a:r>
            <a:r>
              <a:rPr sz="1721" spc="-1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summarize?</a:t>
            </a:r>
            <a:endParaRPr sz="172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60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757" y="377365"/>
            <a:ext cx="9394371" cy="577696"/>
          </a:xfrm>
          <a:prstGeom prst="rect">
            <a:avLst/>
          </a:prstGeom>
        </p:spPr>
        <p:txBody>
          <a:bodyPr vert="horz" wrap="square" lIns="0" tIns="1400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0"/>
              </a:spcBef>
            </a:pPr>
            <a:r>
              <a:rPr lang="en-US" sz="3662" b="1" spc="9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sz="3662" b="1" spc="9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62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 Dynamic Inverse</a:t>
            </a:r>
            <a:r>
              <a:rPr sz="3662" b="1" spc="-3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62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sz="3662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757" y="1363980"/>
            <a:ext cx="10341427" cy="5036107"/>
          </a:xfrm>
          <a:prstGeom prst="rect">
            <a:avLst/>
          </a:prstGeom>
        </p:spPr>
        <p:txBody>
          <a:bodyPr vert="horz" wrap="square" lIns="0" tIns="80122" rIns="0" bIns="0" rtlCol="0">
            <a:spAutoFit/>
          </a:bodyPr>
          <a:lstStyle/>
          <a:p>
            <a:pPr marL="342918" marR="206760" indent="-331712">
              <a:lnSpc>
                <a:spcPts val="2232"/>
              </a:lnSpc>
              <a:spcBef>
                <a:spcPts val="631"/>
              </a:spcBef>
              <a:buChar char="•"/>
              <a:tabLst>
                <a:tab pos="342918" algn="l"/>
                <a:tab pos="343479" algn="l"/>
              </a:tabLst>
            </a:pPr>
            <a:r>
              <a:rPr sz="2800" spc="18" dirty="0">
                <a:latin typeface="Times New Roman"/>
                <a:cs typeface="Times New Roman"/>
              </a:rPr>
              <a:t>Many </a:t>
            </a:r>
            <a:r>
              <a:rPr sz="2800" spc="9" dirty="0">
                <a:latin typeface="Times New Roman"/>
                <a:cs typeface="Times New Roman"/>
              </a:rPr>
              <a:t>queries </a:t>
            </a:r>
            <a:r>
              <a:rPr sz="2800" spc="13" dirty="0">
                <a:latin typeface="Times New Roman"/>
                <a:cs typeface="Times New Roman"/>
              </a:rPr>
              <a:t>on </a:t>
            </a:r>
            <a:r>
              <a:rPr sz="2800" spc="9" dirty="0">
                <a:latin typeface="Times New Roman"/>
                <a:cs typeface="Times New Roman"/>
              </a:rPr>
              <a:t>the forward </a:t>
            </a:r>
            <a:r>
              <a:rPr sz="2800" spc="4" dirty="0">
                <a:latin typeface="Times New Roman"/>
                <a:cs typeface="Times New Roman"/>
              </a:rPr>
              <a:t>distribution </a:t>
            </a:r>
            <a:r>
              <a:rPr sz="2800" spc="13" dirty="0">
                <a:latin typeface="Times New Roman"/>
                <a:cs typeface="Times New Roman"/>
              </a:rPr>
              <a:t>can be </a:t>
            </a:r>
            <a:r>
              <a:rPr sz="2800" spc="9" dirty="0">
                <a:latin typeface="Times New Roman"/>
                <a:cs typeface="Times New Roman"/>
              </a:rPr>
              <a:t>answered  effectively </a:t>
            </a:r>
            <a:r>
              <a:rPr sz="2800" spc="13" dirty="0">
                <a:latin typeface="Times New Roman"/>
                <a:cs typeface="Times New Roman"/>
              </a:rPr>
              <a:t>by </a:t>
            </a:r>
            <a:r>
              <a:rPr sz="2800" spc="9" dirty="0">
                <a:latin typeface="Times New Roman"/>
                <a:cs typeface="Times New Roman"/>
              </a:rPr>
              <a:t>drawing </a:t>
            </a:r>
            <a:r>
              <a:rPr sz="2800" spc="13" dirty="0">
                <a:latin typeface="Times New Roman"/>
                <a:cs typeface="Times New Roman"/>
              </a:rPr>
              <a:t>a</a:t>
            </a:r>
            <a:r>
              <a:rPr sz="2800" spc="-1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sample.</a:t>
            </a:r>
            <a:endParaRPr sz="2800" dirty="0">
              <a:latin typeface="Times New Roman"/>
              <a:cs typeface="Times New Roman"/>
            </a:endParaRPr>
          </a:p>
          <a:p>
            <a:pPr marL="730662" lvl="1" indent="-275679">
              <a:spcBef>
                <a:spcPts val="18"/>
              </a:spcBef>
              <a:buChar char="–"/>
              <a:tabLst>
                <a:tab pos="730102" algn="l"/>
                <a:tab pos="730662" algn="l"/>
              </a:tabLst>
            </a:pPr>
            <a:r>
              <a:rPr sz="2400" spc="-4" dirty="0">
                <a:latin typeface="Times New Roman"/>
                <a:cs typeface="Times New Roman"/>
              </a:rPr>
              <a:t>Draw an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latin typeface="Times New Roman"/>
                <a:cs typeface="Times New Roman"/>
              </a:rPr>
              <a:t>so probability of picking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latin typeface="Times New Roman"/>
                <a:cs typeface="Times New Roman"/>
              </a:rPr>
              <a:t>is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f(x) / ∑</a:t>
            </a:r>
            <a:r>
              <a:rPr sz="2400" spc="-6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19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f(y)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spcBef>
                <a:spcPts val="31"/>
              </a:spcBef>
              <a:buFont typeface="Times New Roman"/>
              <a:buChar char="–"/>
            </a:pPr>
            <a:endParaRPr sz="3200" dirty="0">
              <a:latin typeface="Times New Roman"/>
              <a:cs typeface="Times New Roman"/>
            </a:endParaRPr>
          </a:p>
          <a:p>
            <a:pPr marL="342918" marR="764842" indent="-331712">
              <a:lnSpc>
                <a:spcPts val="2224"/>
              </a:lnSpc>
              <a:buChar char="•"/>
              <a:tabLst>
                <a:tab pos="342918" algn="l"/>
                <a:tab pos="343479" algn="l"/>
              </a:tabLst>
            </a:pPr>
            <a:r>
              <a:rPr sz="2800" spc="9" dirty="0">
                <a:latin typeface="Times New Roman"/>
                <a:cs typeface="Times New Roman"/>
              </a:rPr>
              <a:t>Similarly, </a:t>
            </a:r>
            <a:r>
              <a:rPr sz="2800" spc="18" dirty="0">
                <a:latin typeface="Times New Roman"/>
                <a:cs typeface="Times New Roman"/>
              </a:rPr>
              <a:t>we </a:t>
            </a:r>
            <a:r>
              <a:rPr sz="2800" spc="13" dirty="0">
                <a:latin typeface="Times New Roman"/>
                <a:cs typeface="Times New Roman"/>
              </a:rPr>
              <a:t>want </a:t>
            </a:r>
            <a:r>
              <a:rPr sz="2800" spc="9" dirty="0">
                <a:latin typeface="Times New Roman"/>
                <a:cs typeface="Times New Roman"/>
              </a:rPr>
              <a:t>to </a:t>
            </a:r>
            <a:r>
              <a:rPr sz="2800" spc="13" dirty="0">
                <a:latin typeface="Times New Roman"/>
                <a:cs typeface="Times New Roman"/>
              </a:rPr>
              <a:t>draw a </a:t>
            </a:r>
            <a:r>
              <a:rPr sz="2800" spc="9" dirty="0">
                <a:latin typeface="Times New Roman"/>
                <a:cs typeface="Times New Roman"/>
              </a:rPr>
              <a:t>sample </a:t>
            </a:r>
            <a:r>
              <a:rPr sz="2800" spc="13" dirty="0">
                <a:latin typeface="Times New Roman"/>
                <a:cs typeface="Times New Roman"/>
              </a:rPr>
              <a:t>from </a:t>
            </a:r>
            <a:r>
              <a:rPr sz="2800" spc="9" dirty="0">
                <a:latin typeface="Times New Roman"/>
                <a:cs typeface="Times New Roman"/>
              </a:rPr>
              <a:t>the inverse  distribution in the </a:t>
            </a:r>
            <a:r>
              <a:rPr sz="2800" spc="4" dirty="0">
                <a:latin typeface="Times New Roman"/>
                <a:cs typeface="Times New Roman"/>
              </a:rPr>
              <a:t>centralized</a:t>
            </a:r>
            <a:r>
              <a:rPr sz="2800" spc="-13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setting.</a:t>
            </a:r>
            <a:endParaRPr sz="2800" dirty="0">
              <a:latin typeface="Times New Roman"/>
              <a:cs typeface="Times New Roman"/>
            </a:endParaRPr>
          </a:p>
          <a:p>
            <a:pPr marL="730662" marR="1386242" lvl="1" indent="-275679">
              <a:spcBef>
                <a:spcPts val="379"/>
              </a:spcBef>
              <a:buChar char="–"/>
              <a:tabLst>
                <a:tab pos="792298" algn="l"/>
                <a:tab pos="792858" algn="l"/>
              </a:tabLst>
            </a:pPr>
            <a:r>
              <a:rPr sz="2400" spc="-4" dirty="0">
                <a:latin typeface="Times New Roman"/>
                <a:cs typeface="Times New Roman"/>
              </a:rPr>
              <a:t>draw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(i,x) </a:t>
            </a:r>
            <a:r>
              <a:rPr sz="2400" spc="-4" dirty="0">
                <a:latin typeface="Times New Roman"/>
                <a:cs typeface="Times New Roman"/>
              </a:rPr>
              <a:t>s.t.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f(x)=i,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i≠0 </a:t>
            </a:r>
            <a:r>
              <a:rPr sz="2400" spc="-9" dirty="0">
                <a:latin typeface="Times New Roman"/>
                <a:cs typeface="Times New Roman"/>
              </a:rPr>
              <a:t>so probability </a:t>
            </a:r>
            <a:r>
              <a:rPr sz="2400" spc="-4" dirty="0">
                <a:latin typeface="Times New Roman"/>
                <a:cs typeface="Times New Roman"/>
              </a:rPr>
              <a:t>of picking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2400" spc="-9" dirty="0">
                <a:latin typeface="Times New Roman"/>
                <a:cs typeface="Times New Roman"/>
              </a:rPr>
              <a:t>is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(i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/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∑</a:t>
            </a:r>
            <a:r>
              <a:rPr sz="2000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baseline="249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(j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and </a:t>
            </a:r>
            <a:r>
              <a:rPr sz="2400" spc="-4" dirty="0">
                <a:latin typeface="Times New Roman"/>
                <a:cs typeface="Times New Roman"/>
              </a:rPr>
              <a:t>probability of picking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2400" spc="-4" dirty="0">
                <a:latin typeface="Times New Roman"/>
                <a:cs typeface="Times New Roman"/>
              </a:rPr>
              <a:t>is</a:t>
            </a:r>
            <a:r>
              <a:rPr sz="2400" spc="-5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uniform.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spcBef>
                <a:spcPts val="18"/>
              </a:spcBef>
              <a:buFont typeface="Times New Roman"/>
              <a:buChar char="–"/>
            </a:pPr>
            <a:endParaRPr sz="3200" dirty="0">
              <a:latin typeface="Times New Roman"/>
              <a:cs typeface="Times New Roman"/>
            </a:endParaRPr>
          </a:p>
          <a:p>
            <a:pPr marL="342918" marR="4483" indent="-331712">
              <a:lnSpc>
                <a:spcPts val="2232"/>
              </a:lnSpc>
              <a:buChar char="•"/>
              <a:tabLst>
                <a:tab pos="342918" algn="l"/>
                <a:tab pos="343479" algn="l"/>
              </a:tabLst>
            </a:pPr>
            <a:r>
              <a:rPr sz="2800" spc="13" dirty="0">
                <a:latin typeface="Times New Roman"/>
                <a:cs typeface="Times New Roman"/>
              </a:rPr>
              <a:t>Drawing </a:t>
            </a:r>
            <a:r>
              <a:rPr sz="2800" spc="9" dirty="0">
                <a:latin typeface="Times New Roman"/>
                <a:cs typeface="Times New Roman"/>
              </a:rPr>
              <a:t>from forward </a:t>
            </a:r>
            <a:r>
              <a:rPr sz="2800" spc="4" dirty="0">
                <a:latin typeface="Times New Roman"/>
                <a:cs typeface="Times New Roman"/>
              </a:rPr>
              <a:t>distribution </a:t>
            </a:r>
            <a:r>
              <a:rPr sz="2800" spc="9" dirty="0">
                <a:latin typeface="Times New Roman"/>
                <a:cs typeface="Times New Roman"/>
              </a:rPr>
              <a:t>is “easy”: just uniformly  </a:t>
            </a:r>
            <a:r>
              <a:rPr lang="en-US" sz="2800" spc="9" dirty="0" smtClean="0">
                <a:latin typeface="Times New Roman"/>
                <a:cs typeface="Times New Roman"/>
              </a:rPr>
              <a:t/>
            </a:r>
            <a:br>
              <a:rPr lang="en-US" sz="2800" spc="9" dirty="0" smtClean="0">
                <a:latin typeface="Times New Roman"/>
                <a:cs typeface="Times New Roman"/>
              </a:rPr>
            </a:br>
            <a:r>
              <a:rPr sz="2800" spc="9" dirty="0" smtClean="0">
                <a:latin typeface="Times New Roman"/>
                <a:cs typeface="Times New Roman"/>
              </a:rPr>
              <a:t>decide </a:t>
            </a:r>
            <a:r>
              <a:rPr sz="2800" spc="4" dirty="0">
                <a:latin typeface="Times New Roman"/>
                <a:cs typeface="Times New Roman"/>
              </a:rPr>
              <a:t>to </a:t>
            </a:r>
            <a:r>
              <a:rPr sz="2800" spc="9" dirty="0">
                <a:latin typeface="Times New Roman"/>
                <a:cs typeface="Times New Roman"/>
              </a:rPr>
              <a:t>sample each </a:t>
            </a:r>
            <a:r>
              <a:rPr sz="2800" spc="13" dirty="0">
                <a:latin typeface="Times New Roman"/>
                <a:cs typeface="Times New Roman"/>
              </a:rPr>
              <a:t>new </a:t>
            </a:r>
            <a:r>
              <a:rPr sz="2800" spc="9" dirty="0">
                <a:latin typeface="Times New Roman"/>
                <a:cs typeface="Times New Roman"/>
              </a:rPr>
              <a:t>item </a:t>
            </a:r>
            <a:r>
              <a:rPr sz="2800" spc="4" dirty="0">
                <a:latin typeface="Times New Roman"/>
                <a:cs typeface="Times New Roman"/>
              </a:rPr>
              <a:t>(IP </a:t>
            </a:r>
            <a:r>
              <a:rPr sz="2800" spc="9" dirty="0">
                <a:latin typeface="Times New Roman"/>
                <a:cs typeface="Times New Roman"/>
              </a:rPr>
              <a:t>address, size)</a:t>
            </a:r>
            <a:r>
              <a:rPr sz="2800" spc="-1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seen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Font typeface="Times New Roman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342918" marR="321066" indent="-331712">
              <a:lnSpc>
                <a:spcPts val="2232"/>
              </a:lnSpc>
              <a:buChar char="•"/>
              <a:tabLst>
                <a:tab pos="342918" algn="l"/>
                <a:tab pos="343479" algn="l"/>
              </a:tabLst>
            </a:pPr>
            <a:r>
              <a:rPr sz="2800" spc="13" dirty="0">
                <a:latin typeface="Times New Roman"/>
                <a:cs typeface="Times New Roman"/>
              </a:rPr>
              <a:t>Drawing from </a:t>
            </a:r>
            <a:r>
              <a:rPr sz="2800" spc="9" dirty="0">
                <a:latin typeface="Times New Roman"/>
                <a:cs typeface="Times New Roman"/>
              </a:rPr>
              <a:t>inverse distribution is </a:t>
            </a:r>
            <a:r>
              <a:rPr sz="2800" spc="13" dirty="0">
                <a:latin typeface="Times New Roman"/>
                <a:cs typeface="Times New Roman"/>
              </a:rPr>
              <a:t>more </a:t>
            </a:r>
            <a:r>
              <a:rPr sz="2800" spc="4" dirty="0">
                <a:latin typeface="Times New Roman"/>
                <a:cs typeface="Times New Roman"/>
              </a:rPr>
              <a:t>difficult, </a:t>
            </a:r>
            <a:r>
              <a:rPr sz="2800" spc="9" dirty="0">
                <a:latin typeface="Times New Roman"/>
                <a:cs typeface="Times New Roman"/>
              </a:rPr>
              <a:t>since  probability of drawing </a:t>
            </a:r>
            <a:r>
              <a:rPr sz="2800" spc="4" dirty="0">
                <a:solidFill>
                  <a:srgbClr val="FF0000"/>
                </a:solidFill>
                <a:latin typeface="Times New Roman"/>
                <a:cs typeface="Times New Roman"/>
              </a:rPr>
              <a:t>(i,1) </a:t>
            </a:r>
            <a:r>
              <a:rPr sz="2800" spc="9" dirty="0">
                <a:latin typeface="Times New Roman"/>
                <a:cs typeface="Times New Roman"/>
              </a:rPr>
              <a:t>should </a:t>
            </a:r>
            <a:r>
              <a:rPr sz="2800" spc="13" dirty="0">
                <a:latin typeface="Times New Roman"/>
                <a:cs typeface="Times New Roman"/>
              </a:rPr>
              <a:t>be same </a:t>
            </a:r>
            <a:r>
              <a:rPr sz="2800" spc="9" dirty="0">
                <a:latin typeface="Times New Roman"/>
                <a:cs typeface="Times New Roman"/>
              </a:rPr>
              <a:t>as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(j,1024)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02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658" y="460208"/>
            <a:ext cx="8868736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Sampling:</a:t>
            </a:r>
            <a:r>
              <a:rPr b="1" spc="-22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694" y="1762332"/>
            <a:ext cx="5209392" cy="38517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42918" indent="-331712">
              <a:spcBef>
                <a:spcPts val="124"/>
              </a:spcBef>
              <a:buChar char="•"/>
              <a:tabLst>
                <a:tab pos="342918" algn="l"/>
                <a:tab pos="343479" algn="l"/>
              </a:tabLst>
            </a:pPr>
            <a:r>
              <a:rPr sz="2400" spc="13" dirty="0">
                <a:latin typeface="Times New Roman"/>
                <a:cs typeface="Times New Roman"/>
              </a:rPr>
              <a:t>Data </a:t>
            </a:r>
            <a:r>
              <a:rPr sz="2400" spc="9" dirty="0">
                <a:latin typeface="Times New Roman"/>
                <a:cs typeface="Times New Roman"/>
              </a:rPr>
              <a:t>structure </a:t>
            </a:r>
            <a:r>
              <a:rPr sz="2400" spc="4" dirty="0">
                <a:latin typeface="Times New Roman"/>
                <a:cs typeface="Times New Roman"/>
              </a:rPr>
              <a:t>split </a:t>
            </a:r>
            <a:r>
              <a:rPr sz="2400" spc="9" dirty="0">
                <a:latin typeface="Times New Roman"/>
                <a:cs typeface="Times New Roman"/>
              </a:rPr>
              <a:t>into</a:t>
            </a:r>
            <a:r>
              <a:rPr sz="2400" spc="-62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levels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695" y="2610848"/>
            <a:ext cx="5403795" cy="38517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42918" indent="-331712">
              <a:spcBef>
                <a:spcPts val="124"/>
              </a:spcBef>
              <a:buChar char="•"/>
              <a:tabLst>
                <a:tab pos="342918" algn="l"/>
                <a:tab pos="343479" algn="l"/>
              </a:tabLst>
            </a:pPr>
            <a:r>
              <a:rPr sz="2400" spc="13" dirty="0">
                <a:solidFill>
                  <a:srgbClr val="323299"/>
                </a:solidFill>
                <a:latin typeface="Times New Roman"/>
                <a:cs typeface="Times New Roman"/>
              </a:rPr>
              <a:t>For each </a:t>
            </a:r>
            <a:r>
              <a:rPr sz="2400" spc="9" dirty="0">
                <a:solidFill>
                  <a:srgbClr val="323299"/>
                </a:solidFill>
                <a:latin typeface="Times New Roman"/>
                <a:cs typeface="Times New Roman"/>
              </a:rPr>
              <a:t>update </a:t>
            </a:r>
            <a:r>
              <a:rPr sz="2400" spc="4" dirty="0">
                <a:solidFill>
                  <a:srgbClr val="009900"/>
                </a:solidFill>
                <a:latin typeface="Times New Roman"/>
                <a:cs typeface="Times New Roman"/>
              </a:rPr>
              <a:t>(i</a:t>
            </a:r>
            <a:r>
              <a:rPr sz="2400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009900"/>
                </a:solidFill>
                <a:latin typeface="Times New Roman"/>
                <a:cs typeface="Times New Roman"/>
              </a:rPr>
              <a:t>,</a:t>
            </a:r>
            <a:r>
              <a:rPr sz="2400" spc="-7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400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009900"/>
                </a:solidFill>
                <a:latin typeface="Times New Roman"/>
                <a:cs typeface="Times New Roman"/>
              </a:rPr>
              <a:t>):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7422" y="3026356"/>
            <a:ext cx="4765664" cy="970477"/>
          </a:xfrm>
          <a:prstGeom prst="rect">
            <a:avLst/>
          </a:prstGeom>
        </p:spPr>
        <p:txBody>
          <a:bodyPr vert="horz" wrap="square" lIns="0" tIns="21291" rIns="0" bIns="0" rtlCol="0">
            <a:spAutoFit/>
          </a:bodyPr>
          <a:lstStyle/>
          <a:p>
            <a:pPr marL="286886" marR="170899" indent="-275679">
              <a:lnSpc>
                <a:spcPts val="2321"/>
              </a:lnSpc>
              <a:spcBef>
                <a:spcPts val="168"/>
              </a:spcBef>
              <a:buChar char="–"/>
              <a:tabLst>
                <a:tab pos="286326" algn="l"/>
                <a:tab pos="287446" algn="l"/>
              </a:tabLst>
            </a:pPr>
            <a:r>
              <a:rPr sz="2000" spc="-4" dirty="0">
                <a:latin typeface="Times New Roman"/>
                <a:cs typeface="Times New Roman"/>
              </a:rPr>
              <a:t>compute </a:t>
            </a:r>
            <a:r>
              <a:rPr sz="2000" spc="-9" dirty="0">
                <a:latin typeface="Times New Roman"/>
                <a:cs typeface="Times New Roman"/>
              </a:rPr>
              <a:t>hash </a:t>
            </a:r>
            <a:r>
              <a:rPr sz="2000" spc="-4" dirty="0">
                <a:solidFill>
                  <a:srgbClr val="009900"/>
                </a:solidFill>
                <a:latin typeface="Times New Roman"/>
                <a:cs typeface="Times New Roman"/>
              </a:rPr>
              <a:t>l(i</a:t>
            </a:r>
            <a:r>
              <a:rPr sz="2000" spc="-6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000" spc="-4" dirty="0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sz="2000" spc="-9" dirty="0">
                <a:latin typeface="Times New Roman"/>
                <a:cs typeface="Times New Roman"/>
              </a:rPr>
              <a:t>to </a:t>
            </a:r>
            <a:r>
              <a:rPr sz="2000" spc="-4" dirty="0">
                <a:latin typeface="Times New Roman"/>
                <a:cs typeface="Times New Roman"/>
              </a:rPr>
              <a:t>a level in the data  </a:t>
            </a:r>
            <a:r>
              <a:rPr sz="2000" spc="-9" dirty="0">
                <a:latin typeface="Times New Roman"/>
                <a:cs typeface="Times New Roman"/>
              </a:rPr>
              <a:t>structure.</a:t>
            </a:r>
            <a:endParaRPr sz="2000" dirty="0">
              <a:latin typeface="Times New Roman"/>
              <a:cs typeface="Times New Roman"/>
            </a:endParaRPr>
          </a:p>
          <a:p>
            <a:pPr marL="286886" indent="-275679">
              <a:spcBef>
                <a:spcPts val="388"/>
              </a:spcBef>
              <a:buChar char="–"/>
              <a:tabLst>
                <a:tab pos="286326" algn="l"/>
                <a:tab pos="286886" algn="l"/>
              </a:tabLst>
            </a:pPr>
            <a:r>
              <a:rPr sz="2000" spc="-4" dirty="0">
                <a:latin typeface="Times New Roman"/>
                <a:cs typeface="Times New Roman"/>
              </a:rPr>
              <a:t>Update counts in level </a:t>
            </a:r>
            <a:r>
              <a:rPr sz="2000" spc="-4" dirty="0">
                <a:solidFill>
                  <a:srgbClr val="009900"/>
                </a:solidFill>
                <a:latin typeface="Times New Roman"/>
                <a:cs typeface="Times New Roman"/>
              </a:rPr>
              <a:t>l(i</a:t>
            </a:r>
            <a:r>
              <a:rPr sz="2000" spc="-6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000" spc="-4" dirty="0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sz="2000" spc="-9" dirty="0"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000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 </a:t>
            </a:r>
            <a:r>
              <a:rPr sz="2000" spc="-9" dirty="0">
                <a:latin typeface="Times New Roman"/>
                <a:cs typeface="Times New Roman"/>
              </a:rPr>
              <a:t>and</a:t>
            </a:r>
            <a:r>
              <a:rPr sz="2000" spc="4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000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endParaRPr sz="2000" baseline="-21072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98042"/>
              </p:ext>
            </p:extLst>
          </p:nvPr>
        </p:nvGraphicFramePr>
        <p:xfrm>
          <a:off x="8101718" y="2086317"/>
          <a:ext cx="368674" cy="184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74"/>
              </a:tblGrid>
              <a:tr h="442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69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95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433560" y="3789297"/>
            <a:ext cx="1330138" cy="147918"/>
          </a:xfrm>
          <a:custGeom>
            <a:avLst/>
            <a:gdLst/>
            <a:ahLst/>
            <a:cxnLst/>
            <a:rect l="l" t="t" r="r" b="b"/>
            <a:pathLst>
              <a:path w="1507490" h="167639">
                <a:moveTo>
                  <a:pt x="0" y="167640"/>
                </a:moveTo>
                <a:lnTo>
                  <a:pt x="0" y="0"/>
                </a:lnTo>
                <a:lnTo>
                  <a:pt x="1507235" y="0"/>
                </a:lnTo>
                <a:lnTo>
                  <a:pt x="1507235" y="167639"/>
                </a:lnTo>
                <a:lnTo>
                  <a:pt x="0" y="16764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9433560" y="3789297"/>
            <a:ext cx="1330138" cy="147918"/>
          </a:xfrm>
          <a:custGeom>
            <a:avLst/>
            <a:gdLst/>
            <a:ahLst/>
            <a:cxnLst/>
            <a:rect l="l" t="t" r="r" b="b"/>
            <a:pathLst>
              <a:path w="1507490" h="167639">
                <a:moveTo>
                  <a:pt x="1507235" y="167639"/>
                </a:moveTo>
                <a:lnTo>
                  <a:pt x="1507235" y="0"/>
                </a:lnTo>
                <a:lnTo>
                  <a:pt x="0" y="0"/>
                </a:lnTo>
                <a:lnTo>
                  <a:pt x="0" y="167640"/>
                </a:lnTo>
                <a:lnTo>
                  <a:pt x="1507235" y="167639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/>
          <p:nvPr/>
        </p:nvSpPr>
        <p:spPr>
          <a:xfrm>
            <a:off x="7146215" y="2016975"/>
            <a:ext cx="442632" cy="295835"/>
          </a:xfrm>
          <a:custGeom>
            <a:avLst/>
            <a:gdLst/>
            <a:ahLst/>
            <a:cxnLst/>
            <a:rect l="l" t="t" r="r" b="b"/>
            <a:pathLst>
              <a:path w="501650" h="335280">
                <a:moveTo>
                  <a:pt x="0" y="41148"/>
                </a:moveTo>
                <a:lnTo>
                  <a:pt x="0" y="292608"/>
                </a:lnTo>
                <a:lnTo>
                  <a:pt x="3214" y="308919"/>
                </a:lnTo>
                <a:lnTo>
                  <a:pt x="12001" y="322516"/>
                </a:lnTo>
                <a:lnTo>
                  <a:pt x="25074" y="331827"/>
                </a:lnTo>
                <a:lnTo>
                  <a:pt x="41148" y="335280"/>
                </a:lnTo>
                <a:lnTo>
                  <a:pt x="460248" y="335280"/>
                </a:lnTo>
                <a:lnTo>
                  <a:pt x="476321" y="331827"/>
                </a:lnTo>
                <a:lnTo>
                  <a:pt x="489394" y="322516"/>
                </a:lnTo>
                <a:lnTo>
                  <a:pt x="498181" y="308919"/>
                </a:lnTo>
                <a:lnTo>
                  <a:pt x="501396" y="292608"/>
                </a:lnTo>
                <a:lnTo>
                  <a:pt x="501396" y="41148"/>
                </a:lnTo>
                <a:lnTo>
                  <a:pt x="498181" y="25074"/>
                </a:lnTo>
                <a:lnTo>
                  <a:pt x="489394" y="12001"/>
                </a:lnTo>
                <a:lnTo>
                  <a:pt x="476321" y="3214"/>
                </a:lnTo>
                <a:lnTo>
                  <a:pt x="460248" y="0"/>
                </a:lnTo>
                <a:lnTo>
                  <a:pt x="41148" y="0"/>
                </a:lnTo>
                <a:lnTo>
                  <a:pt x="25074" y="3214"/>
                </a:lnTo>
                <a:lnTo>
                  <a:pt x="12001" y="12001"/>
                </a:lnTo>
                <a:lnTo>
                  <a:pt x="3214" y="25074"/>
                </a:lnTo>
                <a:lnTo>
                  <a:pt x="0" y="4114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7146215" y="2016975"/>
            <a:ext cx="442632" cy="295835"/>
          </a:xfrm>
          <a:custGeom>
            <a:avLst/>
            <a:gdLst/>
            <a:ahLst/>
            <a:cxnLst/>
            <a:rect l="l" t="t" r="r" b="b"/>
            <a:pathLst>
              <a:path w="501650" h="335280">
                <a:moveTo>
                  <a:pt x="41148" y="0"/>
                </a:moveTo>
                <a:lnTo>
                  <a:pt x="25074" y="3214"/>
                </a:lnTo>
                <a:lnTo>
                  <a:pt x="12001" y="12001"/>
                </a:lnTo>
                <a:lnTo>
                  <a:pt x="3214" y="25074"/>
                </a:lnTo>
                <a:lnTo>
                  <a:pt x="0" y="41148"/>
                </a:lnTo>
                <a:lnTo>
                  <a:pt x="0" y="292608"/>
                </a:lnTo>
                <a:lnTo>
                  <a:pt x="3214" y="308919"/>
                </a:lnTo>
                <a:lnTo>
                  <a:pt x="12001" y="322516"/>
                </a:lnTo>
                <a:lnTo>
                  <a:pt x="25074" y="331827"/>
                </a:lnTo>
                <a:lnTo>
                  <a:pt x="41148" y="335280"/>
                </a:lnTo>
                <a:lnTo>
                  <a:pt x="460248" y="335280"/>
                </a:lnTo>
                <a:lnTo>
                  <a:pt x="476321" y="331827"/>
                </a:lnTo>
                <a:lnTo>
                  <a:pt x="489394" y="322516"/>
                </a:lnTo>
                <a:lnTo>
                  <a:pt x="498181" y="308919"/>
                </a:lnTo>
                <a:lnTo>
                  <a:pt x="501396" y="292608"/>
                </a:lnTo>
                <a:lnTo>
                  <a:pt x="501396" y="41148"/>
                </a:lnTo>
                <a:lnTo>
                  <a:pt x="498181" y="25074"/>
                </a:lnTo>
                <a:lnTo>
                  <a:pt x="489394" y="12001"/>
                </a:lnTo>
                <a:lnTo>
                  <a:pt x="476321" y="3214"/>
                </a:lnTo>
                <a:lnTo>
                  <a:pt x="460248" y="0"/>
                </a:lnTo>
                <a:lnTo>
                  <a:pt x="41148" y="0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/>
          <p:cNvSpPr/>
          <p:nvPr/>
        </p:nvSpPr>
        <p:spPr>
          <a:xfrm>
            <a:off x="9877312" y="3789297"/>
            <a:ext cx="0" cy="147918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2" name="object 12"/>
          <p:cNvSpPr/>
          <p:nvPr/>
        </p:nvSpPr>
        <p:spPr>
          <a:xfrm>
            <a:off x="10321067" y="3790642"/>
            <a:ext cx="2801" cy="146797"/>
          </a:xfrm>
          <a:custGeom>
            <a:avLst/>
            <a:gdLst/>
            <a:ahLst/>
            <a:cxnLst/>
            <a:rect l="l" t="t" r="r" b="b"/>
            <a:pathLst>
              <a:path w="3175" h="166370">
                <a:moveTo>
                  <a:pt x="3048" y="0"/>
                </a:moveTo>
                <a:lnTo>
                  <a:pt x="0" y="166115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40073"/>
              </p:ext>
            </p:extLst>
          </p:nvPr>
        </p:nvGraphicFramePr>
        <p:xfrm>
          <a:off x="9428943" y="2086317"/>
          <a:ext cx="1330138" cy="117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753"/>
                <a:gridCol w="443753"/>
                <a:gridCol w="442632"/>
              </a:tblGrid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470750" y="2139343"/>
            <a:ext cx="965947" cy="177613"/>
          </a:xfrm>
          <a:custGeom>
            <a:avLst/>
            <a:gdLst/>
            <a:ahLst/>
            <a:cxnLst/>
            <a:rect l="l" t="t" r="r" b="b"/>
            <a:pathLst>
              <a:path w="1094740" h="201294">
                <a:moveTo>
                  <a:pt x="1011193" y="46422"/>
                </a:moveTo>
                <a:lnTo>
                  <a:pt x="1016507" y="82296"/>
                </a:lnTo>
                <a:lnTo>
                  <a:pt x="1094232" y="28955"/>
                </a:lnTo>
                <a:lnTo>
                  <a:pt x="1030224" y="8343"/>
                </a:lnTo>
                <a:lnTo>
                  <a:pt x="1030224" y="41148"/>
                </a:lnTo>
                <a:lnTo>
                  <a:pt x="1028700" y="44196"/>
                </a:lnTo>
                <a:lnTo>
                  <a:pt x="1025651" y="44196"/>
                </a:lnTo>
                <a:lnTo>
                  <a:pt x="1011193" y="46422"/>
                </a:lnTo>
                <a:close/>
              </a:path>
              <a:path w="1094740" h="201294">
                <a:moveTo>
                  <a:pt x="1009614" y="35762"/>
                </a:moveTo>
                <a:lnTo>
                  <a:pt x="1011193" y="46422"/>
                </a:lnTo>
                <a:lnTo>
                  <a:pt x="1025651" y="44196"/>
                </a:lnTo>
                <a:lnTo>
                  <a:pt x="1028700" y="44196"/>
                </a:lnTo>
                <a:lnTo>
                  <a:pt x="1030224" y="41148"/>
                </a:lnTo>
                <a:lnTo>
                  <a:pt x="1030224" y="38100"/>
                </a:lnTo>
                <a:lnTo>
                  <a:pt x="1028700" y="35051"/>
                </a:lnTo>
                <a:lnTo>
                  <a:pt x="1027176" y="33527"/>
                </a:lnTo>
                <a:lnTo>
                  <a:pt x="1024128" y="33527"/>
                </a:lnTo>
                <a:lnTo>
                  <a:pt x="1009614" y="35762"/>
                </a:lnTo>
                <a:close/>
              </a:path>
              <a:path w="1094740" h="201294">
                <a:moveTo>
                  <a:pt x="1004316" y="0"/>
                </a:moveTo>
                <a:lnTo>
                  <a:pt x="1009614" y="35762"/>
                </a:lnTo>
                <a:lnTo>
                  <a:pt x="1024128" y="33527"/>
                </a:lnTo>
                <a:lnTo>
                  <a:pt x="1027176" y="33527"/>
                </a:lnTo>
                <a:lnTo>
                  <a:pt x="1028700" y="35051"/>
                </a:lnTo>
                <a:lnTo>
                  <a:pt x="1030224" y="38100"/>
                </a:lnTo>
                <a:lnTo>
                  <a:pt x="1030224" y="8343"/>
                </a:lnTo>
                <a:lnTo>
                  <a:pt x="1004316" y="0"/>
                </a:lnTo>
                <a:close/>
              </a:path>
              <a:path w="1094740" h="201294">
                <a:moveTo>
                  <a:pt x="0" y="193548"/>
                </a:moveTo>
                <a:lnTo>
                  <a:pt x="0" y="199643"/>
                </a:lnTo>
                <a:lnTo>
                  <a:pt x="3048" y="201167"/>
                </a:lnTo>
                <a:lnTo>
                  <a:pt x="6095" y="201167"/>
                </a:lnTo>
                <a:lnTo>
                  <a:pt x="1011193" y="46422"/>
                </a:lnTo>
                <a:lnTo>
                  <a:pt x="1009614" y="35762"/>
                </a:lnTo>
                <a:lnTo>
                  <a:pt x="4572" y="190500"/>
                </a:lnTo>
                <a:lnTo>
                  <a:pt x="1524" y="192024"/>
                </a:lnTo>
                <a:lnTo>
                  <a:pt x="0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5" name="object 15"/>
          <p:cNvSpPr/>
          <p:nvPr/>
        </p:nvSpPr>
        <p:spPr>
          <a:xfrm>
            <a:off x="8470750" y="2304742"/>
            <a:ext cx="965947" cy="382121"/>
          </a:xfrm>
          <a:custGeom>
            <a:avLst/>
            <a:gdLst/>
            <a:ahLst/>
            <a:cxnLst/>
            <a:rect l="l" t="t" r="r" b="b"/>
            <a:pathLst>
              <a:path w="1094740" h="433069">
                <a:moveTo>
                  <a:pt x="1016728" y="43309"/>
                </a:moveTo>
                <a:lnTo>
                  <a:pt x="1030224" y="77724"/>
                </a:lnTo>
                <a:lnTo>
                  <a:pt x="1094232" y="9144"/>
                </a:lnTo>
                <a:lnTo>
                  <a:pt x="1034795" y="3392"/>
                </a:lnTo>
                <a:lnTo>
                  <a:pt x="1034795" y="35051"/>
                </a:lnTo>
                <a:lnTo>
                  <a:pt x="1033272" y="38100"/>
                </a:lnTo>
                <a:lnTo>
                  <a:pt x="1030224" y="38100"/>
                </a:lnTo>
                <a:lnTo>
                  <a:pt x="1016728" y="43309"/>
                </a:lnTo>
                <a:close/>
              </a:path>
              <a:path w="1094740" h="433069">
                <a:moveTo>
                  <a:pt x="1013203" y="34320"/>
                </a:moveTo>
                <a:lnTo>
                  <a:pt x="1016728" y="43309"/>
                </a:lnTo>
                <a:lnTo>
                  <a:pt x="1030224" y="38100"/>
                </a:lnTo>
                <a:lnTo>
                  <a:pt x="1033272" y="38100"/>
                </a:lnTo>
                <a:lnTo>
                  <a:pt x="1034795" y="35051"/>
                </a:lnTo>
                <a:lnTo>
                  <a:pt x="1031748" y="28956"/>
                </a:lnTo>
                <a:lnTo>
                  <a:pt x="1028700" y="27432"/>
                </a:lnTo>
                <a:lnTo>
                  <a:pt x="1027176" y="28956"/>
                </a:lnTo>
                <a:lnTo>
                  <a:pt x="1013203" y="34320"/>
                </a:lnTo>
                <a:close/>
              </a:path>
              <a:path w="1094740" h="433069">
                <a:moveTo>
                  <a:pt x="999744" y="0"/>
                </a:moveTo>
                <a:lnTo>
                  <a:pt x="1013203" y="34320"/>
                </a:lnTo>
                <a:lnTo>
                  <a:pt x="1027176" y="28956"/>
                </a:lnTo>
                <a:lnTo>
                  <a:pt x="1028700" y="27432"/>
                </a:lnTo>
                <a:lnTo>
                  <a:pt x="1031748" y="28956"/>
                </a:lnTo>
                <a:lnTo>
                  <a:pt x="1034795" y="35051"/>
                </a:lnTo>
                <a:lnTo>
                  <a:pt x="1034795" y="3392"/>
                </a:lnTo>
                <a:lnTo>
                  <a:pt x="999744" y="0"/>
                </a:lnTo>
                <a:close/>
              </a:path>
              <a:path w="1094740" h="433069">
                <a:moveTo>
                  <a:pt x="0" y="423672"/>
                </a:moveTo>
                <a:lnTo>
                  <a:pt x="0" y="429768"/>
                </a:lnTo>
                <a:lnTo>
                  <a:pt x="1524" y="431291"/>
                </a:lnTo>
                <a:lnTo>
                  <a:pt x="4572" y="432815"/>
                </a:lnTo>
                <a:lnTo>
                  <a:pt x="7620" y="432815"/>
                </a:lnTo>
                <a:lnTo>
                  <a:pt x="1016728" y="43309"/>
                </a:lnTo>
                <a:lnTo>
                  <a:pt x="1013203" y="34320"/>
                </a:lnTo>
                <a:lnTo>
                  <a:pt x="3048" y="422148"/>
                </a:lnTo>
                <a:lnTo>
                  <a:pt x="0" y="42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6" name="object 16"/>
          <p:cNvSpPr/>
          <p:nvPr/>
        </p:nvSpPr>
        <p:spPr>
          <a:xfrm>
            <a:off x="8470750" y="2460728"/>
            <a:ext cx="965947" cy="596153"/>
          </a:xfrm>
          <a:custGeom>
            <a:avLst/>
            <a:gdLst/>
            <a:ahLst/>
            <a:cxnLst/>
            <a:rect l="l" t="t" r="r" b="b"/>
            <a:pathLst>
              <a:path w="1094740" h="675639">
                <a:moveTo>
                  <a:pt x="1024127" y="47138"/>
                </a:moveTo>
                <a:lnTo>
                  <a:pt x="1043939" y="79248"/>
                </a:lnTo>
                <a:lnTo>
                  <a:pt x="1094232" y="0"/>
                </a:lnTo>
                <a:lnTo>
                  <a:pt x="1039368" y="4424"/>
                </a:lnTo>
                <a:lnTo>
                  <a:pt x="1039368" y="38100"/>
                </a:lnTo>
                <a:lnTo>
                  <a:pt x="1036319" y="39624"/>
                </a:lnTo>
                <a:lnTo>
                  <a:pt x="1024127" y="47138"/>
                </a:lnTo>
                <a:close/>
              </a:path>
              <a:path w="1094740" h="675639">
                <a:moveTo>
                  <a:pt x="1019453" y="39562"/>
                </a:moveTo>
                <a:lnTo>
                  <a:pt x="1024127" y="47138"/>
                </a:lnTo>
                <a:lnTo>
                  <a:pt x="1036319" y="39624"/>
                </a:lnTo>
                <a:lnTo>
                  <a:pt x="1039368" y="38100"/>
                </a:lnTo>
                <a:lnTo>
                  <a:pt x="1039368" y="33527"/>
                </a:lnTo>
                <a:lnTo>
                  <a:pt x="1037844" y="30479"/>
                </a:lnTo>
                <a:lnTo>
                  <a:pt x="1033272" y="30479"/>
                </a:lnTo>
                <a:lnTo>
                  <a:pt x="1031748" y="32003"/>
                </a:lnTo>
                <a:lnTo>
                  <a:pt x="1019453" y="39562"/>
                </a:lnTo>
                <a:close/>
              </a:path>
              <a:path w="1094740" h="675639">
                <a:moveTo>
                  <a:pt x="999744" y="7619"/>
                </a:moveTo>
                <a:lnTo>
                  <a:pt x="1019453" y="39562"/>
                </a:lnTo>
                <a:lnTo>
                  <a:pt x="1031748" y="32003"/>
                </a:lnTo>
                <a:lnTo>
                  <a:pt x="1033272" y="30479"/>
                </a:lnTo>
                <a:lnTo>
                  <a:pt x="1037844" y="30479"/>
                </a:lnTo>
                <a:lnTo>
                  <a:pt x="1039368" y="33527"/>
                </a:lnTo>
                <a:lnTo>
                  <a:pt x="1039368" y="4424"/>
                </a:lnTo>
                <a:lnTo>
                  <a:pt x="999744" y="7619"/>
                </a:lnTo>
                <a:close/>
              </a:path>
              <a:path w="1094740" h="675639">
                <a:moveTo>
                  <a:pt x="0" y="665988"/>
                </a:moveTo>
                <a:lnTo>
                  <a:pt x="0" y="669036"/>
                </a:lnTo>
                <a:lnTo>
                  <a:pt x="1524" y="672084"/>
                </a:lnTo>
                <a:lnTo>
                  <a:pt x="3048" y="673607"/>
                </a:lnTo>
                <a:lnTo>
                  <a:pt x="6096" y="675131"/>
                </a:lnTo>
                <a:lnTo>
                  <a:pt x="7620" y="673607"/>
                </a:lnTo>
                <a:lnTo>
                  <a:pt x="1024127" y="47138"/>
                </a:lnTo>
                <a:lnTo>
                  <a:pt x="1019453" y="39562"/>
                </a:lnTo>
                <a:lnTo>
                  <a:pt x="3048" y="664463"/>
                </a:lnTo>
                <a:lnTo>
                  <a:pt x="0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7" name="object 17"/>
          <p:cNvSpPr/>
          <p:nvPr/>
        </p:nvSpPr>
        <p:spPr>
          <a:xfrm>
            <a:off x="8470750" y="2607301"/>
            <a:ext cx="965947" cy="745191"/>
          </a:xfrm>
          <a:custGeom>
            <a:avLst/>
            <a:gdLst/>
            <a:ahLst/>
            <a:cxnLst/>
            <a:rect l="l" t="t" r="r" b="b"/>
            <a:pathLst>
              <a:path w="1094740" h="844550">
                <a:moveTo>
                  <a:pt x="1030075" y="55568"/>
                </a:moveTo>
                <a:lnTo>
                  <a:pt x="1053084" y="85344"/>
                </a:lnTo>
                <a:lnTo>
                  <a:pt x="1094232" y="0"/>
                </a:lnTo>
                <a:lnTo>
                  <a:pt x="1043939" y="9893"/>
                </a:lnTo>
                <a:lnTo>
                  <a:pt x="1043940" y="45720"/>
                </a:lnTo>
                <a:lnTo>
                  <a:pt x="1040892" y="47244"/>
                </a:lnTo>
                <a:lnTo>
                  <a:pt x="1030075" y="55568"/>
                </a:lnTo>
                <a:close/>
              </a:path>
              <a:path w="1094740" h="844550">
                <a:moveTo>
                  <a:pt x="1024103" y="47840"/>
                </a:moveTo>
                <a:lnTo>
                  <a:pt x="1030075" y="55568"/>
                </a:lnTo>
                <a:lnTo>
                  <a:pt x="1040892" y="47244"/>
                </a:lnTo>
                <a:lnTo>
                  <a:pt x="1043940" y="45720"/>
                </a:lnTo>
                <a:lnTo>
                  <a:pt x="1043940" y="42672"/>
                </a:lnTo>
                <a:lnTo>
                  <a:pt x="1042416" y="39624"/>
                </a:lnTo>
                <a:lnTo>
                  <a:pt x="1040892" y="38100"/>
                </a:lnTo>
                <a:lnTo>
                  <a:pt x="1037844" y="36575"/>
                </a:lnTo>
                <a:lnTo>
                  <a:pt x="1034795" y="39624"/>
                </a:lnTo>
                <a:lnTo>
                  <a:pt x="1024103" y="47840"/>
                </a:lnTo>
                <a:close/>
              </a:path>
              <a:path w="1094740" h="844550">
                <a:moveTo>
                  <a:pt x="1001268" y="18287"/>
                </a:moveTo>
                <a:lnTo>
                  <a:pt x="1024103" y="47840"/>
                </a:lnTo>
                <a:lnTo>
                  <a:pt x="1034795" y="39624"/>
                </a:lnTo>
                <a:lnTo>
                  <a:pt x="1037844" y="36575"/>
                </a:lnTo>
                <a:lnTo>
                  <a:pt x="1040892" y="38100"/>
                </a:lnTo>
                <a:lnTo>
                  <a:pt x="1042416" y="39624"/>
                </a:lnTo>
                <a:lnTo>
                  <a:pt x="1043940" y="42672"/>
                </a:lnTo>
                <a:lnTo>
                  <a:pt x="1043939" y="9893"/>
                </a:lnTo>
                <a:lnTo>
                  <a:pt x="1001268" y="18287"/>
                </a:lnTo>
                <a:close/>
              </a:path>
              <a:path w="1094740" h="844550">
                <a:moveTo>
                  <a:pt x="0" y="835151"/>
                </a:moveTo>
                <a:lnTo>
                  <a:pt x="0" y="838200"/>
                </a:lnTo>
                <a:lnTo>
                  <a:pt x="1524" y="841248"/>
                </a:lnTo>
                <a:lnTo>
                  <a:pt x="3048" y="842772"/>
                </a:lnTo>
                <a:lnTo>
                  <a:pt x="6096" y="844296"/>
                </a:lnTo>
                <a:lnTo>
                  <a:pt x="9144" y="841248"/>
                </a:lnTo>
                <a:lnTo>
                  <a:pt x="1030075" y="55568"/>
                </a:lnTo>
                <a:lnTo>
                  <a:pt x="1024103" y="47840"/>
                </a:lnTo>
                <a:lnTo>
                  <a:pt x="1524" y="833627"/>
                </a:lnTo>
                <a:lnTo>
                  <a:pt x="0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8" name="object 18"/>
          <p:cNvSpPr/>
          <p:nvPr/>
        </p:nvSpPr>
        <p:spPr>
          <a:xfrm>
            <a:off x="8470750" y="2755219"/>
            <a:ext cx="965947" cy="744071"/>
          </a:xfrm>
          <a:custGeom>
            <a:avLst/>
            <a:gdLst/>
            <a:ahLst/>
            <a:cxnLst/>
            <a:rect l="l" t="t" r="r" b="b"/>
            <a:pathLst>
              <a:path w="1094740" h="843279">
                <a:moveTo>
                  <a:pt x="1030075" y="55568"/>
                </a:moveTo>
                <a:lnTo>
                  <a:pt x="1053084" y="85344"/>
                </a:lnTo>
                <a:lnTo>
                  <a:pt x="1094232" y="0"/>
                </a:lnTo>
                <a:lnTo>
                  <a:pt x="1043940" y="9893"/>
                </a:lnTo>
                <a:lnTo>
                  <a:pt x="1043940" y="45720"/>
                </a:lnTo>
                <a:lnTo>
                  <a:pt x="1040892" y="47244"/>
                </a:lnTo>
                <a:lnTo>
                  <a:pt x="1030075" y="55568"/>
                </a:lnTo>
                <a:close/>
              </a:path>
              <a:path w="1094740" h="843279">
                <a:moveTo>
                  <a:pt x="1023373" y="46894"/>
                </a:moveTo>
                <a:lnTo>
                  <a:pt x="1030075" y="55568"/>
                </a:lnTo>
                <a:lnTo>
                  <a:pt x="1040892" y="47244"/>
                </a:lnTo>
                <a:lnTo>
                  <a:pt x="1043940" y="45720"/>
                </a:lnTo>
                <a:lnTo>
                  <a:pt x="1043940" y="42672"/>
                </a:lnTo>
                <a:lnTo>
                  <a:pt x="1042416" y="39624"/>
                </a:lnTo>
                <a:lnTo>
                  <a:pt x="1040892" y="38100"/>
                </a:lnTo>
                <a:lnTo>
                  <a:pt x="1037844" y="36575"/>
                </a:lnTo>
                <a:lnTo>
                  <a:pt x="1034796" y="38100"/>
                </a:lnTo>
                <a:lnTo>
                  <a:pt x="1023373" y="46894"/>
                </a:lnTo>
                <a:close/>
              </a:path>
              <a:path w="1094740" h="843279">
                <a:moveTo>
                  <a:pt x="1001268" y="18287"/>
                </a:moveTo>
                <a:lnTo>
                  <a:pt x="1023373" y="46894"/>
                </a:lnTo>
                <a:lnTo>
                  <a:pt x="1034796" y="38100"/>
                </a:lnTo>
                <a:lnTo>
                  <a:pt x="1037844" y="36575"/>
                </a:lnTo>
                <a:lnTo>
                  <a:pt x="1040892" y="38100"/>
                </a:lnTo>
                <a:lnTo>
                  <a:pt x="1042416" y="39624"/>
                </a:lnTo>
                <a:lnTo>
                  <a:pt x="1043940" y="42672"/>
                </a:lnTo>
                <a:lnTo>
                  <a:pt x="1043940" y="9893"/>
                </a:lnTo>
                <a:lnTo>
                  <a:pt x="1001268" y="18287"/>
                </a:lnTo>
                <a:close/>
              </a:path>
              <a:path w="1094740" h="843279">
                <a:moveTo>
                  <a:pt x="0" y="835151"/>
                </a:moveTo>
                <a:lnTo>
                  <a:pt x="0" y="838200"/>
                </a:lnTo>
                <a:lnTo>
                  <a:pt x="1524" y="841248"/>
                </a:lnTo>
                <a:lnTo>
                  <a:pt x="3048" y="842772"/>
                </a:lnTo>
                <a:lnTo>
                  <a:pt x="6096" y="842772"/>
                </a:lnTo>
                <a:lnTo>
                  <a:pt x="9144" y="841248"/>
                </a:lnTo>
                <a:lnTo>
                  <a:pt x="1030075" y="55568"/>
                </a:lnTo>
                <a:lnTo>
                  <a:pt x="1023373" y="46894"/>
                </a:lnTo>
                <a:lnTo>
                  <a:pt x="1524" y="833628"/>
                </a:lnTo>
                <a:lnTo>
                  <a:pt x="0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9" name="object 19"/>
          <p:cNvSpPr/>
          <p:nvPr/>
        </p:nvSpPr>
        <p:spPr>
          <a:xfrm>
            <a:off x="8470750" y="3826949"/>
            <a:ext cx="965947" cy="73959"/>
          </a:xfrm>
          <a:custGeom>
            <a:avLst/>
            <a:gdLst/>
            <a:ahLst/>
            <a:cxnLst/>
            <a:rect l="l" t="t" r="r" b="b"/>
            <a:pathLst>
              <a:path w="1094740" h="83820">
                <a:moveTo>
                  <a:pt x="1010412" y="47243"/>
                </a:moveTo>
                <a:lnTo>
                  <a:pt x="1010412" y="83819"/>
                </a:lnTo>
                <a:lnTo>
                  <a:pt x="1094232" y="41147"/>
                </a:lnTo>
                <a:lnTo>
                  <a:pt x="1028700" y="8977"/>
                </a:lnTo>
                <a:lnTo>
                  <a:pt x="1028700" y="44195"/>
                </a:lnTo>
                <a:lnTo>
                  <a:pt x="1027176" y="47243"/>
                </a:lnTo>
                <a:lnTo>
                  <a:pt x="1010412" y="47243"/>
                </a:lnTo>
                <a:close/>
              </a:path>
              <a:path w="1094740" h="83820">
                <a:moveTo>
                  <a:pt x="0" y="38100"/>
                </a:moveTo>
                <a:lnTo>
                  <a:pt x="0" y="44195"/>
                </a:lnTo>
                <a:lnTo>
                  <a:pt x="3048" y="47243"/>
                </a:lnTo>
                <a:lnTo>
                  <a:pt x="1027176" y="47243"/>
                </a:lnTo>
                <a:lnTo>
                  <a:pt x="1028700" y="44195"/>
                </a:lnTo>
                <a:lnTo>
                  <a:pt x="1028700" y="38100"/>
                </a:lnTo>
                <a:lnTo>
                  <a:pt x="1027176" y="36575"/>
                </a:lnTo>
                <a:lnTo>
                  <a:pt x="3048" y="36575"/>
                </a:lnTo>
                <a:lnTo>
                  <a:pt x="0" y="38100"/>
                </a:lnTo>
                <a:close/>
              </a:path>
              <a:path w="1094740" h="83820">
                <a:moveTo>
                  <a:pt x="1010412" y="0"/>
                </a:moveTo>
                <a:lnTo>
                  <a:pt x="1010412" y="36575"/>
                </a:lnTo>
                <a:lnTo>
                  <a:pt x="1027176" y="36575"/>
                </a:lnTo>
                <a:lnTo>
                  <a:pt x="1028700" y="38100"/>
                </a:lnTo>
                <a:lnTo>
                  <a:pt x="1028700" y="8977"/>
                </a:lnTo>
                <a:lnTo>
                  <a:pt x="1010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0" name="object 20"/>
          <p:cNvSpPr/>
          <p:nvPr/>
        </p:nvSpPr>
        <p:spPr>
          <a:xfrm>
            <a:off x="7362712" y="2307431"/>
            <a:ext cx="670112" cy="448235"/>
          </a:xfrm>
          <a:custGeom>
            <a:avLst/>
            <a:gdLst/>
            <a:ahLst/>
            <a:cxnLst/>
            <a:rect l="l" t="t" r="r" b="b"/>
            <a:pathLst>
              <a:path w="759460" h="508000">
                <a:moveTo>
                  <a:pt x="665988" y="496824"/>
                </a:moveTo>
                <a:lnTo>
                  <a:pt x="758952" y="507491"/>
                </a:lnTo>
                <a:lnTo>
                  <a:pt x="711708" y="426720"/>
                </a:lnTo>
                <a:lnTo>
                  <a:pt x="707136" y="433730"/>
                </a:lnTo>
                <a:lnTo>
                  <a:pt x="707136" y="469391"/>
                </a:lnTo>
                <a:lnTo>
                  <a:pt x="705612" y="472439"/>
                </a:lnTo>
                <a:lnTo>
                  <a:pt x="704088" y="473963"/>
                </a:lnTo>
                <a:lnTo>
                  <a:pt x="699516" y="475488"/>
                </a:lnTo>
                <a:lnTo>
                  <a:pt x="697992" y="473963"/>
                </a:lnTo>
                <a:lnTo>
                  <a:pt x="686077" y="466020"/>
                </a:lnTo>
                <a:lnTo>
                  <a:pt x="665988" y="496824"/>
                </a:lnTo>
                <a:close/>
              </a:path>
              <a:path w="759460" h="508000">
                <a:moveTo>
                  <a:pt x="686077" y="466020"/>
                </a:moveTo>
                <a:lnTo>
                  <a:pt x="697992" y="473963"/>
                </a:lnTo>
                <a:lnTo>
                  <a:pt x="699516" y="475488"/>
                </a:lnTo>
                <a:lnTo>
                  <a:pt x="704088" y="473963"/>
                </a:lnTo>
                <a:lnTo>
                  <a:pt x="705612" y="472439"/>
                </a:lnTo>
                <a:lnTo>
                  <a:pt x="707136" y="469391"/>
                </a:lnTo>
                <a:lnTo>
                  <a:pt x="705612" y="466343"/>
                </a:lnTo>
                <a:lnTo>
                  <a:pt x="704088" y="464820"/>
                </a:lnTo>
                <a:lnTo>
                  <a:pt x="692072" y="456827"/>
                </a:lnTo>
                <a:lnTo>
                  <a:pt x="686077" y="466020"/>
                </a:lnTo>
                <a:close/>
              </a:path>
              <a:path w="759460" h="508000">
                <a:moveTo>
                  <a:pt x="692072" y="456827"/>
                </a:moveTo>
                <a:lnTo>
                  <a:pt x="704088" y="464820"/>
                </a:lnTo>
                <a:lnTo>
                  <a:pt x="705612" y="466343"/>
                </a:lnTo>
                <a:lnTo>
                  <a:pt x="707136" y="469391"/>
                </a:lnTo>
                <a:lnTo>
                  <a:pt x="707136" y="433730"/>
                </a:lnTo>
                <a:lnTo>
                  <a:pt x="692072" y="456827"/>
                </a:lnTo>
                <a:close/>
              </a:path>
              <a:path w="759460" h="508000">
                <a:moveTo>
                  <a:pt x="0" y="4572"/>
                </a:moveTo>
                <a:lnTo>
                  <a:pt x="0" y="7620"/>
                </a:lnTo>
                <a:lnTo>
                  <a:pt x="3048" y="10667"/>
                </a:lnTo>
                <a:lnTo>
                  <a:pt x="686077" y="466020"/>
                </a:lnTo>
                <a:lnTo>
                  <a:pt x="692072" y="456827"/>
                </a:lnTo>
                <a:lnTo>
                  <a:pt x="7620" y="1524"/>
                </a:lnTo>
                <a:lnTo>
                  <a:pt x="6096" y="0"/>
                </a:lnTo>
                <a:lnTo>
                  <a:pt x="3048" y="0"/>
                </a:lnTo>
                <a:lnTo>
                  <a:pt x="1524" y="3048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1" name="object 21"/>
          <p:cNvSpPr txBox="1"/>
          <p:nvPr/>
        </p:nvSpPr>
        <p:spPr>
          <a:xfrm>
            <a:off x="9586408" y="1822888"/>
            <a:ext cx="1231526" cy="19994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308178" algn="l"/>
              </a:tabLst>
            </a:pPr>
            <a:r>
              <a:rPr sz="1200" spc="13" dirty="0">
                <a:latin typeface="Times New Roman"/>
                <a:cs typeface="Times New Roman"/>
              </a:rPr>
              <a:t>x	count</a:t>
            </a:r>
            <a:r>
              <a:rPr sz="1200" spc="71" dirty="0">
                <a:latin typeface="Times New Roman"/>
                <a:cs typeface="Times New Roman"/>
              </a:rPr>
              <a:t> </a:t>
            </a:r>
            <a:r>
              <a:rPr sz="1200" spc="13" dirty="0">
                <a:latin typeface="Times New Roman"/>
                <a:cs typeface="Times New Roman"/>
              </a:rPr>
              <a:t>unique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97890" y="3238870"/>
            <a:ext cx="244288" cy="26093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600" spc="26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5550" y="3299376"/>
            <a:ext cx="244288" cy="26093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600" spc="26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04181" y="1996356"/>
            <a:ext cx="175932" cy="19994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00" spc="26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38293" y="2407831"/>
            <a:ext cx="233643" cy="19994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00" spc="18" dirty="0">
                <a:latin typeface="Times New Roman"/>
                <a:cs typeface="Times New Roman"/>
              </a:rPr>
              <a:t>Mr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1472" y="2688320"/>
            <a:ext cx="291353" cy="55315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46700"/>
              </a:lnSpc>
              <a:spcBef>
                <a:spcPts val="79"/>
              </a:spcBef>
            </a:pPr>
            <a:r>
              <a:rPr sz="1200" spc="18" dirty="0">
                <a:latin typeface="Times New Roman"/>
                <a:cs typeface="Times New Roman"/>
              </a:rPr>
              <a:t>Mr</a:t>
            </a:r>
            <a:r>
              <a:rPr sz="1200" spc="13" baseline="25000" dirty="0">
                <a:latin typeface="Times New Roman"/>
                <a:cs typeface="Times New Roman"/>
              </a:rPr>
              <a:t>2  </a:t>
            </a:r>
            <a:r>
              <a:rPr sz="1200" spc="18" dirty="0">
                <a:latin typeface="Times New Roman"/>
                <a:cs typeface="Times New Roman"/>
              </a:rPr>
              <a:t>Mr</a:t>
            </a:r>
            <a:r>
              <a:rPr sz="1200" spc="19" baseline="25000" dirty="0">
                <a:latin typeface="Times New Roman"/>
                <a:cs typeface="Times New Roman"/>
              </a:rPr>
              <a:t>3</a:t>
            </a:r>
            <a:endParaRPr sz="1200" baseline="25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6870" y="3768679"/>
            <a:ext cx="108696" cy="19994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00" spc="13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5542" y="2005769"/>
            <a:ext cx="287431" cy="59948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600" spc="13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  <a:p>
            <a:pPr marL="26896">
              <a:spcBef>
                <a:spcPts val="1156"/>
              </a:spcBef>
            </a:pPr>
            <a:r>
              <a:rPr sz="1200" spc="13" dirty="0">
                <a:latin typeface="Times New Roman"/>
                <a:cs typeface="Times New Roman"/>
              </a:rPr>
              <a:t>l(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9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3695" y="4371187"/>
            <a:ext cx="8046143" cy="1490867"/>
          </a:xfrm>
          <a:prstGeom prst="rect">
            <a:avLst/>
          </a:prstGeom>
        </p:spPr>
        <p:txBody>
          <a:bodyPr vert="horz" wrap="square" lIns="0" tIns="94689" rIns="0" bIns="0" rtlCol="0">
            <a:spAutoFit/>
          </a:bodyPr>
          <a:lstStyle/>
          <a:p>
            <a:pPr marL="342918" indent="-331712">
              <a:spcBef>
                <a:spcPts val="745"/>
              </a:spcBef>
              <a:buChar char="•"/>
              <a:tabLst>
                <a:tab pos="342918" algn="l"/>
                <a:tab pos="343479" algn="l"/>
              </a:tabLst>
            </a:pPr>
            <a:r>
              <a:rPr sz="2400" spc="18" dirty="0">
                <a:solidFill>
                  <a:srgbClr val="323299"/>
                </a:solidFill>
                <a:latin typeface="Times New Roman"/>
                <a:cs typeface="Times New Roman"/>
              </a:rPr>
              <a:t>At </a:t>
            </a:r>
            <a:r>
              <a:rPr sz="2400" spc="9" dirty="0">
                <a:solidFill>
                  <a:srgbClr val="323299"/>
                </a:solidFill>
                <a:latin typeface="Times New Roman"/>
                <a:cs typeface="Times New Roman"/>
              </a:rPr>
              <a:t>query</a:t>
            </a:r>
            <a:r>
              <a:rPr sz="2400" spc="-13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323299"/>
                </a:solidFill>
                <a:latin typeface="Times New Roman"/>
                <a:cs typeface="Times New Roman"/>
              </a:rPr>
              <a:t>time:</a:t>
            </a:r>
            <a:endParaRPr sz="2400" dirty="0">
              <a:latin typeface="Times New Roman"/>
              <a:cs typeface="Times New Roman"/>
            </a:endParaRPr>
          </a:p>
          <a:p>
            <a:pPr marL="730662" marR="57152" lvl="1" indent="-275679">
              <a:lnSpc>
                <a:spcPts val="2277"/>
              </a:lnSpc>
              <a:spcBef>
                <a:spcPts val="644"/>
              </a:spcBef>
              <a:buChar char="–"/>
              <a:tabLst>
                <a:tab pos="792298" algn="l"/>
                <a:tab pos="792858" algn="l"/>
              </a:tabLst>
            </a:pPr>
            <a:r>
              <a:rPr sz="2000" spc="-9" dirty="0">
                <a:latin typeface="Times New Roman"/>
                <a:cs typeface="Times New Roman"/>
              </a:rPr>
              <a:t>probe </a:t>
            </a:r>
            <a:r>
              <a:rPr sz="2000" spc="-4" dirty="0">
                <a:latin typeface="Times New Roman"/>
                <a:cs typeface="Times New Roman"/>
              </a:rPr>
              <a:t>the </a:t>
            </a:r>
            <a:r>
              <a:rPr sz="2000" spc="-9" dirty="0">
                <a:latin typeface="Times New Roman"/>
                <a:cs typeface="Times New Roman"/>
              </a:rPr>
              <a:t>data structure </a:t>
            </a:r>
            <a:r>
              <a:rPr sz="2000" spc="-4" dirty="0">
                <a:latin typeface="Times New Roman"/>
                <a:cs typeface="Times New Roman"/>
              </a:rPr>
              <a:t>to </a:t>
            </a:r>
            <a:r>
              <a:rPr sz="2000" spc="-9" dirty="0">
                <a:latin typeface="Times New Roman"/>
                <a:cs typeface="Times New Roman"/>
              </a:rPr>
              <a:t>return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(i</a:t>
            </a:r>
            <a:r>
              <a:rPr sz="2000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, </a:t>
            </a:r>
            <a:r>
              <a:rPr sz="2000" spc="-4" dirty="0">
                <a:solidFill>
                  <a:srgbClr val="009900"/>
                </a:solidFill>
                <a:latin typeface="Symbol"/>
                <a:cs typeface="Symbol"/>
              </a:rPr>
              <a:t></a:t>
            </a:r>
            <a:r>
              <a:rPr sz="2000" spc="-4" dirty="0">
                <a:solidFill>
                  <a:srgbClr val="009900"/>
                </a:solidFill>
                <a:latin typeface="Times New Roman"/>
                <a:cs typeface="Times New Roman"/>
              </a:rPr>
              <a:t> s</a:t>
            </a:r>
            <a:r>
              <a:rPr sz="2000" spc="-6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000" spc="-4" dirty="0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sz="2000" spc="-9" dirty="0">
                <a:latin typeface="Times New Roman"/>
                <a:cs typeface="Times New Roman"/>
              </a:rPr>
              <a:t>where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000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000" baseline="-21072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is </a:t>
            </a:r>
            <a:r>
              <a:rPr sz="2000" spc="-9" dirty="0">
                <a:latin typeface="Times New Roman"/>
                <a:cs typeface="Times New Roman"/>
              </a:rPr>
              <a:t>sampled  uniformly from </a:t>
            </a:r>
            <a:r>
              <a:rPr sz="2000" spc="-4" dirty="0">
                <a:latin typeface="Times New Roman"/>
                <a:cs typeface="Times New Roman"/>
              </a:rPr>
              <a:t>all </a:t>
            </a:r>
            <a:r>
              <a:rPr sz="2000" spc="-9" dirty="0">
                <a:latin typeface="Times New Roman"/>
                <a:cs typeface="Times New Roman"/>
              </a:rPr>
              <a:t>items with non-zero</a:t>
            </a:r>
            <a:r>
              <a:rPr sz="2000" spc="26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count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spcBef>
                <a:spcPts val="388"/>
              </a:spcBef>
              <a:buChar char="–"/>
              <a:tabLst>
                <a:tab pos="730102" algn="l"/>
                <a:tab pos="731223" algn="l"/>
              </a:tabLst>
            </a:pPr>
            <a:r>
              <a:rPr sz="2000" spc="-9" dirty="0">
                <a:latin typeface="Times New Roman"/>
                <a:cs typeface="Times New Roman"/>
              </a:rPr>
              <a:t>Use </a:t>
            </a:r>
            <a:r>
              <a:rPr sz="2000" spc="-4" dirty="0">
                <a:latin typeface="Times New Roman"/>
                <a:cs typeface="Times New Roman"/>
              </a:rPr>
              <a:t>the </a:t>
            </a:r>
            <a:r>
              <a:rPr sz="2000" spc="-9" dirty="0">
                <a:latin typeface="Times New Roman"/>
                <a:cs typeface="Times New Roman"/>
              </a:rPr>
              <a:t>sample </a:t>
            </a:r>
            <a:r>
              <a:rPr sz="2000" spc="-4" dirty="0">
                <a:latin typeface="Times New Roman"/>
                <a:cs typeface="Times New Roman"/>
              </a:rPr>
              <a:t>to answer the </a:t>
            </a:r>
            <a:r>
              <a:rPr sz="2000" spc="-9" dirty="0">
                <a:latin typeface="Times New Roman"/>
                <a:cs typeface="Times New Roman"/>
              </a:rPr>
              <a:t>query </a:t>
            </a:r>
            <a:r>
              <a:rPr sz="2000" spc="-4" dirty="0">
                <a:latin typeface="Times New Roman"/>
                <a:cs typeface="Times New Roman"/>
              </a:rPr>
              <a:t>on the inverse</a:t>
            </a:r>
            <a:r>
              <a:rPr sz="2000" spc="66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distribution.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39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686" y="165157"/>
            <a:ext cx="4848096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sz="4236" b="1" spc="-4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1039" y="2213121"/>
            <a:ext cx="2324389" cy="12418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4266">
              <a:spcBef>
                <a:spcPts val="84"/>
              </a:spcBef>
            </a:pPr>
            <a:r>
              <a:rPr sz="2000" spc="-9" dirty="0">
                <a:solidFill>
                  <a:srgbClr val="FF0000"/>
                </a:solidFill>
                <a:latin typeface="Times New Roman"/>
                <a:cs typeface="Times New Roman"/>
              </a:rPr>
              <a:t>Pr[h(x)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= 0] =</a:t>
            </a:r>
            <a:r>
              <a:rPr sz="2000" spc="-2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(1-r)</a:t>
            </a:r>
            <a:endParaRPr sz="2000" dirty="0">
              <a:latin typeface="Times New Roman"/>
              <a:cs typeface="Times New Roman"/>
            </a:endParaRPr>
          </a:p>
          <a:p>
            <a:pPr marL="11206"/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[h(x) = </a:t>
            </a:r>
            <a:r>
              <a:rPr lang="en-US"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]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= r</a:t>
            </a:r>
            <a:r>
              <a:rPr sz="2000" spc="-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FF0000"/>
                </a:solidFill>
                <a:latin typeface="Times New Roman"/>
                <a:cs typeface="Times New Roman"/>
              </a:rPr>
              <a:t>(1-r)</a:t>
            </a:r>
            <a:endParaRPr sz="2000" dirty="0">
              <a:latin typeface="Times New Roman"/>
              <a:cs typeface="Times New Roman"/>
            </a:endParaRPr>
          </a:p>
          <a:p>
            <a:pPr marR="228052" algn="ctr"/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  <a:p>
            <a:pPr marL="11206"/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Pr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[h(x) = </a:t>
            </a:r>
            <a:r>
              <a:rPr lang="en-US" sz="2000" spc="-9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]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9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2000" spc="-13" baseline="24904" dirty="0" err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(1-r</a:t>
            </a:r>
            <a:r>
              <a:rPr sz="2000" spc="-9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144" y="4599753"/>
            <a:ext cx="7750630" cy="11187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2918" indent="-331712">
              <a:spcBef>
                <a:spcPts val="84"/>
              </a:spcBef>
              <a:buChar char="•"/>
              <a:tabLst>
                <a:tab pos="342918" algn="l"/>
                <a:tab pos="343479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9" dirty="0">
                <a:latin typeface="Times New Roman"/>
                <a:cs typeface="Times New Roman"/>
              </a:rPr>
              <a:t>Item with largest hash value seen so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far</a:t>
            </a:r>
            <a:endParaRPr sz="24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</a:tabLst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unique</a:t>
            </a:r>
            <a:r>
              <a:rPr sz="2400" spc="-4" dirty="0">
                <a:latin typeface="Times New Roman"/>
                <a:cs typeface="Times New Roman"/>
              </a:rPr>
              <a:t>: Is it the </a:t>
            </a:r>
            <a:r>
              <a:rPr sz="2400" spc="-9" dirty="0">
                <a:latin typeface="Times New Roman"/>
                <a:cs typeface="Times New Roman"/>
              </a:rPr>
              <a:t>only </a:t>
            </a:r>
            <a:r>
              <a:rPr sz="2400" spc="-4" dirty="0">
                <a:latin typeface="Times New Roman"/>
                <a:cs typeface="Times New Roman"/>
              </a:rPr>
              <a:t>distinct item </a:t>
            </a:r>
            <a:r>
              <a:rPr sz="2400" spc="-9" dirty="0">
                <a:latin typeface="Times New Roman"/>
                <a:cs typeface="Times New Roman"/>
              </a:rPr>
              <a:t>seen with that hash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value?</a:t>
            </a:r>
            <a:endParaRPr sz="24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</a:tabLst>
            </a:pP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count</a:t>
            </a:r>
            <a:r>
              <a:rPr sz="2400" spc="-4" dirty="0">
                <a:latin typeface="Times New Roman"/>
                <a:cs typeface="Times New Roman"/>
              </a:rPr>
              <a:t>: Count of the item</a:t>
            </a:r>
            <a:r>
              <a:rPr sz="2400" spc="-26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457" y="5703597"/>
            <a:ext cx="7378327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00" spc="-4" dirty="0">
                <a:latin typeface="Times New Roman"/>
                <a:cs typeface="Times New Roman"/>
              </a:rPr>
              <a:t>Easy to keep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(x, unique, count)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9" dirty="0">
                <a:latin typeface="Times New Roman"/>
                <a:cs typeface="Times New Roman"/>
              </a:rPr>
              <a:t>to date </a:t>
            </a:r>
            <a:r>
              <a:rPr sz="2400" spc="-4" dirty="0">
                <a:latin typeface="Times New Roman"/>
                <a:cs typeface="Times New Roman"/>
              </a:rPr>
              <a:t>for </a:t>
            </a:r>
            <a:r>
              <a:rPr sz="2400" spc="-9" dirty="0">
                <a:latin typeface="Times New Roman"/>
                <a:cs typeface="Times New Roman"/>
              </a:rPr>
              <a:t>insertions</a:t>
            </a:r>
            <a:r>
              <a:rPr sz="2400" spc="-2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only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16043"/>
              </p:ext>
            </p:extLst>
          </p:nvPr>
        </p:nvGraphicFramePr>
        <p:xfrm>
          <a:off x="7803961" y="2270169"/>
          <a:ext cx="369794" cy="18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794"/>
              </a:tblGrid>
              <a:tr h="44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95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7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137148" y="3973149"/>
            <a:ext cx="1330138" cy="147918"/>
          </a:xfrm>
          <a:custGeom>
            <a:avLst/>
            <a:gdLst/>
            <a:ahLst/>
            <a:cxnLst/>
            <a:rect l="l" t="t" r="r" b="b"/>
            <a:pathLst>
              <a:path w="1507490" h="167639">
                <a:moveTo>
                  <a:pt x="0" y="167640"/>
                </a:moveTo>
                <a:lnTo>
                  <a:pt x="0" y="0"/>
                </a:lnTo>
                <a:lnTo>
                  <a:pt x="1507236" y="0"/>
                </a:lnTo>
                <a:lnTo>
                  <a:pt x="1507236" y="167640"/>
                </a:lnTo>
                <a:lnTo>
                  <a:pt x="0" y="16764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137148" y="3973149"/>
            <a:ext cx="1330138" cy="147918"/>
          </a:xfrm>
          <a:custGeom>
            <a:avLst/>
            <a:gdLst/>
            <a:ahLst/>
            <a:cxnLst/>
            <a:rect l="l" t="t" r="r" b="b"/>
            <a:pathLst>
              <a:path w="1507490" h="167639">
                <a:moveTo>
                  <a:pt x="1507236" y="167640"/>
                </a:moveTo>
                <a:lnTo>
                  <a:pt x="1507236" y="0"/>
                </a:lnTo>
                <a:lnTo>
                  <a:pt x="0" y="0"/>
                </a:lnTo>
                <a:lnTo>
                  <a:pt x="0" y="167640"/>
                </a:lnTo>
                <a:lnTo>
                  <a:pt x="1507236" y="167640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848459" y="2200827"/>
            <a:ext cx="443753" cy="295835"/>
          </a:xfrm>
          <a:custGeom>
            <a:avLst/>
            <a:gdLst/>
            <a:ahLst/>
            <a:cxnLst/>
            <a:rect l="l" t="t" r="r" b="b"/>
            <a:pathLst>
              <a:path w="502920" h="335280">
                <a:moveTo>
                  <a:pt x="0" y="41148"/>
                </a:moveTo>
                <a:lnTo>
                  <a:pt x="0" y="292608"/>
                </a:lnTo>
                <a:lnTo>
                  <a:pt x="3238" y="308919"/>
                </a:lnTo>
                <a:lnTo>
                  <a:pt x="12191" y="322516"/>
                </a:lnTo>
                <a:lnTo>
                  <a:pt x="25717" y="331827"/>
                </a:lnTo>
                <a:lnTo>
                  <a:pt x="42671" y="335280"/>
                </a:lnTo>
                <a:lnTo>
                  <a:pt x="460247" y="335280"/>
                </a:lnTo>
                <a:lnTo>
                  <a:pt x="476559" y="331827"/>
                </a:lnTo>
                <a:lnTo>
                  <a:pt x="490156" y="322516"/>
                </a:lnTo>
                <a:lnTo>
                  <a:pt x="499467" y="308919"/>
                </a:lnTo>
                <a:lnTo>
                  <a:pt x="502919" y="292608"/>
                </a:lnTo>
                <a:lnTo>
                  <a:pt x="502919" y="41148"/>
                </a:lnTo>
                <a:lnTo>
                  <a:pt x="499467" y="25074"/>
                </a:lnTo>
                <a:lnTo>
                  <a:pt x="490156" y="12001"/>
                </a:lnTo>
                <a:lnTo>
                  <a:pt x="476559" y="3214"/>
                </a:lnTo>
                <a:lnTo>
                  <a:pt x="460247" y="0"/>
                </a:lnTo>
                <a:lnTo>
                  <a:pt x="42671" y="0"/>
                </a:lnTo>
                <a:lnTo>
                  <a:pt x="25717" y="3214"/>
                </a:lnTo>
                <a:lnTo>
                  <a:pt x="12191" y="12001"/>
                </a:lnTo>
                <a:lnTo>
                  <a:pt x="3238" y="25074"/>
                </a:lnTo>
                <a:lnTo>
                  <a:pt x="0" y="41148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848459" y="2200827"/>
            <a:ext cx="443753" cy="295835"/>
          </a:xfrm>
          <a:custGeom>
            <a:avLst/>
            <a:gdLst/>
            <a:ahLst/>
            <a:cxnLst/>
            <a:rect l="l" t="t" r="r" b="b"/>
            <a:pathLst>
              <a:path w="502920" h="335280">
                <a:moveTo>
                  <a:pt x="42671" y="0"/>
                </a:moveTo>
                <a:lnTo>
                  <a:pt x="25717" y="3214"/>
                </a:lnTo>
                <a:lnTo>
                  <a:pt x="12191" y="12001"/>
                </a:lnTo>
                <a:lnTo>
                  <a:pt x="3238" y="25074"/>
                </a:lnTo>
                <a:lnTo>
                  <a:pt x="0" y="41148"/>
                </a:lnTo>
                <a:lnTo>
                  <a:pt x="0" y="292608"/>
                </a:lnTo>
                <a:lnTo>
                  <a:pt x="3238" y="308919"/>
                </a:lnTo>
                <a:lnTo>
                  <a:pt x="12191" y="322516"/>
                </a:lnTo>
                <a:lnTo>
                  <a:pt x="25717" y="331827"/>
                </a:lnTo>
                <a:lnTo>
                  <a:pt x="42671" y="335280"/>
                </a:lnTo>
                <a:lnTo>
                  <a:pt x="460247" y="335280"/>
                </a:lnTo>
                <a:lnTo>
                  <a:pt x="476559" y="331827"/>
                </a:lnTo>
                <a:lnTo>
                  <a:pt x="490156" y="322516"/>
                </a:lnTo>
                <a:lnTo>
                  <a:pt x="499467" y="308919"/>
                </a:lnTo>
                <a:lnTo>
                  <a:pt x="502919" y="292608"/>
                </a:lnTo>
                <a:lnTo>
                  <a:pt x="502919" y="41148"/>
                </a:lnTo>
                <a:lnTo>
                  <a:pt x="499467" y="25074"/>
                </a:lnTo>
                <a:lnTo>
                  <a:pt x="490156" y="12001"/>
                </a:lnTo>
                <a:lnTo>
                  <a:pt x="476559" y="3214"/>
                </a:lnTo>
                <a:lnTo>
                  <a:pt x="460247" y="0"/>
                </a:lnTo>
                <a:lnTo>
                  <a:pt x="42671" y="0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9580900" y="3973149"/>
            <a:ext cx="0" cy="147918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0023309" y="3975839"/>
            <a:ext cx="2801" cy="145676"/>
          </a:xfrm>
          <a:custGeom>
            <a:avLst/>
            <a:gdLst/>
            <a:ahLst/>
            <a:cxnLst/>
            <a:rect l="l" t="t" r="r" b="b"/>
            <a:pathLst>
              <a:path w="3175" h="165100">
                <a:moveTo>
                  <a:pt x="3047" y="0"/>
                </a:moveTo>
                <a:lnTo>
                  <a:pt x="0" y="164592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69342"/>
              </p:ext>
            </p:extLst>
          </p:nvPr>
        </p:nvGraphicFramePr>
        <p:xfrm>
          <a:off x="9132531" y="2270169"/>
          <a:ext cx="1796726" cy="117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14"/>
                <a:gridCol w="597899"/>
                <a:gridCol w="599413"/>
              </a:tblGrid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172994" y="2323195"/>
            <a:ext cx="965947" cy="177613"/>
          </a:xfrm>
          <a:custGeom>
            <a:avLst/>
            <a:gdLst/>
            <a:ahLst/>
            <a:cxnLst/>
            <a:rect l="l" t="t" r="r" b="b"/>
            <a:pathLst>
              <a:path w="1094740" h="201294">
                <a:moveTo>
                  <a:pt x="1012683" y="46192"/>
                </a:moveTo>
                <a:lnTo>
                  <a:pt x="1018031" y="82296"/>
                </a:lnTo>
                <a:lnTo>
                  <a:pt x="1094231" y="28955"/>
                </a:lnTo>
                <a:lnTo>
                  <a:pt x="1031747" y="8487"/>
                </a:lnTo>
                <a:lnTo>
                  <a:pt x="1031747" y="41148"/>
                </a:lnTo>
                <a:lnTo>
                  <a:pt x="1028699" y="44196"/>
                </a:lnTo>
                <a:lnTo>
                  <a:pt x="1025651" y="44196"/>
                </a:lnTo>
                <a:lnTo>
                  <a:pt x="1012683" y="46192"/>
                </a:lnTo>
                <a:close/>
              </a:path>
              <a:path w="1094740" h="201294">
                <a:moveTo>
                  <a:pt x="1011104" y="35533"/>
                </a:moveTo>
                <a:lnTo>
                  <a:pt x="1012683" y="46192"/>
                </a:lnTo>
                <a:lnTo>
                  <a:pt x="1025651" y="44196"/>
                </a:lnTo>
                <a:lnTo>
                  <a:pt x="1028699" y="44196"/>
                </a:lnTo>
                <a:lnTo>
                  <a:pt x="1031747" y="41148"/>
                </a:lnTo>
                <a:lnTo>
                  <a:pt x="1030223" y="38100"/>
                </a:lnTo>
                <a:lnTo>
                  <a:pt x="1030223" y="35051"/>
                </a:lnTo>
                <a:lnTo>
                  <a:pt x="1027175" y="33527"/>
                </a:lnTo>
                <a:lnTo>
                  <a:pt x="1024127" y="33527"/>
                </a:lnTo>
                <a:lnTo>
                  <a:pt x="1011104" y="35533"/>
                </a:lnTo>
                <a:close/>
              </a:path>
              <a:path w="1094740" h="201294">
                <a:moveTo>
                  <a:pt x="1005839" y="0"/>
                </a:moveTo>
                <a:lnTo>
                  <a:pt x="1011104" y="35533"/>
                </a:lnTo>
                <a:lnTo>
                  <a:pt x="1024127" y="33527"/>
                </a:lnTo>
                <a:lnTo>
                  <a:pt x="1027175" y="33527"/>
                </a:lnTo>
                <a:lnTo>
                  <a:pt x="1030223" y="35051"/>
                </a:lnTo>
                <a:lnTo>
                  <a:pt x="1030223" y="38100"/>
                </a:lnTo>
                <a:lnTo>
                  <a:pt x="1031747" y="41148"/>
                </a:lnTo>
                <a:lnTo>
                  <a:pt x="1031747" y="8487"/>
                </a:lnTo>
                <a:lnTo>
                  <a:pt x="1005839" y="0"/>
                </a:lnTo>
                <a:close/>
              </a:path>
              <a:path w="1094740" h="201294">
                <a:moveTo>
                  <a:pt x="0" y="193548"/>
                </a:moveTo>
                <a:lnTo>
                  <a:pt x="1524" y="196596"/>
                </a:lnTo>
                <a:lnTo>
                  <a:pt x="1524" y="199643"/>
                </a:lnTo>
                <a:lnTo>
                  <a:pt x="4571" y="201167"/>
                </a:lnTo>
                <a:lnTo>
                  <a:pt x="6095" y="201167"/>
                </a:lnTo>
                <a:lnTo>
                  <a:pt x="1012683" y="46192"/>
                </a:lnTo>
                <a:lnTo>
                  <a:pt x="1011104" y="35533"/>
                </a:lnTo>
                <a:lnTo>
                  <a:pt x="4571" y="190500"/>
                </a:lnTo>
                <a:lnTo>
                  <a:pt x="3048" y="192024"/>
                </a:lnTo>
                <a:lnTo>
                  <a:pt x="0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172994" y="2488594"/>
            <a:ext cx="965947" cy="382121"/>
          </a:xfrm>
          <a:custGeom>
            <a:avLst/>
            <a:gdLst/>
            <a:ahLst/>
            <a:cxnLst/>
            <a:rect l="l" t="t" r="r" b="b"/>
            <a:pathLst>
              <a:path w="1094740" h="433070">
                <a:moveTo>
                  <a:pt x="1018249" y="43302"/>
                </a:moveTo>
                <a:lnTo>
                  <a:pt x="1031747" y="77724"/>
                </a:lnTo>
                <a:lnTo>
                  <a:pt x="1094231" y="9144"/>
                </a:lnTo>
                <a:lnTo>
                  <a:pt x="1034795" y="3297"/>
                </a:lnTo>
                <a:lnTo>
                  <a:pt x="1034795" y="35051"/>
                </a:lnTo>
                <a:lnTo>
                  <a:pt x="1033271" y="38100"/>
                </a:lnTo>
                <a:lnTo>
                  <a:pt x="1031747" y="38100"/>
                </a:lnTo>
                <a:lnTo>
                  <a:pt x="1018249" y="43302"/>
                </a:lnTo>
                <a:close/>
              </a:path>
              <a:path w="1094740" h="433070">
                <a:moveTo>
                  <a:pt x="1014530" y="33818"/>
                </a:moveTo>
                <a:lnTo>
                  <a:pt x="1018249" y="43302"/>
                </a:lnTo>
                <a:lnTo>
                  <a:pt x="1031747" y="38100"/>
                </a:lnTo>
                <a:lnTo>
                  <a:pt x="1033271" y="38100"/>
                </a:lnTo>
                <a:lnTo>
                  <a:pt x="1034795" y="35051"/>
                </a:lnTo>
                <a:lnTo>
                  <a:pt x="1034795" y="32003"/>
                </a:lnTo>
                <a:lnTo>
                  <a:pt x="1033271" y="28956"/>
                </a:lnTo>
                <a:lnTo>
                  <a:pt x="1030223" y="27432"/>
                </a:lnTo>
                <a:lnTo>
                  <a:pt x="1027176" y="28956"/>
                </a:lnTo>
                <a:lnTo>
                  <a:pt x="1014530" y="33818"/>
                </a:lnTo>
                <a:close/>
              </a:path>
              <a:path w="1094740" h="433070">
                <a:moveTo>
                  <a:pt x="1001267" y="0"/>
                </a:moveTo>
                <a:lnTo>
                  <a:pt x="1014530" y="33818"/>
                </a:lnTo>
                <a:lnTo>
                  <a:pt x="1027176" y="28956"/>
                </a:lnTo>
                <a:lnTo>
                  <a:pt x="1030223" y="27432"/>
                </a:lnTo>
                <a:lnTo>
                  <a:pt x="1033271" y="28956"/>
                </a:lnTo>
                <a:lnTo>
                  <a:pt x="1034795" y="32003"/>
                </a:lnTo>
                <a:lnTo>
                  <a:pt x="1034795" y="3297"/>
                </a:lnTo>
                <a:lnTo>
                  <a:pt x="1001267" y="0"/>
                </a:lnTo>
                <a:close/>
              </a:path>
              <a:path w="1094740" h="433070">
                <a:moveTo>
                  <a:pt x="0" y="426720"/>
                </a:moveTo>
                <a:lnTo>
                  <a:pt x="1524" y="429767"/>
                </a:lnTo>
                <a:lnTo>
                  <a:pt x="1524" y="431291"/>
                </a:lnTo>
                <a:lnTo>
                  <a:pt x="4571" y="432815"/>
                </a:lnTo>
                <a:lnTo>
                  <a:pt x="7619" y="432815"/>
                </a:lnTo>
                <a:lnTo>
                  <a:pt x="1018249" y="43302"/>
                </a:lnTo>
                <a:lnTo>
                  <a:pt x="1014530" y="33818"/>
                </a:lnTo>
                <a:lnTo>
                  <a:pt x="4571" y="422148"/>
                </a:lnTo>
                <a:lnTo>
                  <a:pt x="1524" y="423672"/>
                </a:lnTo>
                <a:lnTo>
                  <a:pt x="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172994" y="2644580"/>
            <a:ext cx="965947" cy="596153"/>
          </a:xfrm>
          <a:custGeom>
            <a:avLst/>
            <a:gdLst/>
            <a:ahLst/>
            <a:cxnLst/>
            <a:rect l="l" t="t" r="r" b="b"/>
            <a:pathLst>
              <a:path w="1094740" h="675639">
                <a:moveTo>
                  <a:pt x="1025651" y="47138"/>
                </a:moveTo>
                <a:lnTo>
                  <a:pt x="1045463" y="79248"/>
                </a:lnTo>
                <a:lnTo>
                  <a:pt x="1094232" y="0"/>
                </a:lnTo>
                <a:lnTo>
                  <a:pt x="1040891" y="4372"/>
                </a:lnTo>
                <a:lnTo>
                  <a:pt x="1040891" y="38100"/>
                </a:lnTo>
                <a:lnTo>
                  <a:pt x="1037843" y="39624"/>
                </a:lnTo>
                <a:lnTo>
                  <a:pt x="1025651" y="47138"/>
                </a:lnTo>
                <a:close/>
              </a:path>
              <a:path w="1094740" h="675639">
                <a:moveTo>
                  <a:pt x="1020558" y="38883"/>
                </a:moveTo>
                <a:lnTo>
                  <a:pt x="1025651" y="47138"/>
                </a:lnTo>
                <a:lnTo>
                  <a:pt x="1037843" y="39624"/>
                </a:lnTo>
                <a:lnTo>
                  <a:pt x="1040891" y="38100"/>
                </a:lnTo>
                <a:lnTo>
                  <a:pt x="1040891" y="35051"/>
                </a:lnTo>
                <a:lnTo>
                  <a:pt x="1039367" y="33527"/>
                </a:lnTo>
                <a:lnTo>
                  <a:pt x="1037843" y="30479"/>
                </a:lnTo>
                <a:lnTo>
                  <a:pt x="1034795" y="30479"/>
                </a:lnTo>
                <a:lnTo>
                  <a:pt x="1031747" y="32003"/>
                </a:lnTo>
                <a:lnTo>
                  <a:pt x="1020558" y="38883"/>
                </a:lnTo>
                <a:close/>
              </a:path>
              <a:path w="1094740" h="675639">
                <a:moveTo>
                  <a:pt x="1001267" y="7619"/>
                </a:moveTo>
                <a:lnTo>
                  <a:pt x="1020558" y="38883"/>
                </a:lnTo>
                <a:lnTo>
                  <a:pt x="1031747" y="32003"/>
                </a:lnTo>
                <a:lnTo>
                  <a:pt x="1034795" y="30479"/>
                </a:lnTo>
                <a:lnTo>
                  <a:pt x="1037843" y="30479"/>
                </a:lnTo>
                <a:lnTo>
                  <a:pt x="1039367" y="33527"/>
                </a:lnTo>
                <a:lnTo>
                  <a:pt x="1040891" y="35051"/>
                </a:lnTo>
                <a:lnTo>
                  <a:pt x="1040891" y="4372"/>
                </a:lnTo>
                <a:lnTo>
                  <a:pt x="1001267" y="7619"/>
                </a:lnTo>
                <a:close/>
              </a:path>
              <a:path w="1094740" h="675639">
                <a:moveTo>
                  <a:pt x="0" y="669036"/>
                </a:moveTo>
                <a:lnTo>
                  <a:pt x="1524" y="672083"/>
                </a:lnTo>
                <a:lnTo>
                  <a:pt x="3048" y="673607"/>
                </a:lnTo>
                <a:lnTo>
                  <a:pt x="6095" y="675131"/>
                </a:lnTo>
                <a:lnTo>
                  <a:pt x="9143" y="673607"/>
                </a:lnTo>
                <a:lnTo>
                  <a:pt x="1025651" y="47138"/>
                </a:lnTo>
                <a:lnTo>
                  <a:pt x="1020558" y="38883"/>
                </a:lnTo>
                <a:lnTo>
                  <a:pt x="3048" y="664463"/>
                </a:lnTo>
                <a:lnTo>
                  <a:pt x="1524" y="665988"/>
                </a:lnTo>
                <a:lnTo>
                  <a:pt x="0" y="669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172994" y="2791153"/>
            <a:ext cx="965947" cy="745191"/>
          </a:xfrm>
          <a:custGeom>
            <a:avLst/>
            <a:gdLst/>
            <a:ahLst/>
            <a:cxnLst/>
            <a:rect l="l" t="t" r="r" b="b"/>
            <a:pathLst>
              <a:path w="1094740" h="844550">
                <a:moveTo>
                  <a:pt x="1031056" y="55973"/>
                </a:moveTo>
                <a:lnTo>
                  <a:pt x="1053083" y="85344"/>
                </a:lnTo>
                <a:lnTo>
                  <a:pt x="1094232" y="0"/>
                </a:lnTo>
                <a:lnTo>
                  <a:pt x="1045463" y="9753"/>
                </a:lnTo>
                <a:lnTo>
                  <a:pt x="1045463" y="42672"/>
                </a:lnTo>
                <a:lnTo>
                  <a:pt x="1043939" y="45720"/>
                </a:lnTo>
                <a:lnTo>
                  <a:pt x="1042415" y="47244"/>
                </a:lnTo>
                <a:lnTo>
                  <a:pt x="1031056" y="55973"/>
                </a:lnTo>
                <a:close/>
              </a:path>
              <a:path w="1094740" h="844550">
                <a:moveTo>
                  <a:pt x="1025201" y="48167"/>
                </a:moveTo>
                <a:lnTo>
                  <a:pt x="1031056" y="55973"/>
                </a:lnTo>
                <a:lnTo>
                  <a:pt x="1042415" y="47244"/>
                </a:lnTo>
                <a:lnTo>
                  <a:pt x="1043939" y="45720"/>
                </a:lnTo>
                <a:lnTo>
                  <a:pt x="1045463" y="42672"/>
                </a:lnTo>
                <a:lnTo>
                  <a:pt x="1043939" y="39624"/>
                </a:lnTo>
                <a:lnTo>
                  <a:pt x="1037843" y="36575"/>
                </a:lnTo>
                <a:lnTo>
                  <a:pt x="1036319" y="39624"/>
                </a:lnTo>
                <a:lnTo>
                  <a:pt x="1025201" y="48167"/>
                </a:lnTo>
                <a:close/>
              </a:path>
              <a:path w="1094740" h="844550">
                <a:moveTo>
                  <a:pt x="1002791" y="18287"/>
                </a:moveTo>
                <a:lnTo>
                  <a:pt x="1025201" y="48167"/>
                </a:lnTo>
                <a:lnTo>
                  <a:pt x="1036319" y="39624"/>
                </a:lnTo>
                <a:lnTo>
                  <a:pt x="1037843" y="36575"/>
                </a:lnTo>
                <a:lnTo>
                  <a:pt x="1043939" y="39624"/>
                </a:lnTo>
                <a:lnTo>
                  <a:pt x="1045463" y="42672"/>
                </a:lnTo>
                <a:lnTo>
                  <a:pt x="1045463" y="9753"/>
                </a:lnTo>
                <a:lnTo>
                  <a:pt x="1002791" y="18287"/>
                </a:lnTo>
                <a:close/>
              </a:path>
              <a:path w="1094740" h="844550">
                <a:moveTo>
                  <a:pt x="0" y="835151"/>
                </a:moveTo>
                <a:lnTo>
                  <a:pt x="0" y="838200"/>
                </a:lnTo>
                <a:lnTo>
                  <a:pt x="1524" y="841248"/>
                </a:lnTo>
                <a:lnTo>
                  <a:pt x="3048" y="842772"/>
                </a:lnTo>
                <a:lnTo>
                  <a:pt x="7619" y="844296"/>
                </a:lnTo>
                <a:lnTo>
                  <a:pt x="9143" y="841248"/>
                </a:lnTo>
                <a:lnTo>
                  <a:pt x="1031056" y="55973"/>
                </a:lnTo>
                <a:lnTo>
                  <a:pt x="1025201" y="48167"/>
                </a:lnTo>
                <a:lnTo>
                  <a:pt x="3048" y="833627"/>
                </a:lnTo>
                <a:lnTo>
                  <a:pt x="0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172994" y="2939071"/>
            <a:ext cx="965947" cy="745191"/>
          </a:xfrm>
          <a:custGeom>
            <a:avLst/>
            <a:gdLst/>
            <a:ahLst/>
            <a:cxnLst/>
            <a:rect l="l" t="t" r="r" b="b"/>
            <a:pathLst>
              <a:path w="1094740" h="844550">
                <a:moveTo>
                  <a:pt x="1031056" y="55973"/>
                </a:moveTo>
                <a:lnTo>
                  <a:pt x="1053083" y="85344"/>
                </a:lnTo>
                <a:lnTo>
                  <a:pt x="1094232" y="0"/>
                </a:lnTo>
                <a:lnTo>
                  <a:pt x="1045463" y="9753"/>
                </a:lnTo>
                <a:lnTo>
                  <a:pt x="1045463" y="42672"/>
                </a:lnTo>
                <a:lnTo>
                  <a:pt x="1043939" y="45720"/>
                </a:lnTo>
                <a:lnTo>
                  <a:pt x="1042415" y="47244"/>
                </a:lnTo>
                <a:lnTo>
                  <a:pt x="1031056" y="55973"/>
                </a:lnTo>
                <a:close/>
              </a:path>
              <a:path w="1094740" h="844550">
                <a:moveTo>
                  <a:pt x="1024484" y="47211"/>
                </a:moveTo>
                <a:lnTo>
                  <a:pt x="1031056" y="55973"/>
                </a:lnTo>
                <a:lnTo>
                  <a:pt x="1042415" y="47244"/>
                </a:lnTo>
                <a:lnTo>
                  <a:pt x="1043939" y="45720"/>
                </a:lnTo>
                <a:lnTo>
                  <a:pt x="1045463" y="42672"/>
                </a:lnTo>
                <a:lnTo>
                  <a:pt x="1043939" y="39624"/>
                </a:lnTo>
                <a:lnTo>
                  <a:pt x="1037843" y="36575"/>
                </a:lnTo>
                <a:lnTo>
                  <a:pt x="1036319" y="38100"/>
                </a:lnTo>
                <a:lnTo>
                  <a:pt x="1024484" y="47211"/>
                </a:lnTo>
                <a:close/>
              </a:path>
              <a:path w="1094740" h="844550">
                <a:moveTo>
                  <a:pt x="1002791" y="18287"/>
                </a:moveTo>
                <a:lnTo>
                  <a:pt x="1024484" y="47211"/>
                </a:lnTo>
                <a:lnTo>
                  <a:pt x="1036319" y="38100"/>
                </a:lnTo>
                <a:lnTo>
                  <a:pt x="1037843" y="36575"/>
                </a:lnTo>
                <a:lnTo>
                  <a:pt x="1043939" y="39624"/>
                </a:lnTo>
                <a:lnTo>
                  <a:pt x="1045463" y="42672"/>
                </a:lnTo>
                <a:lnTo>
                  <a:pt x="1045463" y="9753"/>
                </a:lnTo>
                <a:lnTo>
                  <a:pt x="1002791" y="18287"/>
                </a:lnTo>
                <a:close/>
              </a:path>
              <a:path w="1094740" h="844550">
                <a:moveTo>
                  <a:pt x="0" y="835151"/>
                </a:moveTo>
                <a:lnTo>
                  <a:pt x="0" y="838200"/>
                </a:lnTo>
                <a:lnTo>
                  <a:pt x="1524" y="841248"/>
                </a:lnTo>
                <a:lnTo>
                  <a:pt x="3048" y="842772"/>
                </a:lnTo>
                <a:lnTo>
                  <a:pt x="7619" y="844296"/>
                </a:lnTo>
                <a:lnTo>
                  <a:pt x="9143" y="841248"/>
                </a:lnTo>
                <a:lnTo>
                  <a:pt x="1031056" y="55973"/>
                </a:lnTo>
                <a:lnTo>
                  <a:pt x="1024484" y="47211"/>
                </a:lnTo>
                <a:lnTo>
                  <a:pt x="3048" y="833627"/>
                </a:lnTo>
                <a:lnTo>
                  <a:pt x="0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174339" y="4010800"/>
            <a:ext cx="964266" cy="73959"/>
          </a:xfrm>
          <a:custGeom>
            <a:avLst/>
            <a:gdLst/>
            <a:ahLst/>
            <a:cxnLst/>
            <a:rect l="l" t="t" r="r" b="b"/>
            <a:pathLst>
              <a:path w="1092834" h="83820">
                <a:moveTo>
                  <a:pt x="1008887" y="47244"/>
                </a:moveTo>
                <a:lnTo>
                  <a:pt x="1008887" y="83820"/>
                </a:lnTo>
                <a:lnTo>
                  <a:pt x="1092708" y="41148"/>
                </a:lnTo>
                <a:lnTo>
                  <a:pt x="1028699" y="9725"/>
                </a:lnTo>
                <a:lnTo>
                  <a:pt x="1028699" y="44196"/>
                </a:lnTo>
                <a:lnTo>
                  <a:pt x="1025651" y="47244"/>
                </a:lnTo>
                <a:lnTo>
                  <a:pt x="1008887" y="47244"/>
                </a:lnTo>
                <a:close/>
              </a:path>
              <a:path w="1092834" h="83820">
                <a:moveTo>
                  <a:pt x="0" y="38100"/>
                </a:moveTo>
                <a:lnTo>
                  <a:pt x="0" y="44196"/>
                </a:lnTo>
                <a:lnTo>
                  <a:pt x="1524" y="47244"/>
                </a:lnTo>
                <a:lnTo>
                  <a:pt x="1025651" y="47244"/>
                </a:lnTo>
                <a:lnTo>
                  <a:pt x="1028699" y="44196"/>
                </a:lnTo>
                <a:lnTo>
                  <a:pt x="1028699" y="38100"/>
                </a:lnTo>
                <a:lnTo>
                  <a:pt x="1025651" y="36576"/>
                </a:lnTo>
                <a:lnTo>
                  <a:pt x="1524" y="36576"/>
                </a:lnTo>
                <a:lnTo>
                  <a:pt x="0" y="38100"/>
                </a:lnTo>
                <a:close/>
              </a:path>
              <a:path w="1092834" h="83820">
                <a:moveTo>
                  <a:pt x="1008887" y="0"/>
                </a:moveTo>
                <a:lnTo>
                  <a:pt x="1008887" y="36576"/>
                </a:lnTo>
                <a:lnTo>
                  <a:pt x="1025651" y="36576"/>
                </a:lnTo>
                <a:lnTo>
                  <a:pt x="1028699" y="38100"/>
                </a:lnTo>
                <a:lnTo>
                  <a:pt x="1028699" y="9725"/>
                </a:lnTo>
                <a:lnTo>
                  <a:pt x="100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064956" y="2491283"/>
            <a:ext cx="670112" cy="448235"/>
          </a:xfrm>
          <a:custGeom>
            <a:avLst/>
            <a:gdLst/>
            <a:ahLst/>
            <a:cxnLst/>
            <a:rect l="l" t="t" r="r" b="b"/>
            <a:pathLst>
              <a:path w="759460" h="508000">
                <a:moveTo>
                  <a:pt x="665988" y="496824"/>
                </a:moveTo>
                <a:lnTo>
                  <a:pt x="758951" y="507491"/>
                </a:lnTo>
                <a:lnTo>
                  <a:pt x="713231" y="426719"/>
                </a:lnTo>
                <a:lnTo>
                  <a:pt x="707136" y="435765"/>
                </a:lnTo>
                <a:lnTo>
                  <a:pt x="707136" y="469391"/>
                </a:lnTo>
                <a:lnTo>
                  <a:pt x="705612" y="472439"/>
                </a:lnTo>
                <a:lnTo>
                  <a:pt x="704088" y="473963"/>
                </a:lnTo>
                <a:lnTo>
                  <a:pt x="701039" y="475488"/>
                </a:lnTo>
                <a:lnTo>
                  <a:pt x="697991" y="473963"/>
                </a:lnTo>
                <a:lnTo>
                  <a:pt x="686539" y="466328"/>
                </a:lnTo>
                <a:lnTo>
                  <a:pt x="665988" y="496824"/>
                </a:lnTo>
                <a:close/>
              </a:path>
              <a:path w="759460" h="508000">
                <a:moveTo>
                  <a:pt x="686539" y="466328"/>
                </a:moveTo>
                <a:lnTo>
                  <a:pt x="697991" y="473963"/>
                </a:lnTo>
                <a:lnTo>
                  <a:pt x="701039" y="475488"/>
                </a:lnTo>
                <a:lnTo>
                  <a:pt x="704088" y="473963"/>
                </a:lnTo>
                <a:lnTo>
                  <a:pt x="705612" y="472439"/>
                </a:lnTo>
                <a:lnTo>
                  <a:pt x="707136" y="469391"/>
                </a:lnTo>
                <a:lnTo>
                  <a:pt x="707136" y="466343"/>
                </a:lnTo>
                <a:lnTo>
                  <a:pt x="704088" y="464819"/>
                </a:lnTo>
                <a:lnTo>
                  <a:pt x="692680" y="457215"/>
                </a:lnTo>
                <a:lnTo>
                  <a:pt x="686539" y="466328"/>
                </a:lnTo>
                <a:close/>
              </a:path>
              <a:path w="759460" h="508000">
                <a:moveTo>
                  <a:pt x="692680" y="457215"/>
                </a:moveTo>
                <a:lnTo>
                  <a:pt x="704088" y="464819"/>
                </a:lnTo>
                <a:lnTo>
                  <a:pt x="707136" y="466343"/>
                </a:lnTo>
                <a:lnTo>
                  <a:pt x="707136" y="435765"/>
                </a:lnTo>
                <a:lnTo>
                  <a:pt x="692680" y="457215"/>
                </a:lnTo>
                <a:close/>
              </a:path>
              <a:path w="759460" h="508000">
                <a:moveTo>
                  <a:pt x="0" y="4572"/>
                </a:moveTo>
                <a:lnTo>
                  <a:pt x="0" y="9143"/>
                </a:lnTo>
                <a:lnTo>
                  <a:pt x="3047" y="10667"/>
                </a:lnTo>
                <a:lnTo>
                  <a:pt x="686539" y="466328"/>
                </a:lnTo>
                <a:lnTo>
                  <a:pt x="692680" y="457215"/>
                </a:lnTo>
                <a:lnTo>
                  <a:pt x="9143" y="1524"/>
                </a:lnTo>
                <a:lnTo>
                  <a:pt x="6095" y="0"/>
                </a:lnTo>
                <a:lnTo>
                  <a:pt x="3047" y="0"/>
                </a:lnTo>
                <a:lnTo>
                  <a:pt x="1524" y="3048"/>
                </a:lnTo>
                <a:lnTo>
                  <a:pt x="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1099457" y="1160033"/>
            <a:ext cx="8442016" cy="11187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00" spc="-9" dirty="0">
                <a:latin typeface="Times New Roman"/>
                <a:cs typeface="Times New Roman"/>
              </a:rPr>
              <a:t>Use </a:t>
            </a:r>
            <a:r>
              <a:rPr sz="2400" spc="-4" dirty="0">
                <a:latin typeface="Times New Roman"/>
                <a:cs typeface="Times New Roman"/>
              </a:rPr>
              <a:t>hash function </a:t>
            </a:r>
            <a:r>
              <a:rPr sz="2400" spc="-9" dirty="0">
                <a:latin typeface="Times New Roman"/>
                <a:cs typeface="Times New Roman"/>
              </a:rPr>
              <a:t>with exponentially </a:t>
            </a:r>
            <a:r>
              <a:rPr sz="2400" spc="-4" dirty="0">
                <a:latin typeface="Times New Roman"/>
                <a:cs typeface="Times New Roman"/>
              </a:rPr>
              <a:t>decreasing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distribution:</a:t>
            </a:r>
            <a:endParaRPr sz="2400" dirty="0">
              <a:latin typeface="Times New Roman"/>
              <a:cs typeface="Times New Roman"/>
            </a:endParaRPr>
          </a:p>
          <a:p>
            <a:pPr marL="11206"/>
            <a:r>
              <a:rPr sz="2400" spc="-4" dirty="0">
                <a:latin typeface="Times New Roman"/>
                <a:cs typeface="Times New Roman"/>
              </a:rPr>
              <a:t>Let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h </a:t>
            </a:r>
            <a:r>
              <a:rPr sz="2400" spc="-4" dirty="0">
                <a:latin typeface="Times New Roman"/>
                <a:cs typeface="Times New Roman"/>
              </a:rPr>
              <a:t>be the hash </a:t>
            </a:r>
            <a:r>
              <a:rPr sz="2400" spc="-9" dirty="0">
                <a:latin typeface="Times New Roman"/>
                <a:cs typeface="Times New Roman"/>
              </a:rPr>
              <a:t>function </a:t>
            </a:r>
            <a:r>
              <a:rPr sz="2400" spc="-4" dirty="0">
                <a:latin typeface="Times New Roman"/>
                <a:cs typeface="Times New Roman"/>
              </a:rPr>
              <a:t>and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r </a:t>
            </a:r>
            <a:r>
              <a:rPr sz="2400" spc="-4" dirty="0">
                <a:latin typeface="Times New Roman"/>
                <a:cs typeface="Times New Roman"/>
              </a:rPr>
              <a:t>is an appropriate const</a:t>
            </a:r>
            <a:r>
              <a:rPr sz="2400" spc="-4" dirty="0">
                <a:latin typeface="Times New Roman"/>
                <a:cs typeface="Times New Roman"/>
              </a:rPr>
              <a:t> &lt;</a:t>
            </a:r>
            <a:r>
              <a:rPr sz="2400" spc="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01478" y="3422722"/>
            <a:ext cx="24428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26" dirty="0">
                <a:latin typeface="Arial"/>
                <a:cs typeface="Arial"/>
              </a:rPr>
              <a:t>…</a:t>
            </a:r>
            <a:endParaRPr sz="172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7784" y="3483228"/>
            <a:ext cx="24428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26" dirty="0">
                <a:latin typeface="Arial"/>
                <a:cs typeface="Arial"/>
              </a:rPr>
              <a:t>…</a:t>
            </a:r>
            <a:endParaRPr sz="172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6424" y="2180208"/>
            <a:ext cx="175932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spc="26" dirty="0">
                <a:latin typeface="Times New Roman"/>
                <a:cs typeface="Times New Roman"/>
              </a:rPr>
              <a:t>M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0536" y="2591683"/>
            <a:ext cx="233643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324" spc="18" dirty="0">
                <a:latin typeface="Times New Roman"/>
                <a:cs typeface="Times New Roman"/>
              </a:rPr>
              <a:t>Mr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43714" y="2872173"/>
            <a:ext cx="291353" cy="60932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46700"/>
              </a:lnSpc>
              <a:spcBef>
                <a:spcPts val="79"/>
              </a:spcBef>
            </a:pPr>
            <a:r>
              <a:rPr sz="1324" spc="18" dirty="0">
                <a:latin typeface="Times New Roman"/>
                <a:cs typeface="Times New Roman"/>
              </a:rPr>
              <a:t>Mr</a:t>
            </a:r>
            <a:r>
              <a:rPr sz="1324" spc="13" baseline="25000" dirty="0">
                <a:latin typeface="Times New Roman"/>
                <a:cs typeface="Times New Roman"/>
              </a:rPr>
              <a:t>2  </a:t>
            </a:r>
            <a:r>
              <a:rPr sz="1324" spc="18" dirty="0">
                <a:latin typeface="Times New Roman"/>
                <a:cs typeface="Times New Roman"/>
              </a:rPr>
              <a:t>Mr</a:t>
            </a:r>
            <a:r>
              <a:rPr sz="1324" spc="19" baseline="25000" dirty="0">
                <a:latin typeface="Times New Roman"/>
                <a:cs typeface="Times New Roman"/>
              </a:rPr>
              <a:t>3</a:t>
            </a:r>
            <a:endParaRPr sz="1324" baseline="25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9456" y="3920582"/>
            <a:ext cx="6682899" cy="771637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R="648855" algn="r">
              <a:spcBef>
                <a:spcPts val="119"/>
              </a:spcBef>
            </a:pPr>
            <a:endParaRPr sz="1324" dirty="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191" dirty="0">
              <a:latin typeface="Times New Roman"/>
              <a:cs typeface="Times New Roman"/>
            </a:endParaRPr>
          </a:p>
          <a:p>
            <a:pPr marL="11206"/>
            <a:r>
              <a:rPr sz="2400" spc="-9" dirty="0">
                <a:latin typeface="Times New Roman"/>
                <a:cs typeface="Times New Roman"/>
              </a:rPr>
              <a:t>Track </a:t>
            </a:r>
            <a:r>
              <a:rPr sz="2400" spc="-4" dirty="0">
                <a:latin typeface="Times New Roman"/>
                <a:cs typeface="Times New Roman"/>
              </a:rPr>
              <a:t>the </a:t>
            </a:r>
            <a:r>
              <a:rPr sz="2400" spc="-9" dirty="0">
                <a:latin typeface="Times New Roman"/>
                <a:cs typeface="Times New Roman"/>
              </a:rPr>
              <a:t>following information </a:t>
            </a:r>
            <a:r>
              <a:rPr sz="2400" spc="-4" dirty="0">
                <a:latin typeface="Times New Roman"/>
                <a:cs typeface="Times New Roman"/>
              </a:rPr>
              <a:t>as </a:t>
            </a:r>
            <a:r>
              <a:rPr sz="2400" spc="-9" dirty="0">
                <a:latin typeface="Times New Roman"/>
                <a:cs typeface="Times New Roman"/>
              </a:rPr>
              <a:t>updates </a:t>
            </a:r>
            <a:r>
              <a:rPr sz="2400" spc="-4" dirty="0">
                <a:latin typeface="Times New Roman"/>
                <a:cs typeface="Times New Roman"/>
              </a:rPr>
              <a:t>are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seen: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9128" y="2189621"/>
            <a:ext cx="285750" cy="63718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Times New Roman"/>
                <a:cs typeface="Times New Roman"/>
              </a:rPr>
              <a:t>x</a:t>
            </a:r>
            <a:endParaRPr sz="1721">
              <a:latin typeface="Times New Roman"/>
              <a:cs typeface="Times New Roman"/>
            </a:endParaRPr>
          </a:p>
          <a:p>
            <a:pPr marL="25774">
              <a:spcBef>
                <a:spcPts val="1156"/>
              </a:spcBef>
            </a:pPr>
            <a:r>
              <a:rPr sz="1324" spc="13" dirty="0">
                <a:latin typeface="Times New Roman"/>
                <a:cs typeface="Times New Roman"/>
              </a:rPr>
              <a:t>l(</a:t>
            </a:r>
            <a:r>
              <a:rPr sz="1324" dirty="0">
                <a:latin typeface="Times New Roman"/>
                <a:cs typeface="Times New Roman"/>
              </a:rPr>
              <a:t>x</a:t>
            </a:r>
            <a:r>
              <a:rPr sz="1324" spc="9" dirty="0">
                <a:latin typeface="Times New Roman"/>
                <a:cs typeface="Times New Roman"/>
              </a:rPr>
              <a:t>)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37148" y="5213372"/>
            <a:ext cx="2204741" cy="1298976"/>
          </a:xfrm>
          <a:prstGeom prst="rect">
            <a:avLst/>
          </a:prstGeom>
          <a:ln w="10464">
            <a:solidFill>
              <a:srgbClr val="000000"/>
            </a:solidFill>
          </a:ln>
        </p:spPr>
        <p:txBody>
          <a:bodyPr vert="horz" wrap="square" lIns="0" tIns="39781" rIns="0" bIns="0" rtlCol="0">
            <a:spAutoFit/>
          </a:bodyPr>
          <a:lstStyle/>
          <a:p>
            <a:pPr marL="93574">
              <a:spcBef>
                <a:spcPts val="313"/>
              </a:spcBef>
            </a:pP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Challenge:</a:t>
            </a:r>
            <a:endParaRPr sz="1941" dirty="0">
              <a:latin typeface="Times New Roman"/>
              <a:cs typeface="Times New Roman"/>
            </a:endParaRPr>
          </a:p>
          <a:p>
            <a:pPr marL="93574" marR="90212">
              <a:spcBef>
                <a:spcPts val="454"/>
              </a:spcBef>
            </a:pPr>
            <a:r>
              <a:rPr sz="1941" spc="-9" dirty="0">
                <a:latin typeface="Times New Roman"/>
                <a:cs typeface="Times New Roman"/>
              </a:rPr>
              <a:t>How </a:t>
            </a:r>
            <a:r>
              <a:rPr sz="1941" spc="-4" dirty="0">
                <a:latin typeface="Times New Roman"/>
                <a:cs typeface="Times New Roman"/>
              </a:rPr>
              <a:t>to</a:t>
            </a:r>
            <a:r>
              <a:rPr sz="1941" spc="-40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maintain  in </a:t>
            </a:r>
            <a:r>
              <a:rPr sz="1941" spc="-9" dirty="0">
                <a:latin typeface="Times New Roman"/>
                <a:cs typeface="Times New Roman"/>
              </a:rPr>
              <a:t>presence of  deletes?</a:t>
            </a:r>
            <a:endParaRPr sz="1941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00073" y="5339369"/>
            <a:ext cx="1437075" cy="744358"/>
          </a:xfrm>
          <a:custGeom>
            <a:avLst/>
            <a:gdLst/>
            <a:ahLst/>
            <a:cxnLst/>
            <a:rect l="l" t="t" r="r" b="b"/>
            <a:pathLst>
              <a:path w="1094740" h="760729">
                <a:moveTo>
                  <a:pt x="64925" y="52204"/>
                </a:moveTo>
                <a:lnTo>
                  <a:pt x="1085088" y="757428"/>
                </a:lnTo>
                <a:lnTo>
                  <a:pt x="1086612" y="760476"/>
                </a:lnTo>
                <a:lnTo>
                  <a:pt x="1091183" y="758952"/>
                </a:lnTo>
                <a:lnTo>
                  <a:pt x="1092708" y="757428"/>
                </a:lnTo>
                <a:lnTo>
                  <a:pt x="1094232" y="754380"/>
                </a:lnTo>
                <a:lnTo>
                  <a:pt x="1092708" y="751332"/>
                </a:lnTo>
                <a:lnTo>
                  <a:pt x="1091183" y="749808"/>
                </a:lnTo>
                <a:lnTo>
                  <a:pt x="71151" y="43167"/>
                </a:lnTo>
                <a:lnTo>
                  <a:pt x="64925" y="52204"/>
                </a:lnTo>
                <a:close/>
              </a:path>
              <a:path w="1094740" h="760729">
                <a:moveTo>
                  <a:pt x="50292" y="7543"/>
                </a:moveTo>
                <a:lnTo>
                  <a:pt x="50292" y="39624"/>
                </a:lnTo>
                <a:lnTo>
                  <a:pt x="51816" y="36576"/>
                </a:lnTo>
                <a:lnTo>
                  <a:pt x="57912" y="33528"/>
                </a:lnTo>
                <a:lnTo>
                  <a:pt x="59436" y="35052"/>
                </a:lnTo>
                <a:lnTo>
                  <a:pt x="71151" y="43167"/>
                </a:lnTo>
                <a:lnTo>
                  <a:pt x="91440" y="13716"/>
                </a:lnTo>
                <a:lnTo>
                  <a:pt x="50292" y="7543"/>
                </a:lnTo>
                <a:close/>
              </a:path>
              <a:path w="1094740" h="760729">
                <a:moveTo>
                  <a:pt x="50292" y="39624"/>
                </a:moveTo>
                <a:lnTo>
                  <a:pt x="51816" y="42672"/>
                </a:lnTo>
                <a:lnTo>
                  <a:pt x="53340" y="44196"/>
                </a:lnTo>
                <a:lnTo>
                  <a:pt x="64925" y="52204"/>
                </a:lnTo>
                <a:lnTo>
                  <a:pt x="71151" y="43167"/>
                </a:lnTo>
                <a:lnTo>
                  <a:pt x="59436" y="35052"/>
                </a:lnTo>
                <a:lnTo>
                  <a:pt x="57912" y="33528"/>
                </a:lnTo>
                <a:lnTo>
                  <a:pt x="51816" y="36576"/>
                </a:lnTo>
                <a:lnTo>
                  <a:pt x="50292" y="39624"/>
                </a:lnTo>
                <a:close/>
              </a:path>
              <a:path w="1094740" h="760729">
                <a:moveTo>
                  <a:pt x="0" y="0"/>
                </a:moveTo>
                <a:lnTo>
                  <a:pt x="44196" y="82296"/>
                </a:lnTo>
                <a:lnTo>
                  <a:pt x="64925" y="52204"/>
                </a:lnTo>
                <a:lnTo>
                  <a:pt x="53340" y="44196"/>
                </a:lnTo>
                <a:lnTo>
                  <a:pt x="51816" y="42672"/>
                </a:lnTo>
                <a:lnTo>
                  <a:pt x="50292" y="39624"/>
                </a:lnTo>
                <a:lnTo>
                  <a:pt x="50292" y="75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TextBox 30"/>
          <p:cNvSpPr txBox="1"/>
          <p:nvPr/>
        </p:nvSpPr>
        <p:spPr>
          <a:xfrm>
            <a:off x="9064376" y="1994877"/>
            <a:ext cx="19178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483" algn="r">
              <a:tabLst>
                <a:tab pos="296972" algn="l"/>
              </a:tabLst>
            </a:pPr>
            <a:r>
              <a:rPr lang="en-US" sz="1500" spc="13" dirty="0" smtClean="0">
                <a:latin typeface="Times New Roman"/>
                <a:cs typeface="Times New Roman"/>
              </a:rPr>
              <a:t>x	count</a:t>
            </a:r>
            <a:r>
              <a:rPr lang="en-US" sz="1500" spc="66" dirty="0" smtClean="0">
                <a:latin typeface="Times New Roman"/>
                <a:cs typeface="Times New Roman"/>
              </a:rPr>
              <a:t>  </a:t>
            </a:r>
            <a:r>
              <a:rPr lang="en-US" sz="1500" spc="13" dirty="0" smtClean="0">
                <a:latin typeface="Times New Roman"/>
                <a:cs typeface="Times New Roman"/>
              </a:rPr>
              <a:t>unique</a:t>
            </a: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1211" y="38161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514" y="267915"/>
            <a:ext cx="9840685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</a:t>
            </a: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and</a:t>
            </a:r>
            <a:r>
              <a:rPr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</a:p>
        </p:txBody>
      </p:sp>
      <p:sp>
        <p:nvSpPr>
          <p:cNvPr id="3" name="object 3"/>
          <p:cNvSpPr/>
          <p:nvPr/>
        </p:nvSpPr>
        <p:spPr>
          <a:xfrm>
            <a:off x="3284220" y="3250154"/>
            <a:ext cx="516591" cy="11206"/>
          </a:xfrm>
          <a:custGeom>
            <a:avLst/>
            <a:gdLst/>
            <a:ahLst/>
            <a:cxnLst/>
            <a:rect l="l" t="t" r="r" b="b"/>
            <a:pathLst>
              <a:path w="585469" h="12700">
                <a:moveTo>
                  <a:pt x="0" y="12191"/>
                </a:moveTo>
                <a:lnTo>
                  <a:pt x="585215" y="0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760706" y="4062356"/>
            <a:ext cx="2438400" cy="221876"/>
          </a:xfrm>
          <a:custGeom>
            <a:avLst/>
            <a:gdLst/>
            <a:ahLst/>
            <a:cxnLst/>
            <a:rect l="l" t="t" r="r" b="b"/>
            <a:pathLst>
              <a:path w="2763520" h="251460">
                <a:moveTo>
                  <a:pt x="0" y="251460"/>
                </a:moveTo>
                <a:lnTo>
                  <a:pt x="0" y="0"/>
                </a:lnTo>
                <a:lnTo>
                  <a:pt x="2763011" y="0"/>
                </a:lnTo>
                <a:lnTo>
                  <a:pt x="2763011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760706" y="4062356"/>
            <a:ext cx="2438400" cy="221876"/>
          </a:xfrm>
          <a:custGeom>
            <a:avLst/>
            <a:gdLst/>
            <a:ahLst/>
            <a:cxnLst/>
            <a:rect l="l" t="t" r="r" b="b"/>
            <a:pathLst>
              <a:path w="2763520" h="251460">
                <a:moveTo>
                  <a:pt x="2763012" y="251460"/>
                </a:moveTo>
                <a:lnTo>
                  <a:pt x="2763012" y="0"/>
                </a:lnTo>
                <a:lnTo>
                  <a:pt x="0" y="0"/>
                </a:lnTo>
                <a:lnTo>
                  <a:pt x="0" y="251460"/>
                </a:lnTo>
                <a:lnTo>
                  <a:pt x="2763012" y="251460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176182" y="1488588"/>
            <a:ext cx="590550" cy="431986"/>
          </a:xfrm>
          <a:custGeom>
            <a:avLst/>
            <a:gdLst/>
            <a:ahLst/>
            <a:cxnLst/>
            <a:rect l="l" t="t" r="r" b="b"/>
            <a:pathLst>
              <a:path w="669290" h="489585">
                <a:moveTo>
                  <a:pt x="0" y="60960"/>
                </a:moveTo>
                <a:lnTo>
                  <a:pt x="0" y="428244"/>
                </a:lnTo>
                <a:lnTo>
                  <a:pt x="4810" y="451913"/>
                </a:lnTo>
                <a:lnTo>
                  <a:pt x="17906" y="471297"/>
                </a:lnTo>
                <a:lnTo>
                  <a:pt x="37290" y="484393"/>
                </a:lnTo>
                <a:lnTo>
                  <a:pt x="60959" y="489204"/>
                </a:lnTo>
                <a:lnTo>
                  <a:pt x="608076" y="489204"/>
                </a:lnTo>
                <a:lnTo>
                  <a:pt x="631745" y="484393"/>
                </a:lnTo>
                <a:lnTo>
                  <a:pt x="651128" y="471297"/>
                </a:lnTo>
                <a:lnTo>
                  <a:pt x="664225" y="451913"/>
                </a:lnTo>
                <a:lnTo>
                  <a:pt x="669035" y="428244"/>
                </a:lnTo>
                <a:lnTo>
                  <a:pt x="669035" y="60960"/>
                </a:lnTo>
                <a:lnTo>
                  <a:pt x="664225" y="37290"/>
                </a:lnTo>
                <a:lnTo>
                  <a:pt x="651128" y="17907"/>
                </a:lnTo>
                <a:lnTo>
                  <a:pt x="631745" y="4810"/>
                </a:lnTo>
                <a:lnTo>
                  <a:pt x="608076" y="0"/>
                </a:lnTo>
                <a:lnTo>
                  <a:pt x="60959" y="0"/>
                </a:lnTo>
                <a:lnTo>
                  <a:pt x="37290" y="4810"/>
                </a:lnTo>
                <a:lnTo>
                  <a:pt x="17906" y="17907"/>
                </a:lnTo>
                <a:lnTo>
                  <a:pt x="4810" y="37290"/>
                </a:lnTo>
                <a:lnTo>
                  <a:pt x="0" y="6096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176182" y="1488588"/>
            <a:ext cx="590550" cy="431986"/>
          </a:xfrm>
          <a:custGeom>
            <a:avLst/>
            <a:gdLst/>
            <a:ahLst/>
            <a:cxnLst/>
            <a:rect l="l" t="t" r="r" b="b"/>
            <a:pathLst>
              <a:path w="669290" h="489585">
                <a:moveTo>
                  <a:pt x="60959" y="0"/>
                </a:moveTo>
                <a:lnTo>
                  <a:pt x="37290" y="4810"/>
                </a:lnTo>
                <a:lnTo>
                  <a:pt x="17906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0" y="428244"/>
                </a:lnTo>
                <a:lnTo>
                  <a:pt x="4810" y="451913"/>
                </a:lnTo>
                <a:lnTo>
                  <a:pt x="17906" y="471297"/>
                </a:lnTo>
                <a:lnTo>
                  <a:pt x="37290" y="484393"/>
                </a:lnTo>
                <a:lnTo>
                  <a:pt x="60959" y="489204"/>
                </a:lnTo>
                <a:lnTo>
                  <a:pt x="608076" y="489204"/>
                </a:lnTo>
                <a:lnTo>
                  <a:pt x="631745" y="484393"/>
                </a:lnTo>
                <a:lnTo>
                  <a:pt x="651128" y="471297"/>
                </a:lnTo>
                <a:lnTo>
                  <a:pt x="664225" y="451913"/>
                </a:lnTo>
                <a:lnTo>
                  <a:pt x="669035" y="428244"/>
                </a:lnTo>
                <a:lnTo>
                  <a:pt x="669035" y="60960"/>
                </a:lnTo>
                <a:lnTo>
                  <a:pt x="664225" y="37290"/>
                </a:lnTo>
                <a:lnTo>
                  <a:pt x="651128" y="17907"/>
                </a:lnTo>
                <a:lnTo>
                  <a:pt x="631745" y="4810"/>
                </a:lnTo>
                <a:lnTo>
                  <a:pt x="608076" y="0"/>
                </a:lnTo>
                <a:lnTo>
                  <a:pt x="60959" y="0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278419" y="4062356"/>
            <a:ext cx="0" cy="221876"/>
          </a:xfrm>
          <a:custGeom>
            <a:avLst/>
            <a:gdLst/>
            <a:ahLst/>
            <a:cxnLst/>
            <a:rect l="l" t="t" r="r" b="b"/>
            <a:pathLst>
              <a:path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792097" y="4063701"/>
            <a:ext cx="2801" cy="220756"/>
          </a:xfrm>
          <a:custGeom>
            <a:avLst/>
            <a:gdLst/>
            <a:ahLst/>
            <a:cxnLst/>
            <a:rect l="l" t="t" r="r" b="b"/>
            <a:pathLst>
              <a:path w="3175" h="250189">
                <a:moveTo>
                  <a:pt x="3048" y="0"/>
                </a:moveTo>
                <a:lnTo>
                  <a:pt x="0" y="249936"/>
                </a:lnTo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56090" y="1557931"/>
          <a:ext cx="2438400" cy="1758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712"/>
                <a:gridCol w="516591"/>
                <a:gridCol w="1404097"/>
              </a:tblGrid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0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22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795207" y="1674159"/>
            <a:ext cx="965947" cy="177613"/>
          </a:xfrm>
          <a:custGeom>
            <a:avLst/>
            <a:gdLst/>
            <a:ahLst/>
            <a:cxnLst/>
            <a:rect l="l" t="t" r="r" b="b"/>
            <a:pathLst>
              <a:path w="1094739" h="201294">
                <a:moveTo>
                  <a:pt x="1012683" y="46195"/>
                </a:moveTo>
                <a:lnTo>
                  <a:pt x="1018032" y="82296"/>
                </a:lnTo>
                <a:lnTo>
                  <a:pt x="1094232" y="27432"/>
                </a:lnTo>
                <a:lnTo>
                  <a:pt x="1031748" y="8040"/>
                </a:lnTo>
                <a:lnTo>
                  <a:pt x="1031748" y="41148"/>
                </a:lnTo>
                <a:lnTo>
                  <a:pt x="1028700" y="44196"/>
                </a:lnTo>
                <a:lnTo>
                  <a:pt x="1025652" y="44196"/>
                </a:lnTo>
                <a:lnTo>
                  <a:pt x="1012683" y="46195"/>
                </a:lnTo>
                <a:close/>
              </a:path>
              <a:path w="1094739" h="201294">
                <a:moveTo>
                  <a:pt x="1011104" y="35536"/>
                </a:moveTo>
                <a:lnTo>
                  <a:pt x="1012683" y="46195"/>
                </a:lnTo>
                <a:lnTo>
                  <a:pt x="1025652" y="44196"/>
                </a:lnTo>
                <a:lnTo>
                  <a:pt x="1028700" y="44196"/>
                </a:lnTo>
                <a:lnTo>
                  <a:pt x="1031748" y="41148"/>
                </a:lnTo>
                <a:lnTo>
                  <a:pt x="1030224" y="38100"/>
                </a:lnTo>
                <a:lnTo>
                  <a:pt x="1030224" y="35052"/>
                </a:lnTo>
                <a:lnTo>
                  <a:pt x="1027176" y="33528"/>
                </a:lnTo>
                <a:lnTo>
                  <a:pt x="1024128" y="33528"/>
                </a:lnTo>
                <a:lnTo>
                  <a:pt x="1011104" y="35536"/>
                </a:lnTo>
                <a:close/>
              </a:path>
              <a:path w="1094739" h="201294">
                <a:moveTo>
                  <a:pt x="1005840" y="0"/>
                </a:moveTo>
                <a:lnTo>
                  <a:pt x="1011104" y="35536"/>
                </a:lnTo>
                <a:lnTo>
                  <a:pt x="1024128" y="33528"/>
                </a:lnTo>
                <a:lnTo>
                  <a:pt x="1027176" y="33528"/>
                </a:lnTo>
                <a:lnTo>
                  <a:pt x="1030224" y="35052"/>
                </a:lnTo>
                <a:lnTo>
                  <a:pt x="1030224" y="38100"/>
                </a:lnTo>
                <a:lnTo>
                  <a:pt x="1031748" y="41148"/>
                </a:lnTo>
                <a:lnTo>
                  <a:pt x="1031748" y="8040"/>
                </a:lnTo>
                <a:lnTo>
                  <a:pt x="1005840" y="0"/>
                </a:lnTo>
                <a:close/>
              </a:path>
              <a:path w="1094739" h="201294">
                <a:moveTo>
                  <a:pt x="0" y="193548"/>
                </a:moveTo>
                <a:lnTo>
                  <a:pt x="1524" y="196596"/>
                </a:lnTo>
                <a:lnTo>
                  <a:pt x="1524" y="199644"/>
                </a:lnTo>
                <a:lnTo>
                  <a:pt x="4572" y="201168"/>
                </a:lnTo>
                <a:lnTo>
                  <a:pt x="7620" y="201168"/>
                </a:lnTo>
                <a:lnTo>
                  <a:pt x="1012683" y="46195"/>
                </a:lnTo>
                <a:lnTo>
                  <a:pt x="1011104" y="35536"/>
                </a:lnTo>
                <a:lnTo>
                  <a:pt x="6096" y="190500"/>
                </a:lnTo>
                <a:lnTo>
                  <a:pt x="3048" y="190500"/>
                </a:lnTo>
                <a:lnTo>
                  <a:pt x="0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795207" y="1917550"/>
            <a:ext cx="965947" cy="452157"/>
          </a:xfrm>
          <a:custGeom>
            <a:avLst/>
            <a:gdLst/>
            <a:ahLst/>
            <a:cxnLst/>
            <a:rect l="l" t="t" r="r" b="b"/>
            <a:pathLst>
              <a:path w="1094739" h="512444">
                <a:moveTo>
                  <a:pt x="1021325" y="43602"/>
                </a:moveTo>
                <a:lnTo>
                  <a:pt x="1036320" y="76200"/>
                </a:lnTo>
                <a:lnTo>
                  <a:pt x="1094232" y="3048"/>
                </a:lnTo>
                <a:lnTo>
                  <a:pt x="1037844" y="1199"/>
                </a:lnTo>
                <a:lnTo>
                  <a:pt x="1037844" y="33527"/>
                </a:lnTo>
                <a:lnTo>
                  <a:pt x="1036320" y="36575"/>
                </a:lnTo>
                <a:lnTo>
                  <a:pt x="1033272" y="38100"/>
                </a:lnTo>
                <a:lnTo>
                  <a:pt x="1021325" y="43602"/>
                </a:lnTo>
                <a:close/>
              </a:path>
              <a:path w="1094739" h="512444">
                <a:moveTo>
                  <a:pt x="1016486" y="33084"/>
                </a:moveTo>
                <a:lnTo>
                  <a:pt x="1021325" y="43602"/>
                </a:lnTo>
                <a:lnTo>
                  <a:pt x="1033272" y="38100"/>
                </a:lnTo>
                <a:lnTo>
                  <a:pt x="1036320" y="36575"/>
                </a:lnTo>
                <a:lnTo>
                  <a:pt x="1037844" y="33527"/>
                </a:lnTo>
                <a:lnTo>
                  <a:pt x="1034796" y="27431"/>
                </a:lnTo>
                <a:lnTo>
                  <a:pt x="1028700" y="27431"/>
                </a:lnTo>
                <a:lnTo>
                  <a:pt x="1016486" y="33084"/>
                </a:lnTo>
                <a:close/>
              </a:path>
              <a:path w="1094739" h="512444">
                <a:moveTo>
                  <a:pt x="1001268" y="0"/>
                </a:moveTo>
                <a:lnTo>
                  <a:pt x="1016486" y="33084"/>
                </a:lnTo>
                <a:lnTo>
                  <a:pt x="1028700" y="27431"/>
                </a:lnTo>
                <a:lnTo>
                  <a:pt x="1034796" y="27431"/>
                </a:lnTo>
                <a:lnTo>
                  <a:pt x="1037844" y="33527"/>
                </a:lnTo>
                <a:lnTo>
                  <a:pt x="1037844" y="1199"/>
                </a:lnTo>
                <a:lnTo>
                  <a:pt x="1001268" y="0"/>
                </a:lnTo>
                <a:close/>
              </a:path>
              <a:path w="1094739" h="512444">
                <a:moveTo>
                  <a:pt x="0" y="505967"/>
                </a:moveTo>
                <a:lnTo>
                  <a:pt x="1524" y="507491"/>
                </a:lnTo>
                <a:lnTo>
                  <a:pt x="3048" y="510539"/>
                </a:lnTo>
                <a:lnTo>
                  <a:pt x="6096" y="512063"/>
                </a:lnTo>
                <a:lnTo>
                  <a:pt x="7620" y="510539"/>
                </a:lnTo>
                <a:lnTo>
                  <a:pt x="1021325" y="43602"/>
                </a:lnTo>
                <a:lnTo>
                  <a:pt x="1016486" y="33084"/>
                </a:lnTo>
                <a:lnTo>
                  <a:pt x="4572" y="501396"/>
                </a:lnTo>
                <a:lnTo>
                  <a:pt x="1524" y="502920"/>
                </a:lnTo>
                <a:lnTo>
                  <a:pt x="0" y="505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795207" y="2068157"/>
            <a:ext cx="965947" cy="670112"/>
          </a:xfrm>
          <a:custGeom>
            <a:avLst/>
            <a:gdLst/>
            <a:ahLst/>
            <a:cxnLst/>
            <a:rect l="l" t="t" r="r" b="b"/>
            <a:pathLst>
              <a:path w="1094739" h="759460">
                <a:moveTo>
                  <a:pt x="1028361" y="51815"/>
                </a:moveTo>
                <a:lnTo>
                  <a:pt x="1050036" y="82296"/>
                </a:lnTo>
                <a:lnTo>
                  <a:pt x="1094232" y="0"/>
                </a:lnTo>
                <a:lnTo>
                  <a:pt x="1042416" y="7644"/>
                </a:lnTo>
                <a:lnTo>
                  <a:pt x="1042416" y="42672"/>
                </a:lnTo>
                <a:lnTo>
                  <a:pt x="1039368" y="44196"/>
                </a:lnTo>
                <a:lnTo>
                  <a:pt x="1028361" y="51815"/>
                </a:lnTo>
                <a:close/>
              </a:path>
              <a:path w="1094739" h="759460">
                <a:moveTo>
                  <a:pt x="1022498" y="43571"/>
                </a:moveTo>
                <a:lnTo>
                  <a:pt x="1028361" y="51815"/>
                </a:lnTo>
                <a:lnTo>
                  <a:pt x="1039368" y="44196"/>
                </a:lnTo>
                <a:lnTo>
                  <a:pt x="1042416" y="42672"/>
                </a:lnTo>
                <a:lnTo>
                  <a:pt x="1042416" y="39624"/>
                </a:lnTo>
                <a:lnTo>
                  <a:pt x="1040892" y="36575"/>
                </a:lnTo>
                <a:lnTo>
                  <a:pt x="1039368" y="35051"/>
                </a:lnTo>
                <a:lnTo>
                  <a:pt x="1036320" y="33527"/>
                </a:lnTo>
                <a:lnTo>
                  <a:pt x="1034796" y="35051"/>
                </a:lnTo>
                <a:lnTo>
                  <a:pt x="1022498" y="43571"/>
                </a:lnTo>
                <a:close/>
              </a:path>
              <a:path w="1094739" h="759460">
                <a:moveTo>
                  <a:pt x="1001268" y="13715"/>
                </a:moveTo>
                <a:lnTo>
                  <a:pt x="1022498" y="43571"/>
                </a:lnTo>
                <a:lnTo>
                  <a:pt x="1034796" y="35051"/>
                </a:lnTo>
                <a:lnTo>
                  <a:pt x="1036320" y="33527"/>
                </a:lnTo>
                <a:lnTo>
                  <a:pt x="1039368" y="35051"/>
                </a:lnTo>
                <a:lnTo>
                  <a:pt x="1040892" y="36575"/>
                </a:lnTo>
                <a:lnTo>
                  <a:pt x="1042416" y="39624"/>
                </a:lnTo>
                <a:lnTo>
                  <a:pt x="1042416" y="7644"/>
                </a:lnTo>
                <a:lnTo>
                  <a:pt x="1001268" y="13715"/>
                </a:lnTo>
                <a:close/>
              </a:path>
              <a:path w="1094739" h="759460">
                <a:moveTo>
                  <a:pt x="0" y="754379"/>
                </a:moveTo>
                <a:lnTo>
                  <a:pt x="1524" y="755903"/>
                </a:lnTo>
                <a:lnTo>
                  <a:pt x="3048" y="758951"/>
                </a:lnTo>
                <a:lnTo>
                  <a:pt x="6096" y="758951"/>
                </a:lnTo>
                <a:lnTo>
                  <a:pt x="9144" y="757427"/>
                </a:lnTo>
                <a:lnTo>
                  <a:pt x="1028361" y="51815"/>
                </a:lnTo>
                <a:lnTo>
                  <a:pt x="1022498" y="43571"/>
                </a:lnTo>
                <a:lnTo>
                  <a:pt x="3048" y="749808"/>
                </a:lnTo>
                <a:lnTo>
                  <a:pt x="1524" y="751332"/>
                </a:lnTo>
                <a:lnTo>
                  <a:pt x="0" y="754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795207" y="2363993"/>
            <a:ext cx="965947" cy="744071"/>
          </a:xfrm>
          <a:custGeom>
            <a:avLst/>
            <a:gdLst/>
            <a:ahLst/>
            <a:cxnLst/>
            <a:rect l="l" t="t" r="r" b="b"/>
            <a:pathLst>
              <a:path w="1094739" h="843279">
                <a:moveTo>
                  <a:pt x="1030742" y="54707"/>
                </a:moveTo>
                <a:lnTo>
                  <a:pt x="1053084" y="83820"/>
                </a:lnTo>
                <a:lnTo>
                  <a:pt x="1094232" y="0"/>
                </a:lnTo>
                <a:lnTo>
                  <a:pt x="1045464" y="9753"/>
                </a:lnTo>
                <a:lnTo>
                  <a:pt x="1045464" y="41148"/>
                </a:lnTo>
                <a:lnTo>
                  <a:pt x="1043940" y="44196"/>
                </a:lnTo>
                <a:lnTo>
                  <a:pt x="1042416" y="45720"/>
                </a:lnTo>
                <a:lnTo>
                  <a:pt x="1030742" y="54707"/>
                </a:lnTo>
                <a:close/>
              </a:path>
              <a:path w="1094739" h="843279">
                <a:moveTo>
                  <a:pt x="1024793" y="46957"/>
                </a:moveTo>
                <a:lnTo>
                  <a:pt x="1030742" y="54707"/>
                </a:lnTo>
                <a:lnTo>
                  <a:pt x="1042416" y="45720"/>
                </a:lnTo>
                <a:lnTo>
                  <a:pt x="1043940" y="44196"/>
                </a:lnTo>
                <a:lnTo>
                  <a:pt x="1045464" y="41148"/>
                </a:lnTo>
                <a:lnTo>
                  <a:pt x="1040892" y="36575"/>
                </a:lnTo>
                <a:lnTo>
                  <a:pt x="1037844" y="36575"/>
                </a:lnTo>
                <a:lnTo>
                  <a:pt x="1036320" y="38100"/>
                </a:lnTo>
                <a:lnTo>
                  <a:pt x="1024793" y="46957"/>
                </a:lnTo>
                <a:close/>
              </a:path>
              <a:path w="1094739" h="843279">
                <a:moveTo>
                  <a:pt x="1002792" y="18287"/>
                </a:moveTo>
                <a:lnTo>
                  <a:pt x="1024793" y="46957"/>
                </a:lnTo>
                <a:lnTo>
                  <a:pt x="1036320" y="38100"/>
                </a:lnTo>
                <a:lnTo>
                  <a:pt x="1037844" y="36575"/>
                </a:lnTo>
                <a:lnTo>
                  <a:pt x="1040892" y="36575"/>
                </a:lnTo>
                <a:lnTo>
                  <a:pt x="1045464" y="41148"/>
                </a:lnTo>
                <a:lnTo>
                  <a:pt x="1045464" y="9753"/>
                </a:lnTo>
                <a:lnTo>
                  <a:pt x="1002792" y="18287"/>
                </a:lnTo>
                <a:close/>
              </a:path>
              <a:path w="1094739" h="843279">
                <a:moveTo>
                  <a:pt x="0" y="835152"/>
                </a:moveTo>
                <a:lnTo>
                  <a:pt x="0" y="838200"/>
                </a:lnTo>
                <a:lnTo>
                  <a:pt x="1524" y="839724"/>
                </a:lnTo>
                <a:lnTo>
                  <a:pt x="3048" y="842772"/>
                </a:lnTo>
                <a:lnTo>
                  <a:pt x="7620" y="842772"/>
                </a:lnTo>
                <a:lnTo>
                  <a:pt x="9144" y="841248"/>
                </a:lnTo>
                <a:lnTo>
                  <a:pt x="1030742" y="54707"/>
                </a:lnTo>
                <a:lnTo>
                  <a:pt x="1024793" y="46957"/>
                </a:lnTo>
                <a:lnTo>
                  <a:pt x="3048" y="832104"/>
                </a:lnTo>
                <a:lnTo>
                  <a:pt x="0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796553" y="4173967"/>
            <a:ext cx="964266" cy="73959"/>
          </a:xfrm>
          <a:custGeom>
            <a:avLst/>
            <a:gdLst/>
            <a:ahLst/>
            <a:cxnLst/>
            <a:rect l="l" t="t" r="r" b="b"/>
            <a:pathLst>
              <a:path w="1092835" h="83820">
                <a:moveTo>
                  <a:pt x="1008888" y="47244"/>
                </a:moveTo>
                <a:lnTo>
                  <a:pt x="1008888" y="83820"/>
                </a:lnTo>
                <a:lnTo>
                  <a:pt x="1092708" y="41148"/>
                </a:lnTo>
                <a:lnTo>
                  <a:pt x="1028700" y="9725"/>
                </a:lnTo>
                <a:lnTo>
                  <a:pt x="1028700" y="44196"/>
                </a:lnTo>
                <a:lnTo>
                  <a:pt x="1025651" y="47244"/>
                </a:lnTo>
                <a:lnTo>
                  <a:pt x="1008888" y="47244"/>
                </a:lnTo>
                <a:close/>
              </a:path>
              <a:path w="1092835" h="83820">
                <a:moveTo>
                  <a:pt x="0" y="38100"/>
                </a:moveTo>
                <a:lnTo>
                  <a:pt x="0" y="44196"/>
                </a:lnTo>
                <a:lnTo>
                  <a:pt x="1524" y="47244"/>
                </a:lnTo>
                <a:lnTo>
                  <a:pt x="1025651" y="47244"/>
                </a:lnTo>
                <a:lnTo>
                  <a:pt x="1028700" y="44196"/>
                </a:lnTo>
                <a:lnTo>
                  <a:pt x="1028700" y="38100"/>
                </a:lnTo>
                <a:lnTo>
                  <a:pt x="1025651" y="36576"/>
                </a:lnTo>
                <a:lnTo>
                  <a:pt x="1524" y="36576"/>
                </a:lnTo>
                <a:lnTo>
                  <a:pt x="0" y="38100"/>
                </a:lnTo>
                <a:close/>
              </a:path>
              <a:path w="1092835" h="83820">
                <a:moveTo>
                  <a:pt x="1008888" y="0"/>
                </a:moveTo>
                <a:lnTo>
                  <a:pt x="1008888" y="36576"/>
                </a:lnTo>
                <a:lnTo>
                  <a:pt x="1025651" y="36576"/>
                </a:lnTo>
                <a:lnTo>
                  <a:pt x="1028700" y="38100"/>
                </a:lnTo>
                <a:lnTo>
                  <a:pt x="1028700" y="9725"/>
                </a:lnTo>
                <a:lnTo>
                  <a:pt x="1008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539252" y="1914861"/>
            <a:ext cx="671232" cy="449356"/>
          </a:xfrm>
          <a:custGeom>
            <a:avLst/>
            <a:gdLst/>
            <a:ahLst/>
            <a:cxnLst/>
            <a:rect l="l" t="t" r="r" b="b"/>
            <a:pathLst>
              <a:path w="760730" h="509269">
                <a:moveTo>
                  <a:pt x="667511" y="496824"/>
                </a:moveTo>
                <a:lnTo>
                  <a:pt x="760476" y="509015"/>
                </a:lnTo>
                <a:lnTo>
                  <a:pt x="713231" y="428244"/>
                </a:lnTo>
                <a:lnTo>
                  <a:pt x="707135" y="437388"/>
                </a:lnTo>
                <a:lnTo>
                  <a:pt x="707135" y="470915"/>
                </a:lnTo>
                <a:lnTo>
                  <a:pt x="705611" y="472439"/>
                </a:lnTo>
                <a:lnTo>
                  <a:pt x="704087" y="475488"/>
                </a:lnTo>
                <a:lnTo>
                  <a:pt x="701039" y="475488"/>
                </a:lnTo>
                <a:lnTo>
                  <a:pt x="699515" y="473963"/>
                </a:lnTo>
                <a:lnTo>
                  <a:pt x="687902" y="466238"/>
                </a:lnTo>
                <a:lnTo>
                  <a:pt x="667511" y="496824"/>
                </a:lnTo>
                <a:close/>
              </a:path>
              <a:path w="760730" h="509269">
                <a:moveTo>
                  <a:pt x="687902" y="466238"/>
                </a:moveTo>
                <a:lnTo>
                  <a:pt x="699515" y="473963"/>
                </a:lnTo>
                <a:lnTo>
                  <a:pt x="701039" y="475488"/>
                </a:lnTo>
                <a:lnTo>
                  <a:pt x="704087" y="475488"/>
                </a:lnTo>
                <a:lnTo>
                  <a:pt x="705611" y="472439"/>
                </a:lnTo>
                <a:lnTo>
                  <a:pt x="707135" y="470915"/>
                </a:lnTo>
                <a:lnTo>
                  <a:pt x="707135" y="467868"/>
                </a:lnTo>
                <a:lnTo>
                  <a:pt x="704087" y="466344"/>
                </a:lnTo>
                <a:lnTo>
                  <a:pt x="692845" y="458824"/>
                </a:lnTo>
                <a:lnTo>
                  <a:pt x="687902" y="466238"/>
                </a:lnTo>
                <a:close/>
              </a:path>
              <a:path w="760730" h="509269">
                <a:moveTo>
                  <a:pt x="692845" y="458824"/>
                </a:moveTo>
                <a:lnTo>
                  <a:pt x="704087" y="466344"/>
                </a:lnTo>
                <a:lnTo>
                  <a:pt x="707135" y="467868"/>
                </a:lnTo>
                <a:lnTo>
                  <a:pt x="707135" y="437388"/>
                </a:lnTo>
                <a:lnTo>
                  <a:pt x="692845" y="458824"/>
                </a:lnTo>
                <a:close/>
              </a:path>
              <a:path w="760730" h="509269">
                <a:moveTo>
                  <a:pt x="0" y="6096"/>
                </a:moveTo>
                <a:lnTo>
                  <a:pt x="1524" y="9144"/>
                </a:lnTo>
                <a:lnTo>
                  <a:pt x="3048" y="10668"/>
                </a:lnTo>
                <a:lnTo>
                  <a:pt x="687902" y="466238"/>
                </a:lnTo>
                <a:lnTo>
                  <a:pt x="692845" y="458824"/>
                </a:lnTo>
                <a:lnTo>
                  <a:pt x="9144" y="1524"/>
                </a:lnTo>
                <a:lnTo>
                  <a:pt x="6096" y="0"/>
                </a:lnTo>
                <a:lnTo>
                  <a:pt x="3048" y="1524"/>
                </a:lnTo>
                <a:lnTo>
                  <a:pt x="1524" y="3048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2385524" y="1502928"/>
            <a:ext cx="13335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Times New Roman"/>
                <a:cs typeface="Times New Roman"/>
              </a:rPr>
              <a:t>x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2759" y="3437957"/>
            <a:ext cx="24428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26" dirty="0">
                <a:latin typeface="Arial"/>
                <a:cs typeface="Arial"/>
              </a:rPr>
              <a:t>…</a:t>
            </a:r>
            <a:endParaRPr sz="172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0561" y="1502928"/>
            <a:ext cx="22019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22" dirty="0">
                <a:latin typeface="Times New Roman"/>
                <a:cs typeface="Times New Roman"/>
              </a:rPr>
              <a:t>M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6609" y="1960127"/>
            <a:ext cx="29471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Times New Roman"/>
                <a:cs typeface="Times New Roman"/>
              </a:rPr>
              <a:t>Mr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2633" y="2446916"/>
            <a:ext cx="368113" cy="6092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12799"/>
              </a:lnSpc>
              <a:spcBef>
                <a:spcPts val="84"/>
              </a:spcBef>
            </a:pPr>
            <a:r>
              <a:rPr sz="1721" spc="13" dirty="0">
                <a:latin typeface="Times New Roman"/>
                <a:cs typeface="Times New Roman"/>
              </a:rPr>
              <a:t>Mr</a:t>
            </a:r>
            <a:r>
              <a:rPr sz="1721" spc="6" baseline="23504" dirty="0">
                <a:latin typeface="Times New Roman"/>
                <a:cs typeface="Times New Roman"/>
              </a:rPr>
              <a:t>2  </a:t>
            </a:r>
            <a:r>
              <a:rPr sz="1721" spc="13" dirty="0">
                <a:latin typeface="Times New Roman"/>
                <a:cs typeface="Times New Roman"/>
              </a:rPr>
              <a:t>Mr</a:t>
            </a:r>
            <a:r>
              <a:rPr sz="1721" spc="13" baseline="23504" dirty="0">
                <a:latin typeface="Times New Roman"/>
                <a:cs typeface="Times New Roman"/>
              </a:rPr>
              <a:t>3</a:t>
            </a:r>
            <a:endParaRPr sz="1721" baseline="2350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5929" y="3659833"/>
            <a:ext cx="1247775" cy="71105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R="4483" algn="r">
              <a:spcBef>
                <a:spcPts val="115"/>
              </a:spcBef>
            </a:pPr>
            <a:r>
              <a:rPr sz="1721" spc="26" dirty="0">
                <a:latin typeface="Arial"/>
                <a:cs typeface="Arial"/>
              </a:rPr>
              <a:t>…</a:t>
            </a:r>
            <a:endParaRPr sz="1721">
              <a:latin typeface="Arial"/>
              <a:cs typeface="Arial"/>
            </a:endParaRPr>
          </a:p>
          <a:p>
            <a:pPr marL="11206">
              <a:spcBef>
                <a:spcPts val="1310"/>
              </a:spcBef>
            </a:pPr>
            <a:r>
              <a:rPr sz="1721" spc="13" dirty="0">
                <a:latin typeface="Times New Roman"/>
                <a:cs typeface="Times New Roman"/>
              </a:rPr>
              <a:t>0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1631" y="1972234"/>
            <a:ext cx="344581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Times New Roman"/>
                <a:cs typeface="Times New Roman"/>
              </a:rPr>
              <a:t>l(x)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637" y="1244745"/>
            <a:ext cx="242999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539592" algn="l"/>
                <a:tab pos="1162112" algn="l"/>
              </a:tabLst>
            </a:pPr>
            <a:r>
              <a:rPr sz="2581" spc="19" baseline="2849" dirty="0">
                <a:latin typeface="Times New Roman"/>
                <a:cs typeface="Times New Roman"/>
              </a:rPr>
              <a:t>sum	</a:t>
            </a:r>
            <a:r>
              <a:rPr sz="2581" spc="13" baseline="2849" dirty="0">
                <a:latin typeface="Times New Roman"/>
                <a:cs typeface="Times New Roman"/>
              </a:rPr>
              <a:t>count	</a:t>
            </a:r>
            <a:r>
              <a:rPr sz="1721" spc="9" dirty="0">
                <a:latin typeface="Times New Roman"/>
                <a:cs typeface="Times New Roman"/>
              </a:rPr>
              <a:t>coll.</a:t>
            </a:r>
            <a:r>
              <a:rPr sz="1721" spc="-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detection</a:t>
            </a:r>
            <a:endParaRPr sz="1721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279603" y="1557931"/>
          <a:ext cx="960344" cy="2717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591"/>
                <a:gridCol w="443753"/>
              </a:tblGrid>
              <a:tr h="579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795207" y="2585869"/>
            <a:ext cx="965947" cy="818029"/>
          </a:xfrm>
          <a:custGeom>
            <a:avLst/>
            <a:gdLst/>
            <a:ahLst/>
            <a:cxnLst/>
            <a:rect l="l" t="t" r="r" b="b"/>
            <a:pathLst>
              <a:path w="1094739" h="927100">
                <a:moveTo>
                  <a:pt x="1033721" y="57420"/>
                </a:moveTo>
                <a:lnTo>
                  <a:pt x="1057655" y="85344"/>
                </a:lnTo>
                <a:lnTo>
                  <a:pt x="1094231" y="0"/>
                </a:lnTo>
                <a:lnTo>
                  <a:pt x="1046987" y="11023"/>
                </a:lnTo>
                <a:lnTo>
                  <a:pt x="1046987" y="47244"/>
                </a:lnTo>
                <a:lnTo>
                  <a:pt x="1043939" y="48768"/>
                </a:lnTo>
                <a:lnTo>
                  <a:pt x="1033721" y="57420"/>
                </a:lnTo>
                <a:close/>
              </a:path>
              <a:path w="1094739" h="927100">
                <a:moveTo>
                  <a:pt x="1027366" y="50005"/>
                </a:moveTo>
                <a:lnTo>
                  <a:pt x="1033721" y="57420"/>
                </a:lnTo>
                <a:lnTo>
                  <a:pt x="1043939" y="48768"/>
                </a:lnTo>
                <a:lnTo>
                  <a:pt x="1046987" y="47244"/>
                </a:lnTo>
                <a:lnTo>
                  <a:pt x="1046987" y="42672"/>
                </a:lnTo>
                <a:lnTo>
                  <a:pt x="1043939" y="39624"/>
                </a:lnTo>
                <a:lnTo>
                  <a:pt x="1039367" y="38100"/>
                </a:lnTo>
                <a:lnTo>
                  <a:pt x="1037843" y="41148"/>
                </a:lnTo>
                <a:lnTo>
                  <a:pt x="1027366" y="50005"/>
                </a:lnTo>
                <a:close/>
              </a:path>
              <a:path w="1094739" h="927100">
                <a:moveTo>
                  <a:pt x="1002791" y="21336"/>
                </a:moveTo>
                <a:lnTo>
                  <a:pt x="1027366" y="50005"/>
                </a:lnTo>
                <a:lnTo>
                  <a:pt x="1037843" y="41148"/>
                </a:lnTo>
                <a:lnTo>
                  <a:pt x="1039367" y="38100"/>
                </a:lnTo>
                <a:lnTo>
                  <a:pt x="1043939" y="39624"/>
                </a:lnTo>
                <a:lnTo>
                  <a:pt x="1046987" y="42672"/>
                </a:lnTo>
                <a:lnTo>
                  <a:pt x="1046987" y="11023"/>
                </a:lnTo>
                <a:lnTo>
                  <a:pt x="1002791" y="21336"/>
                </a:lnTo>
                <a:close/>
              </a:path>
              <a:path w="1094739" h="927100">
                <a:moveTo>
                  <a:pt x="0" y="918972"/>
                </a:moveTo>
                <a:lnTo>
                  <a:pt x="0" y="922020"/>
                </a:lnTo>
                <a:lnTo>
                  <a:pt x="4572" y="926592"/>
                </a:lnTo>
                <a:lnTo>
                  <a:pt x="7620" y="926592"/>
                </a:lnTo>
                <a:lnTo>
                  <a:pt x="9144" y="925068"/>
                </a:lnTo>
                <a:lnTo>
                  <a:pt x="1033721" y="57420"/>
                </a:lnTo>
                <a:lnTo>
                  <a:pt x="1027366" y="50005"/>
                </a:lnTo>
                <a:lnTo>
                  <a:pt x="3048" y="915924"/>
                </a:lnTo>
                <a:lnTo>
                  <a:pt x="0" y="918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795207" y="2733787"/>
            <a:ext cx="965947" cy="818029"/>
          </a:xfrm>
          <a:custGeom>
            <a:avLst/>
            <a:gdLst/>
            <a:ahLst/>
            <a:cxnLst/>
            <a:rect l="l" t="t" r="r" b="b"/>
            <a:pathLst>
              <a:path w="1094739" h="927100">
                <a:moveTo>
                  <a:pt x="1033714" y="57412"/>
                </a:moveTo>
                <a:lnTo>
                  <a:pt x="1057655" y="85344"/>
                </a:lnTo>
                <a:lnTo>
                  <a:pt x="1094231" y="0"/>
                </a:lnTo>
                <a:lnTo>
                  <a:pt x="1046987" y="11023"/>
                </a:lnTo>
                <a:lnTo>
                  <a:pt x="1046987" y="45720"/>
                </a:lnTo>
                <a:lnTo>
                  <a:pt x="1043939" y="48768"/>
                </a:lnTo>
                <a:lnTo>
                  <a:pt x="1033714" y="57412"/>
                </a:lnTo>
                <a:close/>
              </a:path>
              <a:path w="1094739" h="927100">
                <a:moveTo>
                  <a:pt x="1026616" y="49131"/>
                </a:moveTo>
                <a:lnTo>
                  <a:pt x="1033714" y="57412"/>
                </a:lnTo>
                <a:lnTo>
                  <a:pt x="1043939" y="48768"/>
                </a:lnTo>
                <a:lnTo>
                  <a:pt x="1046987" y="45720"/>
                </a:lnTo>
                <a:lnTo>
                  <a:pt x="1046987" y="42672"/>
                </a:lnTo>
                <a:lnTo>
                  <a:pt x="1045463" y="41148"/>
                </a:lnTo>
                <a:lnTo>
                  <a:pt x="1043939" y="38100"/>
                </a:lnTo>
                <a:lnTo>
                  <a:pt x="1039367" y="38100"/>
                </a:lnTo>
                <a:lnTo>
                  <a:pt x="1037843" y="39624"/>
                </a:lnTo>
                <a:lnTo>
                  <a:pt x="1026616" y="49131"/>
                </a:lnTo>
                <a:close/>
              </a:path>
              <a:path w="1094739" h="927100">
                <a:moveTo>
                  <a:pt x="1002791" y="21336"/>
                </a:moveTo>
                <a:lnTo>
                  <a:pt x="1026616" y="49131"/>
                </a:lnTo>
                <a:lnTo>
                  <a:pt x="1037843" y="39624"/>
                </a:lnTo>
                <a:lnTo>
                  <a:pt x="1039367" y="38100"/>
                </a:lnTo>
                <a:lnTo>
                  <a:pt x="1043939" y="38100"/>
                </a:lnTo>
                <a:lnTo>
                  <a:pt x="1045463" y="41148"/>
                </a:lnTo>
                <a:lnTo>
                  <a:pt x="1046987" y="42672"/>
                </a:lnTo>
                <a:lnTo>
                  <a:pt x="1046987" y="11023"/>
                </a:lnTo>
                <a:lnTo>
                  <a:pt x="1002791" y="21336"/>
                </a:lnTo>
                <a:close/>
              </a:path>
              <a:path w="1094739" h="927100">
                <a:moveTo>
                  <a:pt x="0" y="917448"/>
                </a:moveTo>
                <a:lnTo>
                  <a:pt x="0" y="922020"/>
                </a:lnTo>
                <a:lnTo>
                  <a:pt x="1524" y="923544"/>
                </a:lnTo>
                <a:lnTo>
                  <a:pt x="7620" y="926592"/>
                </a:lnTo>
                <a:lnTo>
                  <a:pt x="9144" y="923544"/>
                </a:lnTo>
                <a:lnTo>
                  <a:pt x="1033714" y="57412"/>
                </a:lnTo>
                <a:lnTo>
                  <a:pt x="1026616" y="49131"/>
                </a:lnTo>
                <a:lnTo>
                  <a:pt x="3048" y="915924"/>
                </a:lnTo>
                <a:lnTo>
                  <a:pt x="0" y="917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95207" y="2954319"/>
            <a:ext cx="965947" cy="745191"/>
          </a:xfrm>
          <a:custGeom>
            <a:avLst/>
            <a:gdLst/>
            <a:ahLst/>
            <a:cxnLst/>
            <a:rect l="l" t="t" r="r" b="b"/>
            <a:pathLst>
              <a:path w="1094739" h="844550">
                <a:moveTo>
                  <a:pt x="1031056" y="55973"/>
                </a:moveTo>
                <a:lnTo>
                  <a:pt x="1053083" y="85344"/>
                </a:lnTo>
                <a:lnTo>
                  <a:pt x="1094231" y="0"/>
                </a:lnTo>
                <a:lnTo>
                  <a:pt x="1045463" y="9753"/>
                </a:lnTo>
                <a:lnTo>
                  <a:pt x="1045463" y="42672"/>
                </a:lnTo>
                <a:lnTo>
                  <a:pt x="1043939" y="45720"/>
                </a:lnTo>
                <a:lnTo>
                  <a:pt x="1042415" y="47244"/>
                </a:lnTo>
                <a:lnTo>
                  <a:pt x="1031056" y="55973"/>
                </a:lnTo>
                <a:close/>
              </a:path>
              <a:path w="1094739" h="844550">
                <a:moveTo>
                  <a:pt x="1024484" y="47211"/>
                </a:moveTo>
                <a:lnTo>
                  <a:pt x="1031056" y="55973"/>
                </a:lnTo>
                <a:lnTo>
                  <a:pt x="1042415" y="47244"/>
                </a:lnTo>
                <a:lnTo>
                  <a:pt x="1043939" y="45720"/>
                </a:lnTo>
                <a:lnTo>
                  <a:pt x="1045463" y="42672"/>
                </a:lnTo>
                <a:lnTo>
                  <a:pt x="1043939" y="39624"/>
                </a:lnTo>
                <a:lnTo>
                  <a:pt x="1037843" y="36575"/>
                </a:lnTo>
                <a:lnTo>
                  <a:pt x="1036319" y="38100"/>
                </a:lnTo>
                <a:lnTo>
                  <a:pt x="1024484" y="47211"/>
                </a:lnTo>
                <a:close/>
              </a:path>
              <a:path w="1094739" h="844550">
                <a:moveTo>
                  <a:pt x="1002791" y="18287"/>
                </a:moveTo>
                <a:lnTo>
                  <a:pt x="1024484" y="47211"/>
                </a:lnTo>
                <a:lnTo>
                  <a:pt x="1036319" y="38100"/>
                </a:lnTo>
                <a:lnTo>
                  <a:pt x="1037843" y="36575"/>
                </a:lnTo>
                <a:lnTo>
                  <a:pt x="1043939" y="39624"/>
                </a:lnTo>
                <a:lnTo>
                  <a:pt x="1045463" y="42672"/>
                </a:lnTo>
                <a:lnTo>
                  <a:pt x="1045463" y="9753"/>
                </a:lnTo>
                <a:lnTo>
                  <a:pt x="1002791" y="18287"/>
                </a:lnTo>
                <a:close/>
              </a:path>
              <a:path w="1094739" h="844550">
                <a:moveTo>
                  <a:pt x="0" y="835151"/>
                </a:moveTo>
                <a:lnTo>
                  <a:pt x="0" y="838200"/>
                </a:lnTo>
                <a:lnTo>
                  <a:pt x="1524" y="841248"/>
                </a:lnTo>
                <a:lnTo>
                  <a:pt x="3048" y="842772"/>
                </a:lnTo>
                <a:lnTo>
                  <a:pt x="7620" y="844296"/>
                </a:lnTo>
                <a:lnTo>
                  <a:pt x="9144" y="841248"/>
                </a:lnTo>
                <a:lnTo>
                  <a:pt x="1031056" y="55973"/>
                </a:lnTo>
                <a:lnTo>
                  <a:pt x="1024484" y="47211"/>
                </a:lnTo>
                <a:lnTo>
                  <a:pt x="3048" y="833627"/>
                </a:lnTo>
                <a:lnTo>
                  <a:pt x="0" y="835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795207" y="3176195"/>
            <a:ext cx="965947" cy="670112"/>
          </a:xfrm>
          <a:custGeom>
            <a:avLst/>
            <a:gdLst/>
            <a:ahLst/>
            <a:cxnLst/>
            <a:rect l="l" t="t" r="r" b="b"/>
            <a:pathLst>
              <a:path w="1094739" h="759460">
                <a:moveTo>
                  <a:pt x="1028361" y="51815"/>
                </a:moveTo>
                <a:lnTo>
                  <a:pt x="1050035" y="82296"/>
                </a:lnTo>
                <a:lnTo>
                  <a:pt x="1094231" y="0"/>
                </a:lnTo>
                <a:lnTo>
                  <a:pt x="1042415" y="7644"/>
                </a:lnTo>
                <a:lnTo>
                  <a:pt x="1042415" y="42672"/>
                </a:lnTo>
                <a:lnTo>
                  <a:pt x="1039367" y="44196"/>
                </a:lnTo>
                <a:lnTo>
                  <a:pt x="1028361" y="51815"/>
                </a:lnTo>
                <a:close/>
              </a:path>
              <a:path w="1094739" h="759460">
                <a:moveTo>
                  <a:pt x="1022498" y="43571"/>
                </a:moveTo>
                <a:lnTo>
                  <a:pt x="1028361" y="51815"/>
                </a:lnTo>
                <a:lnTo>
                  <a:pt x="1039367" y="44196"/>
                </a:lnTo>
                <a:lnTo>
                  <a:pt x="1042415" y="42672"/>
                </a:lnTo>
                <a:lnTo>
                  <a:pt x="1042415" y="39624"/>
                </a:lnTo>
                <a:lnTo>
                  <a:pt x="1040891" y="36575"/>
                </a:lnTo>
                <a:lnTo>
                  <a:pt x="1039367" y="35051"/>
                </a:lnTo>
                <a:lnTo>
                  <a:pt x="1036319" y="33527"/>
                </a:lnTo>
                <a:lnTo>
                  <a:pt x="1034795" y="35051"/>
                </a:lnTo>
                <a:lnTo>
                  <a:pt x="1022498" y="43571"/>
                </a:lnTo>
                <a:close/>
              </a:path>
              <a:path w="1094739" h="759460">
                <a:moveTo>
                  <a:pt x="1001267" y="13715"/>
                </a:moveTo>
                <a:lnTo>
                  <a:pt x="1022498" y="43571"/>
                </a:lnTo>
                <a:lnTo>
                  <a:pt x="1034795" y="35051"/>
                </a:lnTo>
                <a:lnTo>
                  <a:pt x="1036319" y="33527"/>
                </a:lnTo>
                <a:lnTo>
                  <a:pt x="1039367" y="35051"/>
                </a:lnTo>
                <a:lnTo>
                  <a:pt x="1040891" y="36575"/>
                </a:lnTo>
                <a:lnTo>
                  <a:pt x="1042415" y="39624"/>
                </a:lnTo>
                <a:lnTo>
                  <a:pt x="1042415" y="7644"/>
                </a:lnTo>
                <a:lnTo>
                  <a:pt x="1001267" y="13715"/>
                </a:lnTo>
                <a:close/>
              </a:path>
              <a:path w="1094739" h="759460">
                <a:moveTo>
                  <a:pt x="0" y="754379"/>
                </a:moveTo>
                <a:lnTo>
                  <a:pt x="1524" y="755903"/>
                </a:lnTo>
                <a:lnTo>
                  <a:pt x="3048" y="758951"/>
                </a:lnTo>
                <a:lnTo>
                  <a:pt x="6096" y="758951"/>
                </a:lnTo>
                <a:lnTo>
                  <a:pt x="9144" y="757427"/>
                </a:lnTo>
                <a:lnTo>
                  <a:pt x="1028361" y="51815"/>
                </a:lnTo>
                <a:lnTo>
                  <a:pt x="1022498" y="43571"/>
                </a:lnTo>
                <a:lnTo>
                  <a:pt x="3048" y="749808"/>
                </a:lnTo>
                <a:lnTo>
                  <a:pt x="1524" y="751332"/>
                </a:lnTo>
                <a:lnTo>
                  <a:pt x="0" y="754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390490" y="4297679"/>
            <a:ext cx="2876550" cy="1686485"/>
          </a:xfrm>
          <a:custGeom>
            <a:avLst/>
            <a:gdLst/>
            <a:ahLst/>
            <a:cxnLst/>
            <a:rect l="l" t="t" r="r" b="b"/>
            <a:pathLst>
              <a:path w="3260090" h="1911350">
                <a:moveTo>
                  <a:pt x="1097280" y="403859"/>
                </a:moveTo>
                <a:lnTo>
                  <a:pt x="1038501" y="406159"/>
                </a:lnTo>
                <a:lnTo>
                  <a:pt x="982140" y="412855"/>
                </a:lnTo>
                <a:lnTo>
                  <a:pt x="928711" y="423648"/>
                </a:lnTo>
                <a:lnTo>
                  <a:pt x="878727" y="438234"/>
                </a:lnTo>
                <a:lnTo>
                  <a:pt x="832701" y="456313"/>
                </a:lnTo>
                <a:lnTo>
                  <a:pt x="791146" y="477583"/>
                </a:lnTo>
                <a:lnTo>
                  <a:pt x="754576" y="501742"/>
                </a:lnTo>
                <a:lnTo>
                  <a:pt x="723504" y="528489"/>
                </a:lnTo>
                <a:lnTo>
                  <a:pt x="698444" y="557522"/>
                </a:lnTo>
                <a:lnTo>
                  <a:pt x="668410" y="621239"/>
                </a:lnTo>
                <a:lnTo>
                  <a:pt x="664464" y="655319"/>
                </a:lnTo>
                <a:lnTo>
                  <a:pt x="664464" y="1659636"/>
                </a:lnTo>
                <a:lnTo>
                  <a:pt x="679908" y="1726416"/>
                </a:lnTo>
                <a:lnTo>
                  <a:pt x="723504" y="1786466"/>
                </a:lnTo>
                <a:lnTo>
                  <a:pt x="754576" y="1813213"/>
                </a:lnTo>
                <a:lnTo>
                  <a:pt x="791146" y="1837372"/>
                </a:lnTo>
                <a:lnTo>
                  <a:pt x="832701" y="1858642"/>
                </a:lnTo>
                <a:lnTo>
                  <a:pt x="878727" y="1876721"/>
                </a:lnTo>
                <a:lnTo>
                  <a:pt x="928711" y="1891307"/>
                </a:lnTo>
                <a:lnTo>
                  <a:pt x="982140" y="1902100"/>
                </a:lnTo>
                <a:lnTo>
                  <a:pt x="1038501" y="1908796"/>
                </a:lnTo>
                <a:lnTo>
                  <a:pt x="1097280" y="1911095"/>
                </a:lnTo>
                <a:lnTo>
                  <a:pt x="2827020" y="1911095"/>
                </a:lnTo>
                <a:lnTo>
                  <a:pt x="2885798" y="1908796"/>
                </a:lnTo>
                <a:lnTo>
                  <a:pt x="2942159" y="1902100"/>
                </a:lnTo>
                <a:lnTo>
                  <a:pt x="2995588" y="1891307"/>
                </a:lnTo>
                <a:lnTo>
                  <a:pt x="3045572" y="1876721"/>
                </a:lnTo>
                <a:lnTo>
                  <a:pt x="3091598" y="1858642"/>
                </a:lnTo>
                <a:lnTo>
                  <a:pt x="3133153" y="1837372"/>
                </a:lnTo>
                <a:lnTo>
                  <a:pt x="3169723" y="1813213"/>
                </a:lnTo>
                <a:lnTo>
                  <a:pt x="3200795" y="1786466"/>
                </a:lnTo>
                <a:lnTo>
                  <a:pt x="3225855" y="1757433"/>
                </a:lnTo>
                <a:lnTo>
                  <a:pt x="3255889" y="1693716"/>
                </a:lnTo>
                <a:lnTo>
                  <a:pt x="3259836" y="1659635"/>
                </a:lnTo>
                <a:lnTo>
                  <a:pt x="3259836" y="655319"/>
                </a:lnTo>
                <a:lnTo>
                  <a:pt x="3244391" y="588539"/>
                </a:lnTo>
                <a:lnTo>
                  <a:pt x="3200795" y="528489"/>
                </a:lnTo>
                <a:lnTo>
                  <a:pt x="3169723" y="501742"/>
                </a:lnTo>
                <a:lnTo>
                  <a:pt x="3133153" y="477583"/>
                </a:lnTo>
                <a:lnTo>
                  <a:pt x="3091598" y="456313"/>
                </a:lnTo>
                <a:lnTo>
                  <a:pt x="3045572" y="438234"/>
                </a:lnTo>
                <a:lnTo>
                  <a:pt x="2995588" y="423648"/>
                </a:lnTo>
                <a:lnTo>
                  <a:pt x="2942159" y="412855"/>
                </a:lnTo>
                <a:lnTo>
                  <a:pt x="2885798" y="406159"/>
                </a:lnTo>
                <a:lnTo>
                  <a:pt x="2827020" y="403859"/>
                </a:lnTo>
                <a:lnTo>
                  <a:pt x="1746504" y="403859"/>
                </a:lnTo>
                <a:lnTo>
                  <a:pt x="0" y="0"/>
                </a:lnTo>
                <a:lnTo>
                  <a:pt x="1097280" y="403859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136303" y="4286922"/>
            <a:ext cx="1931334" cy="1253378"/>
          </a:xfrm>
          <a:custGeom>
            <a:avLst/>
            <a:gdLst/>
            <a:ahLst/>
            <a:cxnLst/>
            <a:rect l="l" t="t" r="r" b="b"/>
            <a:pathLst>
              <a:path w="2188845" h="1420495">
                <a:moveTo>
                  <a:pt x="222503" y="751332"/>
                </a:moveTo>
                <a:lnTo>
                  <a:pt x="163159" y="755233"/>
                </a:lnTo>
                <a:lnTo>
                  <a:pt x="109953" y="766289"/>
                </a:lnTo>
                <a:lnTo>
                  <a:pt x="64960" y="783526"/>
                </a:lnTo>
                <a:lnTo>
                  <a:pt x="30254" y="805970"/>
                </a:lnTo>
                <a:lnTo>
                  <a:pt x="0" y="862584"/>
                </a:lnTo>
                <a:lnTo>
                  <a:pt x="0" y="1309116"/>
                </a:lnTo>
                <a:lnTo>
                  <a:pt x="30254" y="1365052"/>
                </a:lnTo>
                <a:lnTo>
                  <a:pt x="64960" y="1387602"/>
                </a:lnTo>
                <a:lnTo>
                  <a:pt x="109953" y="1405071"/>
                </a:lnTo>
                <a:lnTo>
                  <a:pt x="163159" y="1416360"/>
                </a:lnTo>
                <a:lnTo>
                  <a:pt x="222503" y="1420368"/>
                </a:lnTo>
                <a:lnTo>
                  <a:pt x="1115568" y="1420368"/>
                </a:lnTo>
                <a:lnTo>
                  <a:pt x="1175025" y="1416360"/>
                </a:lnTo>
                <a:lnTo>
                  <a:pt x="1228513" y="1405071"/>
                </a:lnTo>
                <a:lnTo>
                  <a:pt x="1273873" y="1387602"/>
                </a:lnTo>
                <a:lnTo>
                  <a:pt x="1308946" y="1365052"/>
                </a:lnTo>
                <a:lnTo>
                  <a:pt x="1339596" y="1309116"/>
                </a:lnTo>
                <a:lnTo>
                  <a:pt x="1339596" y="862584"/>
                </a:lnTo>
                <a:lnTo>
                  <a:pt x="1308946" y="805970"/>
                </a:lnTo>
                <a:lnTo>
                  <a:pt x="1273873" y="783526"/>
                </a:lnTo>
                <a:lnTo>
                  <a:pt x="1228513" y="766289"/>
                </a:lnTo>
                <a:lnTo>
                  <a:pt x="1175025" y="755233"/>
                </a:lnTo>
                <a:lnTo>
                  <a:pt x="1115568" y="751332"/>
                </a:lnTo>
                <a:lnTo>
                  <a:pt x="2188463" y="0"/>
                </a:lnTo>
                <a:lnTo>
                  <a:pt x="780288" y="751332"/>
                </a:lnTo>
                <a:lnTo>
                  <a:pt x="222503" y="751332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4760706" y="4278853"/>
            <a:ext cx="1182221" cy="1261782"/>
          </a:xfrm>
          <a:custGeom>
            <a:avLst/>
            <a:gdLst/>
            <a:ahLst/>
            <a:cxnLst/>
            <a:rect l="l" t="t" r="r" b="b"/>
            <a:pathLst>
              <a:path w="1339850" h="1430020">
                <a:moveTo>
                  <a:pt x="224027" y="760476"/>
                </a:moveTo>
                <a:lnTo>
                  <a:pt x="164570" y="764377"/>
                </a:lnTo>
                <a:lnTo>
                  <a:pt x="111082" y="775433"/>
                </a:lnTo>
                <a:lnTo>
                  <a:pt x="65722" y="792670"/>
                </a:lnTo>
                <a:lnTo>
                  <a:pt x="30649" y="815114"/>
                </a:lnTo>
                <a:lnTo>
                  <a:pt x="0" y="871728"/>
                </a:lnTo>
                <a:lnTo>
                  <a:pt x="0" y="1318260"/>
                </a:lnTo>
                <a:lnTo>
                  <a:pt x="30649" y="1374196"/>
                </a:lnTo>
                <a:lnTo>
                  <a:pt x="65722" y="1396746"/>
                </a:lnTo>
                <a:lnTo>
                  <a:pt x="111082" y="1414215"/>
                </a:lnTo>
                <a:lnTo>
                  <a:pt x="164570" y="1425504"/>
                </a:lnTo>
                <a:lnTo>
                  <a:pt x="224027" y="1429512"/>
                </a:lnTo>
                <a:lnTo>
                  <a:pt x="1117091" y="1429512"/>
                </a:lnTo>
                <a:lnTo>
                  <a:pt x="1176436" y="1425504"/>
                </a:lnTo>
                <a:lnTo>
                  <a:pt x="1229642" y="1414215"/>
                </a:lnTo>
                <a:lnTo>
                  <a:pt x="1274635" y="1396746"/>
                </a:lnTo>
                <a:lnTo>
                  <a:pt x="1309341" y="1374196"/>
                </a:lnTo>
                <a:lnTo>
                  <a:pt x="1339595" y="1318260"/>
                </a:lnTo>
                <a:lnTo>
                  <a:pt x="1339595" y="871728"/>
                </a:lnTo>
                <a:lnTo>
                  <a:pt x="1309341" y="815114"/>
                </a:lnTo>
                <a:lnTo>
                  <a:pt x="1274635" y="792670"/>
                </a:lnTo>
                <a:lnTo>
                  <a:pt x="1229642" y="775433"/>
                </a:lnTo>
                <a:lnTo>
                  <a:pt x="1176436" y="764377"/>
                </a:lnTo>
                <a:lnTo>
                  <a:pt x="1117091" y="760476"/>
                </a:lnTo>
                <a:lnTo>
                  <a:pt x="845819" y="0"/>
                </a:lnTo>
                <a:lnTo>
                  <a:pt x="781811" y="760476"/>
                </a:lnTo>
                <a:lnTo>
                  <a:pt x="224027" y="760476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7784367" y="1841664"/>
          <a:ext cx="2438400" cy="2288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179"/>
                <a:gridCol w="1182221"/>
              </a:tblGrid>
              <a:tr h="369794"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update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3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3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16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13/1=13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11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8418"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26/2=13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0184"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21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7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collision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95885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52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26/2=13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8680090" y="1391324"/>
            <a:ext cx="694765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9" dirty="0">
                <a:latin typeface="Times New Roman"/>
                <a:cs typeface="Times New Roman"/>
              </a:rPr>
              <a:t>Level</a:t>
            </a:r>
            <a:r>
              <a:rPr sz="1721" spc="-57" dirty="0">
                <a:latin typeface="Times New Roman"/>
                <a:cs typeface="Times New Roman"/>
              </a:rPr>
              <a:t> </a:t>
            </a:r>
            <a:r>
              <a:rPr sz="1721" spc="13" dirty="0">
                <a:latin typeface="Times New Roman"/>
                <a:cs typeface="Times New Roman"/>
              </a:rPr>
              <a:t>0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22449" y="6108524"/>
            <a:ext cx="7668281" cy="409501"/>
          </a:xfrm>
          <a:prstGeom prst="rect">
            <a:avLst/>
          </a:prstGeom>
          <a:ln w="10464">
            <a:solidFill>
              <a:srgbClr val="000000"/>
            </a:solidFill>
          </a:ln>
        </p:spPr>
        <p:txBody>
          <a:bodyPr vert="horz" wrap="square" lIns="0" tIns="39781" rIns="0" bIns="0" rtlCol="0">
            <a:spAutoFit/>
          </a:bodyPr>
          <a:lstStyle/>
          <a:p>
            <a:pPr marL="93574">
              <a:spcBef>
                <a:spcPts val="313"/>
              </a:spcBef>
            </a:pP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Simple: </a:t>
            </a:r>
            <a:r>
              <a:rPr sz="2400" spc="-9" dirty="0">
                <a:latin typeface="Times New Roman"/>
                <a:cs typeface="Times New Roman"/>
              </a:rPr>
              <a:t>Use approximate distinct element estimation</a:t>
            </a:r>
            <a:r>
              <a:rPr sz="2400" spc="6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routine.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04921" y="4358192"/>
            <a:ext cx="112059" cy="1703854"/>
          </a:xfrm>
          <a:custGeom>
            <a:avLst/>
            <a:gdLst/>
            <a:ahLst/>
            <a:cxnLst/>
            <a:rect l="l" t="t" r="r" b="b"/>
            <a:pathLst>
              <a:path w="127000" h="1931034">
                <a:moveTo>
                  <a:pt x="35658" y="84047"/>
                </a:moveTo>
                <a:lnTo>
                  <a:pt x="115824" y="1926336"/>
                </a:lnTo>
                <a:lnTo>
                  <a:pt x="115824" y="1929384"/>
                </a:lnTo>
                <a:lnTo>
                  <a:pt x="118872" y="1930908"/>
                </a:lnTo>
                <a:lnTo>
                  <a:pt x="124968" y="1930908"/>
                </a:lnTo>
                <a:lnTo>
                  <a:pt x="126492" y="1927860"/>
                </a:lnTo>
                <a:lnTo>
                  <a:pt x="126492" y="1924812"/>
                </a:lnTo>
                <a:lnTo>
                  <a:pt x="46310" y="83659"/>
                </a:lnTo>
                <a:lnTo>
                  <a:pt x="35658" y="84047"/>
                </a:lnTo>
                <a:close/>
              </a:path>
              <a:path w="127000" h="1931034">
                <a:moveTo>
                  <a:pt x="35051" y="6827"/>
                </a:moveTo>
                <a:lnTo>
                  <a:pt x="35051" y="67056"/>
                </a:lnTo>
                <a:lnTo>
                  <a:pt x="38100" y="64008"/>
                </a:lnTo>
                <a:lnTo>
                  <a:pt x="44195" y="64008"/>
                </a:lnTo>
                <a:lnTo>
                  <a:pt x="45719" y="67056"/>
                </a:lnTo>
                <a:lnTo>
                  <a:pt x="45719" y="70104"/>
                </a:lnTo>
                <a:lnTo>
                  <a:pt x="46310" y="83659"/>
                </a:lnTo>
                <a:lnTo>
                  <a:pt x="83819" y="82296"/>
                </a:lnTo>
                <a:lnTo>
                  <a:pt x="38100" y="0"/>
                </a:lnTo>
                <a:lnTo>
                  <a:pt x="35051" y="6827"/>
                </a:lnTo>
                <a:close/>
              </a:path>
              <a:path w="127000" h="1931034">
                <a:moveTo>
                  <a:pt x="35051" y="67056"/>
                </a:moveTo>
                <a:lnTo>
                  <a:pt x="35051" y="70104"/>
                </a:lnTo>
                <a:lnTo>
                  <a:pt x="35658" y="84047"/>
                </a:lnTo>
                <a:lnTo>
                  <a:pt x="46310" y="83659"/>
                </a:lnTo>
                <a:lnTo>
                  <a:pt x="45719" y="70104"/>
                </a:lnTo>
                <a:lnTo>
                  <a:pt x="45719" y="67056"/>
                </a:lnTo>
                <a:lnTo>
                  <a:pt x="44195" y="64008"/>
                </a:lnTo>
                <a:lnTo>
                  <a:pt x="38100" y="64008"/>
                </a:lnTo>
                <a:lnTo>
                  <a:pt x="35051" y="67056"/>
                </a:lnTo>
                <a:close/>
              </a:path>
              <a:path w="127000" h="1931034">
                <a:moveTo>
                  <a:pt x="0" y="85343"/>
                </a:moveTo>
                <a:lnTo>
                  <a:pt x="35658" y="84047"/>
                </a:lnTo>
                <a:lnTo>
                  <a:pt x="35051" y="70104"/>
                </a:lnTo>
                <a:lnTo>
                  <a:pt x="35051" y="6827"/>
                </a:lnTo>
                <a:lnTo>
                  <a:pt x="0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TextBox 41"/>
          <p:cNvSpPr txBox="1"/>
          <p:nvPr/>
        </p:nvSpPr>
        <p:spPr>
          <a:xfrm>
            <a:off x="3412161" y="5022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42464" y="502223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75031" y="4873212"/>
            <a:ext cx="236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single location:</a:t>
            </a:r>
            <a:br>
              <a:rPr lang="en-US" dirty="0" smtClean="0"/>
            </a:br>
            <a:r>
              <a:rPr lang="en-US" dirty="0" smtClean="0"/>
              <a:t>if sum[l] % count[l] !=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506" y="406229"/>
            <a:ext cx="5593368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</a:t>
            </a:r>
            <a:r>
              <a:rPr sz="4236" b="1" spc="-88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958" y="1447043"/>
            <a:ext cx="9611947" cy="5165426"/>
          </a:xfrm>
          <a:prstGeom prst="rect">
            <a:avLst/>
          </a:prstGeom>
        </p:spPr>
        <p:txBody>
          <a:bodyPr vert="horz" wrap="square" lIns="0" tIns="52107" rIns="0" bIns="0" rtlCol="0">
            <a:spAutoFit/>
          </a:bodyPr>
          <a:lstStyle/>
          <a:p>
            <a:pPr marL="342918" marR="656700" indent="-331712">
              <a:lnSpc>
                <a:spcPts val="2506"/>
              </a:lnSpc>
              <a:spcBef>
                <a:spcPts val="410"/>
              </a:spcBef>
              <a:tabLst>
                <a:tab pos="342918" algn="l"/>
                <a:tab pos="343479" algn="l"/>
              </a:tabLst>
            </a:pPr>
            <a:r>
              <a:rPr sz="3200" spc="9" dirty="0">
                <a:solidFill>
                  <a:srgbClr val="323299"/>
                </a:solidFill>
              </a:rPr>
              <a:t>Analysis </a:t>
            </a:r>
            <a:r>
              <a:rPr sz="3200" spc="13" dirty="0">
                <a:solidFill>
                  <a:srgbClr val="323299"/>
                </a:solidFill>
              </a:rPr>
              <a:t>shows</a:t>
            </a:r>
            <a:r>
              <a:rPr sz="3200" spc="13" dirty="0"/>
              <a:t>: </a:t>
            </a:r>
            <a:r>
              <a:rPr sz="3200" spc="4" dirty="0"/>
              <a:t>if there’s </a:t>
            </a:r>
            <a:r>
              <a:rPr sz="3200" spc="9" dirty="0"/>
              <a:t>unique item, </a:t>
            </a:r>
            <a:r>
              <a:rPr sz="3200" spc="4" dirty="0"/>
              <a:t>it’s </a:t>
            </a:r>
            <a:r>
              <a:rPr sz="3200" spc="9" dirty="0"/>
              <a:t>chosen  uniformly </a:t>
            </a:r>
            <a:r>
              <a:rPr sz="3200" spc="13" dirty="0"/>
              <a:t>from </a:t>
            </a:r>
            <a:r>
              <a:rPr sz="3200" spc="9" dirty="0"/>
              <a:t>set of items with non-zero</a:t>
            </a:r>
            <a:r>
              <a:rPr sz="3200" spc="-40" dirty="0"/>
              <a:t> </a:t>
            </a:r>
            <a:r>
              <a:rPr sz="3200" spc="9" dirty="0"/>
              <a:t>count.</a:t>
            </a:r>
          </a:p>
          <a:p>
            <a:pPr marL="342918" marR="4483" indent="-331712">
              <a:lnSpc>
                <a:spcPts val="2506"/>
              </a:lnSpc>
              <a:spcBef>
                <a:spcPts val="1394"/>
              </a:spcBef>
              <a:tabLst>
                <a:tab pos="342918" algn="l"/>
                <a:tab pos="343479" algn="l"/>
              </a:tabLst>
            </a:pPr>
            <a:r>
              <a:rPr sz="3200" spc="13" dirty="0"/>
              <a:t>Can show </a:t>
            </a:r>
            <a:r>
              <a:rPr sz="3200" spc="9" dirty="0"/>
              <a:t>whatever the </a:t>
            </a:r>
            <a:r>
              <a:rPr sz="3200" spc="4" dirty="0"/>
              <a:t>distribution </a:t>
            </a:r>
            <a:r>
              <a:rPr sz="3200" spc="9" dirty="0"/>
              <a:t>of </a:t>
            </a:r>
            <a:r>
              <a:rPr sz="3200" spc="4" dirty="0"/>
              <a:t>items, </a:t>
            </a:r>
            <a:r>
              <a:rPr sz="3200" spc="9" dirty="0"/>
              <a:t>the  probability of </a:t>
            </a:r>
            <a:r>
              <a:rPr sz="3200" spc="13" dirty="0"/>
              <a:t>a </a:t>
            </a:r>
            <a:r>
              <a:rPr sz="3200" spc="9" dirty="0"/>
              <a:t>unique item at level </a:t>
            </a:r>
            <a:r>
              <a:rPr sz="3200" spc="9" dirty="0">
                <a:solidFill>
                  <a:srgbClr val="009900"/>
                </a:solidFill>
              </a:rPr>
              <a:t>l </a:t>
            </a:r>
            <a:r>
              <a:rPr sz="3200" spc="9" dirty="0"/>
              <a:t>is at least</a:t>
            </a:r>
            <a:r>
              <a:rPr sz="3200" spc="-101" dirty="0"/>
              <a:t> </a:t>
            </a:r>
            <a:r>
              <a:rPr sz="3200" spc="9" dirty="0"/>
              <a:t>constant</a:t>
            </a:r>
          </a:p>
          <a:p>
            <a:pPr marL="342918" indent="-331712">
              <a:lnSpc>
                <a:spcPct val="100000"/>
              </a:lnSpc>
              <a:spcBef>
                <a:spcPts val="1116"/>
              </a:spcBef>
              <a:tabLst>
                <a:tab pos="342918" algn="l"/>
                <a:tab pos="343479" algn="l"/>
              </a:tabLst>
            </a:pPr>
            <a:r>
              <a:rPr sz="3200" spc="13" dirty="0"/>
              <a:t>Use </a:t>
            </a:r>
            <a:r>
              <a:rPr sz="3200" spc="9" dirty="0"/>
              <a:t>properties of hash</a:t>
            </a:r>
            <a:r>
              <a:rPr sz="3200" spc="-9" dirty="0"/>
              <a:t> </a:t>
            </a:r>
            <a:r>
              <a:rPr sz="3200" spc="4" dirty="0"/>
              <a:t>function:</a:t>
            </a:r>
          </a:p>
          <a:p>
            <a:pPr marL="454983">
              <a:lnSpc>
                <a:spcPct val="100000"/>
              </a:lnSpc>
              <a:spcBef>
                <a:spcPts val="944"/>
              </a:spcBef>
              <a:tabLst>
                <a:tab pos="730102" algn="l"/>
              </a:tabLst>
            </a:pPr>
            <a:r>
              <a:rPr sz="2000" spc="-4" dirty="0"/>
              <a:t>–	only </a:t>
            </a:r>
            <a:r>
              <a:rPr sz="2000" spc="-9" dirty="0"/>
              <a:t>limited, </a:t>
            </a:r>
            <a:r>
              <a:rPr sz="2000" spc="-4" dirty="0">
                <a:solidFill>
                  <a:srgbClr val="323299"/>
                </a:solidFill>
              </a:rPr>
              <a:t>pairwise </a:t>
            </a:r>
            <a:r>
              <a:rPr sz="2000" spc="-4" dirty="0"/>
              <a:t>independence needed (easy to</a:t>
            </a:r>
            <a:r>
              <a:rPr sz="2000" spc="9" dirty="0"/>
              <a:t> </a:t>
            </a:r>
            <a:r>
              <a:rPr sz="2000" spc="-4" dirty="0"/>
              <a:t>obtain)</a:t>
            </a:r>
            <a:endParaRPr sz="2000" dirty="0"/>
          </a:p>
          <a:p>
            <a:pPr marL="342918" marR="202837" indent="-331712">
              <a:lnSpc>
                <a:spcPts val="2506"/>
              </a:lnSpc>
              <a:spcBef>
                <a:spcPts val="1421"/>
              </a:spcBef>
              <a:tabLst>
                <a:tab pos="342918" algn="l"/>
                <a:tab pos="343479" algn="l"/>
              </a:tabLst>
            </a:pPr>
            <a:r>
              <a:rPr sz="3200" spc="13" dirty="0">
                <a:solidFill>
                  <a:srgbClr val="323299"/>
                </a:solidFill>
              </a:rPr>
              <a:t>Theorem</a:t>
            </a:r>
            <a:r>
              <a:rPr sz="3200" spc="13" dirty="0"/>
              <a:t>: </a:t>
            </a:r>
            <a:r>
              <a:rPr sz="3200" spc="9" dirty="0"/>
              <a:t>With constant probability, for </a:t>
            </a:r>
            <a:r>
              <a:rPr sz="3200" spc="13" dirty="0"/>
              <a:t>an </a:t>
            </a:r>
            <a:r>
              <a:rPr sz="3200" spc="4" dirty="0"/>
              <a:t>arbitrary  </a:t>
            </a:r>
            <a:r>
              <a:rPr sz="3200" spc="9" dirty="0"/>
              <a:t>sequence of insertions </a:t>
            </a:r>
            <a:r>
              <a:rPr sz="3200" spc="13" dirty="0"/>
              <a:t>and </a:t>
            </a:r>
            <a:r>
              <a:rPr sz="3200" spc="9" dirty="0"/>
              <a:t>deletes, the procedure  returns </a:t>
            </a:r>
            <a:r>
              <a:rPr sz="3200" spc="13" dirty="0"/>
              <a:t>a </a:t>
            </a:r>
            <a:r>
              <a:rPr sz="3200" spc="9" dirty="0"/>
              <a:t>uniform sample </a:t>
            </a:r>
            <a:r>
              <a:rPr sz="3200" spc="13" dirty="0"/>
              <a:t>from </a:t>
            </a:r>
            <a:r>
              <a:rPr sz="3200" spc="9" dirty="0"/>
              <a:t>the inverse distribution  with constant</a:t>
            </a:r>
            <a:r>
              <a:rPr sz="3200" spc="-13" dirty="0"/>
              <a:t> </a:t>
            </a:r>
            <a:r>
              <a:rPr sz="3200" spc="4" dirty="0"/>
              <a:t>probability.</a:t>
            </a:r>
          </a:p>
          <a:p>
            <a:pPr marL="342918" marR="49869" indent="-331712">
              <a:lnSpc>
                <a:spcPts val="2506"/>
              </a:lnSpc>
              <a:spcBef>
                <a:spcPts val="1403"/>
              </a:spcBef>
              <a:tabLst>
                <a:tab pos="342918" algn="l"/>
                <a:tab pos="343479" algn="l"/>
              </a:tabLst>
            </a:pPr>
            <a:r>
              <a:rPr sz="3200" spc="9" dirty="0">
                <a:solidFill>
                  <a:srgbClr val="323299"/>
                </a:solidFill>
              </a:rPr>
              <a:t>Repeat </a:t>
            </a:r>
            <a:r>
              <a:rPr sz="3200" spc="13" dirty="0"/>
              <a:t>the </a:t>
            </a:r>
            <a:r>
              <a:rPr sz="3200" spc="9" dirty="0"/>
              <a:t>process independently with </a:t>
            </a:r>
            <a:r>
              <a:rPr sz="3200" spc="4" dirty="0"/>
              <a:t>different </a:t>
            </a:r>
            <a:r>
              <a:rPr sz="3200" spc="9" dirty="0"/>
              <a:t>hash  functions </a:t>
            </a:r>
            <a:r>
              <a:rPr sz="3200" spc="4" dirty="0"/>
              <a:t>to </a:t>
            </a:r>
            <a:r>
              <a:rPr sz="3200" spc="9" dirty="0"/>
              <a:t>return larger sample, with high</a:t>
            </a:r>
            <a:r>
              <a:rPr sz="3200" spc="-18" dirty="0"/>
              <a:t> </a:t>
            </a:r>
            <a:r>
              <a:rPr sz="3200" spc="4" dirty="0"/>
              <a:t>probability.</a:t>
            </a:r>
          </a:p>
        </p:txBody>
      </p:sp>
      <p:sp>
        <p:nvSpPr>
          <p:cNvPr id="4" name="object 4"/>
          <p:cNvSpPr/>
          <p:nvPr/>
        </p:nvSpPr>
        <p:spPr>
          <a:xfrm>
            <a:off x="10850179" y="4923425"/>
            <a:ext cx="664509" cy="664509"/>
          </a:xfrm>
          <a:custGeom>
            <a:avLst/>
            <a:gdLst/>
            <a:ahLst/>
            <a:cxnLst/>
            <a:rect l="l" t="t" r="r" b="b"/>
            <a:pathLst>
              <a:path w="753109" h="753110">
                <a:moveTo>
                  <a:pt x="0" y="752856"/>
                </a:moveTo>
                <a:lnTo>
                  <a:pt x="0" y="0"/>
                </a:lnTo>
                <a:lnTo>
                  <a:pt x="752856" y="0"/>
                </a:lnTo>
                <a:lnTo>
                  <a:pt x="752856" y="752855"/>
                </a:lnTo>
                <a:lnTo>
                  <a:pt x="0" y="752856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0850179" y="4923425"/>
            <a:ext cx="664509" cy="664509"/>
          </a:xfrm>
          <a:custGeom>
            <a:avLst/>
            <a:gdLst/>
            <a:ahLst/>
            <a:cxnLst/>
            <a:rect l="l" t="t" r="r" b="b"/>
            <a:pathLst>
              <a:path w="753109" h="753110">
                <a:moveTo>
                  <a:pt x="752856" y="752855"/>
                </a:moveTo>
                <a:lnTo>
                  <a:pt x="752855" y="0"/>
                </a:lnTo>
                <a:lnTo>
                  <a:pt x="0" y="0"/>
                </a:lnTo>
                <a:lnTo>
                  <a:pt x="0" y="752856"/>
                </a:lnTo>
                <a:lnTo>
                  <a:pt x="752856" y="752855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0850179" y="4257795"/>
            <a:ext cx="664509" cy="665629"/>
          </a:xfrm>
          <a:custGeom>
            <a:avLst/>
            <a:gdLst/>
            <a:ahLst/>
            <a:cxnLst/>
            <a:rect l="l" t="t" r="r" b="b"/>
            <a:pathLst>
              <a:path w="753109" h="754379">
                <a:moveTo>
                  <a:pt x="0" y="754380"/>
                </a:moveTo>
                <a:lnTo>
                  <a:pt x="0" y="0"/>
                </a:lnTo>
                <a:lnTo>
                  <a:pt x="752855" y="0"/>
                </a:lnTo>
                <a:lnTo>
                  <a:pt x="752856" y="754380"/>
                </a:lnTo>
                <a:lnTo>
                  <a:pt x="0" y="75438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0850179" y="4257795"/>
            <a:ext cx="664509" cy="665629"/>
          </a:xfrm>
          <a:custGeom>
            <a:avLst/>
            <a:gdLst/>
            <a:ahLst/>
            <a:cxnLst/>
            <a:rect l="l" t="t" r="r" b="b"/>
            <a:pathLst>
              <a:path w="753109" h="754379">
                <a:moveTo>
                  <a:pt x="752855" y="754380"/>
                </a:moveTo>
                <a:lnTo>
                  <a:pt x="752855" y="0"/>
                </a:lnTo>
                <a:lnTo>
                  <a:pt x="0" y="0"/>
                </a:lnTo>
                <a:lnTo>
                  <a:pt x="0" y="754380"/>
                </a:lnTo>
                <a:lnTo>
                  <a:pt x="752855" y="75438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0850179" y="3593510"/>
            <a:ext cx="664509" cy="664509"/>
          </a:xfrm>
          <a:custGeom>
            <a:avLst/>
            <a:gdLst/>
            <a:ahLst/>
            <a:cxnLst/>
            <a:rect l="l" t="t" r="r" b="b"/>
            <a:pathLst>
              <a:path w="753109" h="753110">
                <a:moveTo>
                  <a:pt x="0" y="752856"/>
                </a:moveTo>
                <a:lnTo>
                  <a:pt x="0" y="0"/>
                </a:lnTo>
                <a:lnTo>
                  <a:pt x="752855" y="0"/>
                </a:lnTo>
                <a:lnTo>
                  <a:pt x="752855" y="752855"/>
                </a:lnTo>
                <a:lnTo>
                  <a:pt x="0" y="752856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0850179" y="3593510"/>
            <a:ext cx="664509" cy="664509"/>
          </a:xfrm>
          <a:custGeom>
            <a:avLst/>
            <a:gdLst/>
            <a:ahLst/>
            <a:cxnLst/>
            <a:rect l="l" t="t" r="r" b="b"/>
            <a:pathLst>
              <a:path w="753109" h="753110">
                <a:moveTo>
                  <a:pt x="752855" y="752855"/>
                </a:moveTo>
                <a:lnTo>
                  <a:pt x="752855" y="0"/>
                </a:lnTo>
                <a:lnTo>
                  <a:pt x="0" y="0"/>
                </a:lnTo>
                <a:lnTo>
                  <a:pt x="0" y="752856"/>
                </a:lnTo>
                <a:lnTo>
                  <a:pt x="752855" y="752855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0850179" y="2929226"/>
            <a:ext cx="664509" cy="664509"/>
          </a:xfrm>
          <a:custGeom>
            <a:avLst/>
            <a:gdLst/>
            <a:ahLst/>
            <a:cxnLst/>
            <a:rect l="l" t="t" r="r" b="b"/>
            <a:pathLst>
              <a:path w="753109" h="753110">
                <a:moveTo>
                  <a:pt x="0" y="752856"/>
                </a:moveTo>
                <a:lnTo>
                  <a:pt x="0" y="0"/>
                </a:lnTo>
                <a:lnTo>
                  <a:pt x="752855" y="0"/>
                </a:lnTo>
                <a:lnTo>
                  <a:pt x="752855" y="752856"/>
                </a:lnTo>
                <a:lnTo>
                  <a:pt x="0" y="752856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0850179" y="2929226"/>
            <a:ext cx="664509" cy="664509"/>
          </a:xfrm>
          <a:custGeom>
            <a:avLst/>
            <a:gdLst/>
            <a:ahLst/>
            <a:cxnLst/>
            <a:rect l="l" t="t" r="r" b="b"/>
            <a:pathLst>
              <a:path w="753109" h="753110">
                <a:moveTo>
                  <a:pt x="752855" y="752856"/>
                </a:moveTo>
                <a:lnTo>
                  <a:pt x="752855" y="0"/>
                </a:lnTo>
                <a:lnTo>
                  <a:pt x="0" y="0"/>
                </a:lnTo>
                <a:lnTo>
                  <a:pt x="0" y="752856"/>
                </a:lnTo>
                <a:lnTo>
                  <a:pt x="752855" y="75285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0850179" y="2263597"/>
            <a:ext cx="664509" cy="665629"/>
          </a:xfrm>
          <a:custGeom>
            <a:avLst/>
            <a:gdLst/>
            <a:ahLst/>
            <a:cxnLst/>
            <a:rect l="l" t="t" r="r" b="b"/>
            <a:pathLst>
              <a:path w="753109" h="754380">
                <a:moveTo>
                  <a:pt x="0" y="754379"/>
                </a:moveTo>
                <a:lnTo>
                  <a:pt x="0" y="0"/>
                </a:lnTo>
                <a:lnTo>
                  <a:pt x="752855" y="0"/>
                </a:lnTo>
                <a:lnTo>
                  <a:pt x="752855" y="754379"/>
                </a:lnTo>
                <a:lnTo>
                  <a:pt x="0" y="754379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10850179" y="2263597"/>
            <a:ext cx="664509" cy="665629"/>
          </a:xfrm>
          <a:custGeom>
            <a:avLst/>
            <a:gdLst/>
            <a:ahLst/>
            <a:cxnLst/>
            <a:rect l="l" t="t" r="r" b="b"/>
            <a:pathLst>
              <a:path w="753109" h="754380">
                <a:moveTo>
                  <a:pt x="752855" y="754379"/>
                </a:moveTo>
                <a:lnTo>
                  <a:pt x="752855" y="0"/>
                </a:lnTo>
                <a:lnTo>
                  <a:pt x="0" y="0"/>
                </a:lnTo>
                <a:lnTo>
                  <a:pt x="0" y="754379"/>
                </a:lnTo>
                <a:lnTo>
                  <a:pt x="752855" y="754379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0924138" y="5365833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83819"/>
                </a:moveTo>
                <a:lnTo>
                  <a:pt x="6453" y="116847"/>
                </a:lnTo>
                <a:lnTo>
                  <a:pt x="24193" y="143446"/>
                </a:lnTo>
                <a:lnTo>
                  <a:pt x="50792" y="161186"/>
                </a:lnTo>
                <a:lnTo>
                  <a:pt x="83819" y="167639"/>
                </a:lnTo>
                <a:lnTo>
                  <a:pt x="116204" y="161186"/>
                </a:lnTo>
                <a:lnTo>
                  <a:pt x="142874" y="143446"/>
                </a:lnTo>
                <a:lnTo>
                  <a:pt x="160972" y="116847"/>
                </a:lnTo>
                <a:lnTo>
                  <a:pt x="167639" y="83819"/>
                </a:lnTo>
                <a:lnTo>
                  <a:pt x="160972" y="51435"/>
                </a:lnTo>
                <a:lnTo>
                  <a:pt x="142874" y="24765"/>
                </a:lnTo>
                <a:lnTo>
                  <a:pt x="116204" y="6667"/>
                </a:lnTo>
                <a:lnTo>
                  <a:pt x="83819" y="0"/>
                </a:lnTo>
                <a:lnTo>
                  <a:pt x="50792" y="6667"/>
                </a:lnTo>
                <a:lnTo>
                  <a:pt x="24193" y="24765"/>
                </a:lnTo>
                <a:lnTo>
                  <a:pt x="6453" y="51435"/>
                </a:lnTo>
                <a:lnTo>
                  <a:pt x="0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0924138" y="5365833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19" y="0"/>
                </a:moveTo>
                <a:lnTo>
                  <a:pt x="50792" y="6667"/>
                </a:lnTo>
                <a:lnTo>
                  <a:pt x="24193" y="24765"/>
                </a:lnTo>
                <a:lnTo>
                  <a:pt x="6453" y="51435"/>
                </a:lnTo>
                <a:lnTo>
                  <a:pt x="0" y="83819"/>
                </a:lnTo>
                <a:lnTo>
                  <a:pt x="6453" y="116847"/>
                </a:lnTo>
                <a:lnTo>
                  <a:pt x="24193" y="143446"/>
                </a:lnTo>
                <a:lnTo>
                  <a:pt x="50792" y="161186"/>
                </a:lnTo>
                <a:lnTo>
                  <a:pt x="83819" y="167639"/>
                </a:lnTo>
                <a:lnTo>
                  <a:pt x="116204" y="161186"/>
                </a:lnTo>
                <a:lnTo>
                  <a:pt x="142874" y="143446"/>
                </a:lnTo>
                <a:lnTo>
                  <a:pt x="160972" y="116847"/>
                </a:lnTo>
                <a:lnTo>
                  <a:pt x="167639" y="83819"/>
                </a:lnTo>
                <a:lnTo>
                  <a:pt x="160972" y="51434"/>
                </a:lnTo>
                <a:lnTo>
                  <a:pt x="142874" y="24764"/>
                </a:lnTo>
                <a:lnTo>
                  <a:pt x="116204" y="6667"/>
                </a:lnTo>
                <a:lnTo>
                  <a:pt x="83819" y="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1218628" y="5365833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83819"/>
                </a:moveTo>
                <a:lnTo>
                  <a:pt x="6667" y="116847"/>
                </a:lnTo>
                <a:lnTo>
                  <a:pt x="24765" y="143446"/>
                </a:lnTo>
                <a:lnTo>
                  <a:pt x="51435" y="161186"/>
                </a:lnTo>
                <a:lnTo>
                  <a:pt x="83820" y="167639"/>
                </a:lnTo>
                <a:lnTo>
                  <a:pt x="116847" y="161186"/>
                </a:lnTo>
                <a:lnTo>
                  <a:pt x="143446" y="143446"/>
                </a:lnTo>
                <a:lnTo>
                  <a:pt x="161186" y="116847"/>
                </a:lnTo>
                <a:lnTo>
                  <a:pt x="167639" y="83819"/>
                </a:lnTo>
                <a:lnTo>
                  <a:pt x="161186" y="51435"/>
                </a:lnTo>
                <a:lnTo>
                  <a:pt x="143446" y="24764"/>
                </a:lnTo>
                <a:lnTo>
                  <a:pt x="116847" y="6667"/>
                </a:lnTo>
                <a:lnTo>
                  <a:pt x="83820" y="0"/>
                </a:lnTo>
                <a:lnTo>
                  <a:pt x="51434" y="6667"/>
                </a:lnTo>
                <a:lnTo>
                  <a:pt x="24764" y="24764"/>
                </a:lnTo>
                <a:lnTo>
                  <a:pt x="6667" y="51434"/>
                </a:lnTo>
                <a:lnTo>
                  <a:pt x="0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1218628" y="5365833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51434" y="6667"/>
                </a:lnTo>
                <a:lnTo>
                  <a:pt x="24764" y="24764"/>
                </a:lnTo>
                <a:lnTo>
                  <a:pt x="6667" y="51434"/>
                </a:lnTo>
                <a:lnTo>
                  <a:pt x="0" y="83819"/>
                </a:lnTo>
                <a:lnTo>
                  <a:pt x="6667" y="116847"/>
                </a:lnTo>
                <a:lnTo>
                  <a:pt x="24765" y="143446"/>
                </a:lnTo>
                <a:lnTo>
                  <a:pt x="51435" y="161186"/>
                </a:lnTo>
                <a:lnTo>
                  <a:pt x="83820" y="167639"/>
                </a:lnTo>
                <a:lnTo>
                  <a:pt x="116847" y="161186"/>
                </a:lnTo>
                <a:lnTo>
                  <a:pt x="143446" y="143446"/>
                </a:lnTo>
                <a:lnTo>
                  <a:pt x="161186" y="116847"/>
                </a:lnTo>
                <a:lnTo>
                  <a:pt x="167639" y="83819"/>
                </a:lnTo>
                <a:lnTo>
                  <a:pt x="161186" y="51434"/>
                </a:lnTo>
                <a:lnTo>
                  <a:pt x="143446" y="24764"/>
                </a:lnTo>
                <a:lnTo>
                  <a:pt x="116847" y="6667"/>
                </a:lnTo>
                <a:lnTo>
                  <a:pt x="83820" y="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1278736" y="5131450"/>
            <a:ext cx="175618" cy="174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1072056" y="5219261"/>
            <a:ext cx="146797" cy="146797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2296"/>
                </a:moveTo>
                <a:lnTo>
                  <a:pt x="6453" y="115323"/>
                </a:lnTo>
                <a:lnTo>
                  <a:pt x="24193" y="141922"/>
                </a:lnTo>
                <a:lnTo>
                  <a:pt x="50792" y="159662"/>
                </a:lnTo>
                <a:lnTo>
                  <a:pt x="83820" y="166116"/>
                </a:lnTo>
                <a:lnTo>
                  <a:pt x="115966" y="159662"/>
                </a:lnTo>
                <a:lnTo>
                  <a:pt x="142113" y="141922"/>
                </a:lnTo>
                <a:lnTo>
                  <a:pt x="159686" y="115323"/>
                </a:lnTo>
                <a:lnTo>
                  <a:pt x="166116" y="82296"/>
                </a:lnTo>
                <a:lnTo>
                  <a:pt x="159686" y="50149"/>
                </a:lnTo>
                <a:lnTo>
                  <a:pt x="142113" y="24003"/>
                </a:lnTo>
                <a:lnTo>
                  <a:pt x="115966" y="6429"/>
                </a:lnTo>
                <a:lnTo>
                  <a:pt x="83820" y="0"/>
                </a:lnTo>
                <a:lnTo>
                  <a:pt x="50792" y="6429"/>
                </a:lnTo>
                <a:lnTo>
                  <a:pt x="24193" y="24002"/>
                </a:lnTo>
                <a:lnTo>
                  <a:pt x="6453" y="50149"/>
                </a:lnTo>
                <a:lnTo>
                  <a:pt x="0" y="82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11072056" y="5219261"/>
            <a:ext cx="146797" cy="146797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83820" y="0"/>
                </a:moveTo>
                <a:lnTo>
                  <a:pt x="50792" y="6429"/>
                </a:lnTo>
                <a:lnTo>
                  <a:pt x="24193" y="24002"/>
                </a:lnTo>
                <a:lnTo>
                  <a:pt x="6453" y="50149"/>
                </a:lnTo>
                <a:lnTo>
                  <a:pt x="0" y="82296"/>
                </a:lnTo>
                <a:lnTo>
                  <a:pt x="6453" y="115323"/>
                </a:lnTo>
                <a:lnTo>
                  <a:pt x="24193" y="141922"/>
                </a:lnTo>
                <a:lnTo>
                  <a:pt x="50792" y="159662"/>
                </a:lnTo>
                <a:lnTo>
                  <a:pt x="83820" y="166116"/>
                </a:lnTo>
                <a:lnTo>
                  <a:pt x="115966" y="159662"/>
                </a:lnTo>
                <a:lnTo>
                  <a:pt x="142113" y="141922"/>
                </a:lnTo>
                <a:lnTo>
                  <a:pt x="159686" y="115323"/>
                </a:lnTo>
                <a:lnTo>
                  <a:pt x="166116" y="82296"/>
                </a:lnTo>
                <a:lnTo>
                  <a:pt x="159686" y="50149"/>
                </a:lnTo>
                <a:lnTo>
                  <a:pt x="142113" y="24003"/>
                </a:lnTo>
                <a:lnTo>
                  <a:pt x="115966" y="6429"/>
                </a:lnTo>
                <a:lnTo>
                  <a:pt x="83820" y="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10850179" y="5145302"/>
            <a:ext cx="147918" cy="146797"/>
          </a:xfrm>
          <a:custGeom>
            <a:avLst/>
            <a:gdLst/>
            <a:ahLst/>
            <a:cxnLst/>
            <a:rect l="l" t="t" r="r" b="b"/>
            <a:pathLst>
              <a:path w="167640" h="166370">
                <a:moveTo>
                  <a:pt x="0" y="83819"/>
                </a:moveTo>
                <a:lnTo>
                  <a:pt x="6453" y="115966"/>
                </a:lnTo>
                <a:lnTo>
                  <a:pt x="24193" y="142112"/>
                </a:lnTo>
                <a:lnTo>
                  <a:pt x="50792" y="159686"/>
                </a:lnTo>
                <a:lnTo>
                  <a:pt x="83819" y="166116"/>
                </a:lnTo>
                <a:lnTo>
                  <a:pt x="116204" y="159686"/>
                </a:lnTo>
                <a:lnTo>
                  <a:pt x="142874" y="142112"/>
                </a:lnTo>
                <a:lnTo>
                  <a:pt x="160972" y="115966"/>
                </a:lnTo>
                <a:lnTo>
                  <a:pt x="167639" y="83819"/>
                </a:lnTo>
                <a:lnTo>
                  <a:pt x="160972" y="50792"/>
                </a:lnTo>
                <a:lnTo>
                  <a:pt x="142874" y="24193"/>
                </a:lnTo>
                <a:lnTo>
                  <a:pt x="116204" y="6453"/>
                </a:lnTo>
                <a:lnTo>
                  <a:pt x="83819" y="0"/>
                </a:lnTo>
                <a:lnTo>
                  <a:pt x="50792" y="6453"/>
                </a:lnTo>
                <a:lnTo>
                  <a:pt x="24193" y="24193"/>
                </a:lnTo>
                <a:lnTo>
                  <a:pt x="6453" y="50792"/>
                </a:lnTo>
                <a:lnTo>
                  <a:pt x="0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10850179" y="5145302"/>
            <a:ext cx="147918" cy="146797"/>
          </a:xfrm>
          <a:custGeom>
            <a:avLst/>
            <a:gdLst/>
            <a:ahLst/>
            <a:cxnLst/>
            <a:rect l="l" t="t" r="r" b="b"/>
            <a:pathLst>
              <a:path w="167640" h="166370">
                <a:moveTo>
                  <a:pt x="83819" y="0"/>
                </a:moveTo>
                <a:lnTo>
                  <a:pt x="50792" y="6453"/>
                </a:lnTo>
                <a:lnTo>
                  <a:pt x="24193" y="24193"/>
                </a:lnTo>
                <a:lnTo>
                  <a:pt x="6453" y="50792"/>
                </a:lnTo>
                <a:lnTo>
                  <a:pt x="0" y="83819"/>
                </a:lnTo>
                <a:lnTo>
                  <a:pt x="6453" y="115966"/>
                </a:lnTo>
                <a:lnTo>
                  <a:pt x="24193" y="142112"/>
                </a:lnTo>
                <a:lnTo>
                  <a:pt x="50792" y="159686"/>
                </a:lnTo>
                <a:lnTo>
                  <a:pt x="83819" y="166116"/>
                </a:lnTo>
                <a:lnTo>
                  <a:pt x="116204" y="159686"/>
                </a:lnTo>
                <a:lnTo>
                  <a:pt x="142874" y="142112"/>
                </a:lnTo>
                <a:lnTo>
                  <a:pt x="160972" y="115966"/>
                </a:lnTo>
                <a:lnTo>
                  <a:pt x="167639" y="83819"/>
                </a:lnTo>
                <a:lnTo>
                  <a:pt x="160972" y="50792"/>
                </a:lnTo>
                <a:lnTo>
                  <a:pt x="142874" y="24193"/>
                </a:lnTo>
                <a:lnTo>
                  <a:pt x="116204" y="6453"/>
                </a:lnTo>
                <a:lnTo>
                  <a:pt x="83819" y="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10998096" y="4997383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83819"/>
                </a:moveTo>
                <a:lnTo>
                  <a:pt x="6453" y="116204"/>
                </a:lnTo>
                <a:lnTo>
                  <a:pt x="24193" y="142874"/>
                </a:lnTo>
                <a:lnTo>
                  <a:pt x="50792" y="160972"/>
                </a:lnTo>
                <a:lnTo>
                  <a:pt x="83819" y="167639"/>
                </a:lnTo>
                <a:lnTo>
                  <a:pt x="116204" y="160972"/>
                </a:lnTo>
                <a:lnTo>
                  <a:pt x="142874" y="142874"/>
                </a:lnTo>
                <a:lnTo>
                  <a:pt x="160972" y="116204"/>
                </a:lnTo>
                <a:lnTo>
                  <a:pt x="167639" y="83819"/>
                </a:lnTo>
                <a:lnTo>
                  <a:pt x="160972" y="50792"/>
                </a:lnTo>
                <a:lnTo>
                  <a:pt x="142874" y="24193"/>
                </a:lnTo>
                <a:lnTo>
                  <a:pt x="116204" y="6453"/>
                </a:lnTo>
                <a:lnTo>
                  <a:pt x="83819" y="0"/>
                </a:lnTo>
                <a:lnTo>
                  <a:pt x="50792" y="6453"/>
                </a:lnTo>
                <a:lnTo>
                  <a:pt x="24193" y="24193"/>
                </a:lnTo>
                <a:lnTo>
                  <a:pt x="6453" y="50792"/>
                </a:lnTo>
                <a:lnTo>
                  <a:pt x="0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10998096" y="4997383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19" y="0"/>
                </a:moveTo>
                <a:lnTo>
                  <a:pt x="50792" y="6453"/>
                </a:lnTo>
                <a:lnTo>
                  <a:pt x="24193" y="24193"/>
                </a:lnTo>
                <a:lnTo>
                  <a:pt x="6453" y="50792"/>
                </a:lnTo>
                <a:lnTo>
                  <a:pt x="0" y="83819"/>
                </a:lnTo>
                <a:lnTo>
                  <a:pt x="6453" y="116204"/>
                </a:lnTo>
                <a:lnTo>
                  <a:pt x="24193" y="142874"/>
                </a:lnTo>
                <a:lnTo>
                  <a:pt x="50792" y="160972"/>
                </a:lnTo>
                <a:lnTo>
                  <a:pt x="83819" y="167639"/>
                </a:lnTo>
                <a:lnTo>
                  <a:pt x="116204" y="160972"/>
                </a:lnTo>
                <a:lnTo>
                  <a:pt x="142874" y="142874"/>
                </a:lnTo>
                <a:lnTo>
                  <a:pt x="160972" y="116204"/>
                </a:lnTo>
                <a:lnTo>
                  <a:pt x="167639" y="83819"/>
                </a:lnTo>
                <a:lnTo>
                  <a:pt x="160972" y="50792"/>
                </a:lnTo>
                <a:lnTo>
                  <a:pt x="142874" y="24193"/>
                </a:lnTo>
                <a:lnTo>
                  <a:pt x="116204" y="6453"/>
                </a:lnTo>
                <a:lnTo>
                  <a:pt x="83819" y="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11218628" y="4923425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83819"/>
                </a:moveTo>
                <a:lnTo>
                  <a:pt x="6667" y="116204"/>
                </a:lnTo>
                <a:lnTo>
                  <a:pt x="24764" y="142874"/>
                </a:lnTo>
                <a:lnTo>
                  <a:pt x="51434" y="160972"/>
                </a:lnTo>
                <a:lnTo>
                  <a:pt x="83820" y="167639"/>
                </a:lnTo>
                <a:lnTo>
                  <a:pt x="116847" y="160972"/>
                </a:lnTo>
                <a:lnTo>
                  <a:pt x="143446" y="142874"/>
                </a:lnTo>
                <a:lnTo>
                  <a:pt x="161186" y="116204"/>
                </a:lnTo>
                <a:lnTo>
                  <a:pt x="167639" y="83819"/>
                </a:lnTo>
                <a:lnTo>
                  <a:pt x="161186" y="50792"/>
                </a:lnTo>
                <a:lnTo>
                  <a:pt x="143446" y="24193"/>
                </a:lnTo>
                <a:lnTo>
                  <a:pt x="116847" y="6453"/>
                </a:lnTo>
                <a:lnTo>
                  <a:pt x="83819" y="0"/>
                </a:lnTo>
                <a:lnTo>
                  <a:pt x="51434" y="6453"/>
                </a:lnTo>
                <a:lnTo>
                  <a:pt x="24764" y="24193"/>
                </a:lnTo>
                <a:lnTo>
                  <a:pt x="6667" y="50792"/>
                </a:lnTo>
                <a:lnTo>
                  <a:pt x="0" y="838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11218628" y="4923425"/>
            <a:ext cx="147918" cy="147918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19" y="0"/>
                </a:moveTo>
                <a:lnTo>
                  <a:pt x="51434" y="6453"/>
                </a:lnTo>
                <a:lnTo>
                  <a:pt x="24764" y="24193"/>
                </a:lnTo>
                <a:lnTo>
                  <a:pt x="6667" y="50792"/>
                </a:lnTo>
                <a:lnTo>
                  <a:pt x="0" y="83819"/>
                </a:lnTo>
                <a:lnTo>
                  <a:pt x="6667" y="116204"/>
                </a:lnTo>
                <a:lnTo>
                  <a:pt x="24764" y="142874"/>
                </a:lnTo>
                <a:lnTo>
                  <a:pt x="51434" y="160972"/>
                </a:lnTo>
                <a:lnTo>
                  <a:pt x="83820" y="167639"/>
                </a:lnTo>
                <a:lnTo>
                  <a:pt x="116847" y="160972"/>
                </a:lnTo>
                <a:lnTo>
                  <a:pt x="143446" y="142874"/>
                </a:lnTo>
                <a:lnTo>
                  <a:pt x="161186" y="116204"/>
                </a:lnTo>
                <a:lnTo>
                  <a:pt x="167639" y="83819"/>
                </a:lnTo>
                <a:lnTo>
                  <a:pt x="161186" y="50792"/>
                </a:lnTo>
                <a:lnTo>
                  <a:pt x="143446" y="24193"/>
                </a:lnTo>
                <a:lnTo>
                  <a:pt x="116847" y="6453"/>
                </a:lnTo>
                <a:lnTo>
                  <a:pt x="83819" y="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11278736" y="4687698"/>
            <a:ext cx="175618" cy="17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11204777" y="4465821"/>
            <a:ext cx="175618" cy="175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10984246" y="4317904"/>
            <a:ext cx="175618" cy="17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10836328" y="4539780"/>
            <a:ext cx="323536" cy="323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11204777" y="3875496"/>
            <a:ext cx="175618" cy="175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10984246" y="3653619"/>
            <a:ext cx="175618" cy="175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10910287" y="3949454"/>
            <a:ext cx="175618" cy="17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10984246" y="3283825"/>
            <a:ext cx="175618" cy="175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11204777" y="2471623"/>
            <a:ext cx="175618" cy="175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10268818" y="1921593"/>
            <a:ext cx="741829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spc="13" dirty="0">
                <a:latin typeface="Verdana"/>
                <a:cs typeface="Verdana"/>
              </a:rPr>
              <a:t>Level</a:t>
            </a:r>
            <a:r>
              <a:rPr sz="1721" spc="-66" dirty="0">
                <a:latin typeface="Verdana"/>
                <a:cs typeface="Verdana"/>
              </a:rPr>
              <a:t> </a:t>
            </a:r>
            <a:r>
              <a:rPr sz="1721" spc="4" dirty="0">
                <a:latin typeface="Verdana"/>
                <a:cs typeface="Verdana"/>
              </a:rPr>
              <a:t>l</a:t>
            </a:r>
            <a:endParaRPr sz="1721" dirty="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429287" y="2181570"/>
            <a:ext cx="365872" cy="1027579"/>
          </a:xfrm>
          <a:custGeom>
            <a:avLst/>
            <a:gdLst/>
            <a:ahLst/>
            <a:cxnLst/>
            <a:rect l="l" t="t" r="r" b="b"/>
            <a:pathLst>
              <a:path w="414654" h="1164589">
                <a:moveTo>
                  <a:pt x="326136" y="1089660"/>
                </a:moveTo>
                <a:lnTo>
                  <a:pt x="399288" y="1164336"/>
                </a:lnTo>
                <a:lnTo>
                  <a:pt x="414528" y="1059180"/>
                </a:lnTo>
                <a:lnTo>
                  <a:pt x="390144" y="1067588"/>
                </a:lnTo>
                <a:lnTo>
                  <a:pt x="390144" y="1085088"/>
                </a:lnTo>
                <a:lnTo>
                  <a:pt x="359664" y="1094232"/>
                </a:lnTo>
                <a:lnTo>
                  <a:pt x="354864" y="1079753"/>
                </a:lnTo>
                <a:lnTo>
                  <a:pt x="326136" y="1089660"/>
                </a:lnTo>
                <a:close/>
              </a:path>
              <a:path w="414654" h="1164589">
                <a:moveTo>
                  <a:pt x="354864" y="1079753"/>
                </a:moveTo>
                <a:lnTo>
                  <a:pt x="359664" y="1094232"/>
                </a:lnTo>
                <a:lnTo>
                  <a:pt x="390144" y="1085088"/>
                </a:lnTo>
                <a:lnTo>
                  <a:pt x="384918" y="1069390"/>
                </a:lnTo>
                <a:lnTo>
                  <a:pt x="354864" y="1079753"/>
                </a:lnTo>
                <a:close/>
              </a:path>
              <a:path w="414654" h="1164589">
                <a:moveTo>
                  <a:pt x="384918" y="1069390"/>
                </a:moveTo>
                <a:lnTo>
                  <a:pt x="390144" y="1085088"/>
                </a:lnTo>
                <a:lnTo>
                  <a:pt x="390144" y="1067588"/>
                </a:lnTo>
                <a:lnTo>
                  <a:pt x="384918" y="1069390"/>
                </a:lnTo>
                <a:close/>
              </a:path>
              <a:path w="414654" h="1164589">
                <a:moveTo>
                  <a:pt x="0" y="9144"/>
                </a:moveTo>
                <a:lnTo>
                  <a:pt x="354864" y="1079753"/>
                </a:lnTo>
                <a:lnTo>
                  <a:pt x="384918" y="1069390"/>
                </a:lnTo>
                <a:lnTo>
                  <a:pt x="28956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7384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581" y="50603"/>
            <a:ext cx="8730343" cy="1236575"/>
          </a:xfrm>
          <a:prstGeom prst="rect">
            <a:avLst/>
          </a:prstGeom>
        </p:spPr>
        <p:txBody>
          <a:bodyPr vert="horz" wrap="square" lIns="0" tIns="30816" rIns="0" bIns="0" rtlCol="0" anchor="ctr">
            <a:spAutoFit/>
          </a:bodyPr>
          <a:lstStyle/>
          <a:p>
            <a:pPr marL="2509691" marR="4483" indent="-2499045">
              <a:lnSpc>
                <a:spcPts val="4650"/>
              </a:lnSpc>
              <a:spcBef>
                <a:spcPts val="243"/>
              </a:spcBef>
            </a:pP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Inverse Distribution  Estimates</a:t>
            </a:r>
          </a:p>
        </p:txBody>
      </p:sp>
      <p:sp>
        <p:nvSpPr>
          <p:cNvPr id="3" name="object 3"/>
          <p:cNvSpPr/>
          <p:nvPr/>
        </p:nvSpPr>
        <p:spPr>
          <a:xfrm>
            <a:off x="1094910" y="3693907"/>
            <a:ext cx="9073535" cy="2813237"/>
          </a:xfrm>
          <a:custGeom>
            <a:avLst/>
            <a:gdLst/>
            <a:ahLst/>
            <a:cxnLst/>
            <a:rect l="l" t="t" r="r" b="b"/>
            <a:pathLst>
              <a:path w="8624570" h="3188334">
                <a:moveTo>
                  <a:pt x="8624316" y="3188208"/>
                </a:moveTo>
                <a:lnTo>
                  <a:pt x="8624316" y="0"/>
                </a:lnTo>
                <a:lnTo>
                  <a:pt x="0" y="0"/>
                </a:lnTo>
                <a:lnTo>
                  <a:pt x="0" y="3188208"/>
                </a:lnTo>
                <a:lnTo>
                  <a:pt x="8624316" y="3188208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173800" y="1287178"/>
            <a:ext cx="8656000" cy="5293241"/>
          </a:xfrm>
          <a:prstGeom prst="rect">
            <a:avLst/>
          </a:prstGeom>
        </p:spPr>
        <p:txBody>
          <a:bodyPr vert="horz" wrap="square" lIns="0" tIns="50987" rIns="0" bIns="0" rtlCol="0">
            <a:spAutoFit/>
          </a:bodyPr>
          <a:lstStyle/>
          <a:p>
            <a:pPr marL="11206">
              <a:spcBef>
                <a:spcPts val="401"/>
              </a:spcBef>
            </a:pPr>
            <a:r>
              <a:rPr sz="2294" spc="9" dirty="0">
                <a:solidFill>
                  <a:srgbClr val="0000FF"/>
                </a:solidFill>
                <a:latin typeface="Times New Roman"/>
                <a:cs typeface="Times New Roman"/>
              </a:rPr>
              <a:t>Overall</a:t>
            </a:r>
            <a:r>
              <a:rPr sz="22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0000FF"/>
                </a:solidFill>
                <a:latin typeface="Times New Roman"/>
                <a:cs typeface="Times New Roman"/>
              </a:rPr>
              <a:t>Procedure:</a:t>
            </a:r>
            <a:endParaRPr sz="2294" dirty="0">
              <a:latin typeface="Times New Roman"/>
              <a:cs typeface="Times New Roman"/>
            </a:endParaRPr>
          </a:p>
          <a:p>
            <a:pPr marL="730662" indent="-275679">
              <a:spcBef>
                <a:spcPts val="238"/>
              </a:spcBef>
              <a:buChar char="–"/>
              <a:tabLst>
                <a:tab pos="730102" algn="l"/>
                <a:tab pos="730662" algn="l"/>
              </a:tabLst>
            </a:pP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Obtain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distinct sample </a:t>
            </a:r>
            <a:r>
              <a:rPr sz="1941" spc="-9" dirty="0">
                <a:latin typeface="Times New Roman"/>
                <a:cs typeface="Times New Roman"/>
              </a:rPr>
              <a:t>from </a:t>
            </a:r>
            <a:r>
              <a:rPr sz="1941" spc="-4" dirty="0">
                <a:latin typeface="Times New Roman"/>
                <a:cs typeface="Times New Roman"/>
              </a:rPr>
              <a:t>the </a:t>
            </a:r>
            <a:r>
              <a:rPr sz="1941" spc="-9" dirty="0">
                <a:latin typeface="Times New Roman"/>
                <a:cs typeface="Times New Roman"/>
              </a:rPr>
              <a:t>inverse distribution </a:t>
            </a:r>
            <a:r>
              <a:rPr sz="1941" spc="-4" dirty="0">
                <a:latin typeface="Times New Roman"/>
                <a:cs typeface="Times New Roman"/>
              </a:rPr>
              <a:t>of </a:t>
            </a:r>
            <a:r>
              <a:rPr sz="1941" spc="-9" dirty="0">
                <a:latin typeface="Times New Roman"/>
                <a:cs typeface="Times New Roman"/>
              </a:rPr>
              <a:t>size</a:t>
            </a:r>
            <a:r>
              <a:rPr sz="1941" spc="75" dirty="0">
                <a:latin typeface="Times New Roman"/>
                <a:cs typeface="Times New Roman"/>
              </a:rPr>
              <a:t> 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s;</a:t>
            </a:r>
            <a:endParaRPr sz="1941" dirty="0">
              <a:latin typeface="Times New Roman"/>
              <a:cs typeface="Times New Roman"/>
            </a:endParaRPr>
          </a:p>
          <a:p>
            <a:pPr marL="730662" indent="-275679">
              <a:spcBef>
                <a:spcPts val="234"/>
              </a:spcBef>
              <a:buChar char="–"/>
              <a:tabLst>
                <a:tab pos="730102" algn="l"/>
                <a:tab pos="730662" algn="l"/>
              </a:tabLst>
            </a:pP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Evaluate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query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on the 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sample </a:t>
            </a:r>
            <a:r>
              <a:rPr sz="1941" spc="-4" dirty="0">
                <a:latin typeface="Times New Roman"/>
                <a:cs typeface="Times New Roman"/>
              </a:rPr>
              <a:t>and return the</a:t>
            </a:r>
            <a:r>
              <a:rPr sz="1941" spc="13" dirty="0">
                <a:latin typeface="Times New Roman"/>
                <a:cs typeface="Times New Roman"/>
              </a:rPr>
              <a:t> </a:t>
            </a:r>
            <a:r>
              <a:rPr sz="1941" spc="-9" dirty="0">
                <a:latin typeface="Times New Roman"/>
                <a:cs typeface="Times New Roman"/>
              </a:rPr>
              <a:t>result.</a:t>
            </a:r>
            <a:endParaRPr sz="1941" dirty="0">
              <a:latin typeface="Times New Roman"/>
              <a:cs typeface="Times New Roman"/>
            </a:endParaRPr>
          </a:p>
          <a:p>
            <a:pPr marL="1118967" lvl="1" indent="-221888">
              <a:spcBef>
                <a:spcPts val="251"/>
              </a:spcBef>
              <a:buChar char="•"/>
              <a:tabLst>
                <a:tab pos="1118967" algn="l"/>
                <a:tab pos="1119527" algn="l"/>
              </a:tabLst>
            </a:pPr>
            <a:r>
              <a:rPr sz="1721" spc="9" dirty="0">
                <a:latin typeface="Times New Roman"/>
                <a:cs typeface="Times New Roman"/>
              </a:rPr>
              <a:t>Median number of bytes sent: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find median from</a:t>
            </a:r>
            <a:r>
              <a:rPr sz="172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sample</a:t>
            </a:r>
            <a:endParaRPr sz="1721" dirty="0">
              <a:latin typeface="Times New Roman"/>
              <a:cs typeface="Times New Roman"/>
            </a:endParaRPr>
          </a:p>
          <a:p>
            <a:pPr marL="1118967" marR="383822" lvl="1" indent="-221888">
              <a:lnSpc>
                <a:spcPts val="1888"/>
              </a:lnSpc>
              <a:spcBef>
                <a:spcPts val="463"/>
              </a:spcBef>
              <a:buChar char="•"/>
              <a:tabLst>
                <a:tab pos="1118967" algn="l"/>
                <a:tab pos="1119527" algn="l"/>
              </a:tabLst>
            </a:pPr>
            <a:r>
              <a:rPr sz="1721" spc="13" dirty="0">
                <a:latin typeface="Times New Roman"/>
                <a:cs typeface="Times New Roman"/>
              </a:rPr>
              <a:t>The </a:t>
            </a:r>
            <a:r>
              <a:rPr sz="1721" spc="9" dirty="0">
                <a:latin typeface="Times New Roman"/>
                <a:cs typeface="Times New Roman"/>
              </a:rPr>
              <a:t>most common volume of traffic sent: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find the most common  from</a:t>
            </a:r>
            <a:r>
              <a:rPr sz="1721" spc="-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sample</a:t>
            </a:r>
            <a:endParaRPr sz="1721" dirty="0">
              <a:latin typeface="Times New Roman"/>
              <a:cs typeface="Times New Roman"/>
            </a:endParaRPr>
          </a:p>
          <a:p>
            <a:pPr marL="1118967" lvl="1" indent="-221888">
              <a:spcBef>
                <a:spcPts val="216"/>
              </a:spcBef>
              <a:buChar char="•"/>
              <a:tabLst>
                <a:tab pos="1118967" algn="l"/>
                <a:tab pos="1119527" algn="l"/>
              </a:tabLst>
            </a:pPr>
            <a:r>
              <a:rPr sz="1721" spc="13" dirty="0">
                <a:latin typeface="Times New Roman"/>
                <a:cs typeface="Times New Roman"/>
              </a:rPr>
              <a:t>What </a:t>
            </a:r>
            <a:r>
              <a:rPr sz="1721" spc="4" dirty="0">
                <a:latin typeface="Times New Roman"/>
                <a:cs typeface="Times New Roman"/>
              </a:rPr>
              <a:t>fraction </a:t>
            </a:r>
            <a:r>
              <a:rPr sz="1721" spc="9" dirty="0">
                <a:latin typeface="Times New Roman"/>
                <a:cs typeface="Times New Roman"/>
              </a:rPr>
              <a:t>of items sent </a:t>
            </a:r>
            <a:r>
              <a:rPr sz="1721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721"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spc="9" dirty="0">
                <a:latin typeface="Times New Roman"/>
                <a:cs typeface="Times New Roman"/>
              </a:rPr>
              <a:t>bytes: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find fraction </a:t>
            </a:r>
            <a:r>
              <a:rPr sz="1721" spc="9" dirty="0">
                <a:solidFill>
                  <a:srgbClr val="0000FF"/>
                </a:solidFill>
                <a:latin typeface="Times New Roman"/>
                <a:cs typeface="Times New Roman"/>
              </a:rPr>
              <a:t>from the</a:t>
            </a:r>
            <a:r>
              <a:rPr sz="1721" spc="-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21" spc="4" dirty="0">
                <a:solidFill>
                  <a:srgbClr val="0000FF"/>
                </a:solidFill>
                <a:latin typeface="Times New Roman"/>
                <a:cs typeface="Times New Roman"/>
              </a:rPr>
              <a:t>sample</a:t>
            </a:r>
            <a:endParaRPr sz="172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853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3" dirty="0">
              <a:latin typeface="Times New Roman"/>
              <a:cs typeface="Times New Roman"/>
            </a:endParaRPr>
          </a:p>
          <a:p>
            <a:pPr marL="15129"/>
            <a:r>
              <a:rPr sz="1941" spc="-4" dirty="0">
                <a:solidFill>
                  <a:srgbClr val="0000FF"/>
                </a:solidFill>
                <a:latin typeface="Times New Roman"/>
                <a:cs typeface="Times New Roman"/>
              </a:rPr>
              <a:t>Example:</a:t>
            </a:r>
            <a:endParaRPr sz="1941" dirty="0">
              <a:latin typeface="Times New Roman"/>
              <a:cs typeface="Times New Roman"/>
            </a:endParaRPr>
          </a:p>
          <a:p>
            <a:pPr marL="669027" indent="-210122">
              <a:spcBef>
                <a:spcPts val="454"/>
              </a:spcBef>
              <a:buChar char="•"/>
              <a:tabLst>
                <a:tab pos="669027" algn="l"/>
                <a:tab pos="669587" algn="l"/>
              </a:tabLst>
            </a:pPr>
            <a:r>
              <a:rPr sz="1941" spc="-4" dirty="0">
                <a:latin typeface="Times New Roman"/>
                <a:cs typeface="Times New Roman"/>
              </a:rPr>
              <a:t>Median is bigger </a:t>
            </a:r>
            <a:r>
              <a:rPr sz="1941" spc="-9" dirty="0">
                <a:latin typeface="Times New Roman"/>
                <a:cs typeface="Times New Roman"/>
              </a:rPr>
              <a:t>than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½ </a:t>
            </a:r>
            <a:r>
              <a:rPr sz="1941" spc="-9" dirty="0">
                <a:latin typeface="Times New Roman"/>
                <a:cs typeface="Times New Roman"/>
              </a:rPr>
              <a:t>and smaller </a:t>
            </a:r>
            <a:r>
              <a:rPr sz="1941" spc="-4" dirty="0">
                <a:latin typeface="Times New Roman"/>
                <a:cs typeface="Times New Roman"/>
              </a:rPr>
              <a:t>than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½ </a:t>
            </a:r>
            <a:r>
              <a:rPr sz="1941" spc="-4" dirty="0">
                <a:latin typeface="Times New Roman"/>
                <a:cs typeface="Times New Roman"/>
              </a:rPr>
              <a:t>the</a:t>
            </a:r>
            <a:r>
              <a:rPr sz="1941" spc="4" dirty="0">
                <a:latin typeface="Times New Roman"/>
                <a:cs typeface="Times New Roman"/>
              </a:rPr>
              <a:t> </a:t>
            </a:r>
            <a:r>
              <a:rPr sz="1941" spc="-9" dirty="0">
                <a:latin typeface="Times New Roman"/>
                <a:cs typeface="Times New Roman"/>
              </a:rPr>
              <a:t>values.</a:t>
            </a:r>
            <a:endParaRPr sz="1941" dirty="0">
              <a:latin typeface="Times New Roman"/>
              <a:cs typeface="Times New Roman"/>
            </a:endParaRPr>
          </a:p>
          <a:p>
            <a:pPr marL="668467" indent="-209561">
              <a:spcBef>
                <a:spcPts val="507"/>
              </a:spcBef>
              <a:buChar char="•"/>
              <a:tabLst>
                <a:tab pos="668467" algn="l"/>
                <a:tab pos="669027" algn="l"/>
              </a:tabLst>
            </a:pPr>
            <a:r>
              <a:rPr sz="1941" spc="-9" dirty="0">
                <a:latin typeface="Times New Roman"/>
                <a:cs typeface="Times New Roman"/>
              </a:rPr>
              <a:t>Answer has some </a:t>
            </a:r>
            <a:r>
              <a:rPr sz="1941" spc="-4" dirty="0">
                <a:latin typeface="Times New Roman"/>
                <a:cs typeface="Times New Roman"/>
              </a:rPr>
              <a:t>error: not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½, </a:t>
            </a:r>
            <a:r>
              <a:rPr sz="1941" spc="-4" dirty="0">
                <a:latin typeface="Times New Roman"/>
                <a:cs typeface="Times New Roman"/>
              </a:rPr>
              <a:t>but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(½ </a:t>
            </a:r>
            <a:r>
              <a:rPr sz="1941" spc="-4" dirty="0">
                <a:solidFill>
                  <a:srgbClr val="FF0000"/>
                </a:solidFill>
                <a:latin typeface="Arial"/>
                <a:cs typeface="Arial"/>
              </a:rPr>
              <a:t>±</a:t>
            </a:r>
            <a:r>
              <a:rPr sz="1941" spc="-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41" spc="-4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1941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868" dirty="0">
              <a:latin typeface="Times New Roman"/>
              <a:cs typeface="Times New Roman"/>
            </a:endParaRPr>
          </a:p>
          <a:p>
            <a:pPr marL="15129" marR="4483">
              <a:lnSpc>
                <a:spcPts val="2321"/>
              </a:lnSpc>
              <a:tabLst>
                <a:tab pos="301454" algn="l"/>
                <a:tab pos="1094873" algn="l"/>
              </a:tabLst>
            </a:pP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Theorem:	</a:t>
            </a:r>
            <a:r>
              <a:rPr sz="1941" spc="-4" dirty="0">
                <a:latin typeface="Times New Roman"/>
                <a:cs typeface="Times New Roman"/>
              </a:rPr>
              <a:t>If </a:t>
            </a:r>
            <a:r>
              <a:rPr sz="1941" spc="-9" dirty="0">
                <a:latin typeface="Times New Roman"/>
                <a:cs typeface="Times New Roman"/>
              </a:rPr>
              <a:t>sample size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s = O(1/</a:t>
            </a:r>
            <a:r>
              <a:rPr sz="1941" spc="-4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919" spc="-6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log 1/</a:t>
            </a:r>
            <a:r>
              <a:rPr sz="1941" spc="-4" dirty="0">
                <a:solidFill>
                  <a:srgbClr val="FF0000"/>
                </a:solidFill>
                <a:latin typeface="Symbol"/>
                <a:cs typeface="Symbol"/>
              </a:rPr>
              <a:t>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1941" spc="-9" dirty="0">
                <a:latin typeface="Times New Roman"/>
                <a:cs typeface="Times New Roman"/>
              </a:rPr>
              <a:t>then answer </a:t>
            </a:r>
            <a:r>
              <a:rPr sz="1941" spc="-4" dirty="0">
                <a:latin typeface="Times New Roman"/>
                <a:cs typeface="Times New Roman"/>
              </a:rPr>
              <a:t>from the </a:t>
            </a:r>
            <a:r>
              <a:rPr sz="1941" spc="-9" dirty="0">
                <a:latin typeface="Times New Roman"/>
                <a:cs typeface="Times New Roman"/>
              </a:rPr>
              <a:t>sample  </a:t>
            </a:r>
            <a:r>
              <a:rPr sz="1941" spc="-4" dirty="0">
                <a:latin typeface="Times New Roman"/>
                <a:cs typeface="Times New Roman"/>
              </a:rPr>
              <a:t>is	</a:t>
            </a:r>
            <a:r>
              <a:rPr sz="1941" spc="-9" dirty="0">
                <a:latin typeface="Times New Roman"/>
                <a:cs typeface="Times New Roman"/>
              </a:rPr>
              <a:t>between 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(½-</a:t>
            </a:r>
            <a:r>
              <a:rPr sz="1941" spc="-9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1941" spc="-9" dirty="0">
                <a:latin typeface="Times New Roman"/>
                <a:cs typeface="Times New Roman"/>
              </a:rPr>
              <a:t>and 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(½+</a:t>
            </a:r>
            <a:r>
              <a:rPr sz="1941" spc="-9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1941" spc="-9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1941" spc="-9" dirty="0">
                <a:latin typeface="Times New Roman"/>
                <a:cs typeface="Times New Roman"/>
              </a:rPr>
              <a:t>with probability </a:t>
            </a:r>
            <a:r>
              <a:rPr sz="1941" spc="-4" dirty="0">
                <a:latin typeface="Times New Roman"/>
                <a:cs typeface="Times New Roman"/>
              </a:rPr>
              <a:t>at </a:t>
            </a:r>
            <a:r>
              <a:rPr sz="1941" spc="-9" dirty="0">
                <a:latin typeface="Times New Roman"/>
                <a:cs typeface="Times New Roman"/>
              </a:rPr>
              <a:t>least</a:t>
            </a:r>
            <a:r>
              <a:rPr sz="1941" spc="35" dirty="0">
                <a:latin typeface="Times New Roman"/>
                <a:cs typeface="Times New Roman"/>
              </a:rPr>
              <a:t> </a:t>
            </a:r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1-</a:t>
            </a:r>
            <a:r>
              <a:rPr sz="1941" spc="-4" dirty="0">
                <a:solidFill>
                  <a:srgbClr val="FF0000"/>
                </a:solidFill>
                <a:latin typeface="Symbol"/>
                <a:cs typeface="Symbol"/>
              </a:rPr>
              <a:t></a:t>
            </a:r>
            <a:r>
              <a:rPr sz="1941" spc="-4" dirty="0">
                <a:latin typeface="Times New Roman"/>
                <a:cs typeface="Times New Roman"/>
              </a:rPr>
              <a:t>.</a:t>
            </a:r>
            <a:endParaRPr sz="1941" dirty="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691" dirty="0">
              <a:latin typeface="Times New Roman"/>
              <a:cs typeface="Times New Roman"/>
            </a:endParaRPr>
          </a:p>
          <a:p>
            <a:pPr marL="15129"/>
            <a:r>
              <a:rPr sz="1941" spc="-4" dirty="0">
                <a:solidFill>
                  <a:srgbClr val="FF0000"/>
                </a:solidFill>
                <a:latin typeface="Times New Roman"/>
                <a:cs typeface="Times New Roman"/>
              </a:rPr>
              <a:t>Proof </a:t>
            </a:r>
            <a:r>
              <a:rPr sz="1941" spc="-9" dirty="0">
                <a:latin typeface="Times New Roman"/>
                <a:cs typeface="Times New Roman"/>
              </a:rPr>
              <a:t>follows </a:t>
            </a:r>
            <a:r>
              <a:rPr sz="1941" spc="-4" dirty="0">
                <a:latin typeface="Times New Roman"/>
                <a:cs typeface="Times New Roman"/>
              </a:rPr>
              <a:t>from application of Hoeffding’s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spc="-4" dirty="0">
                <a:latin typeface="Times New Roman"/>
                <a:cs typeface="Times New Roman"/>
              </a:rPr>
              <a:t>bound.</a:t>
            </a:r>
            <a:endParaRPr sz="194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4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585" y="252243"/>
            <a:ext cx="5486015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1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sz="4236" b="1" spc="-5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5030" y="1217968"/>
            <a:ext cx="9927770" cy="4754778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11206">
              <a:spcBef>
                <a:spcPts val="569"/>
              </a:spcBef>
            </a:pP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Data</a:t>
            </a:r>
            <a:r>
              <a:rPr sz="2400" spc="-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sets:</a:t>
            </a:r>
            <a:endParaRPr sz="2400" dirty="0">
              <a:latin typeface="Times New Roman"/>
              <a:cs typeface="Times New Roman"/>
            </a:endParaRPr>
          </a:p>
          <a:p>
            <a:pPr marL="342918" marR="265594" indent="-331712">
              <a:lnSpc>
                <a:spcPct val="101499"/>
              </a:lnSpc>
              <a:spcBef>
                <a:spcPts val="432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9" dirty="0">
                <a:latin typeface="Times New Roman"/>
                <a:cs typeface="Times New Roman"/>
              </a:rPr>
              <a:t>Large sets of network data drawn from </a:t>
            </a:r>
            <a:r>
              <a:rPr sz="2000" spc="13" dirty="0">
                <a:latin typeface="Times New Roman"/>
                <a:cs typeface="Times New Roman"/>
              </a:rPr>
              <a:t>HTTP </a:t>
            </a:r>
            <a:r>
              <a:rPr sz="2000" spc="4" dirty="0">
                <a:latin typeface="Times New Roman"/>
                <a:cs typeface="Times New Roman"/>
              </a:rPr>
              <a:t>log </a:t>
            </a:r>
            <a:r>
              <a:rPr sz="2000" spc="9" dirty="0">
                <a:latin typeface="Times New Roman"/>
                <a:cs typeface="Times New Roman"/>
              </a:rPr>
              <a:t>files from the 1998 World Cup  </a:t>
            </a:r>
            <a:r>
              <a:rPr sz="2000" spc="13" dirty="0">
                <a:latin typeface="Times New Roman"/>
                <a:cs typeface="Times New Roman"/>
              </a:rPr>
              <a:t>Web </a:t>
            </a:r>
            <a:r>
              <a:rPr sz="2000" spc="4" dirty="0">
                <a:latin typeface="Times New Roman"/>
                <a:cs typeface="Times New Roman"/>
              </a:rPr>
              <a:t>Site (several </a:t>
            </a:r>
            <a:r>
              <a:rPr sz="2000" spc="9" dirty="0">
                <a:latin typeface="Times New Roman"/>
                <a:cs typeface="Times New Roman"/>
              </a:rPr>
              <a:t>million </a:t>
            </a:r>
            <a:r>
              <a:rPr sz="2000" spc="4" dirty="0">
                <a:latin typeface="Times New Roman"/>
                <a:cs typeface="Times New Roman"/>
              </a:rPr>
              <a:t>records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each)</a:t>
            </a:r>
            <a:endParaRPr sz="2000" dirty="0">
              <a:latin typeface="Times New Roman"/>
              <a:cs typeface="Times New Roman"/>
            </a:endParaRPr>
          </a:p>
          <a:p>
            <a:pPr marL="342918" indent="-331712">
              <a:spcBef>
                <a:spcPts val="454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9" dirty="0">
                <a:latin typeface="Times New Roman"/>
                <a:cs typeface="Times New Roman"/>
              </a:rPr>
              <a:t>Synthetic data </a:t>
            </a:r>
            <a:r>
              <a:rPr sz="2000" spc="4" dirty="0">
                <a:latin typeface="Times New Roman"/>
                <a:cs typeface="Times New Roman"/>
              </a:rPr>
              <a:t>set with </a:t>
            </a:r>
            <a:r>
              <a:rPr sz="2000" spc="13" dirty="0">
                <a:latin typeface="Times New Roman"/>
                <a:cs typeface="Times New Roman"/>
              </a:rPr>
              <a:t>5 </a:t>
            </a:r>
            <a:r>
              <a:rPr sz="2000" spc="4" dirty="0">
                <a:latin typeface="Times New Roman"/>
                <a:cs typeface="Times New Roman"/>
              </a:rPr>
              <a:t>million </a:t>
            </a:r>
            <a:r>
              <a:rPr sz="2000" spc="9" dirty="0">
                <a:latin typeface="Times New Roman"/>
                <a:cs typeface="Times New Roman"/>
              </a:rPr>
              <a:t>randomly generated </a:t>
            </a:r>
            <a:r>
              <a:rPr sz="2000" spc="4" dirty="0">
                <a:latin typeface="Times New Roman"/>
                <a:cs typeface="Times New Roman"/>
              </a:rPr>
              <a:t>distinct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items</a:t>
            </a:r>
            <a:endParaRPr sz="2000" dirty="0">
              <a:latin typeface="Times New Roman"/>
              <a:cs typeface="Times New Roman"/>
            </a:endParaRPr>
          </a:p>
          <a:p>
            <a:pPr marL="342918" indent="-331712">
              <a:spcBef>
                <a:spcPts val="459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9" dirty="0">
                <a:latin typeface="Times New Roman"/>
                <a:cs typeface="Times New Roman"/>
              </a:rPr>
              <a:t>Used to </a:t>
            </a:r>
            <a:r>
              <a:rPr sz="2000" spc="4" dirty="0">
                <a:latin typeface="Times New Roman"/>
                <a:cs typeface="Times New Roman"/>
              </a:rPr>
              <a:t>build </a:t>
            </a:r>
            <a:r>
              <a:rPr sz="2000" spc="9" dirty="0">
                <a:latin typeface="Times New Roman"/>
                <a:cs typeface="Times New Roman"/>
              </a:rPr>
              <a:t>a dynamic transactions set </a:t>
            </a:r>
            <a:r>
              <a:rPr sz="2000" spc="4" dirty="0">
                <a:latin typeface="Times New Roman"/>
                <a:cs typeface="Times New Roman"/>
              </a:rPr>
              <a:t>with </a:t>
            </a:r>
            <a:r>
              <a:rPr sz="2000" spc="9" dirty="0">
                <a:latin typeface="Times New Roman"/>
                <a:cs typeface="Times New Roman"/>
              </a:rPr>
              <a:t>many </a:t>
            </a:r>
            <a:r>
              <a:rPr sz="2000" spc="4" dirty="0">
                <a:latin typeface="Times New Roman"/>
                <a:cs typeface="Times New Roman"/>
              </a:rPr>
              <a:t>insertions </a:t>
            </a:r>
            <a:r>
              <a:rPr sz="2000" spc="9" dirty="0">
                <a:latin typeface="Times New Roman"/>
                <a:cs typeface="Times New Roman"/>
              </a:rPr>
              <a:t>and</a:t>
            </a:r>
            <a:r>
              <a:rPr sz="2000" spc="4" dirty="0">
                <a:latin typeface="Times New Roman"/>
                <a:cs typeface="Times New Roman"/>
              </a:rPr>
              <a:t> deletions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342918" marR="675751" indent="-331712">
              <a:lnSpc>
                <a:spcPts val="2321"/>
              </a:lnSpc>
              <a:buFont typeface="Times New Roman"/>
              <a:buChar char="•"/>
              <a:tabLst>
                <a:tab pos="342918" algn="l"/>
                <a:tab pos="343479" algn="l"/>
              </a:tabLst>
            </a:pPr>
            <a:r>
              <a:rPr sz="2400" b="1" spc="-4" dirty="0">
                <a:latin typeface="Times New Roman"/>
                <a:cs typeface="Times New Roman"/>
              </a:rPr>
              <a:t>(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DIS</a:t>
            </a:r>
            <a:r>
              <a:rPr sz="2400" b="1" spc="-4" dirty="0">
                <a:latin typeface="Times New Roman"/>
                <a:cs typeface="Times New Roman"/>
              </a:rPr>
              <a:t>) </a:t>
            </a:r>
            <a:r>
              <a:rPr sz="2400" b="1" spc="-9" dirty="0">
                <a:latin typeface="Times New Roman"/>
                <a:cs typeface="Times New Roman"/>
              </a:rPr>
              <a:t>Dynamic Inverse Sampling algorithms </a:t>
            </a:r>
            <a:r>
              <a:rPr sz="2400" spc="-4" dirty="0">
                <a:latin typeface="Times New Roman"/>
                <a:cs typeface="Times New Roman"/>
              </a:rPr>
              <a:t>– extract at </a:t>
            </a:r>
            <a:r>
              <a:rPr sz="2400" spc="-9" dirty="0">
                <a:latin typeface="Times New Roman"/>
                <a:cs typeface="Times New Roman"/>
              </a:rPr>
              <a:t>most one  sample from </a:t>
            </a:r>
            <a:r>
              <a:rPr sz="2400" spc="-4" dirty="0">
                <a:latin typeface="Times New Roman"/>
                <a:cs typeface="Times New Roman"/>
              </a:rPr>
              <a:t>each </a:t>
            </a:r>
            <a:r>
              <a:rPr sz="2400" spc="-9" dirty="0">
                <a:latin typeface="Times New Roman"/>
                <a:cs typeface="Times New Roman"/>
              </a:rPr>
              <a:t>data structure</a:t>
            </a:r>
            <a:endParaRPr sz="2400" dirty="0">
              <a:latin typeface="Times New Roman"/>
              <a:cs typeface="Times New Roman"/>
            </a:endParaRPr>
          </a:p>
          <a:p>
            <a:pPr marL="342918" marR="4483" indent="-331712">
              <a:lnSpc>
                <a:spcPts val="2321"/>
              </a:lnSpc>
              <a:spcBef>
                <a:spcPts val="472"/>
              </a:spcBef>
              <a:buFont typeface="Times New Roman"/>
              <a:buChar char="•"/>
              <a:tabLst>
                <a:tab pos="342918" algn="l"/>
                <a:tab pos="343479" algn="l"/>
              </a:tabLst>
            </a:pPr>
            <a:r>
              <a:rPr sz="2400" b="1" spc="-4" dirty="0">
                <a:latin typeface="Times New Roman"/>
                <a:cs typeface="Times New Roman"/>
              </a:rPr>
              <a:t>(</a:t>
            </a:r>
            <a:r>
              <a:rPr sz="24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GDIS</a:t>
            </a:r>
            <a:r>
              <a:rPr sz="2400" b="1" spc="-4" dirty="0">
                <a:latin typeface="Times New Roman"/>
                <a:cs typeface="Times New Roman"/>
              </a:rPr>
              <a:t>) </a:t>
            </a:r>
            <a:r>
              <a:rPr sz="2400" b="1" spc="-9" dirty="0">
                <a:latin typeface="Times New Roman"/>
                <a:cs typeface="Times New Roman"/>
              </a:rPr>
              <a:t>Greedy version </a:t>
            </a:r>
            <a:r>
              <a:rPr sz="2400" b="1" spc="-4" dirty="0">
                <a:latin typeface="Times New Roman"/>
                <a:cs typeface="Times New Roman"/>
              </a:rPr>
              <a:t>of </a:t>
            </a:r>
            <a:r>
              <a:rPr sz="2400" b="1" spc="-9" dirty="0">
                <a:latin typeface="Times New Roman"/>
                <a:cs typeface="Times New Roman"/>
              </a:rPr>
              <a:t>Dynamic Inverse Sampling </a:t>
            </a:r>
            <a:r>
              <a:rPr sz="2400" spc="-4" dirty="0">
                <a:latin typeface="Times New Roman"/>
                <a:cs typeface="Times New Roman"/>
              </a:rPr>
              <a:t>– </a:t>
            </a:r>
            <a:r>
              <a:rPr sz="2400" spc="-9" dirty="0">
                <a:latin typeface="Times New Roman"/>
                <a:cs typeface="Times New Roman"/>
              </a:rPr>
              <a:t>greedily process  </a:t>
            </a:r>
            <a:r>
              <a:rPr sz="2400" spc="-4" dirty="0">
                <a:latin typeface="Times New Roman"/>
                <a:cs typeface="Times New Roman"/>
              </a:rPr>
              <a:t>every level, </a:t>
            </a:r>
            <a:r>
              <a:rPr sz="2400" spc="-9" dirty="0">
                <a:latin typeface="Times New Roman"/>
                <a:cs typeface="Times New Roman"/>
              </a:rPr>
              <a:t>extract </a:t>
            </a:r>
            <a:r>
              <a:rPr sz="2400" spc="-4" dirty="0">
                <a:latin typeface="Times New Roman"/>
                <a:cs typeface="Times New Roman"/>
              </a:rPr>
              <a:t>as many </a:t>
            </a:r>
            <a:r>
              <a:rPr sz="2400" spc="-9" dirty="0">
                <a:latin typeface="Times New Roman"/>
                <a:cs typeface="Times New Roman"/>
              </a:rPr>
              <a:t>samples </a:t>
            </a:r>
            <a:r>
              <a:rPr sz="2400" spc="-4" dirty="0">
                <a:latin typeface="Times New Roman"/>
                <a:cs typeface="Times New Roman"/>
              </a:rPr>
              <a:t>as </a:t>
            </a:r>
            <a:r>
              <a:rPr sz="2400" spc="-9" dirty="0">
                <a:latin typeface="Times New Roman"/>
                <a:cs typeface="Times New Roman"/>
              </a:rPr>
              <a:t>possible from </a:t>
            </a:r>
            <a:r>
              <a:rPr sz="2400" spc="-4" dirty="0">
                <a:latin typeface="Times New Roman"/>
                <a:cs typeface="Times New Roman"/>
              </a:rPr>
              <a:t>each </a:t>
            </a:r>
            <a:r>
              <a:rPr sz="2400" spc="-9" dirty="0">
                <a:latin typeface="Times New Roman"/>
                <a:cs typeface="Times New Roman"/>
              </a:rPr>
              <a:t>data</a:t>
            </a:r>
            <a:r>
              <a:rPr sz="2400" spc="9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structure</a:t>
            </a:r>
            <a:endParaRPr sz="2400" dirty="0">
              <a:latin typeface="Times New Roman"/>
              <a:cs typeface="Times New Roman"/>
            </a:endParaRPr>
          </a:p>
          <a:p>
            <a:pPr marL="342918" marR="544635" indent="-331712">
              <a:lnSpc>
                <a:spcPct val="99800"/>
              </a:lnSpc>
              <a:spcBef>
                <a:spcPts val="393"/>
              </a:spcBef>
              <a:buFont typeface="Times New Roman"/>
              <a:buChar char="•"/>
              <a:tabLst>
                <a:tab pos="342918" algn="l"/>
                <a:tab pos="343479" algn="l"/>
              </a:tabLst>
            </a:pPr>
            <a:r>
              <a:rPr sz="2400" b="1" spc="-9" dirty="0">
                <a:latin typeface="Times New Roman"/>
                <a:cs typeface="Times New Roman"/>
              </a:rPr>
              <a:t>(</a:t>
            </a:r>
            <a:r>
              <a:rPr sz="2400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Distinct</a:t>
            </a:r>
            <a:r>
              <a:rPr sz="2400" b="1" spc="-9" dirty="0">
                <a:latin typeface="Times New Roman"/>
                <a:cs typeface="Times New Roman"/>
              </a:rPr>
              <a:t>) Distinct Sampling (Gibbons </a:t>
            </a:r>
            <a:r>
              <a:rPr sz="2400" b="1" spc="-4" dirty="0">
                <a:latin typeface="Times New Roman"/>
                <a:cs typeface="Times New Roman"/>
              </a:rPr>
              <a:t>VLDB 2001) </a:t>
            </a:r>
            <a:r>
              <a:rPr sz="2400" spc="-9" dirty="0">
                <a:latin typeface="Times New Roman"/>
                <a:cs typeface="Times New Roman"/>
              </a:rPr>
              <a:t>draws </a:t>
            </a:r>
            <a:r>
              <a:rPr sz="2400" spc="-4" dirty="0">
                <a:latin typeface="Times New Roman"/>
                <a:cs typeface="Times New Roman"/>
              </a:rPr>
              <a:t>a </a:t>
            </a:r>
            <a:r>
              <a:rPr sz="2400" spc="-9" dirty="0">
                <a:latin typeface="Times New Roman"/>
                <a:cs typeface="Times New Roman"/>
              </a:rPr>
              <a:t>sample  </a:t>
            </a:r>
            <a:r>
              <a:rPr sz="2400" spc="-4" dirty="0">
                <a:latin typeface="Times New Roman"/>
                <a:cs typeface="Times New Roman"/>
              </a:rPr>
              <a:t>based on a coin-tossing procedure using a pairwise-independent </a:t>
            </a:r>
            <a:r>
              <a:rPr sz="2400" spc="-9" dirty="0">
                <a:latin typeface="Times New Roman"/>
                <a:cs typeface="Times New Roman"/>
              </a:rPr>
              <a:t>hash  </a:t>
            </a:r>
            <a:r>
              <a:rPr sz="2400" spc="-4" dirty="0">
                <a:latin typeface="Times New Roman"/>
                <a:cs typeface="Times New Roman"/>
              </a:rPr>
              <a:t>function </a:t>
            </a:r>
            <a:r>
              <a:rPr sz="2400" spc="-9" dirty="0">
                <a:latin typeface="Times New Roman"/>
                <a:cs typeface="Times New Roman"/>
              </a:rPr>
              <a:t>on item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values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0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543" y="157650"/>
            <a:ext cx="9448800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Size vs. Fraction of</a:t>
            </a:r>
            <a:r>
              <a:rPr b="1" spc="-18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91926" y="1804595"/>
            <a:ext cx="5766547" cy="3774701"/>
          </a:xfrm>
          <a:custGeom>
            <a:avLst/>
            <a:gdLst/>
            <a:ahLst/>
            <a:cxnLst/>
            <a:rect l="l" t="t" r="r" b="b"/>
            <a:pathLst>
              <a:path w="6535420" h="4277995">
                <a:moveTo>
                  <a:pt x="0" y="4277868"/>
                </a:moveTo>
                <a:lnTo>
                  <a:pt x="0" y="0"/>
                </a:lnTo>
                <a:lnTo>
                  <a:pt x="6534911" y="0"/>
                </a:lnTo>
                <a:lnTo>
                  <a:pt x="6534912" y="4277868"/>
                </a:lnTo>
                <a:lnTo>
                  <a:pt x="0" y="42778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894868" y="2591158"/>
            <a:ext cx="4336676" cy="2220446"/>
          </a:xfrm>
          <a:custGeom>
            <a:avLst/>
            <a:gdLst/>
            <a:ahLst/>
            <a:cxnLst/>
            <a:rect l="l" t="t" r="r" b="b"/>
            <a:pathLst>
              <a:path w="4914900" h="2516504">
                <a:moveTo>
                  <a:pt x="0" y="0"/>
                </a:moveTo>
                <a:lnTo>
                  <a:pt x="4914793" y="0"/>
                </a:lnTo>
                <a:lnTo>
                  <a:pt x="4914793" y="2516171"/>
                </a:lnTo>
                <a:lnTo>
                  <a:pt x="0" y="2516171"/>
                </a:lnTo>
                <a:lnTo>
                  <a:pt x="0" y="0"/>
                </a:lnTo>
                <a:close/>
              </a:path>
            </a:pathLst>
          </a:custGeom>
          <a:ln w="741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894716" y="2591248"/>
            <a:ext cx="0" cy="2220446"/>
          </a:xfrm>
          <a:custGeom>
            <a:avLst/>
            <a:gdLst/>
            <a:ahLst/>
            <a:cxnLst/>
            <a:rect l="l" t="t" r="r" b="b"/>
            <a:pathLst>
              <a:path h="2516504">
                <a:moveTo>
                  <a:pt x="0" y="0"/>
                </a:moveTo>
                <a:lnTo>
                  <a:pt x="0" y="25161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853030" y="4811357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853030" y="4491317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853030" y="4178000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853030" y="3857960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853030" y="3544645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853030" y="3224605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853030" y="2911287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853030" y="2591248"/>
            <a:ext cx="42022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894716" y="4811357"/>
            <a:ext cx="4336676" cy="0"/>
          </a:xfrm>
          <a:custGeom>
            <a:avLst/>
            <a:gdLst/>
            <a:ahLst/>
            <a:cxnLst/>
            <a:rect l="l" t="t" r="r" b="b"/>
            <a:pathLst>
              <a:path w="4914900">
                <a:moveTo>
                  <a:pt x="0" y="0"/>
                </a:moveTo>
                <a:lnTo>
                  <a:pt x="49149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894716" y="4811357"/>
            <a:ext cx="0" cy="47065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764741" y="4811357"/>
            <a:ext cx="0" cy="47065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628041" y="4811357"/>
            <a:ext cx="0" cy="47065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498067" y="4811357"/>
            <a:ext cx="0" cy="47065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362713" y="4811357"/>
            <a:ext cx="0" cy="47065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8231392" y="4811357"/>
            <a:ext cx="0" cy="47065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3937898" y="3891518"/>
            <a:ext cx="4252072" cy="914960"/>
          </a:xfrm>
          <a:custGeom>
            <a:avLst/>
            <a:gdLst/>
            <a:ahLst/>
            <a:cxnLst/>
            <a:rect l="l" t="t" r="r" b="b"/>
            <a:pathLst>
              <a:path w="4819015" h="1036954">
                <a:moveTo>
                  <a:pt x="0" y="1036341"/>
                </a:moveTo>
                <a:lnTo>
                  <a:pt x="199628" y="982999"/>
                </a:lnTo>
                <a:lnTo>
                  <a:pt x="295645" y="960143"/>
                </a:lnTo>
                <a:lnTo>
                  <a:pt x="393179" y="937275"/>
                </a:lnTo>
                <a:lnTo>
                  <a:pt x="489184" y="906801"/>
                </a:lnTo>
                <a:lnTo>
                  <a:pt x="592819" y="876315"/>
                </a:lnTo>
                <a:lnTo>
                  <a:pt x="688824" y="854975"/>
                </a:lnTo>
                <a:lnTo>
                  <a:pt x="786358" y="839738"/>
                </a:lnTo>
                <a:lnTo>
                  <a:pt x="985998" y="809265"/>
                </a:lnTo>
                <a:lnTo>
                  <a:pt x="1178021" y="771159"/>
                </a:lnTo>
                <a:lnTo>
                  <a:pt x="1275554" y="755923"/>
                </a:lnTo>
                <a:lnTo>
                  <a:pt x="1379190" y="740672"/>
                </a:lnTo>
                <a:lnTo>
                  <a:pt x="1571200" y="679712"/>
                </a:lnTo>
                <a:lnTo>
                  <a:pt x="1668733" y="658386"/>
                </a:lnTo>
                <a:lnTo>
                  <a:pt x="1770840" y="643136"/>
                </a:lnTo>
                <a:lnTo>
                  <a:pt x="1874476" y="620281"/>
                </a:lnTo>
                <a:lnTo>
                  <a:pt x="1923242" y="612662"/>
                </a:lnTo>
                <a:lnTo>
                  <a:pt x="1964391" y="605044"/>
                </a:lnTo>
                <a:lnTo>
                  <a:pt x="1991819" y="597425"/>
                </a:lnTo>
                <a:lnTo>
                  <a:pt x="2040586" y="597425"/>
                </a:lnTo>
                <a:lnTo>
                  <a:pt x="2068014" y="589794"/>
                </a:lnTo>
                <a:lnTo>
                  <a:pt x="2109163" y="582175"/>
                </a:lnTo>
                <a:lnTo>
                  <a:pt x="2157930" y="574557"/>
                </a:lnTo>
                <a:lnTo>
                  <a:pt x="2261565" y="551702"/>
                </a:lnTo>
                <a:lnTo>
                  <a:pt x="2357570" y="528833"/>
                </a:lnTo>
                <a:lnTo>
                  <a:pt x="2461206" y="505978"/>
                </a:lnTo>
                <a:lnTo>
                  <a:pt x="2653216" y="469402"/>
                </a:lnTo>
                <a:lnTo>
                  <a:pt x="2854385" y="423678"/>
                </a:lnTo>
                <a:lnTo>
                  <a:pt x="3046407" y="377954"/>
                </a:lnTo>
                <a:lnTo>
                  <a:pt x="3143941" y="370336"/>
                </a:lnTo>
                <a:lnTo>
                  <a:pt x="3246048" y="355099"/>
                </a:lnTo>
                <a:lnTo>
                  <a:pt x="3343581" y="332244"/>
                </a:lnTo>
                <a:lnTo>
                  <a:pt x="3439586" y="303286"/>
                </a:lnTo>
                <a:lnTo>
                  <a:pt x="3535591" y="280418"/>
                </a:lnTo>
                <a:lnTo>
                  <a:pt x="3639227" y="265181"/>
                </a:lnTo>
                <a:lnTo>
                  <a:pt x="3832765" y="227076"/>
                </a:lnTo>
                <a:lnTo>
                  <a:pt x="3928782" y="211839"/>
                </a:lnTo>
                <a:lnTo>
                  <a:pt x="4032406" y="196602"/>
                </a:lnTo>
                <a:lnTo>
                  <a:pt x="4225957" y="150878"/>
                </a:lnTo>
                <a:lnTo>
                  <a:pt x="4321962" y="121920"/>
                </a:lnTo>
                <a:lnTo>
                  <a:pt x="4425597" y="91447"/>
                </a:lnTo>
                <a:lnTo>
                  <a:pt x="4521602" y="68578"/>
                </a:lnTo>
                <a:lnTo>
                  <a:pt x="4619136" y="53342"/>
                </a:lnTo>
                <a:lnTo>
                  <a:pt x="4715141" y="30473"/>
                </a:lnTo>
                <a:lnTo>
                  <a:pt x="4818776" y="0"/>
                </a:lnTo>
              </a:path>
            </a:pathLst>
          </a:custGeom>
          <a:ln w="1504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937898" y="3231249"/>
            <a:ext cx="4252072" cy="14007"/>
          </a:xfrm>
          <a:custGeom>
            <a:avLst/>
            <a:gdLst/>
            <a:ahLst/>
            <a:cxnLst/>
            <a:rect l="l" t="t" r="r" b="b"/>
            <a:pathLst>
              <a:path w="4819015" h="15875">
                <a:moveTo>
                  <a:pt x="-7551" y="7625"/>
                </a:moveTo>
                <a:lnTo>
                  <a:pt x="4826328" y="7625"/>
                </a:lnTo>
              </a:path>
            </a:pathLst>
          </a:custGeom>
          <a:ln w="3035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903773" y="4769124"/>
            <a:ext cx="68237" cy="72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079929" y="4722061"/>
            <a:ext cx="68231" cy="73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250713" y="4681731"/>
            <a:ext cx="66876" cy="7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426849" y="4629274"/>
            <a:ext cx="68237" cy="7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597633" y="4595654"/>
            <a:ext cx="66882" cy="72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773789" y="4568769"/>
            <a:ext cx="66876" cy="7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944558" y="4535147"/>
            <a:ext cx="66876" cy="73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120712" y="4508258"/>
            <a:ext cx="66876" cy="73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291488" y="4455804"/>
            <a:ext cx="66882" cy="72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467631" y="4422194"/>
            <a:ext cx="66893" cy="722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637062" y="4388572"/>
            <a:ext cx="68231" cy="736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728506" y="4375127"/>
            <a:ext cx="68231" cy="736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899278" y="4341508"/>
            <a:ext cx="66876" cy="73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6075428" y="4302509"/>
            <a:ext cx="66882" cy="722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6246208" y="4268887"/>
            <a:ext cx="66882" cy="722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422354" y="4228546"/>
            <a:ext cx="66887" cy="736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593135" y="4188213"/>
            <a:ext cx="66876" cy="73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769288" y="4168035"/>
            <a:ext cx="66876" cy="73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938714" y="4122312"/>
            <a:ext cx="68226" cy="722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116211" y="4088695"/>
            <a:ext cx="66876" cy="73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285639" y="4055082"/>
            <a:ext cx="68231" cy="736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463133" y="4028184"/>
            <a:ext cx="66887" cy="73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632562" y="3989186"/>
            <a:ext cx="66882" cy="722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808715" y="3935398"/>
            <a:ext cx="68231" cy="736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979498" y="3901778"/>
            <a:ext cx="66876" cy="736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8155652" y="3854712"/>
            <a:ext cx="66876" cy="736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913686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089839" y="3205698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4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260619" y="3205698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436772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606192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783695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953126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130618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5300049" y="3205698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5476202" y="3205698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5646972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738414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5909184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085337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254769" y="3217804"/>
            <a:ext cx="43143" cy="47065"/>
          </a:xfrm>
          <a:custGeom>
            <a:avLst/>
            <a:gdLst/>
            <a:ahLst/>
            <a:cxnLst/>
            <a:rect l="l" t="t" r="r" b="b"/>
            <a:pathLst>
              <a:path w="48895" h="53339">
                <a:moveTo>
                  <a:pt x="0" y="0"/>
                </a:moveTo>
                <a:lnTo>
                  <a:pt x="48766" y="0"/>
                </a:lnTo>
                <a:lnTo>
                  <a:pt x="48766" y="53342"/>
                </a:lnTo>
                <a:lnTo>
                  <a:pt x="0" y="5334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432271" y="3217804"/>
            <a:ext cx="42022" cy="47065"/>
          </a:xfrm>
          <a:custGeom>
            <a:avLst/>
            <a:gdLst/>
            <a:ahLst/>
            <a:cxnLst/>
            <a:rect l="l" t="t" r="r" b="b"/>
            <a:pathLst>
              <a:path w="47625" h="53339">
                <a:moveTo>
                  <a:pt x="0" y="0"/>
                </a:moveTo>
                <a:lnTo>
                  <a:pt x="47238" y="0"/>
                </a:lnTo>
                <a:lnTo>
                  <a:pt x="47238" y="53342"/>
                </a:lnTo>
                <a:lnTo>
                  <a:pt x="0" y="5334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601692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777845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6948625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7124778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7295548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7471701" y="3212432"/>
            <a:ext cx="43143" cy="45943"/>
          </a:xfrm>
          <a:custGeom>
            <a:avLst/>
            <a:gdLst/>
            <a:ahLst/>
            <a:cxnLst/>
            <a:rect l="l" t="t" r="r" b="b"/>
            <a:pathLst>
              <a:path w="48895" h="52070">
                <a:moveTo>
                  <a:pt x="0" y="0"/>
                </a:moveTo>
                <a:lnTo>
                  <a:pt x="48766" y="0"/>
                </a:lnTo>
                <a:lnTo>
                  <a:pt x="48766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7642470" y="3212432"/>
            <a:ext cx="42022" cy="45943"/>
          </a:xfrm>
          <a:custGeom>
            <a:avLst/>
            <a:gdLst/>
            <a:ahLst/>
            <a:cxnLst/>
            <a:rect l="l" t="t" r="r" b="b"/>
            <a:pathLst>
              <a:path w="47625" h="52070">
                <a:moveTo>
                  <a:pt x="0" y="0"/>
                </a:moveTo>
                <a:lnTo>
                  <a:pt x="47238" y="0"/>
                </a:lnTo>
                <a:lnTo>
                  <a:pt x="47238" y="51813"/>
                </a:lnTo>
                <a:lnTo>
                  <a:pt x="0" y="51813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7818624" y="3217804"/>
            <a:ext cx="43143" cy="47065"/>
          </a:xfrm>
          <a:custGeom>
            <a:avLst/>
            <a:gdLst/>
            <a:ahLst/>
            <a:cxnLst/>
            <a:rect l="l" t="t" r="r" b="b"/>
            <a:pathLst>
              <a:path w="48895" h="53339">
                <a:moveTo>
                  <a:pt x="0" y="0"/>
                </a:moveTo>
                <a:lnTo>
                  <a:pt x="48766" y="0"/>
                </a:lnTo>
                <a:lnTo>
                  <a:pt x="48766" y="53342"/>
                </a:lnTo>
                <a:lnTo>
                  <a:pt x="0" y="5334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7989405" y="3217804"/>
            <a:ext cx="42022" cy="47065"/>
          </a:xfrm>
          <a:custGeom>
            <a:avLst/>
            <a:gdLst/>
            <a:ahLst/>
            <a:cxnLst/>
            <a:rect l="l" t="t" r="r" b="b"/>
            <a:pathLst>
              <a:path w="47625" h="53339">
                <a:moveTo>
                  <a:pt x="0" y="0"/>
                </a:moveTo>
                <a:lnTo>
                  <a:pt x="47238" y="0"/>
                </a:lnTo>
                <a:lnTo>
                  <a:pt x="47238" y="53342"/>
                </a:lnTo>
                <a:lnTo>
                  <a:pt x="0" y="5334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8165558" y="3217804"/>
            <a:ext cx="42022" cy="47065"/>
          </a:xfrm>
          <a:custGeom>
            <a:avLst/>
            <a:gdLst/>
            <a:ahLst/>
            <a:cxnLst/>
            <a:rect l="l" t="t" r="r" b="b"/>
            <a:pathLst>
              <a:path w="47625" h="53339">
                <a:moveTo>
                  <a:pt x="0" y="0"/>
                </a:moveTo>
                <a:lnTo>
                  <a:pt x="47238" y="0"/>
                </a:lnTo>
                <a:lnTo>
                  <a:pt x="47238" y="53342"/>
                </a:lnTo>
                <a:lnTo>
                  <a:pt x="0" y="5334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 txBox="1"/>
          <p:nvPr/>
        </p:nvSpPr>
        <p:spPr>
          <a:xfrm>
            <a:off x="2179769" y="1135828"/>
            <a:ext cx="5501528" cy="1166028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400" spc="9" dirty="0">
                <a:latin typeface="Times New Roman"/>
                <a:cs typeface="Times New Roman"/>
              </a:rPr>
              <a:t>Desired sample size </a:t>
            </a:r>
            <a:r>
              <a:rPr sz="2400" spc="4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" dirty="0">
                <a:latin typeface="Times New Roman"/>
                <a:cs typeface="Times New Roman"/>
              </a:rPr>
              <a:t>1000.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44" dirty="0">
              <a:latin typeface="Times New Roman"/>
              <a:cs typeface="Times New Roman"/>
            </a:endParaRPr>
          </a:p>
          <a:p>
            <a:pPr marL="2104577">
              <a:spcBef>
                <a:spcPts val="4"/>
              </a:spcBef>
            </a:pPr>
            <a:r>
              <a:rPr sz="2030" b="1" spc="-84" dirty="0">
                <a:latin typeface="Times New Roman"/>
                <a:cs typeface="Times New Roman"/>
              </a:rPr>
              <a:t>data: synthetic data </a:t>
            </a:r>
            <a:r>
              <a:rPr sz="2030" b="1" spc="-93" dirty="0">
                <a:latin typeface="Times New Roman"/>
                <a:cs typeface="Times New Roman"/>
              </a:rPr>
              <a:t>size:</a:t>
            </a:r>
            <a:r>
              <a:rPr sz="2030" b="1" spc="101" dirty="0">
                <a:latin typeface="Times New Roman"/>
                <a:cs typeface="Times New Roman"/>
              </a:rPr>
              <a:t> </a:t>
            </a:r>
            <a:r>
              <a:rPr sz="2030" b="1" spc="-66" dirty="0">
                <a:latin typeface="Times New Roman"/>
                <a:cs typeface="Times New Roman"/>
              </a:rPr>
              <a:t>5000000</a:t>
            </a:r>
            <a:endParaRPr sz="2030" dirty="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00710" y="2496504"/>
            <a:ext cx="301438" cy="24421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ctr">
              <a:spcBef>
                <a:spcPts val="88"/>
              </a:spcBef>
            </a:pPr>
            <a:r>
              <a:rPr sz="1103" b="1" spc="-49" dirty="0">
                <a:latin typeface="Arial"/>
                <a:cs typeface="Arial"/>
              </a:rPr>
              <a:t>14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015">
              <a:latin typeface="Times New Roman"/>
              <a:cs typeface="Times New Roman"/>
            </a:endParaRPr>
          </a:p>
          <a:p>
            <a:pPr marR="4483" algn="ctr"/>
            <a:r>
              <a:rPr sz="1103" b="1" spc="-49" dirty="0">
                <a:latin typeface="Arial"/>
                <a:cs typeface="Arial"/>
              </a:rPr>
              <a:t>12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971">
              <a:latin typeface="Times New Roman"/>
              <a:cs typeface="Times New Roman"/>
            </a:endParaRPr>
          </a:p>
          <a:p>
            <a:pPr marR="4483" algn="ctr">
              <a:spcBef>
                <a:spcPts val="4"/>
              </a:spcBef>
            </a:pPr>
            <a:r>
              <a:rPr sz="1103" b="1" spc="-49" dirty="0">
                <a:latin typeface="Arial"/>
                <a:cs typeface="Arial"/>
              </a:rPr>
              <a:t>10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015">
              <a:latin typeface="Times New Roman"/>
              <a:cs typeface="Times New Roman"/>
            </a:endParaRPr>
          </a:p>
          <a:p>
            <a:pPr marL="61075" algn="ctr"/>
            <a:r>
              <a:rPr sz="1103" b="1" spc="-49" dirty="0">
                <a:latin typeface="Arial"/>
                <a:cs typeface="Arial"/>
              </a:rPr>
              <a:t>8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971">
              <a:latin typeface="Times New Roman"/>
              <a:cs typeface="Times New Roman"/>
            </a:endParaRPr>
          </a:p>
          <a:p>
            <a:pPr marL="61075" algn="ctr"/>
            <a:r>
              <a:rPr sz="1103" b="1" spc="-49" dirty="0">
                <a:latin typeface="Arial"/>
                <a:cs typeface="Arial"/>
              </a:rPr>
              <a:t>6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015">
              <a:latin typeface="Times New Roman"/>
              <a:cs typeface="Times New Roman"/>
            </a:endParaRPr>
          </a:p>
          <a:p>
            <a:pPr marL="61075" algn="ctr"/>
            <a:r>
              <a:rPr sz="1103" b="1" spc="-49" dirty="0">
                <a:latin typeface="Arial"/>
                <a:cs typeface="Arial"/>
              </a:rPr>
              <a:t>4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971">
              <a:latin typeface="Times New Roman"/>
              <a:cs typeface="Times New Roman"/>
            </a:endParaRPr>
          </a:p>
          <a:p>
            <a:pPr marL="61075" algn="ctr"/>
            <a:r>
              <a:rPr sz="1103" b="1" spc="-49" dirty="0">
                <a:latin typeface="Arial"/>
                <a:cs typeface="Arial"/>
              </a:rPr>
              <a:t>2</a:t>
            </a:r>
            <a:r>
              <a:rPr sz="1103" b="1" spc="-35" dirty="0">
                <a:latin typeface="Arial"/>
                <a:cs typeface="Arial"/>
              </a:rPr>
              <a:t>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015">
              <a:latin typeface="Times New Roman"/>
              <a:cs typeface="Times New Roman"/>
            </a:endParaRPr>
          </a:p>
          <a:p>
            <a:pPr marR="4483" algn="r"/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859750" y="4930415"/>
            <a:ext cx="82363" cy="1810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92103" y="4930415"/>
            <a:ext cx="156322" cy="1810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03" b="1" spc="-35" dirty="0">
                <a:latin typeface="Arial"/>
                <a:cs typeface="Arial"/>
              </a:rPr>
              <a:t>2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289891" y="4930415"/>
            <a:ext cx="155201" cy="1810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03" b="1" spc="-49" dirty="0">
                <a:latin typeface="Arial"/>
                <a:cs typeface="Arial"/>
              </a:rPr>
              <a:t>8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123559" y="4930415"/>
            <a:ext cx="227479" cy="1810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03" b="1" spc="-49" dirty="0">
                <a:latin typeface="Arial"/>
                <a:cs typeface="Arial"/>
              </a:rPr>
              <a:t>10</a:t>
            </a:r>
            <a:r>
              <a:rPr sz="1103" b="1" spc="-57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033682" y="4870829"/>
            <a:ext cx="2065244" cy="588864"/>
          </a:xfrm>
          <a:prstGeom prst="rect">
            <a:avLst/>
          </a:prstGeom>
        </p:spPr>
        <p:txBody>
          <a:bodyPr vert="horz" wrap="square" lIns="0" tIns="70597" rIns="0" bIns="0" rtlCol="0">
            <a:spAutoFit/>
          </a:bodyPr>
          <a:lstStyle/>
          <a:p>
            <a:pPr algn="ctr">
              <a:spcBef>
                <a:spcPts val="556"/>
              </a:spcBef>
              <a:tabLst>
                <a:tab pos="869622" algn="l"/>
              </a:tabLst>
            </a:pPr>
            <a:r>
              <a:rPr sz="1103" b="1" spc="-53" dirty="0">
                <a:latin typeface="Arial"/>
                <a:cs typeface="Arial"/>
              </a:rPr>
              <a:t>40	60</a:t>
            </a:r>
            <a:endParaRPr sz="1103">
              <a:latin typeface="Arial"/>
              <a:cs typeface="Arial"/>
            </a:endParaRPr>
          </a:p>
          <a:p>
            <a:pPr marR="4483" algn="ctr">
              <a:spcBef>
                <a:spcPts val="719"/>
              </a:spcBef>
            </a:pPr>
            <a:r>
              <a:rPr sz="1677" b="1" spc="-57" dirty="0">
                <a:latin typeface="Times New Roman"/>
                <a:cs typeface="Times New Roman"/>
              </a:rPr>
              <a:t>fraction </a:t>
            </a:r>
            <a:r>
              <a:rPr sz="1677" b="1" spc="-62" dirty="0">
                <a:latin typeface="Times New Roman"/>
                <a:cs typeface="Times New Roman"/>
              </a:rPr>
              <a:t>of deletions</a:t>
            </a:r>
            <a:r>
              <a:rPr sz="1677" b="1" spc="31" dirty="0">
                <a:latin typeface="Times New Roman"/>
                <a:cs typeface="Times New Roman"/>
              </a:rPr>
              <a:t> </a:t>
            </a:r>
            <a:r>
              <a:rPr sz="1677" b="1" spc="-62" dirty="0">
                <a:latin typeface="Times New Roman"/>
                <a:cs typeface="Times New Roman"/>
              </a:rPr>
              <a:t>(%)</a:t>
            </a:r>
            <a:endParaRPr sz="1677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89125" y="2848627"/>
            <a:ext cx="243656" cy="170945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919"/>
              </a:lnSpc>
            </a:pPr>
            <a:r>
              <a:rPr sz="1677" b="1" spc="-4" dirty="0">
                <a:latin typeface="Times New Roman"/>
                <a:cs typeface="Times New Roman"/>
              </a:rPr>
              <a:t>actiual </a:t>
            </a:r>
            <a:r>
              <a:rPr sz="1677" b="1" spc="-9" dirty="0">
                <a:latin typeface="Times New Roman"/>
                <a:cs typeface="Times New Roman"/>
              </a:rPr>
              <a:t>sample</a:t>
            </a:r>
            <a:r>
              <a:rPr sz="1677" b="1" spc="44" dirty="0">
                <a:latin typeface="Times New Roman"/>
                <a:cs typeface="Times New Roman"/>
              </a:rPr>
              <a:t> </a:t>
            </a:r>
            <a:r>
              <a:rPr sz="1677" b="1" spc="-26" dirty="0">
                <a:latin typeface="Times New Roman"/>
                <a:cs typeface="Times New Roman"/>
              </a:rPr>
              <a:t>size</a:t>
            </a:r>
            <a:endParaRPr sz="1677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222932" y="2722445"/>
            <a:ext cx="176153" cy="72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7222933" y="2978448"/>
            <a:ext cx="176493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0" y="0"/>
                </a:lnTo>
              </a:path>
            </a:pathLst>
          </a:custGeom>
          <a:ln w="15103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7283442" y="2951548"/>
            <a:ext cx="42022" cy="47065"/>
          </a:xfrm>
          <a:custGeom>
            <a:avLst/>
            <a:gdLst/>
            <a:ahLst/>
            <a:cxnLst/>
            <a:rect l="l" t="t" r="r" b="b"/>
            <a:pathLst>
              <a:path w="47625" h="53339">
                <a:moveTo>
                  <a:pt x="0" y="0"/>
                </a:moveTo>
                <a:lnTo>
                  <a:pt x="47238" y="0"/>
                </a:lnTo>
                <a:lnTo>
                  <a:pt x="47238" y="53342"/>
                </a:lnTo>
                <a:lnTo>
                  <a:pt x="0" y="53342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 txBox="1"/>
          <p:nvPr/>
        </p:nvSpPr>
        <p:spPr>
          <a:xfrm>
            <a:off x="7131423" y="2638313"/>
            <a:ext cx="747993" cy="41421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98092">
              <a:spcBef>
                <a:spcPts val="300"/>
              </a:spcBef>
            </a:pPr>
            <a:r>
              <a:rPr sz="971" b="1" spc="-31" dirty="0">
                <a:latin typeface="Times New Roman"/>
                <a:cs typeface="Times New Roman"/>
              </a:rPr>
              <a:t>Distinct</a:t>
            </a:r>
            <a:endParaRPr sz="971">
              <a:latin typeface="Times New Roman"/>
              <a:cs typeface="Times New Roman"/>
            </a:endParaRPr>
          </a:p>
          <a:p>
            <a:pPr marL="40904" algn="ctr">
              <a:spcBef>
                <a:spcPts val="569"/>
              </a:spcBef>
            </a:pPr>
            <a:r>
              <a:rPr sz="971" b="1" spc="-40" dirty="0">
                <a:latin typeface="Times New Roman"/>
                <a:cs typeface="Times New Roman"/>
              </a:rPr>
              <a:t>DIS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091926" y="1804595"/>
            <a:ext cx="5766547" cy="3774701"/>
          </a:xfrm>
          <a:custGeom>
            <a:avLst/>
            <a:gdLst/>
            <a:ahLst/>
            <a:cxnLst/>
            <a:rect l="l" t="t" r="r" b="b"/>
            <a:pathLst>
              <a:path w="6535420" h="4277995">
                <a:moveTo>
                  <a:pt x="0" y="4277868"/>
                </a:moveTo>
                <a:lnTo>
                  <a:pt x="0" y="0"/>
                </a:lnTo>
                <a:lnTo>
                  <a:pt x="6534911" y="0"/>
                </a:lnTo>
                <a:lnTo>
                  <a:pt x="6534912" y="4277868"/>
                </a:lnTo>
                <a:lnTo>
                  <a:pt x="0" y="42778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4351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498" y="241487"/>
            <a:ext cx="5633117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 Sample</a:t>
            </a:r>
            <a:r>
              <a:rPr sz="4236" b="1" spc="-4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7230" y="2320962"/>
            <a:ext cx="5542990" cy="3803276"/>
          </a:xfrm>
          <a:custGeom>
            <a:avLst/>
            <a:gdLst/>
            <a:ahLst/>
            <a:cxnLst/>
            <a:rect l="l" t="t" r="r" b="b"/>
            <a:pathLst>
              <a:path w="6282055" h="4310380">
                <a:moveTo>
                  <a:pt x="0" y="4309872"/>
                </a:moveTo>
                <a:lnTo>
                  <a:pt x="0" y="0"/>
                </a:lnTo>
                <a:lnTo>
                  <a:pt x="6281928" y="0"/>
                </a:lnTo>
                <a:lnTo>
                  <a:pt x="6281928" y="4309871"/>
                </a:lnTo>
                <a:lnTo>
                  <a:pt x="0" y="43098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916231" y="2962386"/>
            <a:ext cx="4215653" cy="2526926"/>
          </a:xfrm>
          <a:custGeom>
            <a:avLst/>
            <a:gdLst/>
            <a:ahLst/>
            <a:cxnLst/>
            <a:rect l="l" t="t" r="r" b="b"/>
            <a:pathLst>
              <a:path w="4777740" h="2863850">
                <a:moveTo>
                  <a:pt x="0" y="2863596"/>
                </a:moveTo>
                <a:lnTo>
                  <a:pt x="0" y="0"/>
                </a:lnTo>
                <a:lnTo>
                  <a:pt x="4777740" y="0"/>
                </a:lnTo>
                <a:lnTo>
                  <a:pt x="4777740" y="2863595"/>
                </a:lnTo>
                <a:lnTo>
                  <a:pt x="0" y="2863596"/>
                </a:lnTo>
                <a:close/>
              </a:path>
            </a:pathLst>
          </a:custGeom>
          <a:ln w="718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16231" y="2962386"/>
            <a:ext cx="0" cy="2526926"/>
          </a:xfrm>
          <a:custGeom>
            <a:avLst/>
            <a:gdLst/>
            <a:ahLst/>
            <a:cxnLst/>
            <a:rect l="l" t="t" r="r" b="b"/>
            <a:pathLst>
              <a:path h="2863850">
                <a:moveTo>
                  <a:pt x="0" y="0"/>
                </a:moveTo>
                <a:lnTo>
                  <a:pt x="0" y="28635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878579" y="5489089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878579" y="5069540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878579" y="4644614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878579" y="4225066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878579" y="3806862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878579" y="3381934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878579" y="2962386"/>
            <a:ext cx="3810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915559" y="3057189"/>
            <a:ext cx="4251769" cy="246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4431254" y="2427250"/>
            <a:ext cx="3040156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500" b="1" spc="-18" dirty="0">
                <a:latin typeface="Times New Roman"/>
                <a:cs typeface="Times New Roman"/>
              </a:rPr>
              <a:t>data: </a:t>
            </a:r>
            <a:r>
              <a:rPr sz="1500" b="1" spc="-22" dirty="0">
                <a:latin typeface="Times New Roman"/>
                <a:cs typeface="Times New Roman"/>
              </a:rPr>
              <a:t>WorldCup98 </a:t>
            </a:r>
            <a:r>
              <a:rPr sz="1500" b="1" spc="-13" dirty="0">
                <a:latin typeface="Times New Roman"/>
                <a:cs typeface="Times New Roman"/>
              </a:rPr>
              <a:t>data </a:t>
            </a:r>
            <a:r>
              <a:rPr sz="1500" b="1" spc="-18" dirty="0">
                <a:latin typeface="Times New Roman"/>
                <a:cs typeface="Times New Roman"/>
              </a:rPr>
              <a:t>size:</a:t>
            </a:r>
            <a:r>
              <a:rPr sz="1500" b="1" spc="79" dirty="0">
                <a:latin typeface="Times New Roman"/>
                <a:cs typeface="Times New Roman"/>
              </a:rPr>
              <a:t> </a:t>
            </a:r>
            <a:r>
              <a:rPr sz="1500" b="1" spc="-4" dirty="0">
                <a:latin typeface="Times New Roman"/>
                <a:cs typeface="Times New Roman"/>
              </a:rPr>
              <a:t>2266137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2405" y="3716713"/>
            <a:ext cx="291353" cy="190203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27" b="1" spc="31" dirty="0">
                <a:latin typeface="Arial"/>
                <a:cs typeface="Arial"/>
              </a:rPr>
              <a:t>4000</a:t>
            </a:r>
            <a:endParaRPr sz="92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9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83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27" b="1" spc="31" dirty="0">
                <a:latin typeface="Arial"/>
                <a:cs typeface="Arial"/>
              </a:rPr>
              <a:t>3000</a:t>
            </a:r>
            <a:endParaRPr sz="92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9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838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r>
              <a:rPr sz="927" b="1" spc="31" dirty="0">
                <a:latin typeface="Arial"/>
                <a:cs typeface="Arial"/>
              </a:rPr>
              <a:t>2000</a:t>
            </a:r>
            <a:endParaRPr sz="92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27" b="1" spc="31" dirty="0">
                <a:latin typeface="Arial"/>
                <a:cs typeface="Arial"/>
              </a:rPr>
              <a:t>1000</a:t>
            </a:r>
            <a:endParaRPr sz="92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38">
              <a:latin typeface="Times New Roman"/>
              <a:cs typeface="Times New Roman"/>
            </a:endParaRPr>
          </a:p>
          <a:p>
            <a:pPr marR="6724" algn="r"/>
            <a:r>
              <a:rPr sz="927" b="1" spc="9" dirty="0">
                <a:latin typeface="Arial"/>
                <a:cs typeface="Arial"/>
              </a:rPr>
              <a:t>0</a:t>
            </a:r>
            <a:endParaRPr sz="92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2405" y="3291779"/>
            <a:ext cx="291353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27" b="1" spc="31" dirty="0">
                <a:latin typeface="Arial"/>
                <a:cs typeface="Arial"/>
              </a:rPr>
              <a:t>5000</a:t>
            </a:r>
            <a:endParaRPr sz="92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5310" y="5577777"/>
            <a:ext cx="78441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27" b="1" spc="9" dirty="0">
                <a:latin typeface="Arial"/>
                <a:cs typeface="Arial"/>
              </a:rPr>
              <a:t>0</a:t>
            </a:r>
            <a:endParaRPr sz="92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9845" y="5577777"/>
            <a:ext cx="22131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27" b="1" spc="31" dirty="0">
                <a:latin typeface="Arial"/>
                <a:cs typeface="Arial"/>
              </a:rPr>
              <a:t>200</a:t>
            </a:r>
            <a:endParaRPr sz="92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6382" y="5577777"/>
            <a:ext cx="221316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27" b="1" spc="31" dirty="0">
                <a:latin typeface="Arial"/>
                <a:cs typeface="Arial"/>
              </a:rPr>
              <a:t>800</a:t>
            </a:r>
            <a:endParaRPr sz="92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3150" y="5577777"/>
            <a:ext cx="291353" cy="1568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27" b="1" spc="31" dirty="0">
                <a:latin typeface="Arial"/>
                <a:cs typeface="Arial"/>
              </a:rPr>
              <a:t>1000</a:t>
            </a:r>
            <a:endParaRPr sz="92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0105" y="5527986"/>
            <a:ext cx="1428190" cy="487883"/>
          </a:xfrm>
          <a:prstGeom prst="rect">
            <a:avLst/>
          </a:prstGeom>
        </p:spPr>
        <p:txBody>
          <a:bodyPr vert="horz" wrap="square" lIns="0" tIns="63874" rIns="0" bIns="0" rtlCol="0">
            <a:spAutoFit/>
          </a:bodyPr>
          <a:lstStyle/>
          <a:p>
            <a:pPr marR="5043" algn="ctr">
              <a:spcBef>
                <a:spcPts val="503"/>
              </a:spcBef>
              <a:tabLst>
                <a:tab pos="837684" algn="l"/>
              </a:tabLst>
            </a:pPr>
            <a:r>
              <a:rPr sz="927" b="1" spc="26" dirty="0">
                <a:latin typeface="Arial"/>
                <a:cs typeface="Arial"/>
              </a:rPr>
              <a:t>400	</a:t>
            </a:r>
            <a:r>
              <a:rPr sz="927" b="1" spc="31" dirty="0">
                <a:latin typeface="Arial"/>
                <a:cs typeface="Arial"/>
              </a:rPr>
              <a:t>600</a:t>
            </a:r>
            <a:endParaRPr sz="927">
              <a:latin typeface="Arial"/>
              <a:cs typeface="Arial"/>
            </a:endParaRPr>
          </a:p>
          <a:p>
            <a:pPr marR="4483" algn="ctr">
              <a:spcBef>
                <a:spcPts val="587"/>
              </a:spcBef>
            </a:pPr>
            <a:r>
              <a:rPr sz="1324" b="1" spc="18" dirty="0">
                <a:latin typeface="Times New Roman"/>
                <a:cs typeface="Times New Roman"/>
              </a:rPr>
              <a:t>desired </a:t>
            </a:r>
            <a:r>
              <a:rPr sz="1324" b="1" spc="13" dirty="0">
                <a:latin typeface="Times New Roman"/>
                <a:cs typeface="Times New Roman"/>
              </a:rPr>
              <a:t>sample</a:t>
            </a:r>
            <a:r>
              <a:rPr sz="1324" b="1" spc="-18" dirty="0">
                <a:latin typeface="Times New Roman"/>
                <a:cs typeface="Times New Roman"/>
              </a:rPr>
              <a:t> </a:t>
            </a:r>
            <a:r>
              <a:rPr sz="1324" b="1" spc="4" dirty="0">
                <a:latin typeface="Times New Roman"/>
                <a:cs typeface="Times New Roman"/>
              </a:rPr>
              <a:t>size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61473" y="3535262"/>
            <a:ext cx="205184" cy="13693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557"/>
              </a:lnSpc>
            </a:pPr>
            <a:r>
              <a:rPr sz="1324" b="1" spc="18" dirty="0">
                <a:latin typeface="Times New Roman"/>
                <a:cs typeface="Times New Roman"/>
              </a:rPr>
              <a:t>actual </a:t>
            </a:r>
            <a:r>
              <a:rPr sz="1324" b="1" spc="26" dirty="0">
                <a:latin typeface="Times New Roman"/>
                <a:cs typeface="Times New Roman"/>
              </a:rPr>
              <a:t>sample</a:t>
            </a:r>
            <a:r>
              <a:rPr sz="1324" b="1" spc="-18" dirty="0">
                <a:latin typeface="Times New Roman"/>
                <a:cs typeface="Times New Roman"/>
              </a:rPr>
              <a:t> </a:t>
            </a:r>
            <a:r>
              <a:rPr sz="1324" b="1" spc="18" dirty="0">
                <a:latin typeface="Times New Roman"/>
                <a:cs typeface="Times New Roman"/>
              </a:rPr>
              <a:t>size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2406" y="2804038"/>
            <a:ext cx="1181660" cy="413300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>
              <a:spcBef>
                <a:spcPts val="657"/>
              </a:spcBef>
            </a:pPr>
            <a:r>
              <a:rPr sz="927" b="1" spc="31" dirty="0">
                <a:latin typeface="Arial"/>
                <a:cs typeface="Arial"/>
              </a:rPr>
              <a:t>6000</a:t>
            </a:r>
            <a:endParaRPr sz="927">
              <a:latin typeface="Arial"/>
              <a:cs typeface="Arial"/>
            </a:endParaRPr>
          </a:p>
          <a:p>
            <a:pPr marR="4483" algn="r">
              <a:spcBef>
                <a:spcPts val="472"/>
              </a:spcBef>
            </a:pPr>
            <a:r>
              <a:rPr sz="794" b="1" spc="22" dirty="0">
                <a:latin typeface="Times New Roman"/>
                <a:cs typeface="Times New Roman"/>
              </a:rPr>
              <a:t>D</a:t>
            </a:r>
            <a:r>
              <a:rPr sz="794" b="1" spc="-22" dirty="0">
                <a:latin typeface="Times New Roman"/>
                <a:cs typeface="Times New Roman"/>
              </a:rPr>
              <a:t>i</a:t>
            </a:r>
            <a:r>
              <a:rPr sz="794" b="1" spc="35" dirty="0">
                <a:latin typeface="Times New Roman"/>
                <a:cs typeface="Times New Roman"/>
              </a:rPr>
              <a:t>s</a:t>
            </a:r>
            <a:r>
              <a:rPr sz="794" b="1" spc="-13" dirty="0">
                <a:latin typeface="Times New Roman"/>
                <a:cs typeface="Times New Roman"/>
              </a:rPr>
              <a:t>t</a:t>
            </a:r>
            <a:r>
              <a:rPr sz="794" b="1" spc="-22" dirty="0">
                <a:latin typeface="Times New Roman"/>
                <a:cs typeface="Times New Roman"/>
              </a:rPr>
              <a:t>i</a:t>
            </a:r>
            <a:r>
              <a:rPr sz="794" b="1" spc="-57" dirty="0">
                <a:latin typeface="Times New Roman"/>
                <a:cs typeface="Times New Roman"/>
              </a:rPr>
              <a:t>n</a:t>
            </a:r>
            <a:r>
              <a:rPr sz="794" b="1" spc="-9" dirty="0">
                <a:latin typeface="Times New Roman"/>
                <a:cs typeface="Times New Roman"/>
              </a:rPr>
              <a:t>c</a:t>
            </a:r>
            <a:r>
              <a:rPr sz="794" b="1" dirty="0">
                <a:latin typeface="Times New Roman"/>
                <a:cs typeface="Times New Roman"/>
              </a:rPr>
              <a:t>t</a:t>
            </a:r>
            <a:endParaRPr sz="79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0155" y="3204129"/>
            <a:ext cx="256615" cy="3822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52200"/>
              </a:lnSpc>
              <a:spcBef>
                <a:spcPts val="84"/>
              </a:spcBef>
            </a:pPr>
            <a:r>
              <a:rPr sz="794" b="1" spc="4" dirty="0">
                <a:latin typeface="Times New Roman"/>
                <a:cs typeface="Times New Roman"/>
              </a:rPr>
              <a:t>DIS  </a:t>
            </a:r>
            <a:r>
              <a:rPr sz="794" b="1" spc="-13" dirty="0">
                <a:latin typeface="Times New Roman"/>
                <a:cs typeface="Times New Roman"/>
              </a:rPr>
              <a:t>G</a:t>
            </a:r>
            <a:r>
              <a:rPr sz="794" b="1" spc="22" dirty="0">
                <a:latin typeface="Times New Roman"/>
                <a:cs typeface="Times New Roman"/>
              </a:rPr>
              <a:t>D</a:t>
            </a:r>
            <a:r>
              <a:rPr sz="794" b="1" spc="-18" dirty="0">
                <a:latin typeface="Times New Roman"/>
                <a:cs typeface="Times New Roman"/>
              </a:rPr>
              <a:t>IS</a:t>
            </a:r>
            <a:endParaRPr sz="79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7230" y="2320962"/>
            <a:ext cx="5542990" cy="3803276"/>
          </a:xfrm>
          <a:custGeom>
            <a:avLst/>
            <a:gdLst/>
            <a:ahLst/>
            <a:cxnLst/>
            <a:rect l="l" t="t" r="r" b="b"/>
            <a:pathLst>
              <a:path w="6282055" h="4310380">
                <a:moveTo>
                  <a:pt x="0" y="4309872"/>
                </a:moveTo>
                <a:lnTo>
                  <a:pt x="0" y="0"/>
                </a:lnTo>
                <a:lnTo>
                  <a:pt x="6281928" y="0"/>
                </a:lnTo>
                <a:lnTo>
                  <a:pt x="6281928" y="4309871"/>
                </a:lnTo>
                <a:lnTo>
                  <a:pt x="0" y="43098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1641317" y="1334677"/>
            <a:ext cx="8594816" cy="72445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1200"/>
              </a:lnSpc>
              <a:spcBef>
                <a:spcPts val="88"/>
              </a:spcBef>
            </a:pPr>
            <a:r>
              <a:rPr sz="2294" spc="9" dirty="0">
                <a:latin typeface="Times New Roman"/>
                <a:cs typeface="Times New Roman"/>
              </a:rPr>
              <a:t>Experiments were run </a:t>
            </a:r>
            <a:r>
              <a:rPr sz="2294" spc="13" dirty="0">
                <a:latin typeface="Times New Roman"/>
                <a:cs typeface="Times New Roman"/>
              </a:rPr>
              <a:t>on </a:t>
            </a:r>
            <a:r>
              <a:rPr sz="2294" spc="9" dirty="0">
                <a:latin typeface="Times New Roman"/>
                <a:cs typeface="Times New Roman"/>
              </a:rPr>
              <a:t>the </a:t>
            </a:r>
            <a:r>
              <a:rPr sz="2294" spc="4" dirty="0">
                <a:latin typeface="Times New Roman"/>
                <a:cs typeface="Times New Roman"/>
              </a:rPr>
              <a:t>client </a:t>
            </a:r>
            <a:r>
              <a:rPr sz="2294" spc="13" dirty="0">
                <a:latin typeface="Times New Roman"/>
                <a:cs typeface="Times New Roman"/>
              </a:rPr>
              <a:t>ID </a:t>
            </a:r>
            <a:r>
              <a:rPr sz="2294" spc="4" dirty="0">
                <a:latin typeface="Times New Roman"/>
                <a:cs typeface="Times New Roman"/>
              </a:rPr>
              <a:t>attribute </a:t>
            </a:r>
            <a:r>
              <a:rPr sz="2294" spc="9" dirty="0">
                <a:latin typeface="Times New Roman"/>
                <a:cs typeface="Times New Roman"/>
              </a:rPr>
              <a:t>of the </a:t>
            </a:r>
            <a:r>
              <a:rPr sz="2294" spc="18" dirty="0">
                <a:latin typeface="Times New Roman"/>
                <a:cs typeface="Times New Roman"/>
              </a:rPr>
              <a:t>HTTP </a:t>
            </a:r>
            <a:r>
              <a:rPr sz="2294" spc="9" dirty="0">
                <a:latin typeface="Times New Roman"/>
                <a:cs typeface="Times New Roman"/>
              </a:rPr>
              <a:t>log  data. </a:t>
            </a:r>
            <a:r>
              <a:rPr sz="2294" spc="18" dirty="0">
                <a:latin typeface="Times New Roman"/>
                <a:cs typeface="Times New Roman"/>
              </a:rPr>
              <a:t>50% </a:t>
            </a:r>
            <a:r>
              <a:rPr sz="2294" spc="9" dirty="0">
                <a:latin typeface="Times New Roman"/>
                <a:cs typeface="Times New Roman"/>
              </a:rPr>
              <a:t>of the inserted </a:t>
            </a:r>
            <a:r>
              <a:rPr sz="2294" spc="4" dirty="0">
                <a:latin typeface="Times New Roman"/>
                <a:cs typeface="Times New Roman"/>
              </a:rPr>
              <a:t>records </a:t>
            </a:r>
            <a:r>
              <a:rPr sz="2294" spc="13" dirty="0">
                <a:latin typeface="Times New Roman"/>
                <a:cs typeface="Times New Roman"/>
              </a:rPr>
              <a:t>were</a:t>
            </a:r>
            <a:r>
              <a:rPr sz="2294" spc="-66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deleted.</a:t>
            </a:r>
            <a:endParaRPr sz="229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8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33" y="554802"/>
            <a:ext cx="2602164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1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6715" y="1617746"/>
            <a:ext cx="9144000" cy="3657600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42918" indent="-331712">
              <a:spcBef>
                <a:spcPts val="106"/>
              </a:spcBef>
              <a:buChar char="•"/>
              <a:tabLst>
                <a:tab pos="342918" algn="l"/>
                <a:tab pos="343479" algn="l"/>
              </a:tabLst>
            </a:pPr>
            <a:r>
              <a:rPr sz="2691" spc="4" dirty="0">
                <a:latin typeface="Times New Roman"/>
                <a:cs typeface="Times New Roman"/>
              </a:rPr>
              <a:t>Defining </a:t>
            </a:r>
            <a:r>
              <a:rPr sz="2691" spc="9" dirty="0">
                <a:latin typeface="Times New Roman"/>
                <a:cs typeface="Times New Roman"/>
              </a:rPr>
              <a:t>and </a:t>
            </a:r>
            <a:r>
              <a:rPr sz="2691" spc="4" dirty="0">
                <a:latin typeface="Times New Roman"/>
                <a:cs typeface="Times New Roman"/>
              </a:rPr>
              <a:t>motivating the </a:t>
            </a:r>
            <a:r>
              <a:rPr sz="2691" spc="4" dirty="0">
                <a:solidFill>
                  <a:srgbClr val="323299"/>
                </a:solidFill>
                <a:latin typeface="Times New Roman"/>
                <a:cs typeface="Times New Roman"/>
              </a:rPr>
              <a:t>Inverse</a:t>
            </a:r>
            <a:r>
              <a:rPr sz="2691" spc="4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691" spc="4" dirty="0">
                <a:solidFill>
                  <a:srgbClr val="323299"/>
                </a:solidFill>
                <a:latin typeface="Times New Roman"/>
                <a:cs typeface="Times New Roman"/>
              </a:rPr>
              <a:t>Distribution</a:t>
            </a:r>
            <a:endParaRPr sz="2691" dirty="0">
              <a:latin typeface="Times New Roman"/>
              <a:cs typeface="Times New Roman"/>
            </a:endParaRPr>
          </a:p>
          <a:p>
            <a:pPr marL="342918" indent="-331712">
              <a:spcBef>
                <a:spcPts val="2638"/>
              </a:spcBef>
              <a:buChar char="•"/>
              <a:tabLst>
                <a:tab pos="342918" algn="l"/>
                <a:tab pos="343479" algn="l"/>
              </a:tabLst>
            </a:pPr>
            <a:r>
              <a:rPr sz="2691" spc="4" dirty="0">
                <a:solidFill>
                  <a:srgbClr val="323299"/>
                </a:solidFill>
                <a:latin typeface="Times New Roman"/>
                <a:cs typeface="Times New Roman"/>
              </a:rPr>
              <a:t>Queries </a:t>
            </a:r>
            <a:r>
              <a:rPr sz="2691" spc="9" dirty="0">
                <a:solidFill>
                  <a:srgbClr val="323299"/>
                </a:solidFill>
                <a:latin typeface="Times New Roman"/>
                <a:cs typeface="Times New Roman"/>
              </a:rPr>
              <a:t>and </a:t>
            </a:r>
            <a:r>
              <a:rPr sz="2691" spc="4" dirty="0">
                <a:solidFill>
                  <a:srgbClr val="323299"/>
                </a:solidFill>
                <a:latin typeface="Times New Roman"/>
                <a:cs typeface="Times New Roman"/>
              </a:rPr>
              <a:t>challenges </a:t>
            </a:r>
            <a:r>
              <a:rPr sz="2691" spc="9" dirty="0">
                <a:latin typeface="Times New Roman"/>
                <a:cs typeface="Times New Roman"/>
              </a:rPr>
              <a:t>on </a:t>
            </a:r>
            <a:r>
              <a:rPr sz="2691" spc="4" dirty="0">
                <a:latin typeface="Times New Roman"/>
                <a:cs typeface="Times New Roman"/>
              </a:rPr>
              <a:t>the Inverse</a:t>
            </a:r>
            <a:r>
              <a:rPr sz="2691" spc="44" dirty="0">
                <a:latin typeface="Times New Roman"/>
                <a:cs typeface="Times New Roman"/>
              </a:rPr>
              <a:t> </a:t>
            </a:r>
            <a:r>
              <a:rPr sz="2691" dirty="0">
                <a:latin typeface="Times New Roman"/>
                <a:cs typeface="Times New Roman"/>
              </a:rPr>
              <a:t>Distribution</a:t>
            </a:r>
          </a:p>
          <a:p>
            <a:pPr marL="342918" marR="268956" indent="-331712">
              <a:lnSpc>
                <a:spcPct val="101000"/>
              </a:lnSpc>
              <a:spcBef>
                <a:spcPts val="2603"/>
              </a:spcBef>
              <a:buChar char="•"/>
              <a:tabLst>
                <a:tab pos="342918" algn="l"/>
                <a:tab pos="343479" algn="l"/>
              </a:tabLst>
            </a:pPr>
            <a:r>
              <a:rPr sz="2691" spc="9" dirty="0">
                <a:solidFill>
                  <a:srgbClr val="323299"/>
                </a:solidFill>
                <a:latin typeface="Times New Roman"/>
                <a:cs typeface="Times New Roman"/>
              </a:rPr>
              <a:t>Dynamic </a:t>
            </a:r>
            <a:r>
              <a:rPr sz="2691" spc="4" dirty="0">
                <a:solidFill>
                  <a:srgbClr val="323299"/>
                </a:solidFill>
                <a:latin typeface="Times New Roman"/>
                <a:cs typeface="Times New Roman"/>
              </a:rPr>
              <a:t>Inverse </a:t>
            </a:r>
            <a:r>
              <a:rPr sz="2691" spc="9" dirty="0">
                <a:solidFill>
                  <a:srgbClr val="323299"/>
                </a:solidFill>
                <a:latin typeface="Times New Roman"/>
                <a:cs typeface="Times New Roman"/>
              </a:rPr>
              <a:t>Sampling </a:t>
            </a:r>
            <a:r>
              <a:rPr sz="2691" spc="4" dirty="0">
                <a:latin typeface="Times New Roman"/>
                <a:cs typeface="Times New Roman"/>
              </a:rPr>
              <a:t>to </a:t>
            </a:r>
            <a:r>
              <a:rPr sz="2691" spc="9" dirty="0">
                <a:latin typeface="Times New Roman"/>
                <a:cs typeface="Times New Roman"/>
              </a:rPr>
              <a:t>draw </a:t>
            </a:r>
            <a:r>
              <a:rPr sz="2691" spc="4" dirty="0">
                <a:latin typeface="Times New Roman"/>
                <a:cs typeface="Times New Roman"/>
              </a:rPr>
              <a:t>sample </a:t>
            </a:r>
            <a:r>
              <a:rPr sz="2691" spc="9" dirty="0">
                <a:latin typeface="Times New Roman"/>
                <a:cs typeface="Times New Roman"/>
              </a:rPr>
              <a:t>from  </a:t>
            </a:r>
            <a:r>
              <a:rPr sz="2691" spc="4" dirty="0">
                <a:latin typeface="Times New Roman"/>
                <a:cs typeface="Times New Roman"/>
              </a:rPr>
              <a:t>Inverse</a:t>
            </a:r>
            <a:r>
              <a:rPr sz="2691" dirty="0">
                <a:latin typeface="Times New Roman"/>
                <a:cs typeface="Times New Roman"/>
              </a:rPr>
              <a:t> Distribution</a:t>
            </a:r>
          </a:p>
          <a:p>
            <a:pPr marL="342918" indent="-331712">
              <a:spcBef>
                <a:spcPts val="2638"/>
              </a:spcBef>
              <a:buChar char="•"/>
              <a:tabLst>
                <a:tab pos="342918" algn="l"/>
                <a:tab pos="343479" algn="l"/>
              </a:tabLst>
            </a:pPr>
            <a:r>
              <a:rPr sz="2691" spc="4" dirty="0">
                <a:solidFill>
                  <a:srgbClr val="323299"/>
                </a:solidFill>
                <a:latin typeface="Times New Roman"/>
                <a:cs typeface="Times New Roman"/>
              </a:rPr>
              <a:t>Experimental</a:t>
            </a:r>
            <a:r>
              <a:rPr sz="2691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691" spc="9" dirty="0">
                <a:solidFill>
                  <a:srgbClr val="323299"/>
                </a:solidFill>
                <a:latin typeface="Times New Roman"/>
                <a:cs typeface="Times New Roman"/>
              </a:rPr>
              <a:t>Study</a:t>
            </a:r>
            <a:endParaRPr sz="269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18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888" y="312834"/>
            <a:ext cx="3962849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4236" b="1" spc="-57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9769" y="1338991"/>
            <a:ext cx="3429560" cy="1551081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11206">
              <a:spcBef>
                <a:spcPts val="569"/>
              </a:spcBef>
            </a:pPr>
            <a:r>
              <a:rPr sz="2000" b="1" spc="-9" dirty="0">
                <a:latin typeface="Times New Roman"/>
                <a:cs typeface="Times New Roman"/>
              </a:rPr>
              <a:t>Inverse range</a:t>
            </a:r>
            <a:r>
              <a:rPr sz="2000" b="1" spc="4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Times New Roman"/>
                <a:cs typeface="Times New Roman"/>
              </a:rPr>
              <a:t>query</a:t>
            </a: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54422" marR="4483">
              <a:lnSpc>
                <a:spcPct val="101499"/>
              </a:lnSpc>
              <a:spcBef>
                <a:spcPts val="432"/>
              </a:spcBef>
            </a:pPr>
            <a:r>
              <a:rPr spc="13" dirty="0">
                <a:latin typeface="Times New Roman"/>
                <a:cs typeface="Times New Roman"/>
              </a:rPr>
              <a:t>Compute </a:t>
            </a:r>
            <a:r>
              <a:rPr spc="9" dirty="0">
                <a:latin typeface="Times New Roman"/>
                <a:cs typeface="Times New Roman"/>
              </a:rPr>
              <a:t>the fraction of records  </a:t>
            </a:r>
            <a:r>
              <a:rPr spc="4" dirty="0">
                <a:latin typeface="Times New Roman"/>
                <a:cs typeface="Times New Roman"/>
              </a:rPr>
              <a:t>with size greater </a:t>
            </a:r>
            <a:r>
              <a:rPr spc="9" dirty="0">
                <a:latin typeface="Times New Roman"/>
                <a:cs typeface="Times New Roman"/>
              </a:rPr>
              <a:t>than </a:t>
            </a:r>
            <a:r>
              <a:rPr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pc="4" dirty="0">
                <a:latin typeface="Times New Roman"/>
                <a:cs typeface="Times New Roman"/>
              </a:rPr>
              <a:t>=1024 </a:t>
            </a:r>
            <a:r>
              <a:rPr spc="13" dirty="0">
                <a:latin typeface="Times New Roman"/>
                <a:cs typeface="Times New Roman"/>
              </a:rPr>
              <a:t>and  </a:t>
            </a:r>
            <a:r>
              <a:rPr spc="9" dirty="0">
                <a:latin typeface="Times New Roman"/>
                <a:cs typeface="Times New Roman"/>
              </a:rPr>
              <a:t>compare </a:t>
            </a:r>
            <a:r>
              <a:rPr spc="4" dirty="0">
                <a:latin typeface="Times New Roman"/>
                <a:cs typeface="Times New Roman"/>
              </a:rPr>
              <a:t>it </a:t>
            </a:r>
            <a:r>
              <a:rPr spc="9" dirty="0">
                <a:latin typeface="Times New Roman"/>
                <a:cs typeface="Times New Roman"/>
              </a:rPr>
              <a:t>to the exact value  computed</a:t>
            </a:r>
            <a:r>
              <a:rPr spc="-13" dirty="0"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offline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3053" y="1291926"/>
            <a:ext cx="3679451" cy="1535307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11206">
              <a:spcBef>
                <a:spcPts val="569"/>
              </a:spcBef>
            </a:pPr>
            <a:r>
              <a:rPr sz="2000" b="1" spc="-9" dirty="0">
                <a:latin typeface="Times New Roman"/>
                <a:cs typeface="Times New Roman"/>
              </a:rPr>
              <a:t>Inverse quantile</a:t>
            </a:r>
            <a:r>
              <a:rPr sz="2000" b="1" spc="4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Times New Roman"/>
                <a:cs typeface="Times New Roman"/>
              </a:rPr>
              <a:t>query</a:t>
            </a: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54983" marR="4483">
              <a:lnSpc>
                <a:spcPct val="101499"/>
              </a:lnSpc>
              <a:spcBef>
                <a:spcPts val="432"/>
              </a:spcBef>
            </a:pPr>
            <a:r>
              <a:rPr spc="4" dirty="0">
                <a:latin typeface="Times New Roman"/>
                <a:cs typeface="Times New Roman"/>
              </a:rPr>
              <a:t>Estimate the </a:t>
            </a:r>
            <a:r>
              <a:rPr spc="9" dirty="0">
                <a:latin typeface="Times New Roman"/>
                <a:cs typeface="Times New Roman"/>
              </a:rPr>
              <a:t>median of </a:t>
            </a:r>
            <a:r>
              <a:rPr spc="4" dirty="0">
                <a:latin typeface="Times New Roman"/>
                <a:cs typeface="Times New Roman"/>
              </a:rPr>
              <a:t>the inverse  distribution </a:t>
            </a:r>
            <a:r>
              <a:rPr spc="9" dirty="0">
                <a:latin typeface="Times New Roman"/>
                <a:cs typeface="Times New Roman"/>
              </a:rPr>
              <a:t>using the sample and  measure </a:t>
            </a:r>
            <a:r>
              <a:rPr spc="13" dirty="0">
                <a:latin typeface="Times New Roman"/>
                <a:cs typeface="Times New Roman"/>
              </a:rPr>
              <a:t>how </a:t>
            </a:r>
            <a:r>
              <a:rPr dirty="0">
                <a:latin typeface="Times New Roman"/>
                <a:cs typeface="Times New Roman"/>
              </a:rPr>
              <a:t>far </a:t>
            </a:r>
            <a:r>
              <a:rPr spc="13" dirty="0">
                <a:latin typeface="Times New Roman"/>
                <a:cs typeface="Times New Roman"/>
              </a:rPr>
              <a:t>was </a:t>
            </a:r>
            <a:r>
              <a:rPr spc="9" dirty="0">
                <a:latin typeface="Times New Roman"/>
                <a:cs typeface="Times New Roman"/>
              </a:rPr>
              <a:t>the </a:t>
            </a:r>
            <a:r>
              <a:rPr spc="4" dirty="0">
                <a:latin typeface="Times New Roman"/>
                <a:cs typeface="Times New Roman"/>
              </a:rPr>
              <a:t>position </a:t>
            </a:r>
            <a:r>
              <a:rPr spc="9" dirty="0">
                <a:latin typeface="Times New Roman"/>
                <a:cs typeface="Times New Roman"/>
              </a:rPr>
              <a:t>of  </a:t>
            </a:r>
            <a:r>
              <a:rPr spc="4" dirty="0">
                <a:latin typeface="Times New Roman"/>
                <a:cs typeface="Times New Roman"/>
              </a:rPr>
              <a:t>the returned item </a:t>
            </a:r>
            <a:r>
              <a:rPr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from</a:t>
            </a:r>
            <a:r>
              <a:rPr spc="-18" dirty="0"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0.5.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6777" y="2982557"/>
            <a:ext cx="3998259" cy="2891118"/>
          </a:xfrm>
          <a:custGeom>
            <a:avLst/>
            <a:gdLst/>
            <a:ahLst/>
            <a:cxnLst/>
            <a:rect l="l" t="t" r="r" b="b"/>
            <a:pathLst>
              <a:path w="4531359" h="3276600">
                <a:moveTo>
                  <a:pt x="0" y="3276600"/>
                </a:moveTo>
                <a:lnTo>
                  <a:pt x="0" y="0"/>
                </a:lnTo>
                <a:lnTo>
                  <a:pt x="4530852" y="0"/>
                </a:lnTo>
                <a:lnTo>
                  <a:pt x="4530852" y="3276600"/>
                </a:lnTo>
                <a:lnTo>
                  <a:pt x="0" y="3276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748183" y="3498924"/>
            <a:ext cx="2994772" cy="1888191"/>
          </a:xfrm>
          <a:custGeom>
            <a:avLst/>
            <a:gdLst/>
            <a:ahLst/>
            <a:cxnLst/>
            <a:rect l="l" t="t" r="r" b="b"/>
            <a:pathLst>
              <a:path w="3394075" h="2139950">
                <a:moveTo>
                  <a:pt x="0" y="2139696"/>
                </a:moveTo>
                <a:lnTo>
                  <a:pt x="0" y="0"/>
                </a:lnTo>
                <a:lnTo>
                  <a:pt x="3393948" y="0"/>
                </a:lnTo>
                <a:lnTo>
                  <a:pt x="3393948" y="2139696"/>
                </a:lnTo>
                <a:lnTo>
                  <a:pt x="0" y="2139696"/>
                </a:lnTo>
                <a:close/>
              </a:path>
            </a:pathLst>
          </a:custGeom>
          <a:ln w="656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748182" y="3498924"/>
            <a:ext cx="0" cy="1917887"/>
          </a:xfrm>
          <a:custGeom>
            <a:avLst/>
            <a:gdLst/>
            <a:ahLst/>
            <a:cxnLst/>
            <a:rect l="l" t="t" r="r" b="b"/>
            <a:pathLst>
              <a:path h="2173604">
                <a:moveTo>
                  <a:pt x="0" y="21732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718598" y="5386892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718598" y="5073575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718598" y="4754880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718598" y="4442908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718598" y="4129591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718598" y="3810896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718598" y="3498924"/>
            <a:ext cx="29696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748183" y="5386892"/>
            <a:ext cx="2994772" cy="0"/>
          </a:xfrm>
          <a:custGeom>
            <a:avLst/>
            <a:gdLst/>
            <a:ahLst/>
            <a:cxnLst/>
            <a:rect l="l" t="t" r="r" b="b"/>
            <a:pathLst>
              <a:path w="3394075">
                <a:moveTo>
                  <a:pt x="0" y="0"/>
                </a:moveTo>
                <a:lnTo>
                  <a:pt x="339394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813865" y="3561453"/>
            <a:ext cx="2807280" cy="185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9742842" y="5386892"/>
            <a:ext cx="0" cy="29696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335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7049396" y="3064109"/>
            <a:ext cx="2450726" cy="19400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spcBef>
                <a:spcPts val="84"/>
              </a:spcBef>
            </a:pPr>
            <a:r>
              <a:rPr sz="1191" b="1" spc="-4" dirty="0">
                <a:latin typeface="Times New Roman"/>
                <a:cs typeface="Times New Roman"/>
              </a:rPr>
              <a:t>data: </a:t>
            </a:r>
            <a:r>
              <a:rPr sz="1191" b="1" spc="-9" dirty="0">
                <a:latin typeface="Times New Roman"/>
                <a:cs typeface="Times New Roman"/>
              </a:rPr>
              <a:t>WorldCup98 data </a:t>
            </a:r>
            <a:r>
              <a:rPr sz="1191" b="1" dirty="0">
                <a:latin typeface="Times New Roman"/>
                <a:cs typeface="Times New Roman"/>
              </a:rPr>
              <a:t>size:</a:t>
            </a:r>
            <a:r>
              <a:rPr sz="1191" b="1" spc="88" dirty="0">
                <a:latin typeface="Times New Roman"/>
                <a:cs typeface="Times New Roman"/>
              </a:rPr>
              <a:t> </a:t>
            </a:r>
            <a:r>
              <a:rPr sz="1191" b="1" spc="-4" dirty="0">
                <a:latin typeface="Times New Roman"/>
                <a:cs typeface="Times New Roman"/>
              </a:rPr>
              <a:t>4849706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5129" y="4060658"/>
            <a:ext cx="138393" cy="141048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R="4483" algn="ctr">
              <a:spcBef>
                <a:spcPts val="110"/>
              </a:spcBef>
            </a:pP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-22" dirty="0">
                <a:latin typeface="Arial"/>
                <a:cs typeface="Arial"/>
              </a:rPr>
              <a:t>.</a:t>
            </a:r>
            <a:r>
              <a:rPr sz="706" b="1" spc="13" dirty="0">
                <a:latin typeface="Arial"/>
                <a:cs typeface="Arial"/>
              </a:rPr>
              <a:t>4</a:t>
            </a:r>
            <a:endParaRPr sz="70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94">
              <a:latin typeface="Times New Roman"/>
              <a:cs typeface="Times New Roman"/>
            </a:endParaRPr>
          </a:p>
          <a:p>
            <a:pPr marR="4483" algn="ctr">
              <a:spcBef>
                <a:spcPts val="706"/>
              </a:spcBef>
            </a:pP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-22" dirty="0">
                <a:latin typeface="Arial"/>
                <a:cs typeface="Arial"/>
              </a:rPr>
              <a:t>.</a:t>
            </a:r>
            <a:r>
              <a:rPr sz="706" b="1" spc="13" dirty="0">
                <a:latin typeface="Arial"/>
                <a:cs typeface="Arial"/>
              </a:rPr>
              <a:t>3</a:t>
            </a:r>
            <a:endParaRPr sz="70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94">
              <a:latin typeface="Times New Roman"/>
              <a:cs typeface="Times New Roman"/>
            </a:endParaRPr>
          </a:p>
          <a:p>
            <a:pPr marR="4483" algn="ctr">
              <a:spcBef>
                <a:spcPts val="697"/>
              </a:spcBef>
            </a:pP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-22" dirty="0">
                <a:latin typeface="Arial"/>
                <a:cs typeface="Arial"/>
              </a:rPr>
              <a:t>.</a:t>
            </a:r>
            <a:r>
              <a:rPr sz="706" b="1" spc="13" dirty="0">
                <a:latin typeface="Arial"/>
                <a:cs typeface="Arial"/>
              </a:rPr>
              <a:t>2</a:t>
            </a:r>
            <a:endParaRPr sz="70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94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618">
              <a:latin typeface="Times New Roman"/>
              <a:cs typeface="Times New Roman"/>
            </a:endParaRPr>
          </a:p>
          <a:p>
            <a:pPr marR="4483" algn="ctr"/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-22" dirty="0">
                <a:latin typeface="Arial"/>
                <a:cs typeface="Arial"/>
              </a:rPr>
              <a:t>.</a:t>
            </a:r>
            <a:r>
              <a:rPr sz="706" b="1" spc="13" dirty="0">
                <a:latin typeface="Arial"/>
                <a:cs typeface="Arial"/>
              </a:rPr>
              <a:t>1</a:t>
            </a:r>
            <a:endParaRPr sz="70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94">
              <a:latin typeface="Times New Roman"/>
              <a:cs typeface="Times New Roman"/>
            </a:endParaRPr>
          </a:p>
          <a:p>
            <a:pPr marL="63877" algn="ctr">
              <a:spcBef>
                <a:spcPts val="706"/>
              </a:spcBef>
            </a:pPr>
            <a:r>
              <a:rPr sz="706" b="1" spc="13" dirty="0">
                <a:latin typeface="Arial"/>
                <a:cs typeface="Arial"/>
              </a:rPr>
              <a:t>0</a:t>
            </a:r>
            <a:endParaRPr sz="70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5129" y="3428646"/>
            <a:ext cx="138393" cy="443364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-22" dirty="0">
                <a:latin typeface="Arial"/>
                <a:cs typeface="Arial"/>
              </a:rPr>
              <a:t>.</a:t>
            </a:r>
            <a:r>
              <a:rPr sz="706" b="1" spc="13" dirty="0">
                <a:latin typeface="Arial"/>
                <a:cs typeface="Arial"/>
              </a:rPr>
              <a:t>6</a:t>
            </a:r>
            <a:endParaRPr sz="70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94">
              <a:latin typeface="Times New Roman"/>
              <a:cs typeface="Times New Roman"/>
            </a:endParaRPr>
          </a:p>
          <a:p>
            <a:pPr>
              <a:spcBef>
                <a:spcPts val="706"/>
              </a:spcBef>
            </a:pP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-22" dirty="0">
                <a:latin typeface="Arial"/>
                <a:cs typeface="Arial"/>
              </a:rPr>
              <a:t>.</a:t>
            </a:r>
            <a:r>
              <a:rPr sz="706" b="1" spc="13" dirty="0">
                <a:latin typeface="Arial"/>
                <a:cs typeface="Arial"/>
              </a:rPr>
              <a:t>5</a:t>
            </a:r>
            <a:endParaRPr sz="70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5317" y="5456467"/>
            <a:ext cx="62753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13" dirty="0">
                <a:latin typeface="Arial"/>
                <a:cs typeface="Arial"/>
              </a:rPr>
              <a:t>0</a:t>
            </a:r>
            <a:endParaRPr sz="70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1823" y="5456467"/>
            <a:ext cx="166407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18" dirty="0">
                <a:latin typeface="Arial"/>
                <a:cs typeface="Arial"/>
              </a:rPr>
              <a:t>1</a:t>
            </a:r>
            <a:r>
              <a:rPr sz="706" b="1" spc="9" dirty="0">
                <a:latin typeface="Arial"/>
                <a:cs typeface="Arial"/>
              </a:rPr>
              <a:t>0</a:t>
            </a:r>
            <a:r>
              <a:rPr sz="706" b="1" spc="13" dirty="0">
                <a:latin typeface="Arial"/>
                <a:cs typeface="Arial"/>
              </a:rPr>
              <a:t>0</a:t>
            </a:r>
            <a:endParaRPr sz="70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30751" y="5456467"/>
            <a:ext cx="166407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9" dirty="0">
                <a:latin typeface="Arial"/>
                <a:cs typeface="Arial"/>
              </a:rPr>
              <a:t>2</a:t>
            </a: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13" dirty="0">
                <a:latin typeface="Arial"/>
                <a:cs typeface="Arial"/>
              </a:rPr>
              <a:t>0</a:t>
            </a:r>
            <a:endParaRPr sz="70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10804" y="5456467"/>
            <a:ext cx="166407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18" dirty="0">
                <a:latin typeface="Arial"/>
                <a:cs typeface="Arial"/>
              </a:rPr>
              <a:t>5</a:t>
            </a:r>
            <a:r>
              <a:rPr sz="706" b="1" spc="9" dirty="0">
                <a:latin typeface="Arial"/>
                <a:cs typeface="Arial"/>
              </a:rPr>
              <a:t>0</a:t>
            </a:r>
            <a:r>
              <a:rPr sz="706" b="1" spc="13" dirty="0">
                <a:latin typeface="Arial"/>
                <a:cs typeface="Arial"/>
              </a:rPr>
              <a:t>0</a:t>
            </a:r>
            <a:endParaRPr sz="70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39731" y="5456467"/>
            <a:ext cx="167528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9" dirty="0">
                <a:latin typeface="Arial"/>
                <a:cs typeface="Arial"/>
              </a:rPr>
              <a:t>6</a:t>
            </a:r>
            <a:r>
              <a:rPr sz="706" b="1" spc="18" dirty="0">
                <a:latin typeface="Arial"/>
                <a:cs typeface="Arial"/>
              </a:rPr>
              <a:t>00</a:t>
            </a:r>
            <a:endParaRPr sz="70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7305" y="5456467"/>
            <a:ext cx="168649" cy="12276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706" b="1" spc="18" dirty="0">
                <a:latin typeface="Arial"/>
                <a:cs typeface="Arial"/>
              </a:rPr>
              <a:t>700</a:t>
            </a:r>
            <a:endParaRPr sz="70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59677" y="5403717"/>
            <a:ext cx="591110" cy="38863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>
              <a:spcBef>
                <a:spcPts val="525"/>
              </a:spcBef>
              <a:tabLst>
                <a:tab pos="421924" algn="l"/>
              </a:tabLst>
            </a:pPr>
            <a:r>
              <a:rPr sz="706" b="1" spc="9" dirty="0">
                <a:latin typeface="Arial"/>
                <a:cs typeface="Arial"/>
              </a:rPr>
              <a:t>3</a:t>
            </a:r>
            <a:r>
              <a:rPr sz="706" b="1" spc="18" dirty="0">
                <a:latin typeface="Arial"/>
                <a:cs typeface="Arial"/>
              </a:rPr>
              <a:t>0</a:t>
            </a:r>
            <a:r>
              <a:rPr sz="706" b="1" spc="13" dirty="0">
                <a:latin typeface="Arial"/>
                <a:cs typeface="Arial"/>
              </a:rPr>
              <a:t>0</a:t>
            </a:r>
            <a:r>
              <a:rPr sz="706" b="1" dirty="0">
                <a:latin typeface="Arial"/>
                <a:cs typeface="Arial"/>
              </a:rPr>
              <a:t>	</a:t>
            </a:r>
            <a:r>
              <a:rPr sz="706" b="1" spc="18" dirty="0">
                <a:latin typeface="Arial"/>
                <a:cs typeface="Arial"/>
              </a:rPr>
              <a:t>400</a:t>
            </a:r>
            <a:endParaRPr sz="706">
              <a:latin typeface="Arial"/>
              <a:cs typeface="Arial"/>
            </a:endParaRPr>
          </a:p>
          <a:p>
            <a:pPr marL="5043">
              <a:spcBef>
                <a:spcPts val="556"/>
              </a:spcBef>
            </a:pPr>
            <a:r>
              <a:rPr sz="882" b="1" spc="-13" dirty="0">
                <a:latin typeface="Times New Roman"/>
                <a:cs typeface="Times New Roman"/>
              </a:rPr>
              <a:t>sample</a:t>
            </a:r>
            <a:r>
              <a:rPr sz="882" b="1" spc="18" dirty="0">
                <a:latin typeface="Times New Roman"/>
                <a:cs typeface="Times New Roman"/>
              </a:rPr>
              <a:t> size</a:t>
            </a:r>
            <a:endParaRPr sz="88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40576" y="4091164"/>
            <a:ext cx="135743" cy="671232"/>
          </a:xfrm>
          <a:prstGeom prst="rect">
            <a:avLst/>
          </a:prstGeom>
        </p:spPr>
        <p:txBody>
          <a:bodyPr vert="vert270" wrap="square" lIns="0" tIns="2241" rIns="0" bIns="0" rtlCol="0">
            <a:spAutoFit/>
          </a:bodyPr>
          <a:lstStyle/>
          <a:p>
            <a:pPr marL="11206">
              <a:spcBef>
                <a:spcPts val="18"/>
              </a:spcBef>
            </a:pPr>
            <a:r>
              <a:rPr sz="882" b="1" spc="13" dirty="0">
                <a:latin typeface="Times New Roman"/>
                <a:cs typeface="Times New Roman"/>
              </a:rPr>
              <a:t>quality</a:t>
            </a:r>
            <a:r>
              <a:rPr sz="882" b="1" spc="-31" dirty="0">
                <a:latin typeface="Times New Roman"/>
                <a:cs typeface="Times New Roman"/>
              </a:rPr>
              <a:t> </a:t>
            </a:r>
            <a:r>
              <a:rPr sz="882" b="1" spc="13" dirty="0">
                <a:latin typeface="Times New Roman"/>
                <a:cs typeface="Times New Roman"/>
              </a:rPr>
              <a:t>error</a:t>
            </a:r>
            <a:endParaRPr sz="88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62781" y="3538531"/>
            <a:ext cx="313765" cy="42727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81807">
              <a:lnSpc>
                <a:spcPct val="123800"/>
              </a:lnSpc>
              <a:spcBef>
                <a:spcPts val="84"/>
              </a:spcBef>
            </a:pPr>
            <a:r>
              <a:rPr sz="706" b="1" spc="13" dirty="0">
                <a:latin typeface="Times New Roman"/>
                <a:cs typeface="Times New Roman"/>
              </a:rPr>
              <a:t>DIS  </a:t>
            </a:r>
            <a:r>
              <a:rPr sz="706" b="1" dirty="0">
                <a:latin typeface="Times New Roman"/>
                <a:cs typeface="Times New Roman"/>
              </a:rPr>
              <a:t>G</a:t>
            </a:r>
            <a:r>
              <a:rPr sz="706" b="1" spc="22" dirty="0">
                <a:latin typeface="Times New Roman"/>
                <a:cs typeface="Times New Roman"/>
              </a:rPr>
              <a:t>D</a:t>
            </a:r>
            <a:r>
              <a:rPr sz="706" b="1" dirty="0">
                <a:latin typeface="Times New Roman"/>
                <a:cs typeface="Times New Roman"/>
              </a:rPr>
              <a:t>I</a:t>
            </a:r>
            <a:r>
              <a:rPr sz="706" b="1" spc="13" dirty="0">
                <a:latin typeface="Times New Roman"/>
                <a:cs typeface="Times New Roman"/>
              </a:rPr>
              <a:t>S</a:t>
            </a:r>
            <a:endParaRPr sz="706">
              <a:latin typeface="Times New Roman"/>
              <a:cs typeface="Times New Roman"/>
            </a:endParaRPr>
          </a:p>
          <a:p>
            <a:pPr>
              <a:spcBef>
                <a:spcPts val="251"/>
              </a:spcBef>
            </a:pPr>
            <a:r>
              <a:rPr sz="706" b="1" spc="35" dirty="0">
                <a:latin typeface="Times New Roman"/>
                <a:cs typeface="Times New Roman"/>
              </a:rPr>
              <a:t>D</a:t>
            </a:r>
            <a:r>
              <a:rPr sz="706" b="1" spc="-22" dirty="0">
                <a:latin typeface="Times New Roman"/>
                <a:cs typeface="Times New Roman"/>
              </a:rPr>
              <a:t>i</a:t>
            </a:r>
            <a:r>
              <a:rPr sz="706" b="1" spc="40" dirty="0">
                <a:latin typeface="Times New Roman"/>
                <a:cs typeface="Times New Roman"/>
              </a:rPr>
              <a:t>s</a:t>
            </a:r>
            <a:r>
              <a:rPr sz="706" b="1" spc="-18" dirty="0">
                <a:latin typeface="Times New Roman"/>
                <a:cs typeface="Times New Roman"/>
              </a:rPr>
              <a:t>t</a:t>
            </a:r>
            <a:r>
              <a:rPr sz="706" b="1" spc="-9" dirty="0">
                <a:latin typeface="Times New Roman"/>
                <a:cs typeface="Times New Roman"/>
              </a:rPr>
              <a:t>i</a:t>
            </a:r>
            <a:r>
              <a:rPr sz="706" b="1" spc="-35" dirty="0">
                <a:latin typeface="Times New Roman"/>
                <a:cs typeface="Times New Roman"/>
              </a:rPr>
              <a:t>n</a:t>
            </a:r>
            <a:r>
              <a:rPr sz="706" b="1" dirty="0">
                <a:latin typeface="Times New Roman"/>
                <a:cs typeface="Times New Roman"/>
              </a:rPr>
              <a:t>c</a:t>
            </a:r>
            <a:r>
              <a:rPr sz="706" b="1" spc="4" dirty="0">
                <a:latin typeface="Times New Roman"/>
                <a:cs typeface="Times New Roman"/>
              </a:rPr>
              <a:t>t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6777" y="2982557"/>
            <a:ext cx="3998259" cy="2891118"/>
          </a:xfrm>
          <a:custGeom>
            <a:avLst/>
            <a:gdLst/>
            <a:ahLst/>
            <a:cxnLst/>
            <a:rect l="l" t="t" r="r" b="b"/>
            <a:pathLst>
              <a:path w="4531359" h="3276600">
                <a:moveTo>
                  <a:pt x="0" y="3276600"/>
                </a:moveTo>
                <a:lnTo>
                  <a:pt x="0" y="0"/>
                </a:lnTo>
                <a:lnTo>
                  <a:pt x="4530852" y="0"/>
                </a:lnTo>
                <a:lnTo>
                  <a:pt x="4530852" y="3276600"/>
                </a:lnTo>
                <a:lnTo>
                  <a:pt x="0" y="3276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2056504" y="2982558"/>
            <a:ext cx="4070537" cy="2918011"/>
          </a:xfrm>
          <a:custGeom>
            <a:avLst/>
            <a:gdLst/>
            <a:ahLst/>
            <a:cxnLst/>
            <a:rect l="l" t="t" r="r" b="b"/>
            <a:pathLst>
              <a:path w="4613275" h="3307079">
                <a:moveTo>
                  <a:pt x="0" y="3307080"/>
                </a:moveTo>
                <a:lnTo>
                  <a:pt x="0" y="0"/>
                </a:lnTo>
                <a:lnTo>
                  <a:pt x="4613148" y="0"/>
                </a:lnTo>
                <a:lnTo>
                  <a:pt x="4613148" y="3307079"/>
                </a:lnTo>
                <a:lnTo>
                  <a:pt x="0" y="33070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2579593" y="3505648"/>
            <a:ext cx="3078256" cy="1896035"/>
          </a:xfrm>
          <a:custGeom>
            <a:avLst/>
            <a:gdLst/>
            <a:ahLst/>
            <a:cxnLst/>
            <a:rect l="l" t="t" r="r" b="b"/>
            <a:pathLst>
              <a:path w="3488690" h="2148840">
                <a:moveTo>
                  <a:pt x="0" y="2148840"/>
                </a:moveTo>
                <a:lnTo>
                  <a:pt x="0" y="0"/>
                </a:lnTo>
                <a:lnTo>
                  <a:pt x="3488435" y="0"/>
                </a:lnTo>
                <a:lnTo>
                  <a:pt x="3488436" y="2148840"/>
                </a:lnTo>
                <a:lnTo>
                  <a:pt x="0" y="2148840"/>
                </a:lnTo>
                <a:close/>
              </a:path>
            </a:pathLst>
          </a:custGeom>
          <a:ln w="6642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2579593" y="3505648"/>
            <a:ext cx="0" cy="1896035"/>
          </a:xfrm>
          <a:custGeom>
            <a:avLst/>
            <a:gdLst/>
            <a:ahLst/>
            <a:cxnLst/>
            <a:rect l="l" t="t" r="r" b="b"/>
            <a:pathLst>
              <a:path h="2148840">
                <a:moveTo>
                  <a:pt x="0" y="0"/>
                </a:moveTo>
                <a:lnTo>
                  <a:pt x="0" y="2148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2550010" y="5401684"/>
            <a:ext cx="29696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2550010" y="5019786"/>
            <a:ext cx="29696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2550010" y="4644614"/>
            <a:ext cx="29696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2550010" y="4262717"/>
            <a:ext cx="29696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2550010" y="3887545"/>
            <a:ext cx="29696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550010" y="3505647"/>
            <a:ext cx="29696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5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2579593" y="3603139"/>
            <a:ext cx="3100460" cy="181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2860637" y="3063491"/>
            <a:ext cx="2480982" cy="19570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1191" b="1" dirty="0">
                <a:latin typeface="Times New Roman"/>
                <a:cs typeface="Times New Roman"/>
              </a:rPr>
              <a:t>data: </a:t>
            </a:r>
            <a:r>
              <a:rPr sz="1191" b="1" spc="-4" dirty="0">
                <a:latin typeface="Times New Roman"/>
                <a:cs typeface="Times New Roman"/>
              </a:rPr>
              <a:t>WorldCup98 </a:t>
            </a:r>
            <a:r>
              <a:rPr sz="1191" b="1" dirty="0">
                <a:latin typeface="Times New Roman"/>
                <a:cs typeface="Times New Roman"/>
              </a:rPr>
              <a:t>data </a:t>
            </a:r>
            <a:r>
              <a:rPr sz="1191" b="1" spc="9" dirty="0">
                <a:latin typeface="Times New Roman"/>
                <a:cs typeface="Times New Roman"/>
              </a:rPr>
              <a:t>size:</a:t>
            </a:r>
            <a:r>
              <a:rPr sz="1191" b="1" spc="93" dirty="0">
                <a:latin typeface="Times New Roman"/>
                <a:cs typeface="Times New Roman"/>
              </a:rPr>
              <a:t> </a:t>
            </a:r>
            <a:r>
              <a:rPr sz="1191" b="1" dirty="0">
                <a:latin typeface="Times New Roman"/>
                <a:cs typeface="Times New Roman"/>
              </a:rPr>
              <a:t>2266137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62605" y="5332024"/>
            <a:ext cx="60512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13" dirty="0">
                <a:latin typeface="Arial"/>
                <a:cs typeface="Arial"/>
              </a:rPr>
              <a:t>0</a:t>
            </a:r>
            <a:endParaRPr sz="66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45611" y="4950130"/>
            <a:ext cx="177613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13" dirty="0">
                <a:latin typeface="Arial"/>
                <a:cs typeface="Arial"/>
              </a:rPr>
              <a:t>0</a:t>
            </a:r>
            <a:r>
              <a:rPr sz="662" b="1" dirty="0">
                <a:latin typeface="Arial"/>
                <a:cs typeface="Arial"/>
              </a:rPr>
              <a:t>.</a:t>
            </a:r>
            <a:r>
              <a:rPr sz="662" b="1" spc="-4" dirty="0">
                <a:latin typeface="Arial"/>
                <a:cs typeface="Arial"/>
              </a:rPr>
              <a:t>0</a:t>
            </a:r>
            <a:r>
              <a:rPr sz="662" b="1" spc="13" dirty="0">
                <a:latin typeface="Arial"/>
                <a:cs typeface="Arial"/>
              </a:rPr>
              <a:t>5</a:t>
            </a:r>
            <a:endParaRPr sz="662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91333" y="4574952"/>
            <a:ext cx="131669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0</a:t>
            </a:r>
            <a:r>
              <a:rPr sz="662" b="1" dirty="0">
                <a:latin typeface="Arial"/>
                <a:cs typeface="Arial"/>
              </a:rPr>
              <a:t>.</a:t>
            </a:r>
            <a:r>
              <a:rPr sz="662" b="1" spc="13" dirty="0">
                <a:latin typeface="Arial"/>
                <a:cs typeface="Arial"/>
              </a:rPr>
              <a:t>1</a:t>
            </a:r>
            <a:endParaRPr sz="662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5611" y="4193057"/>
            <a:ext cx="177613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13" dirty="0">
                <a:latin typeface="Arial"/>
                <a:cs typeface="Arial"/>
              </a:rPr>
              <a:t>0</a:t>
            </a:r>
            <a:r>
              <a:rPr sz="662" b="1" dirty="0">
                <a:latin typeface="Arial"/>
                <a:cs typeface="Arial"/>
              </a:rPr>
              <a:t>.</a:t>
            </a:r>
            <a:r>
              <a:rPr sz="662" b="1" spc="-4" dirty="0">
                <a:latin typeface="Arial"/>
                <a:cs typeface="Arial"/>
              </a:rPr>
              <a:t>1</a:t>
            </a:r>
            <a:r>
              <a:rPr sz="662" b="1" spc="13" dirty="0">
                <a:latin typeface="Arial"/>
                <a:cs typeface="Arial"/>
              </a:rPr>
              <a:t>5</a:t>
            </a:r>
            <a:endParaRPr sz="662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1333" y="3817880"/>
            <a:ext cx="131669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0</a:t>
            </a:r>
            <a:r>
              <a:rPr sz="662" b="1" dirty="0">
                <a:latin typeface="Arial"/>
                <a:cs typeface="Arial"/>
              </a:rPr>
              <a:t>.</a:t>
            </a:r>
            <a:r>
              <a:rPr sz="662" b="1" spc="13" dirty="0">
                <a:latin typeface="Arial"/>
                <a:cs typeface="Arial"/>
              </a:rPr>
              <a:t>2</a:t>
            </a:r>
            <a:endParaRPr sz="662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45611" y="3435985"/>
            <a:ext cx="177613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13" dirty="0">
                <a:latin typeface="Arial"/>
                <a:cs typeface="Arial"/>
              </a:rPr>
              <a:t>0</a:t>
            </a:r>
            <a:r>
              <a:rPr sz="662" b="1" dirty="0">
                <a:latin typeface="Arial"/>
                <a:cs typeface="Arial"/>
              </a:rPr>
              <a:t>.</a:t>
            </a:r>
            <a:r>
              <a:rPr sz="662" b="1" spc="-4" dirty="0">
                <a:latin typeface="Arial"/>
                <a:cs typeface="Arial"/>
              </a:rPr>
              <a:t>2</a:t>
            </a:r>
            <a:r>
              <a:rPr sz="662" b="1" spc="13" dirty="0">
                <a:latin typeface="Arial"/>
                <a:cs typeface="Arial"/>
              </a:rPr>
              <a:t>5</a:t>
            </a:r>
            <a:endParaRPr sz="66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56732" y="5473218"/>
            <a:ext cx="60512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13" dirty="0">
                <a:latin typeface="Arial"/>
                <a:cs typeface="Arial"/>
              </a:rPr>
              <a:t>0</a:t>
            </a:r>
            <a:endParaRPr sz="66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72229" y="5473218"/>
            <a:ext cx="107576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2</a:t>
            </a:r>
            <a:r>
              <a:rPr sz="662" b="1" spc="13" dirty="0">
                <a:latin typeface="Arial"/>
                <a:cs typeface="Arial"/>
              </a:rPr>
              <a:t>0</a:t>
            </a:r>
            <a:endParaRPr sz="662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11919" y="5473218"/>
            <a:ext cx="107576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4</a:t>
            </a:r>
            <a:r>
              <a:rPr sz="662" b="1" spc="13" dirty="0">
                <a:latin typeface="Arial"/>
                <a:cs typeface="Arial"/>
              </a:rPr>
              <a:t>0</a:t>
            </a:r>
            <a:endParaRPr sz="662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08132" y="5473218"/>
            <a:ext cx="152400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100</a:t>
            </a:r>
            <a:endParaRPr sz="662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7814" y="5473218"/>
            <a:ext cx="152400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120</a:t>
            </a:r>
            <a:endParaRPr sz="662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88833" y="5473218"/>
            <a:ext cx="152960" cy="11716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662" b="1" spc="-4" dirty="0">
                <a:latin typeface="Arial"/>
                <a:cs typeface="Arial"/>
              </a:rPr>
              <a:t>1</a:t>
            </a:r>
            <a:r>
              <a:rPr sz="662" b="1" spc="-13" dirty="0">
                <a:latin typeface="Arial"/>
                <a:cs typeface="Arial"/>
              </a:rPr>
              <a:t>4</a:t>
            </a:r>
            <a:r>
              <a:rPr sz="662" b="1" spc="13" dirty="0">
                <a:latin typeface="Arial"/>
                <a:cs typeface="Arial"/>
              </a:rPr>
              <a:t>0</a:t>
            </a:r>
            <a:endParaRPr sz="662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28825" y="5425912"/>
            <a:ext cx="587749" cy="378208"/>
          </a:xfrm>
          <a:prstGeom prst="rect">
            <a:avLst/>
          </a:prstGeom>
        </p:spPr>
        <p:txBody>
          <a:bodyPr vert="horz" wrap="square" lIns="0" tIns="62193" rIns="0" bIns="0" rtlCol="0">
            <a:spAutoFit/>
          </a:bodyPr>
          <a:lstStyle/>
          <a:p>
            <a:pPr marL="24094">
              <a:spcBef>
                <a:spcPts val="490"/>
              </a:spcBef>
              <a:tabLst>
                <a:tab pos="463388" algn="l"/>
              </a:tabLst>
            </a:pPr>
            <a:r>
              <a:rPr sz="662" b="1" dirty="0">
                <a:latin typeface="Arial"/>
                <a:cs typeface="Arial"/>
              </a:rPr>
              <a:t>60	</a:t>
            </a:r>
            <a:r>
              <a:rPr sz="662" b="1" spc="4" dirty="0">
                <a:latin typeface="Arial"/>
                <a:cs typeface="Arial"/>
              </a:rPr>
              <a:t>80</a:t>
            </a:r>
            <a:endParaRPr sz="662">
              <a:latin typeface="Arial"/>
              <a:cs typeface="Arial"/>
            </a:endParaRPr>
          </a:p>
          <a:p>
            <a:pPr>
              <a:spcBef>
                <a:spcPts val="529"/>
              </a:spcBef>
            </a:pPr>
            <a:r>
              <a:rPr sz="971" b="1" spc="-18" dirty="0">
                <a:latin typeface="Times New Roman"/>
                <a:cs typeface="Times New Roman"/>
              </a:rPr>
              <a:t>sample</a:t>
            </a:r>
            <a:r>
              <a:rPr sz="971" b="1" spc="-57" dirty="0">
                <a:latin typeface="Times New Roman"/>
                <a:cs typeface="Times New Roman"/>
              </a:rPr>
              <a:t> </a:t>
            </a:r>
            <a:r>
              <a:rPr sz="971" b="1" spc="-18" dirty="0">
                <a:latin typeface="Times New Roman"/>
                <a:cs typeface="Times New Roman"/>
              </a:rPr>
              <a:t>size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37174" y="4074473"/>
            <a:ext cx="141064" cy="71045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147"/>
              </a:lnSpc>
            </a:pPr>
            <a:r>
              <a:rPr sz="971" b="1" spc="4" dirty="0">
                <a:latin typeface="Times New Roman"/>
                <a:cs typeface="Times New Roman"/>
              </a:rPr>
              <a:t>quality</a:t>
            </a:r>
            <a:r>
              <a:rPr sz="971" b="1" spc="-31" dirty="0">
                <a:latin typeface="Times New Roman"/>
                <a:cs typeface="Times New Roman"/>
              </a:rPr>
              <a:t> </a:t>
            </a:r>
            <a:r>
              <a:rPr sz="971" b="1" spc="-9" dirty="0">
                <a:latin typeface="Times New Roman"/>
                <a:cs typeface="Times New Roman"/>
              </a:rPr>
              <a:t>error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48474" y="3615692"/>
            <a:ext cx="169769" cy="12389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06" b="1" spc="49" dirty="0">
                <a:latin typeface="Times New Roman"/>
                <a:cs typeface="Times New Roman"/>
              </a:rPr>
              <a:t>D</a:t>
            </a:r>
            <a:r>
              <a:rPr sz="706" b="1" spc="-4" dirty="0">
                <a:latin typeface="Times New Roman"/>
                <a:cs typeface="Times New Roman"/>
              </a:rPr>
              <a:t>I</a:t>
            </a:r>
            <a:r>
              <a:rPr sz="706" b="1" spc="18" dirty="0">
                <a:latin typeface="Times New Roman"/>
                <a:cs typeface="Times New Roman"/>
              </a:rPr>
              <a:t>S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48473" y="3724342"/>
            <a:ext cx="318247" cy="29256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30000"/>
              </a:lnSpc>
              <a:spcBef>
                <a:spcPts val="79"/>
              </a:spcBef>
            </a:pPr>
            <a:r>
              <a:rPr sz="706" b="1" spc="49" dirty="0">
                <a:latin typeface="Times New Roman"/>
                <a:cs typeface="Times New Roman"/>
              </a:rPr>
              <a:t>D</a:t>
            </a:r>
            <a:r>
              <a:rPr sz="706" b="1" spc="-18" dirty="0">
                <a:latin typeface="Times New Roman"/>
                <a:cs typeface="Times New Roman"/>
              </a:rPr>
              <a:t>i</a:t>
            </a:r>
            <a:r>
              <a:rPr sz="706" b="1" spc="49" dirty="0">
                <a:latin typeface="Times New Roman"/>
                <a:cs typeface="Times New Roman"/>
              </a:rPr>
              <a:t>s</a:t>
            </a:r>
            <a:r>
              <a:rPr sz="706" b="1" spc="-18" dirty="0">
                <a:latin typeface="Times New Roman"/>
                <a:cs typeface="Times New Roman"/>
              </a:rPr>
              <a:t>t</a:t>
            </a:r>
            <a:r>
              <a:rPr sz="706" b="1" spc="-9" dirty="0">
                <a:latin typeface="Times New Roman"/>
                <a:cs typeface="Times New Roman"/>
              </a:rPr>
              <a:t>i</a:t>
            </a:r>
            <a:r>
              <a:rPr sz="706" b="1" spc="-26" dirty="0">
                <a:latin typeface="Times New Roman"/>
                <a:cs typeface="Times New Roman"/>
              </a:rPr>
              <a:t>n</a:t>
            </a:r>
            <a:r>
              <a:rPr sz="706" b="1" dirty="0">
                <a:latin typeface="Times New Roman"/>
                <a:cs typeface="Times New Roman"/>
              </a:rPr>
              <a:t>c</a:t>
            </a:r>
            <a:r>
              <a:rPr sz="706" b="1" spc="9" dirty="0">
                <a:latin typeface="Times New Roman"/>
                <a:cs typeface="Times New Roman"/>
              </a:rPr>
              <a:t>t  </a:t>
            </a:r>
            <a:r>
              <a:rPr sz="706" b="1" spc="13" dirty="0">
                <a:latin typeface="Times New Roman"/>
                <a:cs typeface="Times New Roman"/>
              </a:rPr>
              <a:t>GDIS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56504" y="2982558"/>
            <a:ext cx="4070537" cy="2918011"/>
          </a:xfrm>
          <a:custGeom>
            <a:avLst/>
            <a:gdLst/>
            <a:ahLst/>
            <a:cxnLst/>
            <a:rect l="l" t="t" r="r" b="b"/>
            <a:pathLst>
              <a:path w="4613275" h="3307079">
                <a:moveTo>
                  <a:pt x="0" y="3307080"/>
                </a:moveTo>
                <a:lnTo>
                  <a:pt x="0" y="0"/>
                </a:lnTo>
                <a:lnTo>
                  <a:pt x="4613148" y="0"/>
                </a:lnTo>
                <a:lnTo>
                  <a:pt x="4613148" y="3307079"/>
                </a:lnTo>
                <a:lnTo>
                  <a:pt x="0" y="33070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8703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829" y="275422"/>
            <a:ext cx="3041532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829" y="1170598"/>
            <a:ext cx="9720942" cy="4690338"/>
          </a:xfrm>
          <a:prstGeom prst="rect">
            <a:avLst/>
          </a:prstGeom>
        </p:spPr>
        <p:txBody>
          <a:bodyPr vert="horz" wrap="square" lIns="0" tIns="81803" rIns="0" bIns="0" rtlCol="0">
            <a:spAutoFit/>
          </a:bodyPr>
          <a:lstStyle/>
          <a:p>
            <a:pPr marL="342918" marR="64437" indent="-331712">
              <a:lnSpc>
                <a:spcPct val="81000"/>
              </a:lnSpc>
              <a:spcBef>
                <a:spcPts val="644"/>
              </a:spcBef>
              <a:buChar char="•"/>
              <a:tabLst>
                <a:tab pos="342918" algn="l"/>
                <a:tab pos="343479" algn="l"/>
              </a:tabLst>
            </a:pPr>
            <a:r>
              <a:rPr sz="2800" spc="18" dirty="0">
                <a:latin typeface="Times New Roman"/>
                <a:cs typeface="Times New Roman"/>
              </a:rPr>
              <a:t>We </a:t>
            </a:r>
            <a:r>
              <a:rPr sz="2800" spc="9" dirty="0">
                <a:latin typeface="Times New Roman"/>
                <a:cs typeface="Times New Roman"/>
              </a:rPr>
              <a:t>have formalized 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Inverse Distributions </a:t>
            </a:r>
            <a:r>
              <a:rPr sz="2800" spc="18" dirty="0">
                <a:latin typeface="Times New Roman"/>
                <a:cs typeface="Times New Roman"/>
              </a:rPr>
              <a:t>on </a:t>
            </a:r>
            <a:r>
              <a:rPr sz="2800" spc="9" dirty="0">
                <a:latin typeface="Times New Roman"/>
                <a:cs typeface="Times New Roman"/>
              </a:rPr>
              <a:t>data streams </a:t>
            </a:r>
            <a:r>
              <a:rPr sz="2800" spc="13" dirty="0">
                <a:latin typeface="Times New Roman"/>
                <a:cs typeface="Times New Roman"/>
              </a:rPr>
              <a:t>and  </a:t>
            </a:r>
            <a:r>
              <a:rPr sz="2800" spc="9" dirty="0">
                <a:latin typeface="Times New Roman"/>
                <a:cs typeface="Times New Roman"/>
              </a:rPr>
              <a:t>introduced </a:t>
            </a:r>
            <a:r>
              <a:rPr sz="2800" spc="13" dirty="0">
                <a:solidFill>
                  <a:srgbClr val="FF0000"/>
                </a:solidFill>
                <a:latin typeface="Times New Roman"/>
                <a:cs typeface="Times New Roman"/>
              </a:rPr>
              <a:t>Dynamic 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Inverse Sampling </a:t>
            </a:r>
            <a:r>
              <a:rPr sz="2800" spc="13" dirty="0">
                <a:latin typeface="Times New Roman"/>
                <a:cs typeface="Times New Roman"/>
              </a:rPr>
              <a:t>method </a:t>
            </a:r>
            <a:r>
              <a:rPr sz="2800" spc="9" dirty="0">
                <a:latin typeface="Times New Roman"/>
                <a:cs typeface="Times New Roman"/>
              </a:rPr>
              <a:t>that draws  uniform samples </a:t>
            </a:r>
            <a:r>
              <a:rPr sz="2800" spc="13" dirty="0">
                <a:latin typeface="Times New Roman"/>
                <a:cs typeface="Times New Roman"/>
              </a:rPr>
              <a:t>from </a:t>
            </a:r>
            <a:r>
              <a:rPr sz="2800" spc="9" dirty="0">
                <a:latin typeface="Times New Roman"/>
                <a:cs typeface="Times New Roman"/>
              </a:rPr>
              <a:t>the inverse </a:t>
            </a:r>
            <a:r>
              <a:rPr sz="2800" spc="4" dirty="0">
                <a:latin typeface="Times New Roman"/>
                <a:cs typeface="Times New Roman"/>
              </a:rPr>
              <a:t>distribution </a:t>
            </a:r>
            <a:r>
              <a:rPr sz="2800" spc="9" dirty="0">
                <a:latin typeface="Times New Roman"/>
                <a:cs typeface="Times New Roman"/>
              </a:rPr>
              <a:t>in presence of  insertions </a:t>
            </a:r>
            <a:r>
              <a:rPr sz="2800" spc="13" dirty="0">
                <a:latin typeface="Times New Roman"/>
                <a:cs typeface="Times New Roman"/>
              </a:rPr>
              <a:t>and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deletions.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342918" marR="4483" indent="-331712">
              <a:lnSpc>
                <a:spcPct val="81000"/>
              </a:lnSpc>
              <a:buChar char="•"/>
              <a:tabLst>
                <a:tab pos="342918" algn="l"/>
                <a:tab pos="343479" algn="l"/>
                <a:tab pos="2538828" algn="l"/>
              </a:tabLst>
            </a:pPr>
            <a:r>
              <a:rPr sz="2800" spc="13" dirty="0" smtClean="0">
                <a:latin typeface="Times New Roman"/>
                <a:cs typeface="Times New Roman"/>
              </a:rPr>
              <a:t>With a </a:t>
            </a:r>
            <a:r>
              <a:rPr sz="2800" spc="9" dirty="0" smtClean="0">
                <a:latin typeface="Times New Roman"/>
                <a:cs typeface="Times New Roman"/>
              </a:rPr>
              <a:t>sample </a:t>
            </a:r>
            <a:r>
              <a:rPr sz="2800" spc="13" dirty="0" smtClean="0">
                <a:latin typeface="Times New Roman"/>
                <a:cs typeface="Times New Roman"/>
              </a:rPr>
              <a:t>of </a:t>
            </a:r>
            <a:r>
              <a:rPr sz="2800" spc="9" dirty="0" smtClean="0">
                <a:latin typeface="Times New Roman"/>
                <a:cs typeface="Times New Roman"/>
              </a:rPr>
              <a:t>size </a:t>
            </a:r>
            <a:r>
              <a:rPr sz="2800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O(1/ε</a:t>
            </a:r>
            <a:r>
              <a:rPr sz="2800" spc="13" baseline="23809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9" dirty="0" smtClean="0">
                <a:latin typeface="Times New Roman"/>
                <a:cs typeface="Times New Roman"/>
              </a:rPr>
              <a:t>, </a:t>
            </a:r>
            <a:r>
              <a:rPr sz="2800" spc="13" dirty="0" smtClean="0">
                <a:latin typeface="Times New Roman"/>
                <a:cs typeface="Times New Roman"/>
              </a:rPr>
              <a:t>can </a:t>
            </a:r>
            <a:r>
              <a:rPr sz="2800" spc="9" dirty="0" smtClean="0">
                <a:latin typeface="Times New Roman"/>
                <a:cs typeface="Times New Roman"/>
              </a:rPr>
              <a:t>answer </a:t>
            </a:r>
            <a:r>
              <a:rPr sz="2800" spc="13" dirty="0" smtClean="0">
                <a:latin typeface="Times New Roman"/>
                <a:cs typeface="Times New Roman"/>
              </a:rPr>
              <a:t>many </a:t>
            </a:r>
            <a:r>
              <a:rPr sz="2800" spc="9" dirty="0" smtClean="0">
                <a:latin typeface="Times New Roman"/>
                <a:cs typeface="Times New Roman"/>
              </a:rPr>
              <a:t>queries </a:t>
            </a:r>
            <a:r>
              <a:rPr sz="2800" spc="13" dirty="0" smtClean="0">
                <a:latin typeface="Times New Roman"/>
                <a:cs typeface="Times New Roman"/>
              </a:rPr>
              <a:t>on </a:t>
            </a:r>
            <a:r>
              <a:rPr sz="2800" spc="9" dirty="0" smtClean="0">
                <a:latin typeface="Times New Roman"/>
                <a:cs typeface="Times New Roman"/>
              </a:rPr>
              <a:t>the  inverse </a:t>
            </a:r>
            <a:r>
              <a:rPr sz="2800" spc="4" dirty="0" smtClean="0">
                <a:latin typeface="Times New Roman"/>
                <a:cs typeface="Times New Roman"/>
              </a:rPr>
              <a:t>distribution </a:t>
            </a:r>
            <a:r>
              <a:rPr sz="2800" spc="9" dirty="0" smtClean="0">
                <a:latin typeface="Times New Roman"/>
                <a:cs typeface="Times New Roman"/>
              </a:rPr>
              <a:t>(including point </a:t>
            </a:r>
            <a:r>
              <a:rPr sz="2800" spc="13" dirty="0" smtClean="0">
                <a:latin typeface="Times New Roman"/>
                <a:cs typeface="Times New Roman"/>
              </a:rPr>
              <a:t>and </a:t>
            </a:r>
            <a:r>
              <a:rPr sz="2800" spc="9" dirty="0" smtClean="0">
                <a:latin typeface="Times New Roman"/>
                <a:cs typeface="Times New Roman"/>
              </a:rPr>
              <a:t>range queries, heavy  </a:t>
            </a:r>
            <a:r>
              <a:rPr sz="2800" spc="4" dirty="0" smtClean="0">
                <a:latin typeface="Times New Roman"/>
                <a:cs typeface="Times New Roman"/>
              </a:rPr>
              <a:t>hitters,</a:t>
            </a:r>
            <a:r>
              <a:rPr sz="2800" spc="9" dirty="0" smtClean="0">
                <a:latin typeface="Times New Roman"/>
                <a:cs typeface="Times New Roman"/>
              </a:rPr>
              <a:t> </a:t>
            </a:r>
            <a:r>
              <a:rPr sz="2800" spc="9" dirty="0" err="1" smtClean="0">
                <a:latin typeface="Times New Roman"/>
                <a:cs typeface="Times New Roman"/>
              </a:rPr>
              <a:t>quantiles</a:t>
            </a:r>
            <a:r>
              <a:rPr sz="2800" spc="9" dirty="0" smtClean="0">
                <a:latin typeface="Times New Roman"/>
                <a:cs typeface="Times New Roman"/>
              </a:rPr>
              <a:t>)	</a:t>
            </a:r>
            <a:r>
              <a:rPr sz="2800" spc="13" dirty="0" smtClean="0">
                <a:latin typeface="Times New Roman"/>
                <a:cs typeface="Times New Roman"/>
              </a:rPr>
              <a:t>up </a:t>
            </a:r>
            <a:r>
              <a:rPr sz="2800" spc="4" dirty="0" smtClean="0">
                <a:latin typeface="Times New Roman"/>
                <a:cs typeface="Times New Roman"/>
              </a:rPr>
              <a:t>to </a:t>
            </a:r>
            <a:r>
              <a:rPr sz="2800" spc="9" dirty="0" smtClean="0">
                <a:latin typeface="Times New Roman"/>
                <a:cs typeface="Times New Roman"/>
              </a:rPr>
              <a:t>additive approximation of</a:t>
            </a:r>
            <a:r>
              <a:rPr sz="2800" spc="-13" dirty="0" smtClean="0">
                <a:latin typeface="Times New Roman"/>
                <a:cs typeface="Times New Roman"/>
              </a:rPr>
              <a:t> </a:t>
            </a:r>
            <a:r>
              <a:rPr sz="2800" spc="9" dirty="0" smtClean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800" spc="9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342918" marR="110944" indent="-331712">
              <a:lnSpc>
                <a:spcPts val="2232"/>
              </a:lnSpc>
              <a:buChar char="•"/>
              <a:tabLst>
                <a:tab pos="342918" algn="l"/>
                <a:tab pos="343479" algn="l"/>
              </a:tabLst>
            </a:pPr>
            <a:r>
              <a:rPr sz="2800" spc="9" dirty="0">
                <a:latin typeface="Times New Roman"/>
                <a:cs typeface="Times New Roman"/>
              </a:rPr>
              <a:t>Experimental study </a:t>
            </a:r>
            <a:r>
              <a:rPr sz="2800" spc="13" dirty="0">
                <a:latin typeface="Times New Roman"/>
                <a:cs typeface="Times New Roman"/>
              </a:rPr>
              <a:t>shows that </a:t>
            </a:r>
            <a:r>
              <a:rPr sz="2800" spc="9" dirty="0">
                <a:latin typeface="Times New Roman"/>
                <a:cs typeface="Times New Roman"/>
              </a:rPr>
              <a:t>proposed methods </a:t>
            </a:r>
            <a:r>
              <a:rPr sz="2800" spc="13" dirty="0">
                <a:latin typeface="Times New Roman"/>
                <a:cs typeface="Times New Roman"/>
              </a:rPr>
              <a:t>can work </a:t>
            </a:r>
            <a:r>
              <a:rPr sz="2800" spc="9" dirty="0">
                <a:latin typeface="Times New Roman"/>
                <a:cs typeface="Times New Roman"/>
              </a:rPr>
              <a:t>at  high rates </a:t>
            </a:r>
            <a:r>
              <a:rPr sz="2800" spc="13" dirty="0">
                <a:latin typeface="Times New Roman"/>
                <a:cs typeface="Times New Roman"/>
              </a:rPr>
              <a:t>and </a:t>
            </a:r>
            <a:r>
              <a:rPr sz="2800" spc="9" dirty="0">
                <a:latin typeface="Times New Roman"/>
                <a:cs typeface="Times New Roman"/>
              </a:rPr>
              <a:t>answer queries with high</a:t>
            </a:r>
            <a:r>
              <a:rPr sz="2800" spc="-57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accuracy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Char char="•"/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80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07582"/>
            <a:ext cx="10515600" cy="1325563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Q &amp; A</a:t>
            </a: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772" y="299252"/>
            <a:ext cx="5990966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Streams </a:t>
            </a:r>
            <a:r>
              <a:rPr sz="4236" b="1" spc="22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4236" b="1" spc="-62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1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DSMSs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094" y="1114293"/>
            <a:ext cx="9144000" cy="31852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2918" indent="-331712">
              <a:spcBef>
                <a:spcPts val="84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Numerous real world applications generate data</a:t>
            </a:r>
            <a:r>
              <a:rPr sz="2000" spc="-31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streams</a:t>
            </a:r>
            <a:r>
              <a:rPr sz="2000" spc="-9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851" y="1410133"/>
            <a:ext cx="3239457" cy="90843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86886" indent="-275679">
              <a:lnSpc>
                <a:spcPts val="2325"/>
              </a:lnSpc>
              <a:spcBef>
                <a:spcPts val="84"/>
              </a:spcBef>
              <a:buChar char="–"/>
              <a:tabLst>
                <a:tab pos="286326" algn="l"/>
                <a:tab pos="286886" algn="l"/>
              </a:tabLst>
            </a:pPr>
            <a:r>
              <a:rPr sz="2000" spc="-4" dirty="0">
                <a:latin typeface="Times New Roman"/>
                <a:cs typeface="Times New Roman"/>
              </a:rPr>
              <a:t>IP network</a:t>
            </a:r>
            <a:r>
              <a:rPr sz="2000" spc="-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monitoring</a:t>
            </a:r>
            <a:endParaRPr sz="2000" dirty="0">
              <a:latin typeface="Times New Roman"/>
              <a:cs typeface="Times New Roman"/>
            </a:endParaRPr>
          </a:p>
          <a:p>
            <a:pPr marL="286886" indent="-275679">
              <a:lnSpc>
                <a:spcPts val="2325"/>
              </a:lnSpc>
              <a:buChar char="–"/>
              <a:tabLst>
                <a:tab pos="286326" algn="l"/>
                <a:tab pos="286886" algn="l"/>
              </a:tabLst>
            </a:pPr>
            <a:r>
              <a:rPr sz="2000" spc="-4" dirty="0">
                <a:latin typeface="Times New Roman"/>
                <a:cs typeface="Times New Roman"/>
              </a:rPr>
              <a:t>click </a:t>
            </a:r>
            <a:r>
              <a:rPr sz="2000" spc="-9" dirty="0">
                <a:latin typeface="Times New Roman"/>
                <a:cs typeface="Times New Roman"/>
              </a:rPr>
              <a:t>streams</a:t>
            </a:r>
            <a:endParaRPr sz="2000" dirty="0">
              <a:latin typeface="Times New Roman"/>
              <a:cs typeface="Times New Roman"/>
            </a:endParaRPr>
          </a:p>
          <a:p>
            <a:pPr marL="286886" indent="-275679">
              <a:buChar char="–"/>
              <a:tabLst>
                <a:tab pos="286326" algn="l"/>
                <a:tab pos="286886" algn="l"/>
              </a:tabLst>
            </a:pPr>
            <a:r>
              <a:rPr sz="2000" spc="-9" dirty="0">
                <a:latin typeface="Times New Roman"/>
                <a:cs typeface="Times New Roman"/>
              </a:rPr>
              <a:t>Telecommunications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9666" y="1438696"/>
            <a:ext cx="4267220" cy="90843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95553" indent="-184347">
              <a:lnSpc>
                <a:spcPts val="2325"/>
              </a:lnSpc>
              <a:spcBef>
                <a:spcPts val="84"/>
              </a:spcBef>
              <a:buChar char="–"/>
              <a:tabLst>
                <a:tab pos="196113" algn="l"/>
              </a:tabLst>
            </a:pPr>
            <a:r>
              <a:rPr sz="2000" spc="-9" dirty="0">
                <a:latin typeface="Times New Roman"/>
                <a:cs typeface="Times New Roman"/>
              </a:rPr>
              <a:t>financial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transactions</a:t>
            </a:r>
            <a:endParaRPr sz="2000" dirty="0">
              <a:latin typeface="Times New Roman"/>
              <a:cs typeface="Times New Roman"/>
            </a:endParaRPr>
          </a:p>
          <a:p>
            <a:pPr marL="197234" indent="-184907">
              <a:lnSpc>
                <a:spcPts val="2325"/>
              </a:lnSpc>
              <a:buChar char="–"/>
              <a:tabLst>
                <a:tab pos="197793" algn="l"/>
              </a:tabLst>
            </a:pPr>
            <a:r>
              <a:rPr sz="2000" spc="-9" dirty="0">
                <a:latin typeface="Times New Roman"/>
                <a:cs typeface="Times New Roman"/>
              </a:rPr>
              <a:t>sensor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networks</a:t>
            </a:r>
            <a:endParaRPr sz="2000" dirty="0">
              <a:latin typeface="Times New Roman"/>
              <a:cs typeface="Times New Roman"/>
            </a:endParaRPr>
          </a:p>
          <a:p>
            <a:pPr marL="196113" indent="-184907">
              <a:buChar char="–"/>
              <a:tabLst>
                <a:tab pos="196674" algn="l"/>
              </a:tabLst>
            </a:pPr>
            <a:r>
              <a:rPr sz="2000" spc="-9" dirty="0">
                <a:latin typeface="Times New Roman"/>
                <a:cs typeface="Times New Roman"/>
              </a:rPr>
              <a:t>text streams </a:t>
            </a:r>
            <a:r>
              <a:rPr sz="2000" spc="-4" dirty="0">
                <a:latin typeface="Times New Roman"/>
                <a:cs typeface="Times New Roman"/>
              </a:rPr>
              <a:t>at application </a:t>
            </a:r>
            <a:r>
              <a:rPr sz="2000" spc="-9" dirty="0">
                <a:latin typeface="Times New Roman"/>
                <a:cs typeface="Times New Roman"/>
              </a:rPr>
              <a:t>level,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094" y="2720835"/>
            <a:ext cx="9144000" cy="3391577"/>
          </a:xfrm>
          <a:prstGeom prst="rect">
            <a:avLst/>
          </a:prstGeom>
        </p:spPr>
        <p:txBody>
          <a:bodyPr vert="horz" wrap="square" lIns="0" tIns="69476" rIns="0" bIns="0" rtlCol="0">
            <a:spAutoFit/>
          </a:bodyPr>
          <a:lstStyle/>
          <a:p>
            <a:pPr marL="342918" marR="290808" indent="-331712">
              <a:lnSpc>
                <a:spcPct val="80000"/>
              </a:lnSpc>
              <a:spcBef>
                <a:spcPts val="547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-4" dirty="0">
                <a:latin typeface="Times New Roman"/>
                <a:cs typeface="Times New Roman"/>
              </a:rPr>
              <a:t>Data </a:t>
            </a:r>
            <a:r>
              <a:rPr sz="2000" spc="-9" dirty="0">
                <a:latin typeface="Times New Roman"/>
                <a:cs typeface="Times New Roman"/>
              </a:rPr>
              <a:t>streams </a:t>
            </a:r>
            <a:r>
              <a:rPr sz="2000" spc="-4" dirty="0">
                <a:latin typeface="Times New Roman"/>
                <a:cs typeface="Times New Roman"/>
              </a:rPr>
              <a:t>are characterized </a:t>
            </a:r>
            <a:r>
              <a:rPr sz="2000" b="1" spc="-4" dirty="0">
                <a:latin typeface="Times New Roman"/>
                <a:cs typeface="Times New Roman"/>
              </a:rPr>
              <a:t>by massive </a:t>
            </a:r>
            <a:r>
              <a:rPr sz="2000" b="1" spc="-9" dirty="0">
                <a:latin typeface="Times New Roman"/>
                <a:cs typeface="Times New Roman"/>
              </a:rPr>
              <a:t>data volumes </a:t>
            </a:r>
            <a:r>
              <a:rPr sz="2000" spc="-4" dirty="0">
                <a:latin typeface="Times New Roman"/>
                <a:cs typeface="Times New Roman"/>
              </a:rPr>
              <a:t>of </a:t>
            </a:r>
            <a:r>
              <a:rPr sz="2000" spc="-9" dirty="0">
                <a:latin typeface="Times New Roman"/>
                <a:cs typeface="Times New Roman"/>
              </a:rPr>
              <a:t>transactions </a:t>
            </a:r>
            <a:r>
              <a:rPr sz="2000" spc="-13" dirty="0">
                <a:latin typeface="Times New Roman"/>
                <a:cs typeface="Times New Roman"/>
              </a:rPr>
              <a:t>and  </a:t>
            </a:r>
            <a:r>
              <a:rPr sz="2000" spc="-4" dirty="0">
                <a:latin typeface="Times New Roman"/>
                <a:cs typeface="Times New Roman"/>
              </a:rPr>
              <a:t>measurements at </a:t>
            </a:r>
            <a:r>
              <a:rPr sz="2000" b="1" spc="-9" dirty="0">
                <a:latin typeface="Times New Roman"/>
                <a:cs typeface="Times New Roman"/>
              </a:rPr>
              <a:t>high</a:t>
            </a:r>
            <a:r>
              <a:rPr sz="2000" b="1" spc="4" dirty="0">
                <a:latin typeface="Times New Roman"/>
                <a:cs typeface="Times New Roman"/>
              </a:rPr>
              <a:t> </a:t>
            </a:r>
            <a:r>
              <a:rPr sz="2000" b="1" spc="-9" dirty="0">
                <a:latin typeface="Times New Roman"/>
                <a:cs typeface="Times New Roman"/>
              </a:rPr>
              <a:t>speeds.</a:t>
            </a:r>
            <a:endParaRPr sz="2000" b="1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</a:tabLst>
            </a:pP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Query processing </a:t>
            </a: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is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difficult </a:t>
            </a: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on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data</a:t>
            </a:r>
            <a:r>
              <a:rPr sz="2000" spc="22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streams</a:t>
            </a:r>
            <a:r>
              <a:rPr sz="2000" spc="-9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buChar char="–"/>
              <a:tabLst>
                <a:tab pos="730102" algn="l"/>
                <a:tab pos="730662" algn="l"/>
              </a:tabLst>
            </a:pPr>
            <a:r>
              <a:rPr sz="2000" spc="-4" dirty="0">
                <a:latin typeface="Times New Roman"/>
                <a:cs typeface="Times New Roman"/>
              </a:rPr>
              <a:t>We </a:t>
            </a:r>
            <a:r>
              <a:rPr sz="2000" spc="-9" dirty="0">
                <a:latin typeface="Times New Roman"/>
                <a:cs typeface="Times New Roman"/>
              </a:rPr>
              <a:t>cannot store everything, and must process </a:t>
            </a:r>
            <a:r>
              <a:rPr sz="2000" spc="-4" dirty="0">
                <a:latin typeface="Times New Roman"/>
                <a:cs typeface="Times New Roman"/>
              </a:rPr>
              <a:t>at </a:t>
            </a:r>
            <a:r>
              <a:rPr sz="2000" spc="-9" dirty="0">
                <a:latin typeface="Times New Roman"/>
                <a:cs typeface="Times New Roman"/>
              </a:rPr>
              <a:t>line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speed.</a:t>
            </a:r>
            <a:endParaRPr sz="2000" dirty="0">
              <a:latin typeface="Times New Roman"/>
              <a:cs typeface="Times New Roman"/>
            </a:endParaRPr>
          </a:p>
          <a:p>
            <a:pPr marL="730662" marR="1051168" lvl="1" indent="-275679">
              <a:lnSpc>
                <a:spcPct val="80000"/>
              </a:lnSpc>
              <a:spcBef>
                <a:spcPts val="468"/>
              </a:spcBef>
              <a:buChar char="–"/>
              <a:tabLst>
                <a:tab pos="730102" algn="l"/>
                <a:tab pos="730662" algn="l"/>
              </a:tabLst>
            </a:pPr>
            <a:r>
              <a:rPr sz="2000" spc="-4" dirty="0">
                <a:latin typeface="Times New Roman"/>
                <a:cs typeface="Times New Roman"/>
              </a:rPr>
              <a:t>Exact </a:t>
            </a:r>
            <a:r>
              <a:rPr sz="2000" spc="-9" dirty="0">
                <a:latin typeface="Times New Roman"/>
                <a:cs typeface="Times New Roman"/>
              </a:rPr>
              <a:t>answers </a:t>
            </a:r>
            <a:r>
              <a:rPr sz="2000" spc="-4" dirty="0">
                <a:latin typeface="Times New Roman"/>
                <a:cs typeface="Times New Roman"/>
              </a:rPr>
              <a:t>to </a:t>
            </a:r>
            <a:r>
              <a:rPr sz="2000" spc="-9" dirty="0">
                <a:latin typeface="Times New Roman"/>
                <a:cs typeface="Times New Roman"/>
              </a:rPr>
              <a:t>many questions </a:t>
            </a:r>
            <a:r>
              <a:rPr sz="2000" spc="-4" dirty="0">
                <a:latin typeface="Times New Roman"/>
                <a:cs typeface="Times New Roman"/>
              </a:rPr>
              <a:t>are </a:t>
            </a:r>
            <a:r>
              <a:rPr sz="2000" spc="-9" dirty="0">
                <a:latin typeface="Times New Roman"/>
                <a:cs typeface="Times New Roman"/>
              </a:rPr>
              <a:t>impossible without storing  everything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buChar char="–"/>
              <a:tabLst>
                <a:tab pos="730102" algn="l"/>
                <a:tab pos="731223" algn="l"/>
              </a:tabLst>
            </a:pPr>
            <a:r>
              <a:rPr sz="2000" spc="-4" dirty="0">
                <a:latin typeface="Times New Roman"/>
                <a:cs typeface="Times New Roman"/>
              </a:rPr>
              <a:t>We </a:t>
            </a:r>
            <a:r>
              <a:rPr sz="2000" spc="-9" dirty="0">
                <a:latin typeface="Times New Roman"/>
                <a:cs typeface="Times New Roman"/>
              </a:rPr>
              <a:t>must use </a:t>
            </a:r>
            <a:r>
              <a:rPr sz="2000" b="1" spc="-9" dirty="0">
                <a:latin typeface="Times New Roman"/>
                <a:cs typeface="Times New Roman"/>
              </a:rPr>
              <a:t>approximation and randomization </a:t>
            </a:r>
            <a:r>
              <a:rPr sz="2000" spc="-9" dirty="0">
                <a:latin typeface="Times New Roman"/>
                <a:cs typeface="Times New Roman"/>
              </a:rPr>
              <a:t>with strong</a:t>
            </a:r>
            <a:r>
              <a:rPr sz="2000" spc="8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guarantees.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22"/>
              </a:spcBef>
              <a:buFont typeface="Times New Roman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42918" marR="4483" indent="-331712">
              <a:lnSpc>
                <a:spcPts val="1871"/>
              </a:lnSpc>
              <a:spcBef>
                <a:spcPts val="4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-9" dirty="0">
                <a:latin typeface="Times New Roman"/>
                <a:cs typeface="Times New Roman"/>
              </a:rPr>
              <a:t>Data Stream Management Systems (DSMS) summarize streams </a:t>
            </a:r>
            <a:r>
              <a:rPr sz="2000" spc="-4" dirty="0">
                <a:latin typeface="Times New Roman"/>
                <a:cs typeface="Times New Roman"/>
              </a:rPr>
              <a:t>in </a:t>
            </a:r>
            <a:r>
              <a:rPr sz="2000" spc="-9" dirty="0">
                <a:latin typeface="Times New Roman"/>
                <a:cs typeface="Times New Roman"/>
              </a:rPr>
              <a:t>small space  </a:t>
            </a:r>
            <a:r>
              <a:rPr lang="en-US" sz="2000" spc="-9" dirty="0" smtClean="0">
                <a:latin typeface="Times New Roman"/>
                <a:cs typeface="Times New Roman"/>
              </a:rPr>
              <a:t/>
            </a:r>
            <a:br>
              <a:rPr lang="en-US" sz="2000" spc="-9" dirty="0" smtClean="0">
                <a:latin typeface="Times New Roman"/>
                <a:cs typeface="Times New Roman"/>
              </a:rPr>
            </a:br>
            <a:r>
              <a:rPr sz="2000" spc="-4" dirty="0" smtClean="0">
                <a:latin typeface="Times New Roman"/>
                <a:cs typeface="Times New Roman"/>
              </a:rPr>
              <a:t>(</a:t>
            </a:r>
            <a:r>
              <a:rPr sz="2000" spc="-4" dirty="0">
                <a:latin typeface="Times New Roman"/>
                <a:cs typeface="Times New Roman"/>
              </a:rPr>
              <a:t>samples and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sketches).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41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71" y="-6065"/>
            <a:ext cx="6063343" cy="121564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ts val="4655"/>
              </a:lnSpc>
              <a:spcBef>
                <a:spcPts val="79"/>
              </a:spcBef>
            </a:pP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DSMS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pPr marL="11206">
              <a:lnSpc>
                <a:spcPts val="4655"/>
              </a:lnSpc>
            </a:pP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b="1" spc="-5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370" y="1209577"/>
            <a:ext cx="8447315" cy="541222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2918" indent="-331712">
              <a:spcBef>
                <a:spcPts val="84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Needed</a:t>
            </a: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for: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lnSpc>
                <a:spcPts val="2325"/>
              </a:lnSpc>
              <a:buChar char="–"/>
              <a:tabLst>
                <a:tab pos="730102" algn="l"/>
                <a:tab pos="731223" algn="l"/>
              </a:tabLst>
            </a:pPr>
            <a:r>
              <a:rPr sz="2000" spc="-4" dirty="0">
                <a:latin typeface="Times New Roman"/>
                <a:cs typeface="Times New Roman"/>
              </a:rPr>
              <a:t>network </a:t>
            </a:r>
            <a:r>
              <a:rPr sz="2000" spc="-9" dirty="0">
                <a:latin typeface="Times New Roman"/>
                <a:cs typeface="Times New Roman"/>
              </a:rPr>
              <a:t>traffic patterns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identification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lnSpc>
                <a:spcPts val="2325"/>
              </a:lnSpc>
              <a:buChar char="–"/>
              <a:tabLst>
                <a:tab pos="730102" algn="l"/>
                <a:tab pos="731223" algn="l"/>
              </a:tabLst>
            </a:pPr>
            <a:r>
              <a:rPr sz="2000" spc="-9" dirty="0">
                <a:latin typeface="Times New Roman"/>
                <a:cs typeface="Times New Roman"/>
              </a:rPr>
              <a:t>intrusion </a:t>
            </a:r>
            <a:r>
              <a:rPr sz="2000" spc="-4" dirty="0">
                <a:latin typeface="Times New Roman"/>
                <a:cs typeface="Times New Roman"/>
              </a:rPr>
              <a:t>detection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buChar char="–"/>
              <a:tabLst>
                <a:tab pos="730102" algn="l"/>
                <a:tab pos="731223" algn="l"/>
              </a:tabLst>
            </a:pPr>
            <a:r>
              <a:rPr sz="2000" spc="-4" dirty="0">
                <a:latin typeface="Times New Roman"/>
                <a:cs typeface="Times New Roman"/>
              </a:rPr>
              <a:t>reports generation,</a:t>
            </a:r>
            <a:r>
              <a:rPr sz="2000" spc="-18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etc.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</a:tabLst>
            </a:pP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IP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traffic</a:t>
            </a: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323299"/>
                </a:solidFill>
                <a:latin typeface="Times New Roman"/>
                <a:cs typeface="Times New Roman"/>
              </a:rPr>
              <a:t>stream:</a:t>
            </a:r>
            <a:endParaRPr sz="2000" dirty="0">
              <a:latin typeface="Times New Roman"/>
              <a:cs typeface="Times New Roman"/>
            </a:endParaRPr>
          </a:p>
          <a:p>
            <a:pPr marL="730662" lvl="1" indent="-275679">
              <a:spcBef>
                <a:spcPts val="578"/>
              </a:spcBef>
              <a:buChar char="–"/>
              <a:tabLst>
                <a:tab pos="730102" algn="l"/>
                <a:tab pos="730662" algn="l"/>
              </a:tabLst>
            </a:pPr>
            <a:r>
              <a:rPr sz="2400" spc="13" dirty="0">
                <a:latin typeface="Times New Roman"/>
                <a:cs typeface="Times New Roman"/>
              </a:rPr>
              <a:t>Massive </a:t>
            </a:r>
            <a:r>
              <a:rPr sz="2400" spc="9" dirty="0">
                <a:latin typeface="Times New Roman"/>
                <a:cs typeface="Times New Roman"/>
              </a:rPr>
              <a:t>data </a:t>
            </a:r>
            <a:r>
              <a:rPr sz="2400" spc="13" dirty="0">
                <a:latin typeface="Times New Roman"/>
                <a:cs typeface="Times New Roman"/>
              </a:rPr>
              <a:t>volumes </a:t>
            </a:r>
            <a:r>
              <a:rPr sz="2400" spc="9" dirty="0">
                <a:latin typeface="Times New Roman"/>
                <a:cs typeface="Times New Roman"/>
              </a:rPr>
              <a:t>of </a:t>
            </a:r>
            <a:r>
              <a:rPr sz="2400" spc="4" dirty="0">
                <a:latin typeface="Times New Roman"/>
                <a:cs typeface="Times New Roman"/>
              </a:rPr>
              <a:t>transactions </a:t>
            </a:r>
            <a:r>
              <a:rPr sz="2400" spc="13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measurements:</a:t>
            </a:r>
            <a:endParaRPr sz="2400" dirty="0">
              <a:latin typeface="Times New Roman"/>
              <a:cs typeface="Times New Roman"/>
            </a:endParaRPr>
          </a:p>
          <a:p>
            <a:pPr marL="1118967" lvl="2" indent="-221888">
              <a:spcBef>
                <a:spcPts val="468"/>
              </a:spcBef>
              <a:buChar char="•"/>
              <a:tabLst>
                <a:tab pos="1118967" algn="l"/>
                <a:tab pos="1119527" algn="l"/>
              </a:tabLst>
            </a:pPr>
            <a:r>
              <a:rPr spc="9" dirty="0">
                <a:latin typeface="Times New Roman"/>
                <a:cs typeface="Times New Roman"/>
              </a:rPr>
              <a:t>over </a:t>
            </a:r>
            <a:r>
              <a:rPr spc="13" dirty="0">
                <a:latin typeface="Times New Roman"/>
                <a:cs typeface="Times New Roman"/>
              </a:rPr>
              <a:t>50 </a:t>
            </a:r>
            <a:r>
              <a:rPr spc="4" dirty="0">
                <a:latin typeface="Times New Roman"/>
                <a:cs typeface="Times New Roman"/>
              </a:rPr>
              <a:t>billion </a:t>
            </a:r>
            <a:r>
              <a:rPr spc="9" dirty="0">
                <a:latin typeface="Times New Roman"/>
                <a:cs typeface="Times New Roman"/>
              </a:rPr>
              <a:t>flows/day </a:t>
            </a:r>
            <a:r>
              <a:rPr spc="4" dirty="0">
                <a:latin typeface="Times New Roman"/>
                <a:cs typeface="Times New Roman"/>
              </a:rPr>
              <a:t>in </a:t>
            </a:r>
            <a:r>
              <a:rPr spc="13" dirty="0">
                <a:latin typeface="Times New Roman"/>
                <a:cs typeface="Times New Roman"/>
              </a:rPr>
              <a:t>AT&amp;T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Times New Roman"/>
                <a:cs typeface="Times New Roman"/>
              </a:rPr>
              <a:t>backbone.</a:t>
            </a:r>
            <a:endParaRPr dirty="0">
              <a:latin typeface="Times New Roman"/>
              <a:cs typeface="Times New Roman"/>
            </a:endParaRPr>
          </a:p>
          <a:p>
            <a:pPr marL="730662" lvl="1" indent="-275679">
              <a:spcBef>
                <a:spcPts val="582"/>
              </a:spcBef>
              <a:buChar char="–"/>
              <a:tabLst>
                <a:tab pos="730102" algn="l"/>
                <a:tab pos="730662" algn="l"/>
              </a:tabLst>
            </a:pPr>
            <a:r>
              <a:rPr sz="2400" spc="13" dirty="0">
                <a:latin typeface="Times New Roman"/>
                <a:cs typeface="Times New Roman"/>
              </a:rPr>
              <a:t>Records </a:t>
            </a:r>
            <a:r>
              <a:rPr sz="2400" spc="9" dirty="0">
                <a:latin typeface="Times New Roman"/>
                <a:cs typeface="Times New Roman"/>
              </a:rPr>
              <a:t>arrive at </a:t>
            </a:r>
            <a:r>
              <a:rPr sz="2400" spc="13" dirty="0">
                <a:latin typeface="Times New Roman"/>
                <a:cs typeface="Times New Roman"/>
              </a:rPr>
              <a:t>a </a:t>
            </a:r>
            <a:r>
              <a:rPr sz="2400" spc="4" dirty="0">
                <a:latin typeface="Times New Roman"/>
                <a:cs typeface="Times New Roman"/>
              </a:rPr>
              <a:t>fast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rate:</a:t>
            </a:r>
            <a:endParaRPr sz="2400" dirty="0">
              <a:latin typeface="Times New Roman"/>
              <a:cs typeface="Times New Roman"/>
            </a:endParaRPr>
          </a:p>
          <a:p>
            <a:pPr marL="1118967" lvl="2" indent="-221888">
              <a:spcBef>
                <a:spcPts val="468"/>
              </a:spcBef>
              <a:buChar char="•"/>
              <a:tabLst>
                <a:tab pos="1118967" algn="l"/>
                <a:tab pos="1119527" algn="l"/>
              </a:tabLst>
            </a:pPr>
            <a:r>
              <a:rPr spc="13" dirty="0">
                <a:latin typeface="Times New Roman"/>
                <a:cs typeface="Times New Roman"/>
              </a:rPr>
              <a:t>DDoS</a:t>
            </a:r>
            <a:r>
              <a:rPr spc="13" dirty="0"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attacks - </a:t>
            </a:r>
            <a:r>
              <a:rPr spc="13" dirty="0">
                <a:latin typeface="Times New Roman"/>
                <a:cs typeface="Times New Roman"/>
              </a:rPr>
              <a:t>up </a:t>
            </a:r>
            <a:r>
              <a:rPr spc="9" dirty="0">
                <a:latin typeface="Times New Roman"/>
                <a:cs typeface="Times New Roman"/>
              </a:rPr>
              <a:t>to 600,000</a:t>
            </a:r>
            <a:r>
              <a:rPr spc="-66" dirty="0">
                <a:latin typeface="Times New Roman"/>
                <a:cs typeface="Times New Roman"/>
              </a:rPr>
              <a:t> </a:t>
            </a:r>
            <a:r>
              <a:rPr spc="9" dirty="0">
                <a:latin typeface="Times New Roman"/>
                <a:cs typeface="Times New Roman"/>
              </a:rPr>
              <a:t>packets/sec</a:t>
            </a:r>
            <a:endParaRPr dirty="0">
              <a:latin typeface="Times New Roman"/>
              <a:cs typeface="Times New Roman"/>
            </a:endParaRPr>
          </a:p>
          <a:p>
            <a:pPr lvl="2">
              <a:spcBef>
                <a:spcPts val="40"/>
              </a:spcBef>
              <a:buFont typeface="Times New Roman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</a:tabLst>
            </a:pPr>
            <a:r>
              <a:rPr sz="2000" spc="-4" dirty="0">
                <a:solidFill>
                  <a:srgbClr val="323299"/>
                </a:solidFill>
                <a:latin typeface="Times New Roman"/>
                <a:cs typeface="Times New Roman"/>
              </a:rPr>
              <a:t>Query examples</a:t>
            </a:r>
            <a:r>
              <a:rPr sz="2000" spc="-4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30102" lvl="1" indent="-275679">
              <a:lnSpc>
                <a:spcPts val="2325"/>
              </a:lnSpc>
              <a:buChar char="–"/>
              <a:tabLst>
                <a:tab pos="730102" algn="l"/>
                <a:tab pos="730662" algn="l"/>
              </a:tabLst>
            </a:pPr>
            <a:r>
              <a:rPr sz="2000" spc="-4" dirty="0">
                <a:latin typeface="Times New Roman"/>
                <a:cs typeface="Times New Roman"/>
              </a:rPr>
              <a:t>heavy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hitters</a:t>
            </a:r>
            <a:endParaRPr sz="2000" dirty="0">
              <a:latin typeface="Times New Roman"/>
              <a:cs typeface="Times New Roman"/>
            </a:endParaRPr>
          </a:p>
          <a:p>
            <a:pPr marL="730102" lvl="1" indent="-275679">
              <a:lnSpc>
                <a:spcPts val="2325"/>
              </a:lnSpc>
              <a:buChar char="–"/>
              <a:tabLst>
                <a:tab pos="730102" algn="l"/>
                <a:tab pos="730662" algn="l"/>
              </a:tabLst>
            </a:pPr>
            <a:r>
              <a:rPr sz="2000" spc="-4" dirty="0">
                <a:latin typeface="Times New Roman"/>
                <a:cs typeface="Times New Roman"/>
              </a:rPr>
              <a:t>change </a:t>
            </a:r>
            <a:r>
              <a:rPr sz="2000" spc="-9" dirty="0">
                <a:latin typeface="Times New Roman"/>
                <a:cs typeface="Times New Roman"/>
              </a:rPr>
              <a:t>detection</a:t>
            </a:r>
            <a:endParaRPr sz="2000" dirty="0">
              <a:latin typeface="Times New Roman"/>
              <a:cs typeface="Times New Roman"/>
            </a:endParaRPr>
          </a:p>
          <a:p>
            <a:pPr marL="730102" lvl="1" indent="-275679">
              <a:buChar char="–"/>
              <a:tabLst>
                <a:tab pos="730102" algn="l"/>
                <a:tab pos="730662" algn="l"/>
              </a:tabLst>
            </a:pPr>
            <a:r>
              <a:rPr sz="2000" spc="-4" dirty="0">
                <a:latin typeface="Times New Roman"/>
                <a:cs typeface="Times New Roman"/>
              </a:rPr>
              <a:t>quantiles</a:t>
            </a:r>
            <a:endParaRPr sz="2000" dirty="0">
              <a:latin typeface="Times New Roman"/>
              <a:cs typeface="Times New Roman"/>
            </a:endParaRPr>
          </a:p>
          <a:p>
            <a:pPr marL="730102" lvl="1" indent="-275679">
              <a:buChar char="–"/>
              <a:tabLst>
                <a:tab pos="730102" algn="l"/>
                <a:tab pos="730662" algn="l"/>
              </a:tabLst>
            </a:pPr>
            <a:r>
              <a:rPr sz="2000" spc="-9" dirty="0">
                <a:latin typeface="Times New Roman"/>
                <a:cs typeface="Times New Roman"/>
              </a:rPr>
              <a:t>Histogram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summaries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59686" y="99926"/>
            <a:ext cx="1515460" cy="141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621486" y="3497246"/>
            <a:ext cx="2640081" cy="1123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8697686" y="1647938"/>
            <a:ext cx="2563881" cy="1410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002486" y="4827912"/>
            <a:ext cx="2100407" cy="179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42695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755" y="251456"/>
            <a:ext cx="7888281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</a:t>
            </a:r>
            <a:r>
              <a:rPr sz="4236" b="1" spc="-4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8611" y="2437952"/>
            <a:ext cx="4572000" cy="3433874"/>
          </a:xfrm>
          <a:prstGeom prst="rect">
            <a:avLst/>
          </a:prstGeom>
          <a:solidFill>
            <a:srgbClr val="BADFE2"/>
          </a:solidFill>
          <a:ln w="10464">
            <a:solidFill>
              <a:srgbClr val="000000"/>
            </a:solidFill>
          </a:ln>
        </p:spPr>
        <p:txBody>
          <a:bodyPr vert="horz" wrap="square" lIns="0" tIns="42022" rIns="0" bIns="0" rtlCol="0">
            <a:spAutoFit/>
          </a:bodyPr>
          <a:lstStyle/>
          <a:p>
            <a:pPr marL="93574">
              <a:spcBef>
                <a:spcPts val="331"/>
              </a:spcBef>
            </a:pPr>
            <a:r>
              <a:rPr sz="2294" b="1" spc="13" dirty="0">
                <a:latin typeface="Times New Roman"/>
                <a:cs typeface="Times New Roman"/>
              </a:rPr>
              <a:t>Problem</a:t>
            </a:r>
            <a:r>
              <a:rPr sz="2294" b="1" dirty="0">
                <a:latin typeface="Times New Roman"/>
                <a:cs typeface="Times New Roman"/>
              </a:rPr>
              <a:t> </a:t>
            </a:r>
            <a:r>
              <a:rPr sz="2294" b="1" spc="9" dirty="0">
                <a:latin typeface="Times New Roman"/>
                <a:cs typeface="Times New Roman"/>
              </a:rPr>
              <a:t>A.</a:t>
            </a:r>
            <a:endParaRPr sz="2294" dirty="0">
              <a:latin typeface="Times New Roman"/>
              <a:cs typeface="Times New Roman"/>
            </a:endParaRPr>
          </a:p>
          <a:p>
            <a:pPr marL="94134" marR="674070">
              <a:lnSpc>
                <a:spcPct val="121200"/>
              </a:lnSpc>
              <a:spcBef>
                <a:spcPts val="9"/>
              </a:spcBef>
            </a:pPr>
            <a:r>
              <a:rPr sz="2294" spc="13" dirty="0">
                <a:latin typeface="Times New Roman"/>
                <a:cs typeface="Times New Roman"/>
              </a:rPr>
              <a:t>Which IP address </a:t>
            </a:r>
            <a:r>
              <a:rPr sz="2294" spc="9" dirty="0">
                <a:latin typeface="Times New Roman"/>
                <a:cs typeface="Times New Roman"/>
              </a:rPr>
              <a:t>sent</a:t>
            </a:r>
            <a:r>
              <a:rPr sz="2294" spc="-106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Times New Roman"/>
                <a:cs typeface="Times New Roman"/>
              </a:rPr>
              <a:t>the  most</a:t>
            </a:r>
            <a:r>
              <a:rPr sz="2294" spc="-9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bytes?</a:t>
            </a:r>
            <a:endParaRPr sz="2294" dirty="0">
              <a:latin typeface="Times New Roman"/>
              <a:cs typeface="Times New Roman"/>
            </a:endParaRPr>
          </a:p>
          <a:p>
            <a:pPr marL="94134">
              <a:spcBef>
                <a:spcPts val="591"/>
              </a:spcBef>
            </a:pPr>
            <a:r>
              <a:rPr sz="2294" spc="9" dirty="0">
                <a:latin typeface="Times New Roman"/>
                <a:cs typeface="Times New Roman"/>
              </a:rPr>
              <a:t>That is , </a:t>
            </a:r>
            <a:r>
              <a:rPr sz="2294" spc="4" dirty="0">
                <a:latin typeface="Times New Roman"/>
                <a:cs typeface="Times New Roman"/>
              </a:rPr>
              <a:t>find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such</a:t>
            </a:r>
            <a:r>
              <a:rPr sz="2294" spc="-26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that</a:t>
            </a:r>
            <a:endParaRPr sz="2294" dirty="0">
              <a:latin typeface="Times New Roman"/>
              <a:cs typeface="Times New Roman"/>
            </a:endParaRPr>
          </a:p>
          <a:p>
            <a:pPr marL="94134">
              <a:spcBef>
                <a:spcPts val="596"/>
              </a:spcBef>
            </a:pPr>
            <a:r>
              <a:rPr sz="2294" i="1" dirty="0">
                <a:solidFill>
                  <a:srgbClr val="009900"/>
                </a:solidFill>
                <a:latin typeface="Times New Roman"/>
                <a:cs typeface="Times New Roman"/>
              </a:rPr>
              <a:t>∑</a:t>
            </a:r>
            <a:r>
              <a:rPr sz="2316" i="1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p|i</a:t>
            </a:r>
            <a:r>
              <a:rPr sz="2316" i="1" baseline="-41269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316" i="1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=i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is</a:t>
            </a:r>
            <a:r>
              <a:rPr sz="2294" spc="-265" dirty="0"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Times New Roman"/>
                <a:cs typeface="Times New Roman"/>
              </a:rPr>
              <a:t>maximum.</a:t>
            </a:r>
            <a:endParaRPr sz="229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30" dirty="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2780" dirty="0">
              <a:latin typeface="Times New Roman"/>
              <a:cs typeface="Times New Roman"/>
            </a:endParaRPr>
          </a:p>
          <a:p>
            <a:pPr marL="94134">
              <a:spcBef>
                <a:spcPts val="4"/>
              </a:spcBef>
            </a:pPr>
            <a:r>
              <a:rPr sz="2294" spc="13" dirty="0">
                <a:solidFill>
                  <a:srgbClr val="FF0000"/>
                </a:solidFill>
                <a:latin typeface="Times New Roman"/>
                <a:cs typeface="Times New Roman"/>
              </a:rPr>
              <a:t>Forward</a:t>
            </a:r>
            <a:r>
              <a:rPr sz="2294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FF0000"/>
                </a:solidFill>
                <a:latin typeface="Times New Roman"/>
                <a:cs typeface="Times New Roman"/>
              </a:rPr>
              <a:t>distribution.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6895" y="2437952"/>
            <a:ext cx="4572000" cy="3398351"/>
          </a:xfrm>
          <a:prstGeom prst="rect">
            <a:avLst/>
          </a:prstGeom>
          <a:solidFill>
            <a:srgbClr val="BADFE2"/>
          </a:solidFill>
          <a:ln w="10464">
            <a:solidFill>
              <a:srgbClr val="000000"/>
            </a:solidFill>
          </a:ln>
        </p:spPr>
        <p:txBody>
          <a:bodyPr vert="horz" wrap="square" lIns="0" tIns="42022" rIns="0" bIns="0" rtlCol="0">
            <a:spAutoFit/>
          </a:bodyPr>
          <a:lstStyle/>
          <a:p>
            <a:pPr marL="93574">
              <a:spcBef>
                <a:spcPts val="331"/>
              </a:spcBef>
            </a:pPr>
            <a:r>
              <a:rPr sz="2294" b="1" spc="13" dirty="0">
                <a:latin typeface="Times New Roman"/>
                <a:cs typeface="Times New Roman"/>
              </a:rPr>
              <a:t>Problem</a:t>
            </a:r>
            <a:r>
              <a:rPr sz="2294" b="1" spc="-75" dirty="0">
                <a:latin typeface="Times New Roman"/>
                <a:cs typeface="Times New Roman"/>
              </a:rPr>
              <a:t> </a:t>
            </a:r>
            <a:r>
              <a:rPr sz="2294" b="1" spc="9" dirty="0">
                <a:latin typeface="Times New Roman"/>
                <a:cs typeface="Times New Roman"/>
              </a:rPr>
              <a:t>B.</a:t>
            </a:r>
            <a:endParaRPr sz="2294">
              <a:latin typeface="Times New Roman"/>
              <a:cs typeface="Times New Roman"/>
            </a:endParaRPr>
          </a:p>
          <a:p>
            <a:pPr marL="167537" marR="394468" indent="-73963">
              <a:lnSpc>
                <a:spcPct val="121300"/>
              </a:lnSpc>
              <a:spcBef>
                <a:spcPts val="4"/>
              </a:spcBef>
            </a:pPr>
            <a:r>
              <a:rPr sz="2294" spc="13" dirty="0">
                <a:latin typeface="Times New Roman"/>
                <a:cs typeface="Times New Roman"/>
              </a:rPr>
              <a:t>What </a:t>
            </a:r>
            <a:r>
              <a:rPr sz="2294" spc="9" dirty="0">
                <a:latin typeface="Times New Roman"/>
                <a:cs typeface="Times New Roman"/>
              </a:rPr>
              <a:t>is the </a:t>
            </a:r>
            <a:r>
              <a:rPr sz="2294" spc="13" dirty="0">
                <a:latin typeface="Times New Roman"/>
                <a:cs typeface="Times New Roman"/>
              </a:rPr>
              <a:t>most common  </a:t>
            </a:r>
            <a:r>
              <a:rPr sz="2294" spc="9" dirty="0">
                <a:latin typeface="Times New Roman"/>
                <a:cs typeface="Times New Roman"/>
              </a:rPr>
              <a:t>volume of </a:t>
            </a:r>
            <a:r>
              <a:rPr sz="2294" spc="4" dirty="0">
                <a:latin typeface="Times New Roman"/>
                <a:cs typeface="Times New Roman"/>
              </a:rPr>
              <a:t>traffic </a:t>
            </a:r>
            <a:r>
              <a:rPr sz="2294" spc="9" dirty="0">
                <a:latin typeface="Times New Roman"/>
                <a:cs typeface="Times New Roman"/>
              </a:rPr>
              <a:t>sent </a:t>
            </a:r>
            <a:r>
              <a:rPr sz="2294" spc="13" dirty="0">
                <a:latin typeface="Times New Roman"/>
                <a:cs typeface="Times New Roman"/>
              </a:rPr>
              <a:t>by </a:t>
            </a:r>
            <a:r>
              <a:rPr sz="2294" spc="9" dirty="0">
                <a:latin typeface="Times New Roman"/>
                <a:cs typeface="Times New Roman"/>
              </a:rPr>
              <a:t>an  </a:t>
            </a:r>
            <a:r>
              <a:rPr sz="2294" spc="13" dirty="0">
                <a:latin typeface="Times New Roman"/>
                <a:cs typeface="Times New Roman"/>
              </a:rPr>
              <a:t>IP</a:t>
            </a:r>
            <a:r>
              <a:rPr sz="2294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address?</a:t>
            </a:r>
            <a:endParaRPr sz="2294">
              <a:latin typeface="Times New Roman"/>
              <a:cs typeface="Times New Roman"/>
            </a:endParaRPr>
          </a:p>
          <a:p>
            <a:pPr marL="93574">
              <a:spcBef>
                <a:spcPts val="596"/>
              </a:spcBef>
            </a:pPr>
            <a:r>
              <a:rPr sz="2294" spc="9" dirty="0">
                <a:latin typeface="Times New Roman"/>
                <a:cs typeface="Times New Roman"/>
              </a:rPr>
              <a:t>That is , </a:t>
            </a:r>
            <a:r>
              <a:rPr sz="2294" spc="4" dirty="0">
                <a:latin typeface="Times New Roman"/>
                <a:cs typeface="Times New Roman"/>
              </a:rPr>
              <a:t>find traffic </a:t>
            </a:r>
            <a:r>
              <a:rPr sz="2294" spc="9" dirty="0">
                <a:latin typeface="Times New Roman"/>
                <a:cs typeface="Times New Roman"/>
              </a:rPr>
              <a:t>volume</a:t>
            </a:r>
            <a:r>
              <a:rPr sz="2294" spc="-35" dirty="0">
                <a:latin typeface="Times New Roman"/>
                <a:cs typeface="Times New Roman"/>
              </a:rPr>
              <a:t> </a:t>
            </a:r>
            <a:r>
              <a:rPr sz="2294" i="1" spc="26" dirty="0">
                <a:solidFill>
                  <a:srgbClr val="009900"/>
                </a:solidFill>
                <a:latin typeface="Times New Roman"/>
                <a:cs typeface="Times New Roman"/>
              </a:rPr>
              <a:t>W</a:t>
            </a:r>
            <a:endParaRPr sz="2294">
              <a:latin typeface="Times New Roman"/>
              <a:cs typeface="Times New Roman"/>
            </a:endParaRPr>
          </a:p>
          <a:p>
            <a:pPr marL="93574" marR="825357" indent="73963">
              <a:lnSpc>
                <a:spcPct val="121500"/>
              </a:lnSpc>
              <a:tabLst>
                <a:tab pos="2810025" algn="l"/>
              </a:tabLst>
            </a:pPr>
            <a:r>
              <a:rPr sz="2294" spc="4" dirty="0">
                <a:latin typeface="Times New Roman"/>
                <a:cs typeface="Times New Roman"/>
              </a:rPr>
              <a:t>s.</a:t>
            </a:r>
            <a:r>
              <a:rPr sz="2294" spc="9" dirty="0">
                <a:latin typeface="Times New Roman"/>
                <a:cs typeface="Times New Roman"/>
              </a:rPr>
              <a:t>t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|{i|</a:t>
            </a:r>
            <a:r>
              <a:rPr sz="2294" i="1" spc="26" dirty="0">
                <a:solidFill>
                  <a:srgbClr val="009900"/>
                </a:solidFill>
                <a:latin typeface="Times New Roman"/>
                <a:cs typeface="Times New Roman"/>
              </a:rPr>
              <a:t>W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22" dirty="0">
                <a:solidFill>
                  <a:srgbClr val="009900"/>
                </a:solidFill>
                <a:latin typeface="Times New Roman"/>
                <a:cs typeface="Times New Roman"/>
              </a:rPr>
              <a:t>=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22" dirty="0">
                <a:solidFill>
                  <a:srgbClr val="009900"/>
                </a:solidFill>
                <a:latin typeface="Times New Roman"/>
                <a:cs typeface="Times New Roman"/>
              </a:rPr>
              <a:t>∑</a:t>
            </a:r>
            <a:r>
              <a:rPr sz="2316" i="1" spc="-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p|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316" i="1" baseline="-41269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=</a:t>
            </a:r>
            <a:r>
              <a:rPr sz="2316" i="1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}|</a:t>
            </a:r>
            <a:r>
              <a:rPr sz="2294" i="1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sz="2294" spc="9" dirty="0">
                <a:latin typeface="Times New Roman"/>
                <a:cs typeface="Times New Roman"/>
              </a:rPr>
              <a:t>is  </a:t>
            </a:r>
            <a:r>
              <a:rPr sz="2294" spc="13" dirty="0">
                <a:latin typeface="Times New Roman"/>
                <a:cs typeface="Times New Roman"/>
              </a:rPr>
              <a:t>maximum.</a:t>
            </a:r>
            <a:endParaRPr sz="2294">
              <a:latin typeface="Times New Roman"/>
              <a:cs typeface="Times New Roman"/>
            </a:endParaRPr>
          </a:p>
          <a:p>
            <a:pPr marL="93574">
              <a:spcBef>
                <a:spcPts val="596"/>
              </a:spcBef>
            </a:pPr>
            <a:r>
              <a:rPr sz="2294" spc="9" dirty="0">
                <a:solidFill>
                  <a:srgbClr val="FF0000"/>
                </a:solidFill>
                <a:latin typeface="Times New Roman"/>
                <a:cs typeface="Times New Roman"/>
              </a:rPr>
              <a:t>Inverse</a:t>
            </a:r>
            <a:r>
              <a:rPr sz="22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srgbClr val="FF0000"/>
                </a:solidFill>
                <a:latin typeface="Times New Roman"/>
                <a:cs typeface="Times New Roman"/>
              </a:rPr>
              <a:t>distribution.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247" y="1134511"/>
            <a:ext cx="9144000" cy="87086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21500"/>
              </a:lnSpc>
              <a:spcBef>
                <a:spcPts val="79"/>
              </a:spcBef>
            </a:pPr>
            <a:r>
              <a:rPr sz="2400" spc="13" dirty="0">
                <a:latin typeface="Times New Roman"/>
                <a:cs typeface="Times New Roman"/>
              </a:rPr>
              <a:t>Consider </a:t>
            </a:r>
            <a:r>
              <a:rPr sz="2400" spc="9" dirty="0">
                <a:latin typeface="Times New Roman"/>
                <a:cs typeface="Times New Roman"/>
              </a:rPr>
              <a:t>the </a:t>
            </a:r>
            <a:r>
              <a:rPr sz="2400" spc="13" dirty="0">
                <a:latin typeface="Times New Roman"/>
                <a:cs typeface="Times New Roman"/>
              </a:rPr>
              <a:t>IP </a:t>
            </a:r>
            <a:r>
              <a:rPr sz="2400" spc="9" dirty="0">
                <a:latin typeface="Times New Roman"/>
                <a:cs typeface="Times New Roman"/>
              </a:rPr>
              <a:t>traffic </a:t>
            </a:r>
            <a:r>
              <a:rPr sz="2400" spc="18" dirty="0">
                <a:latin typeface="Times New Roman"/>
                <a:cs typeface="Times New Roman"/>
              </a:rPr>
              <a:t>on </a:t>
            </a:r>
            <a:r>
              <a:rPr sz="2400" spc="13" dirty="0">
                <a:latin typeface="Times New Roman"/>
                <a:cs typeface="Times New Roman"/>
              </a:rPr>
              <a:t>a link as </a:t>
            </a:r>
            <a:r>
              <a:rPr sz="2400" spc="9" dirty="0">
                <a:latin typeface="Times New Roman"/>
                <a:cs typeface="Times New Roman"/>
              </a:rPr>
              <a:t>packet </a:t>
            </a:r>
            <a:r>
              <a:rPr sz="2400" i="1" spc="18" dirty="0">
                <a:solidFill>
                  <a:srgbClr val="009900"/>
                </a:solidFill>
                <a:latin typeface="Times New Roman"/>
                <a:cs typeface="Times New Roman"/>
              </a:rPr>
              <a:t>p </a:t>
            </a:r>
            <a:r>
              <a:rPr sz="2400" spc="4" dirty="0">
                <a:latin typeface="Times New Roman"/>
                <a:cs typeface="Times New Roman"/>
              </a:rPr>
              <a:t>representing </a:t>
            </a:r>
            <a:r>
              <a:rPr sz="2400" spc="4" dirty="0">
                <a:solidFill>
                  <a:srgbClr val="009900"/>
                </a:solidFill>
                <a:latin typeface="Times New Roman"/>
                <a:cs typeface="Times New Roman"/>
              </a:rPr>
              <a:t>(</a:t>
            </a:r>
            <a:r>
              <a:rPr sz="2400" i="1" spc="4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400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400" i="1" spc="4" dirty="0">
                <a:solidFill>
                  <a:srgbClr val="009900"/>
                </a:solidFill>
                <a:latin typeface="Times New Roman"/>
                <a:cs typeface="Times New Roman"/>
              </a:rPr>
              <a:t>, </a:t>
            </a:r>
            <a:r>
              <a:rPr sz="2400" i="1" spc="9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400" i="1" spc="13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009900"/>
                </a:solidFill>
                <a:latin typeface="Times New Roman"/>
                <a:cs typeface="Times New Roman"/>
              </a:rPr>
              <a:t>)  </a:t>
            </a:r>
            <a:r>
              <a:rPr sz="2400" spc="9" dirty="0">
                <a:latin typeface="Times New Roman"/>
                <a:cs typeface="Times New Roman"/>
              </a:rPr>
              <a:t>pairs where </a:t>
            </a:r>
            <a:r>
              <a:rPr sz="2400" i="1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400" i="1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 </a:t>
            </a:r>
            <a:r>
              <a:rPr sz="2400" spc="4" dirty="0">
                <a:latin typeface="Times New Roman"/>
                <a:cs typeface="Times New Roman"/>
              </a:rPr>
              <a:t>is </a:t>
            </a:r>
            <a:r>
              <a:rPr sz="2400" spc="13" dirty="0">
                <a:latin typeface="Times New Roman"/>
                <a:cs typeface="Times New Roman"/>
              </a:rPr>
              <a:t>a </a:t>
            </a:r>
            <a:r>
              <a:rPr sz="2400" spc="9" dirty="0">
                <a:latin typeface="Times New Roman"/>
                <a:cs typeface="Times New Roman"/>
              </a:rPr>
              <a:t>source </a:t>
            </a:r>
            <a:r>
              <a:rPr sz="2400" spc="13" dirty="0">
                <a:latin typeface="Times New Roman"/>
                <a:cs typeface="Times New Roman"/>
              </a:rPr>
              <a:t>IP address and </a:t>
            </a:r>
            <a:r>
              <a:rPr sz="2400" i="1" spc="4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400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400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is </a:t>
            </a:r>
            <a:r>
              <a:rPr sz="2400" spc="13" dirty="0">
                <a:latin typeface="Times New Roman"/>
                <a:cs typeface="Times New Roman"/>
              </a:rPr>
              <a:t>a </a:t>
            </a:r>
            <a:r>
              <a:rPr sz="2400" spc="9" dirty="0">
                <a:latin typeface="Times New Roman"/>
                <a:cs typeface="Times New Roman"/>
              </a:rPr>
              <a:t>size </a:t>
            </a:r>
            <a:r>
              <a:rPr sz="2400" spc="13" dirty="0">
                <a:latin typeface="Times New Roman"/>
                <a:cs typeface="Times New Roman"/>
              </a:rPr>
              <a:t>of </a:t>
            </a:r>
            <a:r>
              <a:rPr sz="2400" spc="4" dirty="0">
                <a:latin typeface="Times New Roman"/>
                <a:cs typeface="Times New Roman"/>
              </a:rPr>
              <a:t>the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packet.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9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135" y="342978"/>
            <a:ext cx="5973836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1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sz="4236" b="1" spc="-3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3824" y="1010099"/>
            <a:ext cx="9990489" cy="56562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15689">
              <a:lnSpc>
                <a:spcPct val="121500"/>
              </a:lnSpc>
              <a:spcBef>
                <a:spcPts val="79"/>
              </a:spcBef>
              <a:tabLst>
                <a:tab pos="1592441" algn="l"/>
              </a:tabLst>
            </a:pPr>
            <a:r>
              <a:rPr sz="2400" spc="9" dirty="0">
                <a:latin typeface="Times New Roman"/>
                <a:cs typeface="Times New Roman"/>
              </a:rPr>
              <a:t>If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400" spc="9" dirty="0">
                <a:latin typeface="Times New Roman"/>
                <a:cs typeface="Times New Roman"/>
              </a:rPr>
              <a:t>is </a:t>
            </a:r>
            <a:r>
              <a:rPr sz="2400" spc="13" dirty="0">
                <a:latin typeface="Times New Roman"/>
                <a:cs typeface="Times New Roman"/>
              </a:rPr>
              <a:t>a </a:t>
            </a:r>
            <a:r>
              <a:rPr sz="2400" spc="9" dirty="0">
                <a:latin typeface="Times New Roman"/>
                <a:cs typeface="Times New Roman"/>
              </a:rPr>
              <a:t>discrete </a:t>
            </a:r>
            <a:r>
              <a:rPr sz="2400" spc="4" dirty="0">
                <a:latin typeface="Times New Roman"/>
                <a:cs typeface="Times New Roman"/>
              </a:rPr>
              <a:t>distribution </a:t>
            </a:r>
            <a:r>
              <a:rPr sz="2400" spc="9" dirty="0">
                <a:latin typeface="Times New Roman"/>
                <a:cs typeface="Times New Roman"/>
              </a:rPr>
              <a:t>over </a:t>
            </a:r>
            <a:r>
              <a:rPr sz="2400" spc="13" dirty="0">
                <a:latin typeface="Times New Roman"/>
                <a:cs typeface="Times New Roman"/>
              </a:rPr>
              <a:t>a </a:t>
            </a:r>
            <a:r>
              <a:rPr sz="2400" spc="9" dirty="0">
                <a:latin typeface="Times New Roman"/>
                <a:cs typeface="Times New Roman"/>
              </a:rPr>
              <a:t>large set </a:t>
            </a:r>
            <a:r>
              <a:rPr sz="2400" spc="13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13" dirty="0">
                <a:latin typeface="Times New Roman"/>
                <a:cs typeface="Times New Roman"/>
              </a:rPr>
              <a:t>, </a:t>
            </a:r>
            <a:r>
              <a:rPr sz="2400" spc="9" dirty="0">
                <a:latin typeface="Times New Roman"/>
                <a:cs typeface="Times New Roman"/>
              </a:rPr>
              <a:t>then inverse  distribution,	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6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(i), </a:t>
            </a:r>
            <a:r>
              <a:rPr sz="2400" spc="13" dirty="0">
                <a:latin typeface="Times New Roman"/>
                <a:cs typeface="Times New Roman"/>
              </a:rPr>
              <a:t>gives </a:t>
            </a:r>
            <a:r>
              <a:rPr sz="2400" spc="9" dirty="0">
                <a:latin typeface="Times New Roman"/>
                <a:cs typeface="Times New Roman"/>
              </a:rPr>
              <a:t>fraction </a:t>
            </a:r>
            <a:r>
              <a:rPr sz="2400" spc="13" dirty="0">
                <a:latin typeface="Times New Roman"/>
                <a:cs typeface="Times New Roman"/>
              </a:rPr>
              <a:t>of </a:t>
            </a:r>
            <a:r>
              <a:rPr sz="2400" spc="9" dirty="0">
                <a:latin typeface="Times New Roman"/>
                <a:cs typeface="Times New Roman"/>
              </a:rPr>
              <a:t>items from </a:t>
            </a:r>
            <a:r>
              <a:rPr sz="2400" spc="22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2400" spc="9" dirty="0">
                <a:latin typeface="Times New Roman"/>
                <a:cs typeface="Times New Roman"/>
              </a:rPr>
              <a:t>with count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</a:tabLst>
            </a:pPr>
            <a:r>
              <a:rPr sz="2400" spc="9" dirty="0">
                <a:latin typeface="Times New Roman"/>
                <a:cs typeface="Times New Roman"/>
              </a:rPr>
              <a:t>Inverse </a:t>
            </a:r>
            <a:r>
              <a:rPr sz="2400" spc="4" dirty="0">
                <a:latin typeface="Times New Roman"/>
                <a:cs typeface="Times New Roman"/>
              </a:rPr>
              <a:t>distribution </a:t>
            </a:r>
            <a:r>
              <a:rPr sz="2400" spc="9" dirty="0">
                <a:latin typeface="Times New Roman"/>
                <a:cs typeface="Times New Roman"/>
              </a:rPr>
              <a:t>is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13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[0…N]</a:t>
            </a:r>
            <a:r>
              <a:rPr sz="2400" spc="9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  <a:p>
            <a:pPr marL="1452360">
              <a:spcBef>
                <a:spcPts val="44"/>
              </a:spcBef>
              <a:tabLst>
                <a:tab pos="2139877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(i)	</a:t>
            </a:r>
            <a:r>
              <a:rPr sz="2400" spc="18" dirty="0">
                <a:latin typeface="Times New Roman"/>
                <a:cs typeface="Times New Roman"/>
              </a:rPr>
              <a:t>= </a:t>
            </a:r>
            <a:r>
              <a:rPr sz="2400" spc="4" dirty="0">
                <a:latin typeface="Times New Roman"/>
                <a:cs typeface="Times New Roman"/>
              </a:rPr>
              <a:t>fraction </a:t>
            </a:r>
            <a:r>
              <a:rPr sz="2400" spc="9" dirty="0">
                <a:latin typeface="Times New Roman"/>
                <a:cs typeface="Times New Roman"/>
              </a:rPr>
              <a:t>of </a:t>
            </a:r>
            <a:r>
              <a:rPr sz="2400" spc="13" dirty="0">
                <a:latin typeface="Times New Roman"/>
                <a:cs typeface="Times New Roman"/>
              </a:rPr>
              <a:t>IP </a:t>
            </a:r>
            <a:r>
              <a:rPr sz="2400" spc="9" dirty="0">
                <a:latin typeface="Times New Roman"/>
                <a:cs typeface="Times New Roman"/>
              </a:rPr>
              <a:t>addresses which sent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3" dirty="0">
                <a:latin typeface="Times New Roman"/>
                <a:cs typeface="Times New Roman"/>
              </a:rPr>
              <a:t>bytes.</a:t>
            </a:r>
            <a:endParaRPr sz="2400" dirty="0">
              <a:latin typeface="Times New Roman"/>
              <a:cs typeface="Times New Roman"/>
            </a:endParaRPr>
          </a:p>
          <a:p>
            <a:pPr marL="2153325">
              <a:spcBef>
                <a:spcPts val="31"/>
              </a:spcBef>
            </a:pPr>
            <a:r>
              <a:rPr sz="2400" spc="18" dirty="0">
                <a:latin typeface="Times New Roman"/>
                <a:cs typeface="Times New Roman"/>
              </a:rPr>
              <a:t>=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|{ </a:t>
            </a:r>
            <a:r>
              <a:rPr sz="2400" spc="18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: f(x) </a:t>
            </a:r>
            <a:r>
              <a:rPr sz="2400" spc="18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, i</a:t>
            </a:r>
            <a:r>
              <a:rPr sz="2400" spc="6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¹≠0}|/|{x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spc="-7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f(x)</a:t>
            </a:r>
            <a:r>
              <a:rPr sz="2400" spc="13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¹≠0}|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378397">
              <a:tabLst>
                <a:tab pos="2133153" algn="l"/>
              </a:tabLst>
            </a:pP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6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(i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2400" spc="18" dirty="0">
                <a:latin typeface="Times New Roman"/>
                <a:cs typeface="Times New Roman"/>
              </a:rPr>
              <a:t>= </a:t>
            </a:r>
            <a:r>
              <a:rPr sz="2400" spc="9" dirty="0">
                <a:latin typeface="Times New Roman"/>
                <a:cs typeface="Times New Roman"/>
              </a:rPr>
              <a:t>cumulative </a:t>
            </a:r>
            <a:r>
              <a:rPr sz="2400" spc="4" dirty="0">
                <a:latin typeface="Times New Roman"/>
                <a:cs typeface="Times New Roman"/>
              </a:rPr>
              <a:t>distribution </a:t>
            </a:r>
            <a:r>
              <a:rPr sz="2400" spc="9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endParaRPr sz="2400" baseline="23809" dirty="0">
              <a:latin typeface="Times New Roman"/>
              <a:cs typeface="Times New Roman"/>
            </a:endParaRPr>
          </a:p>
          <a:p>
            <a:pPr marL="2177419">
              <a:spcBef>
                <a:spcPts val="35"/>
              </a:spcBef>
              <a:tabLst>
                <a:tab pos="3785549" algn="l"/>
              </a:tabLst>
            </a:pPr>
            <a:r>
              <a:rPr sz="2400" spc="18" dirty="0">
                <a:latin typeface="Times New Roman"/>
                <a:cs typeface="Times New Roman"/>
              </a:rPr>
              <a:t>= 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∑</a:t>
            </a:r>
            <a:r>
              <a:rPr sz="2400" spc="13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400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400" spc="-13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6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(j)	</a:t>
            </a:r>
            <a:r>
              <a:rPr sz="2400" spc="13" dirty="0">
                <a:latin typeface="Times New Roman"/>
                <a:cs typeface="Times New Roman"/>
              </a:rPr>
              <a:t>[sum </a:t>
            </a:r>
            <a:r>
              <a:rPr sz="2400" spc="9" dirty="0">
                <a:latin typeface="Times New Roman"/>
                <a:cs typeface="Times New Roman"/>
              </a:rPr>
              <a:t>of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6" baseline="23809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(j) </a:t>
            </a:r>
            <a:r>
              <a:rPr sz="2400" i="1" spc="13" dirty="0">
                <a:solidFill>
                  <a:srgbClr val="FF0000"/>
                </a:solidFill>
                <a:latin typeface="Times New Roman"/>
                <a:cs typeface="Times New Roman"/>
              </a:rPr>
              <a:t>above</a:t>
            </a:r>
            <a:r>
              <a:rPr sz="2400" i="1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]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42918" indent="-331712">
              <a:buChar char="•"/>
              <a:tabLst>
                <a:tab pos="342918" algn="l"/>
                <a:tab pos="343479" algn="l"/>
                <a:tab pos="3957568" algn="l"/>
              </a:tabLst>
            </a:pPr>
            <a:r>
              <a:rPr sz="2000" spc="-9" dirty="0">
                <a:latin typeface="Times New Roman"/>
                <a:cs typeface="Times New Roman"/>
              </a:rPr>
              <a:t>Fraction </a:t>
            </a:r>
            <a:r>
              <a:rPr sz="2000" spc="-4" dirty="0">
                <a:latin typeface="Times New Roman"/>
                <a:cs typeface="Times New Roman"/>
              </a:rPr>
              <a:t>of IP addresses</a:t>
            </a:r>
            <a:r>
              <a:rPr sz="2000" spc="8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which</a:t>
            </a:r>
            <a:r>
              <a:rPr sz="2000" spc="18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sent	</a:t>
            </a:r>
            <a:r>
              <a:rPr sz="2000" spc="-4" dirty="0">
                <a:latin typeface="Times New Roman"/>
                <a:cs typeface="Times New Roman"/>
              </a:rPr>
              <a:t>&lt; </a:t>
            </a:r>
            <a:r>
              <a:rPr sz="2000" spc="-9" dirty="0">
                <a:latin typeface="Times New Roman"/>
                <a:cs typeface="Times New Roman"/>
              </a:rPr>
              <a:t>1KB </a:t>
            </a:r>
            <a:r>
              <a:rPr sz="2000" spc="-4" dirty="0">
                <a:latin typeface="Times New Roman"/>
                <a:cs typeface="Times New Roman"/>
              </a:rPr>
              <a:t>of </a:t>
            </a:r>
            <a:r>
              <a:rPr sz="2000" spc="-9" dirty="0">
                <a:latin typeface="Times New Roman"/>
                <a:cs typeface="Times New Roman"/>
              </a:rPr>
              <a:t>data </a:t>
            </a:r>
            <a:r>
              <a:rPr sz="2000" spc="-4" dirty="0">
                <a:latin typeface="Times New Roman"/>
                <a:cs typeface="Times New Roman"/>
              </a:rPr>
              <a:t>=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1 – F</a:t>
            </a:r>
            <a:r>
              <a:rPr sz="2000" spc="-6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(1024)</a:t>
            </a:r>
            <a:endParaRPr sz="2000" dirty="0">
              <a:latin typeface="Times New Roman"/>
              <a:cs typeface="Times New Roman"/>
            </a:endParaRPr>
          </a:p>
          <a:p>
            <a:pPr marL="342918" indent="-331712">
              <a:spcBef>
                <a:spcPts val="454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-4" dirty="0">
                <a:latin typeface="Times New Roman"/>
                <a:cs typeface="Times New Roman"/>
              </a:rPr>
              <a:t>Most frequent number of bytes sent =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2000" spc="-4" dirty="0">
                <a:latin typeface="Times New Roman"/>
                <a:cs typeface="Times New Roman"/>
              </a:rPr>
              <a:t>s.t.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(i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2000" spc="-4" dirty="0">
                <a:latin typeface="Times New Roman"/>
                <a:cs typeface="Times New Roman"/>
              </a:rPr>
              <a:t>is</a:t>
            </a:r>
            <a:r>
              <a:rPr sz="2000" spc="-57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greatest</a:t>
            </a:r>
            <a:endParaRPr sz="2000" dirty="0">
              <a:latin typeface="Times New Roman"/>
              <a:cs typeface="Times New Roman"/>
            </a:endParaRPr>
          </a:p>
          <a:p>
            <a:pPr marL="342918" indent="-331712">
              <a:spcBef>
                <a:spcPts val="454"/>
              </a:spcBef>
              <a:buChar char="•"/>
              <a:tabLst>
                <a:tab pos="342918" algn="l"/>
                <a:tab pos="343479" algn="l"/>
              </a:tabLst>
            </a:pPr>
            <a:r>
              <a:rPr sz="2000" spc="-4" dirty="0">
                <a:latin typeface="Times New Roman"/>
                <a:cs typeface="Times New Roman"/>
              </a:rPr>
              <a:t>Median number of bytes </a:t>
            </a:r>
            <a:r>
              <a:rPr sz="2000" spc="-9" dirty="0">
                <a:latin typeface="Times New Roman"/>
                <a:cs typeface="Times New Roman"/>
              </a:rPr>
              <a:t>sent </a:t>
            </a:r>
            <a:r>
              <a:rPr sz="2000" spc="-4" dirty="0">
                <a:latin typeface="Times New Roman"/>
                <a:cs typeface="Times New Roman"/>
              </a:rPr>
              <a:t>=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2000" spc="-4" dirty="0">
                <a:latin typeface="Times New Roman"/>
                <a:cs typeface="Times New Roman"/>
              </a:rPr>
              <a:t>s.t. 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spc="-6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(i</a:t>
            </a: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) =</a:t>
            </a:r>
            <a:r>
              <a:rPr sz="20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FF0000"/>
                </a:solidFill>
                <a:latin typeface="Times New Roman"/>
                <a:cs typeface="Times New Roman"/>
              </a:rPr>
              <a:t>0.5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6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258" y="467716"/>
            <a:ext cx="8893164" cy="667121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4236" b="1" spc="1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4236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Inverse</a:t>
            </a:r>
            <a:r>
              <a:rPr sz="4236" b="1" spc="-4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36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sz="4236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257" y="1509053"/>
            <a:ext cx="10036629" cy="4611708"/>
          </a:xfrm>
          <a:prstGeom prst="rect">
            <a:avLst/>
          </a:prstGeom>
        </p:spPr>
        <p:txBody>
          <a:bodyPr vert="horz" wrap="square" lIns="0" tIns="50987" rIns="0" bIns="0" rtlCol="0">
            <a:spAutoFit/>
          </a:bodyPr>
          <a:lstStyle/>
          <a:p>
            <a:pPr marL="527265" indent="-516058">
              <a:spcBef>
                <a:spcPts val="401"/>
              </a:spcBef>
              <a:buChar char="•"/>
              <a:tabLst>
                <a:tab pos="527265" algn="l"/>
                <a:tab pos="527825" algn="l"/>
              </a:tabLst>
            </a:pPr>
            <a:r>
              <a:rPr sz="2800" spc="4" dirty="0">
                <a:latin typeface="Times New Roman"/>
                <a:cs typeface="Times New Roman"/>
              </a:rPr>
              <a:t>Particular </a:t>
            </a:r>
            <a:r>
              <a:rPr sz="2800" spc="9" dirty="0">
                <a:latin typeface="Times New Roman"/>
                <a:cs typeface="Times New Roman"/>
              </a:rPr>
              <a:t>queries proposed in networking </a:t>
            </a:r>
            <a:r>
              <a:rPr sz="2800" spc="13" dirty="0">
                <a:latin typeface="Times New Roman"/>
                <a:cs typeface="Times New Roman"/>
              </a:rPr>
              <a:t>map </a:t>
            </a:r>
            <a:r>
              <a:rPr sz="2800" spc="9" dirty="0">
                <a:latin typeface="Times New Roman"/>
                <a:cs typeface="Times New Roman"/>
              </a:rPr>
              <a:t>onto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800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-1</a:t>
            </a:r>
            <a:r>
              <a:rPr sz="2800" spc="4" dirty="0">
                <a:latin typeface="Times New Roman"/>
                <a:cs typeface="Times New Roman"/>
              </a:rPr>
              <a:t>,</a:t>
            </a:r>
            <a:endParaRPr sz="2800" dirty="0">
              <a:latin typeface="Times New Roman"/>
              <a:cs typeface="Times New Roman"/>
            </a:endParaRPr>
          </a:p>
          <a:p>
            <a:pPr marL="897079" marR="113746" lvl="1" indent="-442096">
              <a:lnSpc>
                <a:spcPts val="2100"/>
              </a:lnSpc>
              <a:spcBef>
                <a:spcPts val="499"/>
              </a:spcBef>
              <a:buChar char="–"/>
              <a:tabLst>
                <a:tab pos="897079" algn="l"/>
                <a:tab pos="897638" algn="l"/>
              </a:tabLst>
            </a:pPr>
            <a:r>
              <a:rPr sz="2400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400" baseline="24904" dirty="0">
                <a:solidFill>
                  <a:srgbClr val="009900"/>
                </a:solidFill>
                <a:latin typeface="Times New Roman"/>
                <a:cs typeface="Times New Roman"/>
              </a:rPr>
              <a:t>-1</a:t>
            </a:r>
            <a:r>
              <a:rPr sz="2400" dirty="0">
                <a:solidFill>
                  <a:srgbClr val="009900"/>
                </a:solidFill>
                <a:latin typeface="Times New Roman"/>
                <a:cs typeface="Times New Roman"/>
              </a:rPr>
              <a:t>(1) </a:t>
            </a:r>
            <a:r>
              <a:rPr sz="2400" spc="-9" dirty="0">
                <a:latin typeface="Times New Roman"/>
                <a:cs typeface="Times New Roman"/>
              </a:rPr>
              <a:t>(number </a:t>
            </a:r>
            <a:r>
              <a:rPr sz="2400" spc="-4" dirty="0">
                <a:latin typeface="Times New Roman"/>
                <a:cs typeface="Times New Roman"/>
              </a:rPr>
              <a:t>of flows </a:t>
            </a:r>
            <a:r>
              <a:rPr sz="2400" spc="-9" dirty="0">
                <a:latin typeface="Times New Roman"/>
                <a:cs typeface="Times New Roman"/>
              </a:rPr>
              <a:t>consisting </a:t>
            </a:r>
            <a:r>
              <a:rPr sz="2400" spc="-4" dirty="0">
                <a:latin typeface="Times New Roman"/>
                <a:cs typeface="Times New Roman"/>
              </a:rPr>
              <a:t>of a </a:t>
            </a:r>
            <a:r>
              <a:rPr sz="2400" spc="-9" dirty="0">
                <a:latin typeface="Times New Roman"/>
                <a:cs typeface="Times New Roman"/>
              </a:rPr>
              <a:t>single </a:t>
            </a:r>
            <a:r>
              <a:rPr sz="2400" spc="-4" dirty="0">
                <a:latin typeface="Times New Roman"/>
                <a:cs typeface="Times New Roman"/>
              </a:rPr>
              <a:t>packet) indicative </a:t>
            </a:r>
            <a:r>
              <a:rPr sz="2400" spc="-9" dirty="0">
                <a:latin typeface="Times New Roman"/>
                <a:cs typeface="Times New Roman"/>
              </a:rPr>
              <a:t>of  network abnormalities </a:t>
            </a:r>
            <a:r>
              <a:rPr sz="2400" spc="-4" dirty="0">
                <a:latin typeface="Times New Roman"/>
                <a:cs typeface="Times New Roman"/>
              </a:rPr>
              <a:t>/ </a:t>
            </a:r>
            <a:r>
              <a:rPr sz="2400" spc="-9" dirty="0">
                <a:latin typeface="Times New Roman"/>
                <a:cs typeface="Times New Roman"/>
              </a:rPr>
              <a:t>attack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[Levchenko,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Paturi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, Varghese</a:t>
            </a:r>
            <a:r>
              <a:rPr sz="2400" spc="6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04]</a:t>
            </a:r>
            <a:endParaRPr sz="2400" dirty="0">
              <a:latin typeface="Times New Roman"/>
              <a:cs typeface="Times New Roman"/>
            </a:endParaRPr>
          </a:p>
          <a:p>
            <a:pPr marL="897079" marR="464509" lvl="1" indent="-442096">
              <a:lnSpc>
                <a:spcPts val="2100"/>
              </a:lnSpc>
              <a:spcBef>
                <a:spcPts val="459"/>
              </a:spcBef>
              <a:buChar char="–"/>
              <a:tabLst>
                <a:tab pos="897079" algn="l"/>
                <a:tab pos="897638" algn="l"/>
              </a:tabLst>
            </a:pPr>
            <a:r>
              <a:rPr sz="2400" spc="-4" dirty="0">
                <a:latin typeface="Times New Roman"/>
                <a:cs typeface="Times New Roman"/>
              </a:rPr>
              <a:t>Identify </a:t>
            </a:r>
            <a:r>
              <a:rPr sz="2400" spc="-9" dirty="0">
                <a:latin typeface="Times New Roman"/>
                <a:cs typeface="Times New Roman"/>
              </a:rPr>
              <a:t>evolving </a:t>
            </a:r>
            <a:r>
              <a:rPr sz="2400" spc="-4" dirty="0">
                <a:latin typeface="Times New Roman"/>
                <a:cs typeface="Times New Roman"/>
              </a:rPr>
              <a:t>attacks </a:t>
            </a:r>
            <a:r>
              <a:rPr sz="2400" spc="-9" dirty="0">
                <a:latin typeface="Times New Roman"/>
                <a:cs typeface="Times New Roman"/>
              </a:rPr>
              <a:t>through </a:t>
            </a:r>
            <a:r>
              <a:rPr sz="2400" spc="-4" dirty="0">
                <a:latin typeface="Times New Roman"/>
                <a:cs typeface="Times New Roman"/>
              </a:rPr>
              <a:t>shifts in Inverse </a:t>
            </a:r>
            <a:r>
              <a:rPr sz="2400" spc="-9" dirty="0">
                <a:latin typeface="Times New Roman"/>
                <a:cs typeface="Times New Roman"/>
              </a:rPr>
              <a:t>Distribution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[Geiger, Karamcheti, Kedem,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Muthukrishnan</a:t>
            </a:r>
            <a:r>
              <a:rPr sz="24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FF0000"/>
                </a:solidFill>
                <a:latin typeface="Times New Roman"/>
                <a:cs typeface="Times New Roman"/>
              </a:rPr>
              <a:t>05]</a:t>
            </a:r>
            <a:endParaRPr sz="2400" dirty="0">
              <a:latin typeface="Times New Roman"/>
              <a:cs typeface="Times New Roman"/>
            </a:endParaRPr>
          </a:p>
          <a:p>
            <a:pPr marL="527265" indent="-516058">
              <a:spcBef>
                <a:spcPts val="256"/>
              </a:spcBef>
              <a:buChar char="•"/>
              <a:tabLst>
                <a:tab pos="527265" algn="l"/>
                <a:tab pos="527825" algn="l"/>
              </a:tabLst>
            </a:pPr>
            <a:r>
              <a:rPr sz="2800" spc="9" dirty="0">
                <a:latin typeface="Times New Roman"/>
                <a:cs typeface="Times New Roman"/>
              </a:rPr>
              <a:t>Better understand resource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usage:</a:t>
            </a:r>
            <a:endParaRPr sz="2800" dirty="0">
              <a:latin typeface="Times New Roman"/>
              <a:cs typeface="Times New Roman"/>
            </a:endParaRPr>
          </a:p>
          <a:p>
            <a:pPr marL="897079" marR="382141" lvl="1" indent="-442096">
              <a:lnSpc>
                <a:spcPts val="2100"/>
              </a:lnSpc>
              <a:spcBef>
                <a:spcPts val="512"/>
              </a:spcBef>
              <a:buChar char="–"/>
              <a:tabLst>
                <a:tab pos="897079" algn="l"/>
                <a:tab pos="897638" algn="l"/>
                <a:tab pos="2714770" algn="l"/>
                <a:tab pos="4214197" algn="l"/>
              </a:tabLst>
            </a:pPr>
            <a:r>
              <a:rPr sz="2400" spc="-4" dirty="0">
                <a:latin typeface="Times New Roman"/>
                <a:cs typeface="Times New Roman"/>
              </a:rPr>
              <a:t>what is dbn. </a:t>
            </a:r>
            <a:r>
              <a:rPr sz="2400" spc="-4" dirty="0">
                <a:latin typeface="Times New Roman"/>
                <a:cs typeface="Times New Roman"/>
              </a:rPr>
              <a:t>of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customer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traffic?</a:t>
            </a:r>
            <a:r>
              <a:rPr lang="en-US" sz="2400" spc="-4" dirty="0" smtClean="0">
                <a:latin typeface="Times New Roman"/>
                <a:cs typeface="Times New Roman"/>
              </a:rPr>
              <a:t>  </a:t>
            </a:r>
            <a:r>
              <a:rPr sz="2400" spc="-4" dirty="0" smtClean="0">
                <a:latin typeface="Times New Roman"/>
                <a:cs typeface="Times New Roman"/>
              </a:rPr>
              <a:t>How </a:t>
            </a:r>
            <a:r>
              <a:rPr sz="2400" spc="-4" dirty="0">
                <a:latin typeface="Times New Roman"/>
                <a:cs typeface="Times New Roman"/>
              </a:rPr>
              <a:t>many </a:t>
            </a:r>
            <a:r>
              <a:rPr sz="2400" spc="-9" dirty="0">
                <a:latin typeface="Times New Roman"/>
                <a:cs typeface="Times New Roman"/>
              </a:rPr>
              <a:t>customers </a:t>
            </a:r>
            <a:r>
              <a:rPr sz="2400" spc="-4" dirty="0">
                <a:latin typeface="Times New Roman"/>
                <a:cs typeface="Times New Roman"/>
              </a:rPr>
              <a:t>&lt; </a:t>
            </a:r>
            <a:r>
              <a:rPr sz="2400" spc="-9" dirty="0">
                <a:latin typeface="Times New Roman"/>
                <a:cs typeface="Times New Roman"/>
              </a:rPr>
              <a:t>1MB  </a:t>
            </a:r>
            <a:r>
              <a:rPr sz="2400" spc="-4" dirty="0">
                <a:latin typeface="Times New Roman"/>
                <a:cs typeface="Times New Roman"/>
              </a:rPr>
              <a:t>bandwidth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/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9" dirty="0" smtClean="0">
                <a:latin typeface="Times New Roman"/>
                <a:cs typeface="Times New Roman"/>
              </a:rPr>
              <a:t>day?</a:t>
            </a:r>
            <a:r>
              <a:rPr lang="en-US" sz="2400" spc="-9" dirty="0" smtClean="0">
                <a:latin typeface="Times New Roman"/>
                <a:cs typeface="Times New Roman"/>
              </a:rPr>
              <a:t>  </a:t>
            </a:r>
            <a:r>
              <a:rPr sz="2400" spc="-4" dirty="0" smtClean="0">
                <a:latin typeface="Times New Roman"/>
                <a:cs typeface="Times New Roman"/>
              </a:rPr>
              <a:t>How </a:t>
            </a:r>
            <a:r>
              <a:rPr sz="2400" spc="-4" dirty="0">
                <a:latin typeface="Times New Roman"/>
                <a:cs typeface="Times New Roman"/>
              </a:rPr>
              <a:t>many use </a:t>
            </a:r>
            <a:r>
              <a:rPr sz="2400" spc="-9" dirty="0">
                <a:latin typeface="Times New Roman"/>
                <a:cs typeface="Times New Roman"/>
              </a:rPr>
              <a:t>10 </a:t>
            </a:r>
            <a:r>
              <a:rPr sz="2400" spc="-4" dirty="0">
                <a:latin typeface="Times New Roman"/>
                <a:cs typeface="Times New Roman"/>
              </a:rPr>
              <a:t>– 20MB per day?,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 marL="897079">
              <a:lnSpc>
                <a:spcPts val="2060"/>
              </a:lnSpc>
            </a:pPr>
            <a:r>
              <a:rPr lang="en-US" sz="2400" spc="-35" dirty="0" smtClean="0">
                <a:solidFill>
                  <a:srgbClr val="323299"/>
                </a:solidFill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2400" spc="-35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Histograms/ 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quantiles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323299"/>
                </a:solidFill>
                <a:latin typeface="Times New Roman"/>
                <a:cs typeface="Times New Roman"/>
              </a:rPr>
              <a:t>on 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inverse distribution</a:t>
            </a:r>
            <a:r>
              <a:rPr sz="2400" spc="-9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527265" indent="-516058">
              <a:spcBef>
                <a:spcPts val="291"/>
              </a:spcBef>
              <a:buChar char="•"/>
              <a:tabLst>
                <a:tab pos="527265" algn="l"/>
                <a:tab pos="527825" algn="l"/>
              </a:tabLst>
            </a:pPr>
            <a:r>
              <a:rPr sz="2800" spc="13" dirty="0">
                <a:latin typeface="Times New Roman"/>
                <a:cs typeface="Times New Roman"/>
              </a:rPr>
              <a:t>Track most </a:t>
            </a:r>
            <a:r>
              <a:rPr sz="2800" spc="18" dirty="0">
                <a:latin typeface="Times New Roman"/>
                <a:cs typeface="Times New Roman"/>
              </a:rPr>
              <a:t>common </a:t>
            </a:r>
            <a:r>
              <a:rPr sz="2800" spc="9" dirty="0">
                <a:latin typeface="Times New Roman"/>
                <a:cs typeface="Times New Roman"/>
              </a:rPr>
              <a:t>usage </a:t>
            </a:r>
            <a:r>
              <a:rPr sz="2800" spc="4" dirty="0">
                <a:latin typeface="Times New Roman"/>
                <a:cs typeface="Times New Roman"/>
              </a:rPr>
              <a:t>patterns, </a:t>
            </a:r>
            <a:r>
              <a:rPr sz="2800" spc="13" dirty="0">
                <a:latin typeface="Times New Roman"/>
                <a:cs typeface="Times New Roman"/>
              </a:rPr>
              <a:t>for </a:t>
            </a:r>
            <a:r>
              <a:rPr sz="2800" spc="9" dirty="0">
                <a:latin typeface="Times New Roman"/>
                <a:cs typeface="Times New Roman"/>
              </a:rPr>
              <a:t>analysis /</a:t>
            </a:r>
            <a:r>
              <a:rPr sz="2800" spc="-4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charging</a:t>
            </a:r>
            <a:endParaRPr sz="2800" dirty="0">
              <a:latin typeface="Times New Roman"/>
              <a:cs typeface="Times New Roman"/>
            </a:endParaRPr>
          </a:p>
          <a:p>
            <a:pPr marL="897079" lvl="1" indent="-442096">
              <a:spcBef>
                <a:spcPts val="247"/>
              </a:spcBef>
              <a:buChar char="–"/>
              <a:tabLst>
                <a:tab pos="897079" algn="l"/>
                <a:tab pos="897638" algn="l"/>
              </a:tabLst>
            </a:pP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requires heavy hitters </a:t>
            </a:r>
            <a:r>
              <a:rPr sz="2400" spc="-4" dirty="0">
                <a:solidFill>
                  <a:srgbClr val="323299"/>
                </a:solidFill>
                <a:latin typeface="Times New Roman"/>
                <a:cs typeface="Times New Roman"/>
              </a:rPr>
              <a:t>on 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Inverse</a:t>
            </a:r>
            <a:r>
              <a:rPr sz="2400" spc="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323299"/>
                </a:solidFill>
                <a:latin typeface="Times New Roman"/>
                <a:cs typeface="Times New Roman"/>
              </a:rPr>
              <a:t>distribution</a:t>
            </a:r>
            <a:endParaRPr sz="2400" dirty="0">
              <a:latin typeface="Times New Roman"/>
              <a:cs typeface="Times New Roman"/>
            </a:endParaRPr>
          </a:p>
          <a:p>
            <a:pPr marL="527265" marR="286326" indent="-516058">
              <a:lnSpc>
                <a:spcPts val="2506"/>
              </a:lnSpc>
              <a:spcBef>
                <a:spcPts val="582"/>
              </a:spcBef>
              <a:buChar char="•"/>
              <a:tabLst>
                <a:tab pos="527265" algn="l"/>
                <a:tab pos="527825" algn="l"/>
              </a:tabLst>
            </a:pPr>
            <a:r>
              <a:rPr sz="2800" spc="9" dirty="0">
                <a:solidFill>
                  <a:srgbClr val="7030A0"/>
                </a:solidFill>
                <a:latin typeface="Times New Roman"/>
                <a:cs typeface="Times New Roman"/>
              </a:rPr>
              <a:t>Inverse </a:t>
            </a:r>
            <a:r>
              <a:rPr sz="2800" spc="4" dirty="0">
                <a:solidFill>
                  <a:srgbClr val="7030A0"/>
                </a:solidFill>
                <a:latin typeface="Times New Roman"/>
                <a:cs typeface="Times New Roman"/>
              </a:rPr>
              <a:t>distribution </a:t>
            </a:r>
            <a:r>
              <a:rPr sz="2800" spc="9" dirty="0">
                <a:solidFill>
                  <a:srgbClr val="7030A0"/>
                </a:solidFill>
                <a:latin typeface="Times New Roman"/>
                <a:cs typeface="Times New Roman"/>
              </a:rPr>
              <a:t>captures fundamental features of the  distribution, has not </a:t>
            </a:r>
            <a:r>
              <a:rPr sz="2800" spc="13" dirty="0">
                <a:solidFill>
                  <a:srgbClr val="7030A0"/>
                </a:solidFill>
                <a:latin typeface="Times New Roman"/>
                <a:cs typeface="Times New Roman"/>
              </a:rPr>
              <a:t>been </a:t>
            </a:r>
            <a:r>
              <a:rPr sz="2800" spc="9" dirty="0">
                <a:solidFill>
                  <a:srgbClr val="7030A0"/>
                </a:solidFill>
                <a:latin typeface="Times New Roman"/>
                <a:cs typeface="Times New Roman"/>
              </a:rPr>
              <a:t>well-studied in data</a:t>
            </a:r>
            <a:r>
              <a:rPr sz="2800" spc="-62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7030A0"/>
                </a:solidFill>
                <a:latin typeface="Times New Roman"/>
                <a:cs typeface="Times New Roman"/>
              </a:rPr>
              <a:t>streaming.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1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714" y="211326"/>
            <a:ext cx="9065463" cy="577696"/>
          </a:xfrm>
          <a:prstGeom prst="rect">
            <a:avLst/>
          </a:prstGeom>
        </p:spPr>
        <p:txBody>
          <a:bodyPr vert="horz" wrap="square" lIns="0" tIns="14007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0"/>
              </a:spcBef>
            </a:pPr>
            <a:r>
              <a:rPr sz="3662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Views </a:t>
            </a:r>
            <a:r>
              <a:rPr sz="3662" b="1" spc="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662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3662" b="1" spc="-1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62" b="1" spc="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sz="3662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1435" y="2055705"/>
            <a:ext cx="4572000" cy="4432487"/>
          </a:xfrm>
          <a:custGeom>
            <a:avLst/>
            <a:gdLst/>
            <a:ahLst/>
            <a:cxnLst/>
            <a:rect l="l" t="t" r="r" b="b"/>
            <a:pathLst>
              <a:path w="4436745" h="5023484">
                <a:moveTo>
                  <a:pt x="0" y="5023104"/>
                </a:moveTo>
                <a:lnTo>
                  <a:pt x="0" y="0"/>
                </a:lnTo>
                <a:lnTo>
                  <a:pt x="4436364" y="0"/>
                </a:lnTo>
                <a:lnTo>
                  <a:pt x="4436364" y="5023104"/>
                </a:lnTo>
                <a:lnTo>
                  <a:pt x="0" y="502310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979712" y="2068157"/>
            <a:ext cx="4572000" cy="4432487"/>
          </a:xfrm>
          <a:custGeom>
            <a:avLst/>
            <a:gdLst/>
            <a:ahLst/>
            <a:cxnLst/>
            <a:rect l="l" t="t" r="r" b="b"/>
            <a:pathLst>
              <a:path w="4436745" h="5023484">
                <a:moveTo>
                  <a:pt x="4436364" y="5023104"/>
                </a:moveTo>
                <a:lnTo>
                  <a:pt x="4436364" y="0"/>
                </a:lnTo>
                <a:lnTo>
                  <a:pt x="0" y="0"/>
                </a:lnTo>
                <a:lnTo>
                  <a:pt x="0" y="5023104"/>
                </a:lnTo>
                <a:lnTo>
                  <a:pt x="4436364" y="5023104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1161284" y="2078275"/>
            <a:ext cx="3674969" cy="230935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2294" spc="13" dirty="0">
                <a:solidFill>
                  <a:srgbClr val="FF0000"/>
                </a:solidFill>
                <a:latin typeface="Times New Roman"/>
                <a:cs typeface="Times New Roman"/>
              </a:rPr>
              <a:t>Forward</a:t>
            </a:r>
            <a:r>
              <a:rPr sz="2294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solidFill>
                  <a:srgbClr val="FF0000"/>
                </a:solidFill>
                <a:latin typeface="Times New Roman"/>
                <a:cs typeface="Times New Roman"/>
              </a:rPr>
              <a:t>distribution:</a:t>
            </a:r>
            <a:endParaRPr sz="2294" dirty="0">
              <a:latin typeface="Times New Roman"/>
              <a:cs typeface="Times New Roman"/>
            </a:endParaRPr>
          </a:p>
          <a:p>
            <a:pPr marL="331712" marR="4483" indent="-331712">
              <a:lnSpc>
                <a:spcPct val="81000"/>
              </a:lnSpc>
              <a:spcBef>
                <a:spcPts val="565"/>
              </a:spcBef>
              <a:buChar char="•"/>
              <a:tabLst>
                <a:tab pos="331712" algn="l"/>
                <a:tab pos="332272" algn="l"/>
              </a:tabLst>
            </a:pPr>
            <a:r>
              <a:rPr sz="2294" spc="18" dirty="0">
                <a:latin typeface="Times New Roman"/>
                <a:cs typeface="Times New Roman"/>
              </a:rPr>
              <a:t>Work </a:t>
            </a:r>
            <a:r>
              <a:rPr sz="2294" spc="13" dirty="0">
                <a:latin typeface="Times New Roman"/>
                <a:cs typeface="Times New Roman"/>
              </a:rPr>
              <a:t>on </a:t>
            </a:r>
            <a:r>
              <a:rPr sz="2294" i="1" spc="18" dirty="0">
                <a:solidFill>
                  <a:srgbClr val="009900"/>
                </a:solidFill>
                <a:latin typeface="Times New Roman"/>
                <a:cs typeface="Times New Roman"/>
              </a:rPr>
              <a:t>f[0…U] </a:t>
            </a:r>
            <a:r>
              <a:rPr sz="2294" spc="13" dirty="0">
                <a:latin typeface="Times New Roman"/>
                <a:cs typeface="Times New Roman"/>
              </a:rPr>
              <a:t>where</a:t>
            </a:r>
            <a:r>
              <a:rPr sz="2294" spc="-106" dirty="0">
                <a:latin typeface="Times New Roman"/>
                <a:cs typeface="Times New Roman"/>
              </a:rPr>
              <a:t>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f(x) </a:t>
            </a:r>
            <a:r>
              <a:rPr sz="2294" i="1" spc="9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is the </a:t>
            </a:r>
            <a:r>
              <a:rPr sz="2294" spc="13" dirty="0">
                <a:latin typeface="Times New Roman"/>
                <a:cs typeface="Times New Roman"/>
              </a:rPr>
              <a:t>number </a:t>
            </a:r>
            <a:r>
              <a:rPr sz="2294" spc="9" dirty="0">
                <a:latin typeface="Times New Roman"/>
                <a:cs typeface="Times New Roman"/>
              </a:rPr>
              <a:t>of bytes sent  </a:t>
            </a:r>
            <a:r>
              <a:rPr sz="2294" spc="18" dirty="0">
                <a:latin typeface="Times New Roman"/>
                <a:cs typeface="Times New Roman"/>
              </a:rPr>
              <a:t>by </a:t>
            </a:r>
            <a:r>
              <a:rPr sz="2294" spc="13" dirty="0">
                <a:latin typeface="Times New Roman"/>
                <a:cs typeface="Times New Roman"/>
              </a:rPr>
              <a:t>IP address</a:t>
            </a:r>
            <a:r>
              <a:rPr sz="2294" spc="-22" dirty="0">
                <a:latin typeface="Times New Roman"/>
                <a:cs typeface="Times New Roman"/>
              </a:rPr>
              <a:t>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x</a:t>
            </a:r>
            <a:r>
              <a:rPr sz="2294" spc="9" dirty="0">
                <a:latin typeface="Times New Roman"/>
                <a:cs typeface="Times New Roman"/>
              </a:rPr>
              <a:t>.</a:t>
            </a:r>
            <a:endParaRPr sz="2294" dirty="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  <a:buFont typeface="Times New Roman"/>
              <a:buChar char="•"/>
            </a:pPr>
            <a:endParaRPr sz="2868" dirty="0">
              <a:latin typeface="Times New Roman"/>
              <a:cs typeface="Times New Roman"/>
            </a:endParaRPr>
          </a:p>
          <a:p>
            <a:pPr marL="331712" marR="200036" indent="-331712">
              <a:lnSpc>
                <a:spcPts val="2232"/>
              </a:lnSpc>
              <a:buChar char="•"/>
              <a:tabLst>
                <a:tab pos="331712" algn="l"/>
                <a:tab pos="332272" algn="l"/>
              </a:tabLst>
            </a:pPr>
            <a:r>
              <a:rPr sz="2294" spc="13" dirty="0">
                <a:latin typeface="Times New Roman"/>
                <a:cs typeface="Times New Roman"/>
              </a:rPr>
              <a:t>Each new </a:t>
            </a:r>
            <a:r>
              <a:rPr sz="2294" spc="9" dirty="0">
                <a:latin typeface="Times New Roman"/>
                <a:cs typeface="Times New Roman"/>
              </a:rPr>
              <a:t>packet </a:t>
            </a:r>
            <a:r>
              <a:rPr sz="2294" spc="4" dirty="0">
                <a:solidFill>
                  <a:srgbClr val="009900"/>
                </a:solidFill>
                <a:latin typeface="Times New Roman"/>
                <a:cs typeface="Times New Roman"/>
              </a:rPr>
              <a:t>(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,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spc="13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spc="9" dirty="0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sz="2294" spc="9" dirty="0">
                <a:latin typeface="Times New Roman"/>
                <a:cs typeface="Times New Roman"/>
              </a:rPr>
              <a:t> results in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f[i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]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←f[i</a:t>
            </a:r>
            <a:r>
              <a:rPr sz="2316" i="1" spc="13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] </a:t>
            </a:r>
            <a:r>
              <a:rPr sz="2294" i="1" spc="22" dirty="0">
                <a:solidFill>
                  <a:srgbClr val="009900"/>
                </a:solidFill>
                <a:latin typeface="Times New Roman"/>
                <a:cs typeface="Times New Roman"/>
              </a:rPr>
              <a:t>+</a:t>
            </a:r>
            <a:r>
              <a:rPr sz="2294" i="1" spc="-62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latin typeface="Times New Roman"/>
                <a:cs typeface="Times New Roman"/>
              </a:rPr>
              <a:t>.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284" y="4870073"/>
            <a:ext cx="3581959" cy="1221299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1712" indent="-331712">
              <a:lnSpc>
                <a:spcPts val="2493"/>
              </a:lnSpc>
              <a:spcBef>
                <a:spcPts val="124"/>
              </a:spcBef>
              <a:buChar char="•"/>
              <a:tabLst>
                <a:tab pos="331712" algn="l"/>
                <a:tab pos="332272" algn="l"/>
              </a:tabLst>
            </a:pPr>
            <a:r>
              <a:rPr sz="2294" spc="13" dirty="0">
                <a:latin typeface="Times New Roman"/>
                <a:cs typeface="Times New Roman"/>
              </a:rPr>
              <a:t>Problems:</a:t>
            </a:r>
            <a:endParaRPr sz="2294" dirty="0">
              <a:latin typeface="Times New Roman"/>
              <a:cs typeface="Times New Roman"/>
            </a:endParaRPr>
          </a:p>
          <a:p>
            <a:pPr marL="443215">
              <a:lnSpc>
                <a:spcPts val="2228"/>
              </a:lnSpc>
              <a:tabLst>
                <a:tab pos="718896" algn="l"/>
              </a:tabLst>
            </a:pPr>
            <a:r>
              <a:rPr sz="2294" spc="18" dirty="0">
                <a:solidFill>
                  <a:srgbClr val="009900"/>
                </a:solidFill>
                <a:latin typeface="Times New Roman"/>
                <a:cs typeface="Times New Roman"/>
              </a:rPr>
              <a:t>–	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f(i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sz="2294" spc="18" dirty="0">
                <a:solidFill>
                  <a:srgbClr val="009900"/>
                </a:solidFill>
                <a:latin typeface="Times New Roman"/>
                <a:cs typeface="Times New Roman"/>
              </a:rPr>
              <a:t>=</a:t>
            </a:r>
            <a:r>
              <a:rPr sz="2294" spc="-1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13" dirty="0">
                <a:solidFill>
                  <a:srgbClr val="009900"/>
                </a:solidFill>
                <a:latin typeface="Times New Roman"/>
                <a:cs typeface="Times New Roman"/>
              </a:rPr>
              <a:t>?</a:t>
            </a:r>
            <a:endParaRPr sz="2294" dirty="0">
              <a:latin typeface="Times New Roman"/>
              <a:cs typeface="Times New Roman"/>
            </a:endParaRPr>
          </a:p>
          <a:p>
            <a:pPr marL="719456" lvl="1" indent="-275679">
              <a:lnSpc>
                <a:spcPts val="2228"/>
              </a:lnSpc>
              <a:buChar char="–"/>
              <a:tabLst>
                <a:tab pos="718896" algn="l"/>
                <a:tab pos="719456" algn="l"/>
              </a:tabLst>
            </a:pPr>
            <a:r>
              <a:rPr sz="2294" spc="13" dirty="0">
                <a:latin typeface="Times New Roman"/>
                <a:cs typeface="Times New Roman"/>
              </a:rPr>
              <a:t>which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f(i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sz="2294" spc="4" dirty="0">
                <a:latin typeface="Times New Roman"/>
                <a:cs typeface="Times New Roman"/>
              </a:rPr>
              <a:t>is the</a:t>
            </a:r>
            <a:r>
              <a:rPr sz="2294" spc="-26" dirty="0">
                <a:latin typeface="Times New Roman"/>
                <a:cs typeface="Times New Roman"/>
              </a:rPr>
              <a:t> </a:t>
            </a:r>
            <a:r>
              <a:rPr sz="2294" spc="4" dirty="0">
                <a:latin typeface="Times New Roman"/>
                <a:cs typeface="Times New Roman"/>
              </a:rPr>
              <a:t>largest?</a:t>
            </a:r>
            <a:endParaRPr sz="2294" dirty="0">
              <a:latin typeface="Times New Roman"/>
              <a:cs typeface="Times New Roman"/>
            </a:endParaRPr>
          </a:p>
          <a:p>
            <a:pPr marL="719456" lvl="1" indent="-275679">
              <a:lnSpc>
                <a:spcPts val="2493"/>
              </a:lnSpc>
              <a:buChar char="–"/>
              <a:tabLst>
                <a:tab pos="718896" algn="l"/>
                <a:tab pos="719456" algn="l"/>
              </a:tabLst>
            </a:pPr>
            <a:r>
              <a:rPr sz="2294" spc="4" dirty="0">
                <a:latin typeface="Times New Roman"/>
                <a:cs typeface="Times New Roman"/>
              </a:rPr>
              <a:t>quantiles</a:t>
            </a:r>
            <a:r>
              <a:rPr sz="2294" spc="4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of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294" i="1" spc="-1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Times New Roman"/>
                <a:cs typeface="Times New Roman"/>
              </a:rPr>
              <a:t>?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4578" y="2078275"/>
            <a:ext cx="5168829" cy="4432487"/>
          </a:xfrm>
          <a:custGeom>
            <a:avLst/>
            <a:gdLst/>
            <a:ahLst/>
            <a:cxnLst/>
            <a:rect l="l" t="t" r="r" b="b"/>
            <a:pathLst>
              <a:path w="4688205" h="5023484">
                <a:moveTo>
                  <a:pt x="0" y="5023104"/>
                </a:moveTo>
                <a:lnTo>
                  <a:pt x="0" y="0"/>
                </a:lnTo>
                <a:lnTo>
                  <a:pt x="4687824" y="0"/>
                </a:lnTo>
                <a:lnTo>
                  <a:pt x="4687824" y="5023104"/>
                </a:lnTo>
                <a:lnTo>
                  <a:pt x="0" y="502310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164579" y="2068157"/>
            <a:ext cx="5168828" cy="4432487"/>
          </a:xfrm>
          <a:custGeom>
            <a:avLst/>
            <a:gdLst/>
            <a:ahLst/>
            <a:cxnLst/>
            <a:rect l="l" t="t" r="r" b="b"/>
            <a:pathLst>
              <a:path w="4688205" h="5023484">
                <a:moveTo>
                  <a:pt x="4687824" y="5023104"/>
                </a:moveTo>
                <a:lnTo>
                  <a:pt x="4687823" y="0"/>
                </a:lnTo>
                <a:lnTo>
                  <a:pt x="0" y="0"/>
                </a:lnTo>
                <a:lnTo>
                  <a:pt x="0" y="5023104"/>
                </a:lnTo>
                <a:lnTo>
                  <a:pt x="4687824" y="5023104"/>
                </a:lnTo>
                <a:close/>
              </a:path>
            </a:pathLst>
          </a:custGeom>
          <a:ln w="10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6247503" y="2038126"/>
            <a:ext cx="2622737" cy="721932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spc="9" dirty="0">
                <a:solidFill>
                  <a:srgbClr val="FF0000"/>
                </a:solidFill>
                <a:latin typeface="Times New Roman"/>
                <a:cs typeface="Times New Roman"/>
              </a:rPr>
              <a:t>Inverse</a:t>
            </a:r>
            <a:r>
              <a:rPr sz="2294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94" spc="4" dirty="0">
                <a:solidFill>
                  <a:srgbClr val="FF0000"/>
                </a:solidFill>
                <a:latin typeface="Times New Roman"/>
                <a:cs typeface="Times New Roman"/>
              </a:rPr>
              <a:t>distribution:</a:t>
            </a:r>
            <a:endParaRPr sz="2294">
              <a:latin typeface="Times New Roman"/>
              <a:cs typeface="Times New Roman"/>
            </a:endParaRPr>
          </a:p>
          <a:p>
            <a:pPr marL="342918" indent="-331712">
              <a:spcBef>
                <a:spcPts val="40"/>
              </a:spcBef>
              <a:buChar char="•"/>
              <a:tabLst>
                <a:tab pos="342918" algn="l"/>
                <a:tab pos="343479" algn="l"/>
              </a:tabLst>
            </a:pPr>
            <a:r>
              <a:rPr sz="2294" spc="18" dirty="0">
                <a:latin typeface="Times New Roman"/>
                <a:cs typeface="Times New Roman"/>
              </a:rPr>
              <a:t>Work </a:t>
            </a:r>
            <a:r>
              <a:rPr sz="2294" spc="13" dirty="0">
                <a:latin typeface="Times New Roman"/>
                <a:cs typeface="Times New Roman"/>
              </a:rPr>
              <a:t>on</a:t>
            </a:r>
            <a:r>
              <a:rPr sz="2294" spc="-62" dirty="0">
                <a:latin typeface="Times New Roman"/>
                <a:cs typeface="Times New Roman"/>
              </a:rPr>
              <a:t> </a:t>
            </a:r>
            <a:r>
              <a:rPr sz="2294" i="1" spc="9" dirty="0">
                <a:latin typeface="Times New Roman"/>
                <a:cs typeface="Times New Roman"/>
              </a:rPr>
              <a:t>f</a:t>
            </a:r>
            <a:r>
              <a:rPr sz="2316" i="1" spc="13" baseline="23809" dirty="0">
                <a:latin typeface="Times New Roman"/>
                <a:cs typeface="Times New Roman"/>
              </a:rPr>
              <a:t>--1</a:t>
            </a:r>
            <a:r>
              <a:rPr sz="2294" i="1" spc="9" dirty="0">
                <a:latin typeface="Times New Roman"/>
                <a:cs typeface="Times New Roman"/>
              </a:rPr>
              <a:t>[0…K]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7503" y="3100441"/>
            <a:ext cx="3692899" cy="10810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18" marR="4483" indent="-342918">
              <a:lnSpc>
                <a:spcPct val="101200"/>
              </a:lnSpc>
              <a:spcBef>
                <a:spcPts val="88"/>
              </a:spcBef>
              <a:buChar char="•"/>
              <a:tabLst>
                <a:tab pos="342918" algn="l"/>
                <a:tab pos="343479" algn="l"/>
              </a:tabLst>
            </a:pPr>
            <a:r>
              <a:rPr sz="2294" spc="13" dirty="0">
                <a:latin typeface="Times New Roman"/>
                <a:cs typeface="Times New Roman"/>
              </a:rPr>
              <a:t>Each new </a:t>
            </a:r>
            <a:r>
              <a:rPr sz="2294" spc="9" dirty="0">
                <a:latin typeface="Times New Roman"/>
                <a:cs typeface="Times New Roman"/>
              </a:rPr>
              <a:t>packet </a:t>
            </a:r>
            <a:r>
              <a:rPr sz="2294" spc="4" dirty="0">
                <a:latin typeface="Times New Roman"/>
                <a:cs typeface="Times New Roman"/>
              </a:rPr>
              <a:t>results in </a:t>
            </a:r>
            <a:r>
              <a:rPr sz="2294" spc="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316" i="1" spc="6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[f[i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]]←f</a:t>
            </a:r>
            <a:r>
              <a:rPr sz="2316" i="1" spc="6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[f[i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]] </a:t>
            </a:r>
            <a:r>
              <a:rPr sz="2294" i="1" spc="18" dirty="0">
                <a:solidFill>
                  <a:srgbClr val="009900"/>
                </a:solidFill>
                <a:latin typeface="Arial"/>
                <a:cs typeface="Arial"/>
              </a:rPr>
              <a:t>− </a:t>
            </a:r>
            <a:r>
              <a:rPr sz="2294" i="1" spc="18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-7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9" dirty="0" smtClean="0">
                <a:latin typeface="Times New Roman"/>
                <a:cs typeface="Times New Roman"/>
              </a:rPr>
              <a:t>and </a:t>
            </a:r>
            <a:r>
              <a:rPr sz="2294" i="1" spc="4" dirty="0" smtClean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316" i="1" spc="6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[f[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] </a:t>
            </a:r>
            <a:r>
              <a:rPr sz="2294" i="1" spc="22" dirty="0">
                <a:solidFill>
                  <a:srgbClr val="009900"/>
                </a:solidFill>
                <a:latin typeface="Times New Roman"/>
                <a:cs typeface="Times New Roman"/>
              </a:rPr>
              <a:t>+</a:t>
            </a:r>
            <a:r>
              <a:rPr sz="2294" i="1" spc="-13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spc="19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]</a:t>
            </a:r>
            <a:r>
              <a:rPr sz="2294" i="1" spc="13" dirty="0" smtClean="0">
                <a:solidFill>
                  <a:srgbClr val="009900"/>
                </a:solidFill>
                <a:latin typeface="Times New Roman"/>
                <a:cs typeface="Times New Roman"/>
              </a:rPr>
              <a:t>←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0389" y="3964349"/>
            <a:ext cx="797299" cy="2489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87518" algn="l"/>
              </a:tabLst>
            </a:pPr>
            <a:r>
              <a:rPr sz="1544" i="1" dirty="0">
                <a:solidFill>
                  <a:srgbClr val="009900"/>
                </a:solidFill>
                <a:latin typeface="Times New Roman"/>
                <a:cs typeface="Times New Roman"/>
              </a:rPr>
              <a:t>p	p</a:t>
            </a:r>
            <a:endParaRPr sz="1544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0526" y="3790883"/>
            <a:ext cx="2341418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316" i="1" spc="6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[f[i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] </a:t>
            </a:r>
            <a:r>
              <a:rPr sz="2294" i="1" spc="22" dirty="0">
                <a:solidFill>
                  <a:srgbClr val="009900"/>
                </a:solidFill>
                <a:latin typeface="Times New Roman"/>
                <a:cs typeface="Times New Roman"/>
              </a:rPr>
              <a:t>+ 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294" i="1" spc="-26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294" i="1" spc="-26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2294" i="1" spc="13" dirty="0" smtClean="0">
                <a:solidFill>
                  <a:srgbClr val="009900"/>
                </a:solidFill>
                <a:latin typeface="Times New Roman"/>
                <a:cs typeface="Times New Roman"/>
              </a:rPr>
              <a:t>]+</a:t>
            </a:r>
            <a:r>
              <a:rPr sz="2294" i="1" spc="13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spc="13" dirty="0">
                <a:solidFill>
                  <a:srgbClr val="009900"/>
                </a:solidFill>
                <a:latin typeface="Times New Roman"/>
                <a:cs typeface="Times New Roman"/>
              </a:rPr>
              <a:t>.</a:t>
            </a: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7490" y="4870073"/>
            <a:ext cx="3882278" cy="1221299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42918" indent="-331712">
              <a:lnSpc>
                <a:spcPts val="2493"/>
              </a:lnSpc>
              <a:spcBef>
                <a:spcPts val="124"/>
              </a:spcBef>
              <a:buChar char="•"/>
              <a:tabLst>
                <a:tab pos="342918" algn="l"/>
                <a:tab pos="343479" algn="l"/>
              </a:tabLst>
            </a:pPr>
            <a:r>
              <a:rPr sz="2294" spc="13" dirty="0">
                <a:latin typeface="Times New Roman"/>
                <a:cs typeface="Times New Roman"/>
              </a:rPr>
              <a:t>Problems:</a:t>
            </a:r>
            <a:endParaRPr sz="2294">
              <a:latin typeface="Times New Roman"/>
              <a:cs typeface="Times New Roman"/>
            </a:endParaRPr>
          </a:p>
          <a:p>
            <a:pPr marL="454983">
              <a:lnSpc>
                <a:spcPts val="2228"/>
              </a:lnSpc>
              <a:tabLst>
                <a:tab pos="730102" algn="l"/>
              </a:tabLst>
            </a:pPr>
            <a:r>
              <a:rPr sz="2294" spc="18" dirty="0">
                <a:solidFill>
                  <a:srgbClr val="009900"/>
                </a:solidFill>
                <a:latin typeface="Times New Roman"/>
                <a:cs typeface="Times New Roman"/>
              </a:rPr>
              <a:t>–	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316" i="1" spc="6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(i) </a:t>
            </a:r>
            <a:r>
              <a:rPr sz="2294" i="1" spc="22" dirty="0">
                <a:solidFill>
                  <a:srgbClr val="009900"/>
                </a:solidFill>
                <a:latin typeface="Times New Roman"/>
                <a:cs typeface="Times New Roman"/>
              </a:rPr>
              <a:t>=</a:t>
            </a:r>
            <a:r>
              <a:rPr sz="2294" i="1" spc="-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13" dirty="0">
                <a:solidFill>
                  <a:srgbClr val="009900"/>
                </a:solidFill>
                <a:latin typeface="Times New Roman"/>
                <a:cs typeface="Times New Roman"/>
              </a:rPr>
              <a:t>?</a:t>
            </a:r>
            <a:endParaRPr sz="2294">
              <a:latin typeface="Times New Roman"/>
              <a:cs typeface="Times New Roman"/>
            </a:endParaRPr>
          </a:p>
          <a:p>
            <a:pPr marL="730662" lvl="1" indent="-275679">
              <a:lnSpc>
                <a:spcPts val="2228"/>
              </a:lnSpc>
              <a:buChar char="–"/>
              <a:tabLst>
                <a:tab pos="730102" algn="l"/>
                <a:tab pos="730662" algn="l"/>
                <a:tab pos="1600285" algn="l"/>
              </a:tabLst>
            </a:pPr>
            <a:r>
              <a:rPr sz="2294" spc="13" dirty="0">
                <a:latin typeface="Times New Roman"/>
                <a:cs typeface="Times New Roman"/>
              </a:rPr>
              <a:t>which	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316" i="1" spc="6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spc="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(i) </a:t>
            </a:r>
            <a:r>
              <a:rPr sz="2294" spc="9" dirty="0">
                <a:latin typeface="Times New Roman"/>
                <a:cs typeface="Times New Roman"/>
              </a:rPr>
              <a:t>is the</a:t>
            </a:r>
            <a:r>
              <a:rPr sz="2294" spc="-71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largest?</a:t>
            </a:r>
            <a:endParaRPr sz="2294">
              <a:latin typeface="Times New Roman"/>
              <a:cs typeface="Times New Roman"/>
            </a:endParaRPr>
          </a:p>
          <a:p>
            <a:pPr marL="730662" lvl="1" indent="-275679">
              <a:lnSpc>
                <a:spcPts val="2493"/>
              </a:lnSpc>
              <a:buChar char="–"/>
              <a:tabLst>
                <a:tab pos="730102" algn="l"/>
                <a:tab pos="730662" algn="l"/>
              </a:tabLst>
            </a:pPr>
            <a:r>
              <a:rPr sz="2294" spc="4" dirty="0">
                <a:latin typeface="Times New Roman"/>
                <a:cs typeface="Times New Roman"/>
              </a:rPr>
              <a:t>quantiles </a:t>
            </a:r>
            <a:r>
              <a:rPr sz="2294" spc="9" dirty="0">
                <a:latin typeface="Times New Roman"/>
                <a:cs typeface="Times New Roman"/>
              </a:rPr>
              <a:t>of </a:t>
            </a:r>
            <a:r>
              <a:rPr sz="2294" i="1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316" i="1" baseline="23809" dirty="0">
                <a:solidFill>
                  <a:srgbClr val="009900"/>
                </a:solidFill>
                <a:latin typeface="Arial"/>
                <a:cs typeface="Arial"/>
              </a:rPr>
              <a:t>−</a:t>
            </a:r>
            <a:r>
              <a:rPr sz="2316" i="1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316" i="1" spc="-26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13" dirty="0">
                <a:latin typeface="Times New Roman"/>
                <a:cs typeface="Times New Roman"/>
              </a:rPr>
              <a:t>?</a:t>
            </a:r>
            <a:endParaRPr sz="229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9713" y="986577"/>
            <a:ext cx="9895115" cy="87157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21500"/>
              </a:lnSpc>
              <a:spcBef>
                <a:spcPts val="79"/>
              </a:spcBef>
            </a:pPr>
            <a:r>
              <a:rPr sz="2294" spc="13" dirty="0">
                <a:latin typeface="Times New Roman"/>
                <a:cs typeface="Times New Roman"/>
              </a:rPr>
              <a:t>Consider </a:t>
            </a:r>
            <a:r>
              <a:rPr sz="2294" spc="9" dirty="0">
                <a:latin typeface="Times New Roman"/>
                <a:cs typeface="Times New Roman"/>
              </a:rPr>
              <a:t>the </a:t>
            </a:r>
            <a:r>
              <a:rPr sz="2294" spc="13" dirty="0">
                <a:latin typeface="Times New Roman"/>
                <a:cs typeface="Times New Roman"/>
              </a:rPr>
              <a:t>IP </a:t>
            </a:r>
            <a:r>
              <a:rPr sz="2294" spc="9" dirty="0">
                <a:latin typeface="Times New Roman"/>
                <a:cs typeface="Times New Roman"/>
              </a:rPr>
              <a:t>traffic </a:t>
            </a:r>
            <a:r>
              <a:rPr sz="2294" spc="18" dirty="0">
                <a:latin typeface="Times New Roman"/>
                <a:cs typeface="Times New Roman"/>
              </a:rPr>
              <a:t>on </a:t>
            </a:r>
            <a:r>
              <a:rPr sz="2294" spc="13" dirty="0">
                <a:latin typeface="Times New Roman"/>
                <a:cs typeface="Times New Roman"/>
              </a:rPr>
              <a:t>a link as </a:t>
            </a:r>
            <a:r>
              <a:rPr sz="2294" spc="9" dirty="0">
                <a:latin typeface="Times New Roman"/>
                <a:cs typeface="Times New Roman"/>
              </a:rPr>
              <a:t>packet </a:t>
            </a:r>
            <a:r>
              <a:rPr sz="2294" i="1" spc="18" dirty="0">
                <a:solidFill>
                  <a:srgbClr val="009900"/>
                </a:solidFill>
                <a:latin typeface="Times New Roman"/>
                <a:cs typeface="Times New Roman"/>
              </a:rPr>
              <a:t>p </a:t>
            </a:r>
            <a:r>
              <a:rPr sz="2294" spc="4" dirty="0">
                <a:latin typeface="Times New Roman"/>
                <a:cs typeface="Times New Roman"/>
              </a:rPr>
              <a:t>representing </a:t>
            </a:r>
            <a:r>
              <a:rPr sz="2294" spc="4" dirty="0">
                <a:solidFill>
                  <a:srgbClr val="009900"/>
                </a:solidFill>
                <a:latin typeface="Times New Roman"/>
                <a:cs typeface="Times New Roman"/>
              </a:rPr>
              <a:t>(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, </a:t>
            </a:r>
            <a:r>
              <a:rPr sz="2294" i="1" spc="9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spc="13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294" spc="9" dirty="0">
                <a:solidFill>
                  <a:srgbClr val="009900"/>
                </a:solidFill>
                <a:latin typeface="Times New Roman"/>
                <a:cs typeface="Times New Roman"/>
              </a:rPr>
              <a:t>)  </a:t>
            </a:r>
            <a:r>
              <a:rPr sz="2294" spc="9" dirty="0">
                <a:latin typeface="Times New Roman"/>
                <a:cs typeface="Times New Roman"/>
              </a:rPr>
              <a:t>pairs where </a:t>
            </a:r>
            <a:r>
              <a:rPr sz="2294" i="1" dirty="0">
                <a:solidFill>
                  <a:srgbClr val="009900"/>
                </a:solidFill>
                <a:latin typeface="Times New Roman"/>
                <a:cs typeface="Times New Roman"/>
              </a:rPr>
              <a:t>i</a:t>
            </a:r>
            <a:r>
              <a:rPr sz="2316" i="1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 </a:t>
            </a:r>
            <a:r>
              <a:rPr sz="2294" spc="9" dirty="0">
                <a:latin typeface="Times New Roman"/>
                <a:cs typeface="Times New Roman"/>
              </a:rPr>
              <a:t>is </a:t>
            </a:r>
            <a:r>
              <a:rPr sz="2294" spc="13" dirty="0">
                <a:latin typeface="Times New Roman"/>
                <a:cs typeface="Times New Roman"/>
              </a:rPr>
              <a:t>a </a:t>
            </a:r>
            <a:r>
              <a:rPr sz="2294" spc="9" dirty="0">
                <a:latin typeface="Times New Roman"/>
                <a:cs typeface="Times New Roman"/>
              </a:rPr>
              <a:t>source </a:t>
            </a:r>
            <a:r>
              <a:rPr sz="2294" spc="13" dirty="0">
                <a:latin typeface="Times New Roman"/>
                <a:cs typeface="Times New Roman"/>
              </a:rPr>
              <a:t>IP </a:t>
            </a:r>
            <a:r>
              <a:rPr sz="2294" spc="9" dirty="0">
                <a:latin typeface="Times New Roman"/>
                <a:cs typeface="Times New Roman"/>
              </a:rPr>
              <a:t>address </a:t>
            </a:r>
            <a:r>
              <a:rPr sz="2294" spc="13" dirty="0">
                <a:latin typeface="Times New Roman"/>
                <a:cs typeface="Times New Roman"/>
              </a:rPr>
              <a:t>and </a:t>
            </a:r>
            <a:r>
              <a:rPr sz="2294" i="1" spc="4" dirty="0">
                <a:solidFill>
                  <a:srgbClr val="009900"/>
                </a:solidFill>
                <a:latin typeface="Times New Roman"/>
                <a:cs typeface="Times New Roman"/>
              </a:rPr>
              <a:t>s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p</a:t>
            </a:r>
            <a:r>
              <a:rPr sz="2316" i="1" spc="6" baseline="-2063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is </a:t>
            </a:r>
            <a:r>
              <a:rPr sz="2294" spc="13" dirty="0">
                <a:latin typeface="Times New Roman"/>
                <a:cs typeface="Times New Roman"/>
              </a:rPr>
              <a:t>a </a:t>
            </a:r>
            <a:r>
              <a:rPr sz="2294" spc="9" dirty="0">
                <a:latin typeface="Times New Roman"/>
                <a:cs typeface="Times New Roman"/>
              </a:rPr>
              <a:t>size </a:t>
            </a:r>
            <a:r>
              <a:rPr sz="2294" spc="13" dirty="0">
                <a:latin typeface="Times New Roman"/>
                <a:cs typeface="Times New Roman"/>
              </a:rPr>
              <a:t>of </a:t>
            </a:r>
            <a:r>
              <a:rPr sz="2294" spc="4" dirty="0">
                <a:latin typeface="Times New Roman"/>
                <a:cs typeface="Times New Roman"/>
              </a:rPr>
              <a:t>the</a:t>
            </a:r>
            <a:r>
              <a:rPr sz="2294" spc="-176" dirty="0">
                <a:latin typeface="Times New Roman"/>
                <a:cs typeface="Times New Roman"/>
              </a:rPr>
              <a:t> </a:t>
            </a:r>
            <a:r>
              <a:rPr sz="2294" spc="9" dirty="0">
                <a:latin typeface="Times New Roman"/>
                <a:cs typeface="Times New Roman"/>
              </a:rPr>
              <a:t>packet.</a:t>
            </a:r>
            <a:endParaRPr sz="229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869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894" y="-26430"/>
            <a:ext cx="10032787" cy="1236575"/>
          </a:xfrm>
          <a:prstGeom prst="rect">
            <a:avLst/>
          </a:prstGeom>
        </p:spPr>
        <p:txBody>
          <a:bodyPr vert="horz" wrap="square" lIns="0" tIns="30816" rIns="0" bIns="0" rtlCol="0" anchor="ctr">
            <a:spAutoFit/>
          </a:bodyPr>
          <a:lstStyle/>
          <a:p>
            <a:pPr marL="2229529" marR="4483" indent="-1972901">
              <a:lnSpc>
                <a:spcPts val="4650"/>
              </a:lnSpc>
              <a:spcBef>
                <a:spcPts val="243"/>
              </a:spcBef>
            </a:pP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Streams:  </a:t>
            </a:r>
            <a:r>
              <a:rPr b="1" spc="-9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b="1" spc="-4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258" y="3288703"/>
            <a:ext cx="10091056" cy="3266392"/>
          </a:xfrm>
          <a:prstGeom prst="rect">
            <a:avLst/>
          </a:prstGeom>
        </p:spPr>
        <p:txBody>
          <a:bodyPr vert="horz" wrap="square" lIns="0" tIns="80122" rIns="0" bIns="0" rtlCol="0">
            <a:spAutoFit/>
          </a:bodyPr>
          <a:lstStyle/>
          <a:p>
            <a:pPr marL="342918" marR="556962" indent="-331712">
              <a:lnSpc>
                <a:spcPts val="2232"/>
              </a:lnSpc>
              <a:spcBef>
                <a:spcPts val="631"/>
              </a:spcBef>
              <a:buChar char="•"/>
              <a:tabLst>
                <a:tab pos="342918" algn="l"/>
                <a:tab pos="343479" algn="l"/>
              </a:tabLst>
            </a:pPr>
            <a:r>
              <a:rPr sz="2800" spc="9" dirty="0">
                <a:latin typeface="Times New Roman"/>
                <a:cs typeface="Times New Roman"/>
              </a:rPr>
              <a:t>If </a:t>
            </a:r>
            <a:r>
              <a:rPr sz="2800" spc="18" dirty="0">
                <a:latin typeface="Times New Roman"/>
                <a:cs typeface="Times New Roman"/>
              </a:rPr>
              <a:t>we </a:t>
            </a:r>
            <a:r>
              <a:rPr sz="2800" spc="13" dirty="0">
                <a:latin typeface="Times New Roman"/>
                <a:cs typeface="Times New Roman"/>
              </a:rPr>
              <a:t>have </a:t>
            </a:r>
            <a:r>
              <a:rPr sz="2800" spc="9" dirty="0">
                <a:latin typeface="Times New Roman"/>
                <a:cs typeface="Times New Roman"/>
              </a:rPr>
              <a:t>full space,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9" dirty="0">
                <a:latin typeface="Times New Roman"/>
                <a:cs typeface="Times New Roman"/>
              </a:rPr>
              <a:t>is easy </a:t>
            </a:r>
            <a:r>
              <a:rPr sz="2800" spc="4" dirty="0">
                <a:latin typeface="Times New Roman"/>
                <a:cs typeface="Times New Roman"/>
              </a:rPr>
              <a:t>to </a:t>
            </a:r>
            <a:r>
              <a:rPr sz="2800" spc="13" dirty="0">
                <a:latin typeface="Times New Roman"/>
                <a:cs typeface="Times New Roman"/>
              </a:rPr>
              <a:t>go </a:t>
            </a:r>
            <a:r>
              <a:rPr sz="2800" spc="9" dirty="0">
                <a:latin typeface="Times New Roman"/>
                <a:cs typeface="Times New Roman"/>
              </a:rPr>
              <a:t>between forward and  inverse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distribution.</a:t>
            </a:r>
            <a:endParaRPr sz="2800" dirty="0">
              <a:latin typeface="Times New Roman"/>
              <a:cs typeface="Times New Roman"/>
            </a:endParaRPr>
          </a:p>
          <a:p>
            <a:pPr marL="342918" marR="739067" indent="-331712">
              <a:lnSpc>
                <a:spcPts val="2232"/>
              </a:lnSpc>
              <a:spcBef>
                <a:spcPts val="556"/>
              </a:spcBef>
              <a:buChar char="•"/>
              <a:tabLst>
                <a:tab pos="342918" algn="l"/>
                <a:tab pos="343479" algn="l"/>
              </a:tabLst>
            </a:pPr>
            <a:r>
              <a:rPr sz="2800" spc="13" dirty="0">
                <a:latin typeface="Times New Roman"/>
                <a:cs typeface="Times New Roman"/>
              </a:rPr>
              <a:t>But </a:t>
            </a:r>
            <a:r>
              <a:rPr sz="2800" spc="9" dirty="0">
                <a:latin typeface="Times New Roman"/>
                <a:cs typeface="Times New Roman"/>
              </a:rPr>
              <a:t>in small space </a:t>
            </a:r>
            <a:r>
              <a:rPr sz="2800" spc="4" dirty="0">
                <a:latin typeface="Times New Roman"/>
                <a:cs typeface="Times New Roman"/>
              </a:rPr>
              <a:t>it </a:t>
            </a:r>
            <a:r>
              <a:rPr sz="2800" spc="9" dirty="0">
                <a:latin typeface="Times New Roman"/>
                <a:cs typeface="Times New Roman"/>
              </a:rPr>
              <a:t>is </a:t>
            </a:r>
            <a:r>
              <a:rPr sz="2800" spc="13" dirty="0">
                <a:latin typeface="Times New Roman"/>
                <a:cs typeface="Times New Roman"/>
              </a:rPr>
              <a:t>much </a:t>
            </a:r>
            <a:r>
              <a:rPr sz="2800" spc="9" dirty="0">
                <a:latin typeface="Times New Roman"/>
                <a:cs typeface="Times New Roman"/>
              </a:rPr>
              <a:t>more </a:t>
            </a:r>
            <a:r>
              <a:rPr sz="2800" spc="4" dirty="0">
                <a:latin typeface="Times New Roman"/>
                <a:cs typeface="Times New Roman"/>
              </a:rPr>
              <a:t>difficult, </a:t>
            </a:r>
            <a:r>
              <a:rPr sz="2800" spc="13" dirty="0">
                <a:latin typeface="Times New Roman"/>
                <a:cs typeface="Times New Roman"/>
              </a:rPr>
              <a:t>and </a:t>
            </a:r>
            <a:r>
              <a:rPr sz="2800" spc="9" dirty="0">
                <a:latin typeface="Times New Roman"/>
                <a:cs typeface="Times New Roman"/>
              </a:rPr>
              <a:t>existing  </a:t>
            </a:r>
            <a:r>
              <a:rPr sz="2800" spc="13" dirty="0">
                <a:latin typeface="Times New Roman"/>
                <a:cs typeface="Times New Roman"/>
              </a:rPr>
              <a:t>methods </a:t>
            </a:r>
            <a:r>
              <a:rPr sz="2800" spc="9" dirty="0">
                <a:latin typeface="Times New Roman"/>
                <a:cs typeface="Times New Roman"/>
              </a:rPr>
              <a:t>in small space don’t</a:t>
            </a:r>
            <a:r>
              <a:rPr sz="2800" spc="-57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apply.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342918" marR="165296" indent="-331712">
              <a:lnSpc>
                <a:spcPts val="2224"/>
              </a:lnSpc>
              <a:buChar char="•"/>
              <a:tabLst>
                <a:tab pos="342918" algn="l"/>
                <a:tab pos="343479" algn="l"/>
              </a:tabLst>
            </a:pPr>
            <a:r>
              <a:rPr sz="2800" spc="13" dirty="0">
                <a:latin typeface="Times New Roman"/>
                <a:cs typeface="Times New Roman"/>
              </a:rPr>
              <a:t>Find </a:t>
            </a:r>
            <a:r>
              <a:rPr sz="2800" spc="9" dirty="0">
                <a:solidFill>
                  <a:srgbClr val="009900"/>
                </a:solidFill>
                <a:latin typeface="Times New Roman"/>
                <a:cs typeface="Times New Roman"/>
              </a:rPr>
              <a:t>f(192.168.1.1) </a:t>
            </a:r>
            <a:r>
              <a:rPr sz="2800" spc="9" dirty="0">
                <a:latin typeface="Times New Roman"/>
                <a:cs typeface="Times New Roman"/>
              </a:rPr>
              <a:t>in small space, with query give </a:t>
            </a:r>
            <a:r>
              <a:rPr sz="2800" i="1" spc="18" dirty="0">
                <a:latin typeface="Times New Roman"/>
                <a:cs typeface="Times New Roman"/>
              </a:rPr>
              <a:t>a </a:t>
            </a:r>
            <a:r>
              <a:rPr sz="2800" i="1" spc="9" dirty="0">
                <a:latin typeface="Times New Roman"/>
                <a:cs typeface="Times New Roman"/>
              </a:rPr>
              <a:t>priori </a:t>
            </a:r>
            <a:r>
              <a:rPr sz="2800" spc="18" dirty="0">
                <a:latin typeface="Times New Roman"/>
                <a:cs typeface="Times New Roman"/>
              </a:rPr>
              <a:t>–  </a:t>
            </a:r>
            <a:r>
              <a:rPr sz="2800" spc="9" dirty="0">
                <a:latin typeface="Times New Roman"/>
                <a:cs typeface="Times New Roman"/>
              </a:rPr>
              <a:t>easy: just count </a:t>
            </a:r>
            <a:r>
              <a:rPr sz="2800" spc="13" dirty="0">
                <a:latin typeface="Times New Roman"/>
                <a:cs typeface="Times New Roman"/>
              </a:rPr>
              <a:t>how many </a:t>
            </a:r>
            <a:r>
              <a:rPr sz="2800" spc="9" dirty="0">
                <a:latin typeface="Times New Roman"/>
                <a:cs typeface="Times New Roman"/>
              </a:rPr>
              <a:t>times the address is</a:t>
            </a:r>
            <a:r>
              <a:rPr sz="2800" spc="-8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seen</a:t>
            </a:r>
            <a:r>
              <a:rPr sz="2800" spc="9" dirty="0" smtClean="0">
                <a:latin typeface="Times New Roman"/>
                <a:cs typeface="Times New Roman"/>
              </a:rPr>
              <a:t>.</a:t>
            </a:r>
            <a:endParaRPr lang="en-US" sz="2800" spc="9" dirty="0" smtClean="0">
              <a:latin typeface="Times New Roman"/>
              <a:cs typeface="Times New Roman"/>
            </a:endParaRPr>
          </a:p>
          <a:p>
            <a:pPr marL="342918" marR="165296" indent="-331712">
              <a:lnSpc>
                <a:spcPts val="2224"/>
              </a:lnSpc>
              <a:buChar char="•"/>
              <a:tabLst>
                <a:tab pos="342918" algn="l"/>
                <a:tab pos="343479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42918" marR="4483" indent="-331712">
              <a:lnSpc>
                <a:spcPts val="2232"/>
              </a:lnSpc>
              <a:spcBef>
                <a:spcPts val="552"/>
              </a:spcBef>
              <a:buChar char="•"/>
              <a:tabLst>
                <a:tab pos="342918" algn="l"/>
                <a:tab pos="343479" algn="l"/>
              </a:tabLst>
            </a:pPr>
            <a:r>
              <a:rPr sz="2800" spc="13" dirty="0">
                <a:solidFill>
                  <a:srgbClr val="FF0000"/>
                </a:solidFill>
                <a:latin typeface="Times New Roman"/>
                <a:cs typeface="Times New Roman"/>
              </a:rPr>
              <a:t>Find </a:t>
            </a:r>
            <a:r>
              <a:rPr sz="2800" spc="9" dirty="0">
                <a:solidFill>
                  <a:srgbClr val="009900"/>
                </a:solidFill>
                <a:latin typeface="Times New Roman"/>
                <a:cs typeface="Times New Roman"/>
              </a:rPr>
              <a:t>f</a:t>
            </a:r>
            <a:r>
              <a:rPr sz="2800" spc="13" baseline="23809" dirty="0">
                <a:solidFill>
                  <a:srgbClr val="009900"/>
                </a:solidFill>
                <a:latin typeface="Times New Roman"/>
                <a:cs typeface="Times New Roman"/>
              </a:rPr>
              <a:t>-1</a:t>
            </a:r>
            <a:r>
              <a:rPr sz="2800" spc="9" dirty="0">
                <a:solidFill>
                  <a:srgbClr val="009900"/>
                </a:solidFill>
                <a:latin typeface="Times New Roman"/>
                <a:cs typeface="Times New Roman"/>
              </a:rPr>
              <a:t>(1024) </a:t>
            </a:r>
            <a:r>
              <a:rPr sz="2800" spc="18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2800" spc="9" dirty="0">
                <a:solidFill>
                  <a:srgbClr val="FF0000"/>
                </a:solidFill>
                <a:latin typeface="Times New Roman"/>
                <a:cs typeface="Times New Roman"/>
              </a:rPr>
              <a:t>is provably hard </a:t>
            </a:r>
            <a:r>
              <a:rPr sz="2800" spc="4" dirty="0">
                <a:latin typeface="Times New Roman"/>
                <a:cs typeface="Times New Roman"/>
              </a:rPr>
              <a:t>(can’t </a:t>
            </a:r>
            <a:r>
              <a:rPr sz="2800" spc="9" dirty="0">
                <a:latin typeface="Times New Roman"/>
                <a:cs typeface="Times New Roman"/>
              </a:rPr>
              <a:t>find exactly </a:t>
            </a:r>
            <a:r>
              <a:rPr sz="2800" spc="13" dirty="0">
                <a:latin typeface="Times New Roman"/>
                <a:cs typeface="Times New Roman"/>
              </a:rPr>
              <a:t>how many  IP </a:t>
            </a:r>
            <a:r>
              <a:rPr sz="2800" spc="9" dirty="0">
                <a:latin typeface="Times New Roman"/>
                <a:cs typeface="Times New Roman"/>
              </a:rPr>
              <a:t>addresses sent </a:t>
            </a:r>
            <a:r>
              <a:rPr sz="2800" spc="18" dirty="0">
                <a:latin typeface="Times New Roman"/>
                <a:cs typeface="Times New Roman"/>
              </a:rPr>
              <a:t>1KB </a:t>
            </a:r>
            <a:r>
              <a:rPr sz="2800" spc="9" dirty="0">
                <a:latin typeface="Times New Roman"/>
                <a:cs typeface="Times New Roman"/>
              </a:rPr>
              <a:t>of data without keeping full</a:t>
            </a:r>
            <a:r>
              <a:rPr sz="2800" spc="-53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space).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7894" y="1228075"/>
            <a:ext cx="262218" cy="1589168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11206">
              <a:spcBef>
                <a:spcPts val="269"/>
              </a:spcBef>
            </a:pPr>
            <a:r>
              <a:rPr sz="1324" spc="9" dirty="0">
                <a:latin typeface="Arial"/>
                <a:cs typeface="Arial"/>
              </a:rPr>
              <a:t>7/7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3"/>
              </a:spcBef>
            </a:pPr>
            <a:r>
              <a:rPr sz="1324" spc="9" dirty="0">
                <a:latin typeface="Arial"/>
                <a:cs typeface="Arial"/>
              </a:rPr>
              <a:t>6/7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9" dirty="0">
                <a:latin typeface="Arial"/>
                <a:cs typeface="Arial"/>
              </a:rPr>
              <a:t>5/7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13" dirty="0">
                <a:latin typeface="Arial"/>
                <a:cs typeface="Arial"/>
              </a:rPr>
              <a:t>4/7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44"/>
              </a:spcBef>
            </a:pPr>
            <a:r>
              <a:rPr sz="1324" spc="9" dirty="0">
                <a:latin typeface="Arial"/>
                <a:cs typeface="Arial"/>
              </a:rPr>
              <a:t>3/7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9" dirty="0">
                <a:latin typeface="Arial"/>
                <a:cs typeface="Arial"/>
              </a:rPr>
              <a:t>2/7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9" dirty="0">
                <a:latin typeface="Arial"/>
                <a:cs typeface="Arial"/>
              </a:rPr>
              <a:t>1/7</a:t>
            </a:r>
            <a:endParaRPr sz="132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01186" y="2585868"/>
            <a:ext cx="220756" cy="220756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0" y="249936"/>
                </a:moveTo>
                <a:lnTo>
                  <a:pt x="0" y="0"/>
                </a:lnTo>
                <a:lnTo>
                  <a:pt x="249936" y="0"/>
                </a:lnTo>
                <a:lnTo>
                  <a:pt x="249936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8601186" y="2585868"/>
            <a:ext cx="220756" cy="220756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249936" y="249936"/>
                </a:moveTo>
                <a:lnTo>
                  <a:pt x="249936" y="0"/>
                </a:lnTo>
                <a:lnTo>
                  <a:pt x="0" y="0"/>
                </a:lnTo>
                <a:lnTo>
                  <a:pt x="0" y="249936"/>
                </a:lnTo>
                <a:lnTo>
                  <a:pt x="249936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9265472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265472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9043595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0" y="249936"/>
                </a:moveTo>
                <a:lnTo>
                  <a:pt x="0" y="0"/>
                </a:lnTo>
                <a:lnTo>
                  <a:pt x="251459" y="0"/>
                </a:lnTo>
                <a:lnTo>
                  <a:pt x="251459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9043595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251459" y="249936"/>
                </a:moveTo>
                <a:lnTo>
                  <a:pt x="251459" y="0"/>
                </a:lnTo>
                <a:lnTo>
                  <a:pt x="0" y="0"/>
                </a:lnTo>
                <a:lnTo>
                  <a:pt x="0" y="249936"/>
                </a:lnTo>
                <a:lnTo>
                  <a:pt x="251459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821718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821718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379311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8379311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601186" y="1920240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601186" y="1920240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379311" y="1920240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379311" y="1920240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379311" y="125595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8379311" y="1255956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379311" y="1477832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8379311" y="1477832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59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8379311" y="21421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8379311" y="21421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8601186" y="2363993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6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601186" y="2363993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249936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6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8379311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8379311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821718" y="21421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821718" y="21421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601186" y="2142117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8601186" y="2142117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821718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8821718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8379311" y="169836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379311" y="2766060"/>
            <a:ext cx="1402976" cy="82363"/>
          </a:xfrm>
          <a:custGeom>
            <a:avLst/>
            <a:gdLst/>
            <a:ahLst/>
            <a:cxnLst/>
            <a:rect l="l" t="t" r="r" b="b"/>
            <a:pathLst>
              <a:path w="1590040" h="93344">
                <a:moveTo>
                  <a:pt x="1496568" y="62484"/>
                </a:moveTo>
                <a:lnTo>
                  <a:pt x="1496568" y="92964"/>
                </a:lnTo>
                <a:lnTo>
                  <a:pt x="1589532" y="45720"/>
                </a:lnTo>
                <a:lnTo>
                  <a:pt x="1511808" y="7495"/>
                </a:lnTo>
                <a:lnTo>
                  <a:pt x="1511808" y="62484"/>
                </a:lnTo>
                <a:lnTo>
                  <a:pt x="1496568" y="62484"/>
                </a:lnTo>
                <a:close/>
              </a:path>
              <a:path w="1590040" h="93344">
                <a:moveTo>
                  <a:pt x="0" y="30480"/>
                </a:moveTo>
                <a:lnTo>
                  <a:pt x="0" y="62484"/>
                </a:lnTo>
                <a:lnTo>
                  <a:pt x="1511808" y="62484"/>
                </a:lnTo>
                <a:lnTo>
                  <a:pt x="1511808" y="30480"/>
                </a:lnTo>
                <a:lnTo>
                  <a:pt x="0" y="30480"/>
                </a:lnTo>
                <a:close/>
              </a:path>
              <a:path w="1590040" h="93344">
                <a:moveTo>
                  <a:pt x="1496568" y="0"/>
                </a:moveTo>
                <a:lnTo>
                  <a:pt x="1496568" y="30480"/>
                </a:lnTo>
                <a:lnTo>
                  <a:pt x="1511808" y="30480"/>
                </a:lnTo>
                <a:lnTo>
                  <a:pt x="1511808" y="7495"/>
                </a:lnTo>
                <a:lnTo>
                  <a:pt x="1496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7570479" y="1910487"/>
            <a:ext cx="346249" cy="7216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2665"/>
              </a:lnSpc>
            </a:pPr>
            <a:r>
              <a:rPr sz="2338" spc="-4" dirty="0">
                <a:latin typeface="Arial"/>
                <a:cs typeface="Arial"/>
              </a:rPr>
              <a:t>F</a:t>
            </a:r>
            <a:r>
              <a:rPr sz="2316" baseline="23809" dirty="0">
                <a:latin typeface="Arial"/>
                <a:cs typeface="Arial"/>
              </a:rPr>
              <a:t>-1</a:t>
            </a:r>
            <a:r>
              <a:rPr sz="2338" spc="-4" dirty="0">
                <a:latin typeface="Arial"/>
                <a:cs typeface="Arial"/>
              </a:rPr>
              <a:t>(x)</a:t>
            </a:r>
            <a:endParaRPr sz="233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96343" y="2863775"/>
            <a:ext cx="1073524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50465" algn="l"/>
                <a:tab pos="490284" algn="l"/>
                <a:tab pos="727861" algn="l"/>
                <a:tab pos="965999" algn="l"/>
              </a:tabLst>
            </a:pPr>
            <a:r>
              <a:rPr sz="1324" spc="18" dirty="0">
                <a:latin typeface="Arial"/>
                <a:cs typeface="Arial"/>
              </a:rPr>
              <a:t>1	2	3	4	5</a:t>
            </a:r>
            <a:endParaRPr sz="1324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74977" y="1625749"/>
            <a:ext cx="83484" cy="1181100"/>
          </a:xfrm>
          <a:custGeom>
            <a:avLst/>
            <a:gdLst/>
            <a:ahLst/>
            <a:cxnLst/>
            <a:rect l="l" t="t" r="r" b="b"/>
            <a:pathLst>
              <a:path w="94614" h="1338580">
                <a:moveTo>
                  <a:pt x="0" y="92963"/>
                </a:moveTo>
                <a:lnTo>
                  <a:pt x="94487" y="92963"/>
                </a:lnTo>
                <a:lnTo>
                  <a:pt x="62483" y="29988"/>
                </a:lnTo>
                <a:lnTo>
                  <a:pt x="62484" y="77724"/>
                </a:lnTo>
                <a:lnTo>
                  <a:pt x="32004" y="77724"/>
                </a:lnTo>
                <a:lnTo>
                  <a:pt x="32003" y="29988"/>
                </a:lnTo>
                <a:lnTo>
                  <a:pt x="0" y="92963"/>
                </a:lnTo>
                <a:close/>
              </a:path>
              <a:path w="94614" h="1338580">
                <a:moveTo>
                  <a:pt x="32004" y="92963"/>
                </a:moveTo>
                <a:lnTo>
                  <a:pt x="32004" y="1338072"/>
                </a:lnTo>
                <a:lnTo>
                  <a:pt x="62484" y="1338072"/>
                </a:lnTo>
                <a:lnTo>
                  <a:pt x="62484" y="92963"/>
                </a:lnTo>
                <a:lnTo>
                  <a:pt x="32004" y="92963"/>
                </a:lnTo>
                <a:close/>
              </a:path>
              <a:path w="94614" h="1338580">
                <a:moveTo>
                  <a:pt x="32003" y="29988"/>
                </a:moveTo>
                <a:lnTo>
                  <a:pt x="32004" y="77724"/>
                </a:lnTo>
                <a:lnTo>
                  <a:pt x="62484" y="77724"/>
                </a:lnTo>
                <a:lnTo>
                  <a:pt x="62483" y="29988"/>
                </a:lnTo>
                <a:lnTo>
                  <a:pt x="47243" y="0"/>
                </a:lnTo>
                <a:lnTo>
                  <a:pt x="32003" y="29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016662" y="2766060"/>
            <a:ext cx="1478056" cy="82363"/>
          </a:xfrm>
          <a:custGeom>
            <a:avLst/>
            <a:gdLst/>
            <a:ahLst/>
            <a:cxnLst/>
            <a:rect l="l" t="t" r="r" b="b"/>
            <a:pathLst>
              <a:path w="1675129" h="93344">
                <a:moveTo>
                  <a:pt x="1580388" y="62484"/>
                </a:moveTo>
                <a:lnTo>
                  <a:pt x="1580388" y="92964"/>
                </a:lnTo>
                <a:lnTo>
                  <a:pt x="1674876" y="45720"/>
                </a:lnTo>
                <a:lnTo>
                  <a:pt x="1595627" y="7374"/>
                </a:lnTo>
                <a:lnTo>
                  <a:pt x="1595627" y="62484"/>
                </a:lnTo>
                <a:lnTo>
                  <a:pt x="1580388" y="62484"/>
                </a:lnTo>
                <a:close/>
              </a:path>
              <a:path w="1675129" h="93344">
                <a:moveTo>
                  <a:pt x="0" y="30480"/>
                </a:moveTo>
                <a:lnTo>
                  <a:pt x="0" y="62484"/>
                </a:lnTo>
                <a:lnTo>
                  <a:pt x="1595627" y="62484"/>
                </a:lnTo>
                <a:lnTo>
                  <a:pt x="1595627" y="30480"/>
                </a:lnTo>
                <a:lnTo>
                  <a:pt x="0" y="30480"/>
                </a:lnTo>
                <a:close/>
              </a:path>
              <a:path w="1675129" h="93344">
                <a:moveTo>
                  <a:pt x="1580388" y="0"/>
                </a:moveTo>
                <a:lnTo>
                  <a:pt x="1580388" y="30480"/>
                </a:lnTo>
                <a:lnTo>
                  <a:pt x="1595627" y="30480"/>
                </a:lnTo>
                <a:lnTo>
                  <a:pt x="1595627" y="7374"/>
                </a:lnTo>
                <a:lnTo>
                  <a:pt x="1580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6016663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016663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016663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016663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016663" y="21421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016663" y="214211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238539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238539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460414" y="2585868"/>
            <a:ext cx="220756" cy="220756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0" y="249936"/>
                </a:moveTo>
                <a:lnTo>
                  <a:pt x="0" y="0"/>
                </a:lnTo>
                <a:lnTo>
                  <a:pt x="249936" y="0"/>
                </a:lnTo>
                <a:lnTo>
                  <a:pt x="249936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460414" y="2585868"/>
            <a:ext cx="220756" cy="220756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249936" y="249936"/>
                </a:moveTo>
                <a:lnTo>
                  <a:pt x="249936" y="0"/>
                </a:lnTo>
                <a:lnTo>
                  <a:pt x="0" y="0"/>
                </a:lnTo>
                <a:lnTo>
                  <a:pt x="0" y="249936"/>
                </a:lnTo>
                <a:lnTo>
                  <a:pt x="249936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460414" y="2363993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0" y="0"/>
                </a:lnTo>
                <a:lnTo>
                  <a:pt x="249936" y="0"/>
                </a:lnTo>
                <a:lnTo>
                  <a:pt x="249936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460414" y="2363993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6" y="251460"/>
                </a:moveTo>
                <a:lnTo>
                  <a:pt x="249936" y="0"/>
                </a:lnTo>
                <a:lnTo>
                  <a:pt x="0" y="0"/>
                </a:lnTo>
                <a:lnTo>
                  <a:pt x="0" y="251460"/>
                </a:lnTo>
                <a:lnTo>
                  <a:pt x="249936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976783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0" y="249936"/>
                </a:moveTo>
                <a:lnTo>
                  <a:pt x="0" y="0"/>
                </a:lnTo>
                <a:lnTo>
                  <a:pt x="251460" y="0"/>
                </a:lnTo>
                <a:lnTo>
                  <a:pt x="251460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976783" y="2585868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251460" y="249936"/>
                </a:moveTo>
                <a:lnTo>
                  <a:pt x="251460" y="0"/>
                </a:lnTo>
                <a:lnTo>
                  <a:pt x="0" y="0"/>
                </a:lnTo>
                <a:lnTo>
                  <a:pt x="0" y="249936"/>
                </a:lnTo>
                <a:lnTo>
                  <a:pt x="251460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 txBox="1"/>
          <p:nvPr/>
        </p:nvSpPr>
        <p:spPr>
          <a:xfrm>
            <a:off x="5281790" y="2019409"/>
            <a:ext cx="346249" cy="7054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2665"/>
              </a:lnSpc>
            </a:pPr>
            <a:r>
              <a:rPr sz="2338" spc="-4" dirty="0">
                <a:latin typeface="Arial"/>
                <a:cs typeface="Arial"/>
              </a:rPr>
              <a:t>f</a:t>
            </a:r>
            <a:r>
              <a:rPr sz="2338" spc="-84" dirty="0">
                <a:latin typeface="Arial"/>
                <a:cs typeface="Arial"/>
              </a:rPr>
              <a:t> </a:t>
            </a:r>
            <a:r>
              <a:rPr sz="2316" spc="-6" baseline="23809" dirty="0">
                <a:latin typeface="Arial"/>
                <a:cs typeface="Arial"/>
              </a:rPr>
              <a:t>-1</a:t>
            </a:r>
            <a:r>
              <a:rPr sz="2338" spc="-4" dirty="0">
                <a:latin typeface="Arial"/>
                <a:cs typeface="Arial"/>
              </a:rPr>
              <a:t>(x)</a:t>
            </a:r>
            <a:endParaRPr sz="2338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07654" y="2820744"/>
            <a:ext cx="1073524" cy="21904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50465" algn="l"/>
                <a:tab pos="490284" algn="l"/>
                <a:tab pos="727861" algn="l"/>
                <a:tab pos="965999" algn="l"/>
              </a:tabLst>
            </a:pPr>
            <a:r>
              <a:rPr sz="1324" spc="18" dirty="0">
                <a:latin typeface="Arial"/>
                <a:cs typeface="Arial"/>
              </a:rPr>
              <a:t>1	2	3	4	5</a:t>
            </a:r>
            <a:endParaRPr sz="132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63906" y="2106162"/>
            <a:ext cx="261657" cy="697129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11206">
              <a:spcBef>
                <a:spcPts val="269"/>
              </a:spcBef>
            </a:pPr>
            <a:r>
              <a:rPr sz="1324" spc="9" dirty="0">
                <a:latin typeface="Arial"/>
                <a:cs typeface="Arial"/>
              </a:rPr>
              <a:t>3/7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3"/>
              </a:spcBef>
            </a:pPr>
            <a:r>
              <a:rPr sz="1324" spc="9" dirty="0">
                <a:latin typeface="Arial"/>
                <a:cs typeface="Arial"/>
              </a:rPr>
              <a:t>2/7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9" dirty="0">
                <a:latin typeface="Arial"/>
                <a:cs typeface="Arial"/>
              </a:rPr>
              <a:t>1/7</a:t>
            </a:r>
            <a:endParaRPr sz="1324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770632" y="2801919"/>
            <a:ext cx="88526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spc="4" dirty="0">
                <a:latin typeface="Arial"/>
                <a:cs typeface="Arial"/>
              </a:rPr>
              <a:t>i</a:t>
            </a:r>
            <a:endParaRPr sz="2294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62343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062343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062343" y="2290034"/>
            <a:ext cx="221876" cy="207309"/>
          </a:xfrm>
          <a:custGeom>
            <a:avLst/>
            <a:gdLst/>
            <a:ahLst/>
            <a:cxnLst/>
            <a:rect l="l" t="t" r="r" b="b"/>
            <a:pathLst>
              <a:path w="251460" h="234950">
                <a:moveTo>
                  <a:pt x="0" y="234695"/>
                </a:moveTo>
                <a:lnTo>
                  <a:pt x="251459" y="234695"/>
                </a:lnTo>
                <a:lnTo>
                  <a:pt x="251459" y="0"/>
                </a:lnTo>
                <a:lnTo>
                  <a:pt x="0" y="0"/>
                </a:lnTo>
                <a:lnTo>
                  <a:pt x="0" y="2346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3062343" y="2276587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251459" y="249936"/>
                </a:moveTo>
                <a:lnTo>
                  <a:pt x="251459" y="0"/>
                </a:lnTo>
                <a:lnTo>
                  <a:pt x="0" y="0"/>
                </a:lnTo>
                <a:lnTo>
                  <a:pt x="0" y="249936"/>
                </a:lnTo>
                <a:lnTo>
                  <a:pt x="251459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3062343" y="206815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3062343" y="206815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3062343" y="184628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3062343" y="184628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3062343" y="1625749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0" y="249936"/>
                </a:moveTo>
                <a:lnTo>
                  <a:pt x="0" y="0"/>
                </a:lnTo>
                <a:lnTo>
                  <a:pt x="251459" y="0"/>
                </a:lnTo>
                <a:lnTo>
                  <a:pt x="251459" y="249936"/>
                </a:lnTo>
                <a:lnTo>
                  <a:pt x="0" y="249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062343" y="1625749"/>
            <a:ext cx="221876" cy="220756"/>
          </a:xfrm>
          <a:custGeom>
            <a:avLst/>
            <a:gdLst/>
            <a:ahLst/>
            <a:cxnLst/>
            <a:rect l="l" t="t" r="r" b="b"/>
            <a:pathLst>
              <a:path w="251460" h="250189">
                <a:moveTo>
                  <a:pt x="251459" y="249936"/>
                </a:moveTo>
                <a:lnTo>
                  <a:pt x="251459" y="0"/>
                </a:lnTo>
                <a:lnTo>
                  <a:pt x="0" y="0"/>
                </a:lnTo>
                <a:lnTo>
                  <a:pt x="0" y="249936"/>
                </a:lnTo>
                <a:lnTo>
                  <a:pt x="251459" y="249936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3284220" y="2511911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3284220" y="2511911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3284220" y="2290034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3284220" y="2290034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2840467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3800587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800587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4022464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4022464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4022464" y="229003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4022464" y="229003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022464" y="206815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022464" y="2068157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244339" y="2511911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244339" y="2511911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244339" y="2290034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4244339" y="2290034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4244339" y="2068157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0" y="251460"/>
                </a:move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4244339" y="2068157"/>
            <a:ext cx="220756" cy="221876"/>
          </a:xfrm>
          <a:custGeom>
            <a:avLst/>
            <a:gdLst/>
            <a:ahLst/>
            <a:cxnLst/>
            <a:rect l="l" t="t" r="r" b="b"/>
            <a:pathLst>
              <a:path w="250189" h="251460">
                <a:moveTo>
                  <a:pt x="249935" y="251460"/>
                </a:moveTo>
                <a:lnTo>
                  <a:pt x="249935" y="0"/>
                </a:lnTo>
                <a:lnTo>
                  <a:pt x="0" y="0"/>
                </a:lnTo>
                <a:lnTo>
                  <a:pt x="0" y="251460"/>
                </a:lnTo>
                <a:lnTo>
                  <a:pt x="249935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4464872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4464872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2798782" y="1477832"/>
            <a:ext cx="83484" cy="1182221"/>
          </a:xfrm>
          <a:custGeom>
            <a:avLst/>
            <a:gdLst/>
            <a:ahLst/>
            <a:cxnLst/>
            <a:rect l="l" t="t" r="r" b="b"/>
            <a:pathLst>
              <a:path w="94615" h="1339850">
                <a:moveTo>
                  <a:pt x="0" y="92963"/>
                </a:moveTo>
                <a:lnTo>
                  <a:pt x="94488" y="92963"/>
                </a:lnTo>
                <a:lnTo>
                  <a:pt x="62483" y="29988"/>
                </a:lnTo>
                <a:lnTo>
                  <a:pt x="62483" y="77724"/>
                </a:lnTo>
                <a:lnTo>
                  <a:pt x="32003" y="77724"/>
                </a:lnTo>
                <a:lnTo>
                  <a:pt x="32003" y="29988"/>
                </a:lnTo>
                <a:lnTo>
                  <a:pt x="0" y="92963"/>
                </a:lnTo>
                <a:close/>
              </a:path>
              <a:path w="94615" h="1339850">
                <a:moveTo>
                  <a:pt x="32003" y="92963"/>
                </a:moveTo>
                <a:lnTo>
                  <a:pt x="32003" y="1339596"/>
                </a:lnTo>
                <a:lnTo>
                  <a:pt x="62483" y="1339596"/>
                </a:lnTo>
                <a:lnTo>
                  <a:pt x="62483" y="92963"/>
                </a:lnTo>
                <a:lnTo>
                  <a:pt x="32003" y="92963"/>
                </a:lnTo>
                <a:close/>
              </a:path>
              <a:path w="94615" h="1339850">
                <a:moveTo>
                  <a:pt x="32003" y="29988"/>
                </a:moveTo>
                <a:lnTo>
                  <a:pt x="32003" y="77724"/>
                </a:lnTo>
                <a:lnTo>
                  <a:pt x="62483" y="77724"/>
                </a:lnTo>
                <a:lnTo>
                  <a:pt x="62483" y="29988"/>
                </a:lnTo>
                <a:lnTo>
                  <a:pt x="47244" y="0"/>
                </a:lnTo>
                <a:lnTo>
                  <a:pt x="32003" y="29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2840467" y="2692102"/>
            <a:ext cx="2216524" cy="82363"/>
          </a:xfrm>
          <a:custGeom>
            <a:avLst/>
            <a:gdLst/>
            <a:ahLst/>
            <a:cxnLst/>
            <a:rect l="l" t="t" r="r" b="b"/>
            <a:pathLst>
              <a:path w="2512060" h="93344">
                <a:moveTo>
                  <a:pt x="2417064" y="62484"/>
                </a:moveTo>
                <a:lnTo>
                  <a:pt x="2417064" y="92963"/>
                </a:lnTo>
                <a:lnTo>
                  <a:pt x="2511552" y="47243"/>
                </a:lnTo>
                <a:lnTo>
                  <a:pt x="2432304" y="7619"/>
                </a:lnTo>
                <a:lnTo>
                  <a:pt x="2432304" y="62484"/>
                </a:lnTo>
                <a:lnTo>
                  <a:pt x="2417064" y="62484"/>
                </a:lnTo>
                <a:close/>
              </a:path>
              <a:path w="2512060" h="93344">
                <a:moveTo>
                  <a:pt x="0" y="30480"/>
                </a:moveTo>
                <a:lnTo>
                  <a:pt x="0" y="62484"/>
                </a:lnTo>
                <a:lnTo>
                  <a:pt x="2432304" y="62484"/>
                </a:lnTo>
                <a:lnTo>
                  <a:pt x="2432304" y="30480"/>
                </a:lnTo>
                <a:lnTo>
                  <a:pt x="0" y="30480"/>
                </a:lnTo>
                <a:close/>
              </a:path>
              <a:path w="2512060" h="93344">
                <a:moveTo>
                  <a:pt x="2417064" y="0"/>
                </a:moveTo>
                <a:lnTo>
                  <a:pt x="2417064" y="30480"/>
                </a:lnTo>
                <a:lnTo>
                  <a:pt x="2432304" y="30480"/>
                </a:lnTo>
                <a:lnTo>
                  <a:pt x="2432304" y="7619"/>
                </a:lnTo>
                <a:lnTo>
                  <a:pt x="2417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 txBox="1"/>
          <p:nvPr/>
        </p:nvSpPr>
        <p:spPr>
          <a:xfrm>
            <a:off x="2194344" y="1939642"/>
            <a:ext cx="346249" cy="44935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2665"/>
              </a:lnSpc>
            </a:pPr>
            <a:r>
              <a:rPr sz="2338" spc="-4" dirty="0">
                <a:latin typeface="Arial"/>
                <a:cs typeface="Arial"/>
              </a:rPr>
              <a:t>f(x)</a:t>
            </a:r>
            <a:endParaRPr sz="2338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04795" y="2727960"/>
            <a:ext cx="4092949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4015842" algn="l"/>
              </a:tabLst>
            </a:pPr>
            <a:r>
              <a:rPr sz="2294" spc="18" dirty="0">
                <a:latin typeface="Arial"/>
                <a:cs typeface="Arial"/>
              </a:rPr>
              <a:t>x	</a:t>
            </a:r>
            <a:r>
              <a:rPr sz="2294" spc="4" dirty="0">
                <a:latin typeface="Arial"/>
                <a:cs typeface="Arial"/>
              </a:rPr>
              <a:t>i</a:t>
            </a:r>
            <a:endParaRPr sz="2294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632934" y="1527944"/>
            <a:ext cx="118222" cy="1155973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11206">
              <a:spcBef>
                <a:spcPts val="269"/>
              </a:spcBef>
            </a:pPr>
            <a:r>
              <a:rPr sz="1324" spc="18" dirty="0">
                <a:latin typeface="Arial"/>
                <a:cs typeface="Arial"/>
              </a:rPr>
              <a:t>5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3"/>
              </a:spcBef>
            </a:pPr>
            <a:r>
              <a:rPr sz="1324" spc="18" dirty="0">
                <a:latin typeface="Arial"/>
                <a:cs typeface="Arial"/>
              </a:rPr>
              <a:t>4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18" dirty="0">
                <a:latin typeface="Arial"/>
                <a:cs typeface="Arial"/>
              </a:rPr>
              <a:t>3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324" spc="18" dirty="0">
                <a:latin typeface="Arial"/>
                <a:cs typeface="Arial"/>
              </a:rPr>
              <a:t>2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202"/>
              </a:spcBef>
            </a:pPr>
            <a:r>
              <a:rPr sz="1324" spc="18" dirty="0">
                <a:latin typeface="Arial"/>
                <a:cs typeface="Arial"/>
              </a:rPr>
              <a:t>1</a:t>
            </a:r>
            <a:endParaRPr sz="1324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840467" y="229003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8602531" y="169836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8602531" y="169836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6031453" y="2056055"/>
            <a:ext cx="295835" cy="295835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335279"/>
                </a:moveTo>
                <a:lnTo>
                  <a:pt x="0" y="0"/>
                </a:lnTo>
                <a:lnTo>
                  <a:pt x="335279" y="0"/>
                </a:lnTo>
                <a:lnTo>
                  <a:pt x="335279" y="335279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6238539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6238539" y="236399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2840467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2840467" y="2511911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2840467" y="229003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59" y="0"/>
                </a:lnTo>
                <a:lnTo>
                  <a:pt x="251459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2840467" y="2290034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59" y="251460"/>
                </a:moveTo>
                <a:lnTo>
                  <a:pt x="251459" y="0"/>
                </a:lnTo>
                <a:lnTo>
                  <a:pt x="0" y="0"/>
                </a:lnTo>
                <a:lnTo>
                  <a:pt x="0" y="251460"/>
                </a:lnTo>
                <a:lnTo>
                  <a:pt x="251459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8380656" y="169836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0" y="251460"/>
                </a:moveTo>
                <a:lnTo>
                  <a:pt x="0" y="0"/>
                </a:lnTo>
                <a:lnTo>
                  <a:pt x="251460" y="0"/>
                </a:lnTo>
                <a:lnTo>
                  <a:pt x="251460" y="251460"/>
                </a:lnTo>
                <a:lnTo>
                  <a:pt x="0" y="25146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8380656" y="1698363"/>
            <a:ext cx="221876" cy="221876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60" y="251460"/>
                </a:moveTo>
                <a:lnTo>
                  <a:pt x="251460" y="0"/>
                </a:ln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close/>
              </a:path>
            </a:pathLst>
          </a:custGeom>
          <a:ln w="31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2550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8821</TotalTime>
  <Words>1794</Words>
  <Application>Microsoft Office PowerPoint</Application>
  <PresentationFormat>Widescreen</PresentationFormat>
  <Paragraphs>392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Theme</vt:lpstr>
      <vt:lpstr>Summarizing and mining  inverse distributions on data streams</vt:lpstr>
      <vt:lpstr>Outline</vt:lpstr>
      <vt:lpstr>Data Streams &amp; DSMSs</vt:lpstr>
      <vt:lpstr>DSMS Application: IP Network Monitoring</vt:lpstr>
      <vt:lpstr>Forward and Inverse Views</vt:lpstr>
      <vt:lpstr>The Inverse Distribution</vt:lpstr>
      <vt:lpstr>Queries on the Inverse Distribution</vt:lpstr>
      <vt:lpstr>Forward and Inverse Views on IP streams</vt:lpstr>
      <vt:lpstr>Inverse Distribution on Streams:  Challenges I</vt:lpstr>
      <vt:lpstr>Inverse Distribution on Streams:  Challenges II, deletions</vt:lpstr>
      <vt:lpstr>Paper Approach: Dynamic Inverse Sampling</vt:lpstr>
      <vt:lpstr>Dynamic Inverse Sampling: Outline</vt:lpstr>
      <vt:lpstr>Hashing Technique</vt:lpstr>
      <vt:lpstr>Collision Detection: inserts and deletes</vt:lpstr>
      <vt:lpstr>Outline of Analysis</vt:lpstr>
      <vt:lpstr>Application to Inverse Distribution  Estimates</vt:lpstr>
      <vt:lpstr>Experimental Study</vt:lpstr>
      <vt:lpstr>Sample Size vs. Fraction of Deletions</vt:lpstr>
      <vt:lpstr>Returned Sample Size</vt:lpstr>
      <vt:lpstr>Sample Quality</vt:lpstr>
      <vt:lpstr>Conclusions</vt:lpstr>
      <vt:lpstr> 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and Mining Inverse Distributions on Data Streams via Dynamic Inverse Sampling</dc:title>
  <dc:creator>Windows User</dc:creator>
  <cp:lastModifiedBy>Windows User</cp:lastModifiedBy>
  <cp:revision>35</cp:revision>
  <dcterms:created xsi:type="dcterms:W3CDTF">2019-04-16T00:54:51Z</dcterms:created>
  <dcterms:modified xsi:type="dcterms:W3CDTF">2019-04-22T03:55:58Z</dcterms:modified>
</cp:coreProperties>
</file>