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1" r:id="rId11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7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7228" cy="465773"/>
          </a:xfrm>
          <a:prstGeom prst="rect">
            <a:avLst/>
          </a:prstGeom>
        </p:spPr>
        <p:txBody>
          <a:bodyPr vert="horz" lIns="92473" tIns="46237" rIns="92473" bIns="4623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4409" y="0"/>
            <a:ext cx="3057227" cy="465773"/>
          </a:xfrm>
          <a:prstGeom prst="rect">
            <a:avLst/>
          </a:prstGeom>
        </p:spPr>
        <p:txBody>
          <a:bodyPr vert="horz" lIns="92473" tIns="46237" rIns="92473" bIns="46237" rtlCol="0"/>
          <a:lstStyle>
            <a:lvl1pPr algn="r">
              <a:defRPr sz="1200"/>
            </a:lvl1pPr>
          </a:lstStyle>
          <a:p>
            <a:fld id="{922946E4-F77D-497E-9713-AE392869FBB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738"/>
            <a:ext cx="3057228" cy="465773"/>
          </a:xfrm>
          <a:prstGeom prst="rect">
            <a:avLst/>
          </a:prstGeom>
        </p:spPr>
        <p:txBody>
          <a:bodyPr vert="horz" lIns="92473" tIns="46237" rIns="92473" bIns="4623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4409" y="8841738"/>
            <a:ext cx="3057227" cy="465773"/>
          </a:xfrm>
          <a:prstGeom prst="rect">
            <a:avLst/>
          </a:prstGeom>
        </p:spPr>
        <p:txBody>
          <a:bodyPr vert="horz" lIns="92473" tIns="46237" rIns="92473" bIns="46237" rtlCol="0" anchor="b"/>
          <a:lstStyle>
            <a:lvl1pPr algn="r">
              <a:defRPr sz="1200"/>
            </a:lvl1pPr>
          </a:lstStyle>
          <a:p>
            <a:fld id="{F450EF3E-0DD7-499D-BC3C-34C2CFFA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9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9D3-5926-47F7-96FD-0FAD66CFC84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8FC-83BD-4A04-9F0D-67DDEF93CE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9D3-5926-47F7-96FD-0FAD66CFC84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8FC-83BD-4A04-9F0D-67DDEF93C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9D3-5926-47F7-96FD-0FAD66CFC84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8FC-83BD-4A04-9F0D-67DDEF93C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9D3-5926-47F7-96FD-0FAD66CFC84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8FC-83BD-4A04-9F0D-67DDEF93C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9D3-5926-47F7-96FD-0FAD66CFC84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8FC-83BD-4A04-9F0D-67DDEF93CEC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9D3-5926-47F7-96FD-0FAD66CFC84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8FC-83BD-4A04-9F0D-67DDEF93C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9D3-5926-47F7-96FD-0FAD66CFC84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8FC-83BD-4A04-9F0D-67DDEF93CEC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9D3-5926-47F7-96FD-0FAD66CFC84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8FC-83BD-4A04-9F0D-67DDEF93C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9D3-5926-47F7-96FD-0FAD66CFC84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8FC-83BD-4A04-9F0D-67DDEF93C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9D3-5926-47F7-96FD-0FAD66CFC84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8FC-83BD-4A04-9F0D-67DDEF93CE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9D3-5926-47F7-96FD-0FAD66CFC84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A8FC-83BD-4A04-9F0D-67DDEF93CE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6B9D3-5926-47F7-96FD-0FAD66CFC84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860A8FC-83BD-4A04-9F0D-67DDEF93CE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nfinityinstitutenewspaper.org/661/college-corner/how-joining-extracurricular-activties-help/" TargetMode="External"/><Relationship Id="rId2" Type="http://schemas.openxmlformats.org/officeDocument/2006/relationships/hyperlink" Target="http://theithacan.org/blogs/why-i-write-on-writ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mcatriangle.org/programs-services/tutoring/y-learning" TargetMode="External"/><Relationship Id="rId4" Type="http://schemas.openxmlformats.org/officeDocument/2006/relationships/hyperlink" Target="http://documentosenformatodigital.com/documentos-en-formato-digital-document-preparation-servic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Statement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Office of Career Services Harvard University</a:t>
            </a:r>
          </a:p>
          <a:p>
            <a:r>
              <a:rPr lang="en-US" dirty="0"/>
              <a:t>Premedical and Health Careers Advising</a:t>
            </a:r>
          </a:p>
          <a:p>
            <a:r>
              <a:rPr lang="en-US" dirty="0"/>
              <a:t>Dr. Oona Ceder and Dr. Emiko Morimoto</a:t>
            </a:r>
          </a:p>
        </p:txBody>
      </p:sp>
    </p:spTree>
    <p:extLst>
      <p:ext uri="{BB962C8B-B14F-4D97-AF65-F5344CB8AC3E}">
        <p14:creationId xmlns:p14="http://schemas.microsoft.com/office/powerpoint/2010/main" val="172181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cap="all" dirty="0">
                <a:latin typeface="Calibri" panose="020F0502020204030204" pitchFamily="34" charset="0"/>
              </a:rPr>
              <a:t> </a:t>
            </a:r>
            <a:r>
              <a:rPr lang="en-US" sz="1800" dirty="0">
                <a:latin typeface="Calibri" panose="020F0502020204030204" pitchFamily="34" charset="0"/>
              </a:rPr>
              <a:t>Once upon a time--</a:t>
            </a:r>
            <a:r>
              <a:rPr lang="en-US" sz="1800" cap="all" dirty="0">
                <a:latin typeface="Calibri" panose="020F0502020204030204" pitchFamily="34" charset="0"/>
              </a:rPr>
              <a:t>HTTP://CENTRUM.ORG/PROGRAMS/WRITING/ </a:t>
            </a:r>
            <a:r>
              <a:rPr lang="en-US" sz="1800" cap="all" dirty="0">
                <a:latin typeface="Calibri" panose="020F0502020204030204" pitchFamily="34" charset="0"/>
                <a:hlinkClick r:id="rId2"/>
              </a:rPr>
              <a:t>http://theithacan.org/blogs/why-i-write-on-writing/</a:t>
            </a:r>
            <a:endParaRPr lang="en-US" sz="1800" cap="all" dirty="0">
              <a:latin typeface="Calibri" panose="020F0502020204030204" pitchFamily="34" charset="0"/>
            </a:endParaRPr>
          </a:p>
          <a:p>
            <a:endParaRPr lang="en-US" sz="1800" cap="all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Extracurricular-</a:t>
            </a:r>
            <a:r>
              <a:rPr lang="en-US" sz="1800" dirty="0">
                <a:latin typeface="Calibri" panose="020F0502020204030204" pitchFamily="34" charset="0"/>
                <a:hlinkClick r:id="rId3"/>
              </a:rPr>
              <a:t>http://infinityinstitutenewspaper.org/661/college-corner/how-joining-extracurricular-activties-help/</a:t>
            </a:r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Paper pile--</a:t>
            </a:r>
            <a:r>
              <a:rPr lang="en-US" sz="1800" dirty="0">
                <a:latin typeface="Calibri" panose="020F0502020204030204" pitchFamily="34" charset="0"/>
                <a:hlinkClick r:id="rId4"/>
              </a:rPr>
              <a:t>http://documentosenformatodigital.com/documentos-en-formato-digital-document-preparation-services/</a:t>
            </a:r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Tutoring--</a:t>
            </a:r>
            <a:r>
              <a:rPr lang="en-US" sz="1800" dirty="0">
                <a:hlinkClick r:id="rId5"/>
              </a:rPr>
              <a:t>www.ymcatriangle.org</a:t>
            </a:r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Shadowing-</a:t>
            </a:r>
            <a:r>
              <a:rPr lang="en-US" sz="1800" dirty="0"/>
              <a:t>SMGF2014 Careers in Medicine - Shadowing</a:t>
            </a: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All sites accessed 2/26/16</a:t>
            </a:r>
          </a:p>
        </p:txBody>
      </p:sp>
    </p:spTree>
    <p:extLst>
      <p:ext uri="{BB962C8B-B14F-4D97-AF65-F5344CB8AC3E}">
        <p14:creationId xmlns:p14="http://schemas.microsoft.com/office/powerpoint/2010/main" val="27686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AMCAS®--What everyone writes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Personal statement (5300 characters, spaces count)</a:t>
            </a:r>
          </a:p>
          <a:p>
            <a:r>
              <a:rPr lang="en-US" sz="3600" dirty="0"/>
              <a:t>Activities descriptions (700 characters)</a:t>
            </a:r>
          </a:p>
          <a:p>
            <a:r>
              <a:rPr lang="en-US" sz="3600" dirty="0"/>
              <a:t>Three descriptions of most meaningful activities (an additional 1325 characters for each activity)</a:t>
            </a:r>
          </a:p>
        </p:txBody>
      </p:sp>
    </p:spTree>
    <p:extLst>
      <p:ext uri="{BB962C8B-B14F-4D97-AF65-F5344CB8AC3E}">
        <p14:creationId xmlns:p14="http://schemas.microsoft.com/office/powerpoint/2010/main" val="418784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AMCAS®--What some people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Institutional action explanation (1325 characters)</a:t>
            </a:r>
          </a:p>
          <a:p>
            <a:r>
              <a:rPr lang="en-US" sz="3600" dirty="0"/>
              <a:t>Disadvantaged status explanation (1325 characters)</a:t>
            </a:r>
          </a:p>
          <a:p>
            <a:r>
              <a:rPr lang="en-US" sz="3600" dirty="0"/>
              <a:t>MD/PhD essay—Why MD/PhD? (3000 characters)</a:t>
            </a:r>
          </a:p>
          <a:p>
            <a:r>
              <a:rPr lang="en-US" sz="3600" dirty="0"/>
              <a:t>MD/PhD essay—Significant Research (10,000 characters)</a:t>
            </a:r>
          </a:p>
        </p:txBody>
      </p:sp>
    </p:spTree>
    <p:extLst>
      <p:ext uri="{BB962C8B-B14F-4D97-AF65-F5344CB8AC3E}">
        <p14:creationId xmlns:p14="http://schemas.microsoft.com/office/powerpoint/2010/main" val="100563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write beyond AMCAS®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Secondary applications!</a:t>
            </a:r>
          </a:p>
        </p:txBody>
      </p:sp>
    </p:spTree>
    <p:extLst>
      <p:ext uri="{BB962C8B-B14F-4D97-AF65-F5344CB8AC3E}">
        <p14:creationId xmlns:p14="http://schemas.microsoft.com/office/powerpoint/2010/main" val="360508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Statement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43" y="1600200"/>
            <a:ext cx="7312914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70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Descriptions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26098"/>
            <a:ext cx="6477000" cy="488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8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990600"/>
          </a:xfrm>
        </p:spPr>
        <p:txBody>
          <a:bodyPr/>
          <a:lstStyle/>
          <a:p>
            <a:r>
              <a:rPr lang="en-US" dirty="0"/>
              <a:t>Most Meaningful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676399"/>
            <a:ext cx="4163291" cy="277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www.ymcatriangle.org/sites/default/files/styles/300_wide/public/Tutoring_YLearning2.jpg?itok=VOh6eo1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ytimg.com/vi/iHp2wIAk8Ng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4346574" cy="244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Uganda-best of\Uganda 03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4" y="3864771"/>
            <a:ext cx="3186903" cy="239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74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AMCAS®--What some people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Institutional action explanation (1325 characters)</a:t>
            </a:r>
          </a:p>
          <a:p>
            <a:r>
              <a:rPr lang="en-US" sz="3600" dirty="0"/>
              <a:t>Disadvantaged status explanation (1325 characters)</a:t>
            </a:r>
          </a:p>
          <a:p>
            <a:r>
              <a:rPr lang="en-US" sz="3600" dirty="0"/>
              <a:t>MD/PhD essay—Why MD/PhD? (3000 characters)</a:t>
            </a:r>
          </a:p>
          <a:p>
            <a:r>
              <a:rPr lang="en-US" sz="3600" dirty="0"/>
              <a:t>MD/PhD essay—Significant Research (10,000 characters)</a:t>
            </a:r>
          </a:p>
        </p:txBody>
      </p:sp>
    </p:spTree>
    <p:extLst>
      <p:ext uri="{BB962C8B-B14F-4D97-AF65-F5344CB8AC3E}">
        <p14:creationId xmlns:p14="http://schemas.microsoft.com/office/powerpoint/2010/main" val="339244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Applications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44040"/>
            <a:ext cx="6629400" cy="42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441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4250</TotalTime>
  <Words>167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Clarity</vt:lpstr>
      <vt:lpstr>Personal Statement Workshop</vt:lpstr>
      <vt:lpstr>AMCAS®--What everyone writes </vt:lpstr>
      <vt:lpstr>AMCAS®--What some people write</vt:lpstr>
      <vt:lpstr>What you write beyond AMCAS® </vt:lpstr>
      <vt:lpstr>Personal Statement</vt:lpstr>
      <vt:lpstr>Activity Descriptions</vt:lpstr>
      <vt:lpstr>Most Meaningful</vt:lpstr>
      <vt:lpstr>AMCAS®--What some people write</vt:lpstr>
      <vt:lpstr>Secondary Applications</vt:lpstr>
      <vt:lpstr>Image Credits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Statement Workshop</dc:title>
  <dc:creator>Williams, Ellen</dc:creator>
  <cp:lastModifiedBy>Ceder, Oona Britt</cp:lastModifiedBy>
  <cp:revision>38</cp:revision>
  <cp:lastPrinted>2017-03-03T18:06:19Z</cp:lastPrinted>
  <dcterms:created xsi:type="dcterms:W3CDTF">2016-02-25T16:45:58Z</dcterms:created>
  <dcterms:modified xsi:type="dcterms:W3CDTF">2019-06-13T20:07:50Z</dcterms:modified>
</cp:coreProperties>
</file>