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59" r:id="rId6"/>
    <p:sldId id="261" r:id="rId7"/>
    <p:sldId id="260" r:id="rId8"/>
    <p:sldId id="262" r:id="rId9"/>
    <p:sldId id="263" r:id="rId10"/>
    <p:sldId id="267" r:id="rId11"/>
    <p:sldId id="264" r:id="rId12"/>
    <p:sldId id="265" r:id="rId13"/>
    <p:sldId id="266" r:id="rId14"/>
    <p:sldId id="268" r:id="rId15"/>
    <p:sldId id="269"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4" autoAdjust="0"/>
    <p:restoredTop sz="94660"/>
  </p:normalViewPr>
  <p:slideViewPr>
    <p:cSldViewPr snapToGrid="0">
      <p:cViewPr varScale="1">
        <p:scale>
          <a:sx n="69" d="100"/>
          <a:sy n="69" d="100"/>
        </p:scale>
        <p:origin x="-210"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986DEACF-91DF-4F17-A83F-E155F9F8C97D}" type="datetimeFigureOut">
              <a:rPr lang="ko-KR" altLang="en-US" smtClean="0"/>
              <a:t>2020-02-04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692972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86DEACF-91DF-4F17-A83F-E155F9F8C97D}" type="datetimeFigureOut">
              <a:rPr lang="ko-KR" altLang="en-US" smtClean="0"/>
              <a:t>2020-02-04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108985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86DEACF-91DF-4F17-A83F-E155F9F8C97D}" type="datetimeFigureOut">
              <a:rPr lang="ko-KR" altLang="en-US" smtClean="0"/>
              <a:t>2020-02-04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260944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86DEACF-91DF-4F17-A83F-E155F9F8C97D}" type="datetimeFigureOut">
              <a:rPr lang="ko-KR" altLang="en-US" smtClean="0"/>
              <a:t>2020-02-04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190488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986DEACF-91DF-4F17-A83F-E155F9F8C97D}" type="datetimeFigureOut">
              <a:rPr lang="ko-KR" altLang="en-US" smtClean="0"/>
              <a:t>2020-02-04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419192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986DEACF-91DF-4F17-A83F-E155F9F8C97D}" type="datetimeFigureOut">
              <a:rPr lang="ko-KR" altLang="en-US" smtClean="0"/>
              <a:t>2020-02-04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1420863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986DEACF-91DF-4F17-A83F-E155F9F8C97D}" type="datetimeFigureOut">
              <a:rPr lang="ko-KR" altLang="en-US" smtClean="0"/>
              <a:t>2020-02-04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4185935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986DEACF-91DF-4F17-A83F-E155F9F8C97D}" type="datetimeFigureOut">
              <a:rPr lang="ko-KR" altLang="en-US" smtClean="0"/>
              <a:t>2020-02-04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3011020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86DEACF-91DF-4F17-A83F-E155F9F8C97D}" type="datetimeFigureOut">
              <a:rPr lang="ko-KR" altLang="en-US" smtClean="0"/>
              <a:t>2020-02-04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301729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986DEACF-91DF-4F17-A83F-E155F9F8C97D}" type="datetimeFigureOut">
              <a:rPr lang="ko-KR" altLang="en-US" smtClean="0"/>
              <a:t>2020-02-04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211619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986DEACF-91DF-4F17-A83F-E155F9F8C97D}" type="datetimeFigureOut">
              <a:rPr lang="ko-KR" altLang="en-US" smtClean="0"/>
              <a:t>2020-02-04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47423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DEACF-91DF-4F17-A83F-E155F9F8C97D}" type="datetimeFigureOut">
              <a:rPr lang="ko-KR" altLang="en-US" smtClean="0"/>
              <a:t>2020-02-04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70ED5-491E-4C7C-A3F1-DD51122710C5}" type="slidenum">
              <a:rPr lang="ko-KR" altLang="en-US" smtClean="0"/>
              <a:t>‹#›</a:t>
            </a:fld>
            <a:endParaRPr lang="ko-KR" altLang="en-US"/>
          </a:p>
        </p:txBody>
      </p:sp>
    </p:spTree>
    <p:extLst>
      <p:ext uri="{BB962C8B-B14F-4D97-AF65-F5344CB8AC3E}">
        <p14:creationId xmlns:p14="http://schemas.microsoft.com/office/powerpoint/2010/main" val="1234732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github.com/MISP/misp-cloud/wiki/MISP-and-Cloud-Security" TargetMode="Externa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SP/PyMISP"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www.circl.lu/doc/misp/sharing/"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8" name="TextBox 7"/>
          <p:cNvSpPr txBox="1"/>
          <p:nvPr/>
        </p:nvSpPr>
        <p:spPr>
          <a:xfrm>
            <a:off x="4453467" y="2472266"/>
            <a:ext cx="10608733" cy="1569660"/>
          </a:xfrm>
          <a:prstGeom prst="rect">
            <a:avLst/>
          </a:prstGeom>
          <a:noFill/>
        </p:spPr>
        <p:txBody>
          <a:bodyPr wrap="square" rtlCol="0">
            <a:spAutoFit/>
          </a:bodyPr>
          <a:lstStyle/>
          <a:p>
            <a:r>
              <a:rPr lang="en-US" altLang="ko-KR" sz="9600" dirty="0" smtClean="0"/>
              <a:t>MISP</a:t>
            </a:r>
            <a:r>
              <a:rPr lang="en-US" altLang="ko-KR" dirty="0" smtClean="0"/>
              <a:t> </a:t>
            </a:r>
            <a:endParaRPr lang="ko-KR" altLang="en-US" dirty="0"/>
          </a:p>
        </p:txBody>
      </p:sp>
    </p:spTree>
    <p:extLst>
      <p:ext uri="{BB962C8B-B14F-4D97-AF65-F5344CB8AC3E}">
        <p14:creationId xmlns:p14="http://schemas.microsoft.com/office/powerpoint/2010/main" val="285168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5" name="TextBox 4"/>
          <p:cNvSpPr txBox="1"/>
          <p:nvPr/>
        </p:nvSpPr>
        <p:spPr>
          <a:xfrm>
            <a:off x="440871" y="406530"/>
            <a:ext cx="11375797" cy="1754326"/>
          </a:xfrm>
          <a:prstGeom prst="rect">
            <a:avLst/>
          </a:prstGeom>
          <a:noFill/>
        </p:spPr>
        <p:txBody>
          <a:bodyPr wrap="square" rtlCol="0">
            <a:spAutoFit/>
          </a:bodyPr>
          <a:lstStyle/>
          <a:p>
            <a:r>
              <a:rPr lang="en-US" altLang="ko-KR" sz="4800" dirty="0" smtClean="0"/>
              <a:t>Ⅱ. Using API</a:t>
            </a:r>
          </a:p>
          <a:p>
            <a:endParaRPr lang="en-US" altLang="ko-KR" dirty="0"/>
          </a:p>
          <a:p>
            <a:endParaRPr lang="en-US" altLang="ko-KR" dirty="0" smtClean="0"/>
          </a:p>
          <a:p>
            <a:endParaRPr lang="en-US" altLang="ko-KR" sz="2400" dirty="0"/>
          </a:p>
        </p:txBody>
      </p:sp>
      <p:pic>
        <p:nvPicPr>
          <p:cNvPr id="2" name="그림 1"/>
          <p:cNvPicPr>
            <a:picLocks noChangeAspect="1"/>
          </p:cNvPicPr>
          <p:nvPr/>
        </p:nvPicPr>
        <p:blipFill>
          <a:blip r:embed="rId3"/>
          <a:stretch>
            <a:fillRect/>
          </a:stretch>
        </p:blipFill>
        <p:spPr>
          <a:xfrm>
            <a:off x="440871" y="1283693"/>
            <a:ext cx="8183117" cy="5191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281354" y="6488668"/>
            <a:ext cx="3084844" cy="369332"/>
          </a:xfrm>
          <a:prstGeom prst="rect">
            <a:avLst/>
          </a:prstGeom>
          <a:noFill/>
        </p:spPr>
        <p:txBody>
          <a:bodyPr wrap="square" rtlCol="0">
            <a:spAutoFit/>
          </a:bodyPr>
          <a:lstStyle/>
          <a:p>
            <a:r>
              <a:rPr lang="en-US" altLang="ko-KR" dirty="0" smtClean="0"/>
              <a:t>Correlation Graph</a:t>
            </a:r>
            <a:endParaRPr lang="ko-KR" altLang="en-US" dirty="0"/>
          </a:p>
        </p:txBody>
      </p:sp>
    </p:spTree>
    <p:extLst>
      <p:ext uri="{BB962C8B-B14F-4D97-AF65-F5344CB8AC3E}">
        <p14:creationId xmlns:p14="http://schemas.microsoft.com/office/powerpoint/2010/main" val="3017157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3" name="직사각형 2"/>
          <p:cNvSpPr/>
          <p:nvPr/>
        </p:nvSpPr>
        <p:spPr>
          <a:xfrm>
            <a:off x="326334" y="354177"/>
            <a:ext cx="8311480" cy="830997"/>
          </a:xfrm>
          <a:prstGeom prst="rect">
            <a:avLst/>
          </a:prstGeom>
        </p:spPr>
        <p:txBody>
          <a:bodyPr wrap="square">
            <a:spAutoFit/>
          </a:bodyPr>
          <a:lstStyle/>
          <a:p>
            <a:r>
              <a:rPr lang="en-US" altLang="ko-KR" sz="4800" dirty="0"/>
              <a:t>Ⅲ. MISP-Cloud</a:t>
            </a:r>
          </a:p>
        </p:txBody>
      </p:sp>
      <p:pic>
        <p:nvPicPr>
          <p:cNvPr id="6" name="그림 5"/>
          <p:cNvPicPr/>
          <p:nvPr/>
        </p:nvPicPr>
        <p:blipFill>
          <a:blip r:embed="rId3"/>
          <a:stretch>
            <a:fillRect/>
          </a:stretch>
        </p:blipFill>
        <p:spPr>
          <a:xfrm>
            <a:off x="326334" y="1185174"/>
            <a:ext cx="7783914" cy="21228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그림 7"/>
          <p:cNvPicPr/>
          <p:nvPr/>
        </p:nvPicPr>
        <p:blipFill>
          <a:blip r:embed="rId4"/>
          <a:stretch>
            <a:fillRect/>
          </a:stretch>
        </p:blipFill>
        <p:spPr>
          <a:xfrm>
            <a:off x="326334" y="3569610"/>
            <a:ext cx="7783914" cy="2389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직사각형 4"/>
          <p:cNvSpPr/>
          <p:nvPr/>
        </p:nvSpPr>
        <p:spPr>
          <a:xfrm>
            <a:off x="326333" y="6095812"/>
            <a:ext cx="8094185" cy="369332"/>
          </a:xfrm>
          <a:prstGeom prst="rect">
            <a:avLst/>
          </a:prstGeom>
        </p:spPr>
        <p:txBody>
          <a:bodyPr wrap="square">
            <a:spAutoFit/>
          </a:bodyPr>
          <a:lstStyle/>
          <a:p>
            <a:r>
              <a:rPr lang="en-US" altLang="ko-KR" dirty="0" smtClean="0">
                <a:hlinkClick r:id="rId5"/>
              </a:rPr>
              <a:t>https://github.com/MISP/misp-cloud/wiki/MISP-and-Cloud-Security</a:t>
            </a:r>
            <a:endParaRPr lang="ko-KR" altLang="en-US" dirty="0"/>
          </a:p>
        </p:txBody>
      </p:sp>
    </p:spTree>
    <p:extLst>
      <p:ext uri="{BB962C8B-B14F-4D97-AF65-F5344CB8AC3E}">
        <p14:creationId xmlns:p14="http://schemas.microsoft.com/office/powerpoint/2010/main" val="1630615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3" name="직사각형 2"/>
          <p:cNvSpPr/>
          <p:nvPr/>
        </p:nvSpPr>
        <p:spPr>
          <a:xfrm>
            <a:off x="326334" y="354177"/>
            <a:ext cx="8311480" cy="830997"/>
          </a:xfrm>
          <a:prstGeom prst="rect">
            <a:avLst/>
          </a:prstGeom>
        </p:spPr>
        <p:txBody>
          <a:bodyPr wrap="square">
            <a:spAutoFit/>
          </a:bodyPr>
          <a:lstStyle/>
          <a:p>
            <a:r>
              <a:rPr lang="en-US" altLang="ko-KR" sz="4800" dirty="0" smtClean="0"/>
              <a:t>Ⅳ. Try</a:t>
            </a:r>
            <a:endParaRPr lang="ko-KR" altLang="en-US" sz="4800" dirty="0"/>
          </a:p>
        </p:txBody>
      </p:sp>
      <p:sp>
        <p:nvSpPr>
          <p:cNvPr id="2" name="TextBox 1"/>
          <p:cNvSpPr txBox="1"/>
          <p:nvPr/>
        </p:nvSpPr>
        <p:spPr>
          <a:xfrm>
            <a:off x="326334" y="1386673"/>
            <a:ext cx="8516215" cy="646331"/>
          </a:xfrm>
          <a:prstGeom prst="rect">
            <a:avLst/>
          </a:prstGeom>
          <a:noFill/>
        </p:spPr>
        <p:txBody>
          <a:bodyPr wrap="square" rtlCol="0">
            <a:spAutoFit/>
          </a:bodyPr>
          <a:lstStyle/>
          <a:p>
            <a:pPr marL="342900" indent="-342900">
              <a:buAutoNum type="arabicPeriod"/>
            </a:pPr>
            <a:r>
              <a:rPr lang="en-US" altLang="ko-KR" dirty="0" smtClean="0"/>
              <a:t>Redirect Problem</a:t>
            </a:r>
          </a:p>
          <a:p>
            <a:r>
              <a:rPr lang="en-US" altLang="ko-KR" dirty="0" smtClean="0"/>
              <a:t>-&gt; Solve by changing base </a:t>
            </a:r>
            <a:r>
              <a:rPr lang="en-US" altLang="ko-KR" dirty="0" err="1" smtClean="0"/>
              <a:t>url</a:t>
            </a:r>
            <a:endParaRPr lang="ko-KR" altLang="en-US" dirty="0"/>
          </a:p>
        </p:txBody>
      </p:sp>
      <p:pic>
        <p:nvPicPr>
          <p:cNvPr id="9" name="그림 8"/>
          <p:cNvPicPr/>
          <p:nvPr/>
        </p:nvPicPr>
        <p:blipFill>
          <a:blip r:embed="rId3"/>
          <a:stretch>
            <a:fillRect/>
          </a:stretch>
        </p:blipFill>
        <p:spPr>
          <a:xfrm>
            <a:off x="394788" y="2234503"/>
            <a:ext cx="8174571" cy="43355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직사각형 9"/>
          <p:cNvSpPr/>
          <p:nvPr/>
        </p:nvSpPr>
        <p:spPr>
          <a:xfrm>
            <a:off x="763675" y="2893925"/>
            <a:ext cx="4401178" cy="231112"/>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32781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3" name="직사각형 2"/>
          <p:cNvSpPr/>
          <p:nvPr/>
        </p:nvSpPr>
        <p:spPr>
          <a:xfrm>
            <a:off x="326334" y="354177"/>
            <a:ext cx="8311480" cy="830997"/>
          </a:xfrm>
          <a:prstGeom prst="rect">
            <a:avLst/>
          </a:prstGeom>
        </p:spPr>
        <p:txBody>
          <a:bodyPr wrap="square">
            <a:spAutoFit/>
          </a:bodyPr>
          <a:lstStyle/>
          <a:p>
            <a:r>
              <a:rPr lang="en-US" altLang="ko-KR" sz="4800" dirty="0" smtClean="0"/>
              <a:t>Ⅳ. Try</a:t>
            </a:r>
            <a:endParaRPr lang="ko-KR" altLang="en-US" sz="4800" dirty="0"/>
          </a:p>
        </p:txBody>
      </p:sp>
      <p:sp>
        <p:nvSpPr>
          <p:cNvPr id="2" name="TextBox 1"/>
          <p:cNvSpPr txBox="1"/>
          <p:nvPr/>
        </p:nvSpPr>
        <p:spPr>
          <a:xfrm>
            <a:off x="326334" y="1334951"/>
            <a:ext cx="8516215" cy="369332"/>
          </a:xfrm>
          <a:prstGeom prst="rect">
            <a:avLst/>
          </a:prstGeom>
          <a:noFill/>
        </p:spPr>
        <p:txBody>
          <a:bodyPr wrap="square" rtlCol="0">
            <a:spAutoFit/>
          </a:bodyPr>
          <a:lstStyle/>
          <a:p>
            <a:r>
              <a:rPr lang="en-US" altLang="ko-KR" dirty="0" smtClean="0"/>
              <a:t>2. </a:t>
            </a:r>
            <a:r>
              <a:rPr lang="en-US" altLang="ko-KR" dirty="0" err="1" smtClean="0"/>
              <a:t>PyMISP</a:t>
            </a:r>
            <a:r>
              <a:rPr lang="en-US" altLang="ko-KR" dirty="0" smtClean="0"/>
              <a:t> error – SSL certificate error….</a:t>
            </a:r>
            <a:endParaRPr lang="ko-KR" altLang="en-US" dirty="0"/>
          </a:p>
        </p:txBody>
      </p:sp>
      <p:sp>
        <p:nvSpPr>
          <p:cNvPr id="5" name="직사각형 4"/>
          <p:cNvSpPr/>
          <p:nvPr/>
        </p:nvSpPr>
        <p:spPr>
          <a:xfrm>
            <a:off x="217661" y="6372482"/>
            <a:ext cx="5943837" cy="369332"/>
          </a:xfrm>
          <a:prstGeom prst="rect">
            <a:avLst/>
          </a:prstGeom>
        </p:spPr>
        <p:txBody>
          <a:bodyPr wrap="square">
            <a:spAutoFit/>
          </a:bodyPr>
          <a:lstStyle/>
          <a:p>
            <a:r>
              <a:rPr lang="en-US" altLang="ko-KR" dirty="0" smtClean="0">
                <a:hlinkClick r:id="rId3"/>
              </a:rPr>
              <a:t>https://github.com/MISP/PyMISP</a:t>
            </a:r>
            <a:endParaRPr lang="ko-KR" altLang="en-US" dirty="0"/>
          </a:p>
        </p:txBody>
      </p:sp>
      <p:pic>
        <p:nvPicPr>
          <p:cNvPr id="8" name="그림 7"/>
          <p:cNvPicPr>
            <a:picLocks noChangeAspect="1"/>
          </p:cNvPicPr>
          <p:nvPr/>
        </p:nvPicPr>
        <p:blipFill>
          <a:blip r:embed="rId4"/>
          <a:stretch>
            <a:fillRect/>
          </a:stretch>
        </p:blipFill>
        <p:spPr>
          <a:xfrm>
            <a:off x="161162" y="2182404"/>
            <a:ext cx="11688806" cy="447737"/>
          </a:xfrm>
          <a:prstGeom prst="rect">
            <a:avLst/>
          </a:prstGeom>
        </p:spPr>
      </p:pic>
      <p:pic>
        <p:nvPicPr>
          <p:cNvPr id="11" name="그림 10"/>
          <p:cNvPicPr>
            <a:picLocks noChangeAspect="1"/>
          </p:cNvPicPr>
          <p:nvPr/>
        </p:nvPicPr>
        <p:blipFill>
          <a:blip r:embed="rId5"/>
          <a:stretch>
            <a:fillRect/>
          </a:stretch>
        </p:blipFill>
        <p:spPr>
          <a:xfrm>
            <a:off x="3798968" y="3581353"/>
            <a:ext cx="4725059" cy="943107"/>
          </a:xfrm>
          <a:prstGeom prst="rect">
            <a:avLst/>
          </a:prstGeom>
        </p:spPr>
      </p:pic>
      <p:cxnSp>
        <p:nvCxnSpPr>
          <p:cNvPr id="13" name="직선 화살표 연결선 12"/>
          <p:cNvCxnSpPr/>
          <p:nvPr/>
        </p:nvCxnSpPr>
        <p:spPr>
          <a:xfrm flipH="1">
            <a:off x="6151418" y="2771366"/>
            <a:ext cx="10080" cy="567579"/>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그림 15"/>
          <p:cNvPicPr>
            <a:picLocks noChangeAspect="1"/>
          </p:cNvPicPr>
          <p:nvPr/>
        </p:nvPicPr>
        <p:blipFill>
          <a:blip r:embed="rId6"/>
          <a:stretch>
            <a:fillRect/>
          </a:stretch>
        </p:blipFill>
        <p:spPr>
          <a:xfrm>
            <a:off x="2004506" y="5307420"/>
            <a:ext cx="8002117" cy="847843"/>
          </a:xfrm>
          <a:prstGeom prst="rect">
            <a:avLst/>
          </a:prstGeom>
        </p:spPr>
      </p:pic>
      <p:cxnSp>
        <p:nvCxnSpPr>
          <p:cNvPr id="18" name="직선 화살표 연결선 17"/>
          <p:cNvCxnSpPr/>
          <p:nvPr/>
        </p:nvCxnSpPr>
        <p:spPr>
          <a:xfrm flipH="1">
            <a:off x="6161497" y="4674237"/>
            <a:ext cx="10080" cy="567579"/>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814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3" name="직사각형 2"/>
          <p:cNvSpPr/>
          <p:nvPr/>
        </p:nvSpPr>
        <p:spPr>
          <a:xfrm>
            <a:off x="326334" y="354177"/>
            <a:ext cx="8311480" cy="830997"/>
          </a:xfrm>
          <a:prstGeom prst="rect">
            <a:avLst/>
          </a:prstGeom>
        </p:spPr>
        <p:txBody>
          <a:bodyPr wrap="square">
            <a:spAutoFit/>
          </a:bodyPr>
          <a:lstStyle/>
          <a:p>
            <a:r>
              <a:rPr lang="en-US" altLang="ko-KR" sz="4800" dirty="0" smtClean="0"/>
              <a:t>Ⅳ. Try</a:t>
            </a:r>
            <a:endParaRPr lang="ko-KR" altLang="en-US" sz="4800" dirty="0"/>
          </a:p>
        </p:txBody>
      </p:sp>
      <p:sp>
        <p:nvSpPr>
          <p:cNvPr id="2" name="TextBox 1"/>
          <p:cNvSpPr txBox="1"/>
          <p:nvPr/>
        </p:nvSpPr>
        <p:spPr>
          <a:xfrm>
            <a:off x="326334" y="1334951"/>
            <a:ext cx="8516215" cy="369332"/>
          </a:xfrm>
          <a:prstGeom prst="rect">
            <a:avLst/>
          </a:prstGeom>
          <a:noFill/>
        </p:spPr>
        <p:txBody>
          <a:bodyPr wrap="square" rtlCol="0">
            <a:spAutoFit/>
          </a:bodyPr>
          <a:lstStyle/>
          <a:p>
            <a:r>
              <a:rPr lang="en-US" altLang="ko-KR" dirty="0"/>
              <a:t>3</a:t>
            </a:r>
            <a:r>
              <a:rPr lang="en-US" altLang="ko-KR" dirty="0" smtClean="0"/>
              <a:t>. Synchronization error</a:t>
            </a:r>
            <a:endParaRPr lang="ko-KR" altLang="en-US" dirty="0"/>
          </a:p>
        </p:txBody>
      </p:sp>
      <p:sp>
        <p:nvSpPr>
          <p:cNvPr id="5" name="직사각형 4"/>
          <p:cNvSpPr/>
          <p:nvPr/>
        </p:nvSpPr>
        <p:spPr>
          <a:xfrm>
            <a:off x="326334" y="6266345"/>
            <a:ext cx="5943837" cy="369332"/>
          </a:xfrm>
          <a:prstGeom prst="rect">
            <a:avLst/>
          </a:prstGeom>
        </p:spPr>
        <p:txBody>
          <a:bodyPr wrap="square">
            <a:spAutoFit/>
          </a:bodyPr>
          <a:lstStyle/>
          <a:p>
            <a:r>
              <a:rPr lang="en-US" altLang="ko-KR" dirty="0" smtClean="0">
                <a:hlinkClick r:id="rId3"/>
              </a:rPr>
              <a:t>https://www.circl.lu/doc/misp/sharing/</a:t>
            </a:r>
            <a:endParaRPr lang="ko-KR" altLang="en-US" dirty="0"/>
          </a:p>
        </p:txBody>
      </p:sp>
      <p:pic>
        <p:nvPicPr>
          <p:cNvPr id="12" name="그림 11"/>
          <p:cNvPicPr/>
          <p:nvPr/>
        </p:nvPicPr>
        <p:blipFill>
          <a:blip r:embed="rId4"/>
          <a:stretch>
            <a:fillRect/>
          </a:stretch>
        </p:blipFill>
        <p:spPr>
          <a:xfrm>
            <a:off x="425161" y="2019720"/>
            <a:ext cx="7582766" cy="3854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36847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3" name="직사각형 2"/>
          <p:cNvSpPr/>
          <p:nvPr/>
        </p:nvSpPr>
        <p:spPr>
          <a:xfrm>
            <a:off x="326334" y="354177"/>
            <a:ext cx="8311480" cy="830997"/>
          </a:xfrm>
          <a:prstGeom prst="rect">
            <a:avLst/>
          </a:prstGeom>
        </p:spPr>
        <p:txBody>
          <a:bodyPr wrap="square">
            <a:spAutoFit/>
          </a:bodyPr>
          <a:lstStyle/>
          <a:p>
            <a:r>
              <a:rPr lang="en-US" altLang="ko-KR" sz="4800" dirty="0" smtClean="0"/>
              <a:t>Ⅳ. Try</a:t>
            </a:r>
            <a:endParaRPr lang="ko-KR" altLang="en-US" sz="4800" dirty="0"/>
          </a:p>
        </p:txBody>
      </p:sp>
      <p:sp>
        <p:nvSpPr>
          <p:cNvPr id="2" name="TextBox 1"/>
          <p:cNvSpPr txBox="1"/>
          <p:nvPr/>
        </p:nvSpPr>
        <p:spPr>
          <a:xfrm>
            <a:off x="326334" y="1334951"/>
            <a:ext cx="8516215" cy="369332"/>
          </a:xfrm>
          <a:prstGeom prst="rect">
            <a:avLst/>
          </a:prstGeom>
          <a:noFill/>
        </p:spPr>
        <p:txBody>
          <a:bodyPr wrap="square" rtlCol="0">
            <a:spAutoFit/>
          </a:bodyPr>
          <a:lstStyle/>
          <a:p>
            <a:r>
              <a:rPr lang="en-US" altLang="ko-KR" dirty="0"/>
              <a:t>3</a:t>
            </a:r>
            <a:r>
              <a:rPr lang="en-US" altLang="ko-KR" dirty="0" smtClean="0"/>
              <a:t>. Synchronization error</a:t>
            </a:r>
            <a:endParaRPr lang="ko-KR" altLang="en-US" dirty="0"/>
          </a:p>
        </p:txBody>
      </p:sp>
      <p:pic>
        <p:nvPicPr>
          <p:cNvPr id="6" name="그림 5"/>
          <p:cNvPicPr>
            <a:picLocks noChangeAspect="1"/>
          </p:cNvPicPr>
          <p:nvPr/>
        </p:nvPicPr>
        <p:blipFill>
          <a:blip r:embed="rId3"/>
          <a:stretch>
            <a:fillRect/>
          </a:stretch>
        </p:blipFill>
        <p:spPr>
          <a:xfrm>
            <a:off x="0" y="2421447"/>
            <a:ext cx="12192000" cy="962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0" y="4447309"/>
            <a:ext cx="8285018" cy="923330"/>
          </a:xfrm>
          <a:prstGeom prst="rect">
            <a:avLst/>
          </a:prstGeom>
          <a:noFill/>
        </p:spPr>
        <p:txBody>
          <a:bodyPr wrap="square" rtlCol="0">
            <a:spAutoFit/>
          </a:bodyPr>
          <a:lstStyle/>
          <a:p>
            <a:r>
              <a:rPr lang="en-US" altLang="ko-KR" dirty="0" smtClean="0"/>
              <a:t>This problem is </a:t>
            </a:r>
            <a:r>
              <a:rPr lang="en-US" altLang="ko-KR" dirty="0" err="1" smtClean="0"/>
              <a:t>realted</a:t>
            </a:r>
            <a:r>
              <a:rPr lang="en-US" altLang="ko-KR" dirty="0" smtClean="0"/>
              <a:t> to SSL certification problem like </a:t>
            </a:r>
            <a:r>
              <a:rPr lang="en-US" altLang="ko-KR" dirty="0" err="1" smtClean="0"/>
              <a:t>PyMISP</a:t>
            </a:r>
            <a:r>
              <a:rPr lang="en-US" altLang="ko-KR" dirty="0" smtClean="0"/>
              <a:t>…..</a:t>
            </a:r>
            <a:br>
              <a:rPr lang="en-US" altLang="ko-KR" dirty="0" smtClean="0"/>
            </a:br>
            <a:r>
              <a:rPr lang="en-US" altLang="ko-KR" dirty="0" smtClean="0"/>
              <a:t/>
            </a:r>
            <a:br>
              <a:rPr lang="en-US" altLang="ko-KR" dirty="0" smtClean="0"/>
            </a:br>
            <a:r>
              <a:rPr lang="ko-KR" altLang="en-US" dirty="0" smtClean="0"/>
              <a:t>세영</a:t>
            </a:r>
            <a:r>
              <a:rPr lang="en-US" altLang="ko-KR" dirty="0" smtClean="0"/>
              <a:t>, </a:t>
            </a:r>
            <a:r>
              <a:rPr lang="ko-KR" altLang="en-US" dirty="0" smtClean="0"/>
              <a:t>일현 </a:t>
            </a:r>
            <a:r>
              <a:rPr lang="en-US" altLang="ko-KR" dirty="0" smtClean="0"/>
              <a:t>Solved this problem!</a:t>
            </a:r>
            <a:endParaRPr lang="ko-KR" altLang="en-US" dirty="0"/>
          </a:p>
        </p:txBody>
      </p:sp>
    </p:spTree>
    <p:extLst>
      <p:ext uri="{BB962C8B-B14F-4D97-AF65-F5344CB8AC3E}">
        <p14:creationId xmlns:p14="http://schemas.microsoft.com/office/powerpoint/2010/main" val="226972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2" name="TextBox 1"/>
          <p:cNvSpPr txBox="1"/>
          <p:nvPr/>
        </p:nvSpPr>
        <p:spPr>
          <a:xfrm>
            <a:off x="194734" y="138014"/>
            <a:ext cx="9719733" cy="1107996"/>
          </a:xfrm>
          <a:prstGeom prst="rect">
            <a:avLst/>
          </a:prstGeom>
          <a:noFill/>
        </p:spPr>
        <p:txBody>
          <a:bodyPr wrap="square" rtlCol="0">
            <a:spAutoFit/>
          </a:bodyPr>
          <a:lstStyle/>
          <a:p>
            <a:r>
              <a:rPr lang="en-US" altLang="ko-KR" sz="6600" dirty="0" smtClean="0"/>
              <a:t>Contents </a:t>
            </a:r>
            <a:endParaRPr lang="ko-KR" altLang="en-US" sz="6600" dirty="0"/>
          </a:p>
        </p:txBody>
      </p:sp>
      <p:sp>
        <p:nvSpPr>
          <p:cNvPr id="3" name="TextBox 2"/>
          <p:cNvSpPr txBox="1"/>
          <p:nvPr/>
        </p:nvSpPr>
        <p:spPr>
          <a:xfrm>
            <a:off x="502131" y="1595021"/>
            <a:ext cx="9601200" cy="5262979"/>
          </a:xfrm>
          <a:prstGeom prst="rect">
            <a:avLst/>
          </a:prstGeom>
          <a:noFill/>
        </p:spPr>
        <p:txBody>
          <a:bodyPr wrap="square" rtlCol="0">
            <a:spAutoFit/>
          </a:bodyPr>
          <a:lstStyle/>
          <a:p>
            <a:r>
              <a:rPr lang="en-US" altLang="ko-KR" sz="4800" dirty="0" smtClean="0"/>
              <a:t>Ⅰ. My Events </a:t>
            </a:r>
          </a:p>
          <a:p>
            <a:endParaRPr lang="en-US" altLang="ko-KR" sz="4800" dirty="0" smtClean="0"/>
          </a:p>
          <a:p>
            <a:r>
              <a:rPr lang="en-US" altLang="ko-KR" sz="4800" dirty="0" smtClean="0"/>
              <a:t>Ⅱ. Using API</a:t>
            </a:r>
          </a:p>
          <a:p>
            <a:endParaRPr lang="en-US" altLang="ko-KR" sz="4800" dirty="0" smtClean="0"/>
          </a:p>
          <a:p>
            <a:r>
              <a:rPr lang="en-US" altLang="ko-KR" sz="4800" dirty="0" smtClean="0"/>
              <a:t>Ⅲ. MISP-Cloud</a:t>
            </a:r>
          </a:p>
          <a:p>
            <a:endParaRPr lang="en-US" altLang="ko-KR" sz="4800" dirty="0"/>
          </a:p>
          <a:p>
            <a:r>
              <a:rPr lang="en-US" altLang="ko-KR" sz="4800" dirty="0" smtClean="0"/>
              <a:t>Ⅳ. Try</a:t>
            </a:r>
            <a:endParaRPr lang="ko-KR" altLang="en-US" sz="4800" dirty="0"/>
          </a:p>
        </p:txBody>
      </p:sp>
    </p:spTree>
    <p:extLst>
      <p:ext uri="{BB962C8B-B14F-4D97-AF65-F5344CB8AC3E}">
        <p14:creationId xmlns:p14="http://schemas.microsoft.com/office/powerpoint/2010/main" val="237682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2" name="TextBox 1"/>
          <p:cNvSpPr txBox="1"/>
          <p:nvPr/>
        </p:nvSpPr>
        <p:spPr>
          <a:xfrm>
            <a:off x="572461" y="324280"/>
            <a:ext cx="9719733" cy="1107996"/>
          </a:xfrm>
          <a:prstGeom prst="rect">
            <a:avLst/>
          </a:prstGeom>
          <a:noFill/>
        </p:spPr>
        <p:txBody>
          <a:bodyPr wrap="square" rtlCol="0">
            <a:spAutoFit/>
          </a:bodyPr>
          <a:lstStyle/>
          <a:p>
            <a:r>
              <a:rPr lang="en-US" altLang="ko-KR" sz="6600" dirty="0" smtClean="0"/>
              <a:t>Progress</a:t>
            </a:r>
            <a:endParaRPr lang="ko-KR" altLang="en-US" sz="6600" dirty="0"/>
          </a:p>
        </p:txBody>
      </p:sp>
      <p:sp>
        <p:nvSpPr>
          <p:cNvPr id="5" name="TextBox 4"/>
          <p:cNvSpPr txBox="1"/>
          <p:nvPr/>
        </p:nvSpPr>
        <p:spPr>
          <a:xfrm>
            <a:off x="360903" y="1748393"/>
            <a:ext cx="11252200" cy="4326467"/>
          </a:xfrm>
          <a:prstGeom prst="rect">
            <a:avLst/>
          </a:prstGeom>
          <a:noFill/>
        </p:spPr>
        <p:txBody>
          <a:bodyPr wrap="square" rtlCol="0">
            <a:spAutoFit/>
          </a:bodyPr>
          <a:lstStyle/>
          <a:p>
            <a:endParaRPr lang="ko-KR" altLang="en-US" dirty="0"/>
          </a:p>
        </p:txBody>
      </p:sp>
      <p:sp>
        <p:nvSpPr>
          <p:cNvPr id="6" name="모서리가 둥근 직사각형 5"/>
          <p:cNvSpPr/>
          <p:nvPr/>
        </p:nvSpPr>
        <p:spPr>
          <a:xfrm>
            <a:off x="2491988" y="1603954"/>
            <a:ext cx="4200211" cy="5774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Choose APT Group</a:t>
            </a:r>
            <a:endParaRPr lang="ko-KR" altLang="en-US" dirty="0"/>
          </a:p>
        </p:txBody>
      </p:sp>
      <p:sp>
        <p:nvSpPr>
          <p:cNvPr id="8" name="모서리가 둥근 직사각형 7"/>
          <p:cNvSpPr/>
          <p:nvPr/>
        </p:nvSpPr>
        <p:spPr>
          <a:xfrm>
            <a:off x="2491983" y="2484213"/>
            <a:ext cx="4200211" cy="5774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Apply AWS</a:t>
            </a:r>
            <a:endParaRPr lang="ko-KR" altLang="en-US" dirty="0"/>
          </a:p>
        </p:txBody>
      </p:sp>
      <p:sp>
        <p:nvSpPr>
          <p:cNvPr id="9" name="모서리가 둥근 직사각형 8"/>
          <p:cNvSpPr/>
          <p:nvPr/>
        </p:nvSpPr>
        <p:spPr>
          <a:xfrm>
            <a:off x="2491983" y="3364472"/>
            <a:ext cx="4200211" cy="5774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Create Events </a:t>
            </a:r>
            <a:endParaRPr lang="ko-KR" altLang="en-US" dirty="0"/>
          </a:p>
        </p:txBody>
      </p:sp>
      <p:sp>
        <p:nvSpPr>
          <p:cNvPr id="10" name="모서리가 둥근 직사각형 9"/>
          <p:cNvSpPr/>
          <p:nvPr/>
        </p:nvSpPr>
        <p:spPr>
          <a:xfrm>
            <a:off x="2491983" y="4307626"/>
            <a:ext cx="4200211" cy="5774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Upload attributes using API</a:t>
            </a:r>
            <a:endParaRPr lang="ko-KR" altLang="en-US" dirty="0"/>
          </a:p>
        </p:txBody>
      </p:sp>
      <p:sp>
        <p:nvSpPr>
          <p:cNvPr id="11" name="모서리가 둥근 직사각형 10"/>
          <p:cNvSpPr/>
          <p:nvPr/>
        </p:nvSpPr>
        <p:spPr>
          <a:xfrm>
            <a:off x="2491982" y="5263375"/>
            <a:ext cx="4200211" cy="5774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t>Synchronizaiotn</a:t>
            </a:r>
            <a:endParaRPr lang="ko-KR" altLang="en-US" dirty="0"/>
          </a:p>
        </p:txBody>
      </p:sp>
      <p:sp>
        <p:nvSpPr>
          <p:cNvPr id="15" name="곱셈 기호 14"/>
          <p:cNvSpPr/>
          <p:nvPr/>
        </p:nvSpPr>
        <p:spPr>
          <a:xfrm>
            <a:off x="7457215" y="5180289"/>
            <a:ext cx="854109" cy="743578"/>
          </a:xfrm>
          <a:prstGeom prst="mathMultiply">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p:cNvSpPr/>
          <p:nvPr/>
        </p:nvSpPr>
        <p:spPr>
          <a:xfrm>
            <a:off x="7597892" y="4301046"/>
            <a:ext cx="572756" cy="57740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p:cNvSpPr/>
          <p:nvPr/>
        </p:nvSpPr>
        <p:spPr>
          <a:xfrm>
            <a:off x="7597892" y="3364472"/>
            <a:ext cx="572756" cy="57740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7"/>
          <p:cNvSpPr/>
          <p:nvPr/>
        </p:nvSpPr>
        <p:spPr>
          <a:xfrm>
            <a:off x="7597892" y="2456564"/>
            <a:ext cx="572756" cy="57740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p:cNvSpPr/>
          <p:nvPr/>
        </p:nvSpPr>
        <p:spPr>
          <a:xfrm>
            <a:off x="7597892" y="1603953"/>
            <a:ext cx="572756" cy="57740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348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2" name="TextBox 1"/>
          <p:cNvSpPr txBox="1"/>
          <p:nvPr/>
        </p:nvSpPr>
        <p:spPr>
          <a:xfrm>
            <a:off x="277586" y="310242"/>
            <a:ext cx="11914414" cy="4524315"/>
          </a:xfrm>
          <a:prstGeom prst="rect">
            <a:avLst/>
          </a:prstGeom>
          <a:noFill/>
        </p:spPr>
        <p:txBody>
          <a:bodyPr wrap="square" rtlCol="0">
            <a:spAutoFit/>
          </a:bodyPr>
          <a:lstStyle/>
          <a:p>
            <a:r>
              <a:rPr lang="en-US" altLang="ko-KR" sz="4800" dirty="0"/>
              <a:t>Ⅰ. My </a:t>
            </a:r>
            <a:r>
              <a:rPr lang="en-US" altLang="ko-KR" sz="4800" dirty="0" smtClean="0"/>
              <a:t>Events</a:t>
            </a:r>
          </a:p>
          <a:p>
            <a:endParaRPr lang="en-US" altLang="ko-KR" sz="4800" dirty="0"/>
          </a:p>
          <a:p>
            <a:pPr marL="342900" indent="-342900">
              <a:buAutoNum type="arabicPeriod"/>
            </a:pPr>
            <a:r>
              <a:rPr lang="en-US" altLang="ko-KR" sz="3600" dirty="0" smtClean="0"/>
              <a:t>APT 37</a:t>
            </a:r>
            <a:r>
              <a:rPr lang="en-US" altLang="ko-KR" dirty="0" smtClean="0"/>
              <a:t/>
            </a:r>
            <a:br>
              <a:rPr lang="en-US" altLang="ko-KR" dirty="0" smtClean="0"/>
            </a:br>
            <a:r>
              <a:rPr lang="en-US" altLang="ko-KR" dirty="0" smtClean="0"/>
              <a:t/>
            </a:r>
            <a:br>
              <a:rPr lang="en-US" altLang="ko-KR" dirty="0" smtClean="0"/>
            </a:br>
            <a:r>
              <a:rPr lang="en-US" altLang="ko-KR" sz="2400" dirty="0"/>
              <a:t>APT37 has likely been active since at least 2012 and focuses on targeting the public and private sectors primarily in South Korea. In 2017, APT37 expanded its targeting beyond the Korean peninsula to include Japan, Vietnam and the Middle East, and to a wider range of industry verticals, including chemicals, electronics, manufacturing, aerospace, automotive and healthcare entities</a:t>
            </a:r>
            <a:endParaRPr lang="en-US" altLang="ko-KR" sz="2400" dirty="0" smtClean="0"/>
          </a:p>
          <a:p>
            <a:pPr marL="342900" indent="-342900">
              <a:buAutoNum type="arabicPeriod"/>
            </a:pPr>
            <a:endParaRPr lang="ko-KR" altLang="en-US" dirty="0"/>
          </a:p>
        </p:txBody>
      </p:sp>
    </p:spTree>
    <p:extLst>
      <p:ext uri="{BB962C8B-B14F-4D97-AF65-F5344CB8AC3E}">
        <p14:creationId xmlns:p14="http://schemas.microsoft.com/office/powerpoint/2010/main" val="402735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2" name="TextBox 1"/>
          <p:cNvSpPr txBox="1"/>
          <p:nvPr/>
        </p:nvSpPr>
        <p:spPr>
          <a:xfrm>
            <a:off x="261257" y="398787"/>
            <a:ext cx="11375797" cy="5724644"/>
          </a:xfrm>
          <a:prstGeom prst="rect">
            <a:avLst/>
          </a:prstGeom>
          <a:noFill/>
        </p:spPr>
        <p:txBody>
          <a:bodyPr wrap="square" rtlCol="0">
            <a:spAutoFit/>
          </a:bodyPr>
          <a:lstStyle/>
          <a:p>
            <a:r>
              <a:rPr lang="en-US" altLang="ko-KR" sz="4800" dirty="0" smtClean="0"/>
              <a:t>References</a:t>
            </a:r>
          </a:p>
          <a:p>
            <a:endParaRPr lang="en-US" altLang="ko-KR" dirty="0"/>
          </a:p>
          <a:p>
            <a:r>
              <a:rPr lang="en-US" altLang="ko-KR" sz="2000" dirty="0" smtClean="0"/>
              <a:t>Analysis of Suspected Group123 (APT37) Attacks on Chinese and Korean Foreign Traders –</a:t>
            </a:r>
            <a:r>
              <a:rPr lang="en-US" altLang="ko-KR" sz="2000" dirty="0" err="1" smtClean="0"/>
              <a:t>Tencent</a:t>
            </a:r>
            <a:endParaRPr lang="en-US" altLang="ko-KR" sz="2000" dirty="0" smtClean="0"/>
          </a:p>
          <a:p>
            <a:endParaRPr lang="en-US" altLang="ko-KR" sz="2000" dirty="0" smtClean="0"/>
          </a:p>
          <a:p>
            <a:r>
              <a:rPr lang="en-US" altLang="ko-KR" sz="2000" dirty="0" smtClean="0"/>
              <a:t>An Overview of Public Platform C2’s</a:t>
            </a:r>
            <a:r>
              <a:rPr lang="ko-KR" altLang="en-US" sz="2000" dirty="0" smtClean="0"/>
              <a:t> </a:t>
            </a:r>
            <a:r>
              <a:rPr lang="en-US" altLang="ko-KR" sz="2000" dirty="0" smtClean="0"/>
              <a:t>– </a:t>
            </a:r>
            <a:r>
              <a:rPr lang="en-US" altLang="ko-KR" sz="2000" dirty="0" err="1" smtClean="0"/>
              <a:t>Kindered</a:t>
            </a:r>
            <a:r>
              <a:rPr lang="en-US" altLang="ko-KR" sz="2000" dirty="0" smtClean="0"/>
              <a:t> Security</a:t>
            </a:r>
          </a:p>
          <a:p>
            <a:endParaRPr lang="en-US" altLang="ko-KR" sz="2000" dirty="0" smtClean="0"/>
          </a:p>
          <a:p>
            <a:r>
              <a:rPr lang="en-US" altLang="ko-KR" sz="2000" dirty="0" err="1"/>
              <a:t>ScarCruft</a:t>
            </a:r>
            <a:r>
              <a:rPr lang="en-US" altLang="ko-KR" sz="2000" dirty="0"/>
              <a:t> continues to evolve, introduces Bluetooth </a:t>
            </a:r>
            <a:r>
              <a:rPr lang="en-US" altLang="ko-KR" sz="2000" dirty="0" smtClean="0"/>
              <a:t>harvester – Kaspersky Labs</a:t>
            </a:r>
          </a:p>
          <a:p>
            <a:r>
              <a:rPr lang="en-US" altLang="ko-KR" sz="2000" dirty="0" smtClean="0"/>
              <a:t>APT37: </a:t>
            </a:r>
            <a:r>
              <a:rPr lang="en-US" altLang="ko-KR" sz="2000" dirty="0" err="1" smtClean="0"/>
              <a:t>Finallstspy</a:t>
            </a:r>
            <a:r>
              <a:rPr lang="en-US" altLang="ko-KR" sz="2000" dirty="0" smtClean="0"/>
              <a:t> Reaping the </a:t>
            </a:r>
            <a:r>
              <a:rPr lang="en-US" altLang="ko-KR" sz="2000" dirty="0" err="1" smtClean="0"/>
              <a:t>FreeMikl</a:t>
            </a:r>
            <a:r>
              <a:rPr lang="en-US" altLang="ko-KR" sz="2000" dirty="0" smtClean="0"/>
              <a:t> – </a:t>
            </a:r>
            <a:r>
              <a:rPr lang="en-US" altLang="ko-KR" sz="2000" dirty="0" err="1" smtClean="0"/>
              <a:t>Intezer</a:t>
            </a:r>
            <a:r>
              <a:rPr lang="en-US" altLang="ko-KR" sz="2000" dirty="0" smtClean="0"/>
              <a:t>, Jay Rosenberg</a:t>
            </a:r>
          </a:p>
          <a:p>
            <a:endParaRPr lang="en-US" altLang="ko-KR" sz="2000" dirty="0" smtClean="0"/>
          </a:p>
          <a:p>
            <a:r>
              <a:rPr lang="en-US" altLang="ko-KR" sz="2000" dirty="0" smtClean="0"/>
              <a:t>Report Ties North Korean Attacks to New Malware, Linked by Word Macros</a:t>
            </a:r>
          </a:p>
          <a:p>
            <a:r>
              <a:rPr lang="en-US" altLang="ko-KR" sz="2000" dirty="0" smtClean="0"/>
              <a:t>Operation Daybreak – Kaspersky labs</a:t>
            </a:r>
          </a:p>
          <a:p>
            <a:endParaRPr lang="en-US" altLang="ko-KR" sz="2000" dirty="0" smtClean="0"/>
          </a:p>
          <a:p>
            <a:r>
              <a:rPr lang="en-US" altLang="ko-KR" sz="2000" dirty="0" err="1" smtClean="0"/>
              <a:t>FreeMilk</a:t>
            </a:r>
            <a:r>
              <a:rPr lang="en-US" altLang="ko-KR" sz="2000" dirty="0" smtClean="0"/>
              <a:t>: A </a:t>
            </a:r>
            <a:r>
              <a:rPr lang="en-US" altLang="ko-KR" sz="2000" dirty="0" err="1" smtClean="0"/>
              <a:t>Higjly</a:t>
            </a:r>
            <a:r>
              <a:rPr lang="en-US" altLang="ko-KR" sz="2000" dirty="0" smtClean="0"/>
              <a:t> Targeted Spear </a:t>
            </a:r>
            <a:r>
              <a:rPr lang="en-US" altLang="ko-KR" sz="2000" dirty="0" err="1" smtClean="0"/>
              <a:t>Phising</a:t>
            </a:r>
            <a:r>
              <a:rPr lang="en-US" altLang="ko-KR" sz="2000" dirty="0" smtClean="0"/>
              <a:t> Campaign-</a:t>
            </a:r>
            <a:r>
              <a:rPr lang="en-US" altLang="ko-KR" sz="2000" dirty="0" err="1"/>
              <a:t>ScarCruft</a:t>
            </a:r>
            <a:r>
              <a:rPr lang="en-US" altLang="ko-KR" sz="2000" dirty="0"/>
              <a:t> continues to evolve, introduces Bluetooth </a:t>
            </a:r>
            <a:r>
              <a:rPr lang="en-US" altLang="ko-KR" sz="2000" dirty="0" smtClean="0"/>
              <a:t>harvester</a:t>
            </a:r>
          </a:p>
          <a:p>
            <a:endParaRPr lang="en-US" altLang="ko-KR" sz="2000" dirty="0"/>
          </a:p>
          <a:p>
            <a:r>
              <a:rPr lang="en-US" altLang="ko-KR" sz="2000" dirty="0" smtClean="0"/>
              <a:t>Else….</a:t>
            </a:r>
          </a:p>
        </p:txBody>
      </p:sp>
    </p:spTree>
    <p:extLst>
      <p:ext uri="{BB962C8B-B14F-4D97-AF65-F5344CB8AC3E}">
        <p14:creationId xmlns:p14="http://schemas.microsoft.com/office/powerpoint/2010/main" val="180561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2" name="TextBox 1"/>
          <p:cNvSpPr txBox="1"/>
          <p:nvPr/>
        </p:nvSpPr>
        <p:spPr>
          <a:xfrm>
            <a:off x="277586" y="310242"/>
            <a:ext cx="11914414" cy="3693319"/>
          </a:xfrm>
          <a:prstGeom prst="rect">
            <a:avLst/>
          </a:prstGeom>
          <a:noFill/>
        </p:spPr>
        <p:txBody>
          <a:bodyPr wrap="square" rtlCol="0">
            <a:spAutoFit/>
          </a:bodyPr>
          <a:lstStyle/>
          <a:p>
            <a:r>
              <a:rPr lang="en-US" altLang="ko-KR" sz="4800" dirty="0"/>
              <a:t>Ⅰ. My </a:t>
            </a:r>
            <a:r>
              <a:rPr lang="en-US" altLang="ko-KR" sz="4800" dirty="0" smtClean="0"/>
              <a:t>Events</a:t>
            </a:r>
          </a:p>
          <a:p>
            <a:endParaRPr lang="en-US" altLang="ko-KR" sz="4800" dirty="0"/>
          </a:p>
          <a:p>
            <a:r>
              <a:rPr lang="en-US" altLang="ko-KR" sz="3600" dirty="0" smtClean="0"/>
              <a:t>2. </a:t>
            </a:r>
            <a:r>
              <a:rPr lang="en-US" altLang="ko-KR" sz="3600" dirty="0" err="1" smtClean="0"/>
              <a:t>Kimsuki</a:t>
            </a:r>
            <a:endParaRPr lang="en-US" altLang="ko-KR" sz="3600" dirty="0" smtClean="0"/>
          </a:p>
          <a:p>
            <a:endParaRPr lang="en-US" altLang="ko-KR" sz="3600" dirty="0"/>
          </a:p>
          <a:p>
            <a:r>
              <a:rPr lang="en-US" altLang="ko-KR" sz="2400" dirty="0"/>
              <a:t>threat actor targets South Korean think tanks, industry, nuclear power operators, and the Ministry of Unification for espionage purposes.</a:t>
            </a:r>
            <a:endParaRPr lang="en-US" altLang="ko-KR" sz="2400" dirty="0" smtClean="0"/>
          </a:p>
          <a:p>
            <a:pPr marL="342900" indent="-342900">
              <a:buAutoNum type="arabicPeriod"/>
            </a:pPr>
            <a:endParaRPr lang="ko-KR" altLang="en-US" dirty="0"/>
          </a:p>
        </p:txBody>
      </p:sp>
    </p:spTree>
    <p:extLst>
      <p:ext uri="{BB962C8B-B14F-4D97-AF65-F5344CB8AC3E}">
        <p14:creationId xmlns:p14="http://schemas.microsoft.com/office/powerpoint/2010/main" val="237428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2" name="TextBox 1"/>
          <p:cNvSpPr txBox="1"/>
          <p:nvPr/>
        </p:nvSpPr>
        <p:spPr>
          <a:xfrm>
            <a:off x="261257" y="398787"/>
            <a:ext cx="11375797" cy="4339650"/>
          </a:xfrm>
          <a:prstGeom prst="rect">
            <a:avLst/>
          </a:prstGeom>
          <a:noFill/>
        </p:spPr>
        <p:txBody>
          <a:bodyPr wrap="square" rtlCol="0">
            <a:spAutoFit/>
          </a:bodyPr>
          <a:lstStyle/>
          <a:p>
            <a:r>
              <a:rPr lang="en-US" altLang="ko-KR" sz="4800" dirty="0" smtClean="0"/>
              <a:t>References</a:t>
            </a:r>
          </a:p>
          <a:p>
            <a:endParaRPr lang="en-US" altLang="ko-KR" dirty="0"/>
          </a:p>
          <a:p>
            <a:endParaRPr lang="en-US" altLang="ko-KR" dirty="0" smtClean="0"/>
          </a:p>
          <a:p>
            <a:endParaRPr lang="en-US" altLang="ko-KR" sz="2400" dirty="0"/>
          </a:p>
          <a:p>
            <a:r>
              <a:rPr lang="en-US" altLang="ko-KR" sz="2400" dirty="0"/>
              <a:t>[Special Report] APT Campaign 'Konni' &amp; '</a:t>
            </a:r>
            <a:r>
              <a:rPr lang="en-US" altLang="ko-KR" sz="2400" dirty="0" err="1"/>
              <a:t>Kimsuky</a:t>
            </a:r>
            <a:r>
              <a:rPr lang="en-US" altLang="ko-KR" sz="2400" dirty="0"/>
              <a:t>' Organizations Found in </a:t>
            </a:r>
            <a:r>
              <a:rPr lang="en-US" altLang="ko-KR" sz="2400" dirty="0" smtClean="0"/>
              <a:t>Common – </a:t>
            </a:r>
            <a:r>
              <a:rPr lang="en-US" altLang="ko-KR" sz="2400" dirty="0" err="1" smtClean="0"/>
              <a:t>Alyac</a:t>
            </a:r>
            <a:r>
              <a:rPr lang="en-US" altLang="ko-KR" sz="2400" dirty="0" smtClean="0"/>
              <a:t>, East Security Response Center</a:t>
            </a:r>
          </a:p>
          <a:p>
            <a:endParaRPr lang="en-US" altLang="ko-KR" sz="2400" dirty="0"/>
          </a:p>
          <a:p>
            <a:r>
              <a:rPr lang="en-US" altLang="ko-KR" sz="2400" dirty="0" err="1" smtClean="0"/>
              <a:t>Kimsuky</a:t>
            </a:r>
            <a:r>
              <a:rPr lang="en-US" altLang="ko-KR" sz="2400" dirty="0" smtClean="0"/>
              <a:t> – Council on Foreign Relations, Cyber Operations Tracker</a:t>
            </a:r>
          </a:p>
          <a:p>
            <a:endParaRPr lang="en-US" altLang="ko-KR" sz="2400" dirty="0"/>
          </a:p>
          <a:p>
            <a:r>
              <a:rPr lang="en-US" altLang="ko-KR" sz="2400" dirty="0" smtClean="0"/>
              <a:t>The “</a:t>
            </a:r>
            <a:r>
              <a:rPr lang="en-US" altLang="ko-KR" sz="2400" dirty="0" err="1" smtClean="0"/>
              <a:t>Kimsuky</a:t>
            </a:r>
            <a:r>
              <a:rPr lang="en-US" altLang="ko-KR" sz="2400" dirty="0" smtClean="0"/>
              <a:t>” Operation: A North Korean APT? –Kaspersky Labs, Dmitry </a:t>
            </a:r>
            <a:r>
              <a:rPr lang="en-US" altLang="ko-KR" sz="2400" dirty="0" err="1" smtClean="0"/>
              <a:t>Tarakanov</a:t>
            </a:r>
            <a:endParaRPr lang="en-US" altLang="ko-KR" sz="2400" dirty="0"/>
          </a:p>
        </p:txBody>
      </p:sp>
    </p:spTree>
    <p:extLst>
      <p:ext uri="{BB962C8B-B14F-4D97-AF65-F5344CB8AC3E}">
        <p14:creationId xmlns:p14="http://schemas.microsoft.com/office/powerpoint/2010/main" val="919130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2" name="TextBox 1"/>
          <p:cNvSpPr txBox="1"/>
          <p:nvPr/>
        </p:nvSpPr>
        <p:spPr>
          <a:xfrm>
            <a:off x="261257" y="398787"/>
            <a:ext cx="11375797" cy="1754326"/>
          </a:xfrm>
          <a:prstGeom prst="rect">
            <a:avLst/>
          </a:prstGeom>
          <a:noFill/>
        </p:spPr>
        <p:txBody>
          <a:bodyPr wrap="square" rtlCol="0">
            <a:spAutoFit/>
          </a:bodyPr>
          <a:lstStyle/>
          <a:p>
            <a:r>
              <a:rPr lang="en-US" altLang="ko-KR" sz="4800" dirty="0" smtClean="0"/>
              <a:t>Ⅱ. Using API</a:t>
            </a:r>
          </a:p>
          <a:p>
            <a:endParaRPr lang="en-US" altLang="ko-KR" dirty="0"/>
          </a:p>
          <a:p>
            <a:endParaRPr lang="en-US" altLang="ko-KR" dirty="0" smtClean="0"/>
          </a:p>
          <a:p>
            <a:endParaRPr lang="en-US" altLang="ko-KR" sz="2400" dirty="0"/>
          </a:p>
        </p:txBody>
      </p:sp>
      <p:sp>
        <p:nvSpPr>
          <p:cNvPr id="6" name="TextBox 5"/>
          <p:cNvSpPr txBox="1"/>
          <p:nvPr/>
        </p:nvSpPr>
        <p:spPr>
          <a:xfrm>
            <a:off x="261257" y="4767943"/>
            <a:ext cx="11081883" cy="954107"/>
          </a:xfrm>
          <a:prstGeom prst="rect">
            <a:avLst/>
          </a:prstGeom>
          <a:noFill/>
        </p:spPr>
        <p:txBody>
          <a:bodyPr wrap="square" rtlCol="0">
            <a:spAutoFit/>
          </a:bodyPr>
          <a:lstStyle/>
          <a:p>
            <a:r>
              <a:rPr lang="en-US" altLang="ko-KR" sz="2800" dirty="0" smtClean="0"/>
              <a:t>Uploaded 94 </a:t>
            </a:r>
            <a:r>
              <a:rPr lang="en-US" altLang="ko-KR" sz="2800" dirty="0" err="1" smtClean="0"/>
              <a:t>Iocs</a:t>
            </a:r>
            <a:r>
              <a:rPr lang="en-US" altLang="ko-KR" sz="2800" dirty="0" smtClean="0"/>
              <a:t> to events “</a:t>
            </a:r>
            <a:r>
              <a:rPr lang="en-US" altLang="ko-KR" sz="2800" dirty="0" err="1" smtClean="0"/>
              <a:t>Kimsuki</a:t>
            </a:r>
            <a:r>
              <a:rPr lang="en-US" altLang="ko-KR" sz="2800" dirty="0" smtClean="0"/>
              <a:t>” 94, 169 </a:t>
            </a:r>
            <a:r>
              <a:rPr lang="en-US" altLang="ko-KR" sz="2800" dirty="0" err="1" smtClean="0"/>
              <a:t>Iocs</a:t>
            </a:r>
            <a:r>
              <a:rPr lang="en-US" altLang="ko-KR" sz="2800" dirty="0" smtClean="0"/>
              <a:t> to </a:t>
            </a:r>
            <a:r>
              <a:rPr lang="en-US" altLang="ko-KR" sz="2800" dirty="0" err="1" smtClean="0"/>
              <a:t>evnts</a:t>
            </a:r>
            <a:r>
              <a:rPr lang="en-US" altLang="ko-KR" sz="2800" dirty="0" smtClean="0"/>
              <a:t> APT 37 Using API</a:t>
            </a:r>
            <a:endParaRPr lang="ko-KR" altLang="en-US" sz="2800" dirty="0"/>
          </a:p>
        </p:txBody>
      </p:sp>
      <p:pic>
        <p:nvPicPr>
          <p:cNvPr id="8" name="그림 7"/>
          <p:cNvPicPr>
            <a:picLocks noChangeAspect="1"/>
          </p:cNvPicPr>
          <p:nvPr/>
        </p:nvPicPr>
        <p:blipFill>
          <a:blip r:embed="rId3"/>
          <a:stretch>
            <a:fillRect/>
          </a:stretch>
        </p:blipFill>
        <p:spPr>
          <a:xfrm>
            <a:off x="157146" y="2633137"/>
            <a:ext cx="11584017" cy="1295581"/>
          </a:xfrm>
          <a:prstGeom prst="rect">
            <a:avLst/>
          </a:prstGeom>
        </p:spPr>
      </p:pic>
      <p:sp>
        <p:nvSpPr>
          <p:cNvPr id="9" name="직사각형 8"/>
          <p:cNvSpPr/>
          <p:nvPr/>
        </p:nvSpPr>
        <p:spPr>
          <a:xfrm>
            <a:off x="5436158" y="2633137"/>
            <a:ext cx="512996" cy="1295581"/>
          </a:xfrm>
          <a:prstGeom prst="rect">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366829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2194" y="138014"/>
            <a:ext cx="1753074" cy="1881706"/>
          </a:xfrm>
          <a:prstGeom prst="rect">
            <a:avLst/>
          </a:prstGeom>
        </p:spPr>
      </p:pic>
      <p:sp>
        <p:nvSpPr>
          <p:cNvPr id="7" name="TextBox 6"/>
          <p:cNvSpPr txBox="1"/>
          <p:nvPr/>
        </p:nvSpPr>
        <p:spPr>
          <a:xfrm>
            <a:off x="9363377" y="6418978"/>
            <a:ext cx="3610708" cy="369332"/>
          </a:xfrm>
          <a:prstGeom prst="rect">
            <a:avLst/>
          </a:prstGeom>
          <a:noFill/>
        </p:spPr>
        <p:txBody>
          <a:bodyPr wrap="square" rtlCol="0">
            <a:spAutoFit/>
          </a:bodyPr>
          <a:lstStyle/>
          <a:p>
            <a:r>
              <a:rPr lang="en-US" altLang="ko-KR" dirty="0" err="1" smtClean="0"/>
              <a:t>BoB</a:t>
            </a:r>
            <a:r>
              <a:rPr lang="en-US" altLang="ko-KR" dirty="0" smtClean="0"/>
              <a:t> 8th Kang </a:t>
            </a:r>
            <a:r>
              <a:rPr lang="en-US" altLang="ko-KR" dirty="0" err="1" smtClean="0"/>
              <a:t>Seong</a:t>
            </a:r>
            <a:r>
              <a:rPr lang="en-US" altLang="ko-KR" dirty="0" smtClean="0"/>
              <a:t> Min</a:t>
            </a:r>
            <a:endParaRPr lang="ko-KR" altLang="en-US" dirty="0"/>
          </a:p>
        </p:txBody>
      </p:sp>
      <p:sp>
        <p:nvSpPr>
          <p:cNvPr id="5" name="TextBox 4"/>
          <p:cNvSpPr txBox="1"/>
          <p:nvPr/>
        </p:nvSpPr>
        <p:spPr>
          <a:xfrm>
            <a:off x="440871" y="406530"/>
            <a:ext cx="11375797" cy="1754326"/>
          </a:xfrm>
          <a:prstGeom prst="rect">
            <a:avLst/>
          </a:prstGeom>
          <a:noFill/>
        </p:spPr>
        <p:txBody>
          <a:bodyPr wrap="square" rtlCol="0">
            <a:spAutoFit/>
          </a:bodyPr>
          <a:lstStyle/>
          <a:p>
            <a:r>
              <a:rPr lang="en-US" altLang="ko-KR" sz="4800" dirty="0" smtClean="0"/>
              <a:t>Ⅱ. Using API</a:t>
            </a:r>
          </a:p>
          <a:p>
            <a:endParaRPr lang="en-US" altLang="ko-KR" dirty="0"/>
          </a:p>
          <a:p>
            <a:endParaRPr lang="en-US" altLang="ko-KR" dirty="0" smtClean="0"/>
          </a:p>
          <a:p>
            <a:endParaRPr lang="en-US" altLang="ko-KR" sz="2400" dirty="0"/>
          </a:p>
        </p:txBody>
      </p:sp>
      <p:sp>
        <p:nvSpPr>
          <p:cNvPr id="10" name="TextBox 9"/>
          <p:cNvSpPr txBox="1"/>
          <p:nvPr/>
        </p:nvSpPr>
        <p:spPr>
          <a:xfrm>
            <a:off x="440871" y="1465761"/>
            <a:ext cx="6335486" cy="523220"/>
          </a:xfrm>
          <a:prstGeom prst="rect">
            <a:avLst/>
          </a:prstGeom>
          <a:noFill/>
        </p:spPr>
        <p:txBody>
          <a:bodyPr wrap="square" rtlCol="0">
            <a:spAutoFit/>
          </a:bodyPr>
          <a:lstStyle/>
          <a:p>
            <a:r>
              <a:rPr lang="en-US" altLang="ko-KR" sz="2800" dirty="0" smtClean="0"/>
              <a:t>Curl(use python </a:t>
            </a:r>
            <a:r>
              <a:rPr lang="en-US" altLang="ko-KR" sz="2800" dirty="0" err="1" smtClean="0"/>
              <a:t>os</a:t>
            </a:r>
            <a:r>
              <a:rPr lang="en-US" altLang="ko-KR" sz="2800" dirty="0"/>
              <a:t> </a:t>
            </a:r>
            <a:r>
              <a:rPr lang="en-US" altLang="ko-KR" sz="2800" dirty="0" smtClean="0"/>
              <a:t>module) + regex</a:t>
            </a:r>
            <a:endParaRPr lang="ko-KR" altLang="en-US" sz="2800" dirty="0"/>
          </a:p>
        </p:txBody>
      </p:sp>
      <p:pic>
        <p:nvPicPr>
          <p:cNvPr id="13" name="그림 12"/>
          <p:cNvPicPr>
            <a:picLocks noChangeAspect="1"/>
          </p:cNvPicPr>
          <p:nvPr/>
        </p:nvPicPr>
        <p:blipFill>
          <a:blip r:embed="rId3"/>
          <a:stretch>
            <a:fillRect/>
          </a:stretch>
        </p:blipFill>
        <p:spPr>
          <a:xfrm>
            <a:off x="440871" y="2305158"/>
            <a:ext cx="9259592" cy="14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그림 13"/>
          <p:cNvPicPr>
            <a:picLocks noChangeAspect="1"/>
          </p:cNvPicPr>
          <p:nvPr/>
        </p:nvPicPr>
        <p:blipFill>
          <a:blip r:embed="rId4"/>
          <a:stretch>
            <a:fillRect/>
          </a:stretch>
        </p:blipFill>
        <p:spPr>
          <a:xfrm>
            <a:off x="440871" y="4218809"/>
            <a:ext cx="5963482" cy="1228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그림 14"/>
          <p:cNvPicPr>
            <a:picLocks noChangeAspect="1"/>
          </p:cNvPicPr>
          <p:nvPr/>
        </p:nvPicPr>
        <p:blipFill>
          <a:blip r:embed="rId5"/>
          <a:stretch>
            <a:fillRect/>
          </a:stretch>
        </p:blipFill>
        <p:spPr>
          <a:xfrm>
            <a:off x="440871" y="5975070"/>
            <a:ext cx="6773220" cy="3810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7164761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373</Words>
  <Application>Microsoft Office PowerPoint</Application>
  <PresentationFormat>와이드스크린</PresentationFormat>
  <Paragraphs>85</Paragraphs>
  <Slides>15</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15</vt:i4>
      </vt:variant>
    </vt:vector>
  </HeadingPairs>
  <TitlesOfParts>
    <vt:vector size="18" baseType="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tmdehd1103@police.ac.kr</dc:creator>
  <cp:lastModifiedBy>tmdehd1103@police.ac.kr</cp:lastModifiedBy>
  <cp:revision>8</cp:revision>
  <dcterms:created xsi:type="dcterms:W3CDTF">2020-02-03T22:57:40Z</dcterms:created>
  <dcterms:modified xsi:type="dcterms:W3CDTF">2020-02-04T00:22:39Z</dcterms:modified>
</cp:coreProperties>
</file>