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0"/>
  </p:notesMasterIdLst>
  <p:handoutMasterIdLst>
    <p:handoutMasterId r:id="rId21"/>
  </p:handoutMasterIdLst>
  <p:sldIdLst>
    <p:sldId id="267" r:id="rId5"/>
    <p:sldId id="278" r:id="rId6"/>
    <p:sldId id="272" r:id="rId7"/>
    <p:sldId id="280" r:id="rId8"/>
    <p:sldId id="283" r:id="rId9"/>
    <p:sldId id="284" r:id="rId10"/>
    <p:sldId id="271" r:id="rId11"/>
    <p:sldId id="285" r:id="rId12"/>
    <p:sldId id="286" r:id="rId13"/>
    <p:sldId id="282" r:id="rId14"/>
    <p:sldId id="287" r:id="rId15"/>
    <p:sldId id="288" r:id="rId16"/>
    <p:sldId id="289" r:id="rId17"/>
    <p:sldId id="290" r:id="rId18"/>
    <p:sldId id="269"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4" d="100"/>
          <a:sy n="74" d="100"/>
        </p:scale>
        <p:origin x="582" y="7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10/24/2016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10/24/2016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6074690-7256-4BB9-AC0F-97AEAE8CDEC2}" type="slidenum">
              <a:rPr lang="en-US" altLang="zh-CN" smtClean="0"/>
              <a:t>1</a:t>
            </a:fld>
            <a:endParaRPr lang="en-US" altLang="zh-CN"/>
          </a:p>
        </p:txBody>
      </p:sp>
    </p:spTree>
    <p:extLst>
      <p:ext uri="{BB962C8B-B14F-4D97-AF65-F5344CB8AC3E}">
        <p14:creationId xmlns:p14="http://schemas.microsoft.com/office/powerpoint/2010/main" val="37270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ltLang="zh-CN"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AA4E57B6-7088-478D-BA9F-88601C8E9A38}" type="datetime1">
              <a:rPr lang="en-US" altLang="zh-CN" smtClean="0"/>
              <a:t>10/24/2016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D7457BA6-C73A-41C5-B506-6C924A9D3026}" type="datetime1">
              <a:rPr lang="en-US" altLang="zh-CN" smtClean="0"/>
              <a:t>10/24/2016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ltLang="zh-CN"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6F63B285-763E-4146-8AFF-4B2BF35B059D}" type="datetime1">
              <a:rPr lang="en-US" altLang="zh-CN" smtClean="0"/>
              <a:t>10/24/2016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1494FEBD-FDF8-49D7-A2CA-98E6AD73F294}" type="datetime1">
              <a:rPr lang="en-US" altLang="zh-CN" smtClean="0"/>
              <a:t>10/24/2016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ltLang="zh-CN"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D584F297-8D01-4FAA-8A9C-F69A45AE0E0F}" type="datetime1">
              <a:rPr lang="en-US" altLang="zh-CN" smtClean="0"/>
              <a:t>10/24/2016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542BC38C-3D7D-4D03-8086-5C172679BE75}" type="datetime1">
              <a:rPr lang="en-US" altLang="zh-CN" smtClean="0"/>
              <a:t>10/24/2016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B88AC5E-22CA-44C0-9AA3-F8EDA3499EB5}" type="datetime1">
              <a:rPr lang="en-US" altLang="zh-CN" smtClean="0"/>
              <a:t>10/24/2016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B2067A1-ABDF-41DC-BED3-1DF4F3777A4B}" type="datetime1">
              <a:rPr lang="en-US" altLang="zh-CN" smtClean="0"/>
              <a:t>10/24/2016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28606EFE-B81E-4DD3-973E-BA980A5FB221}" type="datetime1">
              <a:rPr lang="en-US" altLang="zh-CN" smtClean="0"/>
              <a:t>10/24/2016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ltLang="zh-CN"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8FD5BE3-91C1-4CDA-BF4B-90C5DB29F717}" type="datetime1">
              <a:rPr lang="en-US" altLang="zh-CN" smtClean="0"/>
              <a:t>10/24/2016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ltLang="zh-CN"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BF5F1E8-0809-4D7B-87E7-2EC8420D90B1}" type="datetime1">
              <a:rPr lang="en-US" altLang="zh-CN" smtClean="0"/>
              <a:t>10/24/2016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ltLang="zh-CN"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A32B5C5F-A4CE-45B3-B42C-13424972066A}" type="datetime1">
              <a:rPr lang="en-US" altLang="zh-CN" smtClean="0"/>
              <a:t>10/24/2016</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3" y="1628800"/>
            <a:ext cx="9435241" cy="1625599"/>
          </a:xfrm>
        </p:spPr>
        <p:txBody>
          <a:bodyPr/>
          <a:lstStyle/>
          <a:p>
            <a:r>
              <a:rPr lang="en-NZ" dirty="0" err="1" smtClean="0">
                <a:latin typeface="Imprint MT Shadow" panose="04020605060303030202" pitchFamily="82" charset="0"/>
              </a:rPr>
              <a:t>BTech</a:t>
            </a:r>
            <a:r>
              <a:rPr lang="en-NZ" dirty="0" smtClean="0">
                <a:latin typeface="Imprint MT Shadow" panose="04020605060303030202" pitchFamily="82" charset="0"/>
              </a:rPr>
              <a:t> Final Seminar </a:t>
            </a:r>
            <a:endParaRPr lang="en-US" dirty="0">
              <a:latin typeface="Imprint MT Shadow" panose="04020605060303030202" pitchFamily="82" charset="0"/>
            </a:endParaRPr>
          </a:p>
        </p:txBody>
      </p:sp>
      <p:sp>
        <p:nvSpPr>
          <p:cNvPr id="3" name="Subtitle 2"/>
          <p:cNvSpPr>
            <a:spLocks noGrp="1"/>
          </p:cNvSpPr>
          <p:nvPr>
            <p:ph type="subTitle" idx="1"/>
          </p:nvPr>
        </p:nvSpPr>
        <p:spPr>
          <a:xfrm>
            <a:off x="1382103" y="3657123"/>
            <a:ext cx="9429931" cy="2004125"/>
          </a:xfrm>
        </p:spPr>
        <p:txBody>
          <a:bodyPr>
            <a:normAutofit/>
          </a:bodyPr>
          <a:lstStyle/>
          <a:p>
            <a:r>
              <a:rPr lang="en-US" altLang="zh-CN" sz="3200" b="1" dirty="0">
                <a:latin typeface="Imprint MT Shadow" panose="04020605060303030202" pitchFamily="82" charset="0"/>
              </a:rPr>
              <a:t>HTML1st- A </a:t>
            </a:r>
            <a:r>
              <a:rPr lang="en-US" altLang="zh-CN" sz="3200" b="1" dirty="0" smtClean="0">
                <a:latin typeface="Imprint MT Shadow" panose="04020605060303030202" pitchFamily="82" charset="0"/>
              </a:rPr>
              <a:t>lightweight </a:t>
            </a:r>
            <a:r>
              <a:rPr lang="en-US" altLang="zh-CN" sz="3200" b="1" dirty="0">
                <a:latin typeface="Imprint MT Shadow" panose="04020605060303030202" pitchFamily="82" charset="0"/>
              </a:rPr>
              <a:t>dynamic </a:t>
            </a:r>
            <a:r>
              <a:rPr lang="en-US" altLang="zh-CN" sz="3200" b="1" dirty="0" smtClean="0">
                <a:latin typeface="Imprint MT Shadow" panose="04020605060303030202" pitchFamily="82" charset="0"/>
              </a:rPr>
              <a:t>web</a:t>
            </a:r>
          </a:p>
          <a:p>
            <a:endParaRPr lang="en-US" altLang="zh-CN" sz="2400" dirty="0" smtClean="0">
              <a:latin typeface="Imprint MT Shadow" panose="04020605060303030202" pitchFamily="82" charset="0"/>
            </a:endParaRPr>
          </a:p>
          <a:p>
            <a:endParaRPr lang="en-US" altLang="zh-CN" sz="2400" dirty="0">
              <a:latin typeface="Imprint MT Shadow" panose="04020605060303030202" pitchFamily="82" charset="0"/>
            </a:endParaRPr>
          </a:p>
          <a:p>
            <a:endParaRPr lang="en-US" altLang="zh-CN" sz="2400" dirty="0">
              <a:latin typeface="Imprint MT Shadow" panose="04020605060303030202" pitchFamily="82" charset="0"/>
            </a:endParaRPr>
          </a:p>
          <a:p>
            <a:r>
              <a:rPr lang="en-US" altLang="zh-CN" sz="2400" dirty="0" err="1" smtClean="0">
                <a:latin typeface="Imprint MT Shadow" panose="04020605060303030202" pitchFamily="82" charset="0"/>
              </a:rPr>
              <a:t>Boyang</a:t>
            </a:r>
            <a:r>
              <a:rPr lang="en-US" altLang="zh-CN" sz="2400" dirty="0" smtClean="0">
                <a:latin typeface="Imprint MT Shadow" panose="04020605060303030202" pitchFamily="82" charset="0"/>
              </a:rPr>
              <a:t> tang                          </a:t>
            </a:r>
            <a:r>
              <a:rPr lang="en-US" altLang="zh-CN" sz="3200" b="1" dirty="0" smtClean="0">
                <a:latin typeface="Imprint MT Shadow" panose="04020605060303030202" pitchFamily="82" charset="0"/>
              </a:rPr>
              <a:t>   </a:t>
            </a:r>
            <a:endParaRPr lang="en-US" sz="3200" b="1" dirty="0">
              <a:latin typeface="Imprint MT Shadow" panose="04020605060303030202" pitchFamily="82" charset="0"/>
            </a:endParaRPr>
          </a:p>
        </p:txBody>
      </p:sp>
      <p:sp>
        <p:nvSpPr>
          <p:cNvPr id="4" name="Slide Number Placeholder 3"/>
          <p:cNvSpPr>
            <a:spLocks noGrp="1"/>
          </p:cNvSpPr>
          <p:nvPr>
            <p:ph type="sldNum" sz="quarter" idx="12"/>
          </p:nvPr>
        </p:nvSpPr>
        <p:spPr/>
        <p:txBody>
          <a:bodyPr/>
          <a:lstStyle/>
          <a:p>
            <a:fld id="{DF28FB93-0A08-4E7D-8E63-9EFA29F1E093}" type="slidenum">
              <a:rPr lang="en-US" altLang="zh-CN" smtClean="0"/>
              <a:pPr/>
              <a:t>1</a:t>
            </a:fld>
            <a:endParaRPr lang="en-US" altLang="zh-CN"/>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709" y="764704"/>
            <a:ext cx="9751060" cy="691480"/>
          </a:xfrm>
        </p:spPr>
        <p:txBody>
          <a:bodyPr/>
          <a:lstStyle/>
          <a:p>
            <a:r>
              <a:rPr lang="en-NZ" b="1" dirty="0" smtClean="0">
                <a:latin typeface="Imprint MT Shadow" panose="04020605060303030202" pitchFamily="82" charset="0"/>
              </a:rPr>
              <a:t>Testing &amp; Evaluation</a:t>
            </a:r>
            <a:endParaRPr lang="en-US" b="1" dirty="0">
              <a:latin typeface="Imprint MT Shadow" panose="04020605060303030202" pitchFamily="82" charset="0"/>
            </a:endParaRPr>
          </a:p>
        </p:txBody>
      </p:sp>
      <p:sp>
        <p:nvSpPr>
          <p:cNvPr id="3" name="Content Placeholder 2"/>
          <p:cNvSpPr>
            <a:spLocks noGrp="1"/>
          </p:cNvSpPr>
          <p:nvPr>
            <p:ph idx="1"/>
          </p:nvPr>
        </p:nvSpPr>
        <p:spPr>
          <a:xfrm>
            <a:off x="1218883" y="1803400"/>
            <a:ext cx="9556049" cy="4267201"/>
          </a:xfrm>
        </p:spPr>
        <p:txBody>
          <a:bodyPr/>
          <a:lstStyle/>
          <a:p>
            <a:pPr marL="0" indent="0">
              <a:buNone/>
            </a:pPr>
            <a:r>
              <a:rPr lang="en-NZ" dirty="0" smtClean="0"/>
              <a:t>Test cases:</a:t>
            </a:r>
          </a:p>
          <a:p>
            <a:pPr marL="457200" indent="-457200">
              <a:buFont typeface="+mj-lt"/>
              <a:buAutoNum type="arabicPeriod"/>
            </a:pPr>
            <a:r>
              <a:rPr lang="en-NZ" dirty="0" smtClean="0"/>
              <a:t>Just do some print methods, see whether code fragments can be replaced by strings of running those methods</a:t>
            </a:r>
          </a:p>
          <a:p>
            <a:pPr marL="457200" indent="-457200">
              <a:buFont typeface="+mj-lt"/>
              <a:buAutoNum type="arabicPeriod"/>
            </a:pPr>
            <a:r>
              <a:rPr lang="en-NZ" dirty="0" smtClean="0"/>
              <a:t>Work out the sum or division of two random methods </a:t>
            </a:r>
          </a:p>
          <a:p>
            <a:pPr marL="457200" indent="-457200">
              <a:buFont typeface="+mj-lt"/>
              <a:buAutoNum type="arabicPeriod"/>
            </a:pPr>
            <a:r>
              <a:rPr lang="en-NZ" dirty="0" smtClean="0"/>
              <a:t>Work out factors of a random number</a:t>
            </a:r>
          </a:p>
          <a:p>
            <a:pPr marL="457200" indent="-457200">
              <a:buFont typeface="+mj-lt"/>
              <a:buAutoNum type="arabicPeriod"/>
            </a:pPr>
            <a:r>
              <a:rPr lang="en-NZ" dirty="0" smtClean="0"/>
              <a:t>Work out Boolean method with parameters such as “&gt;” or “&lt;”  </a:t>
            </a:r>
          </a:p>
          <a:p>
            <a:pPr marL="0" indent="0">
              <a:buNone/>
            </a:pPr>
            <a:r>
              <a:rPr lang="en-NZ" dirty="0" smtClean="0"/>
              <a:t>-- in order to test </a:t>
            </a:r>
            <a:r>
              <a:rPr lang="en-US" dirty="0"/>
              <a:t>whether HTML1st can handle special symbols </a:t>
            </a:r>
            <a:endParaRPr lang="en-NZ" dirty="0" smtClean="0"/>
          </a:p>
        </p:txBody>
      </p:sp>
      <p:sp>
        <p:nvSpPr>
          <p:cNvPr id="6" name="Slide Number Placeholder 5"/>
          <p:cNvSpPr>
            <a:spLocks noGrp="1"/>
          </p:cNvSpPr>
          <p:nvPr>
            <p:ph type="sldNum" sz="quarter" idx="12"/>
          </p:nvPr>
        </p:nvSpPr>
        <p:spPr/>
        <p:txBody>
          <a:bodyPr/>
          <a:lstStyle/>
          <a:p>
            <a:fld id="{DF28FB93-0A08-4E7D-8E63-9EFA29F1E093}" type="slidenum">
              <a:rPr lang="en-US" altLang="zh-CN" smtClean="0"/>
              <a:pPr/>
              <a:t>10</a:t>
            </a:fld>
            <a:endParaRPr lang="en-US" altLang="zh-CN"/>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76672"/>
            <a:ext cx="9751060" cy="547464"/>
          </a:xfrm>
        </p:spPr>
        <p:txBody>
          <a:bodyPr>
            <a:normAutofit fontScale="90000"/>
          </a:bodyPr>
          <a:lstStyle/>
          <a:p>
            <a:r>
              <a:rPr lang="en-NZ" altLang="zh-CN" b="1" dirty="0">
                <a:latin typeface="Imprint MT Shadow" panose="04020605060303030202" pitchFamily="82" charset="0"/>
              </a:rPr>
              <a:t>Testing &amp; Evaluation</a:t>
            </a:r>
            <a:endParaRPr lang="zh-CN" altLang="en-US" dirty="0"/>
          </a:p>
        </p:txBody>
      </p:sp>
      <p:pic>
        <p:nvPicPr>
          <p:cNvPr id="5" name="Picture 4"/>
          <p:cNvPicPr>
            <a:picLocks noChangeAspect="1"/>
          </p:cNvPicPr>
          <p:nvPr/>
        </p:nvPicPr>
        <p:blipFill>
          <a:blip r:embed="rId2"/>
          <a:stretch>
            <a:fillRect/>
          </a:stretch>
        </p:blipFill>
        <p:spPr>
          <a:xfrm>
            <a:off x="837828" y="1340768"/>
            <a:ext cx="5381625" cy="4448175"/>
          </a:xfrm>
          <a:prstGeom prst="rect">
            <a:avLst/>
          </a:prstGeom>
        </p:spPr>
      </p:pic>
      <p:pic>
        <p:nvPicPr>
          <p:cNvPr id="6" name="Picture 5"/>
          <p:cNvPicPr>
            <a:picLocks noChangeAspect="1"/>
          </p:cNvPicPr>
          <p:nvPr/>
        </p:nvPicPr>
        <p:blipFill>
          <a:blip r:embed="rId3"/>
          <a:stretch>
            <a:fillRect/>
          </a:stretch>
        </p:blipFill>
        <p:spPr>
          <a:xfrm>
            <a:off x="6270556" y="1340768"/>
            <a:ext cx="5414073" cy="5145162"/>
          </a:xfrm>
          <a:prstGeom prst="rect">
            <a:avLst/>
          </a:prstGeom>
        </p:spPr>
      </p:pic>
      <p:sp>
        <p:nvSpPr>
          <p:cNvPr id="7" name="Slide Number Placeholder 6"/>
          <p:cNvSpPr>
            <a:spLocks noGrp="1"/>
          </p:cNvSpPr>
          <p:nvPr>
            <p:ph type="sldNum" sz="quarter" idx="12"/>
          </p:nvPr>
        </p:nvSpPr>
        <p:spPr/>
        <p:txBody>
          <a:bodyPr/>
          <a:lstStyle/>
          <a:p>
            <a:fld id="{DF28FB93-0A08-4E7D-8E63-9EFA29F1E093}" type="slidenum">
              <a:rPr lang="en-US" altLang="zh-CN" smtClean="0"/>
              <a:pPr/>
              <a:t>11</a:t>
            </a:fld>
            <a:endParaRPr lang="en-US" altLang="zh-CN"/>
          </a:p>
        </p:txBody>
      </p:sp>
    </p:spTree>
    <p:extLst>
      <p:ext uri="{BB962C8B-B14F-4D97-AF65-F5344CB8AC3E}">
        <p14:creationId xmlns:p14="http://schemas.microsoft.com/office/powerpoint/2010/main" val="421281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891" y="476672"/>
            <a:ext cx="9751060" cy="547464"/>
          </a:xfrm>
        </p:spPr>
        <p:txBody>
          <a:bodyPr>
            <a:normAutofit fontScale="90000"/>
          </a:bodyPr>
          <a:lstStyle/>
          <a:p>
            <a:r>
              <a:rPr lang="en-NZ" altLang="zh-CN" b="1" dirty="0">
                <a:latin typeface="Imprint MT Shadow" panose="04020605060303030202" pitchFamily="82" charset="0"/>
              </a:rPr>
              <a:t>Testing &amp; Evaluation</a:t>
            </a:r>
            <a:endParaRPr lang="zh-CN" altLang="en-US" dirty="0"/>
          </a:p>
        </p:txBody>
      </p:sp>
      <p:pic>
        <p:nvPicPr>
          <p:cNvPr id="5" name="Picture 4"/>
          <p:cNvPicPr>
            <a:picLocks noChangeAspect="1"/>
          </p:cNvPicPr>
          <p:nvPr/>
        </p:nvPicPr>
        <p:blipFill>
          <a:blip r:embed="rId2"/>
          <a:stretch>
            <a:fillRect/>
          </a:stretch>
        </p:blipFill>
        <p:spPr>
          <a:xfrm>
            <a:off x="403788" y="1412776"/>
            <a:ext cx="5688633" cy="4608512"/>
          </a:xfrm>
          <a:prstGeom prst="rect">
            <a:avLst/>
          </a:prstGeom>
        </p:spPr>
      </p:pic>
      <p:pic>
        <p:nvPicPr>
          <p:cNvPr id="6" name="Picture 5"/>
          <p:cNvPicPr>
            <a:picLocks noChangeAspect="1"/>
          </p:cNvPicPr>
          <p:nvPr/>
        </p:nvPicPr>
        <p:blipFill>
          <a:blip r:embed="rId3"/>
          <a:stretch>
            <a:fillRect/>
          </a:stretch>
        </p:blipFill>
        <p:spPr>
          <a:xfrm>
            <a:off x="6092421" y="1412776"/>
            <a:ext cx="5724176" cy="4795673"/>
          </a:xfrm>
          <a:prstGeom prst="rect">
            <a:avLst/>
          </a:prstGeom>
        </p:spPr>
      </p:pic>
      <p:sp>
        <p:nvSpPr>
          <p:cNvPr id="7" name="Slide Number Placeholder 6"/>
          <p:cNvSpPr>
            <a:spLocks noGrp="1"/>
          </p:cNvSpPr>
          <p:nvPr>
            <p:ph type="sldNum" sz="quarter" idx="12"/>
          </p:nvPr>
        </p:nvSpPr>
        <p:spPr/>
        <p:txBody>
          <a:bodyPr/>
          <a:lstStyle/>
          <a:p>
            <a:fld id="{DF28FB93-0A08-4E7D-8E63-9EFA29F1E093}" type="slidenum">
              <a:rPr lang="en-US" altLang="zh-CN" smtClean="0"/>
              <a:pPr/>
              <a:t>12</a:t>
            </a:fld>
            <a:endParaRPr lang="en-US" altLang="zh-CN"/>
          </a:p>
        </p:txBody>
      </p:sp>
    </p:spTree>
    <p:extLst>
      <p:ext uri="{BB962C8B-B14F-4D97-AF65-F5344CB8AC3E}">
        <p14:creationId xmlns:p14="http://schemas.microsoft.com/office/powerpoint/2010/main" val="130505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76672"/>
            <a:ext cx="9751060" cy="691480"/>
          </a:xfrm>
        </p:spPr>
        <p:txBody>
          <a:bodyPr/>
          <a:lstStyle/>
          <a:p>
            <a:r>
              <a:rPr lang="en-NZ" altLang="zh-CN" dirty="0"/>
              <a:t>Why do we need HTML1st ?</a:t>
            </a:r>
            <a:endParaRPr lang="zh-CN" altLang="en-US" dirty="0"/>
          </a:p>
        </p:txBody>
      </p:sp>
      <p:sp>
        <p:nvSpPr>
          <p:cNvPr id="3" name="Content Placeholder 2"/>
          <p:cNvSpPr>
            <a:spLocks noGrp="1"/>
          </p:cNvSpPr>
          <p:nvPr>
            <p:ph idx="1"/>
          </p:nvPr>
        </p:nvSpPr>
        <p:spPr>
          <a:xfrm>
            <a:off x="477788" y="1484784"/>
            <a:ext cx="6264696" cy="4680520"/>
          </a:xfrm>
        </p:spPr>
        <p:txBody>
          <a:bodyPr>
            <a:normAutofit/>
          </a:bodyPr>
          <a:lstStyle/>
          <a:p>
            <a:pPr marL="0" indent="0">
              <a:buNone/>
            </a:pPr>
            <a:r>
              <a:rPr lang="en-NZ" altLang="zh-CN" sz="2000" dirty="0" smtClean="0"/>
              <a:t>Nowadays,  for </a:t>
            </a:r>
            <a:r>
              <a:rPr lang="en-US" altLang="zh-CN" sz="2000" dirty="0" smtClean="0"/>
              <a:t>making </a:t>
            </a:r>
            <a:r>
              <a:rPr lang="en-US" altLang="zh-CN" sz="2000" dirty="0"/>
              <a:t>dynamic and interactive Web </a:t>
            </a:r>
            <a:r>
              <a:rPr lang="en-US" altLang="zh-CN" sz="2000" dirty="0" smtClean="0"/>
              <a:t>pages, PHP is a wildly used and powerful tool, but why also do we </a:t>
            </a:r>
            <a:r>
              <a:rPr lang="en-NZ" altLang="zh-CN" sz="2000" dirty="0" smtClean="0"/>
              <a:t>need another approach such as HTML1st ?</a:t>
            </a:r>
          </a:p>
          <a:p>
            <a:r>
              <a:rPr lang="en-NZ" altLang="zh-CN" sz="2000" dirty="0" smtClean="0"/>
              <a:t>PHP is not light-weight, someone can not see the contents if without running the PHP script, and it is too costly or time-consuming for people to write such a lot of script when making  Web pages</a:t>
            </a:r>
          </a:p>
          <a:p>
            <a:r>
              <a:rPr lang="en-NZ" altLang="zh-CN" sz="2000" dirty="0"/>
              <a:t>Not suitable for large </a:t>
            </a:r>
            <a:r>
              <a:rPr lang="en-NZ" altLang="zh-CN" sz="2000" dirty="0" smtClean="0"/>
              <a:t>applications</a:t>
            </a:r>
          </a:p>
          <a:p>
            <a:r>
              <a:rPr lang="en-US" altLang="zh-CN" sz="2000" dirty="0" smtClean="0"/>
              <a:t>Security issue </a:t>
            </a:r>
            <a:r>
              <a:rPr lang="en-US" altLang="zh-CN" sz="2000" dirty="0"/>
              <a:t>: Since it is open sourced, so all people can see the source code, if there are bugs in the source code, it can be used by people to explore the weakness of PHP</a:t>
            </a:r>
          </a:p>
          <a:p>
            <a:endParaRPr lang="en-NZ" altLang="zh-CN" sz="2000" dirty="0" smtClean="0"/>
          </a:p>
          <a:p>
            <a:pPr marL="0" indent="0">
              <a:buNone/>
            </a:pPr>
            <a:endParaRPr lang="zh-CN" altLang="en-US" sz="2000" dirty="0"/>
          </a:p>
        </p:txBody>
      </p:sp>
      <p:sp>
        <p:nvSpPr>
          <p:cNvPr id="6" name="Slide Number Placeholder 5"/>
          <p:cNvSpPr>
            <a:spLocks noGrp="1"/>
          </p:cNvSpPr>
          <p:nvPr>
            <p:ph type="sldNum" sz="quarter" idx="12"/>
          </p:nvPr>
        </p:nvSpPr>
        <p:spPr/>
        <p:txBody>
          <a:bodyPr/>
          <a:lstStyle/>
          <a:p>
            <a:fld id="{DF28FB93-0A08-4E7D-8E63-9EFA29F1E093}" type="slidenum">
              <a:rPr lang="en-US" altLang="zh-CN" smtClean="0"/>
              <a:pPr/>
              <a:t>13</a:t>
            </a:fld>
            <a:endParaRPr lang="en-US" altLang="zh-CN"/>
          </a:p>
        </p:txBody>
      </p:sp>
      <p:pic>
        <p:nvPicPr>
          <p:cNvPr id="7" name="Picture 6"/>
          <p:cNvPicPr>
            <a:picLocks noChangeAspect="1"/>
          </p:cNvPicPr>
          <p:nvPr/>
        </p:nvPicPr>
        <p:blipFill>
          <a:blip r:embed="rId2"/>
          <a:stretch>
            <a:fillRect/>
          </a:stretch>
        </p:blipFill>
        <p:spPr>
          <a:xfrm>
            <a:off x="6706702" y="853664"/>
            <a:ext cx="5184576" cy="5329938"/>
          </a:xfrm>
          <a:prstGeom prst="rect">
            <a:avLst/>
          </a:prstGeom>
        </p:spPr>
      </p:pic>
    </p:spTree>
    <p:extLst>
      <p:ext uri="{BB962C8B-B14F-4D97-AF65-F5344CB8AC3E}">
        <p14:creationId xmlns:p14="http://schemas.microsoft.com/office/powerpoint/2010/main" val="249814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04664"/>
            <a:ext cx="9751060" cy="664344"/>
          </a:xfrm>
        </p:spPr>
        <p:txBody>
          <a:bodyPr/>
          <a:lstStyle/>
          <a:p>
            <a:r>
              <a:rPr lang="en-NZ" altLang="zh-CN" b="1" dirty="0" smtClean="0">
                <a:latin typeface="Imprint MT Shadow" panose="04020605060303030202" pitchFamily="82" charset="0"/>
              </a:rPr>
              <a:t>Conclusion</a:t>
            </a:r>
            <a:r>
              <a:rPr lang="en-NZ" altLang="zh-CN" dirty="0" smtClean="0"/>
              <a:t> </a:t>
            </a:r>
            <a:endParaRPr lang="zh-CN" altLang="en-US" dirty="0"/>
          </a:p>
        </p:txBody>
      </p:sp>
      <p:sp>
        <p:nvSpPr>
          <p:cNvPr id="3" name="Content Placeholder 2"/>
          <p:cNvSpPr>
            <a:spLocks noGrp="1"/>
          </p:cNvSpPr>
          <p:nvPr>
            <p:ph idx="1"/>
          </p:nvPr>
        </p:nvSpPr>
        <p:spPr>
          <a:xfrm>
            <a:off x="1028356" y="1484784"/>
            <a:ext cx="10132113" cy="4680520"/>
          </a:xfrm>
        </p:spPr>
        <p:txBody>
          <a:bodyPr>
            <a:normAutofit/>
          </a:bodyPr>
          <a:lstStyle/>
          <a:p>
            <a:r>
              <a:rPr lang="en-NZ" altLang="zh-CN" sz="2200" dirty="0" smtClean="0"/>
              <a:t> HTML1st engine is light-weight and it is efficient to handle server-side scripting therefore giving a great of conveniences for making dynamic Web pages </a:t>
            </a:r>
          </a:p>
          <a:p>
            <a:r>
              <a:rPr lang="en-NZ" altLang="zh-CN" sz="2200" dirty="0" smtClean="0"/>
              <a:t>The results of testing show that my program is satisfied all requirements of this project</a:t>
            </a:r>
          </a:p>
          <a:p>
            <a:r>
              <a:rPr lang="en-US" altLang="zh-CN" sz="2200" dirty="0"/>
              <a:t>Personally, I think the HTML1st is potential to be wildly used in the real world </a:t>
            </a:r>
            <a:r>
              <a:rPr lang="en-US" altLang="zh-CN" sz="2200" dirty="0" smtClean="0"/>
              <a:t>or </a:t>
            </a:r>
            <a:r>
              <a:rPr lang="en-US" altLang="zh-CN" sz="2200" dirty="0"/>
              <a:t>used as a foundation of other </a:t>
            </a:r>
            <a:r>
              <a:rPr lang="en-US" altLang="zh-CN" sz="2200" dirty="0" smtClean="0"/>
              <a:t>developments</a:t>
            </a:r>
          </a:p>
          <a:p>
            <a:r>
              <a:rPr lang="en-US" altLang="zh-CN" sz="2200" dirty="0" smtClean="0"/>
              <a:t>The </a:t>
            </a:r>
            <a:r>
              <a:rPr lang="en-US" altLang="zh-CN" sz="2200" dirty="0"/>
              <a:t>accuracy and effectiveness of this engine to fulfil the task </a:t>
            </a:r>
            <a:r>
              <a:rPr lang="en-US" altLang="zh-CN" sz="2200" dirty="0" smtClean="0"/>
              <a:t>may </a:t>
            </a:r>
            <a:r>
              <a:rPr lang="en-US" altLang="zh-CN" sz="2200" dirty="0"/>
              <a:t>be limited by the lack of realistic work for large scale </a:t>
            </a:r>
            <a:r>
              <a:rPr lang="en-US" altLang="zh-CN" sz="2200" dirty="0" smtClean="0"/>
              <a:t>experimentation</a:t>
            </a:r>
          </a:p>
          <a:p>
            <a:r>
              <a:rPr lang="en-US" altLang="zh-CN" sz="2200" dirty="0" smtClean="0"/>
              <a:t>There </a:t>
            </a:r>
            <a:r>
              <a:rPr lang="en-US" altLang="zh-CN" sz="2200" dirty="0"/>
              <a:t>may </a:t>
            </a:r>
            <a:r>
              <a:rPr lang="en-US" altLang="zh-CN" sz="2200" dirty="0" smtClean="0"/>
              <a:t>have </a:t>
            </a:r>
            <a:r>
              <a:rPr lang="en-US" altLang="zh-CN" sz="2200" dirty="0"/>
              <a:t>some other drawbacks </a:t>
            </a:r>
            <a:r>
              <a:rPr lang="en-US" altLang="zh-CN" sz="2200" dirty="0" smtClean="0"/>
              <a:t>or </a:t>
            </a:r>
            <a:r>
              <a:rPr lang="en-US" altLang="zh-CN" sz="2200" dirty="0"/>
              <a:t>bugs which are not mentioned and can be improved in the future. </a:t>
            </a:r>
            <a:endParaRPr lang="zh-CN" altLang="en-US" sz="2200" dirty="0"/>
          </a:p>
        </p:txBody>
      </p:sp>
      <p:sp>
        <p:nvSpPr>
          <p:cNvPr id="5" name="Slide Number Placeholder 4"/>
          <p:cNvSpPr>
            <a:spLocks noGrp="1"/>
          </p:cNvSpPr>
          <p:nvPr>
            <p:ph type="sldNum" sz="quarter" idx="12"/>
          </p:nvPr>
        </p:nvSpPr>
        <p:spPr/>
        <p:txBody>
          <a:bodyPr/>
          <a:lstStyle/>
          <a:p>
            <a:fld id="{DF28FB93-0A08-4E7D-8E63-9EFA29F1E093}" type="slidenum">
              <a:rPr lang="en-US" altLang="zh-CN" smtClean="0"/>
              <a:pPr/>
              <a:t>14</a:t>
            </a:fld>
            <a:endParaRPr lang="en-US" altLang="zh-CN"/>
          </a:p>
        </p:txBody>
      </p:sp>
    </p:spTree>
    <p:extLst>
      <p:ext uri="{BB962C8B-B14F-4D97-AF65-F5344CB8AC3E}">
        <p14:creationId xmlns:p14="http://schemas.microsoft.com/office/powerpoint/2010/main" val="268736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Thank You</a:t>
            </a:r>
            <a:endParaRPr lang="en-US" dirty="0"/>
          </a:p>
        </p:txBody>
      </p:sp>
      <p:sp>
        <p:nvSpPr>
          <p:cNvPr id="2" name="Slide Number Placeholder 1"/>
          <p:cNvSpPr>
            <a:spLocks noGrp="1"/>
          </p:cNvSpPr>
          <p:nvPr>
            <p:ph type="sldNum" sz="quarter" idx="12"/>
          </p:nvPr>
        </p:nvSpPr>
        <p:spPr/>
        <p:txBody>
          <a:bodyPr/>
          <a:lstStyle/>
          <a:p>
            <a:fld id="{DF28FB93-0A08-4E7D-8E63-9EFA29F1E093}" type="slidenum">
              <a:rPr lang="en-US" altLang="zh-CN" smtClean="0"/>
              <a:pPr/>
              <a:t>15</a:t>
            </a:fld>
            <a:endParaRPr lang="en-US" altLang="zh-CN"/>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NZ" dirty="0" smtClean="0">
                <a:latin typeface="Imprint MT Shadow" panose="04020605060303030202" pitchFamily="82" charset="0"/>
              </a:rPr>
              <a:t>Presentation Outline</a:t>
            </a:r>
            <a:endParaRPr lang="en-US" dirty="0">
              <a:latin typeface="Imprint MT Shadow" panose="04020605060303030202" pitchFamily="82" charset="0"/>
            </a:endParaRPr>
          </a:p>
        </p:txBody>
      </p:sp>
      <p:sp>
        <p:nvSpPr>
          <p:cNvPr id="14" name="Content Placeholder 13"/>
          <p:cNvSpPr>
            <a:spLocks noGrp="1"/>
          </p:cNvSpPr>
          <p:nvPr>
            <p:ph idx="1"/>
          </p:nvPr>
        </p:nvSpPr>
        <p:spPr>
          <a:xfrm>
            <a:off x="1218883" y="2132856"/>
            <a:ext cx="9751060" cy="3569816"/>
          </a:xfrm>
        </p:spPr>
        <p:txBody>
          <a:bodyPr/>
          <a:lstStyle/>
          <a:p>
            <a:r>
              <a:rPr lang="en-NZ" dirty="0" smtClean="0"/>
              <a:t>Project Goal</a:t>
            </a:r>
            <a:endParaRPr lang="en-US" dirty="0" smtClean="0"/>
          </a:p>
          <a:p>
            <a:r>
              <a:rPr lang="en-NZ" dirty="0" smtClean="0"/>
              <a:t>Issue Review</a:t>
            </a:r>
            <a:endParaRPr lang="en-US" dirty="0" smtClean="0"/>
          </a:p>
          <a:p>
            <a:r>
              <a:rPr lang="en-NZ" dirty="0" smtClean="0"/>
              <a:t>Plan of </a:t>
            </a:r>
            <a:r>
              <a:rPr lang="en-NZ" dirty="0"/>
              <a:t>S</a:t>
            </a:r>
            <a:r>
              <a:rPr lang="en-NZ" dirty="0" smtClean="0"/>
              <a:t>econd Semester</a:t>
            </a:r>
          </a:p>
          <a:p>
            <a:r>
              <a:rPr lang="en-NZ" dirty="0" smtClean="0"/>
              <a:t>Implementation </a:t>
            </a:r>
          </a:p>
          <a:p>
            <a:r>
              <a:rPr lang="en-NZ" dirty="0" smtClean="0"/>
              <a:t>Testing &amp; Evaluation </a:t>
            </a:r>
          </a:p>
          <a:p>
            <a:r>
              <a:rPr lang="en-NZ" dirty="0" smtClean="0"/>
              <a:t>Conclusion</a:t>
            </a:r>
            <a:endParaRPr lang="en-US" dirty="0"/>
          </a:p>
        </p:txBody>
      </p:sp>
      <p:sp>
        <p:nvSpPr>
          <p:cNvPr id="2" name="Slide Number Placeholder 1"/>
          <p:cNvSpPr>
            <a:spLocks noGrp="1"/>
          </p:cNvSpPr>
          <p:nvPr>
            <p:ph type="sldNum" sz="quarter" idx="12"/>
          </p:nvPr>
        </p:nvSpPr>
        <p:spPr/>
        <p:txBody>
          <a:bodyPr/>
          <a:lstStyle/>
          <a:p>
            <a:fld id="{DF28FB93-0A08-4E7D-8E63-9EFA29F1E093}" type="slidenum">
              <a:rPr lang="en-US" altLang="zh-CN" smtClean="0"/>
              <a:pPr/>
              <a:t>2</a:t>
            </a:fld>
            <a:endParaRPr lang="en-US" altLang="zh-CN"/>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latin typeface="Imprint MT Shadow" panose="04020605060303030202" pitchFamily="82" charset="0"/>
              </a:rPr>
              <a:t>Project Goal</a:t>
            </a:r>
            <a:endParaRPr lang="en-US" dirty="0">
              <a:latin typeface="Imprint MT Shadow" panose="04020605060303030202" pitchFamily="82" charset="0"/>
            </a:endParaRPr>
          </a:p>
        </p:txBody>
      </p:sp>
      <p:sp>
        <p:nvSpPr>
          <p:cNvPr id="3" name="Content Placeholder 2"/>
          <p:cNvSpPr>
            <a:spLocks noGrp="1"/>
          </p:cNvSpPr>
          <p:nvPr>
            <p:ph idx="1"/>
          </p:nvPr>
        </p:nvSpPr>
        <p:spPr/>
        <p:txBody>
          <a:bodyPr/>
          <a:lstStyle/>
          <a:p>
            <a:endParaRPr lang="en-US" altLang="zh-CN" dirty="0" smtClean="0"/>
          </a:p>
          <a:p>
            <a:r>
              <a:rPr lang="en-US" altLang="zh-CN" dirty="0"/>
              <a:t>P</a:t>
            </a:r>
            <a:r>
              <a:rPr lang="en-US" altLang="zh-CN" dirty="0" smtClean="0"/>
              <a:t>roject </a:t>
            </a:r>
            <a:r>
              <a:rPr lang="en-US" altLang="zh-CN" dirty="0"/>
              <a:t>is to develop a light-weight C# engine that handles </a:t>
            </a:r>
            <a:r>
              <a:rPr lang="en-US" altLang="zh-CN" b="1" i="1" dirty="0">
                <a:solidFill>
                  <a:srgbClr val="002060"/>
                </a:solidFill>
              </a:rPr>
              <a:t>server-side scripting</a:t>
            </a:r>
          </a:p>
          <a:p>
            <a:r>
              <a:rPr lang="en-US" altLang="zh-CN" dirty="0"/>
              <a:t>The engine will convert HTML pages with embedded C# code fragments to pure HTML pages</a:t>
            </a:r>
          </a:p>
          <a:p>
            <a:endParaRPr lang="zh-CN" altLang="en-US" dirty="0"/>
          </a:p>
        </p:txBody>
      </p:sp>
      <p:sp>
        <p:nvSpPr>
          <p:cNvPr id="4" name="Slide Number Placeholder 3"/>
          <p:cNvSpPr>
            <a:spLocks noGrp="1"/>
          </p:cNvSpPr>
          <p:nvPr>
            <p:ph type="sldNum" sz="quarter" idx="12"/>
          </p:nvPr>
        </p:nvSpPr>
        <p:spPr/>
        <p:txBody>
          <a:bodyPr/>
          <a:lstStyle/>
          <a:p>
            <a:fld id="{DF28FB93-0A08-4E7D-8E63-9EFA29F1E093}" type="slidenum">
              <a:rPr lang="en-US" altLang="zh-CN" smtClean="0"/>
              <a:pPr/>
              <a:t>3</a:t>
            </a:fld>
            <a:endParaRPr lang="en-US" altLang="zh-CN"/>
          </a:p>
        </p:txBody>
      </p:sp>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332656"/>
            <a:ext cx="9751060" cy="691480"/>
          </a:xfrm>
        </p:spPr>
        <p:txBody>
          <a:bodyPr/>
          <a:lstStyle/>
          <a:p>
            <a:pPr algn="ctr"/>
            <a:r>
              <a:rPr lang="en-US" dirty="0" smtClean="0">
                <a:latin typeface="Imprint MT Shadow" panose="04020605060303030202" pitchFamily="82" charset="0"/>
              </a:rPr>
              <a:t>     Issue Review</a:t>
            </a:r>
            <a:endParaRPr lang="en-US" dirty="0">
              <a:latin typeface="Imprint MT Shadow" panose="04020605060303030202" pitchFamily="82" charset="0"/>
            </a:endParaRPr>
          </a:p>
        </p:txBody>
      </p:sp>
      <p:sp>
        <p:nvSpPr>
          <p:cNvPr id="11" name="Content Placeholder 10"/>
          <p:cNvSpPr>
            <a:spLocks noGrp="1"/>
          </p:cNvSpPr>
          <p:nvPr>
            <p:ph sz="half" idx="2"/>
          </p:nvPr>
        </p:nvSpPr>
        <p:spPr>
          <a:xfrm>
            <a:off x="1269876" y="1412776"/>
            <a:ext cx="10060105" cy="4903856"/>
          </a:xfrm>
        </p:spPr>
        <p:txBody>
          <a:bodyPr/>
          <a:lstStyle/>
          <a:p>
            <a:pPr marL="0" indent="0">
              <a:buNone/>
            </a:pPr>
            <a:r>
              <a:rPr lang="en-NZ" dirty="0" smtClean="0"/>
              <a:t>Work have done in first semester:</a:t>
            </a:r>
            <a:endParaRPr lang="en-US" dirty="0"/>
          </a:p>
          <a:p>
            <a:pPr>
              <a:buFont typeface="Wingdings" panose="05000000000000000000" pitchFamily="2" charset="2"/>
              <a:buChar char="Ø"/>
            </a:pPr>
            <a:r>
              <a:rPr lang="en-US" altLang="zh-CN" sz="2000" dirty="0"/>
              <a:t>Find a good HTML </a:t>
            </a:r>
            <a:r>
              <a:rPr lang="en-US" altLang="zh-CN" sz="2000" dirty="0" smtClean="0"/>
              <a:t>Parser (based on HTML Agility Pack)</a:t>
            </a:r>
            <a:endParaRPr lang="en-US" altLang="zh-CN" sz="2000" dirty="0"/>
          </a:p>
          <a:p>
            <a:pPr>
              <a:buFont typeface="Wingdings" panose="05000000000000000000" pitchFamily="2" charset="2"/>
              <a:buChar char="Ø"/>
            </a:pPr>
            <a:r>
              <a:rPr lang="en-NZ" altLang="zh-CN" sz="2000" dirty="0"/>
              <a:t>Treat C# like a Scripting language</a:t>
            </a:r>
            <a:endParaRPr lang="en-US" altLang="zh-CN" sz="2000" dirty="0"/>
          </a:p>
          <a:p>
            <a:pPr>
              <a:buFont typeface="Wingdings" panose="05000000000000000000" pitchFamily="2" charset="2"/>
              <a:buChar char="Ø"/>
            </a:pPr>
            <a:r>
              <a:rPr lang="en-NZ" sz="2000" dirty="0" smtClean="0"/>
              <a:t>Compile assemblies on the fly and invoke a type’s method  at runtime by  using reflection in .NET </a:t>
            </a:r>
          </a:p>
          <a:p>
            <a:pPr marL="0" indent="0">
              <a:buNone/>
            </a:pPr>
            <a:r>
              <a:rPr lang="en-NZ" altLang="zh-CN" dirty="0" smtClean="0"/>
              <a:t>Issue of HTML Agility Pack:</a:t>
            </a:r>
          </a:p>
          <a:p>
            <a:r>
              <a:rPr lang="en-US" altLang="zh-CN" sz="2000" dirty="0"/>
              <a:t>This is an agile HTML parser that </a:t>
            </a:r>
            <a:r>
              <a:rPr lang="en-US" altLang="zh-CN" sz="2000" dirty="0" smtClean="0"/>
              <a:t>supports XPATH expression </a:t>
            </a:r>
            <a:endParaRPr lang="en-US" altLang="zh-CN" sz="2000" dirty="0" smtClean="0"/>
          </a:p>
          <a:p>
            <a:r>
              <a:rPr lang="en-NZ" altLang="zh-CN" sz="2000" dirty="0" smtClean="0"/>
              <a:t>Previously</a:t>
            </a:r>
            <a:r>
              <a:rPr lang="en-NZ" altLang="zh-CN" sz="2000" dirty="0" smtClean="0"/>
              <a:t>, the C# code fragments were enclosed within &lt;??&gt; and regarded them as Processing Instructions (PIs).</a:t>
            </a:r>
          </a:p>
          <a:p>
            <a:r>
              <a:rPr lang="en-NZ" altLang="zh-CN" sz="2000" dirty="0" smtClean="0"/>
              <a:t>HTML Agility Pack can not identified those PIs.</a:t>
            </a:r>
            <a:endParaRPr lang="en-US" altLang="zh-CN" sz="2000" dirty="0"/>
          </a:p>
          <a:p>
            <a:pPr marL="0" indent="0">
              <a:buNone/>
            </a:pPr>
            <a:endParaRPr lang="en-NZ" sz="2000" dirty="0"/>
          </a:p>
        </p:txBody>
      </p:sp>
      <p:sp>
        <p:nvSpPr>
          <p:cNvPr id="3" name="Slide Number Placeholder 2"/>
          <p:cNvSpPr>
            <a:spLocks noGrp="1"/>
          </p:cNvSpPr>
          <p:nvPr>
            <p:ph type="sldNum" sz="quarter" idx="12"/>
          </p:nvPr>
        </p:nvSpPr>
        <p:spPr/>
        <p:txBody>
          <a:bodyPr/>
          <a:lstStyle/>
          <a:p>
            <a:fld id="{DF28FB93-0A08-4E7D-8E63-9EFA29F1E093}" type="slidenum">
              <a:rPr lang="en-US" altLang="zh-CN" smtClean="0"/>
              <a:pPr/>
              <a:t>4</a:t>
            </a:fld>
            <a:endParaRPr lang="en-US" altLang="zh-CN"/>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ltLang="zh-CN" b="1" dirty="0" smtClean="0">
                <a:latin typeface="Imprint MT Shadow" panose="04020605060303030202" pitchFamily="82" charset="0"/>
              </a:rPr>
              <a:t>Second Semester </a:t>
            </a:r>
            <a:endParaRPr lang="zh-CN" altLang="en-US" b="1" dirty="0">
              <a:latin typeface="Imprint MT Shadow" panose="04020605060303030202" pitchFamily="82" charset="0"/>
            </a:endParaRPr>
          </a:p>
        </p:txBody>
      </p:sp>
      <p:sp>
        <p:nvSpPr>
          <p:cNvPr id="3" name="Content Placeholder 2"/>
          <p:cNvSpPr>
            <a:spLocks noGrp="1"/>
          </p:cNvSpPr>
          <p:nvPr>
            <p:ph sz="half" idx="1"/>
          </p:nvPr>
        </p:nvSpPr>
        <p:spPr>
          <a:xfrm>
            <a:off x="1218882" y="1803400"/>
            <a:ext cx="9916089" cy="4505920"/>
          </a:xfrm>
        </p:spPr>
        <p:txBody>
          <a:bodyPr/>
          <a:lstStyle/>
          <a:p>
            <a:endParaRPr lang="en-NZ" altLang="zh-CN" dirty="0" smtClean="0"/>
          </a:p>
          <a:p>
            <a:pPr marL="0" indent="0">
              <a:buNone/>
            </a:pPr>
            <a:r>
              <a:rPr lang="en-NZ" altLang="zh-CN" dirty="0" smtClean="0"/>
              <a:t>Second plan :</a:t>
            </a:r>
          </a:p>
          <a:p>
            <a:r>
              <a:rPr lang="en-US" altLang="zh-CN" sz="2000" dirty="0" smtClean="0"/>
              <a:t>Introducing </a:t>
            </a:r>
            <a:r>
              <a:rPr lang="en-US" altLang="zh-CN" sz="2000" dirty="0"/>
              <a:t>a </a:t>
            </a:r>
            <a:r>
              <a:rPr lang="en-US" altLang="zh-CN" sz="2000" dirty="0" smtClean="0"/>
              <a:t>new </a:t>
            </a:r>
            <a:r>
              <a:rPr lang="en-US" altLang="zh-CN" sz="2000" dirty="0"/>
              <a:t>tag like &lt;</a:t>
            </a:r>
            <a:r>
              <a:rPr lang="en-US" altLang="zh-CN" sz="2000" dirty="0" err="1"/>
              <a:t>sourceCode</a:t>
            </a:r>
            <a:r>
              <a:rPr lang="en-US" altLang="zh-CN" sz="2000" dirty="0"/>
              <a:t>&gt; into HTML file instead of enclosing C# fragments within </a:t>
            </a:r>
            <a:r>
              <a:rPr lang="en-US" altLang="zh-CN" sz="2000" dirty="0" smtClean="0"/>
              <a:t>&lt;? ?&gt; </a:t>
            </a:r>
          </a:p>
          <a:p>
            <a:r>
              <a:rPr lang="en-US" altLang="zh-CN" sz="2000" dirty="0"/>
              <a:t>T</a:t>
            </a:r>
            <a:r>
              <a:rPr lang="en-US" altLang="zh-CN" sz="2000" dirty="0" smtClean="0"/>
              <a:t>hen</a:t>
            </a:r>
            <a:r>
              <a:rPr lang="en-US" altLang="zh-CN" sz="2000" dirty="0"/>
              <a:t>, the new </a:t>
            </a:r>
            <a:r>
              <a:rPr lang="en-US" altLang="zh-CN" sz="2000" dirty="0" smtClean="0"/>
              <a:t>format </a:t>
            </a:r>
            <a:r>
              <a:rPr lang="en-US" altLang="zh-CN" sz="2000" dirty="0"/>
              <a:t>looks like &lt; </a:t>
            </a:r>
            <a:r>
              <a:rPr lang="en-US" altLang="zh-CN" sz="2000" dirty="0" err="1"/>
              <a:t>sourceCode</a:t>
            </a:r>
            <a:r>
              <a:rPr lang="en-US" altLang="zh-CN" sz="2000" dirty="0"/>
              <a:t> &gt; C# fragment &lt; /</a:t>
            </a:r>
            <a:r>
              <a:rPr lang="en-US" altLang="zh-CN" sz="2000" dirty="0" err="1"/>
              <a:t>sourceCode</a:t>
            </a:r>
            <a:r>
              <a:rPr lang="en-US" altLang="zh-CN" sz="2000" dirty="0"/>
              <a:t> </a:t>
            </a:r>
            <a:r>
              <a:rPr lang="en-US" altLang="zh-CN" sz="2000" dirty="0" smtClean="0"/>
              <a:t>&gt;</a:t>
            </a:r>
          </a:p>
          <a:p>
            <a:r>
              <a:rPr lang="en-US" altLang="zh-CN" sz="2000" dirty="0" smtClean="0"/>
              <a:t>Can also add an attribute for each element:</a:t>
            </a:r>
          </a:p>
          <a:p>
            <a:pPr marL="0" indent="0">
              <a:buNone/>
            </a:pPr>
            <a:r>
              <a:rPr lang="en-US" altLang="zh-CN" sz="2000" dirty="0"/>
              <a:t>    &lt; </a:t>
            </a:r>
            <a:r>
              <a:rPr lang="en-US" altLang="zh-CN" sz="2000" dirty="0" err="1"/>
              <a:t>sourceCode</a:t>
            </a:r>
            <a:r>
              <a:rPr lang="en-US" altLang="zh-CN" sz="2000" dirty="0"/>
              <a:t> </a:t>
            </a:r>
            <a:r>
              <a:rPr lang="en-US" altLang="zh-CN" sz="2000" dirty="0">
                <a:solidFill>
                  <a:srgbClr val="FF0000"/>
                </a:solidFill>
              </a:rPr>
              <a:t>class</a:t>
            </a:r>
            <a:r>
              <a:rPr lang="en-US" altLang="zh-CN" sz="2000" dirty="0"/>
              <a:t> = “html1st” &gt; function(); &lt; /</a:t>
            </a:r>
            <a:r>
              <a:rPr lang="en-US" altLang="zh-CN" sz="2000" dirty="0" err="1"/>
              <a:t>sourceCode</a:t>
            </a:r>
            <a:r>
              <a:rPr lang="en-US" altLang="zh-CN" sz="2000" dirty="0"/>
              <a:t> </a:t>
            </a:r>
            <a:r>
              <a:rPr lang="en-US" altLang="zh-CN" sz="2000" dirty="0" smtClean="0"/>
              <a:t>&gt; </a:t>
            </a:r>
            <a:endParaRPr lang="zh-CN" altLang="en-US" sz="2000" dirty="0"/>
          </a:p>
        </p:txBody>
      </p:sp>
      <p:sp>
        <p:nvSpPr>
          <p:cNvPr id="5" name="Slide Number Placeholder 4"/>
          <p:cNvSpPr>
            <a:spLocks noGrp="1"/>
          </p:cNvSpPr>
          <p:nvPr>
            <p:ph type="sldNum" sz="quarter" idx="12"/>
          </p:nvPr>
        </p:nvSpPr>
        <p:spPr/>
        <p:txBody>
          <a:bodyPr/>
          <a:lstStyle/>
          <a:p>
            <a:fld id="{DF28FB93-0A08-4E7D-8E63-9EFA29F1E093}" type="slidenum">
              <a:rPr lang="en-US" altLang="zh-CN" smtClean="0"/>
              <a:pPr/>
              <a:t>5</a:t>
            </a:fld>
            <a:endParaRPr lang="en-US" altLang="zh-CN"/>
          </a:p>
        </p:txBody>
      </p:sp>
    </p:spTree>
    <p:extLst>
      <p:ext uri="{BB962C8B-B14F-4D97-AF65-F5344CB8AC3E}">
        <p14:creationId xmlns:p14="http://schemas.microsoft.com/office/powerpoint/2010/main" val="149070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ltLang="zh-CN" b="1" dirty="0" smtClean="0">
                <a:latin typeface="Imprint MT Shadow" panose="04020605060303030202" pitchFamily="82" charset="0"/>
              </a:rPr>
              <a:t>Project Implementation </a:t>
            </a:r>
            <a:endParaRPr lang="zh-CN" altLang="en-US" b="1" dirty="0">
              <a:latin typeface="Imprint MT Shadow" panose="04020605060303030202" pitchFamily="82" charset="0"/>
            </a:endParaRPr>
          </a:p>
        </p:txBody>
      </p:sp>
      <p:sp>
        <p:nvSpPr>
          <p:cNvPr id="3" name="Content Placeholder 2"/>
          <p:cNvSpPr>
            <a:spLocks noGrp="1"/>
          </p:cNvSpPr>
          <p:nvPr>
            <p:ph sz="half" idx="1"/>
          </p:nvPr>
        </p:nvSpPr>
        <p:spPr>
          <a:xfrm>
            <a:off x="1218883" y="1803400"/>
            <a:ext cx="9268018" cy="4267200"/>
          </a:xfrm>
        </p:spPr>
        <p:txBody>
          <a:bodyPr/>
          <a:lstStyle/>
          <a:p>
            <a:pPr>
              <a:buFont typeface="Wingdings" panose="05000000000000000000" pitchFamily="2" charset="2"/>
              <a:buChar char="Ø"/>
            </a:pPr>
            <a:endParaRPr lang="en-NZ" altLang="zh-CN" dirty="0" smtClean="0"/>
          </a:p>
          <a:p>
            <a:pPr>
              <a:buFont typeface="Wingdings" panose="05000000000000000000" pitchFamily="2" charset="2"/>
              <a:buChar char="Ø"/>
            </a:pPr>
            <a:r>
              <a:rPr lang="en-NZ" altLang="zh-CN" dirty="0" smtClean="0"/>
              <a:t>External Libraries</a:t>
            </a:r>
          </a:p>
          <a:p>
            <a:pPr>
              <a:buFont typeface="Wingdings" panose="05000000000000000000" pitchFamily="2" charset="2"/>
              <a:buChar char="Ø"/>
            </a:pPr>
            <a:r>
              <a:rPr lang="en-NZ" altLang="zh-CN" dirty="0" smtClean="0"/>
              <a:t>Parsing HTML files with embedded C# code fragments </a:t>
            </a:r>
          </a:p>
          <a:p>
            <a:pPr>
              <a:buFont typeface="Wingdings" panose="05000000000000000000" pitchFamily="2" charset="2"/>
              <a:buChar char="Ø"/>
            </a:pPr>
            <a:r>
              <a:rPr lang="en-NZ" altLang="zh-CN" dirty="0" smtClean="0"/>
              <a:t>Using the compiled code </a:t>
            </a:r>
          </a:p>
          <a:p>
            <a:pPr>
              <a:buFont typeface="Wingdings" panose="05000000000000000000" pitchFamily="2" charset="2"/>
              <a:buChar char="Ø"/>
            </a:pPr>
            <a:r>
              <a:rPr lang="en-NZ" altLang="zh-CN" dirty="0" smtClean="0"/>
              <a:t>Producing pure HTML files</a:t>
            </a:r>
          </a:p>
          <a:p>
            <a:pPr>
              <a:buFont typeface="Wingdings" panose="05000000000000000000" pitchFamily="2" charset="2"/>
              <a:buChar char="Ø"/>
            </a:pPr>
            <a:r>
              <a:rPr lang="en-NZ" altLang="zh-CN" dirty="0"/>
              <a:t>Optimization Design </a:t>
            </a:r>
            <a:endParaRPr lang="zh-CN" altLang="en-US" dirty="0"/>
          </a:p>
        </p:txBody>
      </p:sp>
      <p:sp>
        <p:nvSpPr>
          <p:cNvPr id="5" name="Slide Number Placeholder 4"/>
          <p:cNvSpPr>
            <a:spLocks noGrp="1"/>
          </p:cNvSpPr>
          <p:nvPr>
            <p:ph type="sldNum" sz="quarter" idx="12"/>
          </p:nvPr>
        </p:nvSpPr>
        <p:spPr/>
        <p:txBody>
          <a:bodyPr/>
          <a:lstStyle/>
          <a:p>
            <a:fld id="{DF28FB93-0A08-4E7D-8E63-9EFA29F1E093}" type="slidenum">
              <a:rPr lang="en-US" altLang="zh-CN" smtClean="0"/>
              <a:pPr/>
              <a:t>6</a:t>
            </a:fld>
            <a:endParaRPr lang="en-US" altLang="zh-CN"/>
          </a:p>
        </p:txBody>
      </p:sp>
    </p:spTree>
    <p:extLst>
      <p:ext uri="{BB962C8B-B14F-4D97-AF65-F5344CB8AC3E}">
        <p14:creationId xmlns:p14="http://schemas.microsoft.com/office/powerpoint/2010/main" val="371445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795" y="404664"/>
            <a:ext cx="9751060" cy="619472"/>
          </a:xfrm>
        </p:spPr>
        <p:txBody>
          <a:bodyPr/>
          <a:lstStyle/>
          <a:p>
            <a:r>
              <a:rPr lang="en-NZ" altLang="zh-CN" b="1" dirty="0">
                <a:latin typeface="Imprint MT Shadow" panose="04020605060303030202" pitchFamily="82" charset="0"/>
              </a:rPr>
              <a:t>Project Implementation </a:t>
            </a:r>
            <a:endParaRPr lang="en-US" dirty="0"/>
          </a:p>
        </p:txBody>
      </p:sp>
      <p:sp>
        <p:nvSpPr>
          <p:cNvPr id="3" name="Text Placeholder 2"/>
          <p:cNvSpPr>
            <a:spLocks noGrp="1"/>
          </p:cNvSpPr>
          <p:nvPr>
            <p:ph type="body" idx="1"/>
          </p:nvPr>
        </p:nvSpPr>
        <p:spPr>
          <a:xfrm>
            <a:off x="1223033" y="1268760"/>
            <a:ext cx="4769806" cy="711200"/>
          </a:xfrm>
        </p:spPr>
        <p:txBody>
          <a:bodyPr/>
          <a:lstStyle/>
          <a:p>
            <a:r>
              <a:rPr lang="en-NZ" dirty="0" smtClean="0"/>
              <a:t>External Libraries</a:t>
            </a:r>
            <a:endParaRPr lang="en-US" dirty="0"/>
          </a:p>
        </p:txBody>
      </p:sp>
      <p:sp>
        <p:nvSpPr>
          <p:cNvPr id="4" name="Content Placeholder 3"/>
          <p:cNvSpPr>
            <a:spLocks noGrp="1"/>
          </p:cNvSpPr>
          <p:nvPr>
            <p:ph sz="half" idx="2"/>
          </p:nvPr>
        </p:nvSpPr>
        <p:spPr>
          <a:xfrm>
            <a:off x="1218883" y="1806620"/>
            <a:ext cx="4773956" cy="4263980"/>
          </a:xfrm>
        </p:spPr>
        <p:txBody>
          <a:bodyPr/>
          <a:lstStyle/>
          <a:p>
            <a:pPr marL="0" indent="0">
              <a:buNone/>
            </a:pPr>
            <a:endParaRPr lang="en-NZ" dirty="0" smtClean="0"/>
          </a:p>
          <a:p>
            <a:pPr marL="0" indent="0">
              <a:buNone/>
            </a:pPr>
            <a:r>
              <a:rPr lang="en-NZ" b="1" i="1" dirty="0" smtClean="0">
                <a:latin typeface="Imprint MT Shadow" panose="04020605060303030202" pitchFamily="82" charset="0"/>
              </a:rPr>
              <a:t>HTML Agility Pack</a:t>
            </a:r>
            <a:r>
              <a:rPr lang="en-NZ" dirty="0" smtClean="0">
                <a:latin typeface="Imprint MT Shadow" panose="04020605060303030202" pitchFamily="82" charset="0"/>
              </a:rPr>
              <a:t> </a:t>
            </a:r>
            <a:endParaRPr lang="en-NZ" dirty="0" smtClean="0"/>
          </a:p>
          <a:p>
            <a:r>
              <a:rPr lang="en-US" dirty="0" smtClean="0"/>
              <a:t>This </a:t>
            </a:r>
            <a:r>
              <a:rPr lang="en-US" dirty="0"/>
              <a:t>third-party library which is already commonly used for parsing </a:t>
            </a:r>
            <a:r>
              <a:rPr lang="en-US" dirty="0" smtClean="0"/>
              <a:t>HTML.</a:t>
            </a:r>
          </a:p>
          <a:p>
            <a:r>
              <a:rPr lang="en-US" dirty="0"/>
              <a:t> </a:t>
            </a:r>
            <a:r>
              <a:rPr lang="en-US" dirty="0" smtClean="0"/>
              <a:t>It is </a:t>
            </a:r>
            <a:r>
              <a:rPr lang="en-US" dirty="0"/>
              <a:t>very tolerant with "real world" malformed HTML. </a:t>
            </a:r>
            <a:endParaRPr lang="en-US" dirty="0"/>
          </a:p>
        </p:txBody>
      </p:sp>
      <p:sp>
        <p:nvSpPr>
          <p:cNvPr id="5" name="Text Placeholder 4"/>
          <p:cNvSpPr>
            <a:spLocks noGrp="1"/>
          </p:cNvSpPr>
          <p:nvPr>
            <p:ph type="body" sz="quarter" idx="3"/>
          </p:nvPr>
        </p:nvSpPr>
        <p:spPr>
          <a:xfrm>
            <a:off x="6200049" y="1259592"/>
            <a:ext cx="4769806" cy="711200"/>
          </a:xfrm>
        </p:spPr>
        <p:txBody>
          <a:bodyPr/>
          <a:lstStyle/>
          <a:p>
            <a:r>
              <a:rPr lang="en-NZ" dirty="0" smtClean="0"/>
              <a:t>Parsing HTML</a:t>
            </a:r>
            <a:endParaRPr lang="en-US" dirty="0"/>
          </a:p>
        </p:txBody>
      </p:sp>
      <p:sp>
        <p:nvSpPr>
          <p:cNvPr id="6" name="Content Placeholder 5"/>
          <p:cNvSpPr>
            <a:spLocks noGrp="1"/>
          </p:cNvSpPr>
          <p:nvPr>
            <p:ph sz="quarter" idx="4"/>
          </p:nvPr>
        </p:nvSpPr>
        <p:spPr>
          <a:xfrm>
            <a:off x="5992839" y="1980284"/>
            <a:ext cx="5862213" cy="3556000"/>
          </a:xfrm>
        </p:spPr>
        <p:txBody>
          <a:bodyPr>
            <a:normAutofit/>
          </a:bodyPr>
          <a:lstStyle/>
          <a:p>
            <a:r>
              <a:rPr lang="en-NZ" dirty="0" smtClean="0"/>
              <a:t>An issue: </a:t>
            </a:r>
            <a:r>
              <a:rPr lang="en-US" dirty="0"/>
              <a:t>some </a:t>
            </a:r>
            <a:r>
              <a:rPr lang="en-US" dirty="0" smtClean="0"/>
              <a:t>symbols </a:t>
            </a:r>
            <a:r>
              <a:rPr lang="en-US" dirty="0"/>
              <a:t>such as </a:t>
            </a:r>
            <a:r>
              <a:rPr lang="en-US" dirty="0">
                <a:solidFill>
                  <a:srgbClr val="002060"/>
                </a:solidFill>
              </a:rPr>
              <a:t>“&lt;”,</a:t>
            </a:r>
            <a:r>
              <a:rPr lang="en-US" dirty="0"/>
              <a:t> </a:t>
            </a:r>
            <a:r>
              <a:rPr lang="en-US" dirty="0">
                <a:solidFill>
                  <a:srgbClr val="002060"/>
                </a:solidFill>
              </a:rPr>
              <a:t>“&gt;”,</a:t>
            </a:r>
            <a:r>
              <a:rPr lang="en-US" dirty="0"/>
              <a:t> and </a:t>
            </a:r>
            <a:r>
              <a:rPr lang="en-US" dirty="0">
                <a:solidFill>
                  <a:srgbClr val="002060"/>
                </a:solidFill>
              </a:rPr>
              <a:t>“&amp;”</a:t>
            </a:r>
            <a:r>
              <a:rPr lang="en-US" dirty="0"/>
              <a:t> should be escaped in HTML, thereby writing </a:t>
            </a:r>
            <a:r>
              <a:rPr lang="en-US" dirty="0" smtClean="0"/>
              <a:t>them </a:t>
            </a:r>
            <a:r>
              <a:rPr lang="en-US" dirty="0"/>
              <a:t>as </a:t>
            </a:r>
            <a:r>
              <a:rPr lang="en-US" dirty="0">
                <a:solidFill>
                  <a:srgbClr val="002060"/>
                </a:solidFill>
              </a:rPr>
              <a:t>“&amp;</a:t>
            </a:r>
            <a:r>
              <a:rPr lang="en-US" dirty="0" err="1">
                <a:solidFill>
                  <a:srgbClr val="002060"/>
                </a:solidFill>
              </a:rPr>
              <a:t>lt</a:t>
            </a:r>
            <a:r>
              <a:rPr lang="en-US" dirty="0">
                <a:solidFill>
                  <a:srgbClr val="002060"/>
                </a:solidFill>
              </a:rPr>
              <a:t>;”, “&amp;</a:t>
            </a:r>
            <a:r>
              <a:rPr lang="en-US" dirty="0" err="1">
                <a:solidFill>
                  <a:srgbClr val="002060"/>
                </a:solidFill>
              </a:rPr>
              <a:t>gt</a:t>
            </a:r>
            <a:r>
              <a:rPr lang="en-US" dirty="0">
                <a:solidFill>
                  <a:srgbClr val="002060"/>
                </a:solidFill>
              </a:rPr>
              <a:t>;”, </a:t>
            </a:r>
            <a:r>
              <a:rPr lang="en-US" dirty="0"/>
              <a:t>and </a:t>
            </a:r>
            <a:r>
              <a:rPr lang="en-US" dirty="0">
                <a:solidFill>
                  <a:srgbClr val="002060"/>
                </a:solidFill>
              </a:rPr>
              <a:t>“&amp;amp;” </a:t>
            </a:r>
            <a:r>
              <a:rPr lang="en-US" dirty="0" smtClean="0"/>
              <a:t>instead</a:t>
            </a:r>
          </a:p>
          <a:p>
            <a:r>
              <a:rPr lang="en-US" dirty="0"/>
              <a:t>Before you can execute the code, </a:t>
            </a:r>
            <a:r>
              <a:rPr lang="en-US" dirty="0" smtClean="0"/>
              <a:t>you </a:t>
            </a:r>
            <a:r>
              <a:rPr lang="en-US" dirty="0"/>
              <a:t>need to reverse those </a:t>
            </a:r>
            <a:r>
              <a:rPr lang="en-US" dirty="0" smtClean="0"/>
              <a:t>changes</a:t>
            </a:r>
          </a:p>
          <a:p>
            <a:r>
              <a:rPr lang="en-NZ" dirty="0" smtClean="0"/>
              <a:t>To fix this issue </a:t>
            </a:r>
            <a:r>
              <a:rPr lang="en-NZ" dirty="0"/>
              <a:t>by </a:t>
            </a:r>
            <a:r>
              <a:rPr lang="en-NZ" dirty="0" smtClean="0"/>
              <a:t>using </a:t>
            </a:r>
            <a:r>
              <a:rPr lang="en-NZ" dirty="0" err="1" smtClean="0">
                <a:solidFill>
                  <a:srgbClr val="002060"/>
                </a:solidFill>
              </a:rPr>
              <a:t>WebUtility.HtmlDecode</a:t>
            </a:r>
            <a:r>
              <a:rPr lang="en-NZ" dirty="0" smtClean="0">
                <a:solidFill>
                  <a:srgbClr val="002060"/>
                </a:solidFill>
              </a:rPr>
              <a:t> </a:t>
            </a:r>
            <a:r>
              <a:rPr lang="en-NZ" dirty="0" smtClean="0"/>
              <a:t>method</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altLang="zh-CN" smtClean="0"/>
              <a:pPr/>
              <a:t>7</a:t>
            </a:fld>
            <a:endParaRPr lang="en-US" altLang="zh-CN"/>
          </a:p>
        </p:txBody>
      </p:sp>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795" y="404664"/>
            <a:ext cx="9751060" cy="547464"/>
          </a:xfrm>
        </p:spPr>
        <p:txBody>
          <a:bodyPr>
            <a:normAutofit fontScale="90000"/>
          </a:bodyPr>
          <a:lstStyle/>
          <a:p>
            <a:r>
              <a:rPr lang="en-NZ" altLang="zh-CN" b="1" dirty="0">
                <a:latin typeface="Imprint MT Shadow" panose="04020605060303030202" pitchFamily="82" charset="0"/>
              </a:rPr>
              <a:t>Project Implementation </a:t>
            </a:r>
            <a:endParaRPr lang="zh-CN" altLang="en-US" dirty="0"/>
          </a:p>
        </p:txBody>
      </p:sp>
      <p:sp>
        <p:nvSpPr>
          <p:cNvPr id="3" name="Text Placeholder 2"/>
          <p:cNvSpPr>
            <a:spLocks noGrp="1"/>
          </p:cNvSpPr>
          <p:nvPr>
            <p:ph type="body" idx="1"/>
          </p:nvPr>
        </p:nvSpPr>
        <p:spPr/>
        <p:txBody>
          <a:bodyPr/>
          <a:lstStyle/>
          <a:p>
            <a:r>
              <a:rPr lang="en-NZ" altLang="zh-CN" dirty="0"/>
              <a:t>Using the compiled code </a:t>
            </a:r>
            <a:endParaRPr lang="zh-CN" altLang="en-US" dirty="0"/>
          </a:p>
        </p:txBody>
      </p:sp>
      <p:sp>
        <p:nvSpPr>
          <p:cNvPr id="4" name="Content Placeholder 3"/>
          <p:cNvSpPr>
            <a:spLocks noGrp="1"/>
          </p:cNvSpPr>
          <p:nvPr>
            <p:ph sz="half" idx="2"/>
          </p:nvPr>
        </p:nvSpPr>
        <p:spPr/>
        <p:txBody>
          <a:bodyPr/>
          <a:lstStyle/>
          <a:p>
            <a:r>
              <a:rPr lang="en-US" altLang="zh-CN" dirty="0"/>
              <a:t>a</a:t>
            </a:r>
            <a:r>
              <a:rPr lang="en-US" altLang="zh-CN" dirty="0" smtClean="0"/>
              <a:t> </a:t>
            </a:r>
            <a:r>
              <a:rPr lang="en-US" altLang="zh-CN" dirty="0"/>
              <a:t>C# class file </a:t>
            </a:r>
            <a:r>
              <a:rPr lang="en-US" altLang="zh-CN" dirty="0" smtClean="0"/>
              <a:t>named </a:t>
            </a:r>
            <a:r>
              <a:rPr lang="en-US" altLang="zh-CN" dirty="0"/>
              <a:t>“</a:t>
            </a:r>
            <a:r>
              <a:rPr lang="en-US" altLang="zh-CN" dirty="0" err="1"/>
              <a:t>MyOwnMethods</a:t>
            </a:r>
            <a:r>
              <a:rPr lang="en-US" altLang="zh-CN" dirty="0"/>
              <a:t>” which contains implementations of all customer </a:t>
            </a:r>
            <a:r>
              <a:rPr lang="en-US" altLang="zh-CN" dirty="0" smtClean="0"/>
              <a:t>methods </a:t>
            </a:r>
            <a:r>
              <a:rPr lang="en-US" altLang="zh-CN" dirty="0"/>
              <a:t>that refer to extracted code fragments</a:t>
            </a:r>
            <a:r>
              <a:rPr lang="en-US" altLang="zh-CN" dirty="0" smtClean="0"/>
              <a:t>.</a:t>
            </a:r>
          </a:p>
          <a:p>
            <a:r>
              <a:rPr lang="en-NZ" altLang="zh-CN" dirty="0" smtClean="0"/>
              <a:t>Once the above code complied into an assembly and then using reflection to invoke each method and execute it at run time</a:t>
            </a:r>
          </a:p>
          <a:p>
            <a:r>
              <a:rPr lang="en-NZ" altLang="zh-CN" dirty="0" smtClean="0"/>
              <a:t>Collect all return values </a:t>
            </a:r>
            <a:endParaRPr lang="zh-CN" altLang="en-US" dirty="0"/>
          </a:p>
        </p:txBody>
      </p:sp>
      <p:sp>
        <p:nvSpPr>
          <p:cNvPr id="5" name="Text Placeholder 4"/>
          <p:cNvSpPr>
            <a:spLocks noGrp="1"/>
          </p:cNvSpPr>
          <p:nvPr>
            <p:ph type="body" sz="quarter" idx="3"/>
          </p:nvPr>
        </p:nvSpPr>
        <p:spPr/>
        <p:txBody>
          <a:bodyPr/>
          <a:lstStyle/>
          <a:p>
            <a:r>
              <a:rPr lang="en-NZ" altLang="zh-CN" dirty="0" smtClean="0"/>
              <a:t>Producing pure HTML </a:t>
            </a:r>
            <a:endParaRPr lang="zh-CN" altLang="en-US" dirty="0"/>
          </a:p>
        </p:txBody>
      </p:sp>
      <p:sp>
        <p:nvSpPr>
          <p:cNvPr id="6" name="Content Placeholder 5"/>
          <p:cNvSpPr>
            <a:spLocks noGrp="1"/>
          </p:cNvSpPr>
          <p:nvPr>
            <p:ph sz="quarter" idx="4"/>
          </p:nvPr>
        </p:nvSpPr>
        <p:spPr/>
        <p:txBody>
          <a:bodyPr/>
          <a:lstStyle/>
          <a:p>
            <a:r>
              <a:rPr lang="en-US" altLang="zh-CN" dirty="0"/>
              <a:t>which </a:t>
            </a:r>
            <a:r>
              <a:rPr lang="en-US" altLang="zh-CN" dirty="0" smtClean="0"/>
              <a:t>means this </a:t>
            </a:r>
            <a:r>
              <a:rPr lang="en-US" altLang="zh-CN" dirty="0"/>
              <a:t>engine enables to re-edit HTML and replace certain texts  inside </a:t>
            </a:r>
            <a:r>
              <a:rPr lang="en-US" altLang="zh-CN" dirty="0" smtClean="0"/>
              <a:t>it</a:t>
            </a:r>
          </a:p>
          <a:p>
            <a:r>
              <a:rPr lang="en-US" altLang="zh-CN" dirty="0" smtClean="0"/>
              <a:t>replacing </a:t>
            </a:r>
            <a:r>
              <a:rPr lang="en-US" altLang="zh-CN" dirty="0"/>
              <a:t>those fragments by return values, and </a:t>
            </a:r>
            <a:r>
              <a:rPr lang="en-US" altLang="zh-CN" dirty="0" smtClean="0"/>
              <a:t>generating </a:t>
            </a:r>
            <a:r>
              <a:rPr lang="en-US" altLang="zh-CN" dirty="0"/>
              <a:t>a pure HTML file </a:t>
            </a:r>
            <a:r>
              <a:rPr lang="en-US" altLang="zh-CN" dirty="0" smtClean="0"/>
              <a:t>in </a:t>
            </a:r>
            <a:r>
              <a:rPr lang="en-US" altLang="zh-CN" dirty="0"/>
              <a:t>the end.</a:t>
            </a:r>
            <a:endParaRPr lang="zh-CN" altLang="en-US" dirty="0"/>
          </a:p>
        </p:txBody>
      </p:sp>
      <p:sp>
        <p:nvSpPr>
          <p:cNvPr id="7" name="Slide Number Placeholder 6"/>
          <p:cNvSpPr>
            <a:spLocks noGrp="1"/>
          </p:cNvSpPr>
          <p:nvPr>
            <p:ph type="sldNum" sz="quarter" idx="12"/>
          </p:nvPr>
        </p:nvSpPr>
        <p:spPr/>
        <p:txBody>
          <a:bodyPr/>
          <a:lstStyle/>
          <a:p>
            <a:fld id="{DF28FB93-0A08-4E7D-8E63-9EFA29F1E093}" type="slidenum">
              <a:rPr lang="en-US" altLang="zh-CN" smtClean="0"/>
              <a:pPr/>
              <a:t>8</a:t>
            </a:fld>
            <a:endParaRPr lang="en-US" altLang="zh-CN"/>
          </a:p>
        </p:txBody>
      </p:sp>
    </p:spTree>
    <p:extLst>
      <p:ext uri="{BB962C8B-B14F-4D97-AF65-F5344CB8AC3E}">
        <p14:creationId xmlns:p14="http://schemas.microsoft.com/office/powerpoint/2010/main" val="378869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795" y="548680"/>
            <a:ext cx="9751060" cy="619472"/>
          </a:xfrm>
        </p:spPr>
        <p:txBody>
          <a:bodyPr/>
          <a:lstStyle/>
          <a:p>
            <a:r>
              <a:rPr lang="en-NZ" altLang="zh-CN" b="1" dirty="0">
                <a:latin typeface="Imprint MT Shadow" panose="04020605060303030202" pitchFamily="82" charset="0"/>
              </a:rPr>
              <a:t>Project Implementation </a:t>
            </a:r>
            <a:endParaRPr lang="zh-CN" altLang="en-US" dirty="0"/>
          </a:p>
        </p:txBody>
      </p:sp>
      <p:sp>
        <p:nvSpPr>
          <p:cNvPr id="3" name="Text Placeholder 2"/>
          <p:cNvSpPr>
            <a:spLocks noGrp="1"/>
          </p:cNvSpPr>
          <p:nvPr>
            <p:ph type="body" idx="1"/>
          </p:nvPr>
        </p:nvSpPr>
        <p:spPr/>
        <p:txBody>
          <a:bodyPr/>
          <a:lstStyle/>
          <a:p>
            <a:r>
              <a:rPr lang="en-NZ" altLang="zh-CN" dirty="0"/>
              <a:t>Optimization</a:t>
            </a:r>
            <a:endParaRPr lang="zh-CN" altLang="en-US" dirty="0"/>
          </a:p>
        </p:txBody>
      </p:sp>
      <p:sp>
        <p:nvSpPr>
          <p:cNvPr id="4" name="Content Placeholder 3"/>
          <p:cNvSpPr>
            <a:spLocks noGrp="1"/>
          </p:cNvSpPr>
          <p:nvPr>
            <p:ph sz="half" idx="2"/>
          </p:nvPr>
        </p:nvSpPr>
        <p:spPr>
          <a:xfrm>
            <a:off x="1218882" y="2514600"/>
            <a:ext cx="9412033" cy="3556000"/>
          </a:xfrm>
        </p:spPr>
        <p:txBody>
          <a:bodyPr/>
          <a:lstStyle/>
          <a:p>
            <a:r>
              <a:rPr lang="en-NZ" altLang="zh-CN" dirty="0" smtClean="0"/>
              <a:t>Drawback of  my program:</a:t>
            </a:r>
          </a:p>
          <a:p>
            <a:pPr marL="0" indent="0">
              <a:buNone/>
            </a:pPr>
            <a:r>
              <a:rPr lang="en-NZ" altLang="zh-CN" dirty="0" smtClean="0"/>
              <a:t>--</a:t>
            </a:r>
            <a:r>
              <a:rPr lang="en-US" altLang="zh-CN" dirty="0" smtClean="0"/>
              <a:t>my </a:t>
            </a:r>
            <a:r>
              <a:rPr lang="en-US" altLang="zh-CN" dirty="0"/>
              <a:t>program depends on a third party </a:t>
            </a:r>
            <a:r>
              <a:rPr lang="en-US" altLang="zh-CN" dirty="0" smtClean="0"/>
              <a:t>library </a:t>
            </a:r>
            <a:endParaRPr lang="en-NZ" altLang="zh-CN" dirty="0" smtClean="0"/>
          </a:p>
          <a:p>
            <a:pPr marL="0" indent="0">
              <a:buNone/>
            </a:pPr>
            <a:r>
              <a:rPr lang="en-NZ" altLang="zh-CN" dirty="0" smtClean="0"/>
              <a:t>--not self-independent, </a:t>
            </a:r>
            <a:r>
              <a:rPr lang="en-US" altLang="zh-CN" dirty="0"/>
              <a:t>external </a:t>
            </a:r>
            <a:r>
              <a:rPr lang="en-US" altLang="zh-CN" dirty="0" smtClean="0"/>
              <a:t>dependency </a:t>
            </a:r>
            <a:r>
              <a:rPr lang="en-US" altLang="zh-CN" dirty="0"/>
              <a:t>sometimes brings with it a legal </a:t>
            </a:r>
            <a:r>
              <a:rPr lang="en-US" altLang="zh-CN" dirty="0" smtClean="0"/>
              <a:t>security risk</a:t>
            </a:r>
          </a:p>
          <a:p>
            <a:pPr marL="0" indent="0">
              <a:buNone/>
            </a:pPr>
            <a:r>
              <a:rPr lang="en-NZ" altLang="zh-CN" dirty="0" smtClean="0"/>
              <a:t>--</a:t>
            </a:r>
            <a:r>
              <a:rPr lang="en-US" altLang="zh-CN" dirty="0"/>
              <a:t> add cognitive overhead to </a:t>
            </a:r>
            <a:r>
              <a:rPr lang="en-US" altLang="zh-CN" dirty="0" smtClean="0"/>
              <a:t>the </a:t>
            </a:r>
            <a:r>
              <a:rPr lang="en-US" altLang="zh-CN" dirty="0"/>
              <a:t>project by requiring new developers to </a:t>
            </a:r>
            <a:r>
              <a:rPr lang="en-US" altLang="zh-CN" dirty="0" smtClean="0"/>
              <a:t>understand </a:t>
            </a:r>
            <a:r>
              <a:rPr lang="en-US" altLang="zh-CN" dirty="0"/>
              <a:t>additional </a:t>
            </a:r>
            <a:r>
              <a:rPr lang="en-US" altLang="zh-CN" dirty="0" smtClean="0"/>
              <a:t>framework</a:t>
            </a:r>
          </a:p>
          <a:p>
            <a:r>
              <a:rPr lang="en-US" altLang="zh-CN" dirty="0" smtClean="0"/>
              <a:t>It is better </a:t>
            </a:r>
            <a:r>
              <a:rPr lang="en-US" altLang="zh-CN" dirty="0"/>
              <a:t>and safer if we </a:t>
            </a:r>
            <a:r>
              <a:rPr lang="en-US" altLang="zh-CN" dirty="0" smtClean="0"/>
              <a:t>base </a:t>
            </a:r>
            <a:r>
              <a:rPr lang="en-US" altLang="zh-CN" dirty="0"/>
              <a:t>our work on existing standard library </a:t>
            </a:r>
            <a:r>
              <a:rPr lang="en-US" altLang="zh-CN" dirty="0" smtClean="0"/>
              <a:t>package, then we use </a:t>
            </a:r>
            <a:r>
              <a:rPr lang="en-US" altLang="zh-CN" dirty="0" smtClean="0">
                <a:solidFill>
                  <a:srgbClr val="002060"/>
                </a:solidFill>
              </a:rPr>
              <a:t>XML</a:t>
            </a:r>
            <a:r>
              <a:rPr lang="en-US" altLang="zh-CN" dirty="0" smtClean="0"/>
              <a:t> parser with </a:t>
            </a:r>
            <a:r>
              <a:rPr lang="en-US" altLang="zh-CN" dirty="0" smtClean="0">
                <a:solidFill>
                  <a:srgbClr val="002060"/>
                </a:solidFill>
              </a:rPr>
              <a:t>XPath</a:t>
            </a:r>
            <a:r>
              <a:rPr lang="en-US" altLang="zh-CN" dirty="0" smtClean="0"/>
              <a:t> to parse html files </a:t>
            </a:r>
          </a:p>
        </p:txBody>
      </p:sp>
      <p:sp>
        <p:nvSpPr>
          <p:cNvPr id="7" name="Slide Number Placeholder 6"/>
          <p:cNvSpPr>
            <a:spLocks noGrp="1"/>
          </p:cNvSpPr>
          <p:nvPr>
            <p:ph type="sldNum" sz="quarter" idx="12"/>
          </p:nvPr>
        </p:nvSpPr>
        <p:spPr/>
        <p:txBody>
          <a:bodyPr/>
          <a:lstStyle/>
          <a:p>
            <a:fld id="{DF28FB93-0A08-4E7D-8E63-9EFA29F1E093}" type="slidenum">
              <a:rPr lang="en-US" altLang="zh-CN" smtClean="0"/>
              <a:pPr/>
              <a:t>9</a:t>
            </a:fld>
            <a:endParaRPr lang="en-US" altLang="zh-CN"/>
          </a:p>
        </p:txBody>
      </p:sp>
    </p:spTree>
    <p:extLst>
      <p:ext uri="{BB962C8B-B14F-4D97-AF65-F5344CB8AC3E}">
        <p14:creationId xmlns:p14="http://schemas.microsoft.com/office/powerpoint/2010/main" val="377169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purl.org/dc/dcmityp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722</TotalTime>
  <Words>795</Words>
  <Application>Microsoft Office PowerPoint</Application>
  <PresentationFormat>Custom</PresentationFormat>
  <Paragraphs>102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幼圆</vt:lpstr>
      <vt:lpstr>Arial</vt:lpstr>
      <vt:lpstr>Constantia</vt:lpstr>
      <vt:lpstr>Imprint MT Shadow</vt:lpstr>
      <vt:lpstr>Wingdings</vt:lpstr>
      <vt:lpstr>Books Classic 16x9</vt:lpstr>
      <vt:lpstr>BTech Final Seminar </vt:lpstr>
      <vt:lpstr>Presentation Outline</vt:lpstr>
      <vt:lpstr>Project Goal</vt:lpstr>
      <vt:lpstr>     Issue Review</vt:lpstr>
      <vt:lpstr>Second Semester </vt:lpstr>
      <vt:lpstr>Project Implementation </vt:lpstr>
      <vt:lpstr>Project Implementation </vt:lpstr>
      <vt:lpstr>Project Implementation </vt:lpstr>
      <vt:lpstr>Project Implementation </vt:lpstr>
      <vt:lpstr>Testing &amp; Evaluation</vt:lpstr>
      <vt:lpstr>Testing &amp; Evaluation</vt:lpstr>
      <vt:lpstr>Testing &amp; Evaluation</vt:lpstr>
      <vt:lpstr>Why do we need HTML1st ?</vt:lpstr>
      <vt:lpstr>Conclusion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Final Seminar </dc:title>
  <dc:creator>boyang tang</dc:creator>
  <cp:lastModifiedBy>boyang tang</cp:lastModifiedBy>
  <cp:revision>38</cp:revision>
  <dcterms:created xsi:type="dcterms:W3CDTF">2016-10-23T07:23:59Z</dcterms:created>
  <dcterms:modified xsi:type="dcterms:W3CDTF">2016-10-24T10:53:43Z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