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9" r:id="rId5"/>
    <p:sldId id="287" r:id="rId6"/>
    <p:sldId id="290" r:id="rId7"/>
    <p:sldId id="271" r:id="rId8"/>
    <p:sldId id="300" r:id="rId9"/>
    <p:sldId id="291" r:id="rId10"/>
    <p:sldId id="292" r:id="rId11"/>
    <p:sldId id="293" r:id="rId12"/>
    <p:sldId id="283" r:id="rId13"/>
    <p:sldId id="288" r:id="rId14"/>
    <p:sldId id="294" r:id="rId15"/>
    <p:sldId id="295" r:id="rId16"/>
    <p:sldId id="282" r:id="rId17"/>
    <p:sldId id="296" r:id="rId18"/>
    <p:sldId id="297" r:id="rId19"/>
    <p:sldId id="298" r:id="rId20"/>
    <p:sldId id="299" r:id="rId21"/>
    <p:sldId id="278" r:id="rId22"/>
    <p:sldId id="289"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10/11/2016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10/11/2016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9E11EC53-F507-411E-9ADC-FBCFECE09D3D}" type="slidenum">
              <a:rPr lang="en-US" altLang="zh-CN" smtClean="0"/>
              <a:t>5</a:t>
            </a:fld>
            <a:endParaRPr lang="en-US" altLang="zh-CN"/>
          </a:p>
        </p:txBody>
      </p:sp>
    </p:spTree>
    <p:extLst>
      <p:ext uri="{BB962C8B-B14F-4D97-AF65-F5344CB8AC3E}">
        <p14:creationId xmlns:p14="http://schemas.microsoft.com/office/powerpoint/2010/main" val="240570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9E11EC53-F507-411E-9ADC-FBCFECE09D3D}" type="slidenum">
              <a:rPr lang="en-US" altLang="zh-CN" smtClean="0"/>
              <a:t>7</a:t>
            </a:fld>
            <a:endParaRPr lang="en-US" altLang="zh-CN"/>
          </a:p>
        </p:txBody>
      </p:sp>
    </p:spTree>
    <p:extLst>
      <p:ext uri="{BB962C8B-B14F-4D97-AF65-F5344CB8AC3E}">
        <p14:creationId xmlns:p14="http://schemas.microsoft.com/office/powerpoint/2010/main" val="273574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9E11EC53-F507-411E-9ADC-FBCFECE09D3D}" type="slidenum">
              <a:rPr lang="en-US" altLang="zh-CN" smtClean="0"/>
              <a:t>17</a:t>
            </a:fld>
            <a:endParaRPr lang="en-US" altLang="zh-CN"/>
          </a:p>
        </p:txBody>
      </p:sp>
    </p:spTree>
    <p:extLst>
      <p:ext uri="{BB962C8B-B14F-4D97-AF65-F5344CB8AC3E}">
        <p14:creationId xmlns:p14="http://schemas.microsoft.com/office/powerpoint/2010/main" val="397477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ltLang="zh-CN"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ltLang="zh-CN"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ltLang="zh-CN"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ltLang="zh-CN"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ltLang="zh-CN" smtClean="0"/>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ltLang="zh-CN"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ltLang="zh-CN"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ltLang="zh-CN"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ltLang="zh-CN" smtClean="0"/>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ltLang="zh-CN" smtClean="0"/>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ltLang="zh-CN"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ltLang="zh-CN"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ltLang="zh-CN"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ltLang="zh-CN"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ltLang="zh-CN"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ltLang="zh-CN"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8883" y="1905002"/>
            <a:ext cx="9751060" cy="2100062"/>
          </a:xfrm>
        </p:spPr>
        <p:txBody>
          <a:bodyPr/>
          <a:lstStyle/>
          <a:p>
            <a:r>
              <a:rPr lang="en-NZ" sz="4800" dirty="0">
                <a:latin typeface="Imprint MT Shadow" panose="04020605060303030202" pitchFamily="82" charset="0"/>
              </a:rPr>
              <a:t>d</a:t>
            </a:r>
            <a:r>
              <a:rPr lang="en-NZ" dirty="0" smtClean="0">
                <a:latin typeface="Imprint MT Shadow" panose="04020605060303030202" pitchFamily="82" charset="0"/>
              </a:rPr>
              <a:t>ata </a:t>
            </a:r>
            <a:r>
              <a:rPr lang="en-NZ" sz="4800" dirty="0">
                <a:latin typeface="Imprint MT Shadow" panose="04020605060303030202" pitchFamily="82" charset="0"/>
              </a:rPr>
              <a:t>u</a:t>
            </a:r>
            <a:r>
              <a:rPr lang="en-NZ" dirty="0" smtClean="0">
                <a:latin typeface="Imprint MT Shadow" panose="04020605060303030202" pitchFamily="82" charset="0"/>
              </a:rPr>
              <a:t>ncertainty</a:t>
            </a:r>
            <a:endParaRPr lang="en-US" dirty="0">
              <a:latin typeface="Imprint MT Shadow" panose="04020605060303030202" pitchFamily="82" charset="0"/>
            </a:endParaRPr>
          </a:p>
        </p:txBody>
      </p:sp>
      <p:sp>
        <p:nvSpPr>
          <p:cNvPr id="2" name="Subtitle 1"/>
          <p:cNvSpPr>
            <a:spLocks noGrp="1"/>
          </p:cNvSpPr>
          <p:nvPr>
            <p:ph type="subTitle" idx="1"/>
          </p:nvPr>
        </p:nvSpPr>
        <p:spPr>
          <a:xfrm>
            <a:off x="1218883" y="4140200"/>
            <a:ext cx="9751060" cy="2025104"/>
          </a:xfrm>
        </p:spPr>
        <p:txBody>
          <a:bodyPr>
            <a:normAutofit/>
          </a:bodyPr>
          <a:lstStyle/>
          <a:p>
            <a:r>
              <a:rPr lang="en-NZ" sz="3600" dirty="0" smtClean="0"/>
              <a:t>Probabilistic Database</a:t>
            </a:r>
          </a:p>
          <a:p>
            <a:endParaRPr lang="en-NZ" dirty="0" smtClean="0"/>
          </a:p>
          <a:p>
            <a:endParaRPr lang="en-NZ" dirty="0"/>
          </a:p>
          <a:p>
            <a:r>
              <a:rPr lang="en-NZ" sz="2000" b="1" i="1" dirty="0" smtClean="0"/>
              <a:t>                                                                                                                   Presented by: </a:t>
            </a:r>
            <a:r>
              <a:rPr lang="en-NZ" sz="2000" b="1" i="1" dirty="0" err="1" smtClean="0"/>
              <a:t>Boyang</a:t>
            </a:r>
            <a:r>
              <a:rPr lang="en-NZ" sz="2000" b="1" i="1" dirty="0" smtClean="0"/>
              <a:t> Tang</a:t>
            </a:r>
            <a:endParaRPr lang="en-US" sz="2000" b="1" i="1"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04664"/>
            <a:ext cx="10360501" cy="793080"/>
          </a:xfrm>
        </p:spPr>
        <p:txBody>
          <a:bodyPr>
            <a:normAutofit/>
          </a:bodyPr>
          <a:lstStyle/>
          <a:p>
            <a:pPr algn="ctr"/>
            <a:r>
              <a:rPr lang="en-NZ" altLang="zh-CN" sz="3200" dirty="0">
                <a:latin typeface="Imprint MT Shadow" panose="04020605060303030202" pitchFamily="82" charset="0"/>
              </a:rPr>
              <a:t>uncertainty at the ATTRIBUTE level</a:t>
            </a:r>
            <a:endParaRPr lang="en-US" sz="3200" dirty="0"/>
          </a:p>
        </p:txBody>
      </p:sp>
      <p:sp>
        <p:nvSpPr>
          <p:cNvPr id="5" name="Content Placeholder 4"/>
          <p:cNvSpPr>
            <a:spLocks noGrp="1"/>
          </p:cNvSpPr>
          <p:nvPr>
            <p:ph sz="half" idx="1"/>
          </p:nvPr>
        </p:nvSpPr>
        <p:spPr>
          <a:xfrm>
            <a:off x="477788" y="1207514"/>
            <a:ext cx="5544616" cy="5533853"/>
          </a:xfrm>
        </p:spPr>
        <p:txBody>
          <a:bodyPr/>
          <a:lstStyle/>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Many probabilistic </a:t>
            </a:r>
            <a:r>
              <a:rPr lang="en-US" dirty="0"/>
              <a:t>database </a:t>
            </a:r>
            <a:r>
              <a:rPr lang="en-US" dirty="0" smtClean="0"/>
              <a:t>systems need </a:t>
            </a:r>
            <a:r>
              <a:rPr lang="en-US" dirty="0"/>
              <a:t>to </a:t>
            </a:r>
            <a:r>
              <a:rPr lang="en-US" dirty="0" smtClean="0"/>
              <a:t>capture uncertainties </a:t>
            </a:r>
            <a:r>
              <a:rPr lang="en-US" dirty="0"/>
              <a:t>at the attribute rather than the tuple level</a:t>
            </a:r>
            <a:r>
              <a:rPr lang="en-US" dirty="0" smtClean="0"/>
              <a:t>.</a:t>
            </a:r>
          </a:p>
          <a:p>
            <a:pPr>
              <a:buFont typeface="Wingdings" panose="05000000000000000000" pitchFamily="2" charset="2"/>
              <a:buChar char="ü"/>
            </a:pPr>
            <a:r>
              <a:rPr lang="en-US" dirty="0" smtClean="0"/>
              <a:t>In a </a:t>
            </a:r>
            <a:r>
              <a:rPr lang="en-US" dirty="0"/>
              <a:t>table S(A,B) the A-value of some tuple </a:t>
            </a:r>
            <a:r>
              <a:rPr lang="en-US" dirty="0" smtClean="0"/>
              <a:t>is known </a:t>
            </a:r>
            <a:r>
              <a:rPr lang="en-US" dirty="0"/>
              <a:t>to be a1, but the B-value attribute can be b1, b2, </a:t>
            </a:r>
            <a:r>
              <a:rPr lang="en-US" dirty="0" smtClean="0"/>
              <a:t>b3, with </a:t>
            </a:r>
            <a:r>
              <a:rPr lang="en-US" dirty="0"/>
              <a:t>probabilities p1, p2, p3: we must have p1 + p2 + p3 = </a:t>
            </a:r>
            <a:r>
              <a:rPr lang="en-US" dirty="0" smtClean="0"/>
              <a:t>1</a:t>
            </a:r>
          </a:p>
          <a:p>
            <a:pPr>
              <a:buFont typeface="Wingdings" panose="05000000000000000000" pitchFamily="2" charset="2"/>
              <a:buChar char="ü"/>
            </a:pPr>
            <a:r>
              <a:rPr lang="en-US" dirty="0"/>
              <a:t> I</a:t>
            </a:r>
            <a:r>
              <a:rPr lang="en-US" dirty="0" smtClean="0"/>
              <a:t>t is </a:t>
            </a:r>
            <a:r>
              <a:rPr lang="en-US" dirty="0"/>
              <a:t>certain that a tuple of the form (a1,−) is in </a:t>
            </a:r>
            <a:r>
              <a:rPr lang="en-US" dirty="0" smtClean="0"/>
              <a:t>the database</a:t>
            </a:r>
            <a:r>
              <a:rPr lang="en-US" dirty="0"/>
              <a:t>, only the value of B is uncertain.</a:t>
            </a:r>
            <a:endParaRPr lang="en-US" dirty="0" smtClean="0"/>
          </a:p>
          <a:p>
            <a:pPr>
              <a:buFont typeface="Wingdings" panose="05000000000000000000" pitchFamily="2" charset="2"/>
              <a:buChar char="ü"/>
            </a:pPr>
            <a:endParaRPr lang="en-US" dirty="0"/>
          </a:p>
        </p:txBody>
      </p:sp>
      <p:pic>
        <p:nvPicPr>
          <p:cNvPr id="4" name="Picture 3"/>
          <p:cNvPicPr>
            <a:picLocks noChangeAspect="1"/>
          </p:cNvPicPr>
          <p:nvPr/>
        </p:nvPicPr>
        <p:blipFill>
          <a:blip r:embed="rId2"/>
          <a:stretch>
            <a:fillRect/>
          </a:stretch>
        </p:blipFill>
        <p:spPr>
          <a:xfrm>
            <a:off x="6125298" y="2420888"/>
            <a:ext cx="5976664" cy="1944216"/>
          </a:xfrm>
          <a:prstGeom prst="rect">
            <a:avLst/>
          </a:prstGeom>
        </p:spPr>
      </p:pic>
      <p:sp>
        <p:nvSpPr>
          <p:cNvPr id="7" name="Content Placeholder 4"/>
          <p:cNvSpPr>
            <a:spLocks noGrp="1"/>
          </p:cNvSpPr>
          <p:nvPr>
            <p:ph sz="half" idx="1"/>
          </p:nvPr>
        </p:nvSpPr>
        <p:spPr>
          <a:xfrm>
            <a:off x="6130994" y="4402907"/>
            <a:ext cx="6057831" cy="1185341"/>
          </a:xfrm>
        </p:spPr>
        <p:txBody>
          <a:bodyPr>
            <a:normAutofit/>
          </a:bodyPr>
          <a:lstStyle/>
          <a:p>
            <a:pPr marL="0" indent="0">
              <a:buNone/>
            </a:pPr>
            <a:r>
              <a:rPr lang="en-US" sz="2000" dirty="0" smtClean="0">
                <a:latin typeface="Imprint MT Shadow" panose="04020605060303030202" pitchFamily="82" charset="0"/>
              </a:rPr>
              <a:t>There exists a </a:t>
            </a:r>
            <a:r>
              <a:rPr lang="en-US" sz="2000" dirty="0">
                <a:latin typeface="Imprint MT Shadow" panose="04020605060303030202" pitchFamily="82" charset="0"/>
              </a:rPr>
              <a:t>simple mapping </a:t>
            </a:r>
            <a:r>
              <a:rPr lang="en-US" sz="2000" dirty="0" smtClean="0">
                <a:latin typeface="Imprint MT Shadow" panose="04020605060303030202" pitchFamily="82" charset="0"/>
              </a:rPr>
              <a:t>from attribute-level </a:t>
            </a:r>
            <a:r>
              <a:rPr lang="en-US" sz="2000" dirty="0">
                <a:latin typeface="Imprint MT Shadow" panose="04020605060303030202" pitchFamily="82" charset="0"/>
              </a:rPr>
              <a:t>uncertainties to </a:t>
            </a:r>
            <a:r>
              <a:rPr lang="en-US" sz="2000" dirty="0" smtClean="0">
                <a:latin typeface="Imprint MT Shadow" panose="04020605060303030202" pitchFamily="82" charset="0"/>
              </a:rPr>
              <a:t>a disjoint-independent </a:t>
            </a:r>
            <a:r>
              <a:rPr lang="en-US" sz="2000" dirty="0">
                <a:latin typeface="Imprint MT Shadow" panose="04020605060303030202" pitchFamily="82" charset="0"/>
              </a:rPr>
              <a:t>database, as illustrated </a:t>
            </a:r>
            <a:r>
              <a:rPr lang="en-US" sz="2000" dirty="0" smtClean="0">
                <a:latin typeface="Imprint MT Shadow" panose="04020605060303030202" pitchFamily="82" charset="0"/>
              </a:rPr>
              <a:t>above</a:t>
            </a:r>
          </a:p>
          <a:p>
            <a:pPr>
              <a:buFont typeface="Wingdings" panose="05000000000000000000" pitchFamily="2" charset="2"/>
              <a:buChar char="ü"/>
            </a:pPr>
            <a:endParaRPr lang="en-US" dirty="0"/>
          </a:p>
        </p:txBody>
      </p:sp>
      <p:sp>
        <p:nvSpPr>
          <p:cNvPr id="3" name="Slide Number Placeholder 2"/>
          <p:cNvSpPr>
            <a:spLocks noGrp="1"/>
          </p:cNvSpPr>
          <p:nvPr>
            <p:ph type="sldNum" sz="quarter" idx="12"/>
          </p:nvPr>
        </p:nvSpPr>
        <p:spPr>
          <a:xfrm>
            <a:off x="10441760" y="6375400"/>
            <a:ext cx="981244" cy="221952"/>
          </a:xfrm>
        </p:spPr>
        <p:txBody>
          <a:bodyPr/>
          <a:lstStyle/>
          <a:p>
            <a:fld id="{E5FD5434-F838-4DD4-A17B-1CB1A1850DF4}" type="slidenum">
              <a:rPr lang="en-US" altLang="zh-CN" sz="2000" smtClean="0"/>
              <a:t>10</a:t>
            </a:fld>
            <a:endParaRPr lang="en-US" altLang="zh-CN" sz="2000" dirty="0"/>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162" y="13033"/>
            <a:ext cx="10360501" cy="814536"/>
          </a:xfrm>
        </p:spPr>
        <p:txBody>
          <a:bodyPr/>
          <a:lstStyle/>
          <a:p>
            <a:pPr algn="ctr"/>
            <a:r>
              <a:rPr lang="en-NZ" altLang="zh-CN" dirty="0" smtClean="0">
                <a:latin typeface="Imprint MT Shadow" panose="04020605060303030202" pitchFamily="82" charset="0"/>
              </a:rPr>
              <a:t>Probabilistic data model (PDM)</a:t>
            </a:r>
            <a:endParaRPr lang="zh-CN" altLang="en-US" dirty="0">
              <a:latin typeface="Imprint MT Shadow" panose="04020605060303030202" pitchFamily="82" charset="0"/>
            </a:endParaRPr>
          </a:p>
        </p:txBody>
      </p:sp>
      <p:sp>
        <p:nvSpPr>
          <p:cNvPr id="6" name="Text Placeholder 5"/>
          <p:cNvSpPr>
            <a:spLocks noGrp="1"/>
          </p:cNvSpPr>
          <p:nvPr>
            <p:ph type="body" idx="1"/>
          </p:nvPr>
        </p:nvSpPr>
        <p:spPr>
          <a:xfrm>
            <a:off x="2133972" y="827569"/>
            <a:ext cx="7340490" cy="769392"/>
          </a:xfrm>
        </p:spPr>
        <p:txBody>
          <a:bodyPr/>
          <a:lstStyle/>
          <a:p>
            <a:pPr algn="ctr"/>
            <a:r>
              <a:rPr lang="en-NZ" altLang="zh-CN" dirty="0" smtClean="0"/>
              <a:t>With </a:t>
            </a:r>
            <a:r>
              <a:rPr lang="en-NZ" altLang="zh-CN" i="1" dirty="0" smtClean="0">
                <a:latin typeface="Imprint MT Shadow" panose="04020605060303030202" pitchFamily="82" charset="0"/>
              </a:rPr>
              <a:t>missing probabilities</a:t>
            </a:r>
            <a:endParaRPr lang="zh-CN" altLang="en-US" i="1" dirty="0">
              <a:latin typeface="Imprint MT Shadow" panose="04020605060303030202" pitchFamily="82" charset="0"/>
            </a:endParaRPr>
          </a:p>
        </p:txBody>
      </p:sp>
      <p:sp>
        <p:nvSpPr>
          <p:cNvPr id="9" name="Content Placeholder 8"/>
          <p:cNvSpPr>
            <a:spLocks noGrp="1"/>
          </p:cNvSpPr>
          <p:nvPr>
            <p:ph sz="quarter" idx="4"/>
          </p:nvPr>
        </p:nvSpPr>
        <p:spPr>
          <a:xfrm>
            <a:off x="6241984" y="1788843"/>
            <a:ext cx="6045115" cy="3584373"/>
          </a:xfrm>
        </p:spPr>
        <p:txBody>
          <a:bodyPr>
            <a:normAutofit fontScale="92500" lnSpcReduction="10000"/>
          </a:bodyPr>
          <a:lstStyle/>
          <a:p>
            <a:r>
              <a:rPr lang="en-NZ" altLang="zh-CN" sz="2000" dirty="0" smtClean="0"/>
              <a:t>In this model, probabilities associated with the values of attributes.</a:t>
            </a:r>
          </a:p>
          <a:p>
            <a:r>
              <a:rPr lang="en-NZ" altLang="zh-CN" sz="2000" dirty="0" smtClean="0"/>
              <a:t>Relations have deterministic keys, </a:t>
            </a:r>
            <a:r>
              <a:rPr lang="en-US" altLang="zh-CN" sz="2000" dirty="0"/>
              <a:t>each  tuple  represents a known  real </a:t>
            </a:r>
            <a:r>
              <a:rPr lang="en-US" altLang="zh-CN" sz="2000" dirty="0" smtClean="0"/>
              <a:t>entity</a:t>
            </a:r>
          </a:p>
          <a:p>
            <a:pPr>
              <a:buFont typeface="Wingdings" panose="05000000000000000000" pitchFamily="2" charset="2"/>
              <a:buChar char="ü"/>
            </a:pPr>
            <a:r>
              <a:rPr lang="en-US" altLang="zh-CN" sz="2000" dirty="0" smtClean="0"/>
              <a:t> </a:t>
            </a:r>
            <a:r>
              <a:rPr lang="en-NZ" altLang="zh-CN" sz="2000" dirty="0" smtClean="0">
                <a:sym typeface="Wingdings" panose="05000000000000000000" pitchFamily="2" charset="2"/>
              </a:rPr>
              <a:t></a:t>
            </a:r>
            <a:r>
              <a:rPr lang="en-NZ" altLang="zh-CN" sz="2000" dirty="0" smtClean="0"/>
              <a:t>this relation describes two entities, “Jon   Smith”       and “Fred Jones”</a:t>
            </a:r>
          </a:p>
          <a:p>
            <a:r>
              <a:rPr lang="en-NZ" altLang="zh-CN" sz="2000" dirty="0" smtClean="0"/>
              <a:t>The </a:t>
            </a:r>
            <a:r>
              <a:rPr lang="en-NZ" altLang="zh-CN" sz="2000" dirty="0" err="1" smtClean="0"/>
              <a:t>nonkey</a:t>
            </a:r>
            <a:r>
              <a:rPr lang="en-NZ" altLang="zh-CN" sz="2000" dirty="0" smtClean="0"/>
              <a:t> attributes describe the </a:t>
            </a:r>
            <a:r>
              <a:rPr lang="en-NZ" altLang="zh-CN" sz="2000" dirty="0" err="1" smtClean="0"/>
              <a:t>propertites</a:t>
            </a:r>
            <a:r>
              <a:rPr lang="en-NZ" altLang="zh-CN" sz="2000" dirty="0" smtClean="0"/>
              <a:t> of the entities may be deterministic or stochastic</a:t>
            </a:r>
          </a:p>
          <a:p>
            <a:pPr>
              <a:buFont typeface="Wingdings" panose="05000000000000000000" pitchFamily="2" charset="2"/>
              <a:buChar char="ü"/>
            </a:pPr>
            <a:r>
              <a:rPr lang="en-NZ" altLang="zh-CN" sz="2000" dirty="0" smtClean="0">
                <a:sym typeface="Wingdings" panose="05000000000000000000" pitchFamily="2" charset="2"/>
              </a:rPr>
              <a:t></a:t>
            </a:r>
            <a:r>
              <a:rPr lang="en-US" altLang="zh-CN" sz="2000" dirty="0">
                <a:sym typeface="Wingdings" panose="05000000000000000000" pitchFamily="2" charset="2"/>
              </a:rPr>
              <a:t>The  attribute DEPARTMENT  is  </a:t>
            </a:r>
            <a:r>
              <a:rPr lang="en-US" altLang="zh-CN" sz="2000" dirty="0" smtClean="0">
                <a:sym typeface="Wingdings" panose="05000000000000000000" pitchFamily="2" charset="2"/>
              </a:rPr>
              <a:t>deterministic, QUALITY  </a:t>
            </a:r>
            <a:r>
              <a:rPr lang="en-US" altLang="zh-CN" sz="2000" dirty="0">
                <a:sym typeface="Wingdings" panose="05000000000000000000" pitchFamily="2" charset="2"/>
              </a:rPr>
              <a:t>and BONUS </a:t>
            </a:r>
            <a:r>
              <a:rPr lang="en-US" altLang="zh-CN" sz="2000" dirty="0" smtClean="0">
                <a:sym typeface="Wingdings" panose="05000000000000000000" pitchFamily="2" charset="2"/>
              </a:rPr>
              <a:t>are  </a:t>
            </a:r>
            <a:r>
              <a:rPr lang="en-US" altLang="zh-CN" sz="2000" dirty="0">
                <a:sym typeface="Wingdings" panose="05000000000000000000" pitchFamily="2" charset="2"/>
              </a:rPr>
              <a:t>probabilistic  and  jointly  distributed.</a:t>
            </a:r>
            <a:endParaRPr lang="en-NZ" altLang="zh-CN" sz="2000" dirty="0"/>
          </a:p>
          <a:p>
            <a:endParaRPr lang="zh-CN" altLang="en-US" sz="2000" dirty="0"/>
          </a:p>
        </p:txBody>
      </p:sp>
      <p:pic>
        <p:nvPicPr>
          <p:cNvPr id="10" name="Picture 9"/>
          <p:cNvPicPr>
            <a:picLocks noChangeAspect="1"/>
          </p:cNvPicPr>
          <p:nvPr/>
        </p:nvPicPr>
        <p:blipFill>
          <a:blip r:embed="rId2"/>
          <a:stretch>
            <a:fillRect/>
          </a:stretch>
        </p:blipFill>
        <p:spPr>
          <a:xfrm>
            <a:off x="765820" y="1788843"/>
            <a:ext cx="5476164" cy="3312368"/>
          </a:xfrm>
          <a:prstGeom prst="rect">
            <a:avLst/>
          </a:prstGeom>
        </p:spPr>
      </p:pic>
      <p:sp>
        <p:nvSpPr>
          <p:cNvPr id="14" name="Text Placeholder 3"/>
          <p:cNvSpPr>
            <a:spLocks noGrp="1"/>
          </p:cNvSpPr>
          <p:nvPr>
            <p:ph type="body" sz="half" idx="2"/>
          </p:nvPr>
        </p:nvSpPr>
        <p:spPr>
          <a:xfrm>
            <a:off x="765820" y="5101210"/>
            <a:ext cx="5476164" cy="1756789"/>
          </a:xfrm>
        </p:spPr>
        <p:txBody>
          <a:bodyPr>
            <a:normAutofit/>
          </a:bodyPr>
          <a:lstStyle/>
          <a:p>
            <a:pPr marL="0" indent="0">
              <a:buNone/>
            </a:pPr>
            <a:endParaRPr lang="en-US" sz="2000" dirty="0" smtClean="0"/>
          </a:p>
          <a:p>
            <a:pPr marL="0" indent="0">
              <a:buNone/>
            </a:pPr>
            <a:r>
              <a:rPr lang="en-US" b="1" dirty="0" err="1" smtClean="0"/>
              <a:t>Prob</a:t>
            </a:r>
            <a:r>
              <a:rPr lang="en-US" sz="2000" dirty="0" smtClean="0"/>
              <a:t>[QUALITY  </a:t>
            </a:r>
            <a:r>
              <a:rPr lang="en-US" sz="2000" dirty="0"/>
              <a:t>= “Great” AND BONUS = </a:t>
            </a:r>
          </a:p>
          <a:p>
            <a:pPr marL="0" indent="0">
              <a:buNone/>
            </a:pPr>
            <a:r>
              <a:rPr lang="en-US" sz="2000" dirty="0"/>
              <a:t>“Yes” </a:t>
            </a:r>
            <a:r>
              <a:rPr lang="en-US" sz="2000" dirty="0" smtClean="0"/>
              <a:t>| </a:t>
            </a:r>
            <a:r>
              <a:rPr lang="en-US" sz="2000" dirty="0"/>
              <a:t>EMPLOYEE = “Jon  Smith” ] = 0.4. </a:t>
            </a:r>
          </a:p>
        </p:txBody>
      </p:sp>
      <p:sp>
        <p:nvSpPr>
          <p:cNvPr id="16" name="Text Placeholder 3"/>
          <p:cNvSpPr>
            <a:spLocks noGrp="1"/>
          </p:cNvSpPr>
          <p:nvPr>
            <p:ph type="body" sz="half" idx="2"/>
          </p:nvPr>
        </p:nvSpPr>
        <p:spPr>
          <a:xfrm>
            <a:off x="6273800" y="5127625"/>
            <a:ext cx="5476875" cy="1755775"/>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4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0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18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5pPr>
            <a:lvl6pPr marL="2669581" indent="-274320" algn="l" defTabSz="1218987" rtl="0" eaLnBrk="1" latinLnBrk="0" hangingPunct="1">
              <a:lnSpc>
                <a:spcPct val="90000"/>
              </a:lnSpc>
              <a:spcBef>
                <a:spcPts val="800"/>
              </a:spcBef>
              <a:buClr>
                <a:schemeClr val="tx2"/>
              </a:buClr>
              <a:buSzPct val="100000"/>
              <a:buFont typeface="Cambria" pitchFamily="18" charset="0"/>
              <a:buChar char="–"/>
              <a:defRPr sz="1400" kern="1200">
                <a:solidFill>
                  <a:schemeClr val="tx1"/>
                </a:solidFill>
                <a:latin typeface="+mn-lt"/>
                <a:ea typeface="+mn-ea"/>
                <a:cs typeface="+mn-cs"/>
              </a:defRPr>
            </a:lvl6pPr>
            <a:lvl7pPr marL="2669581"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7pPr>
            <a:lvl8pPr marL="2669581" indent="-274320" algn="l" defTabSz="1218987" rtl="0" eaLnBrk="1" latinLnBrk="0" hangingPunct="1">
              <a:lnSpc>
                <a:spcPct val="90000"/>
              </a:lnSpc>
              <a:spcBef>
                <a:spcPts val="800"/>
              </a:spcBef>
              <a:buClr>
                <a:schemeClr val="tx2"/>
              </a:buClr>
              <a:buSzPct val="100000"/>
              <a:buFont typeface="Cambria" pitchFamily="18" charset="0"/>
              <a:buChar char="–"/>
              <a:defRPr sz="1400" kern="1200">
                <a:solidFill>
                  <a:schemeClr val="tx1"/>
                </a:solidFill>
                <a:latin typeface="+mn-lt"/>
                <a:ea typeface="+mn-ea"/>
                <a:cs typeface="+mn-cs"/>
              </a:defRPr>
            </a:lvl8pPr>
            <a:lvl9pPr marL="2669581"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9pPr>
          </a:lstStyle>
          <a:p>
            <a:pPr marL="0" indent="0">
              <a:buNone/>
            </a:pPr>
            <a:endParaRPr lang="en-US" sz="2000" dirty="0" smtClean="0"/>
          </a:p>
          <a:p>
            <a:pPr marL="0" indent="0">
              <a:buNone/>
            </a:pPr>
            <a:r>
              <a:rPr lang="en-US" b="1" dirty="0" err="1" smtClean="0"/>
              <a:t>Prob</a:t>
            </a:r>
            <a:r>
              <a:rPr lang="en-US" sz="2000" dirty="0" smtClean="0"/>
              <a:t>[SALES  </a:t>
            </a:r>
            <a:r>
              <a:rPr lang="en-US" sz="2000" dirty="0"/>
              <a:t>= “$35-39K”  </a:t>
            </a:r>
            <a:r>
              <a:rPr lang="en-US" sz="2000" dirty="0" smtClean="0"/>
              <a:t>|  </a:t>
            </a:r>
            <a:r>
              <a:rPr lang="en-US" sz="2000" dirty="0"/>
              <a:t>EMPLOYEE = </a:t>
            </a:r>
          </a:p>
          <a:p>
            <a:pPr marL="0" indent="0">
              <a:buNone/>
            </a:pPr>
            <a:r>
              <a:rPr lang="en-US" sz="2000" dirty="0"/>
              <a:t>“Jon  Smith” ] = 0.7.</a:t>
            </a:r>
            <a:endParaRPr lang="en-US" sz="2000" dirty="0" smtClean="0"/>
          </a:p>
        </p:txBody>
      </p:sp>
      <p:sp>
        <p:nvSpPr>
          <p:cNvPr id="2" name="Slide Number Placeholder 1"/>
          <p:cNvSpPr>
            <a:spLocks noGrp="1"/>
          </p:cNvSpPr>
          <p:nvPr>
            <p:ph type="sldNum" sz="quarter" idx="12"/>
          </p:nvPr>
        </p:nvSpPr>
        <p:spPr>
          <a:xfrm>
            <a:off x="11185984" y="6525344"/>
            <a:ext cx="832903" cy="195072"/>
          </a:xfrm>
        </p:spPr>
        <p:txBody>
          <a:bodyPr/>
          <a:lstStyle/>
          <a:p>
            <a:fld id="{E5FD5434-F838-4DD4-A17B-1CB1A1850DF4}" type="slidenum">
              <a:rPr lang="en-US" altLang="zh-CN" sz="2000" smtClean="0"/>
              <a:t>11</a:t>
            </a:fld>
            <a:endParaRPr lang="en-US" altLang="zh-CN" sz="2000" dirty="0"/>
          </a:p>
        </p:txBody>
      </p:sp>
    </p:spTree>
    <p:extLst>
      <p:ext uri="{BB962C8B-B14F-4D97-AF65-F5344CB8AC3E}">
        <p14:creationId xmlns:p14="http://schemas.microsoft.com/office/powerpoint/2010/main" val="253863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97868" y="116632"/>
            <a:ext cx="9217024" cy="792088"/>
          </a:xfrm>
        </p:spPr>
        <p:txBody>
          <a:bodyPr/>
          <a:lstStyle/>
          <a:p>
            <a:pPr algn="ctr"/>
            <a:r>
              <a:rPr lang="en-NZ" altLang="zh-CN" sz="3200" dirty="0" smtClean="0">
                <a:latin typeface="Imprint MT Shadow" panose="04020605060303030202" pitchFamily="82" charset="0"/>
              </a:rPr>
              <a:t>PDM with </a:t>
            </a:r>
            <a:r>
              <a:rPr lang="en-NZ" altLang="zh-CN" sz="3200" i="1" dirty="0" smtClean="0">
                <a:latin typeface="Imprint MT Shadow" panose="04020605060303030202" pitchFamily="82" charset="0"/>
              </a:rPr>
              <a:t>missing probabilities</a:t>
            </a:r>
            <a:endParaRPr lang="zh-CN" altLang="en-US" sz="3200" i="1" dirty="0">
              <a:latin typeface="Imprint MT Shadow" panose="04020605060303030202" pitchFamily="82" charset="0"/>
            </a:endParaRPr>
          </a:p>
        </p:txBody>
      </p:sp>
      <p:sp>
        <p:nvSpPr>
          <p:cNvPr id="4" name="Content Placeholder 3"/>
          <p:cNvSpPr>
            <a:spLocks noGrp="1"/>
          </p:cNvSpPr>
          <p:nvPr>
            <p:ph sz="half" idx="2"/>
          </p:nvPr>
        </p:nvSpPr>
        <p:spPr>
          <a:xfrm>
            <a:off x="586602" y="4149080"/>
            <a:ext cx="5507809" cy="2448272"/>
          </a:xfrm>
        </p:spPr>
        <p:txBody>
          <a:bodyPr>
            <a:normAutofit/>
          </a:bodyPr>
          <a:lstStyle/>
          <a:p>
            <a:r>
              <a:rPr lang="en-NZ" altLang="zh-CN" sz="2000" dirty="0" smtClean="0"/>
              <a:t>In this model, each stochastic attribute is handled as a discrete probability distribution function</a:t>
            </a:r>
            <a:endParaRPr lang="en-NZ" altLang="zh-CN" sz="2000" dirty="0"/>
          </a:p>
          <a:p>
            <a:r>
              <a:rPr lang="en-NZ" altLang="zh-CN" sz="2000" dirty="0" smtClean="0"/>
              <a:t>This means that the </a:t>
            </a:r>
            <a:r>
              <a:rPr lang="en-US" altLang="zh-CN" sz="2000" dirty="0" smtClean="0"/>
              <a:t>probabilities  </a:t>
            </a:r>
            <a:r>
              <a:rPr lang="en-US" altLang="zh-CN" sz="2000" dirty="0"/>
              <a:t>for  each  attribute  (in  a  tuple)  must  add  up </a:t>
            </a:r>
            <a:r>
              <a:rPr lang="en-US" altLang="zh-CN" sz="2000" dirty="0" smtClean="0"/>
              <a:t>to  1.0</a:t>
            </a:r>
            <a:endParaRPr lang="zh-CN" altLang="en-US" sz="2000" dirty="0"/>
          </a:p>
        </p:txBody>
      </p:sp>
      <p:sp>
        <p:nvSpPr>
          <p:cNvPr id="6" name="Content Placeholder 5"/>
          <p:cNvSpPr>
            <a:spLocks noGrp="1"/>
          </p:cNvSpPr>
          <p:nvPr>
            <p:ph sz="quarter" idx="4"/>
          </p:nvPr>
        </p:nvSpPr>
        <p:spPr>
          <a:xfrm>
            <a:off x="6218824" y="1628800"/>
            <a:ext cx="5970001" cy="5229200"/>
          </a:xfrm>
        </p:spPr>
        <p:txBody>
          <a:bodyPr/>
          <a:lstStyle/>
          <a:p>
            <a:pPr marL="0" indent="0">
              <a:buNone/>
            </a:pPr>
            <a:r>
              <a:rPr lang="en-NZ" altLang="zh-CN" i="1" dirty="0" smtClean="0">
                <a:latin typeface="Imprint MT Shadow" panose="04020605060303030202" pitchFamily="82" charset="0"/>
              </a:rPr>
              <a:t>The </a:t>
            </a:r>
            <a:r>
              <a:rPr lang="en-US" altLang="zh-CN" i="1" dirty="0" smtClean="0">
                <a:latin typeface="Imprint MT Shadow" panose="04020605060303030202" pitchFamily="82" charset="0"/>
              </a:rPr>
              <a:t>requirement could </a:t>
            </a:r>
            <a:r>
              <a:rPr lang="en-US" altLang="zh-CN" i="1" dirty="0">
                <a:latin typeface="Imprint MT Shadow" panose="04020605060303030202" pitchFamily="82" charset="0"/>
              </a:rPr>
              <a:t>be </a:t>
            </a:r>
            <a:r>
              <a:rPr lang="en-US" altLang="zh-CN" i="1" dirty="0" smtClean="0">
                <a:latin typeface="Imprint MT Shadow" panose="04020605060303030202" pitchFamily="82" charset="0"/>
              </a:rPr>
              <a:t>a problem in practice because it </a:t>
            </a:r>
            <a:r>
              <a:rPr lang="en-US" altLang="zh-CN" i="1" dirty="0">
                <a:latin typeface="Imprint MT Shadow" panose="04020605060303030202" pitchFamily="82" charset="0"/>
              </a:rPr>
              <a:t>may be </a:t>
            </a:r>
            <a:r>
              <a:rPr lang="en-US" altLang="zh-CN" i="1" dirty="0" smtClean="0">
                <a:latin typeface="Imprint MT Shadow" panose="04020605060303030202" pitchFamily="82" charset="0"/>
              </a:rPr>
              <a:t>difficult to </a:t>
            </a:r>
            <a:r>
              <a:rPr lang="en-US" altLang="zh-CN" i="1" dirty="0">
                <a:latin typeface="Imprint MT Shadow" panose="04020605060303030202" pitchFamily="82" charset="0"/>
              </a:rPr>
              <a:t>know  the </a:t>
            </a:r>
            <a:r>
              <a:rPr lang="en-US" altLang="zh-CN" i="1" dirty="0" smtClean="0">
                <a:latin typeface="Imprint MT Shadow" panose="04020605060303030202" pitchFamily="82" charset="0"/>
              </a:rPr>
              <a:t>exact </a:t>
            </a:r>
            <a:r>
              <a:rPr lang="en-US" altLang="zh-CN" i="1" dirty="0">
                <a:latin typeface="Imprint MT Shadow" panose="04020605060303030202" pitchFamily="82" charset="0"/>
              </a:rPr>
              <a:t>probabilities </a:t>
            </a:r>
            <a:r>
              <a:rPr lang="en-US" altLang="zh-CN" i="1" dirty="0" smtClean="0">
                <a:latin typeface="Imprint MT Shadow" panose="04020605060303030202" pitchFamily="82" charset="0"/>
              </a:rPr>
              <a:t>for all possible  </a:t>
            </a:r>
            <a:r>
              <a:rPr lang="en-US" altLang="zh-CN" i="1" dirty="0">
                <a:latin typeface="Imprint MT Shadow" panose="04020605060303030202" pitchFamily="82" charset="0"/>
              </a:rPr>
              <a:t>domain </a:t>
            </a:r>
            <a:r>
              <a:rPr lang="en-US" altLang="zh-CN" i="1" dirty="0" smtClean="0">
                <a:latin typeface="Imprint MT Shadow" panose="04020605060303030202" pitchFamily="82" charset="0"/>
              </a:rPr>
              <a:t>values.</a:t>
            </a:r>
          </a:p>
          <a:p>
            <a:pPr>
              <a:buFont typeface="Wingdings" panose="05000000000000000000" pitchFamily="2" charset="2"/>
              <a:buChar char="à"/>
            </a:pPr>
            <a:r>
              <a:rPr lang="en-NZ" altLang="zh-CN" sz="2000" i="1" dirty="0" smtClean="0">
                <a:sym typeface="Wingdings" panose="05000000000000000000" pitchFamily="2" charset="2"/>
              </a:rPr>
              <a:t>Missing probabilities </a:t>
            </a:r>
            <a:r>
              <a:rPr lang="en-NZ" altLang="zh-CN" sz="2000" dirty="0" smtClean="0">
                <a:sym typeface="Wingdings" panose="05000000000000000000" pitchFamily="2" charset="2"/>
              </a:rPr>
              <a:t>to account for such incompletely specified probability distribution </a:t>
            </a:r>
          </a:p>
          <a:p>
            <a:pPr marL="0" indent="0">
              <a:buNone/>
            </a:pPr>
            <a:r>
              <a:rPr lang="en-NZ" altLang="zh-CN" sz="2000" dirty="0" smtClean="0">
                <a:sym typeface="Wingdings" panose="05000000000000000000" pitchFamily="2" charset="2"/>
              </a:rPr>
              <a:t>e.g., There, </a:t>
            </a:r>
            <a:r>
              <a:rPr lang="en-US" altLang="zh-CN" sz="2000" dirty="0" smtClean="0">
                <a:sym typeface="Wingdings" panose="05000000000000000000" pitchFamily="2" charset="2"/>
              </a:rPr>
              <a:t>0.2 probability has not been assigned </a:t>
            </a:r>
            <a:r>
              <a:rPr lang="en-US" altLang="zh-CN" sz="2000" dirty="0">
                <a:sym typeface="Wingdings" panose="05000000000000000000" pitchFamily="2" charset="2"/>
              </a:rPr>
              <a:t>to  a  particular </a:t>
            </a:r>
            <a:r>
              <a:rPr lang="en-US" altLang="zh-CN" sz="2000" dirty="0" smtClean="0">
                <a:sym typeface="Wingdings" panose="05000000000000000000" pitchFamily="2" charset="2"/>
              </a:rPr>
              <a:t>sales  </a:t>
            </a:r>
            <a:r>
              <a:rPr lang="en-US" altLang="zh-CN" sz="2000" dirty="0">
                <a:sym typeface="Wingdings" panose="05000000000000000000" pitchFamily="2" charset="2"/>
              </a:rPr>
              <a:t>range.  It </a:t>
            </a:r>
            <a:r>
              <a:rPr lang="en-US" altLang="zh-CN" sz="2000" dirty="0" smtClean="0">
                <a:sym typeface="Wingdings" panose="05000000000000000000" pitchFamily="2" charset="2"/>
              </a:rPr>
              <a:t>is </a:t>
            </a:r>
            <a:r>
              <a:rPr lang="en-US" altLang="zh-CN" sz="2000" dirty="0">
                <a:sym typeface="Wingdings" panose="05000000000000000000" pitchFamily="2" charset="2"/>
              </a:rPr>
              <a:t>assumed </a:t>
            </a:r>
            <a:r>
              <a:rPr lang="en-US" altLang="zh-CN" sz="2000" dirty="0" smtClean="0">
                <a:sym typeface="Wingdings" panose="05000000000000000000" pitchFamily="2" charset="2"/>
              </a:rPr>
              <a:t>that this  </a:t>
            </a:r>
            <a:r>
              <a:rPr lang="en-US" altLang="zh-CN" sz="2000" dirty="0">
                <a:sym typeface="Wingdings" panose="05000000000000000000" pitchFamily="2" charset="2"/>
              </a:rPr>
              <a:t>missing </a:t>
            </a:r>
            <a:r>
              <a:rPr lang="en-US" altLang="zh-CN" sz="2000" dirty="0" smtClean="0">
                <a:sym typeface="Wingdings" panose="05000000000000000000" pitchFamily="2" charset="2"/>
              </a:rPr>
              <a:t>probability is distributed over </a:t>
            </a:r>
            <a:r>
              <a:rPr lang="en-US" altLang="zh-CN" sz="2000" dirty="0">
                <a:sym typeface="Wingdings" panose="05000000000000000000" pitchFamily="2" charset="2"/>
              </a:rPr>
              <a:t>all </a:t>
            </a:r>
            <a:r>
              <a:rPr lang="en-US" altLang="zh-CN" sz="2000" dirty="0" smtClean="0">
                <a:sym typeface="Wingdings" panose="05000000000000000000" pitchFamily="2" charset="2"/>
              </a:rPr>
              <a:t>ranges </a:t>
            </a:r>
            <a:r>
              <a:rPr lang="en-US" altLang="zh-CN" sz="2000" dirty="0">
                <a:sym typeface="Wingdings" panose="05000000000000000000" pitchFamily="2" charset="2"/>
              </a:rPr>
              <a:t>in </a:t>
            </a:r>
            <a:r>
              <a:rPr lang="en-US" altLang="zh-CN" sz="2000" dirty="0" smtClean="0">
                <a:sym typeface="Wingdings" panose="05000000000000000000" pitchFamily="2" charset="2"/>
              </a:rPr>
              <a:t>the domain, but we make no assumptions as to how it is distributed</a:t>
            </a:r>
            <a:r>
              <a:rPr lang="en-US" altLang="zh-CN" sz="2000" dirty="0">
                <a:sym typeface="Wingdings" panose="05000000000000000000" pitchFamily="2" charset="2"/>
              </a:rPr>
              <a:t>. </a:t>
            </a:r>
            <a:endParaRPr lang="zh-CN" altLang="en-US" sz="2000" dirty="0"/>
          </a:p>
        </p:txBody>
      </p:sp>
      <p:pic>
        <p:nvPicPr>
          <p:cNvPr id="8" name="Picture 7"/>
          <p:cNvPicPr>
            <a:picLocks noChangeAspect="1"/>
          </p:cNvPicPr>
          <p:nvPr/>
        </p:nvPicPr>
        <p:blipFill>
          <a:blip r:embed="rId2"/>
          <a:stretch>
            <a:fillRect/>
          </a:stretch>
        </p:blipFill>
        <p:spPr>
          <a:xfrm>
            <a:off x="597495" y="1628800"/>
            <a:ext cx="5610437" cy="2520280"/>
          </a:xfrm>
          <a:prstGeom prst="rect">
            <a:avLst/>
          </a:prstGeom>
        </p:spPr>
      </p:pic>
      <p:sp>
        <p:nvSpPr>
          <p:cNvPr id="2" name="Slide Number Placeholder 1"/>
          <p:cNvSpPr>
            <a:spLocks noGrp="1"/>
          </p:cNvSpPr>
          <p:nvPr>
            <p:ph type="sldNum" sz="quarter" idx="12"/>
          </p:nvPr>
        </p:nvSpPr>
        <p:spPr/>
        <p:txBody>
          <a:bodyPr/>
          <a:lstStyle/>
          <a:p>
            <a:fld id="{E5FD5434-F838-4DD4-A17B-1CB1A1850DF4}" type="slidenum">
              <a:rPr lang="en-US" altLang="zh-CN" sz="2000" smtClean="0"/>
              <a:t>12</a:t>
            </a:fld>
            <a:endParaRPr lang="en-US" altLang="zh-CN" sz="2000" dirty="0"/>
          </a:p>
        </p:txBody>
      </p:sp>
    </p:spTree>
    <p:extLst>
      <p:ext uri="{BB962C8B-B14F-4D97-AF65-F5344CB8AC3E}">
        <p14:creationId xmlns:p14="http://schemas.microsoft.com/office/powerpoint/2010/main" val="40543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0436" y="12464"/>
            <a:ext cx="5180251" cy="851272"/>
          </a:xfrm>
        </p:spPr>
        <p:txBody>
          <a:bodyPr>
            <a:normAutofit/>
          </a:bodyPr>
          <a:lstStyle/>
          <a:p>
            <a:pPr algn="ctr"/>
            <a:r>
              <a:rPr lang="en-NZ" sz="2400" dirty="0" smtClean="0">
                <a:latin typeface="Imprint MT Shadow" panose="04020605060303030202" pitchFamily="82" charset="0"/>
              </a:rPr>
              <a:t>examples</a:t>
            </a:r>
            <a:endParaRPr lang="en-US" sz="2400" dirty="0">
              <a:latin typeface="Imprint MT Shadow" panose="04020605060303030202" pitchFamily="82" charset="0"/>
            </a:endParaRPr>
          </a:p>
        </p:txBody>
      </p:sp>
      <p:sp>
        <p:nvSpPr>
          <p:cNvPr id="4" name="Text Placeholder 3"/>
          <p:cNvSpPr>
            <a:spLocks noGrp="1"/>
          </p:cNvSpPr>
          <p:nvPr>
            <p:ph type="body" sz="half" idx="2"/>
          </p:nvPr>
        </p:nvSpPr>
        <p:spPr>
          <a:xfrm>
            <a:off x="6089654" y="879760"/>
            <a:ext cx="6094412" cy="5978240"/>
          </a:xfrm>
        </p:spPr>
        <p:txBody>
          <a:bodyPr>
            <a:normAutofit/>
          </a:bodyPr>
          <a:lstStyle/>
          <a:p>
            <a:r>
              <a:rPr lang="en-US" sz="2400" dirty="0" smtClean="0"/>
              <a:t>The missing probabilities give us great flexibility:</a:t>
            </a:r>
          </a:p>
          <a:p>
            <a:r>
              <a:rPr lang="en-NZ" sz="2400" dirty="0" smtClean="0"/>
              <a:t>e.g., </a:t>
            </a:r>
            <a:r>
              <a:rPr lang="en-US" altLang="zh-CN" sz="2400" dirty="0"/>
              <a:t>for stock P.J., </a:t>
            </a:r>
            <a:endParaRPr lang="en-NZ" sz="2400" dirty="0" smtClean="0"/>
          </a:p>
          <a:p>
            <a:pPr marL="342900" indent="-342900">
              <a:buFont typeface="Arial" panose="020B0604020202020204" pitchFamily="34" charset="0"/>
              <a:buChar char="•"/>
            </a:pPr>
            <a:r>
              <a:rPr lang="en-US" sz="2400" dirty="0" smtClean="0"/>
              <a:t>the scenario DIV </a:t>
            </a:r>
            <a:r>
              <a:rPr lang="en-US" sz="2400" dirty="0"/>
              <a:t>= 10, PRICE = 200 occurs with at </a:t>
            </a:r>
            <a:r>
              <a:rPr lang="en-US" sz="2400" dirty="0" smtClean="0"/>
              <a:t>least </a:t>
            </a:r>
            <a:r>
              <a:rPr lang="en-US" sz="2400" dirty="0"/>
              <a:t>probability 0.3. Its maximum probability  is 0.4, occurring </a:t>
            </a:r>
            <a:r>
              <a:rPr lang="en-US" sz="2400" dirty="0" smtClean="0"/>
              <a:t>if the last scenario </a:t>
            </a:r>
            <a:r>
              <a:rPr lang="en-US" sz="2400" dirty="0"/>
              <a:t>(DIV  =  *,  PRICE  =  *) happens  to  cover </a:t>
            </a:r>
            <a:r>
              <a:rPr lang="en-US" sz="2400" dirty="0" smtClean="0"/>
              <a:t>the first.</a:t>
            </a:r>
          </a:p>
          <a:p>
            <a:pPr marL="342900" indent="-342900">
              <a:buFont typeface="Arial" panose="020B0604020202020204" pitchFamily="34" charset="0"/>
              <a:buChar char="•"/>
            </a:pPr>
            <a:r>
              <a:rPr lang="en-NZ" sz="2400" dirty="0" smtClean="0"/>
              <a:t>The </a:t>
            </a:r>
            <a:r>
              <a:rPr lang="en-US" altLang="zh-CN" sz="2400" dirty="0"/>
              <a:t>scenario DIV = 0</a:t>
            </a:r>
            <a:r>
              <a:rPr lang="en-US" altLang="zh-CN" sz="2400" dirty="0" smtClean="0"/>
              <a:t>, </a:t>
            </a:r>
            <a:r>
              <a:rPr lang="en-US" altLang="zh-CN" sz="2400" dirty="0"/>
              <a:t>PRICE = </a:t>
            </a:r>
            <a:r>
              <a:rPr lang="en-US" altLang="zh-CN" sz="2400" dirty="0" smtClean="0"/>
              <a:t>100 may occur with probability ranging from zero to 0.1+0.1+0.1</a:t>
            </a:r>
            <a:endParaRPr lang="en-US" sz="2400" dirty="0"/>
          </a:p>
        </p:txBody>
      </p:sp>
      <p:pic>
        <p:nvPicPr>
          <p:cNvPr id="5" name="Picture 4"/>
          <p:cNvPicPr>
            <a:picLocks noChangeAspect="1"/>
          </p:cNvPicPr>
          <p:nvPr/>
        </p:nvPicPr>
        <p:blipFill>
          <a:blip r:embed="rId2"/>
          <a:stretch>
            <a:fillRect/>
          </a:stretch>
        </p:blipFill>
        <p:spPr>
          <a:xfrm>
            <a:off x="261764" y="1268760"/>
            <a:ext cx="5588093" cy="4536504"/>
          </a:xfrm>
          <a:prstGeom prst="rect">
            <a:avLst/>
          </a:prstGeom>
        </p:spPr>
      </p:pic>
      <p:sp>
        <p:nvSpPr>
          <p:cNvPr id="6" name="Slide Number Placeholder 1"/>
          <p:cNvSpPr>
            <a:spLocks noGrp="1"/>
          </p:cNvSpPr>
          <p:nvPr/>
        </p:nvSpPr>
        <p:spPr>
          <a:xfrm>
            <a:off x="10747724" y="6309320"/>
            <a:ext cx="832903" cy="195072"/>
          </a:xfrm>
          <a:prstGeom prst="rect">
            <a:avLst/>
          </a:prstGeom>
        </p:spPr>
        <p:txBody>
          <a:bodyPr vert="horz" lIns="121899" tIns="60949" rIns="121899" bIns="60949" rtlCol="0" anchor="ctr"/>
          <a:lstStyle>
            <a:defPPr>
              <a:defRPr lang="en-US"/>
            </a:defPPr>
            <a:lvl1pPr marL="0" algn="r" defTabSz="1218987" rtl="0" eaLnBrk="1" latinLnBrk="0" hangingPunct="1">
              <a:defRPr sz="11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altLang="zh-CN" sz="2000" dirty="0" smtClean="0"/>
              <a:t>13</a:t>
            </a:r>
            <a:endParaRPr lang="en-US" altLang="zh-CN" sz="2000" dirty="0"/>
          </a:p>
        </p:txBody>
      </p:sp>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4249" y="617815"/>
            <a:ext cx="5832648" cy="530599"/>
          </a:xfrm>
        </p:spPr>
        <p:txBody>
          <a:bodyPr>
            <a:normAutofit fontScale="90000"/>
          </a:bodyPr>
          <a:lstStyle/>
          <a:p>
            <a:pPr algn="ctr"/>
            <a:r>
              <a:rPr lang="en-NZ" altLang="zh-CN" sz="2400" dirty="0" smtClean="0">
                <a:latin typeface="Imprint MT Shadow" panose="04020605060303030202" pitchFamily="82" charset="0"/>
              </a:rPr>
              <a:t> project stocks onto name, div</a:t>
            </a:r>
            <a:endParaRPr lang="zh-CN" altLang="en-US" sz="2400" dirty="0">
              <a:latin typeface="Imprint MT Shadow" panose="04020605060303030202" pitchFamily="82" charset="0"/>
            </a:endParaRPr>
          </a:p>
        </p:txBody>
      </p:sp>
      <p:sp>
        <p:nvSpPr>
          <p:cNvPr id="4" name="Text Placeholder 3"/>
          <p:cNvSpPr>
            <a:spLocks noGrp="1"/>
          </p:cNvSpPr>
          <p:nvPr>
            <p:ph type="body" sz="half" idx="2"/>
          </p:nvPr>
        </p:nvSpPr>
        <p:spPr>
          <a:xfrm>
            <a:off x="6089084" y="4451088"/>
            <a:ext cx="6086862" cy="1728192"/>
          </a:xfrm>
        </p:spPr>
        <p:txBody>
          <a:bodyPr/>
          <a:lstStyle/>
          <a:p>
            <a:r>
              <a:rPr lang="en-NZ" altLang="zh-CN" dirty="0" smtClean="0"/>
              <a:t>The result is shown in Table V</a:t>
            </a:r>
            <a:endParaRPr lang="zh-CN" altLang="en-US" dirty="0"/>
          </a:p>
        </p:txBody>
      </p:sp>
      <p:sp>
        <p:nvSpPr>
          <p:cNvPr id="5" name="Title 1"/>
          <p:cNvSpPr txBox="1">
            <a:spLocks/>
          </p:cNvSpPr>
          <p:nvPr/>
        </p:nvSpPr>
        <p:spPr>
          <a:xfrm>
            <a:off x="549796" y="0"/>
            <a:ext cx="5180251" cy="707256"/>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pPr algn="ctr"/>
            <a:r>
              <a:rPr lang="en-NZ" altLang="zh-CN" dirty="0" smtClean="0">
                <a:latin typeface="Imprint MT Shadow" panose="04020605060303030202" pitchFamily="82" charset="0"/>
              </a:rPr>
              <a:t>Project operator</a:t>
            </a:r>
            <a:endParaRPr lang="zh-CN" altLang="en-US" dirty="0">
              <a:latin typeface="Imprint MT Shadow" panose="04020605060303030202" pitchFamily="82" charset="0"/>
            </a:endParaRPr>
          </a:p>
        </p:txBody>
      </p:sp>
      <p:pic>
        <p:nvPicPr>
          <p:cNvPr id="6" name="Picture 5"/>
          <p:cNvPicPr>
            <a:picLocks noChangeAspect="1"/>
          </p:cNvPicPr>
          <p:nvPr/>
        </p:nvPicPr>
        <p:blipFill>
          <a:blip r:embed="rId2"/>
          <a:stretch>
            <a:fillRect/>
          </a:stretch>
        </p:blipFill>
        <p:spPr>
          <a:xfrm>
            <a:off x="765820" y="883913"/>
            <a:ext cx="4680520" cy="5699774"/>
          </a:xfrm>
          <a:prstGeom prst="rect">
            <a:avLst/>
          </a:prstGeom>
        </p:spPr>
      </p:pic>
      <p:sp>
        <p:nvSpPr>
          <p:cNvPr id="7" name="Title 1"/>
          <p:cNvSpPr txBox="1">
            <a:spLocks/>
          </p:cNvSpPr>
          <p:nvPr/>
        </p:nvSpPr>
        <p:spPr>
          <a:xfrm>
            <a:off x="6094412" y="3161120"/>
            <a:ext cx="5832648" cy="740155"/>
          </a:xfrm>
          <a:prstGeom prst="rect">
            <a:avLst/>
          </a:prstGeom>
          <a:effectLst/>
        </p:spPr>
        <p:txBody>
          <a:bodyPr vert="horz" lIns="121899" tIns="60949" rIns="121899" bIns="60949" rtlCol="0" anchor="b" anchorCtr="0">
            <a:normAutofit fontScale="97500"/>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pPr algn="ctr"/>
            <a:r>
              <a:rPr lang="en-NZ" altLang="zh-CN" sz="2400" dirty="0" smtClean="0">
                <a:latin typeface="Imprint MT Shadow" panose="04020605060303030202" pitchFamily="82" charset="0"/>
              </a:rPr>
              <a:t> project stocks onto name, price</a:t>
            </a:r>
            <a:endParaRPr lang="zh-CN" altLang="en-US" sz="2400" dirty="0">
              <a:latin typeface="Imprint MT Shadow" panose="04020605060303030202" pitchFamily="82" charset="0"/>
            </a:endParaRPr>
          </a:p>
        </p:txBody>
      </p:sp>
      <p:sp>
        <p:nvSpPr>
          <p:cNvPr id="8" name="Text Placeholder 3"/>
          <p:cNvSpPr txBox="1">
            <a:spLocks/>
          </p:cNvSpPr>
          <p:nvPr/>
        </p:nvSpPr>
        <p:spPr>
          <a:xfrm>
            <a:off x="6101963" y="1432928"/>
            <a:ext cx="6086862" cy="1728192"/>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600"/>
              </a:spcBef>
              <a:buClr>
                <a:schemeClr val="tx2"/>
              </a:buClr>
              <a:buSzPct val="9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tx2"/>
              </a:buClr>
              <a:buSzPct val="90000"/>
              <a:buFont typeface="Cambria" pitchFamily="18"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tx2"/>
              </a:buClr>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9pPr>
          </a:lstStyle>
          <a:p>
            <a:r>
              <a:rPr lang="en-US" altLang="zh-CN" dirty="0" smtClean="0"/>
              <a:t>In the resulting tuple for P.J., 0.2 probability is  distributed over all possible DIV values because  that was the amount spread over [*, 100] and [*, *] values  in STOCKS.</a:t>
            </a:r>
            <a:endParaRPr lang="zh-CN" altLang="en-US" dirty="0"/>
          </a:p>
        </p:txBody>
      </p:sp>
      <p:sp>
        <p:nvSpPr>
          <p:cNvPr id="9" name="Slide Number Placeholder 1"/>
          <p:cNvSpPr>
            <a:spLocks noGrp="1"/>
          </p:cNvSpPr>
          <p:nvPr/>
        </p:nvSpPr>
        <p:spPr>
          <a:xfrm>
            <a:off x="10846940" y="6389486"/>
            <a:ext cx="832903" cy="195072"/>
          </a:xfrm>
          <a:prstGeom prst="rect">
            <a:avLst/>
          </a:prstGeom>
        </p:spPr>
        <p:txBody>
          <a:bodyPr vert="horz" lIns="121899" tIns="60949" rIns="121899" bIns="60949" rtlCol="0" anchor="ctr"/>
          <a:lstStyle>
            <a:defPPr>
              <a:defRPr lang="en-US"/>
            </a:defPPr>
            <a:lvl1pPr marL="0" algn="r" defTabSz="1218987" rtl="0" eaLnBrk="1" latinLnBrk="0" hangingPunct="1">
              <a:defRPr sz="11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altLang="zh-CN" sz="2000" dirty="0" smtClean="0"/>
              <a:t>14</a:t>
            </a:r>
            <a:endParaRPr lang="en-US" altLang="zh-CN" sz="2000" dirty="0"/>
          </a:p>
        </p:txBody>
      </p:sp>
    </p:spTree>
    <p:extLst>
      <p:ext uri="{BB962C8B-B14F-4D97-AF65-F5344CB8AC3E}">
        <p14:creationId xmlns:p14="http://schemas.microsoft.com/office/powerpoint/2010/main" val="186762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094412" y="176814"/>
            <a:ext cx="6094413" cy="6504372"/>
          </a:xfrm>
        </p:spPr>
        <p:txBody>
          <a:bodyPr>
            <a:normAutofit/>
          </a:bodyPr>
          <a:lstStyle/>
          <a:p>
            <a:r>
              <a:rPr lang="en-US" altLang="zh-CN" dirty="0"/>
              <a:t>Example 2.3: SELECT APPLICANTS WHERE  </a:t>
            </a:r>
            <a:r>
              <a:rPr lang="en-US" altLang="zh-CN" dirty="0" smtClean="0"/>
              <a:t>           ACC-EVAL</a:t>
            </a:r>
            <a:r>
              <a:rPr lang="en-US" altLang="zh-CN" dirty="0"/>
              <a:t>: </a:t>
            </a:r>
            <a:r>
              <a:rPr lang="en-US" altLang="zh-CN" dirty="0" smtClean="0"/>
              <a:t>V</a:t>
            </a:r>
            <a:r>
              <a:rPr lang="en-US" altLang="zh-CN" dirty="0"/>
              <a:t>=  [Y, </a:t>
            </a:r>
            <a:r>
              <a:rPr lang="en-US" altLang="zh-CN" dirty="0" smtClean="0"/>
              <a:t>*], </a:t>
            </a:r>
            <a:r>
              <a:rPr lang="en-US" altLang="zh-CN" dirty="0"/>
              <a:t>P &gt; 0.7</a:t>
            </a:r>
            <a:r>
              <a:rPr lang="en-US" altLang="zh-CN" dirty="0" smtClean="0"/>
              <a:t>: the result is tuple </a:t>
            </a:r>
            <a:r>
              <a:rPr lang="en-US" altLang="zh-CN" u="sng" dirty="0" err="1" smtClean="0"/>
              <a:t>Evc</a:t>
            </a:r>
            <a:r>
              <a:rPr lang="en-US" altLang="zh-CN" dirty="0" smtClean="0"/>
              <a:t> (have been shown in Table VII)</a:t>
            </a:r>
          </a:p>
          <a:p>
            <a:endParaRPr lang="en-NZ" altLang="zh-CN" u="sng" dirty="0"/>
          </a:p>
          <a:p>
            <a:r>
              <a:rPr lang="en-US" altLang="zh-CN" dirty="0"/>
              <a:t>Example 2.4.:  </a:t>
            </a:r>
            <a:r>
              <a:rPr lang="en-US" altLang="zh-CN" dirty="0" smtClean="0"/>
              <a:t>SELECT APPLICANTS </a:t>
            </a:r>
            <a:r>
              <a:rPr lang="en-US" altLang="zh-CN" dirty="0"/>
              <a:t>WHERE  </a:t>
            </a:r>
            <a:r>
              <a:rPr lang="en-US" altLang="zh-CN" dirty="0" smtClean="0"/>
              <a:t>          ACC-EVAL</a:t>
            </a:r>
            <a:r>
              <a:rPr lang="en-US" altLang="zh-CN" dirty="0"/>
              <a:t>: </a:t>
            </a:r>
            <a:r>
              <a:rPr lang="en-US" altLang="zh-CN" dirty="0" smtClean="0"/>
              <a:t>v  </a:t>
            </a:r>
            <a:r>
              <a:rPr lang="en-US" altLang="zh-CN" dirty="0"/>
              <a:t>=  [Y,  </a:t>
            </a:r>
            <a:r>
              <a:rPr lang="en-US" altLang="zh-CN" dirty="0" smtClean="0"/>
              <a:t>*], </a:t>
            </a:r>
            <a:r>
              <a:rPr lang="en-US" altLang="zh-CN" dirty="0"/>
              <a:t>p  &gt; 0.7</a:t>
            </a:r>
            <a:r>
              <a:rPr lang="en-US" altLang="zh-CN" dirty="0" smtClean="0"/>
              <a:t>:  </a:t>
            </a:r>
            <a:r>
              <a:rPr lang="en-US" altLang="zh-CN" u="sng" dirty="0" smtClean="0"/>
              <a:t>both tuples</a:t>
            </a:r>
          </a:p>
          <a:p>
            <a:endParaRPr lang="en-NZ" altLang="zh-CN" dirty="0"/>
          </a:p>
          <a:p>
            <a:r>
              <a:rPr lang="en-US" altLang="zh-CN" dirty="0"/>
              <a:t>Example 2.5.: SELECT APPLICANTS WHERE  INTEREST: </a:t>
            </a:r>
            <a:r>
              <a:rPr lang="en-US" altLang="zh-CN" dirty="0" smtClean="0"/>
              <a:t>v  </a:t>
            </a:r>
            <a:r>
              <a:rPr lang="en-US" altLang="zh-CN" dirty="0"/>
              <a:t>=  [  A.I. </a:t>
            </a:r>
            <a:r>
              <a:rPr lang="en-US" altLang="zh-CN" dirty="0" smtClean="0"/>
              <a:t>], </a:t>
            </a:r>
            <a:r>
              <a:rPr lang="en-US" altLang="zh-CN" dirty="0"/>
              <a:t>p  &gt;  0</a:t>
            </a:r>
            <a:r>
              <a:rPr lang="en-US" altLang="zh-CN" dirty="0" smtClean="0"/>
              <a:t>: tuple </a:t>
            </a:r>
            <a:r>
              <a:rPr lang="en-US" altLang="zh-CN" u="sng" dirty="0" smtClean="0"/>
              <a:t>Adam</a:t>
            </a:r>
          </a:p>
          <a:p>
            <a:endParaRPr lang="en-NZ" altLang="zh-CN" dirty="0"/>
          </a:p>
          <a:p>
            <a:r>
              <a:rPr lang="en-US" altLang="zh-CN" dirty="0"/>
              <a:t>Example 2.6.: </a:t>
            </a:r>
            <a:r>
              <a:rPr lang="en-US" altLang="zh-CN" dirty="0" smtClean="0"/>
              <a:t>SELECT APPLICANTS </a:t>
            </a:r>
            <a:r>
              <a:rPr lang="en-US" altLang="zh-CN" dirty="0"/>
              <a:t>WHERE  </a:t>
            </a:r>
            <a:r>
              <a:rPr lang="en-US" altLang="zh-CN" dirty="0" smtClean="0"/>
              <a:t>         ACC-EVAL</a:t>
            </a:r>
            <a:r>
              <a:rPr lang="en-US" altLang="zh-CN" dirty="0"/>
              <a:t>: </a:t>
            </a:r>
            <a:r>
              <a:rPr lang="en-US" altLang="zh-CN" dirty="0" smtClean="0"/>
              <a:t>V  </a:t>
            </a:r>
            <a:r>
              <a:rPr lang="en-US" altLang="zh-CN" dirty="0"/>
              <a:t>=  </a:t>
            </a:r>
            <a:r>
              <a:rPr lang="en-US" altLang="zh-CN" dirty="0" smtClean="0"/>
              <a:t>[Y, *], </a:t>
            </a:r>
            <a:r>
              <a:rPr lang="en-US" altLang="zh-CN" dirty="0"/>
              <a:t>P  =  1.0</a:t>
            </a:r>
            <a:r>
              <a:rPr lang="en-US" altLang="zh-CN" dirty="0" smtClean="0"/>
              <a:t>: tuple </a:t>
            </a:r>
            <a:r>
              <a:rPr lang="en-US" altLang="zh-CN" u="sng" dirty="0" smtClean="0"/>
              <a:t>Eve</a:t>
            </a:r>
            <a:endParaRPr lang="en-US" altLang="zh-CN" u="sng" dirty="0"/>
          </a:p>
          <a:p>
            <a:r>
              <a:rPr lang="en-NZ" altLang="zh-CN" dirty="0" smtClean="0"/>
              <a:t>---- </a:t>
            </a:r>
            <a:r>
              <a:rPr lang="en-US" altLang="zh-CN" dirty="0"/>
              <a:t>We use V, </a:t>
            </a:r>
            <a:r>
              <a:rPr lang="en-US" altLang="zh-CN" dirty="0" smtClean="0"/>
              <a:t>P </a:t>
            </a:r>
            <a:r>
              <a:rPr lang="en-US" altLang="zh-CN" dirty="0"/>
              <a:t>to refer </a:t>
            </a:r>
            <a:r>
              <a:rPr lang="en-US" altLang="zh-CN" dirty="0" smtClean="0"/>
              <a:t>to the </a:t>
            </a:r>
            <a:r>
              <a:rPr lang="en-US" altLang="zh-CN" dirty="0"/>
              <a:t>value and probability components of </a:t>
            </a:r>
            <a:r>
              <a:rPr lang="en-US" altLang="zh-CN" dirty="0" smtClean="0"/>
              <a:t>a </a:t>
            </a:r>
            <a:r>
              <a:rPr lang="en-US" altLang="zh-CN" i="1" dirty="0" smtClean="0"/>
              <a:t>certainty </a:t>
            </a:r>
            <a:r>
              <a:rPr lang="en-US" altLang="zh-CN" i="1" dirty="0"/>
              <a:t>condition</a:t>
            </a:r>
            <a:r>
              <a:rPr lang="en-US" altLang="zh-CN" dirty="0"/>
              <a:t>, </a:t>
            </a:r>
            <a:r>
              <a:rPr lang="en-US" altLang="zh-CN" dirty="0" smtClean="0"/>
              <a:t>and v, </a:t>
            </a:r>
            <a:r>
              <a:rPr lang="en-US" altLang="zh-CN" dirty="0"/>
              <a:t>p </a:t>
            </a:r>
            <a:r>
              <a:rPr lang="en-US" altLang="zh-CN" dirty="0" smtClean="0"/>
              <a:t>to the components </a:t>
            </a:r>
            <a:r>
              <a:rPr lang="en-US" altLang="zh-CN" dirty="0"/>
              <a:t>of </a:t>
            </a:r>
            <a:r>
              <a:rPr lang="en-US" altLang="zh-CN" dirty="0" smtClean="0"/>
              <a:t>a </a:t>
            </a:r>
            <a:r>
              <a:rPr lang="en-US" altLang="zh-CN" i="1" dirty="0"/>
              <a:t>possibility </a:t>
            </a:r>
            <a:r>
              <a:rPr lang="en-US" altLang="zh-CN" i="1" dirty="0" smtClean="0"/>
              <a:t>condition</a:t>
            </a:r>
            <a:endParaRPr lang="en-US" altLang="zh-CN" dirty="0" smtClean="0"/>
          </a:p>
        </p:txBody>
      </p:sp>
      <p:sp>
        <p:nvSpPr>
          <p:cNvPr id="5" name="Title 1"/>
          <p:cNvSpPr txBox="1">
            <a:spLocks/>
          </p:cNvSpPr>
          <p:nvPr/>
        </p:nvSpPr>
        <p:spPr>
          <a:xfrm>
            <a:off x="549796" y="0"/>
            <a:ext cx="5180251" cy="707256"/>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pPr algn="ctr"/>
            <a:r>
              <a:rPr lang="en-NZ" altLang="zh-CN" dirty="0" smtClean="0">
                <a:latin typeface="Imprint MT Shadow" panose="04020605060303030202" pitchFamily="82" charset="0"/>
              </a:rPr>
              <a:t>select operator</a:t>
            </a:r>
            <a:endParaRPr lang="zh-CN" altLang="en-US" dirty="0">
              <a:latin typeface="Imprint MT Shadow" panose="04020605060303030202" pitchFamily="82" charset="0"/>
            </a:endParaRPr>
          </a:p>
        </p:txBody>
      </p:sp>
      <p:pic>
        <p:nvPicPr>
          <p:cNvPr id="6" name="Picture 5"/>
          <p:cNvPicPr>
            <a:picLocks noChangeAspect="1"/>
          </p:cNvPicPr>
          <p:nvPr/>
        </p:nvPicPr>
        <p:blipFill>
          <a:blip r:embed="rId2"/>
          <a:stretch>
            <a:fillRect/>
          </a:stretch>
        </p:blipFill>
        <p:spPr>
          <a:xfrm>
            <a:off x="571782" y="939800"/>
            <a:ext cx="4945534" cy="5585544"/>
          </a:xfrm>
          <a:prstGeom prst="rect">
            <a:avLst/>
          </a:prstGeom>
        </p:spPr>
      </p:pic>
      <p:sp>
        <p:nvSpPr>
          <p:cNvPr id="7" name="Slide Number Placeholder 1"/>
          <p:cNvSpPr>
            <a:spLocks noGrp="1"/>
          </p:cNvSpPr>
          <p:nvPr/>
        </p:nvSpPr>
        <p:spPr>
          <a:xfrm>
            <a:off x="11062964" y="6486114"/>
            <a:ext cx="832903" cy="195072"/>
          </a:xfrm>
          <a:prstGeom prst="rect">
            <a:avLst/>
          </a:prstGeom>
        </p:spPr>
        <p:txBody>
          <a:bodyPr vert="horz" lIns="121899" tIns="60949" rIns="121899" bIns="60949" rtlCol="0" anchor="ctr"/>
          <a:lstStyle>
            <a:defPPr>
              <a:defRPr lang="en-US"/>
            </a:defPPr>
            <a:lvl1pPr marL="0" algn="r" defTabSz="1218987" rtl="0" eaLnBrk="1" latinLnBrk="0" hangingPunct="1">
              <a:defRPr sz="11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altLang="zh-CN" sz="2000" dirty="0" smtClean="0"/>
              <a:t>15</a:t>
            </a:r>
            <a:endParaRPr lang="en-US" altLang="zh-CN" sz="2000" dirty="0"/>
          </a:p>
        </p:txBody>
      </p:sp>
    </p:spTree>
    <p:extLst>
      <p:ext uri="{BB962C8B-B14F-4D97-AF65-F5344CB8AC3E}">
        <p14:creationId xmlns:p14="http://schemas.microsoft.com/office/powerpoint/2010/main" val="252357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094412" y="271134"/>
            <a:ext cx="6094413" cy="6315732"/>
          </a:xfrm>
        </p:spPr>
        <p:txBody>
          <a:bodyPr>
            <a:noAutofit/>
          </a:bodyPr>
          <a:lstStyle/>
          <a:p>
            <a:pPr marL="457200" indent="-457200">
              <a:buAutoNum type="arabicPeriod"/>
            </a:pPr>
            <a:r>
              <a:rPr lang="en-US" altLang="zh-CN" dirty="0" smtClean="0"/>
              <a:t>JOIN  </a:t>
            </a:r>
            <a:r>
              <a:rPr lang="en-US" altLang="zh-CN" dirty="0"/>
              <a:t>SHIPS, DESCR: </a:t>
            </a:r>
            <a:r>
              <a:rPr lang="en-US" altLang="zh-CN" dirty="0" smtClean="0"/>
              <a:t>There must </a:t>
            </a:r>
            <a:r>
              <a:rPr lang="en-US" altLang="zh-CN" dirty="0"/>
              <a:t>be </a:t>
            </a:r>
            <a:r>
              <a:rPr lang="en-US" altLang="zh-CN" dirty="0" smtClean="0"/>
              <a:t>a common  </a:t>
            </a:r>
            <a:r>
              <a:rPr lang="en-US" altLang="zh-CN" dirty="0"/>
              <a:t>attribute, </a:t>
            </a:r>
            <a:r>
              <a:rPr lang="en-US" altLang="zh-CN" dirty="0" smtClean="0"/>
              <a:t>in this case</a:t>
            </a:r>
            <a:r>
              <a:rPr lang="en-US" altLang="zh-CN" dirty="0"/>
              <a:t>, TYPE. That </a:t>
            </a:r>
            <a:r>
              <a:rPr lang="en-US" altLang="zh-CN" dirty="0" smtClean="0"/>
              <a:t>attribute must </a:t>
            </a:r>
            <a:r>
              <a:rPr lang="en-US" altLang="zh-CN" dirty="0"/>
              <a:t>be </a:t>
            </a:r>
            <a:r>
              <a:rPr lang="en-US" altLang="zh-CN" dirty="0" smtClean="0"/>
              <a:t>the key of one of the </a:t>
            </a:r>
            <a:r>
              <a:rPr lang="en-US" altLang="zh-CN" dirty="0"/>
              <a:t>relations. The </a:t>
            </a:r>
            <a:r>
              <a:rPr lang="en-US" altLang="zh-CN" dirty="0" smtClean="0"/>
              <a:t>resulting relation is shown in Table </a:t>
            </a:r>
            <a:r>
              <a:rPr lang="en-US" altLang="zh-CN" dirty="0"/>
              <a:t>IX</a:t>
            </a:r>
            <a:r>
              <a:rPr lang="en-US" altLang="zh-CN" dirty="0" smtClean="0"/>
              <a:t>. </a:t>
            </a:r>
            <a:r>
              <a:rPr lang="en-US" altLang="zh-CN" dirty="0"/>
              <a:t>(We show  the  resulting </a:t>
            </a:r>
            <a:r>
              <a:rPr lang="en-US" altLang="zh-CN" dirty="0" smtClean="0"/>
              <a:t>probabilities as products</a:t>
            </a:r>
            <a:r>
              <a:rPr lang="en-US" altLang="zh-CN" dirty="0"/>
              <a:t>, </a:t>
            </a:r>
            <a:r>
              <a:rPr lang="en-US" altLang="zh-CN" dirty="0" smtClean="0"/>
              <a:t>e.g</a:t>
            </a:r>
            <a:r>
              <a:rPr lang="en-US" altLang="zh-CN" dirty="0"/>
              <a:t>., 0.6 x </a:t>
            </a:r>
            <a:r>
              <a:rPr lang="en-US" altLang="zh-CN" dirty="0" smtClean="0"/>
              <a:t>0.7</a:t>
            </a:r>
            <a:r>
              <a:rPr lang="en-US" altLang="zh-CN" dirty="0"/>
              <a:t>, </a:t>
            </a:r>
            <a:r>
              <a:rPr lang="en-US" altLang="zh-CN" dirty="0" smtClean="0"/>
              <a:t>to show how they are </a:t>
            </a:r>
            <a:r>
              <a:rPr lang="en-US" altLang="zh-CN" dirty="0"/>
              <a:t>derived</a:t>
            </a:r>
            <a:r>
              <a:rPr lang="en-US" altLang="zh-CN" dirty="0" smtClean="0"/>
              <a:t>.)</a:t>
            </a:r>
          </a:p>
          <a:p>
            <a:pPr marL="457200" indent="-457200">
              <a:buAutoNum type="arabicPeriod"/>
            </a:pPr>
            <a:endParaRPr lang="en-NZ" altLang="zh-CN" dirty="0" smtClean="0"/>
          </a:p>
          <a:p>
            <a:pPr marL="457200" indent="-457200">
              <a:buAutoNum type="arabicPeriod"/>
            </a:pPr>
            <a:r>
              <a:rPr lang="en-US" altLang="zh-CN" dirty="0" smtClean="0"/>
              <a:t>Natural join </a:t>
            </a:r>
            <a:r>
              <a:rPr lang="en-US" altLang="zh-CN" dirty="0"/>
              <a:t>can generate </a:t>
            </a:r>
            <a:r>
              <a:rPr lang="en-US" altLang="zh-CN" dirty="0" smtClean="0"/>
              <a:t>missing probabilities, Suppose </a:t>
            </a:r>
            <a:r>
              <a:rPr lang="en-US" altLang="zh-CN" dirty="0"/>
              <a:t>that </a:t>
            </a:r>
            <a:r>
              <a:rPr lang="en-US" altLang="zh-CN" dirty="0" smtClean="0"/>
              <a:t>the DESCR relation </a:t>
            </a:r>
            <a:r>
              <a:rPr lang="en-US" altLang="zh-CN" dirty="0"/>
              <a:t>given </a:t>
            </a:r>
            <a:r>
              <a:rPr lang="en-US" altLang="zh-CN" dirty="0" smtClean="0"/>
              <a:t>earlier  </a:t>
            </a:r>
            <a:r>
              <a:rPr lang="en-US" altLang="zh-CN" dirty="0"/>
              <a:t>does </a:t>
            </a:r>
            <a:r>
              <a:rPr lang="en-US" altLang="zh-CN" dirty="0" smtClean="0"/>
              <a:t>not contain a tuple for Tugboat</a:t>
            </a:r>
            <a:r>
              <a:rPr lang="en-US" altLang="zh-CN" dirty="0"/>
              <a:t>. </a:t>
            </a:r>
            <a:r>
              <a:rPr lang="en-US" altLang="zh-CN" dirty="0" smtClean="0"/>
              <a:t>The result  </a:t>
            </a:r>
            <a:r>
              <a:rPr lang="en-US" altLang="zh-CN" dirty="0"/>
              <a:t>of </a:t>
            </a:r>
            <a:r>
              <a:rPr lang="en-US" altLang="zh-CN" dirty="0" smtClean="0"/>
              <a:t>the join in this </a:t>
            </a:r>
            <a:r>
              <a:rPr lang="en-US" altLang="zh-CN" dirty="0"/>
              <a:t>case </a:t>
            </a:r>
            <a:r>
              <a:rPr lang="en-US" altLang="zh-CN" dirty="0" smtClean="0"/>
              <a:t>would be the one shown </a:t>
            </a:r>
            <a:r>
              <a:rPr lang="en-US" altLang="zh-CN" dirty="0"/>
              <a:t>in  Table </a:t>
            </a:r>
            <a:r>
              <a:rPr lang="en-US" altLang="zh-CN" dirty="0" smtClean="0"/>
              <a:t>X</a:t>
            </a:r>
            <a:r>
              <a:rPr lang="en-US" altLang="zh-CN" dirty="0"/>
              <a:t>.  </a:t>
            </a:r>
          </a:p>
        </p:txBody>
      </p:sp>
      <p:sp>
        <p:nvSpPr>
          <p:cNvPr id="5" name="Title 1"/>
          <p:cNvSpPr txBox="1">
            <a:spLocks/>
          </p:cNvSpPr>
          <p:nvPr/>
        </p:nvSpPr>
        <p:spPr>
          <a:xfrm>
            <a:off x="549796" y="0"/>
            <a:ext cx="5180251" cy="707256"/>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pPr algn="ctr"/>
            <a:r>
              <a:rPr lang="en-NZ" altLang="zh-CN" dirty="0" smtClean="0">
                <a:latin typeface="Imprint MT Shadow" panose="04020605060303030202" pitchFamily="82" charset="0"/>
              </a:rPr>
              <a:t>join operator</a:t>
            </a:r>
            <a:endParaRPr lang="zh-CN" altLang="en-US" dirty="0">
              <a:latin typeface="Imprint MT Shadow" panose="04020605060303030202" pitchFamily="82" charset="0"/>
            </a:endParaRPr>
          </a:p>
        </p:txBody>
      </p:sp>
      <p:pic>
        <p:nvPicPr>
          <p:cNvPr id="6" name="Picture 5"/>
          <p:cNvPicPr>
            <a:picLocks noChangeAspect="1"/>
          </p:cNvPicPr>
          <p:nvPr/>
        </p:nvPicPr>
        <p:blipFill>
          <a:blip r:embed="rId2"/>
          <a:stretch>
            <a:fillRect/>
          </a:stretch>
        </p:blipFill>
        <p:spPr>
          <a:xfrm>
            <a:off x="117748" y="779362"/>
            <a:ext cx="5832648" cy="6040520"/>
          </a:xfrm>
          <a:prstGeom prst="rect">
            <a:avLst/>
          </a:prstGeom>
        </p:spPr>
      </p:pic>
      <p:sp>
        <p:nvSpPr>
          <p:cNvPr id="7" name="Slide Number Placeholder 1"/>
          <p:cNvSpPr>
            <a:spLocks noGrp="1"/>
          </p:cNvSpPr>
          <p:nvPr/>
        </p:nvSpPr>
        <p:spPr>
          <a:xfrm>
            <a:off x="10846940" y="6391794"/>
            <a:ext cx="832903" cy="195072"/>
          </a:xfrm>
          <a:prstGeom prst="rect">
            <a:avLst/>
          </a:prstGeom>
        </p:spPr>
        <p:txBody>
          <a:bodyPr vert="horz" lIns="121899" tIns="60949" rIns="121899" bIns="60949" rtlCol="0" anchor="ctr"/>
          <a:lstStyle>
            <a:defPPr>
              <a:defRPr lang="en-US"/>
            </a:defPPr>
            <a:lvl1pPr marL="0" algn="r" defTabSz="1218987" rtl="0" eaLnBrk="1" latinLnBrk="0" hangingPunct="1">
              <a:defRPr sz="11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altLang="zh-CN" sz="2000" dirty="0" smtClean="0"/>
              <a:t>16</a:t>
            </a:r>
            <a:endParaRPr lang="en-US" altLang="zh-CN" sz="2000" dirty="0"/>
          </a:p>
        </p:txBody>
      </p:sp>
    </p:spTree>
    <p:extLst>
      <p:ext uri="{BB962C8B-B14F-4D97-AF65-F5344CB8AC3E}">
        <p14:creationId xmlns:p14="http://schemas.microsoft.com/office/powerpoint/2010/main" val="269812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2444" y="260648"/>
            <a:ext cx="5180251" cy="1211312"/>
          </a:xfrm>
        </p:spPr>
        <p:txBody>
          <a:bodyPr>
            <a:normAutofit/>
          </a:bodyPr>
          <a:lstStyle/>
          <a:p>
            <a:pPr algn="ctr"/>
            <a:r>
              <a:rPr lang="en-NZ" altLang="zh-CN" sz="2800" dirty="0" smtClean="0">
                <a:latin typeface="Imprint MT Shadow" panose="04020605060303030202" pitchFamily="82" charset="0"/>
              </a:rPr>
              <a:t>“Correctness” of the operators on missing probability</a:t>
            </a:r>
            <a:endParaRPr lang="zh-CN" altLang="en-US" sz="2800" dirty="0">
              <a:latin typeface="Imprint MT Shadow" panose="04020605060303030202" pitchFamily="82" charset="0"/>
            </a:endParaRPr>
          </a:p>
        </p:txBody>
      </p:sp>
      <p:sp>
        <p:nvSpPr>
          <p:cNvPr id="4" name="Text Placeholder 3"/>
          <p:cNvSpPr>
            <a:spLocks noGrp="1"/>
          </p:cNvSpPr>
          <p:nvPr>
            <p:ph type="body" sz="half" idx="2"/>
          </p:nvPr>
        </p:nvSpPr>
        <p:spPr>
          <a:xfrm>
            <a:off x="6094411" y="1844824"/>
            <a:ext cx="6094414" cy="3960440"/>
          </a:xfrm>
        </p:spPr>
        <p:txBody>
          <a:bodyPr/>
          <a:lstStyle/>
          <a:p>
            <a:pPr marL="342900" indent="-342900">
              <a:buFont typeface="Arial" panose="020B0604020202020204" pitchFamily="34" charset="0"/>
              <a:buChar char="•"/>
            </a:pPr>
            <a:r>
              <a:rPr lang="en-US" altLang="zh-CN" dirty="0" smtClean="0"/>
              <a:t>In the resulting join, the </a:t>
            </a:r>
            <a:r>
              <a:rPr lang="en-US" altLang="zh-CN" dirty="0"/>
              <a:t>probability </a:t>
            </a:r>
            <a:r>
              <a:rPr lang="en-US" altLang="zh-CN" dirty="0" smtClean="0"/>
              <a:t>of tuple [a1 b1] ranges from </a:t>
            </a:r>
            <a:r>
              <a:rPr lang="en-US" altLang="zh-CN" dirty="0"/>
              <a:t>0.28 to 0.88</a:t>
            </a:r>
            <a:r>
              <a:rPr lang="en-US" altLang="zh-CN" dirty="0" smtClean="0"/>
              <a:t>. </a:t>
            </a:r>
            <a:r>
              <a:rPr lang="en-US" altLang="zh-CN" dirty="0"/>
              <a:t>(This </a:t>
            </a:r>
            <a:r>
              <a:rPr lang="en-US" altLang="zh-CN" dirty="0" smtClean="0"/>
              <a:t>last </a:t>
            </a:r>
            <a:r>
              <a:rPr lang="en-US" altLang="zh-CN" dirty="0"/>
              <a:t>value </a:t>
            </a:r>
            <a:r>
              <a:rPr lang="en-US" altLang="zh-CN" dirty="0" smtClean="0"/>
              <a:t>is obtained </a:t>
            </a:r>
            <a:r>
              <a:rPr lang="en-US" altLang="zh-CN" dirty="0"/>
              <a:t>when all </a:t>
            </a:r>
            <a:r>
              <a:rPr lang="en-US" altLang="zh-CN" dirty="0" smtClean="0"/>
              <a:t>the missing probability </a:t>
            </a:r>
            <a:r>
              <a:rPr lang="en-US" altLang="zh-CN" dirty="0"/>
              <a:t>of </a:t>
            </a:r>
            <a:r>
              <a:rPr lang="en-US" altLang="zh-CN" dirty="0" smtClean="0"/>
              <a:t>0.6 is assumed to fall on </a:t>
            </a:r>
            <a:r>
              <a:rPr lang="en-US" altLang="zh-CN" dirty="0"/>
              <a:t>[a1 </a:t>
            </a:r>
            <a:r>
              <a:rPr lang="en-US" altLang="zh-CN" dirty="0" smtClean="0"/>
              <a:t>b1].) </a:t>
            </a:r>
          </a:p>
          <a:p>
            <a:r>
              <a:rPr lang="en-NZ" altLang="zh-CN" dirty="0" smtClean="0"/>
              <a:t>---However, we can only obtain at most 1.0x0.7 for [a1 b1] from original relations. Thus, the result we have shown does not accurately represent the join.</a:t>
            </a:r>
            <a:endParaRPr lang="zh-CN" altLang="en-US" dirty="0"/>
          </a:p>
        </p:txBody>
      </p:sp>
      <p:sp>
        <p:nvSpPr>
          <p:cNvPr id="5" name="Title 1"/>
          <p:cNvSpPr txBox="1">
            <a:spLocks/>
          </p:cNvSpPr>
          <p:nvPr/>
        </p:nvSpPr>
        <p:spPr>
          <a:xfrm>
            <a:off x="117748" y="260648"/>
            <a:ext cx="5976663" cy="707256"/>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pPr algn="ctr"/>
            <a:r>
              <a:rPr lang="en-NZ" altLang="zh-CN" dirty="0" err="1" smtClean="0">
                <a:latin typeface="Imprint MT Shadow" panose="04020605060303030202" pitchFamily="82" charset="0"/>
              </a:rPr>
              <a:t>lossy</a:t>
            </a:r>
            <a:r>
              <a:rPr lang="en-NZ" altLang="zh-CN" dirty="0" smtClean="0">
                <a:latin typeface="Imprint MT Shadow" panose="04020605060303030202" pitchFamily="82" charset="0"/>
              </a:rPr>
              <a:t> operations</a:t>
            </a:r>
            <a:endParaRPr lang="zh-CN" altLang="en-US" dirty="0">
              <a:latin typeface="Imprint MT Shadow" panose="04020605060303030202" pitchFamily="82" charset="0"/>
            </a:endParaRPr>
          </a:p>
        </p:txBody>
      </p:sp>
      <p:pic>
        <p:nvPicPr>
          <p:cNvPr id="6" name="Picture 5"/>
          <p:cNvPicPr>
            <a:picLocks noChangeAspect="1"/>
          </p:cNvPicPr>
          <p:nvPr/>
        </p:nvPicPr>
        <p:blipFill>
          <a:blip r:embed="rId3"/>
          <a:stretch>
            <a:fillRect/>
          </a:stretch>
        </p:blipFill>
        <p:spPr>
          <a:xfrm>
            <a:off x="117748" y="1628800"/>
            <a:ext cx="5869610" cy="3450704"/>
          </a:xfrm>
          <a:prstGeom prst="rect">
            <a:avLst/>
          </a:prstGeom>
        </p:spPr>
      </p:pic>
      <p:sp>
        <p:nvSpPr>
          <p:cNvPr id="7" name="Slide Number Placeholder 1"/>
          <p:cNvSpPr>
            <a:spLocks noGrp="1"/>
          </p:cNvSpPr>
          <p:nvPr/>
        </p:nvSpPr>
        <p:spPr>
          <a:xfrm>
            <a:off x="10729792" y="6309320"/>
            <a:ext cx="832903" cy="195072"/>
          </a:xfrm>
          <a:prstGeom prst="rect">
            <a:avLst/>
          </a:prstGeom>
        </p:spPr>
        <p:txBody>
          <a:bodyPr vert="horz" lIns="121899" tIns="60949" rIns="121899" bIns="60949" rtlCol="0" anchor="ctr"/>
          <a:lstStyle>
            <a:defPPr>
              <a:defRPr lang="en-US"/>
            </a:defPPr>
            <a:lvl1pPr marL="0" algn="r" defTabSz="1218987" rtl="0" eaLnBrk="1" latinLnBrk="0" hangingPunct="1">
              <a:defRPr sz="11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altLang="zh-CN" sz="2000" dirty="0" smtClean="0"/>
              <a:t>17</a:t>
            </a:r>
            <a:endParaRPr lang="en-US" altLang="zh-CN" sz="2000" dirty="0"/>
          </a:p>
        </p:txBody>
      </p:sp>
    </p:spTree>
    <p:extLst>
      <p:ext uri="{BB962C8B-B14F-4D97-AF65-F5344CB8AC3E}">
        <p14:creationId xmlns:p14="http://schemas.microsoft.com/office/powerpoint/2010/main" val="93054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620688"/>
            <a:ext cx="10360501" cy="721072"/>
          </a:xfrm>
        </p:spPr>
        <p:txBody>
          <a:bodyPr/>
          <a:lstStyle/>
          <a:p>
            <a:pPr algn="ctr"/>
            <a:r>
              <a:rPr lang="en-NZ" dirty="0" smtClean="0">
                <a:latin typeface="Imprint MT Shadow" panose="04020605060303030202" pitchFamily="82" charset="0"/>
              </a:rPr>
              <a:t>Conclusion </a:t>
            </a:r>
            <a:endParaRPr lang="en-NZ" dirty="0">
              <a:latin typeface="Imprint MT Shadow" panose="04020605060303030202" pitchFamily="82" charset="0"/>
            </a:endParaRPr>
          </a:p>
        </p:txBody>
      </p:sp>
      <p:sp>
        <p:nvSpPr>
          <p:cNvPr id="3" name="Content Placeholder 2"/>
          <p:cNvSpPr>
            <a:spLocks noGrp="1"/>
          </p:cNvSpPr>
          <p:nvPr>
            <p:ph idx="1"/>
          </p:nvPr>
        </p:nvSpPr>
        <p:spPr>
          <a:xfrm>
            <a:off x="914162" y="1628800"/>
            <a:ext cx="10360501" cy="4038352"/>
          </a:xfrm>
        </p:spPr>
        <p:txBody>
          <a:bodyPr>
            <a:normAutofit/>
          </a:bodyPr>
          <a:lstStyle/>
          <a:p>
            <a:pPr>
              <a:buFont typeface="Wingdings" panose="05000000000000000000" pitchFamily="2" charset="2"/>
              <a:buChar char="ü"/>
            </a:pPr>
            <a:r>
              <a:rPr lang="en-NZ" sz="2000" dirty="0" smtClean="0"/>
              <a:t>We need to learn how to manage data that is imprecise, or uncertain, and that contains an explicit representation of the uncertainty</a:t>
            </a:r>
          </a:p>
          <a:p>
            <a:pPr>
              <a:buFont typeface="Wingdings" panose="05000000000000000000" pitchFamily="2" charset="2"/>
              <a:buChar char="ü"/>
            </a:pPr>
            <a:r>
              <a:rPr lang="en-NZ" sz="2000" dirty="0" smtClean="0"/>
              <a:t>Data integration has reached the point where it needs to cope explicitly with uncertainties</a:t>
            </a:r>
          </a:p>
          <a:p>
            <a:pPr>
              <a:buFont typeface="Wingdings" panose="05000000000000000000" pitchFamily="2" charset="2"/>
              <a:buChar char="ü"/>
            </a:pPr>
            <a:r>
              <a:rPr lang="en-NZ" sz="2000" dirty="0" smtClean="0"/>
              <a:t>The probabilistic model offers a richer descriptive language allowing the database to more accurately reflect the uncertain real world</a:t>
            </a:r>
          </a:p>
          <a:p>
            <a:pPr>
              <a:buFont typeface="Wingdings" panose="05000000000000000000" pitchFamily="2" charset="2"/>
              <a:buChar char="ü"/>
            </a:pPr>
            <a:r>
              <a:rPr lang="en-NZ" sz="2000" dirty="0" smtClean="0"/>
              <a:t>We believe that missing probability is a powerful concept, and it allows the model to capture uncertainty in data value as well as in the probabilities.</a:t>
            </a:r>
          </a:p>
          <a:p>
            <a:pPr>
              <a:buFont typeface="Wingdings" panose="05000000000000000000" pitchFamily="2" charset="2"/>
              <a:buChar char="ü"/>
            </a:pPr>
            <a:r>
              <a:rPr lang="en-NZ" sz="2000" dirty="0" smtClean="0"/>
              <a:t>Missing probability provides for substantial flexibility in modelling real applications </a:t>
            </a:r>
          </a:p>
          <a:p>
            <a:pPr>
              <a:buFont typeface="Wingdings" panose="05000000000000000000" pitchFamily="2" charset="2"/>
              <a:buChar char="ü"/>
            </a:pPr>
            <a:r>
              <a:rPr lang="en-NZ" sz="2000" dirty="0" smtClean="0"/>
              <a:t>Missing probability arises naturally during the relational operations, even when the base relations have no missing probability</a:t>
            </a:r>
          </a:p>
        </p:txBody>
      </p:sp>
      <p:sp>
        <p:nvSpPr>
          <p:cNvPr id="4" name="Slide Number Placeholder 3"/>
          <p:cNvSpPr>
            <a:spLocks noGrp="1"/>
          </p:cNvSpPr>
          <p:nvPr>
            <p:ph type="sldNum" sz="quarter" idx="12"/>
          </p:nvPr>
        </p:nvSpPr>
        <p:spPr/>
        <p:txBody>
          <a:bodyPr/>
          <a:lstStyle/>
          <a:p>
            <a:fld id="{E5FD5434-F838-4DD4-A17B-1CB1A1850DF4}" type="slidenum">
              <a:rPr lang="en-US" altLang="zh-CN" sz="2000" smtClean="0"/>
              <a:t>18</a:t>
            </a:fld>
            <a:endParaRPr lang="en-US" altLang="zh-CN" sz="2000" dirty="0"/>
          </a:p>
        </p:txBody>
      </p:sp>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476672"/>
            <a:ext cx="10360501" cy="793080"/>
          </a:xfrm>
        </p:spPr>
        <p:txBody>
          <a:bodyPr>
            <a:normAutofit/>
          </a:bodyPr>
          <a:lstStyle/>
          <a:p>
            <a:pPr algn="ctr"/>
            <a:r>
              <a:rPr lang="en-NZ" sz="4000" dirty="0" smtClean="0">
                <a:latin typeface="Imprint MT Shadow" panose="04020605060303030202" pitchFamily="82" charset="0"/>
              </a:rPr>
              <a:t>c</a:t>
            </a:r>
            <a:r>
              <a:rPr lang="en-NZ" dirty="0" smtClean="0">
                <a:latin typeface="Imprint MT Shadow" panose="04020605060303030202" pitchFamily="82" charset="0"/>
              </a:rPr>
              <a:t>riticism</a:t>
            </a:r>
            <a:endParaRPr lang="en-US" dirty="0">
              <a:latin typeface="Imprint MT Shadow" panose="04020605060303030202" pitchFamily="82" charset="0"/>
            </a:endParaRPr>
          </a:p>
        </p:txBody>
      </p:sp>
      <p:sp>
        <p:nvSpPr>
          <p:cNvPr id="6" name="Content Placeholder 5"/>
          <p:cNvSpPr>
            <a:spLocks noGrp="1"/>
          </p:cNvSpPr>
          <p:nvPr>
            <p:ph sz="half" idx="2"/>
          </p:nvPr>
        </p:nvSpPr>
        <p:spPr>
          <a:xfrm>
            <a:off x="1337558" y="1340768"/>
            <a:ext cx="10013438" cy="4752528"/>
          </a:xfrm>
        </p:spPr>
        <p:txBody>
          <a:bodyPr>
            <a:normAutofit/>
          </a:bodyPr>
          <a:lstStyle/>
          <a:p>
            <a:endParaRPr lang="en-US" sz="2000" dirty="0" smtClean="0"/>
          </a:p>
          <a:p>
            <a:r>
              <a:rPr lang="en-US" sz="2000" dirty="0" smtClean="0"/>
              <a:t>In the research, they focused exclusively on discrete probability distribution functions, but it may be possible to extend our model to continues probabilities </a:t>
            </a:r>
            <a:endParaRPr lang="en-US" sz="2000" dirty="0"/>
          </a:p>
          <a:p>
            <a:r>
              <a:rPr lang="en-US" sz="2000" dirty="0" smtClean="0"/>
              <a:t>It is possible to allow other interpretations for missing probabilities. Instead of assuming that missing probabilities are distributed over all domain values</a:t>
            </a:r>
          </a:p>
          <a:p>
            <a:r>
              <a:rPr lang="en-US" sz="2000" dirty="0" smtClean="0"/>
              <a:t>“information loss” occurs when two relations are replaced by their join relation if the original relation has missing probabilities, need a solution for this issue</a:t>
            </a:r>
          </a:p>
          <a:p>
            <a:r>
              <a:rPr lang="en-US" sz="2000" dirty="0" smtClean="0"/>
              <a:t>Another operator worth looking into is “COMBINE”</a:t>
            </a:r>
          </a:p>
          <a:p>
            <a:r>
              <a:rPr lang="en-US" sz="2000" dirty="0" smtClean="0"/>
              <a:t>There are some aspects such as right user interface for this model, cost overhead, and the best way to organize the probabilistic data, all of them need to be discussed </a:t>
            </a:r>
          </a:p>
          <a:p>
            <a:endParaRPr lang="en-US" sz="2000" dirty="0"/>
          </a:p>
        </p:txBody>
      </p:sp>
      <p:sp>
        <p:nvSpPr>
          <p:cNvPr id="3" name="Slide Number Placeholder 2"/>
          <p:cNvSpPr>
            <a:spLocks noGrp="1"/>
          </p:cNvSpPr>
          <p:nvPr>
            <p:ph type="sldNum" sz="quarter" idx="12"/>
          </p:nvPr>
        </p:nvSpPr>
        <p:spPr/>
        <p:txBody>
          <a:bodyPr/>
          <a:lstStyle/>
          <a:p>
            <a:fld id="{E5FD5434-F838-4DD4-A17B-1CB1A1850DF4}" type="slidenum">
              <a:rPr lang="en-US" altLang="zh-CN" sz="2000" smtClean="0"/>
              <a:t>19</a:t>
            </a:fld>
            <a:endParaRPr lang="en-US" altLang="zh-CN" sz="2000" dirty="0"/>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332656"/>
            <a:ext cx="10360501" cy="721072"/>
          </a:xfrm>
        </p:spPr>
        <p:txBody>
          <a:bodyPr/>
          <a:lstStyle/>
          <a:p>
            <a:pPr algn="ctr"/>
            <a:r>
              <a:rPr lang="en-US" altLang="zh-CN" sz="4000" dirty="0">
                <a:latin typeface="Imprint MT Shadow" panose="04020605060303030202" pitchFamily="82" charset="0"/>
              </a:rPr>
              <a:t>P</a:t>
            </a:r>
            <a:r>
              <a:rPr lang="en-US" altLang="zh-CN" dirty="0">
                <a:latin typeface="Imprint MT Shadow" panose="04020605060303030202" pitchFamily="82" charset="0"/>
              </a:rPr>
              <a:t>resentation </a:t>
            </a:r>
            <a:r>
              <a:rPr lang="en-US" altLang="zh-CN" sz="4000" dirty="0">
                <a:latin typeface="Imprint MT Shadow" panose="04020605060303030202" pitchFamily="82" charset="0"/>
              </a:rPr>
              <a:t>O</a:t>
            </a:r>
            <a:r>
              <a:rPr lang="en-US" altLang="zh-CN" dirty="0">
                <a:latin typeface="Imprint MT Shadow" panose="04020605060303030202" pitchFamily="82" charset="0"/>
              </a:rPr>
              <a:t>utline</a:t>
            </a:r>
            <a:endParaRPr lang="en-US" dirty="0">
              <a:latin typeface="Imprint MT Shadow" panose="04020605060303030202" pitchFamily="82" charset="0"/>
            </a:endParaRPr>
          </a:p>
        </p:txBody>
      </p:sp>
      <p:sp>
        <p:nvSpPr>
          <p:cNvPr id="14" name="Content Placeholder 13"/>
          <p:cNvSpPr>
            <a:spLocks noGrp="1"/>
          </p:cNvSpPr>
          <p:nvPr>
            <p:ph idx="1"/>
          </p:nvPr>
        </p:nvSpPr>
        <p:spPr/>
        <p:txBody>
          <a:bodyPr/>
          <a:lstStyle/>
          <a:p>
            <a:pPr>
              <a:buFont typeface="Wingdings" panose="05000000000000000000" pitchFamily="2" charset="2"/>
              <a:buChar char="Ø"/>
            </a:pPr>
            <a:r>
              <a:rPr lang="en-US" dirty="0" smtClean="0">
                <a:latin typeface="Imprint MT Shadow" panose="04020605060303030202" pitchFamily="82" charset="0"/>
              </a:rPr>
              <a:t>Uncertainties in database</a:t>
            </a:r>
            <a:endParaRPr lang="en-US" dirty="0">
              <a:latin typeface="Imprint MT Shadow" panose="04020605060303030202" pitchFamily="82" charset="0"/>
            </a:endParaRPr>
          </a:p>
          <a:p>
            <a:pPr>
              <a:buFont typeface="Wingdings" panose="05000000000000000000" pitchFamily="2" charset="2"/>
              <a:buChar char="Ø"/>
            </a:pPr>
            <a:r>
              <a:rPr lang="en-US" dirty="0" smtClean="0">
                <a:latin typeface="Imprint MT Shadow" panose="04020605060303030202" pitchFamily="82" charset="0"/>
              </a:rPr>
              <a:t>Overview Probabilistic data model (PDM)</a:t>
            </a:r>
          </a:p>
          <a:p>
            <a:pPr>
              <a:buFont typeface="Wingdings" panose="05000000000000000000" pitchFamily="2" charset="2"/>
              <a:buChar char="Ø"/>
            </a:pPr>
            <a:r>
              <a:rPr lang="en-US" dirty="0" smtClean="0">
                <a:latin typeface="Imprint MT Shadow" panose="04020605060303030202" pitchFamily="82" charset="0"/>
              </a:rPr>
              <a:t>Compute probability of a query on probabilistic database</a:t>
            </a:r>
          </a:p>
          <a:p>
            <a:pPr>
              <a:buFont typeface="Wingdings" panose="05000000000000000000" pitchFamily="2" charset="2"/>
              <a:buChar char="Ø"/>
            </a:pPr>
            <a:r>
              <a:rPr lang="en-US" dirty="0" smtClean="0">
                <a:latin typeface="Imprint MT Shadow" panose="04020605060303030202" pitchFamily="82" charset="0"/>
              </a:rPr>
              <a:t>Uncertainty level</a:t>
            </a:r>
          </a:p>
          <a:p>
            <a:pPr>
              <a:buFont typeface="Wingdings" panose="05000000000000000000" pitchFamily="2" charset="2"/>
              <a:buChar char="Ø"/>
            </a:pPr>
            <a:r>
              <a:rPr lang="en-US" dirty="0" smtClean="0">
                <a:latin typeface="Imprint MT Shadow" panose="04020605060303030202" pitchFamily="82" charset="0"/>
              </a:rPr>
              <a:t>PDM with </a:t>
            </a:r>
            <a:r>
              <a:rPr lang="en-US" i="1" dirty="0" smtClean="0">
                <a:latin typeface="Imprint MT Shadow" panose="04020605060303030202" pitchFamily="82" charset="0"/>
              </a:rPr>
              <a:t>missing probabilities</a:t>
            </a:r>
          </a:p>
          <a:p>
            <a:pPr>
              <a:buFont typeface="Wingdings" panose="05000000000000000000" pitchFamily="2" charset="2"/>
              <a:buChar char="Ø"/>
            </a:pPr>
            <a:r>
              <a:rPr lang="en-US" dirty="0" smtClean="0">
                <a:latin typeface="Imprint MT Shadow" panose="04020605060303030202" pitchFamily="82" charset="0"/>
              </a:rPr>
              <a:t>Conclusion </a:t>
            </a:r>
          </a:p>
          <a:p>
            <a:pPr>
              <a:buFont typeface="Wingdings" panose="05000000000000000000" pitchFamily="2" charset="2"/>
              <a:buChar char="Ø"/>
            </a:pPr>
            <a:r>
              <a:rPr lang="en-US" dirty="0" smtClean="0">
                <a:latin typeface="Imprint MT Shadow" panose="04020605060303030202" pitchFamily="82" charset="0"/>
              </a:rPr>
              <a:t>Criticism </a:t>
            </a:r>
          </a:p>
          <a:p>
            <a:endParaRPr lang="en-US" i="1" dirty="0"/>
          </a:p>
          <a:p>
            <a:endParaRPr lang="en-US" dirty="0"/>
          </a:p>
        </p:txBody>
      </p:sp>
      <p:sp>
        <p:nvSpPr>
          <p:cNvPr id="2" name="Slide Number Placeholder 1"/>
          <p:cNvSpPr>
            <a:spLocks noGrp="1"/>
          </p:cNvSpPr>
          <p:nvPr>
            <p:ph type="sldNum" sz="quarter" idx="12"/>
          </p:nvPr>
        </p:nvSpPr>
        <p:spPr/>
        <p:txBody>
          <a:bodyPr/>
          <a:lstStyle/>
          <a:p>
            <a:fld id="{E5FD5434-F838-4DD4-A17B-1CB1A1850DF4}" type="slidenum">
              <a:rPr lang="en-US" altLang="zh-CN" sz="2000" smtClean="0"/>
              <a:t>2</a:t>
            </a:fld>
            <a:endParaRPr lang="en-US" altLang="zh-CN" sz="2000"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332656"/>
            <a:ext cx="10360501" cy="865088"/>
          </a:xfrm>
        </p:spPr>
        <p:txBody>
          <a:bodyPr/>
          <a:lstStyle/>
          <a:p>
            <a:pPr algn="ctr"/>
            <a:r>
              <a:rPr lang="en-NZ" altLang="zh-CN" sz="4400" dirty="0" smtClean="0">
                <a:latin typeface="Imprint MT Shadow" panose="04020605060303030202" pitchFamily="82" charset="0"/>
              </a:rPr>
              <a:t>U</a:t>
            </a:r>
            <a:r>
              <a:rPr lang="en-NZ" altLang="zh-CN" dirty="0" smtClean="0">
                <a:latin typeface="Imprint MT Shadow" panose="04020605060303030202" pitchFamily="82" charset="0"/>
              </a:rPr>
              <a:t>ncertainties in </a:t>
            </a:r>
            <a:r>
              <a:rPr lang="en-NZ" altLang="zh-CN" sz="4400" dirty="0" smtClean="0">
                <a:latin typeface="Imprint MT Shadow" panose="04020605060303030202" pitchFamily="82" charset="0"/>
              </a:rPr>
              <a:t>D</a:t>
            </a:r>
            <a:r>
              <a:rPr lang="en-NZ" altLang="zh-CN" dirty="0" smtClean="0">
                <a:latin typeface="Imprint MT Shadow" panose="04020605060303030202" pitchFamily="82" charset="0"/>
              </a:rPr>
              <a:t>atabase</a:t>
            </a:r>
            <a:endParaRPr lang="zh-CN" altLang="en-US" dirty="0">
              <a:latin typeface="Imprint MT Shadow" panose="04020605060303030202" pitchFamily="82" charset="0"/>
            </a:endParaRPr>
          </a:p>
        </p:txBody>
      </p:sp>
      <p:sp>
        <p:nvSpPr>
          <p:cNvPr id="4" name="Content Placeholder 2"/>
          <p:cNvSpPr txBox="1">
            <a:spLocks/>
          </p:cNvSpPr>
          <p:nvPr/>
        </p:nvSpPr>
        <p:spPr>
          <a:xfrm>
            <a:off x="1053852" y="1412776"/>
            <a:ext cx="10548184" cy="475252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marL="0" indent="0">
              <a:buNone/>
            </a:pPr>
            <a:endParaRPr lang="en-NZ" altLang="zh-CN" dirty="0" smtClean="0"/>
          </a:p>
          <a:p>
            <a:pPr marL="0" indent="0">
              <a:buNone/>
            </a:pPr>
            <a:r>
              <a:rPr lang="en-NZ" altLang="zh-CN" dirty="0" smtClean="0">
                <a:latin typeface="Imprint MT Shadow" panose="04020605060303030202" pitchFamily="82" charset="0"/>
              </a:rPr>
              <a:t>The reasons why we need a probabilistic data model (PDM):</a:t>
            </a:r>
          </a:p>
          <a:p>
            <a:r>
              <a:rPr lang="en-US" altLang="zh-CN" sz="2400" dirty="0"/>
              <a:t>Most real databases contain data whose correctness is </a:t>
            </a:r>
            <a:r>
              <a:rPr lang="en-US" altLang="zh-CN" sz="2400" dirty="0" smtClean="0"/>
              <a:t>uncertain, we need an explicit representation of the uncertainty</a:t>
            </a:r>
          </a:p>
          <a:p>
            <a:r>
              <a:rPr lang="en-NZ" altLang="zh-CN" sz="2400" dirty="0" smtClean="0"/>
              <a:t>Current applications in our real life such as banking, payroll, accounting, inventory, all of which require a precise semantics of the data</a:t>
            </a:r>
          </a:p>
          <a:p>
            <a:r>
              <a:rPr lang="en-NZ" altLang="zh-CN" sz="2400" dirty="0" smtClean="0"/>
              <a:t>The properties in above database entities sometimes cannot be deterministically classified</a:t>
            </a:r>
          </a:p>
          <a:p>
            <a:r>
              <a:rPr lang="en-NZ" altLang="zh-CN" sz="2400" dirty="0" smtClean="0"/>
              <a:t>Precise data mappings and schema mappings are increasingly hard to build on a large scale with uncertainties</a:t>
            </a:r>
          </a:p>
        </p:txBody>
      </p:sp>
      <p:sp>
        <p:nvSpPr>
          <p:cNvPr id="3" name="Slide Number Placeholder 2"/>
          <p:cNvSpPr>
            <a:spLocks noGrp="1"/>
          </p:cNvSpPr>
          <p:nvPr>
            <p:ph type="sldNum" sz="quarter" idx="12"/>
          </p:nvPr>
        </p:nvSpPr>
        <p:spPr/>
        <p:txBody>
          <a:bodyPr/>
          <a:lstStyle/>
          <a:p>
            <a:fld id="{E5FD5434-F838-4DD4-A17B-1CB1A1850DF4}" type="slidenum">
              <a:rPr lang="en-US" altLang="zh-CN" sz="2000" smtClean="0"/>
              <a:t>3</a:t>
            </a:fld>
            <a:endParaRPr lang="en-US" altLang="zh-CN" sz="2000" dirty="0"/>
          </a:p>
        </p:txBody>
      </p:sp>
    </p:spTree>
    <p:extLst>
      <p:ext uri="{BB962C8B-B14F-4D97-AF65-F5344CB8AC3E}">
        <p14:creationId xmlns:p14="http://schemas.microsoft.com/office/powerpoint/2010/main" val="198804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94" y="116632"/>
            <a:ext cx="9751060" cy="1383741"/>
          </a:xfrm>
        </p:spPr>
        <p:txBody>
          <a:bodyPr/>
          <a:lstStyle/>
          <a:p>
            <a:r>
              <a:rPr lang="en-US" sz="4000" dirty="0" smtClean="0">
                <a:latin typeface="Imprint MT Shadow" panose="04020605060303030202" pitchFamily="82" charset="0"/>
              </a:rPr>
              <a:t>A </a:t>
            </a:r>
            <a:r>
              <a:rPr lang="en-US" dirty="0" smtClean="0">
                <a:latin typeface="Imprint MT Shadow" panose="04020605060303030202" pitchFamily="82" charset="0"/>
              </a:rPr>
              <a:t>p</a:t>
            </a:r>
            <a:r>
              <a:rPr lang="en-US" sz="4000" dirty="0" smtClean="0">
                <a:latin typeface="Imprint MT Shadow" panose="04020605060303030202" pitchFamily="82" charset="0"/>
              </a:rPr>
              <a:t>aradigm for </a:t>
            </a:r>
            <a:r>
              <a:rPr lang="en-US" dirty="0" smtClean="0">
                <a:latin typeface="Imprint MT Shadow" panose="04020605060303030202" pitchFamily="82" charset="0"/>
              </a:rPr>
              <a:t>m</a:t>
            </a:r>
            <a:r>
              <a:rPr lang="en-US" sz="4000" dirty="0" smtClean="0">
                <a:latin typeface="Imprint MT Shadow" panose="04020605060303030202" pitchFamily="82" charset="0"/>
              </a:rPr>
              <a:t>anaging </a:t>
            </a:r>
            <a:r>
              <a:rPr lang="en-US" dirty="0" smtClean="0">
                <a:latin typeface="Imprint MT Shadow" panose="04020605060303030202" pitchFamily="82" charset="0"/>
              </a:rPr>
              <a:t>u</a:t>
            </a:r>
            <a:r>
              <a:rPr lang="en-US" sz="4000" dirty="0" smtClean="0">
                <a:latin typeface="Imprint MT Shadow" panose="04020605060303030202" pitchFamily="82" charset="0"/>
              </a:rPr>
              <a:t>ncertainties</a:t>
            </a:r>
            <a:endParaRPr lang="en-US" sz="4000" dirty="0">
              <a:latin typeface="Imprint MT Shadow" panose="04020605060303030202" pitchFamily="82" charset="0"/>
            </a:endParaRPr>
          </a:p>
        </p:txBody>
      </p:sp>
      <p:sp>
        <p:nvSpPr>
          <p:cNvPr id="3" name="Text Placeholder 2"/>
          <p:cNvSpPr>
            <a:spLocks noGrp="1"/>
          </p:cNvSpPr>
          <p:nvPr>
            <p:ph type="body" idx="1"/>
          </p:nvPr>
        </p:nvSpPr>
        <p:spPr>
          <a:xfrm>
            <a:off x="837828" y="1500373"/>
            <a:ext cx="10801200" cy="4952963"/>
          </a:xfrm>
        </p:spPr>
        <p:txBody>
          <a:bodyPr/>
          <a:lstStyle/>
          <a:p>
            <a:pPr algn="l"/>
            <a:endParaRPr lang="en-NZ" sz="2400" dirty="0" smtClean="0"/>
          </a:p>
          <a:p>
            <a:pPr algn="l"/>
            <a:endParaRPr lang="en-NZ" sz="2400" dirty="0" smtClean="0"/>
          </a:p>
          <a:p>
            <a:pPr algn="l"/>
            <a:r>
              <a:rPr lang="en-NZ" sz="3200" dirty="0" smtClean="0">
                <a:latin typeface="Imprint MT Shadow" panose="04020605060303030202" pitchFamily="82" charset="0"/>
              </a:rPr>
              <a:t>The research paper describes a general paradigm for data with uncertainties, the uncertainties can be assumed as two types:</a:t>
            </a:r>
          </a:p>
          <a:p>
            <a:pPr algn="l"/>
            <a:endParaRPr lang="en-NZ" sz="2400" dirty="0" smtClean="0"/>
          </a:p>
          <a:p>
            <a:pPr algn="l"/>
            <a:endParaRPr lang="en-NZ" sz="2400" dirty="0" smtClean="0"/>
          </a:p>
          <a:p>
            <a:pPr marL="457200" indent="-457200" algn="l">
              <a:buFont typeface="+mj-lt"/>
              <a:buAutoNum type="arabicPeriod"/>
            </a:pPr>
            <a:r>
              <a:rPr lang="en-NZ" dirty="0" smtClean="0"/>
              <a:t>It could be that the data in real world is uncertain or</a:t>
            </a:r>
          </a:p>
          <a:p>
            <a:pPr marL="457200" indent="-457200" algn="l">
              <a:buFont typeface="+mj-lt"/>
              <a:buAutoNum type="arabicPeriod"/>
            </a:pPr>
            <a:r>
              <a:rPr lang="en-NZ" dirty="0" smtClean="0"/>
              <a:t>It could be that the real data is deterministic but our knowledge about it is uncertain for various reasons </a:t>
            </a:r>
          </a:p>
          <a:p>
            <a:pPr algn="l"/>
            <a:endParaRPr lang="en-NZ" sz="2400" dirty="0" smtClean="0"/>
          </a:p>
          <a:p>
            <a:pPr algn="l"/>
            <a:endParaRPr lang="en-US" sz="2400" dirty="0"/>
          </a:p>
        </p:txBody>
      </p:sp>
      <p:sp>
        <p:nvSpPr>
          <p:cNvPr id="4" name="Slide Number Placeholder 3"/>
          <p:cNvSpPr>
            <a:spLocks noGrp="1"/>
          </p:cNvSpPr>
          <p:nvPr>
            <p:ph type="sldNum" sz="quarter" idx="12"/>
          </p:nvPr>
        </p:nvSpPr>
        <p:spPr/>
        <p:txBody>
          <a:bodyPr/>
          <a:lstStyle/>
          <a:p>
            <a:fld id="{E5FD5434-F838-4DD4-A17B-1CB1A1850DF4}" type="slidenum">
              <a:rPr lang="en-US" altLang="zh-CN" sz="2000" smtClean="0"/>
              <a:t>4</a:t>
            </a:fld>
            <a:endParaRPr lang="en-US" altLang="zh-CN" sz="2000" dirty="0"/>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620688"/>
            <a:ext cx="9751060" cy="1512168"/>
          </a:xfrm>
        </p:spPr>
        <p:txBody>
          <a:bodyPr/>
          <a:lstStyle/>
          <a:p>
            <a:r>
              <a:rPr lang="en-NZ" altLang="zh-CN" sz="3200" b="1" i="1" dirty="0">
                <a:latin typeface="Imprint MT Shadow" panose="04020605060303030202" pitchFamily="82" charset="0"/>
              </a:rPr>
              <a:t>Introduce the probabilistic data model</a:t>
            </a:r>
            <a:r>
              <a:rPr lang="zh-CN" altLang="en-US" b="1" i="1" dirty="0"/>
              <a:t/>
            </a:r>
            <a:br>
              <a:rPr lang="zh-CN" altLang="en-US" b="1" i="1" dirty="0"/>
            </a:br>
            <a:endParaRPr lang="zh-CN" altLang="en-US" dirty="0"/>
          </a:p>
        </p:txBody>
      </p:sp>
      <p:sp>
        <p:nvSpPr>
          <p:cNvPr id="3" name="Text Placeholder 2"/>
          <p:cNvSpPr>
            <a:spLocks noGrp="1"/>
          </p:cNvSpPr>
          <p:nvPr>
            <p:ph type="body" idx="1"/>
          </p:nvPr>
        </p:nvSpPr>
        <p:spPr>
          <a:xfrm>
            <a:off x="1230770" y="2132856"/>
            <a:ext cx="9751060" cy="3960440"/>
          </a:xfrm>
        </p:spPr>
        <p:txBody>
          <a:bodyPr/>
          <a:lstStyle/>
          <a:p>
            <a:pPr algn="l"/>
            <a:r>
              <a:rPr lang="en-NZ" altLang="zh-CN" dirty="0">
                <a:latin typeface="Imprint MT Shadow" panose="04020605060303030202" pitchFamily="82" charset="0"/>
              </a:rPr>
              <a:t>The probability model has been a dominant approach to modelling uncertainties</a:t>
            </a:r>
          </a:p>
          <a:p>
            <a:pPr algn="l"/>
            <a:endParaRPr lang="en-NZ" altLang="zh-CN" dirty="0"/>
          </a:p>
          <a:p>
            <a:pPr marL="342900" indent="-342900" algn="l">
              <a:buFont typeface="Wingdings" panose="05000000000000000000" pitchFamily="2" charset="2"/>
              <a:buChar char="u"/>
            </a:pPr>
            <a:r>
              <a:rPr lang="en-NZ" altLang="zh-CN" dirty="0"/>
              <a:t>The paper only considers here modelling uncertainties as probabilities</a:t>
            </a:r>
          </a:p>
          <a:p>
            <a:pPr marL="342900" indent="-342900" algn="l">
              <a:buFont typeface="Wingdings" panose="05000000000000000000" pitchFamily="2" charset="2"/>
              <a:buChar char="u"/>
            </a:pPr>
            <a:r>
              <a:rPr lang="en-NZ" altLang="zh-CN" dirty="0"/>
              <a:t>Users formulate queries using a standard query language</a:t>
            </a:r>
          </a:p>
          <a:p>
            <a:pPr marL="342900" indent="-342900" algn="l">
              <a:buFont typeface="Wingdings" panose="05000000000000000000" pitchFamily="2" charset="2"/>
              <a:buChar char="u"/>
            </a:pPr>
            <a:r>
              <a:rPr lang="en-NZ" altLang="zh-CN" dirty="0"/>
              <a:t>Each answer with a probability score represents its confidence in that answer</a:t>
            </a:r>
          </a:p>
          <a:p>
            <a:endParaRPr lang="zh-CN" altLang="en-US" dirty="0"/>
          </a:p>
        </p:txBody>
      </p:sp>
      <p:sp>
        <p:nvSpPr>
          <p:cNvPr id="4" name="Slide Number Placeholder 3"/>
          <p:cNvSpPr>
            <a:spLocks noGrp="1"/>
          </p:cNvSpPr>
          <p:nvPr>
            <p:ph type="sldNum" sz="quarter" idx="12"/>
          </p:nvPr>
        </p:nvSpPr>
        <p:spPr/>
        <p:txBody>
          <a:bodyPr/>
          <a:lstStyle/>
          <a:p>
            <a:fld id="{E5FD5434-F838-4DD4-A17B-1CB1A1850DF4}" type="slidenum">
              <a:rPr lang="en-US" altLang="zh-CN" sz="2000" smtClean="0"/>
              <a:t>5</a:t>
            </a:fld>
            <a:endParaRPr lang="en-US" altLang="zh-CN" sz="2000" dirty="0"/>
          </a:p>
        </p:txBody>
      </p:sp>
    </p:spTree>
    <p:extLst>
      <p:ext uri="{BB962C8B-B14F-4D97-AF65-F5344CB8AC3E}">
        <p14:creationId xmlns:p14="http://schemas.microsoft.com/office/powerpoint/2010/main" val="132725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0"/>
            <a:ext cx="9751060" cy="879685"/>
          </a:xfrm>
        </p:spPr>
        <p:txBody>
          <a:bodyPr/>
          <a:lstStyle/>
          <a:p>
            <a:r>
              <a:rPr lang="en-NZ" altLang="zh-CN" dirty="0" smtClean="0">
                <a:latin typeface="Imprint MT Shadow" panose="04020605060303030202" pitchFamily="82" charset="0"/>
              </a:rPr>
              <a:t>P</a:t>
            </a:r>
            <a:r>
              <a:rPr lang="en-NZ" altLang="zh-CN" sz="4000" dirty="0" smtClean="0">
                <a:latin typeface="Imprint MT Shadow" panose="04020605060303030202" pitchFamily="82" charset="0"/>
              </a:rPr>
              <a:t>robabilistic</a:t>
            </a:r>
            <a:r>
              <a:rPr lang="en-NZ" altLang="zh-CN" dirty="0" smtClean="0">
                <a:latin typeface="Imprint MT Shadow" panose="04020605060303030202" pitchFamily="82" charset="0"/>
              </a:rPr>
              <a:t> d</a:t>
            </a:r>
            <a:r>
              <a:rPr lang="en-NZ" altLang="zh-CN" sz="4000" dirty="0" smtClean="0">
                <a:latin typeface="Imprint MT Shadow" panose="04020605060303030202" pitchFamily="82" charset="0"/>
              </a:rPr>
              <a:t>atabase</a:t>
            </a:r>
            <a:endParaRPr lang="zh-CN" altLang="en-US" sz="4000" dirty="0">
              <a:latin typeface="Imprint MT Shadow" panose="04020605060303030202" pitchFamily="82" charset="0"/>
            </a:endParaRPr>
          </a:p>
        </p:txBody>
      </p:sp>
      <p:sp>
        <p:nvSpPr>
          <p:cNvPr id="3" name="Text Placeholder 2"/>
          <p:cNvSpPr>
            <a:spLocks noGrp="1"/>
          </p:cNvSpPr>
          <p:nvPr>
            <p:ph type="body" idx="1"/>
          </p:nvPr>
        </p:nvSpPr>
        <p:spPr>
          <a:xfrm>
            <a:off x="1269876" y="1628800"/>
            <a:ext cx="9865096" cy="4608512"/>
          </a:xfrm>
        </p:spPr>
        <p:txBody>
          <a:bodyPr/>
          <a:lstStyle/>
          <a:p>
            <a:r>
              <a:rPr lang="en-NZ" altLang="zh-CN" sz="3200" dirty="0" smtClean="0">
                <a:effectLst>
                  <a:outerShdw blurRad="38100" dist="38100" dir="2700000" algn="tl">
                    <a:srgbClr val="000000">
                      <a:alpha val="43137"/>
                    </a:srgbClr>
                  </a:outerShdw>
                </a:effectLst>
                <a:latin typeface="Imprint MT Shadow" panose="04020605060303030202" pitchFamily="82" charset="0"/>
              </a:rPr>
              <a:t>The central problem discussed in this paper is the following:</a:t>
            </a:r>
            <a:r>
              <a:rPr lang="en-NZ" altLang="zh-CN" sz="3200" dirty="0" smtClean="0">
                <a:latin typeface="Imprint MT Shadow" panose="04020605060303030202" pitchFamily="82" charset="0"/>
              </a:rPr>
              <a:t> </a:t>
            </a:r>
          </a:p>
          <a:p>
            <a:endParaRPr lang="en-NZ" altLang="zh-CN" dirty="0">
              <a:latin typeface="Imprint MT Shadow" panose="04020605060303030202" pitchFamily="82" charset="0"/>
            </a:endParaRPr>
          </a:p>
          <a:p>
            <a:r>
              <a:rPr lang="en-NZ" altLang="zh-CN" dirty="0" smtClean="0"/>
              <a:t>given a Boolean query </a:t>
            </a:r>
            <a:r>
              <a:rPr lang="en-NZ" altLang="zh-CN" i="1" dirty="0" smtClean="0"/>
              <a:t>q</a:t>
            </a:r>
            <a:r>
              <a:rPr lang="en-NZ" altLang="zh-CN" dirty="0" smtClean="0"/>
              <a:t> on a probabilistic database </a:t>
            </a:r>
            <a:r>
              <a:rPr lang="en-NZ" altLang="zh-CN" i="1" dirty="0" smtClean="0"/>
              <a:t>PDB</a:t>
            </a:r>
            <a:r>
              <a:rPr lang="en-NZ" altLang="zh-CN" dirty="0" smtClean="0"/>
              <a:t>, compute the probability of </a:t>
            </a:r>
            <a:r>
              <a:rPr lang="en-NZ" altLang="zh-CN" i="1" dirty="0" smtClean="0"/>
              <a:t>q</a:t>
            </a:r>
            <a:r>
              <a:rPr lang="en-NZ" altLang="zh-CN" dirty="0" smtClean="0"/>
              <a:t> on </a:t>
            </a:r>
            <a:r>
              <a:rPr lang="en-NZ" altLang="zh-CN" i="1" dirty="0" smtClean="0"/>
              <a:t>PDB</a:t>
            </a:r>
            <a:r>
              <a:rPr lang="en-NZ" altLang="zh-CN" dirty="0" smtClean="0"/>
              <a:t>, in notation </a:t>
            </a:r>
            <a:r>
              <a:rPr lang="en-NZ" altLang="zh-CN" b="1" dirty="0" smtClean="0"/>
              <a:t>P</a:t>
            </a:r>
            <a:r>
              <a:rPr lang="en-NZ" altLang="zh-CN" dirty="0" smtClean="0"/>
              <a:t>(</a:t>
            </a:r>
            <a:r>
              <a:rPr lang="en-NZ" altLang="zh-CN" i="1" dirty="0" smtClean="0"/>
              <a:t>q</a:t>
            </a:r>
            <a:r>
              <a:rPr lang="en-NZ" altLang="zh-CN" dirty="0" smtClean="0"/>
              <a:t>)</a:t>
            </a:r>
            <a:endParaRPr lang="en-NZ" altLang="zh-CN" dirty="0" smtClean="0">
              <a:latin typeface="Imprint MT Shadow" panose="04020605060303030202" pitchFamily="82" charset="0"/>
            </a:endParaRPr>
          </a:p>
          <a:p>
            <a:endParaRPr lang="en-NZ" altLang="zh-CN" dirty="0" smtClean="0">
              <a:effectLst>
                <a:outerShdw blurRad="38100" dist="38100" dir="2700000" algn="tl">
                  <a:srgbClr val="000000">
                    <a:alpha val="43137"/>
                  </a:srgbClr>
                </a:outerShdw>
              </a:effectLst>
              <a:latin typeface="Imprint MT Shadow" panose="04020605060303030202" pitchFamily="82" charset="0"/>
            </a:endParaRPr>
          </a:p>
          <a:p>
            <a:pPr algn="l"/>
            <a:endParaRPr lang="en-NZ" altLang="zh-CN" sz="2400" dirty="0" smtClean="0">
              <a:effectLst>
                <a:outerShdw blurRad="38100" dist="38100" dir="2700000" algn="tl">
                  <a:srgbClr val="000000">
                    <a:alpha val="43137"/>
                  </a:srgbClr>
                </a:outerShdw>
              </a:effectLst>
              <a:latin typeface="Imprint MT Shadow" panose="04020605060303030202" pitchFamily="82" charset="0"/>
            </a:endParaRPr>
          </a:p>
          <a:p>
            <a:pPr algn="l"/>
            <a:r>
              <a:rPr lang="en-NZ" altLang="zh-CN" sz="2400" dirty="0" smtClean="0">
                <a:effectLst>
                  <a:outerShdw blurRad="38100" dist="38100" dir="2700000" algn="tl">
                    <a:srgbClr val="000000">
                      <a:alpha val="43137"/>
                    </a:srgbClr>
                  </a:outerShdw>
                </a:effectLst>
                <a:latin typeface="Imprint MT Shadow" panose="04020605060303030202" pitchFamily="82" charset="0"/>
              </a:rPr>
              <a:t>e.g. </a:t>
            </a:r>
            <a:r>
              <a:rPr lang="en-NZ" altLang="zh-CN" sz="2400" dirty="0" smtClean="0"/>
              <a:t>if someone manually inspects all extracted items that have probability between, say, 0.3 and 0.35, then on finds that approximatively 30—35% of them are correct in a given instance</a:t>
            </a:r>
            <a:endParaRPr lang="en-NZ" altLang="zh-CN" sz="2400" dirty="0" smtClean="0">
              <a:effectLst>
                <a:outerShdw blurRad="38100" dist="38100" dir="2700000" algn="tl">
                  <a:srgbClr val="000000">
                    <a:alpha val="43137"/>
                  </a:srgbClr>
                </a:outerShdw>
              </a:effectLst>
              <a:latin typeface="Imprint MT Shadow" panose="04020605060303030202" pitchFamily="82" charset="0"/>
            </a:endParaRPr>
          </a:p>
          <a:p>
            <a:endParaRPr lang="zh-CN" altLang="en-US" dirty="0">
              <a:latin typeface="Imprint MT Shadow" panose="04020605060303030202" pitchFamily="82" charset="0"/>
            </a:endParaRPr>
          </a:p>
        </p:txBody>
      </p:sp>
      <p:sp>
        <p:nvSpPr>
          <p:cNvPr id="4" name="Slide Number Placeholder 3"/>
          <p:cNvSpPr>
            <a:spLocks noGrp="1"/>
          </p:cNvSpPr>
          <p:nvPr>
            <p:ph type="sldNum" sz="quarter" idx="12"/>
          </p:nvPr>
        </p:nvSpPr>
        <p:spPr/>
        <p:txBody>
          <a:bodyPr/>
          <a:lstStyle/>
          <a:p>
            <a:fld id="{E5FD5434-F838-4DD4-A17B-1CB1A1850DF4}" type="slidenum">
              <a:rPr lang="en-US" altLang="zh-CN" sz="2000" smtClean="0"/>
              <a:t>6</a:t>
            </a:fld>
            <a:endParaRPr lang="en-US" altLang="zh-CN" sz="2000" dirty="0"/>
          </a:p>
        </p:txBody>
      </p:sp>
    </p:spTree>
    <p:extLst>
      <p:ext uri="{BB962C8B-B14F-4D97-AF65-F5344CB8AC3E}">
        <p14:creationId xmlns:p14="http://schemas.microsoft.com/office/powerpoint/2010/main" val="120928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332656"/>
            <a:ext cx="9751060" cy="807677"/>
          </a:xfrm>
        </p:spPr>
        <p:txBody>
          <a:bodyPr/>
          <a:lstStyle/>
          <a:p>
            <a:r>
              <a:rPr lang="en-NZ" altLang="zh-CN" dirty="0" smtClean="0">
                <a:latin typeface="Imprint MT Shadow" panose="04020605060303030202" pitchFamily="82" charset="0"/>
              </a:rPr>
              <a:t>Possible worlds</a:t>
            </a:r>
            <a:endParaRPr lang="zh-CN" altLang="en-US" dirty="0">
              <a:latin typeface="Imprint MT Shadow" panose="04020605060303030202" pitchFamily="82" charset="0"/>
            </a:endParaRPr>
          </a:p>
        </p:txBody>
      </p:sp>
      <p:sp>
        <p:nvSpPr>
          <p:cNvPr id="3" name="Text Placeholder 2"/>
          <p:cNvSpPr>
            <a:spLocks noGrp="1"/>
          </p:cNvSpPr>
          <p:nvPr>
            <p:ph type="body" idx="1"/>
          </p:nvPr>
        </p:nvSpPr>
        <p:spPr>
          <a:xfrm>
            <a:off x="1269876" y="1484784"/>
            <a:ext cx="10297144" cy="5184576"/>
          </a:xfrm>
        </p:spPr>
        <p:txBody>
          <a:bodyPr/>
          <a:lstStyle/>
          <a:p>
            <a:r>
              <a:rPr lang="en-NZ" altLang="zh-CN" i="1" dirty="0" smtClean="0">
                <a:latin typeface="Imprint MT Shadow" panose="04020605060303030202" pitchFamily="82" charset="0"/>
              </a:rPr>
              <a:t>A probabilistic database based on possible worlds:</a:t>
            </a:r>
          </a:p>
          <a:p>
            <a:endParaRPr lang="en-NZ" altLang="zh-CN" i="1" dirty="0" smtClean="0">
              <a:latin typeface="Imprint MT Shadow" panose="04020605060303030202" pitchFamily="82" charset="0"/>
            </a:endParaRPr>
          </a:p>
          <a:p>
            <a:pPr algn="l"/>
            <a:r>
              <a:rPr lang="en-US" altLang="zh-CN" dirty="0"/>
              <a:t>A probabilistic database is a </a:t>
            </a:r>
            <a:r>
              <a:rPr lang="en-US" altLang="zh-CN" dirty="0" smtClean="0"/>
              <a:t>probability space </a:t>
            </a:r>
            <a:r>
              <a:rPr lang="en-US" altLang="zh-CN" i="1" dirty="0"/>
              <a:t>PDB </a:t>
            </a:r>
            <a:r>
              <a:rPr lang="en-US" altLang="zh-CN" dirty="0"/>
              <a:t>= (</a:t>
            </a:r>
            <a:r>
              <a:rPr lang="en-US" altLang="zh-CN" i="1" dirty="0"/>
              <a:t>W,</a:t>
            </a:r>
            <a:r>
              <a:rPr lang="en-US" altLang="zh-CN" sz="3200" b="1" i="1" dirty="0"/>
              <a:t>P</a:t>
            </a:r>
            <a:r>
              <a:rPr lang="en-US" altLang="zh-CN" dirty="0"/>
              <a:t>) where the set of outcomes is a set </a:t>
            </a:r>
            <a:r>
              <a:rPr lang="en-US" altLang="zh-CN" dirty="0" smtClean="0"/>
              <a:t>of possible </a:t>
            </a:r>
            <a:r>
              <a:rPr lang="en-US" altLang="zh-CN" dirty="0"/>
              <a:t>worlds </a:t>
            </a:r>
            <a:r>
              <a:rPr lang="en-US" altLang="zh-CN" i="1" dirty="0"/>
              <a:t>W</a:t>
            </a:r>
            <a:r>
              <a:rPr lang="en-US" altLang="zh-CN" dirty="0"/>
              <a:t> = {</a:t>
            </a:r>
            <a:r>
              <a:rPr lang="en-US" altLang="zh-CN" sz="3200" i="1" dirty="0" smtClean="0"/>
              <a:t>I</a:t>
            </a:r>
            <a:r>
              <a:rPr lang="en-US" altLang="zh-CN" sz="2000" dirty="0" smtClean="0"/>
              <a:t>1</a:t>
            </a:r>
            <a:r>
              <a:rPr lang="en-US" altLang="zh-CN" dirty="0" smtClean="0"/>
              <a:t>, </a:t>
            </a:r>
            <a:r>
              <a:rPr lang="en-US" altLang="zh-CN" dirty="0"/>
              <a:t>. . . , </a:t>
            </a:r>
            <a:r>
              <a:rPr lang="en-US" altLang="zh-CN" sz="3200" i="1" dirty="0" smtClean="0"/>
              <a:t>I</a:t>
            </a:r>
            <a:r>
              <a:rPr lang="en-US" altLang="zh-CN" sz="2000" dirty="0" smtClean="0"/>
              <a:t>n</a:t>
            </a:r>
            <a:r>
              <a:rPr lang="en-US" altLang="zh-CN" dirty="0" smtClean="0"/>
              <a:t>}. </a:t>
            </a:r>
            <a:r>
              <a:rPr lang="en-US" altLang="zh-CN" dirty="0"/>
              <a:t>In other words, it is </a:t>
            </a:r>
            <a:r>
              <a:rPr lang="en-US" altLang="zh-CN" dirty="0" smtClean="0"/>
              <a:t>a function </a:t>
            </a:r>
            <a:r>
              <a:rPr lang="en-US" altLang="zh-CN" sz="3200" b="1" dirty="0"/>
              <a:t>P</a:t>
            </a:r>
            <a:r>
              <a:rPr lang="en-US" altLang="zh-CN" dirty="0"/>
              <a:t> : </a:t>
            </a:r>
            <a:r>
              <a:rPr lang="en-US" altLang="zh-CN" i="1" dirty="0"/>
              <a:t>W</a:t>
            </a:r>
            <a:r>
              <a:rPr lang="en-US" altLang="zh-CN" dirty="0"/>
              <a:t> → (0, 1] </a:t>
            </a:r>
            <a:r>
              <a:rPr lang="en-US" altLang="zh-CN" dirty="0" err="1" smtClean="0"/>
              <a:t>s.t.</a:t>
            </a:r>
            <a:r>
              <a:rPr lang="en-US" altLang="zh-CN" dirty="0" smtClean="0"/>
              <a:t> </a:t>
            </a:r>
            <a:r>
              <a:rPr lang="el-GR" altLang="zh-CN" sz="3600" dirty="0" smtClean="0"/>
              <a:t>Σ</a:t>
            </a:r>
            <a:r>
              <a:rPr lang="en-US" altLang="zh-CN" sz="2000" dirty="0" smtClean="0"/>
              <a:t>I</a:t>
            </a:r>
            <a:r>
              <a:rPr lang="en-US" altLang="zh-CN" sz="2000" dirty="0"/>
              <a:t>∈W </a:t>
            </a:r>
            <a:r>
              <a:rPr lang="en-US" altLang="zh-CN" sz="2000" dirty="0" smtClean="0"/>
              <a:t> </a:t>
            </a:r>
            <a:r>
              <a:rPr lang="en-US" altLang="zh-CN" sz="3200" b="1" dirty="0" smtClean="0"/>
              <a:t>P</a:t>
            </a:r>
            <a:r>
              <a:rPr lang="en-US" altLang="zh-CN" dirty="0" smtClean="0"/>
              <a:t>(</a:t>
            </a:r>
            <a:r>
              <a:rPr lang="en-US" altLang="zh-CN" i="1" dirty="0" smtClean="0"/>
              <a:t>I</a:t>
            </a:r>
            <a:r>
              <a:rPr lang="en-US" altLang="zh-CN" dirty="0"/>
              <a:t>) = 1</a:t>
            </a:r>
            <a:r>
              <a:rPr lang="en-US" altLang="zh-CN" dirty="0" smtClean="0"/>
              <a:t>.</a:t>
            </a:r>
          </a:p>
          <a:p>
            <a:pPr algn="l"/>
            <a:endParaRPr lang="en-NZ" altLang="zh-CN" dirty="0"/>
          </a:p>
          <a:p>
            <a:pPr algn="l"/>
            <a:r>
              <a:rPr lang="en-US" altLang="zh-CN" dirty="0"/>
              <a:t>A Boolean query q deﬁnes the event {</a:t>
            </a:r>
            <a:r>
              <a:rPr lang="en-US" altLang="zh-CN" i="1" dirty="0"/>
              <a:t>I </a:t>
            </a:r>
            <a:r>
              <a:rPr lang="en-US" altLang="zh-CN" dirty="0"/>
              <a:t>| </a:t>
            </a:r>
            <a:r>
              <a:rPr lang="en-US" altLang="zh-CN" i="1" dirty="0"/>
              <a:t>I</a:t>
            </a:r>
            <a:r>
              <a:rPr lang="en-US" altLang="zh-CN" dirty="0"/>
              <a:t> |= </a:t>
            </a:r>
            <a:r>
              <a:rPr lang="en-US" altLang="zh-CN" i="1" dirty="0"/>
              <a:t>q</a:t>
            </a:r>
            <a:r>
              <a:rPr lang="en-US" altLang="zh-CN" dirty="0"/>
              <a:t>} over </a:t>
            </a:r>
            <a:r>
              <a:rPr lang="en-US" altLang="zh-CN" dirty="0" smtClean="0"/>
              <a:t>a probabilistic </a:t>
            </a:r>
            <a:r>
              <a:rPr lang="en-US" altLang="zh-CN" dirty="0"/>
              <a:t>database, and its marginal probability is </a:t>
            </a:r>
            <a:r>
              <a:rPr lang="en-US" altLang="zh-CN" sz="3200" b="1" dirty="0"/>
              <a:t>P</a:t>
            </a:r>
            <a:r>
              <a:rPr lang="en-US" altLang="zh-CN" dirty="0"/>
              <a:t>(</a:t>
            </a:r>
            <a:r>
              <a:rPr lang="en-US" altLang="zh-CN" i="1" dirty="0"/>
              <a:t>q</a:t>
            </a:r>
            <a:r>
              <a:rPr lang="en-US" altLang="zh-CN" dirty="0"/>
              <a:t>) = </a:t>
            </a:r>
            <a:r>
              <a:rPr lang="el-GR" altLang="zh-CN" sz="4400" dirty="0"/>
              <a:t>Σ</a:t>
            </a:r>
            <a:r>
              <a:rPr lang="en-US" altLang="zh-CN" sz="2000" i="1" dirty="0"/>
              <a:t>I</a:t>
            </a:r>
            <a:r>
              <a:rPr lang="en-US" altLang="zh-CN" sz="2000" dirty="0"/>
              <a:t>∈</a:t>
            </a:r>
            <a:r>
              <a:rPr lang="en-US" altLang="zh-CN" sz="2000" i="1" dirty="0" smtClean="0"/>
              <a:t>W </a:t>
            </a:r>
            <a:r>
              <a:rPr lang="en-US" altLang="zh-CN" sz="2000" b="1" dirty="0" smtClean="0"/>
              <a:t>|</a:t>
            </a:r>
            <a:r>
              <a:rPr lang="en-US" altLang="zh-CN" sz="2000" dirty="0" smtClean="0"/>
              <a:t> (</a:t>
            </a:r>
            <a:r>
              <a:rPr lang="en-US" altLang="zh-CN" sz="2000" i="1" dirty="0" smtClean="0"/>
              <a:t>I</a:t>
            </a:r>
            <a:r>
              <a:rPr lang="en-US" altLang="zh-CN" sz="2000" dirty="0" smtClean="0"/>
              <a:t>|=</a:t>
            </a:r>
            <a:r>
              <a:rPr lang="en-US" altLang="zh-CN" sz="2000" i="1" dirty="0" smtClean="0"/>
              <a:t>q)</a:t>
            </a:r>
            <a:r>
              <a:rPr lang="en-US" altLang="zh-CN" sz="2000" dirty="0" smtClean="0"/>
              <a:t>  </a:t>
            </a:r>
            <a:r>
              <a:rPr lang="en-US" altLang="zh-CN" sz="3200" b="1" dirty="0"/>
              <a:t>P</a:t>
            </a:r>
            <a:r>
              <a:rPr lang="en-US" altLang="zh-CN" dirty="0"/>
              <a:t>(</a:t>
            </a:r>
            <a:r>
              <a:rPr lang="en-US" altLang="zh-CN" i="1" dirty="0"/>
              <a:t>I</a:t>
            </a:r>
            <a:r>
              <a:rPr lang="en-US" altLang="zh-CN" dirty="0"/>
              <a:t>). A tuple t is a special case of a </a:t>
            </a:r>
            <a:r>
              <a:rPr lang="en-US" altLang="zh-CN" dirty="0" smtClean="0"/>
              <a:t>Boolean query </a:t>
            </a:r>
            <a:r>
              <a:rPr lang="en-US" altLang="zh-CN" dirty="0"/>
              <a:t>and its marginal probability is </a:t>
            </a:r>
            <a:r>
              <a:rPr lang="en-US" altLang="zh-CN" sz="3200" b="1" dirty="0"/>
              <a:t>P</a:t>
            </a:r>
            <a:r>
              <a:rPr lang="en-US" altLang="zh-CN" dirty="0"/>
              <a:t>(</a:t>
            </a:r>
            <a:r>
              <a:rPr lang="en-US" altLang="zh-CN" i="1" dirty="0"/>
              <a:t>t</a:t>
            </a:r>
            <a:r>
              <a:rPr lang="en-US" altLang="zh-CN" dirty="0"/>
              <a:t>) = </a:t>
            </a:r>
            <a:r>
              <a:rPr lang="el-GR" altLang="zh-CN" sz="5400" dirty="0"/>
              <a:t>Σ</a:t>
            </a:r>
            <a:r>
              <a:rPr lang="en-US" altLang="zh-CN" sz="2000" i="1" dirty="0"/>
              <a:t>I</a:t>
            </a:r>
            <a:r>
              <a:rPr lang="en-US" altLang="zh-CN" sz="2000" dirty="0"/>
              <a:t>∈</a:t>
            </a:r>
            <a:r>
              <a:rPr lang="en-US" altLang="zh-CN" sz="2000" i="1" dirty="0"/>
              <a:t>W </a:t>
            </a:r>
            <a:r>
              <a:rPr lang="en-US" altLang="zh-CN" sz="2000" b="1" dirty="0"/>
              <a:t>|</a:t>
            </a:r>
            <a:r>
              <a:rPr lang="en-US" altLang="zh-CN" sz="2000" dirty="0"/>
              <a:t> </a:t>
            </a:r>
            <a:r>
              <a:rPr lang="en-US" altLang="zh-CN" sz="2000" i="1" dirty="0" smtClean="0"/>
              <a:t>t</a:t>
            </a:r>
            <a:r>
              <a:rPr lang="en-US" altLang="zh-CN" sz="2000" dirty="0"/>
              <a:t> ∈ </a:t>
            </a:r>
            <a:r>
              <a:rPr lang="en-US" altLang="zh-CN" sz="2000" i="1" dirty="0" smtClean="0"/>
              <a:t>I</a:t>
            </a:r>
            <a:r>
              <a:rPr lang="en-US" altLang="zh-CN" sz="2000" dirty="0" smtClean="0"/>
              <a:t>  </a:t>
            </a:r>
            <a:r>
              <a:rPr lang="en-US" altLang="zh-CN" sz="3200" b="1" dirty="0"/>
              <a:t>P</a:t>
            </a:r>
            <a:r>
              <a:rPr lang="en-US" altLang="zh-CN" dirty="0"/>
              <a:t>(</a:t>
            </a:r>
            <a:r>
              <a:rPr lang="en-US" altLang="zh-CN" i="1" dirty="0"/>
              <a:t>I</a:t>
            </a:r>
            <a:r>
              <a:rPr lang="en-US" altLang="zh-CN" dirty="0"/>
              <a:t>). </a:t>
            </a:r>
            <a:endParaRPr lang="zh-CN" altLang="en-US" dirty="0"/>
          </a:p>
        </p:txBody>
      </p:sp>
      <p:sp>
        <p:nvSpPr>
          <p:cNvPr id="4" name="Slide Number Placeholder 3"/>
          <p:cNvSpPr>
            <a:spLocks noGrp="1"/>
          </p:cNvSpPr>
          <p:nvPr>
            <p:ph type="sldNum" sz="quarter" idx="12"/>
          </p:nvPr>
        </p:nvSpPr>
        <p:spPr/>
        <p:txBody>
          <a:bodyPr/>
          <a:lstStyle/>
          <a:p>
            <a:fld id="{E5FD5434-F838-4DD4-A17B-1CB1A1850DF4}" type="slidenum">
              <a:rPr lang="en-US" altLang="zh-CN" sz="2000" smtClean="0"/>
              <a:t>7</a:t>
            </a:fld>
            <a:endParaRPr lang="en-US" altLang="zh-CN" sz="2000" dirty="0"/>
          </a:p>
        </p:txBody>
      </p:sp>
    </p:spTree>
    <p:extLst>
      <p:ext uri="{BB962C8B-B14F-4D97-AF65-F5344CB8AC3E}">
        <p14:creationId xmlns:p14="http://schemas.microsoft.com/office/powerpoint/2010/main" val="117554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368" y="116632"/>
            <a:ext cx="9916090" cy="1311733"/>
          </a:xfrm>
        </p:spPr>
        <p:txBody>
          <a:bodyPr/>
          <a:lstStyle/>
          <a:p>
            <a:r>
              <a:rPr lang="en-NZ" altLang="zh-CN" dirty="0" smtClean="0">
                <a:latin typeface="Imprint MT Shadow" panose="04020605060303030202" pitchFamily="82" charset="0"/>
              </a:rPr>
              <a:t>D</a:t>
            </a:r>
            <a:r>
              <a:rPr lang="en-NZ" altLang="zh-CN" sz="4000" dirty="0" smtClean="0">
                <a:latin typeface="Imprint MT Shadow" panose="04020605060303030202" pitchFamily="82" charset="0"/>
              </a:rPr>
              <a:t>isjoint</a:t>
            </a:r>
            <a:r>
              <a:rPr lang="en-NZ" altLang="zh-CN" dirty="0" smtClean="0">
                <a:latin typeface="Imprint MT Shadow" panose="04020605060303030202" pitchFamily="82" charset="0"/>
              </a:rPr>
              <a:t>-i</a:t>
            </a:r>
            <a:r>
              <a:rPr lang="en-NZ" altLang="zh-CN" sz="4000" dirty="0" smtClean="0">
                <a:latin typeface="Imprint MT Shadow" panose="04020605060303030202" pitchFamily="82" charset="0"/>
              </a:rPr>
              <a:t>ndependent</a:t>
            </a:r>
            <a:r>
              <a:rPr lang="en-NZ" altLang="zh-CN" dirty="0" smtClean="0">
                <a:latin typeface="Imprint MT Shadow" panose="04020605060303030202" pitchFamily="82" charset="0"/>
              </a:rPr>
              <a:t> d</a:t>
            </a:r>
            <a:r>
              <a:rPr lang="en-NZ" altLang="zh-CN" sz="4000" dirty="0" smtClean="0">
                <a:latin typeface="Imprint MT Shadow" panose="04020605060303030202" pitchFamily="82" charset="0"/>
              </a:rPr>
              <a:t>atabase</a:t>
            </a:r>
            <a:endParaRPr lang="zh-CN" altLang="en-US" sz="4000" dirty="0">
              <a:latin typeface="Imprint MT Shadow" panose="04020605060303030202" pitchFamily="82" charset="0"/>
            </a:endParaRPr>
          </a:p>
        </p:txBody>
      </p:sp>
      <p:sp>
        <p:nvSpPr>
          <p:cNvPr id="3" name="Text Placeholder 2"/>
          <p:cNvSpPr>
            <a:spLocks noGrp="1"/>
          </p:cNvSpPr>
          <p:nvPr>
            <p:ph type="body" idx="1"/>
          </p:nvPr>
        </p:nvSpPr>
        <p:spPr>
          <a:xfrm>
            <a:off x="848336" y="1628800"/>
            <a:ext cx="10492153" cy="4222124"/>
          </a:xfrm>
        </p:spPr>
        <p:txBody>
          <a:bodyPr/>
          <a:lstStyle/>
          <a:p>
            <a:pPr marL="457200" indent="-457200" algn="l">
              <a:buFont typeface="Arial" panose="020B0604020202020204" pitchFamily="34" charset="0"/>
              <a:buChar char="•"/>
            </a:pPr>
            <a:endParaRPr lang="en-NZ" altLang="zh-CN" dirty="0" smtClean="0">
              <a:latin typeface="Imprint MT Shadow" panose="04020605060303030202" pitchFamily="82" charset="0"/>
            </a:endParaRPr>
          </a:p>
          <a:p>
            <a:pPr marL="457200" indent="-457200" algn="l">
              <a:buFont typeface="Arial" panose="020B0604020202020204" pitchFamily="34" charset="0"/>
              <a:buChar char="•"/>
            </a:pPr>
            <a:r>
              <a:rPr lang="en-NZ" altLang="zh-CN" dirty="0" smtClean="0">
                <a:latin typeface="Imprint MT Shadow" panose="04020605060303030202" pitchFamily="82" charset="0"/>
              </a:rPr>
              <a:t>In practice we cannot enumerate all possible worlds, since there are usually too many, the </a:t>
            </a:r>
            <a:r>
              <a:rPr lang="en-NZ" altLang="zh-CN" sz="2400" b="1" i="1" dirty="0" smtClean="0"/>
              <a:t>Disjoint-Independent Database </a:t>
            </a:r>
            <a:r>
              <a:rPr lang="en-NZ" altLang="zh-CN" dirty="0" smtClean="0">
                <a:latin typeface="Imprint MT Shadow" panose="04020605060303030202" pitchFamily="82" charset="0"/>
              </a:rPr>
              <a:t>have a simple representation for probabilistic database.</a:t>
            </a:r>
          </a:p>
          <a:p>
            <a:pPr algn="l"/>
            <a:endParaRPr lang="en-NZ" altLang="zh-CN" b="1" i="1" dirty="0">
              <a:latin typeface="Imprint MT Shadow" panose="04020605060303030202" pitchFamily="82" charset="0"/>
            </a:endParaRPr>
          </a:p>
          <a:p>
            <a:pPr marL="457200" indent="-457200" algn="l">
              <a:buFont typeface="Arial" panose="020B0604020202020204" pitchFamily="34" charset="0"/>
              <a:buChar char="•"/>
            </a:pPr>
            <a:r>
              <a:rPr lang="en-US" altLang="zh-CN" dirty="0">
                <a:latin typeface="Imprint MT Shadow" panose="04020605060303030202" pitchFamily="82" charset="0"/>
              </a:rPr>
              <a:t>We denote a </a:t>
            </a:r>
            <a:r>
              <a:rPr lang="en-US" altLang="zh-CN" dirty="0" smtClean="0">
                <a:latin typeface="Imprint MT Shadow" panose="04020605060303030202" pitchFamily="82" charset="0"/>
              </a:rPr>
              <a:t>disjoint-independent database </a:t>
            </a:r>
            <a:r>
              <a:rPr lang="en-US" altLang="zh-CN" dirty="0">
                <a:latin typeface="Imprint MT Shadow" panose="04020605060303030202" pitchFamily="82" charset="0"/>
              </a:rPr>
              <a:t>as </a:t>
            </a:r>
            <a:r>
              <a:rPr lang="en-US" altLang="zh-CN" i="1" dirty="0">
                <a:latin typeface="Imprint MT Shadow" panose="04020605060303030202" pitchFamily="82" charset="0"/>
              </a:rPr>
              <a:t>PDB</a:t>
            </a:r>
            <a:r>
              <a:rPr lang="en-US" altLang="zh-CN" dirty="0">
                <a:latin typeface="Imprint MT Shadow" panose="04020605060303030202" pitchFamily="82" charset="0"/>
              </a:rPr>
              <a:t> = (</a:t>
            </a:r>
            <a:r>
              <a:rPr lang="en-US" altLang="zh-CN" i="1" dirty="0">
                <a:latin typeface="Imprint MT Shadow" panose="04020605060303030202" pitchFamily="82" charset="0"/>
              </a:rPr>
              <a:t>T</a:t>
            </a:r>
            <a:r>
              <a:rPr lang="en-US" altLang="zh-CN" dirty="0">
                <a:latin typeface="Imprint MT Shadow" panose="04020605060303030202" pitchFamily="82" charset="0"/>
              </a:rPr>
              <a:t>,</a:t>
            </a:r>
            <a:r>
              <a:rPr lang="en-US" altLang="zh-CN" b="1" i="1" dirty="0">
                <a:latin typeface="Imprint MT Shadow" panose="04020605060303030202" pitchFamily="82" charset="0"/>
              </a:rPr>
              <a:t>P</a:t>
            </a:r>
            <a:r>
              <a:rPr lang="en-US" altLang="zh-CN" dirty="0">
                <a:latin typeface="Imprint MT Shadow" panose="04020605060303030202" pitchFamily="82" charset="0"/>
              </a:rPr>
              <a:t>), rather than (</a:t>
            </a:r>
            <a:r>
              <a:rPr lang="en-US" altLang="zh-CN" i="1" dirty="0">
                <a:latin typeface="Imprint MT Shadow" panose="04020605060303030202" pitchFamily="82" charset="0"/>
              </a:rPr>
              <a:t>W,</a:t>
            </a:r>
            <a:r>
              <a:rPr lang="en-US" altLang="zh-CN" b="1" i="1" dirty="0">
                <a:latin typeface="Imprint MT Shadow" panose="04020605060303030202" pitchFamily="82" charset="0"/>
              </a:rPr>
              <a:t>P</a:t>
            </a:r>
            <a:r>
              <a:rPr lang="en-US" altLang="zh-CN" dirty="0">
                <a:latin typeface="Imprint MT Shadow" panose="04020605060303030202" pitchFamily="82" charset="0"/>
              </a:rPr>
              <a:t>), </a:t>
            </a:r>
            <a:r>
              <a:rPr lang="en-US" altLang="zh-CN" dirty="0" smtClean="0">
                <a:latin typeface="Imprint MT Shadow" panose="04020605060303030202" pitchFamily="82" charset="0"/>
              </a:rPr>
              <a:t>emphasizing </a:t>
            </a:r>
            <a:r>
              <a:rPr lang="en-US" altLang="zh-CN" dirty="0">
                <a:latin typeface="Imprint MT Shadow" panose="04020605060303030202" pitchFamily="82" charset="0"/>
              </a:rPr>
              <a:t>that it is given by enumerating the set of </a:t>
            </a:r>
            <a:r>
              <a:rPr lang="en-US" altLang="zh-CN" dirty="0" smtClean="0">
                <a:latin typeface="Imprint MT Shadow" panose="04020605060303030202" pitchFamily="82" charset="0"/>
              </a:rPr>
              <a:t>possible tuples </a:t>
            </a:r>
            <a:r>
              <a:rPr lang="en-US" altLang="zh-CN" dirty="0">
                <a:latin typeface="Imprint MT Shadow" panose="04020605060303030202" pitchFamily="82" charset="0"/>
              </a:rPr>
              <a:t>rather than the possible worlds. Its size is deﬁned </a:t>
            </a:r>
            <a:r>
              <a:rPr lang="en-US" altLang="zh-CN" dirty="0" smtClean="0">
                <a:latin typeface="Imprint MT Shadow" panose="04020605060303030202" pitchFamily="82" charset="0"/>
              </a:rPr>
              <a:t>as the </a:t>
            </a:r>
            <a:r>
              <a:rPr lang="en-US" altLang="zh-CN" dirty="0">
                <a:latin typeface="Imprint MT Shadow" panose="04020605060303030202" pitchFamily="82" charset="0"/>
              </a:rPr>
              <a:t>size of T</a:t>
            </a:r>
            <a:r>
              <a:rPr lang="en-US" altLang="zh-CN" dirty="0" smtClean="0">
                <a:latin typeface="Imprint MT Shadow" panose="04020605060303030202" pitchFamily="82" charset="0"/>
              </a:rPr>
              <a:t>.</a:t>
            </a:r>
          </a:p>
          <a:p>
            <a:pPr algn="l"/>
            <a:endParaRPr lang="en-NZ" altLang="zh-CN" dirty="0">
              <a:latin typeface="Imprint MT Shadow" panose="04020605060303030202" pitchFamily="82" charset="0"/>
            </a:endParaRPr>
          </a:p>
          <a:p>
            <a:pPr algn="l"/>
            <a:r>
              <a:rPr lang="en-NZ" altLang="zh-CN" dirty="0" smtClean="0">
                <a:latin typeface="Imprint MT Shadow" panose="04020605060303030202" pitchFamily="82" charset="0"/>
              </a:rPr>
              <a:t>                  </a:t>
            </a:r>
            <a:endParaRPr lang="zh-CN" altLang="en-US" dirty="0">
              <a:latin typeface="Imprint MT Shadow" panose="04020605060303030202" pitchFamily="82" charset="0"/>
            </a:endParaRPr>
          </a:p>
        </p:txBody>
      </p:sp>
      <p:sp>
        <p:nvSpPr>
          <p:cNvPr id="4" name="Slide Number Placeholder 3"/>
          <p:cNvSpPr>
            <a:spLocks noGrp="1"/>
          </p:cNvSpPr>
          <p:nvPr>
            <p:ph type="sldNum" sz="quarter" idx="12"/>
          </p:nvPr>
        </p:nvSpPr>
        <p:spPr/>
        <p:txBody>
          <a:bodyPr/>
          <a:lstStyle/>
          <a:p>
            <a:fld id="{E5FD5434-F838-4DD4-A17B-1CB1A1850DF4}" type="slidenum">
              <a:rPr lang="en-US" altLang="zh-CN" sz="2000" smtClean="0"/>
              <a:t>8</a:t>
            </a:fld>
            <a:endParaRPr lang="en-US" altLang="zh-CN" sz="2000" dirty="0"/>
          </a:p>
        </p:txBody>
      </p:sp>
    </p:spTree>
    <p:extLst>
      <p:ext uri="{BB962C8B-B14F-4D97-AF65-F5344CB8AC3E}">
        <p14:creationId xmlns:p14="http://schemas.microsoft.com/office/powerpoint/2010/main" val="301324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095" y="127315"/>
            <a:ext cx="4319503" cy="924272"/>
          </a:xfrm>
        </p:spPr>
        <p:txBody>
          <a:bodyPr/>
          <a:lstStyle/>
          <a:p>
            <a:pPr algn="ctr"/>
            <a:r>
              <a:rPr lang="en-NZ" altLang="zh-CN" sz="2400" dirty="0">
                <a:latin typeface="Imprint MT Shadow" panose="04020605060303030202" pitchFamily="82" charset="0"/>
              </a:rPr>
              <a:t>uncertainty at the tuple level</a:t>
            </a:r>
            <a:endParaRPr lang="en-US" sz="2400" dirty="0"/>
          </a:p>
        </p:txBody>
      </p:sp>
      <p:sp>
        <p:nvSpPr>
          <p:cNvPr id="4" name="Text Placeholder 3"/>
          <p:cNvSpPr>
            <a:spLocks noGrp="1"/>
          </p:cNvSpPr>
          <p:nvPr>
            <p:ph type="body" sz="half" idx="2"/>
          </p:nvPr>
        </p:nvSpPr>
        <p:spPr>
          <a:xfrm>
            <a:off x="7642094" y="1412776"/>
            <a:ext cx="4319503" cy="5328592"/>
          </a:xfrm>
        </p:spPr>
        <p:txBody>
          <a:bodyPr>
            <a:normAutofit/>
          </a:bodyPr>
          <a:lstStyle/>
          <a:p>
            <a:endParaRPr lang="en-NZ" dirty="0" smtClean="0"/>
          </a:p>
          <a:p>
            <a:r>
              <a:rPr lang="en-US" b="1" i="1" dirty="0" smtClean="0"/>
              <a:t>PDB </a:t>
            </a:r>
            <a:r>
              <a:rPr lang="en-US" dirty="0" smtClean="0"/>
              <a:t>is </a:t>
            </a:r>
            <a:r>
              <a:rPr lang="en-US" b="1" i="1" dirty="0"/>
              <a:t>disjoint-independent</a:t>
            </a:r>
            <a:r>
              <a:rPr lang="en-US" dirty="0"/>
              <a:t> if any set of possible tuples with</a:t>
            </a:r>
          </a:p>
          <a:p>
            <a:r>
              <a:rPr lang="en-US" dirty="0"/>
              <a:t>distinct keys is independent: ∀</a:t>
            </a:r>
            <a:r>
              <a:rPr lang="en-US" sz="2800" dirty="0"/>
              <a:t>t</a:t>
            </a:r>
            <a:r>
              <a:rPr lang="en-US" dirty="0"/>
              <a:t>1, . . . , </a:t>
            </a:r>
            <a:r>
              <a:rPr lang="en-US" sz="2800" dirty="0" err="1"/>
              <a:t>t</a:t>
            </a:r>
            <a:r>
              <a:rPr lang="en-US" dirty="0" err="1"/>
              <a:t>n</a:t>
            </a:r>
            <a:r>
              <a:rPr lang="en-US" dirty="0"/>
              <a:t> ∈ </a:t>
            </a:r>
            <a:r>
              <a:rPr lang="en-US" sz="2800" dirty="0"/>
              <a:t>T</a:t>
            </a:r>
            <a:r>
              <a:rPr lang="en-US" dirty="0"/>
              <a:t>, </a:t>
            </a:r>
            <a:r>
              <a:rPr lang="en-US" dirty="0" smtClean="0"/>
              <a:t>Key(</a:t>
            </a:r>
            <a:r>
              <a:rPr lang="en-US" sz="2400" dirty="0" err="1" smtClean="0"/>
              <a:t>t</a:t>
            </a:r>
            <a:r>
              <a:rPr lang="en-US" dirty="0" err="1" smtClean="0"/>
              <a:t>i</a:t>
            </a:r>
            <a:r>
              <a:rPr lang="en-US" dirty="0" smtClean="0"/>
              <a:t>)</a:t>
            </a:r>
            <a:r>
              <a:rPr lang="zh-CN" altLang="en-US" dirty="0" smtClean="0"/>
              <a:t> ≠</a:t>
            </a:r>
            <a:r>
              <a:rPr lang="en-US" altLang="zh-CN" dirty="0" smtClean="0"/>
              <a:t> </a:t>
            </a:r>
            <a:r>
              <a:rPr lang="en-US" dirty="0" smtClean="0"/>
              <a:t>Key(</a:t>
            </a:r>
            <a:r>
              <a:rPr lang="en-US" sz="2400" dirty="0" err="1" smtClean="0"/>
              <a:t>t</a:t>
            </a:r>
            <a:r>
              <a:rPr lang="en-US" dirty="0" err="1" smtClean="0"/>
              <a:t>j</a:t>
            </a:r>
            <a:r>
              <a:rPr lang="en-US" dirty="0"/>
              <a:t>) for </a:t>
            </a:r>
            <a:r>
              <a:rPr lang="en-US" sz="2400" dirty="0" err="1"/>
              <a:t>i</a:t>
            </a:r>
            <a:r>
              <a:rPr lang="en-US" sz="2400" dirty="0"/>
              <a:t> </a:t>
            </a:r>
            <a:r>
              <a:rPr lang="zh-CN" altLang="en-US" dirty="0"/>
              <a:t>≠</a:t>
            </a:r>
            <a:r>
              <a:rPr lang="en-US" dirty="0" smtClean="0"/>
              <a:t> </a:t>
            </a:r>
            <a:r>
              <a:rPr lang="en-US" sz="2400" dirty="0"/>
              <a:t>j </a:t>
            </a:r>
            <a:r>
              <a:rPr lang="en-US" dirty="0"/>
              <a:t>implies </a:t>
            </a:r>
            <a:r>
              <a:rPr lang="en-US" sz="2400" b="1" dirty="0"/>
              <a:t>P</a:t>
            </a:r>
            <a:r>
              <a:rPr lang="en-US" dirty="0"/>
              <a:t>(</a:t>
            </a:r>
            <a:r>
              <a:rPr lang="en-US" sz="2400" dirty="0"/>
              <a:t>t</a:t>
            </a:r>
            <a:r>
              <a:rPr lang="en-US" dirty="0"/>
              <a:t>1, . . . , </a:t>
            </a:r>
            <a:r>
              <a:rPr lang="en-US" sz="2400" dirty="0" err="1"/>
              <a:t>t</a:t>
            </a:r>
            <a:r>
              <a:rPr lang="en-US" dirty="0" err="1"/>
              <a:t>n</a:t>
            </a:r>
            <a:r>
              <a:rPr lang="en-US" dirty="0"/>
              <a:t>) = </a:t>
            </a:r>
            <a:r>
              <a:rPr lang="en-US" sz="2400" dirty="0"/>
              <a:t>P</a:t>
            </a:r>
            <a:r>
              <a:rPr lang="en-US" dirty="0"/>
              <a:t>(</a:t>
            </a:r>
            <a:r>
              <a:rPr lang="en-US" sz="2400" dirty="0"/>
              <a:t>t</a:t>
            </a:r>
            <a:r>
              <a:rPr lang="en-US" dirty="0"/>
              <a:t>1) · · ·</a:t>
            </a:r>
            <a:r>
              <a:rPr lang="en-US" sz="2400" b="1" dirty="0"/>
              <a:t>P</a:t>
            </a:r>
            <a:r>
              <a:rPr lang="en-US" dirty="0"/>
              <a:t>(</a:t>
            </a:r>
            <a:r>
              <a:rPr lang="en-US" sz="2400" dirty="0" err="1"/>
              <a:t>t</a:t>
            </a:r>
            <a:r>
              <a:rPr lang="en-US" dirty="0" err="1"/>
              <a:t>n</a:t>
            </a:r>
            <a:r>
              <a:rPr lang="en-US" dirty="0"/>
              <a:t>). </a:t>
            </a:r>
            <a:endParaRPr lang="en-NZ" dirty="0" smtClean="0"/>
          </a:p>
          <a:p>
            <a:r>
              <a:rPr lang="en-NZ" dirty="0" smtClean="0"/>
              <a:t>The c2,c1,c2 in the column D of </a:t>
            </a:r>
            <a:r>
              <a:rPr lang="en-NZ" sz="2800" i="1" dirty="0" smtClean="0"/>
              <a:t>I</a:t>
            </a:r>
            <a:r>
              <a:rPr lang="en-NZ" dirty="0" smtClean="0"/>
              <a:t>2 in Fig.3. are mistyped and they should be d2,d1,d2 </a:t>
            </a:r>
            <a:endParaRPr lang="en-US" dirty="0"/>
          </a:p>
        </p:txBody>
      </p:sp>
      <p:pic>
        <p:nvPicPr>
          <p:cNvPr id="5" name="Picture 4"/>
          <p:cNvPicPr>
            <a:picLocks noChangeAspect="1"/>
          </p:cNvPicPr>
          <p:nvPr/>
        </p:nvPicPr>
        <p:blipFill>
          <a:blip r:embed="rId2"/>
          <a:stretch>
            <a:fillRect/>
          </a:stretch>
        </p:blipFill>
        <p:spPr>
          <a:xfrm>
            <a:off x="405780" y="116631"/>
            <a:ext cx="6681088" cy="3264433"/>
          </a:xfrm>
          <a:prstGeom prst="rect">
            <a:avLst/>
          </a:prstGeom>
        </p:spPr>
      </p:pic>
      <p:pic>
        <p:nvPicPr>
          <p:cNvPr id="6" name="Picture 5"/>
          <p:cNvPicPr>
            <a:picLocks noChangeAspect="1"/>
          </p:cNvPicPr>
          <p:nvPr/>
        </p:nvPicPr>
        <p:blipFill>
          <a:blip r:embed="rId3"/>
          <a:stretch>
            <a:fillRect/>
          </a:stretch>
        </p:blipFill>
        <p:spPr>
          <a:xfrm>
            <a:off x="405780" y="3381064"/>
            <a:ext cx="6681088" cy="3360304"/>
          </a:xfrm>
          <a:prstGeom prst="rect">
            <a:avLst/>
          </a:prstGeom>
        </p:spPr>
      </p:pic>
      <p:sp>
        <p:nvSpPr>
          <p:cNvPr id="7" name="Slide Number Placeholder 1"/>
          <p:cNvSpPr txBox="1">
            <a:spLocks/>
          </p:cNvSpPr>
          <p:nvPr/>
        </p:nvSpPr>
        <p:spPr>
          <a:xfrm>
            <a:off x="11278988" y="6237312"/>
            <a:ext cx="504056" cy="36004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NZ" altLang="zh-CN" sz="2000" dirty="0" smtClean="0"/>
              <a:t>9</a:t>
            </a:r>
            <a:endParaRPr lang="en-US" altLang="zh-CN" sz="2000" dirty="0"/>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76977-ECB7-44C2-A70D-853BB6B41242}">
  <ds:schemaRefs>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4873beb7-5857-4685-be1f-d57550cc96cc"/>
    <ds:schemaRef ds:uri="http://purl.org/dc/elements/1.1/"/>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1475</TotalTime>
  <Words>1625</Words>
  <Application>Microsoft Office PowerPoint</Application>
  <PresentationFormat>Custom</PresentationFormat>
  <Paragraphs>146</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幼圆</vt:lpstr>
      <vt:lpstr>Arial</vt:lpstr>
      <vt:lpstr>Cambria</vt:lpstr>
      <vt:lpstr>Imprint MT Shadow</vt:lpstr>
      <vt:lpstr>Wingdings</vt:lpstr>
      <vt:lpstr>Red Radial 16x9</vt:lpstr>
      <vt:lpstr>data uncertainty</vt:lpstr>
      <vt:lpstr>Presentation Outline</vt:lpstr>
      <vt:lpstr>Uncertainties in Database</vt:lpstr>
      <vt:lpstr>A paradigm for managing uncertainties</vt:lpstr>
      <vt:lpstr>Introduce the probabilistic data model </vt:lpstr>
      <vt:lpstr>Probabilistic database</vt:lpstr>
      <vt:lpstr>Possible worlds</vt:lpstr>
      <vt:lpstr>Disjoint-independent database</vt:lpstr>
      <vt:lpstr>uncertainty at the tuple level</vt:lpstr>
      <vt:lpstr>uncertainty at the ATTRIBUTE level</vt:lpstr>
      <vt:lpstr>Probabilistic data model (PDM)</vt:lpstr>
      <vt:lpstr>PowerPoint Presentation</vt:lpstr>
      <vt:lpstr>examples</vt:lpstr>
      <vt:lpstr> project stocks onto name, div</vt:lpstr>
      <vt:lpstr>PowerPoint Presentation</vt:lpstr>
      <vt:lpstr>PowerPoint Presentation</vt:lpstr>
      <vt:lpstr>“Correctness” of the operators on missing probability</vt:lpstr>
      <vt:lpstr>Conclusion </vt:lpstr>
      <vt:lpstr>criticism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uncertainty</dc:title>
  <dc:creator>boyang tang</dc:creator>
  <cp:lastModifiedBy>boyang tang</cp:lastModifiedBy>
  <cp:revision>63</cp:revision>
  <dcterms:created xsi:type="dcterms:W3CDTF">2016-10-07T03:34:43Z</dcterms:created>
  <dcterms:modified xsi:type="dcterms:W3CDTF">2016-10-11T11:36:18Z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