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8" r:id="rId3"/>
    <p:sldId id="262" r:id="rId4"/>
    <p:sldId id="259" r:id="rId5"/>
    <p:sldId id="260" r:id="rId6"/>
    <p:sldId id="263" r:id="rId7"/>
    <p:sldId id="264" r:id="rId8"/>
    <p:sldId id="272" r:id="rId9"/>
    <p:sldId id="274" r:id="rId10"/>
    <p:sldId id="257" r:id="rId11"/>
    <p:sldId id="261" r:id="rId12"/>
    <p:sldId id="269" r:id="rId13"/>
    <p:sldId id="288" r:id="rId14"/>
    <p:sldId id="294" r:id="rId15"/>
    <p:sldId id="298" r:id="rId16"/>
    <p:sldId id="295" r:id="rId17"/>
    <p:sldId id="296" r:id="rId18"/>
    <p:sldId id="299" r:id="rId19"/>
    <p:sldId id="300" r:id="rId20"/>
    <p:sldId id="301" r:id="rId21"/>
    <p:sldId id="273" r:id="rId22"/>
    <p:sldId id="293" r:id="rId23"/>
    <p:sldId id="302" r:id="rId24"/>
    <p:sldId id="279" r:id="rId25"/>
    <p:sldId id="297" r:id="rId26"/>
  </p:sldIdLst>
  <p:sldSz cx="9144000" cy="5143500" type="screen16x9"/>
  <p:notesSz cx="6858000" cy="9144000"/>
  <p:embeddedFontLst>
    <p:embeddedFont>
      <p:font typeface="Lato Light" panose="020F0302020204030203" charset="0"/>
      <p:regular r:id="rId28"/>
      <p:bold r:id="rId29"/>
      <p:italic r:id="rId30"/>
      <p:boldItalic r:id="rId31"/>
    </p:embeddedFont>
    <p:embeddedFont>
      <p:font typeface="Lato Hairline" panose="020F0202020204030203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1DACA14A-22DE-4A14-9016-13DD223A1740}">
  <a:tblStyle styleId="{1DACA14A-22DE-4A14-9016-13DD223A17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33466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581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27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NZ" dirty="0" smtClean="0"/>
              <a:t>--Spend a dollar = get a dollar worth of whatever</a:t>
            </a:r>
          </a:p>
          <a:p>
            <a:pPr marL="114300" indent="0">
              <a:buNone/>
            </a:pPr>
            <a:r>
              <a:rPr lang="en-NZ" dirty="0" smtClean="0"/>
              <a:t>--Spend a dollar = get two dollars or half a dollar worth of whatever =&gt; not trustworthy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8674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Time difference between nodes get updated</a:t>
            </a:r>
          </a:p>
          <a:p>
            <a:pPr lvl="1"/>
            <a:r>
              <a:rPr lang="en-US" dirty="0"/>
              <a:t>Auckland vs Wellington vs Christchurch</a:t>
            </a:r>
          </a:p>
          <a:p>
            <a:r>
              <a:rPr lang="en-US" dirty="0"/>
              <a:t>Anyone who has the latest information can exploit </a:t>
            </a:r>
          </a:p>
          <a:p>
            <a:pPr lvl="1"/>
            <a:r>
              <a:rPr lang="en-US" dirty="0"/>
              <a:t>Seller can sell the same car multiple times</a:t>
            </a:r>
          </a:p>
          <a:p>
            <a:endParaRPr lang="en-US" dirty="0"/>
          </a:p>
          <a:p>
            <a:r>
              <a:rPr lang="en-US" dirty="0"/>
              <a:t>This is the situation where double spending occurs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6816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215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869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198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034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Ultimately comes down</a:t>
            </a:r>
            <a:r>
              <a:rPr lang="en-US" baseline="0" dirty="0" smtClean="0"/>
              <a:t> to which chain is the longest</a:t>
            </a:r>
            <a:r>
              <a:rPr lang="en-US" baseline="0" dirty="0"/>
              <a:t>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458242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906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491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368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273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016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106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614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559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971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43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952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978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726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735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73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929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coil.co.il/Doublespend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208124" y="2910840"/>
            <a:ext cx="5455815" cy="1536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NZ" dirty="0"/>
              <a:t>Blockchain    </a:t>
            </a:r>
            <a:br>
              <a:rPr lang="en-NZ" dirty="0"/>
            </a:br>
            <a:r>
              <a:rPr lang="en-NZ" dirty="0"/>
              <a:t> </a:t>
            </a:r>
            <a:r>
              <a:rPr lang="en" dirty="0"/>
              <a:t>Ownership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340242"/>
            <a:ext cx="6404344" cy="6611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Ownership and the Blockchain</a:t>
            </a:r>
            <a:endParaRPr sz="3600" dirty="0"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3293406" y="1297424"/>
            <a:ext cx="2851362" cy="3622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NZ" sz="1200" b="1" dirty="0"/>
              <a:t>Having more witness is better. </a:t>
            </a:r>
            <a:endParaRPr sz="12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NZ" sz="12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1200" b="1" dirty="0"/>
              <a:t>The more </a:t>
            </a:r>
            <a:r>
              <a:rPr lang="en-NZ" sz="1200" dirty="0"/>
              <a:t>independent witnesses who are interrogated</a:t>
            </a:r>
            <a:r>
              <a:rPr lang="en-NZ" sz="1200" b="1" dirty="0"/>
              <a:t>, the higher </a:t>
            </a:r>
            <a:r>
              <a:rPr lang="en-NZ" sz="1200" dirty="0"/>
              <a:t>the chance that those facts are consistently mentioned among the majority of testimonies reflect the truth.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1200" dirty="0"/>
              <a:t>The blockchain is a </a:t>
            </a:r>
            <a:r>
              <a:rPr lang="en-NZ" sz="1200" b="1" dirty="0"/>
              <a:t>consensus system, </a:t>
            </a:r>
            <a:r>
              <a:rPr lang="en-NZ" sz="1200" dirty="0"/>
              <a:t>utilizing a</a:t>
            </a:r>
            <a:r>
              <a:rPr lang="en-NZ" sz="1200" b="1" dirty="0"/>
              <a:t> pure distributed peer-to-peer </a:t>
            </a:r>
            <a:r>
              <a:rPr lang="en-NZ" sz="1200" dirty="0"/>
              <a:t>system of ledgers and clarify requests concerning on that version of the reality on which </a:t>
            </a:r>
            <a:r>
              <a:rPr lang="en-NZ" sz="1200" b="1" dirty="0"/>
              <a:t>the majority of peers agrees.</a:t>
            </a:r>
            <a:endParaRPr sz="1200" b="1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97425"/>
            <a:ext cx="2770632" cy="3376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1200" b="1" dirty="0"/>
              <a:t>T</a:t>
            </a:r>
            <a:r>
              <a:rPr lang="en" sz="1200" b="1" dirty="0"/>
              <a:t>raditionally, </a:t>
            </a:r>
            <a:r>
              <a:rPr lang="en" sz="1200" dirty="0"/>
              <a:t> a witness  </a:t>
            </a:r>
            <a:r>
              <a:rPr lang="en-NZ" sz="1200" dirty="0"/>
              <a:t>in the form of a government-regulated leger is the key in clarifying ownership of goods.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1200" b="1" dirty="0"/>
              <a:t>Risk</a:t>
            </a:r>
            <a:r>
              <a:rPr lang="en-NZ" sz="1200" dirty="0"/>
              <a:t>: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1200" dirty="0"/>
              <a:t>-- but what happens if such a ledger is damaged or destroyed?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1200" dirty="0"/>
              <a:t>-- if someone responsible for updating the ledger makes an error or forges it on purpose?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NZ" sz="12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1200" b="1" dirty="0"/>
              <a:t>In this case, the ledger does not reflect reality. </a:t>
            </a:r>
            <a:endParaRPr sz="1200" b="1" dirty="0"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60983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en-US" altLang="zh-CN" dirty="0" err="1"/>
              <a:t>ouble</a:t>
            </a:r>
            <a:r>
              <a:rPr lang="en-US" altLang="zh-CN" dirty="0"/>
              <a:t> Spending</a:t>
            </a:r>
            <a:endParaRPr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NZ" dirty="0"/>
              <a:t>Users trust a system if the system is considered as reliable and </a:t>
            </a:r>
            <a:r>
              <a:rPr lang="en-NZ" dirty="0" smtClean="0"/>
              <a:t>accurate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Managing ownership and system integrity are </a:t>
            </a:r>
            <a:r>
              <a:rPr lang="en-US" dirty="0" smtClean="0"/>
              <a:t>key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1328047" y="949025"/>
            <a:ext cx="6545104" cy="3117943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title" idx="4294967295"/>
          </p:nvPr>
        </p:nvSpPr>
        <p:spPr>
          <a:xfrm>
            <a:off x="1816350" y="167825"/>
            <a:ext cx="5511300" cy="4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Double Spending in Distributed </a:t>
            </a:r>
            <a:r>
              <a:rPr lang="en" sz="14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System</a:t>
            </a:r>
            <a:endParaRPr sz="14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4400360" y="2291777"/>
            <a:ext cx="655200" cy="2028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Node AF</a:t>
            </a:r>
            <a:endParaRPr sz="800"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12</a:t>
            </a:fld>
            <a:endParaRPr>
              <a:solidFill>
                <a:srgbClr val="999999"/>
              </a:solidFill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863218" y="1926549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191493" y="3175474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4029193" y="1711949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6316893" y="2131249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6930993" y="3495599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543893" y="3409924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60"/>
          <p:cNvSpPr/>
          <p:nvPr/>
        </p:nvSpPr>
        <p:spPr>
          <a:xfrm>
            <a:off x="5661693" y="1209768"/>
            <a:ext cx="655200" cy="2028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Node AS</a:t>
            </a:r>
            <a:endParaRPr sz="800"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" name="Shape 160"/>
          <p:cNvSpPr/>
          <p:nvPr/>
        </p:nvSpPr>
        <p:spPr>
          <a:xfrm>
            <a:off x="1976615" y="1396116"/>
            <a:ext cx="655200" cy="2028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Node NA</a:t>
            </a:r>
            <a:endParaRPr sz="800"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" name="Shape 160"/>
          <p:cNvSpPr/>
          <p:nvPr/>
        </p:nvSpPr>
        <p:spPr>
          <a:xfrm>
            <a:off x="7389266" y="3414795"/>
            <a:ext cx="655200" cy="2028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Node NZ</a:t>
            </a:r>
            <a:endParaRPr sz="800"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" name="Shape 160"/>
          <p:cNvSpPr/>
          <p:nvPr/>
        </p:nvSpPr>
        <p:spPr>
          <a:xfrm>
            <a:off x="2767503" y="2820274"/>
            <a:ext cx="655200" cy="2028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Node SA</a:t>
            </a:r>
            <a:endParaRPr sz="800"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5983357" y="1484243"/>
            <a:ext cx="1344293" cy="19256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423567" y="1598916"/>
            <a:ext cx="4880120" cy="1925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60983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Bitcoin Network</a:t>
            </a:r>
            <a:endParaRPr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b="1" u="sng" dirty="0" smtClean="0"/>
              <a:t>Race Attack</a:t>
            </a:r>
          </a:p>
          <a:p>
            <a:pPr marL="114300" indent="0">
              <a:buNone/>
            </a:pPr>
            <a:r>
              <a:rPr lang="en-US" b="1" u="sng" dirty="0" smtClean="0"/>
              <a:t>Finney Attack</a:t>
            </a:r>
          </a:p>
          <a:p>
            <a:pPr marL="114300" indent="0">
              <a:buNone/>
            </a:pPr>
            <a:r>
              <a:rPr lang="en-US" dirty="0" smtClean="0"/>
              <a:t>Vector76 Attack</a:t>
            </a:r>
          </a:p>
          <a:p>
            <a:pPr marL="114300" indent="0">
              <a:buNone/>
            </a:pPr>
            <a:r>
              <a:rPr lang="en-US" dirty="0" smtClean="0"/>
              <a:t>Alternative History Attack</a:t>
            </a:r>
          </a:p>
          <a:p>
            <a:pPr marL="114300" indent="0">
              <a:buNone/>
            </a:pPr>
            <a:r>
              <a:rPr lang="en-US" dirty="0" smtClean="0"/>
              <a:t>Majority Attack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554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60983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Race Attack</a:t>
            </a:r>
            <a:endParaRPr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 smtClean="0"/>
              <a:t>Target at merchant that completes transaction straightaway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Wait for 1 confirmation</a:t>
            </a:r>
            <a:endParaRPr lang="en-US"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406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60983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Finney Attack</a:t>
            </a:r>
            <a:endParaRPr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 smtClean="0"/>
              <a:t>Merchant has got confirmation and sent good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Attacker successfully mines and extends another branch with a different transaction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The new branch is broadcasted – merchant ends up with no money nor good</a:t>
            </a:r>
            <a:endParaRPr lang="en-US"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832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60983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Finney Attack</a:t>
            </a:r>
            <a:endParaRPr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3" y="1788384"/>
            <a:ext cx="5811338" cy="32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0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60983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Catch-up Game</a:t>
            </a:r>
            <a:endParaRPr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3" y="1788384"/>
            <a:ext cx="5811338" cy="325986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631286" y="2244400"/>
            <a:ext cx="111833" cy="11725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/>
          <p:cNvSpPr/>
          <p:nvPr/>
        </p:nvSpPr>
        <p:spPr>
          <a:xfrm>
            <a:off x="3631286" y="1957766"/>
            <a:ext cx="111833" cy="11725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687202" y="2075018"/>
            <a:ext cx="0" cy="16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87202" y="2361652"/>
            <a:ext cx="0" cy="16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13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60983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Catch-up Game</a:t>
            </a:r>
            <a:endParaRPr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 smtClean="0"/>
              <a:t>Attacker’s computational power – q</a:t>
            </a:r>
          </a:p>
          <a:p>
            <a:pPr marL="114300" indent="0">
              <a:buNone/>
            </a:pPr>
            <a:r>
              <a:rPr lang="en-US" dirty="0" smtClean="0"/>
              <a:t>Honest miner’s computational power – p</a:t>
            </a:r>
          </a:p>
          <a:p>
            <a:pPr marL="114300" indent="0">
              <a:buNone/>
            </a:pPr>
            <a:r>
              <a:rPr lang="en-US" dirty="0" smtClean="0"/>
              <a:t>		q + p = 1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Appearance of blocks follow </a:t>
            </a:r>
            <a:r>
              <a:rPr lang="en-US" dirty="0" err="1" smtClean="0"/>
              <a:t>poisson</a:t>
            </a:r>
            <a:r>
              <a:rPr lang="en-US" dirty="0" smtClean="0"/>
              <a:t> distribution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22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60983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Successful Attack</a:t>
            </a:r>
            <a:endParaRPr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 smtClean="0"/>
              <a:t>Attacker: Poisson(q) -&gt; n blocks</a:t>
            </a:r>
          </a:p>
          <a:p>
            <a:pPr marL="114300" indent="0">
              <a:buNone/>
            </a:pPr>
            <a:r>
              <a:rPr lang="en-US" dirty="0" smtClean="0"/>
              <a:t>Honest miner: Poisson(p) -&gt; m blocks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What is the probability that n &gt; m?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59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 idx="4294967295"/>
          </p:nvPr>
        </p:nvSpPr>
        <p:spPr>
          <a:xfrm>
            <a:off x="1275150" y="233762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</a:rPr>
              <a:t>Hello!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ubTitle" idx="4294967295"/>
          </p:nvPr>
        </p:nvSpPr>
        <p:spPr>
          <a:xfrm>
            <a:off x="1275150" y="3345594"/>
            <a:ext cx="65937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</a:rPr>
              <a:t>Boyang Tang , </a:t>
            </a:r>
            <a:r>
              <a:rPr lang="en-NZ" sz="1600" b="1" dirty="0">
                <a:solidFill>
                  <a:srgbClr val="FFFFFF"/>
                </a:solidFill>
              </a:rPr>
              <a:t>Xingyao Zhao</a:t>
            </a:r>
            <a:endParaRPr lang="en" sz="16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FFFFFF"/>
                </a:solidFill>
              </a:rPr>
              <a:t> </a:t>
            </a:r>
            <a:r>
              <a:rPr lang="en-NZ" sz="1400" dirty="0">
                <a:solidFill>
                  <a:srgbClr val="FFFFFF"/>
                </a:solidFill>
              </a:rPr>
              <a:t>xzha607@aucklanduni.ac.nz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1400" dirty="0">
                <a:solidFill>
                  <a:srgbClr val="FFFFFF"/>
                </a:solidFill>
              </a:rPr>
              <a:t>btan766@aucklanduni.ac.nz</a:t>
            </a:r>
            <a:endParaRPr lang="en" sz="14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FFFFFF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60983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Successful Attack</a:t>
            </a:r>
            <a:endParaRPr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2" y="1820389"/>
            <a:ext cx="5835978" cy="32373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33530" y="1820389"/>
            <a:ext cx="430696" cy="750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/>
          <p:cNvSpPr/>
          <p:nvPr/>
        </p:nvSpPr>
        <p:spPr>
          <a:xfrm>
            <a:off x="132522" y="2445026"/>
            <a:ext cx="5835978" cy="125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218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Handling Double Spending</a:t>
            </a:r>
            <a:endParaRPr dirty="0"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89775" y="2083875"/>
            <a:ext cx="2325788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/>
              <a:t>System Integrity</a:t>
            </a:r>
            <a:endParaRPr sz="11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Interaction with the system will not be flawed thus transactions will take place.</a:t>
            </a:r>
            <a:endParaRPr sz="1100" dirty="0"/>
          </a:p>
        </p:txBody>
      </p:sp>
      <p:sp>
        <p:nvSpPr>
          <p:cNvPr id="201" name="Shape 201"/>
          <p:cNvSpPr txBox="1">
            <a:spLocks noGrp="1"/>
          </p:cNvSpPr>
          <p:nvPr>
            <p:ph type="body" idx="2"/>
          </p:nvPr>
        </p:nvSpPr>
        <p:spPr>
          <a:xfrm>
            <a:off x="3203689" y="2067075"/>
            <a:ext cx="2306004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/>
              <a:t>Mapping of Ownership</a:t>
            </a:r>
            <a:endParaRPr sz="11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Ledger that records ownership information will be trusted.</a:t>
            </a:r>
            <a:endParaRPr sz="1100" dirty="0"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6" name="Shape 200"/>
          <p:cNvSpPr txBox="1">
            <a:spLocks noGrp="1"/>
          </p:cNvSpPr>
          <p:nvPr>
            <p:ph type="body" idx="1"/>
          </p:nvPr>
        </p:nvSpPr>
        <p:spPr>
          <a:xfrm>
            <a:off x="489775" y="3285251"/>
            <a:ext cx="2325788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NZ" sz="1100" b="1" dirty="0" smtClean="0"/>
              <a:t>Enforcement of Ownership Rights</a:t>
            </a:r>
            <a:endParaRPr sz="11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/>
              <a:t>One to one exchange of digital currency and digital asset.</a:t>
            </a:r>
            <a:endParaRPr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review some concepts</a:t>
            </a:r>
            <a:endParaRPr dirty="0"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89775" y="2083875"/>
            <a:ext cx="2078496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NZ" sz="1100" b="1" dirty="0"/>
              <a:t>F</a:t>
            </a:r>
            <a:r>
              <a:rPr lang="en" sz="1100" b="1" dirty="0"/>
              <a:t>oundation</a:t>
            </a:r>
            <a:r>
              <a:rPr lang="en-NZ" sz="1100" b="1" dirty="0"/>
              <a:t>s</a:t>
            </a:r>
            <a:r>
              <a:rPr lang="en" sz="1100" b="1" dirty="0"/>
              <a:t> of </a:t>
            </a:r>
            <a:r>
              <a:rPr lang="en-NZ" sz="1100" b="1" dirty="0"/>
              <a:t>ownership</a:t>
            </a:r>
          </a:p>
          <a:p>
            <a:pPr marL="228600" lvl="0" indent="-22860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NZ" sz="1100" b="1" dirty="0"/>
              <a:t>Identification of the owner</a:t>
            </a:r>
          </a:p>
          <a:p>
            <a:pPr marL="228600" lvl="0" indent="-22860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NZ" sz="1100" b="1" dirty="0"/>
              <a:t>Identification of the object being owned</a:t>
            </a:r>
          </a:p>
          <a:p>
            <a:pPr marL="228600" lvl="0" indent="-22860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NZ" sz="1100" b="1" dirty="0"/>
              <a:t>Mapping the owner to the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sz="1100" b="1" dirty="0"/>
          </a:p>
        </p:txBody>
      </p:sp>
      <p:sp>
        <p:nvSpPr>
          <p:cNvPr id="201" name="Shape 201"/>
          <p:cNvSpPr txBox="1">
            <a:spLocks noGrp="1"/>
          </p:cNvSpPr>
          <p:nvPr>
            <p:ph type="body" idx="2"/>
          </p:nvPr>
        </p:nvSpPr>
        <p:spPr>
          <a:xfrm>
            <a:off x="3678193" y="2067075"/>
            <a:ext cx="1975184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dirty="0"/>
              <a:t>Ownership &amp; Blockchain</a:t>
            </a:r>
            <a:endParaRPr sz="11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NZ" sz="1100" dirty="0"/>
              <a:t>T</a:t>
            </a:r>
            <a:r>
              <a:rPr lang="en" sz="1100" dirty="0"/>
              <a:t>he blockchian is responsible for let</a:t>
            </a:r>
            <a:r>
              <a:rPr lang="en-NZ" sz="1100" dirty="0"/>
              <a:t>ting the individual nodes collectively arrive at one consistent version of the state of ownership</a:t>
            </a:r>
            <a:endParaRPr sz="1100" dirty="0"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89775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/>
              <a:t>Double Spending</a:t>
            </a:r>
            <a:endParaRPr sz="11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/>
              <a:t>System is trustworthy if people know double spending is handled</a:t>
            </a:r>
            <a:endParaRPr sz="1100" dirty="0"/>
          </a:p>
        </p:txBody>
      </p:sp>
      <p:sp>
        <p:nvSpPr>
          <p:cNvPr id="205" name="Shape 205"/>
          <p:cNvSpPr txBox="1">
            <a:spLocks noGrp="1"/>
          </p:cNvSpPr>
          <p:nvPr>
            <p:ph type="body" idx="2"/>
          </p:nvPr>
        </p:nvSpPr>
        <p:spPr>
          <a:xfrm>
            <a:off x="3678193" y="3450703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 smtClean="0"/>
              <a:t>Bitcoin </a:t>
            </a:r>
            <a:r>
              <a:rPr lang="en-US" sz="1100" b="1" dirty="0"/>
              <a:t>Network</a:t>
            </a:r>
            <a:endParaRPr sz="11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/>
              <a:t>Race Attack</a:t>
            </a:r>
            <a:endParaRPr lang="en" sz="11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/>
              <a:t>Finney Attack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367376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Boundary of Study</a:t>
            </a:r>
            <a:endParaRPr dirty="0"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89775" y="2083875"/>
            <a:ext cx="2078496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NZ" sz="1100" b="1" dirty="0" smtClean="0"/>
              <a:t>No mention of how the technology will be implemented in real world</a:t>
            </a:r>
            <a:endParaRPr lang="en-NZ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sz="1100" b="1" dirty="0"/>
          </a:p>
        </p:txBody>
      </p:sp>
      <p:sp>
        <p:nvSpPr>
          <p:cNvPr id="201" name="Shape 201"/>
          <p:cNvSpPr txBox="1">
            <a:spLocks noGrp="1"/>
          </p:cNvSpPr>
          <p:nvPr>
            <p:ph type="body" idx="2"/>
          </p:nvPr>
        </p:nvSpPr>
        <p:spPr>
          <a:xfrm>
            <a:off x="3678193" y="2067075"/>
            <a:ext cx="1975184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89775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/>
              <a:t>Double </a:t>
            </a:r>
            <a:r>
              <a:rPr lang="en-US" sz="1100" b="1" dirty="0" smtClean="0"/>
              <a:t>spending is not the only type of problem that violates system integrity</a:t>
            </a:r>
            <a:endParaRPr sz="1100" b="1" dirty="0"/>
          </a:p>
        </p:txBody>
      </p:sp>
      <p:sp>
        <p:nvSpPr>
          <p:cNvPr id="205" name="Shape 205"/>
          <p:cNvSpPr txBox="1">
            <a:spLocks noGrp="1"/>
          </p:cNvSpPr>
          <p:nvPr>
            <p:ph type="body" idx="2"/>
          </p:nvPr>
        </p:nvSpPr>
        <p:spPr>
          <a:xfrm>
            <a:off x="3678193" y="3450703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9005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ctrTitle" idx="4294967295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subTitle" idx="4294967295"/>
          </p:nvPr>
        </p:nvSpPr>
        <p:spPr>
          <a:xfrm>
            <a:off x="2140050" y="2072430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Any </a:t>
            </a:r>
            <a:r>
              <a:rPr lang="en" sz="3600" dirty="0" smtClean="0">
                <a:solidFill>
                  <a:srgbClr val="FFFFFF"/>
                </a:solidFill>
              </a:rPr>
              <a:t>questions?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body" idx="4294967295"/>
          </p:nvPr>
        </p:nvSpPr>
        <p:spPr>
          <a:xfrm>
            <a:off x="2140050" y="2896928"/>
            <a:ext cx="4863900" cy="13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624840"/>
            <a:ext cx="5511300" cy="1581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Reference</a:t>
            </a:r>
            <a:endParaRPr dirty="0"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5798382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NZ" b="1" dirty="0"/>
              <a:t>Analysis of </a:t>
            </a:r>
            <a:r>
              <a:rPr lang="en-NZ" b="1" dirty="0" err="1"/>
              <a:t>hashrate</a:t>
            </a:r>
            <a:r>
              <a:rPr lang="en-NZ" b="1" dirty="0"/>
              <a:t>-based double-spending</a:t>
            </a:r>
            <a:r>
              <a:rPr lang="en-NZ" dirty="0"/>
              <a:t>, </a:t>
            </a:r>
            <a:r>
              <a:rPr lang="en-NZ" dirty="0" err="1"/>
              <a:t>Meni</a:t>
            </a:r>
            <a:r>
              <a:rPr lang="en-NZ" dirty="0"/>
              <a:t> </a:t>
            </a:r>
            <a:r>
              <a:rPr lang="en-NZ" dirty="0" smtClean="0"/>
              <a:t>Rosenfeld 2012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NZ" dirty="0">
                <a:hlinkClick r:id="rId3"/>
              </a:rPr>
              <a:t>https://</a:t>
            </a:r>
            <a:r>
              <a:rPr lang="en-NZ" dirty="0" smtClean="0">
                <a:hlinkClick r:id="rId3"/>
              </a:rPr>
              <a:t>bitcoil.co.il/Doublespend.pdf</a:t>
            </a:r>
            <a:endParaRPr lang="en-NZ" dirty="0" smtClean="0"/>
          </a:p>
          <a:p>
            <a:pPr marL="0" lvl="0" indent="0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b="1" dirty="0" smtClean="0"/>
              <a:t>Bitcoin Basics</a:t>
            </a:r>
            <a:r>
              <a:rPr lang="en-NZ" dirty="0" smtClean="0"/>
              <a:t>, Daniel </a:t>
            </a:r>
            <a:r>
              <a:rPr lang="en-NZ" dirty="0" err="1" smtClean="0"/>
              <a:t>Drescher</a:t>
            </a:r>
            <a:endParaRPr lang="en-NZ" dirty="0" smtClean="0"/>
          </a:p>
          <a:p>
            <a:pPr marL="0" lvl="0" indent="0">
              <a:spcBef>
                <a:spcPts val="0"/>
              </a:spcBef>
              <a:buNone/>
            </a:pPr>
            <a:endParaRPr lang="en-US" dirty="0" smtClean="0"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575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 idx="4294967295"/>
          </p:nvPr>
        </p:nvSpPr>
        <p:spPr>
          <a:xfrm>
            <a:off x="2524850" y="234535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Major </a:t>
            </a:r>
            <a:r>
              <a:rPr lang="en-NZ" sz="3600" dirty="0">
                <a:solidFill>
                  <a:srgbClr val="FFFFFF"/>
                </a:solidFill>
              </a:rPr>
              <a:t>purpose of the Blockchain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4294967295"/>
          </p:nvPr>
        </p:nvSpPr>
        <p:spPr>
          <a:xfrm>
            <a:off x="2524850" y="3411555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en-NZ" sz="1400" b="1" dirty="0">
                <a:solidFill>
                  <a:schemeClr val="bg1"/>
                </a:solidFill>
              </a:rPr>
              <a:t>The management of ownership is a prominent application case of the blockchain</a:t>
            </a:r>
          </a:p>
        </p:txBody>
      </p:sp>
      <p:sp>
        <p:nvSpPr>
          <p:cNvPr id="103" name="Shape 103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 rot="1472949">
            <a:off x="3530682" y="1518930"/>
            <a:ext cx="785493" cy="76515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Shape 106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621030" y="330495"/>
            <a:ext cx="4899660" cy="17068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</a:t>
            </a:r>
            <a:r>
              <a:rPr lang="en-NZ" sz="3600" dirty="0"/>
              <a:t>he Role of Managing Ownership</a:t>
            </a:r>
            <a:endParaRPr sz="3600"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625117-906C-4E62-B8EE-5FD8B3126258}"/>
              </a:ext>
            </a:extLst>
          </p:cNvPr>
          <p:cNvSpPr txBox="1"/>
          <p:nvPr/>
        </p:nvSpPr>
        <p:spPr>
          <a:xfrm>
            <a:off x="621030" y="2482879"/>
            <a:ext cx="47701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NZ" sz="1600" dirty="0">
                <a:latin typeface="Lato Hairline" panose="020F0202020204030203" charset="0"/>
              </a:rPr>
              <a:t>Why the management of ownership of digital goods is the most discussed application of the blockchain </a:t>
            </a:r>
          </a:p>
          <a:p>
            <a:r>
              <a:rPr lang="en-NZ" dirty="0">
                <a:latin typeface="Lato Hairline" panose="020F0202020204030203" charset="0"/>
              </a:rPr>
              <a:t>(e.g., Bitcoin or managing ownership of cryptographic money)</a:t>
            </a:r>
          </a:p>
          <a:p>
            <a:endParaRPr lang="en-NZ" dirty="0">
              <a:latin typeface="Lato Hairline" panose="020F0202020204030203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NZ" dirty="0">
                <a:latin typeface="Lato Hairline" panose="020F0202020204030203" charset="0"/>
              </a:rPr>
              <a:t>Easier to understand and explain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NZ" dirty="0">
                <a:latin typeface="Lato Hairline" panose="020F0202020204030203" charset="0"/>
              </a:rPr>
              <a:t>It is the use case with the most impact on the economy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2551980" y="1927859"/>
            <a:ext cx="4177200" cy="18614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" dirty="0"/>
              <a:t>“</a:t>
            </a:r>
            <a:r>
              <a:rPr lang="en-NZ" b="1" dirty="0"/>
              <a:t>Have you ever thought about what makes you the owner of the things that</a:t>
            </a:r>
          </a:p>
          <a:p>
            <a:pPr marL="76200" indent="0">
              <a:buNone/>
            </a:pPr>
            <a:r>
              <a:rPr lang="en-NZ" b="1" dirty="0"/>
              <a:t>belong to you?</a:t>
            </a:r>
            <a:r>
              <a:rPr lang="en" dirty="0"/>
              <a:t>”</a:t>
            </a:r>
          </a:p>
          <a:p>
            <a:pPr marL="76200" indent="0">
              <a:buNone/>
            </a:pPr>
            <a:endParaRPr lang="en" dirty="0"/>
          </a:p>
          <a:p>
            <a:pPr marL="76200" indent="0">
              <a:buNone/>
            </a:pPr>
            <a:r>
              <a:rPr lang="en-NZ" b="1" dirty="0"/>
              <a:t>How can you prove that?</a:t>
            </a:r>
            <a:endParaRPr lang="en"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Proving your Ownersh</a:t>
            </a:r>
            <a:r>
              <a:rPr lang="en-NZ" b="1" dirty="0"/>
              <a:t>ip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NZ" dirty="0"/>
              <a:t>I</a:t>
            </a:r>
            <a:r>
              <a:rPr lang="en" dirty="0"/>
              <a:t>t would be great help if somone could tesify.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NZ" dirty="0"/>
              <a:t>Having one witnesses is good, but having many independent witnesses could be better.</a:t>
            </a:r>
            <a:endParaRPr lang="en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666750"/>
            <a:ext cx="5511300" cy="1539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/>
              <a:t>O</a:t>
            </a:r>
            <a:r>
              <a:rPr lang="en" dirty="0"/>
              <a:t>wnership and Witness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3293404" y="2211825"/>
            <a:ext cx="3133521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NZ" b="1" dirty="0"/>
              <a:t>T</a:t>
            </a:r>
            <a:r>
              <a:rPr lang="en" b="1" dirty="0"/>
              <a:t>he idea behind the blockchian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NZ" dirty="0"/>
              <a:t>The more independent witnesses who testify to the same fact, the higher the chance that this fact us indeed true.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624840"/>
            <a:ext cx="5511300" cy="1581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/>
              <a:t>F</a:t>
            </a:r>
            <a:r>
              <a:rPr lang="en" dirty="0"/>
              <a:t>undations of Ownership</a:t>
            </a:r>
            <a:endParaRPr dirty="0"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 identification of the owner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NZ" dirty="0"/>
              <a:t>W</a:t>
            </a:r>
            <a:r>
              <a:rPr lang="en" dirty="0"/>
              <a:t>e can identify people with ID cards, bi</a:t>
            </a:r>
            <a:r>
              <a:rPr lang="en-NZ" dirty="0"/>
              <a:t>rth certificates, and drive licenses</a:t>
            </a:r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NZ" b="1" dirty="0"/>
              <a:t>A</a:t>
            </a:r>
            <a:r>
              <a:rPr lang="en" b="1" dirty="0"/>
              <a:t>n </a:t>
            </a:r>
            <a:r>
              <a:rPr lang="en-NZ" b="1" dirty="0"/>
              <a:t>identification of the object being owned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NZ" dirty="0"/>
              <a:t>S</a:t>
            </a:r>
            <a:r>
              <a:rPr lang="en" dirty="0"/>
              <a:t>erial numbers, production dates, production certificates, or a </a:t>
            </a:r>
            <a:r>
              <a:rPr lang="en-NZ" dirty="0"/>
              <a:t>detailed description can be used to identify objects</a:t>
            </a:r>
            <a:endParaRPr dirty="0"/>
          </a:p>
        </p:txBody>
      </p:sp>
      <p:sp>
        <p:nvSpPr>
          <p:cNvPr id="123" name="Shape 123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NZ" b="1" dirty="0"/>
              <a:t>A</a:t>
            </a:r>
            <a:r>
              <a:rPr lang="en" b="1" dirty="0"/>
              <a:t> mapping of the owner to the object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NZ" dirty="0"/>
              <a:t>T</a:t>
            </a:r>
            <a:r>
              <a:rPr lang="en" dirty="0"/>
              <a:t>he mapping </a:t>
            </a:r>
            <a:r>
              <a:rPr lang="en-NZ" dirty="0"/>
              <a:t>between owners and objects is typically done with a ledger or register. 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529627" y="2543257"/>
            <a:ext cx="1816800" cy="1131729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Password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Signuature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1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(are used for)</a:t>
            </a:r>
            <a:endParaRPr sz="11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2393333" y="2562175"/>
            <a:ext cx="1820222" cy="1131729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NZ" sz="9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NZ" sz="9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9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Authentication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9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Authorization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NZ" sz="9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4357323" y="2543255"/>
            <a:ext cx="1851900" cy="1131729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2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U</a:t>
            </a:r>
            <a:r>
              <a:rPr lang="en" sz="12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 </a:t>
            </a:r>
            <a:r>
              <a:rPr lang="en-NZ" sz="12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of Ownership</a:t>
            </a:r>
            <a:endParaRPr sz="12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E640713-7070-4B34-A198-84561D61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63" y="-18919"/>
            <a:ext cx="5106162" cy="2420747"/>
          </a:xfrm>
          <a:prstGeom prst="rect">
            <a:avLst/>
          </a:prstGeom>
        </p:spPr>
      </p:pic>
      <p:sp>
        <p:nvSpPr>
          <p:cNvPr id="9" name="Shape 191">
            <a:extLst>
              <a:ext uri="{FF2B5EF4-FFF2-40B4-BE49-F238E27FC236}">
                <a16:creationId xmlns:a16="http://schemas.microsoft.com/office/drawing/2014/main" id="{745A0881-FA36-4187-97EF-9E0E868550CD}"/>
              </a:ext>
            </a:extLst>
          </p:cNvPr>
          <p:cNvSpPr/>
          <p:nvPr/>
        </p:nvSpPr>
        <p:spPr>
          <a:xfrm>
            <a:off x="529627" y="3797496"/>
            <a:ext cx="1816800" cy="1131729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1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</a:t>
            </a:r>
            <a:r>
              <a:rPr lang="en" sz="11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</a:t>
            </a:r>
            <a:r>
              <a:rPr lang="en-NZ" sz="11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dger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1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Property ID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1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Owner ID</a:t>
            </a:r>
            <a:endParaRPr lang="en" sz="11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1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(are used for)</a:t>
            </a:r>
            <a:endParaRPr sz="11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" name="Shape 192">
            <a:extLst>
              <a:ext uri="{FF2B5EF4-FFF2-40B4-BE49-F238E27FC236}">
                <a16:creationId xmlns:a16="http://schemas.microsoft.com/office/drawing/2014/main" id="{E4474F37-5D80-4B4E-9C14-ACE79578EF32}"/>
              </a:ext>
            </a:extLst>
          </p:cNvPr>
          <p:cNvSpPr/>
          <p:nvPr/>
        </p:nvSpPr>
        <p:spPr>
          <a:xfrm>
            <a:off x="2393333" y="3797497"/>
            <a:ext cx="1820223" cy="1131729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NZ" sz="9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NZ" sz="9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9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Mapping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9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Identification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NZ" sz="9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" name="Shape 193">
            <a:extLst>
              <a:ext uri="{FF2B5EF4-FFF2-40B4-BE49-F238E27FC236}">
                <a16:creationId xmlns:a16="http://schemas.microsoft.com/office/drawing/2014/main" id="{D46F511D-AAEF-4905-AFD8-2B9542CCFAAB}"/>
              </a:ext>
            </a:extLst>
          </p:cNvPr>
          <p:cNvSpPr/>
          <p:nvPr/>
        </p:nvSpPr>
        <p:spPr>
          <a:xfrm>
            <a:off x="4357323" y="3797497"/>
            <a:ext cx="1851900" cy="1131729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2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Proof of Ownership</a:t>
            </a:r>
            <a:endParaRPr sz="12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3541655" y="1108202"/>
            <a:ext cx="3007191" cy="3290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NZ" dirty="0"/>
              <a:t>Proof of Ownership</a:t>
            </a:r>
          </a:p>
          <a:p>
            <a:pPr marL="0" lvl="0" indent="0">
              <a:spcBef>
                <a:spcPts val="360"/>
              </a:spcBef>
              <a:spcAft>
                <a:spcPts val="0"/>
              </a:spcAft>
            </a:pPr>
            <a:r>
              <a:rPr lang="en-NZ" dirty="0"/>
              <a:t>-- transparency is the basis of proving ownership rights in a similar way as witnessed making a public testimony in court.</a:t>
            </a:r>
          </a:p>
          <a:p>
            <a:pPr marL="285750" lvl="0" indent="-285750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NZ" dirty="0"/>
              <a:t>Transferring ownership</a:t>
            </a:r>
          </a:p>
          <a:p>
            <a:pPr marL="0" lvl="0" indent="0">
              <a:spcBef>
                <a:spcPts val="360"/>
              </a:spcBef>
              <a:spcAft>
                <a:spcPts val="0"/>
              </a:spcAft>
            </a:pPr>
            <a:r>
              <a:rPr lang="en-NZ" dirty="0"/>
              <a:t>-- privacy forms the basis of transferring ownership. Since writing in the ledger means changing ownership, only very trustful entities should be given writing access to ledgers. </a:t>
            </a:r>
            <a:endParaRPr dirty="0"/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2979B6-E33F-4F60-84B4-F8E173D8F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65" y="1019617"/>
            <a:ext cx="3080666" cy="3386692"/>
          </a:xfrm>
          <a:prstGeom prst="rect">
            <a:avLst/>
          </a:prstGeom>
        </p:spPr>
      </p:pic>
      <p:sp>
        <p:nvSpPr>
          <p:cNvPr id="6" name="Shape 219">
            <a:extLst>
              <a:ext uri="{FF2B5EF4-FFF2-40B4-BE49-F238E27FC236}">
                <a16:creationId xmlns:a16="http://schemas.microsoft.com/office/drawing/2014/main" id="{20657C4B-940C-4CB4-B233-95A70D64F5BE}"/>
              </a:ext>
            </a:extLst>
          </p:cNvPr>
          <p:cNvSpPr txBox="1">
            <a:spLocks/>
          </p:cNvSpPr>
          <p:nvPr/>
        </p:nvSpPr>
        <p:spPr>
          <a:xfrm>
            <a:off x="289843" y="254074"/>
            <a:ext cx="5200040" cy="765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Font typeface="Lato Light"/>
              <a:buNone/>
            </a:pPr>
            <a:r>
              <a:rPr lang="en-NZ" sz="2400" b="1" dirty="0">
                <a:solidFill>
                  <a:schemeClr val="bg2"/>
                </a:solidFill>
                <a:latin typeface="Lato Hairline"/>
                <a:ea typeface="Lato Hairline"/>
                <a:cs typeface="Lato Hairline"/>
                <a:sym typeface="Lato Hairline"/>
              </a:rPr>
              <a:t>Purposes and Properties of a Ledger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5096</TotalTime>
  <Words>875</Words>
  <Application>Microsoft Office PowerPoint</Application>
  <PresentationFormat>On-screen Show (16:9)</PresentationFormat>
  <Paragraphs>167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Lato Light</vt:lpstr>
      <vt:lpstr>Arial</vt:lpstr>
      <vt:lpstr>Lato Hairline</vt:lpstr>
      <vt:lpstr>Eglamour template</vt:lpstr>
      <vt:lpstr>Blockchain      Ownership </vt:lpstr>
      <vt:lpstr>Hello!</vt:lpstr>
      <vt:lpstr>Major purpose of the Blockchain</vt:lpstr>
      <vt:lpstr>The Role of Managing Ownership</vt:lpstr>
      <vt:lpstr>PowerPoint Presentation</vt:lpstr>
      <vt:lpstr>Ownership and Witness</vt:lpstr>
      <vt:lpstr>Fundations of Ownership</vt:lpstr>
      <vt:lpstr>PowerPoint Presentation</vt:lpstr>
      <vt:lpstr>PowerPoint Presentation</vt:lpstr>
      <vt:lpstr>Ownership and the Blockchain</vt:lpstr>
      <vt:lpstr>Double Spending</vt:lpstr>
      <vt:lpstr>Double Spending in Distributed System</vt:lpstr>
      <vt:lpstr>Bitcoin Network</vt:lpstr>
      <vt:lpstr>Race Attack</vt:lpstr>
      <vt:lpstr>Finney Attack</vt:lpstr>
      <vt:lpstr>Finney Attack</vt:lpstr>
      <vt:lpstr>Catch-up Game</vt:lpstr>
      <vt:lpstr>Catch-up Game</vt:lpstr>
      <vt:lpstr>Successful Attack</vt:lpstr>
      <vt:lpstr>Successful Attack</vt:lpstr>
      <vt:lpstr>Handling Double Spending</vt:lpstr>
      <vt:lpstr>Let’s review some concepts</vt:lpstr>
      <vt:lpstr>Boundary of Study</vt:lpstr>
      <vt:lpstr>Thanks!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 in Blockchain</dc:title>
  <cp:lastModifiedBy>Felix Zhao</cp:lastModifiedBy>
  <cp:revision>53</cp:revision>
  <dcterms:modified xsi:type="dcterms:W3CDTF">2018-05-28T23:53:57Z</dcterms:modified>
</cp:coreProperties>
</file>