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7.xml"/><Relationship Id="rId22" Type="http://schemas.openxmlformats.org/officeDocument/2006/relationships/font" Target="fonts/Lato-boldItalic.fntdata"/><Relationship Id="rId10" Type="http://schemas.openxmlformats.org/officeDocument/2006/relationships/slide" Target="slides/slide6.xml"/><Relationship Id="rId21" Type="http://schemas.openxmlformats.org/officeDocument/2006/relationships/font" Target="fonts/Lato-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regular.fntdata"/><Relationship Id="rId14" Type="http://schemas.openxmlformats.org/officeDocument/2006/relationships/slide" Target="slides/slide10.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slide" Target="slides/slide1.xml"/><Relationship Id="rId19" Type="http://schemas.openxmlformats.org/officeDocument/2006/relationships/font" Target="fonts/Lato-regular.fntdata"/><Relationship Id="rId6" Type="http://schemas.openxmlformats.org/officeDocument/2006/relationships/slide" Target="slides/slide2.xml"/><Relationship Id="rId18" Type="http://schemas.openxmlformats.org/officeDocument/2006/relationships/font" Target="fonts/Montserrat-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28c7105418_0_44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Google Shape;214;g28c7105418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28c7105418_0_5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Google Shape;140;g28c710541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28c693d382_0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Google Shape;146;g28c693d38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28cd51be2f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Google Shape;152;g28cd51be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28cd51be2f_0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Google Shape;158;g28cd51be2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28c7105418_0_45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Google Shape;164;g28c7105418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28c65782bc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Google Shape;170;g28c65782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28c65782bc_0_1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Google Shape;187;g28c65782b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28c65782bc_1_1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Google Shape;208;g28c65782bc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The Breast Cancer Info data set contains the label and many ID information for each examination: image-finding-id, study-finding-id, image-id, and patient-id.</a:t>
            </a:r>
            <a:br>
              <a:rPr lang="en-GB"/>
            </a:br>
            <a:br>
              <a:rPr lang="en-GB"/>
            </a:br>
            <a:r>
              <a:rPr lang="en-GB"/>
              <a:t>The Breast Cancer Features data set has 102,294 rows and 118 columns. It contains the features for each patient.</a:t>
            </a:r>
            <a:br>
              <a:rPr lang="en-GB"/>
            </a:br>
            <a:br>
              <a:rPr lang="en-GB"/>
            </a:br>
            <a:r>
              <a:rPr lang="en-GB"/>
              <a:t>There is a one-to-one correspondence relationship between each row of two data sets. In our experiment, we use the label and ID information in Breast Cancer Info data set to split the Breast Cancer Features data set into training and test data sets.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youtube.com/watch?v=uBfIEcAU1CI" TargetMode="External"/><Relationship Id="rId4" Type="http://schemas.openxmlformats.org/officeDocument/2006/relationships/hyperlink" Target="http://www.youtube.com/watch?v=uBfIEcAU1CI" TargetMode="External"/><Relationship Id="rId5"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977825" y="1515225"/>
            <a:ext cx="66558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ML in Medical Diagnosis</a:t>
            </a:r>
            <a:endParaRPr/>
          </a:p>
        </p:txBody>
      </p:sp>
      <p:sp>
        <p:nvSpPr>
          <p:cNvPr id="135" name="Google Shape;135;p13"/>
          <p:cNvSpPr txBox="1"/>
          <p:nvPr>
            <p:ph idx="1" type="subTitle"/>
          </p:nvPr>
        </p:nvSpPr>
        <p:spPr>
          <a:xfrm>
            <a:off x="4518125" y="3252175"/>
            <a:ext cx="13815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2400"/>
              <a:t>Group</a:t>
            </a:r>
            <a:r>
              <a:rPr lang="en-GB" sz="2400"/>
              <a:t> 8</a:t>
            </a:r>
            <a:endParaRPr sz="2400"/>
          </a:p>
        </p:txBody>
      </p:sp>
      <p:cxnSp>
        <p:nvCxnSpPr>
          <p:cNvPr id="136" name="Google Shape;136;p13"/>
          <p:cNvCxnSpPr/>
          <p:nvPr/>
        </p:nvCxnSpPr>
        <p:spPr>
          <a:xfrm>
            <a:off x="6105000" y="2382125"/>
            <a:ext cx="9300" cy="2376900"/>
          </a:xfrm>
          <a:prstGeom prst="straightConnector1">
            <a:avLst/>
          </a:prstGeom>
          <a:noFill/>
          <a:ln cap="flat" cmpd="sng" w="9525">
            <a:solidFill>
              <a:schemeClr val="dk2"/>
            </a:solidFill>
            <a:prstDash val="solid"/>
            <a:round/>
            <a:headEnd len="med" w="med" type="none"/>
            <a:tailEnd len="med" w="med" type="none"/>
          </a:ln>
        </p:spPr>
      </p:cxnSp>
      <p:sp>
        <p:nvSpPr>
          <p:cNvPr id="137" name="Google Shape;137;p13"/>
          <p:cNvSpPr txBox="1"/>
          <p:nvPr/>
        </p:nvSpPr>
        <p:spPr>
          <a:xfrm>
            <a:off x="6319675" y="2520525"/>
            <a:ext cx="2511000" cy="2421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solidFill>
                  <a:srgbClr val="FFFFFF"/>
                </a:solidFill>
              </a:rPr>
              <a:t>James Ban </a:t>
            </a:r>
            <a:endParaRPr>
              <a:solidFill>
                <a:srgbClr val="FFFFFF"/>
              </a:solidFill>
            </a:endParaRPr>
          </a:p>
          <a:p>
            <a:pPr indent="0" lvl="0" marL="0">
              <a:spcBef>
                <a:spcPts val="0"/>
              </a:spcBef>
              <a:spcAft>
                <a:spcPts val="0"/>
              </a:spcAft>
              <a:buNone/>
            </a:pPr>
            <a:r>
              <a:t/>
            </a:r>
            <a:endParaRPr>
              <a:solidFill>
                <a:srgbClr val="FFFFFF"/>
              </a:solidFill>
            </a:endParaRPr>
          </a:p>
          <a:p>
            <a:pPr indent="0" lvl="0" marL="0">
              <a:spcBef>
                <a:spcPts val="0"/>
              </a:spcBef>
              <a:spcAft>
                <a:spcPts val="0"/>
              </a:spcAft>
              <a:buNone/>
            </a:pPr>
            <a:r>
              <a:rPr lang="en-GB">
                <a:solidFill>
                  <a:srgbClr val="FFFFFF"/>
                </a:solidFill>
              </a:rPr>
              <a:t>Hiba Kashif</a:t>
            </a:r>
            <a:endParaRPr>
              <a:solidFill>
                <a:srgbClr val="FFFFFF"/>
              </a:solidFill>
            </a:endParaRPr>
          </a:p>
          <a:p>
            <a:pPr indent="0" lvl="0" marL="0">
              <a:spcBef>
                <a:spcPts val="0"/>
              </a:spcBef>
              <a:spcAft>
                <a:spcPts val="0"/>
              </a:spcAft>
              <a:buNone/>
            </a:pPr>
            <a:r>
              <a:t/>
            </a:r>
            <a:endParaRPr>
              <a:solidFill>
                <a:srgbClr val="FFFFFF"/>
              </a:solidFill>
            </a:endParaRPr>
          </a:p>
          <a:p>
            <a:pPr indent="0" lvl="0" marL="0">
              <a:spcBef>
                <a:spcPts val="0"/>
              </a:spcBef>
              <a:spcAft>
                <a:spcPts val="0"/>
              </a:spcAft>
              <a:buNone/>
            </a:pPr>
            <a:r>
              <a:rPr lang="en-GB">
                <a:solidFill>
                  <a:srgbClr val="FFFFFF"/>
                </a:solidFill>
              </a:rPr>
              <a:t>Marcelo Gagliano</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a:spcBef>
                <a:spcPts val="0"/>
              </a:spcBef>
              <a:spcAft>
                <a:spcPts val="0"/>
              </a:spcAft>
              <a:buNone/>
            </a:pPr>
            <a:r>
              <a:rPr lang="en-GB">
                <a:solidFill>
                  <a:srgbClr val="FFFFFF"/>
                </a:solidFill>
              </a:rPr>
              <a:t>Boyang Tang</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rPr lang="en-GB">
                <a:solidFill>
                  <a:srgbClr val="FFFFFF"/>
                </a:solidFill>
              </a:rPr>
              <a:t>John Van Pham</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2"/>
          <p:cNvSpPr txBox="1"/>
          <p:nvPr>
            <p:ph type="title"/>
          </p:nvPr>
        </p:nvSpPr>
        <p:spPr>
          <a:xfrm>
            <a:off x="1400200" y="1405275"/>
            <a:ext cx="7038900" cy="20859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GB" sz="4800"/>
              <a:t>Thank you! </a:t>
            </a:r>
            <a:endParaRPr sz="4800"/>
          </a:p>
          <a:p>
            <a:pPr indent="0" lvl="0" marL="0" algn="ctr">
              <a:spcBef>
                <a:spcPts val="0"/>
              </a:spcBef>
              <a:spcAft>
                <a:spcPts val="0"/>
              </a:spcAft>
              <a:buNone/>
            </a:pPr>
            <a:r>
              <a:rPr lang="en-GB" sz="4800"/>
              <a:t>Any question?</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Overview</a:t>
            </a:r>
            <a:endParaRPr/>
          </a:p>
        </p:txBody>
      </p:sp>
      <p:sp>
        <p:nvSpPr>
          <p:cNvPr id="143" name="Google Shape;143;p14"/>
          <p:cNvSpPr txBox="1"/>
          <p:nvPr>
            <p:ph idx="1" type="body"/>
          </p:nvPr>
        </p:nvSpPr>
        <p:spPr>
          <a:xfrm>
            <a:off x="1297500" y="1175500"/>
            <a:ext cx="7038900" cy="2911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sz="1800"/>
              <a:t>Problems with medical diagnosis</a:t>
            </a:r>
            <a:endParaRPr sz="1800"/>
          </a:p>
          <a:p>
            <a:pPr indent="-342900" lvl="0" marL="457200" rtl="0">
              <a:spcBef>
                <a:spcPts val="0"/>
              </a:spcBef>
              <a:spcAft>
                <a:spcPts val="0"/>
              </a:spcAft>
              <a:buSzPts val="1800"/>
              <a:buChar char="●"/>
            </a:pPr>
            <a:r>
              <a:rPr lang="en-GB" sz="1800"/>
              <a:t>Motivations</a:t>
            </a:r>
            <a:endParaRPr sz="1800"/>
          </a:p>
          <a:p>
            <a:pPr indent="-342900" lvl="0" marL="457200" rtl="0">
              <a:spcBef>
                <a:spcPts val="0"/>
              </a:spcBef>
              <a:spcAft>
                <a:spcPts val="0"/>
              </a:spcAft>
              <a:buSzPts val="1800"/>
              <a:buChar char="●"/>
            </a:pPr>
            <a:r>
              <a:rPr lang="en-GB" sz="1800"/>
              <a:t>Restrictions and limitations</a:t>
            </a:r>
            <a:endParaRPr sz="1800"/>
          </a:p>
          <a:p>
            <a:pPr indent="-342900" lvl="0" marL="457200" rtl="0">
              <a:spcBef>
                <a:spcPts val="0"/>
              </a:spcBef>
              <a:spcAft>
                <a:spcPts val="0"/>
              </a:spcAft>
              <a:buSzPts val="1800"/>
              <a:buChar char="●"/>
            </a:pPr>
            <a:r>
              <a:rPr lang="en-GB" sz="1800"/>
              <a:t>Brief history of machine learning in medicine</a:t>
            </a:r>
            <a:endParaRPr sz="1800"/>
          </a:p>
          <a:p>
            <a:pPr indent="-342900" lvl="0" marL="457200">
              <a:spcBef>
                <a:spcPts val="0"/>
              </a:spcBef>
              <a:spcAft>
                <a:spcPts val="0"/>
              </a:spcAft>
              <a:buSzPts val="1800"/>
              <a:buChar char="●"/>
            </a:pPr>
            <a:r>
              <a:rPr lang="en-GB" sz="1800"/>
              <a:t>Systems and tools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Introduction</a:t>
            </a:r>
            <a:endParaRPr/>
          </a:p>
        </p:txBody>
      </p:sp>
      <p:sp>
        <p:nvSpPr>
          <p:cNvPr id="149" name="Google Shape;149;p15"/>
          <p:cNvSpPr txBox="1"/>
          <p:nvPr>
            <p:ph idx="1" type="body"/>
          </p:nvPr>
        </p:nvSpPr>
        <p:spPr>
          <a:xfrm>
            <a:off x="945150" y="12009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800"/>
              <a:t>Problem definition:</a:t>
            </a:r>
            <a:endParaRPr sz="1800"/>
          </a:p>
          <a:p>
            <a:pPr indent="0" lvl="0" marL="0">
              <a:spcBef>
                <a:spcPts val="1600"/>
              </a:spcBef>
              <a:spcAft>
                <a:spcPts val="0"/>
              </a:spcAft>
              <a:buNone/>
            </a:pPr>
            <a:r>
              <a:rPr b="1" lang="en-GB" sz="1200"/>
              <a:t>Untapped Data due to Privacy Issues</a:t>
            </a:r>
            <a:endParaRPr b="1" sz="1200"/>
          </a:p>
          <a:p>
            <a:pPr indent="0" lvl="0" marL="0">
              <a:spcBef>
                <a:spcPts val="1600"/>
              </a:spcBef>
              <a:spcAft>
                <a:spcPts val="0"/>
              </a:spcAft>
              <a:buNone/>
            </a:pPr>
            <a:r>
              <a:rPr b="1" lang="en-GB" sz="1200"/>
              <a:t>Lack of technical education in Medical staff</a:t>
            </a:r>
            <a:endParaRPr b="1" sz="1200"/>
          </a:p>
          <a:p>
            <a:pPr indent="0" lvl="0" marL="0">
              <a:spcBef>
                <a:spcPts val="1600"/>
              </a:spcBef>
              <a:spcAft>
                <a:spcPts val="0"/>
              </a:spcAft>
              <a:buNone/>
            </a:pPr>
            <a:r>
              <a:rPr b="1" lang="en-GB" sz="1200"/>
              <a:t>Late Diagnosis of diseases</a:t>
            </a:r>
            <a:endParaRPr b="1" sz="1200"/>
          </a:p>
          <a:p>
            <a:pPr indent="0" lvl="0" marL="0">
              <a:spcBef>
                <a:spcPts val="1600"/>
              </a:spcBef>
              <a:spcAft>
                <a:spcPts val="0"/>
              </a:spcAft>
              <a:buNone/>
            </a:pPr>
            <a:r>
              <a:rPr b="1" lang="en-GB" sz="1800"/>
              <a:t>Machine Learning Approaches:</a:t>
            </a:r>
            <a:endParaRPr b="1" sz="1800"/>
          </a:p>
          <a:p>
            <a:pPr indent="0" lvl="0" marL="0">
              <a:spcBef>
                <a:spcPts val="1600"/>
              </a:spcBef>
              <a:spcAft>
                <a:spcPts val="0"/>
              </a:spcAft>
              <a:buNone/>
            </a:pPr>
            <a:r>
              <a:rPr b="1" lang="en-GB" sz="1200"/>
              <a:t>Algorithms for early diagnosis (with Image recognition and Analysis etc)</a:t>
            </a:r>
            <a:endParaRPr b="1" sz="1200"/>
          </a:p>
          <a:p>
            <a:pPr indent="0" lvl="0" marL="0">
              <a:spcBef>
                <a:spcPts val="1600"/>
              </a:spcBef>
              <a:spcAft>
                <a:spcPts val="0"/>
              </a:spcAft>
              <a:buNone/>
            </a:pPr>
            <a:r>
              <a:rPr b="1" lang="en-GB" sz="1200"/>
              <a:t>Cost Cutting</a:t>
            </a:r>
            <a:endParaRPr b="1" sz="1200"/>
          </a:p>
          <a:p>
            <a:pPr indent="0" lvl="0" marL="0" rtl="0">
              <a:spcBef>
                <a:spcPts val="1600"/>
              </a:spcBef>
              <a:spcAft>
                <a:spcPts val="1600"/>
              </a:spcAft>
              <a:buNone/>
            </a:pPr>
            <a:r>
              <a:rPr b="1" lang="en-GB" sz="1200"/>
              <a:t>Predict future health of a patient depending on current state of health (Rule mining etc)</a:t>
            </a:r>
            <a:endParaRPr b="1"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Restrictions and limitations</a:t>
            </a:r>
            <a:endParaRPr/>
          </a:p>
        </p:txBody>
      </p:sp>
      <p:sp>
        <p:nvSpPr>
          <p:cNvPr id="155" name="Google Shape;155;p16"/>
          <p:cNvSpPr txBox="1"/>
          <p:nvPr>
            <p:ph idx="1" type="body"/>
          </p:nvPr>
        </p:nvSpPr>
        <p:spPr>
          <a:xfrm>
            <a:off x="1558850" y="13078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Technical challenges</a:t>
            </a:r>
            <a:endParaRPr/>
          </a:p>
          <a:p>
            <a:pPr indent="-311150" lvl="0" marL="457200" rtl="0">
              <a:spcBef>
                <a:spcPts val="1600"/>
              </a:spcBef>
              <a:spcAft>
                <a:spcPts val="0"/>
              </a:spcAft>
              <a:buSzPts val="1300"/>
              <a:buChar char="●"/>
            </a:pPr>
            <a:r>
              <a:rPr lang="en-GB"/>
              <a:t>Assimilate heterogeneous dataset</a:t>
            </a:r>
            <a:endParaRPr/>
          </a:p>
          <a:p>
            <a:pPr indent="-311150" lvl="0" marL="457200" rtl="0">
              <a:spcBef>
                <a:spcPts val="0"/>
              </a:spcBef>
              <a:spcAft>
                <a:spcPts val="0"/>
              </a:spcAft>
              <a:buSzPts val="1300"/>
              <a:buChar char="●"/>
            </a:pPr>
            <a:r>
              <a:rPr lang="en-GB"/>
              <a:t>Only take into account </a:t>
            </a:r>
            <a:r>
              <a:rPr lang="en-GB"/>
              <a:t>digitized</a:t>
            </a:r>
            <a:r>
              <a:rPr lang="en-GB"/>
              <a:t>, structured data eg. diagnosis codes, medications</a:t>
            </a:r>
            <a:endParaRPr/>
          </a:p>
          <a:p>
            <a:pPr indent="-311150" lvl="0" marL="457200" rtl="0">
              <a:spcBef>
                <a:spcPts val="0"/>
              </a:spcBef>
              <a:spcAft>
                <a:spcPts val="0"/>
              </a:spcAft>
              <a:buSzPts val="1300"/>
              <a:buChar char="●"/>
            </a:pPr>
            <a:r>
              <a:rPr lang="en-GB"/>
              <a:t>A good diagnosis takes into account many form of data</a:t>
            </a:r>
            <a:endParaRPr/>
          </a:p>
          <a:p>
            <a:pPr indent="-298450" lvl="1" marL="914400" rtl="0">
              <a:spcBef>
                <a:spcPts val="0"/>
              </a:spcBef>
              <a:spcAft>
                <a:spcPts val="0"/>
              </a:spcAft>
              <a:buSzPts val="1100"/>
              <a:buChar char="○"/>
            </a:pPr>
            <a:r>
              <a:rPr lang="en-GB"/>
              <a:t>unstructured data (clinical notes)</a:t>
            </a:r>
            <a:endParaRPr/>
          </a:p>
          <a:p>
            <a:pPr indent="-298450" lvl="1" marL="914400" rtl="0">
              <a:spcBef>
                <a:spcPts val="0"/>
              </a:spcBef>
              <a:spcAft>
                <a:spcPts val="0"/>
              </a:spcAft>
              <a:buSzPts val="1100"/>
              <a:buChar char="○"/>
            </a:pPr>
            <a:r>
              <a:rPr lang="en-GB"/>
              <a:t>visual cues from the patient</a:t>
            </a:r>
            <a:endParaRPr/>
          </a:p>
          <a:p>
            <a:pPr indent="0" lvl="0" marL="0" rtl="0">
              <a:spcBef>
                <a:spcPts val="1600"/>
              </a:spcBef>
              <a:spcAft>
                <a:spcPts val="0"/>
              </a:spcAft>
              <a:buNone/>
            </a:pPr>
            <a:r>
              <a:rPr lang="en-GB"/>
              <a:t>Ethical</a:t>
            </a:r>
            <a:endParaRPr/>
          </a:p>
          <a:p>
            <a:pPr indent="-311150" lvl="0" marL="457200" rtl="0">
              <a:spcBef>
                <a:spcPts val="1600"/>
              </a:spcBef>
              <a:spcAft>
                <a:spcPts val="0"/>
              </a:spcAft>
              <a:buSzPts val="1300"/>
              <a:buChar char="●"/>
            </a:pPr>
            <a:r>
              <a:rPr lang="en-GB"/>
              <a:t>Privacy </a:t>
            </a:r>
            <a:endParaRPr/>
          </a:p>
          <a:p>
            <a:pPr indent="-311150" lvl="0" marL="457200" rtl="0">
              <a:spcBef>
                <a:spcPts val="0"/>
              </a:spcBef>
              <a:spcAft>
                <a:spcPts val="0"/>
              </a:spcAft>
              <a:buSzPts val="1300"/>
              <a:buChar char="●"/>
            </a:pPr>
            <a:r>
              <a:rPr lang="en-GB"/>
              <a:t>Accountability gap</a:t>
            </a:r>
            <a:endParaRPr/>
          </a:p>
          <a:p>
            <a:pPr indent="-311150" lvl="0" marL="457200" rtl="0">
              <a:spcBef>
                <a:spcPts val="0"/>
              </a:spcBef>
              <a:spcAft>
                <a:spcPts val="0"/>
              </a:spcAft>
              <a:buSzPts val="1300"/>
              <a:buChar char="●"/>
            </a:pPr>
            <a:r>
              <a:rPr lang="en-GB"/>
              <a:t>Susceptible to exploitation. </a:t>
            </a:r>
            <a:endParaRPr/>
          </a:p>
          <a:p>
            <a:pPr indent="0" lvl="0" marL="0" rtl="0">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History</a:t>
            </a:r>
            <a:endParaRPr/>
          </a:p>
        </p:txBody>
      </p:sp>
      <p:sp>
        <p:nvSpPr>
          <p:cNvPr id="161" name="Google Shape;161;p17"/>
          <p:cNvSpPr txBox="1"/>
          <p:nvPr>
            <p:ph idx="1" type="body"/>
          </p:nvPr>
        </p:nvSpPr>
        <p:spPr>
          <a:xfrm>
            <a:off x="1297500" y="1205175"/>
            <a:ext cx="7038900" cy="31710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GB" sz="1400"/>
              <a:t>Start in the 1950s with the first generation of commercial computers</a:t>
            </a:r>
            <a:endParaRPr sz="1400"/>
          </a:p>
          <a:p>
            <a:pPr indent="-317500" lvl="0" marL="457200" rtl="0">
              <a:spcBef>
                <a:spcPts val="0"/>
              </a:spcBef>
              <a:spcAft>
                <a:spcPts val="0"/>
              </a:spcAft>
              <a:buSzPts val="1400"/>
              <a:buChar char="●"/>
            </a:pPr>
            <a:r>
              <a:rPr lang="en-GB" sz="1400"/>
              <a:t>3 branches of machine learning algorithms:</a:t>
            </a:r>
            <a:endParaRPr sz="1400"/>
          </a:p>
          <a:p>
            <a:pPr indent="-317500" lvl="1" marL="914400" rtl="0">
              <a:spcBef>
                <a:spcPts val="0"/>
              </a:spcBef>
              <a:spcAft>
                <a:spcPts val="0"/>
              </a:spcAft>
              <a:buSzPts val="1400"/>
              <a:buChar char="○"/>
            </a:pPr>
            <a:r>
              <a:rPr lang="en-GB" sz="1400"/>
              <a:t>symbolic learning</a:t>
            </a:r>
            <a:endParaRPr sz="1400"/>
          </a:p>
          <a:p>
            <a:pPr indent="-317500" lvl="1" marL="914400" rtl="0">
              <a:spcBef>
                <a:spcPts val="0"/>
              </a:spcBef>
              <a:spcAft>
                <a:spcPts val="0"/>
              </a:spcAft>
              <a:buSzPts val="1400"/>
              <a:buChar char="○"/>
            </a:pPr>
            <a:r>
              <a:rPr lang="en-GB" sz="1400"/>
              <a:t>statistical methods</a:t>
            </a:r>
            <a:endParaRPr sz="1400"/>
          </a:p>
          <a:p>
            <a:pPr indent="-317500" lvl="1" marL="914400" rtl="0">
              <a:spcBef>
                <a:spcPts val="0"/>
              </a:spcBef>
              <a:spcAft>
                <a:spcPts val="0"/>
              </a:spcAft>
              <a:buSzPts val="1400"/>
              <a:buChar char="○"/>
            </a:pPr>
            <a:r>
              <a:rPr lang="en-GB" sz="1400"/>
              <a:t>neural networks</a:t>
            </a:r>
            <a:endParaRPr sz="1400"/>
          </a:p>
          <a:p>
            <a:pPr indent="-317500" lvl="0" marL="457200" rtl="0">
              <a:spcBef>
                <a:spcPts val="0"/>
              </a:spcBef>
              <a:spcAft>
                <a:spcPts val="0"/>
              </a:spcAft>
              <a:buSzPts val="1400"/>
              <a:buChar char="●"/>
            </a:pPr>
            <a:r>
              <a:rPr lang="en-GB" sz="1400"/>
              <a:t>Development of advanced methods:</a:t>
            </a:r>
            <a:endParaRPr sz="1400"/>
          </a:p>
          <a:p>
            <a:pPr indent="-317500" lvl="1" marL="914400" rtl="0">
              <a:spcBef>
                <a:spcPts val="0"/>
              </a:spcBef>
              <a:spcAft>
                <a:spcPts val="0"/>
              </a:spcAft>
              <a:buSzPts val="1400"/>
              <a:buChar char="○"/>
            </a:pPr>
            <a:r>
              <a:rPr lang="en-GB" sz="1400"/>
              <a:t>KNN</a:t>
            </a:r>
            <a:endParaRPr sz="1400"/>
          </a:p>
          <a:p>
            <a:pPr indent="-317500" lvl="1" marL="914400" rtl="0">
              <a:spcBef>
                <a:spcPts val="0"/>
              </a:spcBef>
              <a:spcAft>
                <a:spcPts val="0"/>
              </a:spcAft>
              <a:buSzPts val="1400"/>
              <a:buChar char="○"/>
            </a:pPr>
            <a:r>
              <a:rPr lang="en-GB" sz="1400"/>
              <a:t>Bayesian classifiers</a:t>
            </a:r>
            <a:endParaRPr sz="1400"/>
          </a:p>
          <a:p>
            <a:pPr indent="-317500" lvl="1" marL="914400" rtl="0">
              <a:spcBef>
                <a:spcPts val="0"/>
              </a:spcBef>
              <a:spcAft>
                <a:spcPts val="0"/>
              </a:spcAft>
              <a:buSzPts val="1400"/>
              <a:buChar char="○"/>
            </a:pPr>
            <a:r>
              <a:rPr lang="en-GB" sz="1400"/>
              <a:t>Decision trees / rules</a:t>
            </a:r>
            <a:endParaRPr sz="1400"/>
          </a:p>
          <a:p>
            <a:pPr indent="-317500" lvl="1" marL="914400" rtl="0">
              <a:spcBef>
                <a:spcPts val="0"/>
              </a:spcBef>
              <a:spcAft>
                <a:spcPts val="0"/>
              </a:spcAft>
              <a:buSzPts val="1400"/>
              <a:buChar char="○"/>
            </a:pPr>
            <a:r>
              <a:rPr lang="en-GB" sz="1400"/>
              <a:t>ANN, MPNN</a:t>
            </a:r>
            <a:endParaRPr sz="1400"/>
          </a:p>
          <a:p>
            <a:pPr indent="-317500" lvl="1" marL="914400" rtl="0">
              <a:spcBef>
                <a:spcPts val="0"/>
              </a:spcBef>
              <a:spcAft>
                <a:spcPts val="0"/>
              </a:spcAft>
              <a:buSzPts val="1400"/>
              <a:buChar char="○"/>
            </a:pPr>
            <a:r>
              <a:rPr lang="en-GB" sz="1400"/>
              <a:t>Regression model</a:t>
            </a:r>
            <a:endParaRPr sz="1400"/>
          </a:p>
          <a:p>
            <a:pPr indent="-317500" lvl="1" marL="914400" rtl="0">
              <a:spcBef>
                <a:spcPts val="0"/>
              </a:spcBef>
              <a:spcAft>
                <a:spcPts val="0"/>
              </a:spcAft>
              <a:buSzPts val="1400"/>
              <a:buChar char="○"/>
            </a:pPr>
            <a:r>
              <a:rPr lang="en-GB" sz="1400"/>
              <a:t>Ensemble model</a:t>
            </a:r>
            <a:endParaRPr sz="1400"/>
          </a:p>
          <a:p>
            <a:pPr indent="-317500" lvl="1" marL="914400" rtl="0">
              <a:spcBef>
                <a:spcPts val="0"/>
              </a:spcBef>
              <a:spcAft>
                <a:spcPts val="0"/>
              </a:spcAft>
              <a:buSzPts val="1400"/>
              <a:buChar char="○"/>
            </a:pPr>
            <a:r>
              <a:rPr lang="en-GB" sz="1400"/>
              <a:t>Etc..</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558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Early works</a:t>
            </a:r>
            <a:endParaRPr/>
          </a:p>
        </p:txBody>
      </p:sp>
      <p:sp>
        <p:nvSpPr>
          <p:cNvPr id="167" name="Google Shape;167;p18"/>
          <p:cNvSpPr txBox="1"/>
          <p:nvPr>
            <p:ph idx="1" type="body"/>
          </p:nvPr>
        </p:nvSpPr>
        <p:spPr>
          <a:xfrm>
            <a:off x="1297500" y="1176200"/>
            <a:ext cx="7038900" cy="3302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GB" sz="1400"/>
              <a:t>Internist-1 / University of Pittsburgh</a:t>
            </a:r>
            <a:endParaRPr sz="1400"/>
          </a:p>
          <a:p>
            <a:pPr indent="-317500" lvl="1" marL="914400" rtl="0">
              <a:spcBef>
                <a:spcPts val="0"/>
              </a:spcBef>
              <a:spcAft>
                <a:spcPts val="0"/>
              </a:spcAft>
              <a:buSzPts val="1400"/>
              <a:buChar char="○"/>
            </a:pPr>
            <a:r>
              <a:rPr lang="en-GB" sz="1400"/>
              <a:t>Rule based Expert system </a:t>
            </a:r>
            <a:endParaRPr sz="1400"/>
          </a:p>
          <a:p>
            <a:pPr indent="-317500" lvl="1" marL="914400" rtl="0">
              <a:spcBef>
                <a:spcPts val="0"/>
              </a:spcBef>
              <a:spcAft>
                <a:spcPts val="0"/>
              </a:spcAft>
              <a:buSzPts val="1400"/>
              <a:buChar char="○"/>
            </a:pPr>
            <a:r>
              <a:rPr lang="en-GB" sz="1400"/>
              <a:t>Design to reproduce the behavior of diagnostician</a:t>
            </a:r>
            <a:endParaRPr sz="1400"/>
          </a:p>
          <a:p>
            <a:pPr indent="-317500" lvl="1" marL="914400" rtl="0">
              <a:spcBef>
                <a:spcPts val="0"/>
              </a:spcBef>
              <a:spcAft>
                <a:spcPts val="0"/>
              </a:spcAft>
              <a:buSzPts val="1400"/>
              <a:buChar char="○"/>
            </a:pPr>
            <a:r>
              <a:rPr lang="en-GB" sz="1400"/>
              <a:t>Uses a hypothetico-deductive approach	</a:t>
            </a:r>
            <a:endParaRPr sz="1400"/>
          </a:p>
          <a:p>
            <a:pPr indent="0" lvl="0" marL="0" rtl="0">
              <a:spcBef>
                <a:spcPts val="1600"/>
              </a:spcBef>
              <a:spcAft>
                <a:spcPts val="0"/>
              </a:spcAft>
              <a:buNone/>
            </a:pPr>
            <a:r>
              <a:t/>
            </a:r>
            <a:endParaRPr sz="1400"/>
          </a:p>
          <a:p>
            <a:pPr indent="-317500" lvl="0" marL="457200" rtl="0">
              <a:spcBef>
                <a:spcPts val="1600"/>
              </a:spcBef>
              <a:spcAft>
                <a:spcPts val="0"/>
              </a:spcAft>
              <a:buSzPts val="1400"/>
              <a:buChar char="●"/>
            </a:pPr>
            <a:r>
              <a:rPr lang="en-GB" sz="1400"/>
              <a:t>Mycin / Stanford University</a:t>
            </a:r>
            <a:endParaRPr sz="1400"/>
          </a:p>
          <a:p>
            <a:pPr indent="-317500" lvl="1" marL="914400" rtl="0">
              <a:spcBef>
                <a:spcPts val="0"/>
              </a:spcBef>
              <a:spcAft>
                <a:spcPts val="0"/>
              </a:spcAft>
              <a:buSzPts val="1400"/>
              <a:buChar char="○"/>
            </a:pPr>
            <a:r>
              <a:rPr lang="en-GB" sz="1400"/>
              <a:t>Expert System</a:t>
            </a:r>
            <a:endParaRPr sz="1400"/>
          </a:p>
          <a:p>
            <a:pPr indent="-317500" lvl="1" marL="914400" rtl="0">
              <a:spcBef>
                <a:spcPts val="0"/>
              </a:spcBef>
              <a:spcAft>
                <a:spcPts val="0"/>
              </a:spcAft>
              <a:buSzPts val="1400"/>
              <a:buChar char="○"/>
            </a:pPr>
            <a:r>
              <a:rPr lang="en-GB" sz="1400"/>
              <a:t>Goal-Directed Reasoning (Backward Chaining)</a:t>
            </a:r>
            <a:endParaRPr sz="1400"/>
          </a:p>
          <a:p>
            <a:pPr indent="-317500" lvl="1" marL="914400" rtl="0">
              <a:spcBef>
                <a:spcPts val="0"/>
              </a:spcBef>
              <a:spcAft>
                <a:spcPts val="0"/>
              </a:spcAft>
              <a:buSzPts val="1400"/>
              <a:buChar char="○"/>
            </a:pPr>
            <a:r>
              <a:rPr lang="en-GB" sz="1400"/>
              <a:t>Diagnose and propose a treatment for blood-borne disease</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Cases</a:t>
            </a:r>
            <a:endParaRPr/>
          </a:p>
          <a:p>
            <a:pPr indent="0" lvl="0" marL="0" rtl="0">
              <a:spcBef>
                <a:spcPts val="0"/>
              </a:spcBef>
              <a:spcAft>
                <a:spcPts val="0"/>
              </a:spcAft>
              <a:buNone/>
            </a:pPr>
            <a:r>
              <a:rPr b="1" lang="en-GB" sz="1400"/>
              <a:t>Fast Response</a:t>
            </a:r>
            <a:endParaRPr b="1" sz="1400"/>
          </a:p>
        </p:txBody>
      </p:sp>
      <p:sp>
        <p:nvSpPr>
          <p:cNvPr id="173" name="Google Shape;173;p19"/>
          <p:cNvSpPr txBox="1"/>
          <p:nvPr>
            <p:ph idx="1" type="body"/>
          </p:nvPr>
        </p:nvSpPr>
        <p:spPr>
          <a:xfrm>
            <a:off x="1297500" y="1176200"/>
            <a:ext cx="7038900" cy="33024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lt1"/>
              </a:buClr>
              <a:buSzPts val="1400"/>
              <a:buFont typeface="Lato"/>
              <a:buChar char="●"/>
            </a:pPr>
            <a:r>
              <a:rPr lang="en-GB" sz="1400"/>
              <a:t>Leukemia diagnosis: </a:t>
            </a:r>
            <a:r>
              <a:rPr i="1" lang="en-GB" sz="1400"/>
              <a:t>IBM’s Watson Detected Rare Leukemia In Just 10 Minutes</a:t>
            </a:r>
            <a:r>
              <a:rPr lang="en-GB" sz="1400"/>
              <a:t> </a:t>
            </a:r>
            <a:endParaRPr sz="1400"/>
          </a:p>
          <a:p>
            <a:pPr indent="0" lvl="0" marL="0" marR="0" rtl="0" algn="l">
              <a:lnSpc>
                <a:spcPct val="115000"/>
              </a:lnSpc>
              <a:spcBef>
                <a:spcPts val="1600"/>
              </a:spcBef>
              <a:spcAft>
                <a:spcPts val="0"/>
              </a:spcAft>
              <a:buNone/>
            </a:pPr>
            <a:r>
              <a:t/>
            </a:r>
            <a:endParaRPr sz="1400"/>
          </a:p>
          <a:p>
            <a:pPr indent="0" lvl="0" marL="0" marR="0" rtl="0" algn="l">
              <a:lnSpc>
                <a:spcPct val="115000"/>
              </a:lnSpc>
              <a:spcBef>
                <a:spcPts val="1600"/>
              </a:spcBef>
              <a:spcAft>
                <a:spcPts val="1600"/>
              </a:spcAft>
              <a:buNone/>
            </a:pPr>
            <a:r>
              <a:t/>
            </a:r>
            <a:endParaRPr sz="1400"/>
          </a:p>
        </p:txBody>
      </p:sp>
      <p:pic>
        <p:nvPicPr>
          <p:cNvPr descr="patient.png" id="174" name="Google Shape;174;p19"/>
          <p:cNvPicPr preferRelativeResize="0"/>
          <p:nvPr/>
        </p:nvPicPr>
        <p:blipFill>
          <a:blip r:embed="rId3">
            <a:alphaModFix/>
          </a:blip>
          <a:stretch>
            <a:fillRect/>
          </a:stretch>
        </p:blipFill>
        <p:spPr>
          <a:xfrm>
            <a:off x="1174550" y="2158900"/>
            <a:ext cx="1168250" cy="1168250"/>
          </a:xfrm>
          <a:prstGeom prst="rect">
            <a:avLst/>
          </a:prstGeom>
          <a:noFill/>
          <a:ln>
            <a:noFill/>
          </a:ln>
        </p:spPr>
      </p:pic>
      <p:pic>
        <p:nvPicPr>
          <p:cNvPr descr="medicine.png" id="175" name="Google Shape;175;p19"/>
          <p:cNvPicPr preferRelativeResize="0"/>
          <p:nvPr/>
        </p:nvPicPr>
        <p:blipFill>
          <a:blip r:embed="rId4">
            <a:alphaModFix/>
          </a:blip>
          <a:stretch>
            <a:fillRect/>
          </a:stretch>
        </p:blipFill>
        <p:spPr>
          <a:xfrm>
            <a:off x="1463488" y="3933675"/>
            <a:ext cx="590376" cy="590376"/>
          </a:xfrm>
          <a:prstGeom prst="rect">
            <a:avLst/>
          </a:prstGeom>
          <a:noFill/>
          <a:ln>
            <a:noFill/>
          </a:ln>
        </p:spPr>
      </p:pic>
      <p:cxnSp>
        <p:nvCxnSpPr>
          <p:cNvPr id="176" name="Google Shape;176;p19"/>
          <p:cNvCxnSpPr>
            <a:stCxn id="174" idx="2"/>
            <a:endCxn id="175" idx="0"/>
          </p:cNvCxnSpPr>
          <p:nvPr/>
        </p:nvCxnSpPr>
        <p:spPr>
          <a:xfrm>
            <a:off x="1758675" y="3327150"/>
            <a:ext cx="0" cy="606600"/>
          </a:xfrm>
          <a:prstGeom prst="straightConnector1">
            <a:avLst/>
          </a:prstGeom>
          <a:noFill/>
          <a:ln cap="flat" cmpd="sng" w="9525">
            <a:solidFill>
              <a:srgbClr val="FF0000"/>
            </a:solidFill>
            <a:prstDash val="solid"/>
            <a:round/>
            <a:headEnd len="med" w="med" type="none"/>
            <a:tailEnd len="med" w="med" type="triangle"/>
          </a:ln>
        </p:spPr>
      </p:cxnSp>
      <p:pic>
        <p:nvPicPr>
          <p:cNvPr descr="doctors.png" id="177" name="Google Shape;177;p19"/>
          <p:cNvPicPr preferRelativeResize="0"/>
          <p:nvPr/>
        </p:nvPicPr>
        <p:blipFill>
          <a:blip r:embed="rId5">
            <a:alphaModFix/>
          </a:blip>
          <a:stretch>
            <a:fillRect/>
          </a:stretch>
        </p:blipFill>
        <p:spPr>
          <a:xfrm>
            <a:off x="2852850" y="3624938"/>
            <a:ext cx="1207850" cy="1207850"/>
          </a:xfrm>
          <a:prstGeom prst="rect">
            <a:avLst/>
          </a:prstGeom>
          <a:noFill/>
          <a:ln>
            <a:noFill/>
          </a:ln>
        </p:spPr>
      </p:pic>
      <p:sp>
        <p:nvSpPr>
          <p:cNvPr id="178" name="Google Shape;178;p19"/>
          <p:cNvSpPr txBox="1"/>
          <p:nvPr/>
        </p:nvSpPr>
        <p:spPr>
          <a:xfrm>
            <a:off x="3265850" y="3370925"/>
            <a:ext cx="1022100" cy="6894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1600"/>
              </a:spcAft>
              <a:buNone/>
            </a:pPr>
            <a:r>
              <a:rPr lang="en-GB">
                <a:solidFill>
                  <a:schemeClr val="lt1"/>
                </a:solidFill>
                <a:latin typeface="Lato"/>
                <a:ea typeface="Lato"/>
                <a:cs typeface="Lato"/>
                <a:sym typeface="Lato"/>
              </a:rPr>
              <a:t>? ? ? ? ?</a:t>
            </a:r>
            <a:endParaRPr/>
          </a:p>
        </p:txBody>
      </p:sp>
      <p:pic>
        <p:nvPicPr>
          <p:cNvPr id="179" name="Google Shape;179;p19"/>
          <p:cNvPicPr preferRelativeResize="0"/>
          <p:nvPr/>
        </p:nvPicPr>
        <p:blipFill>
          <a:blip r:embed="rId6">
            <a:alphaModFix/>
          </a:blip>
          <a:stretch>
            <a:fillRect/>
          </a:stretch>
        </p:blipFill>
        <p:spPr>
          <a:xfrm>
            <a:off x="4213025" y="2139100"/>
            <a:ext cx="1207850" cy="1207850"/>
          </a:xfrm>
          <a:prstGeom prst="rect">
            <a:avLst/>
          </a:prstGeom>
          <a:noFill/>
          <a:ln>
            <a:noFill/>
          </a:ln>
        </p:spPr>
      </p:pic>
      <p:cxnSp>
        <p:nvCxnSpPr>
          <p:cNvPr id="180" name="Google Shape;180;p19"/>
          <p:cNvCxnSpPr>
            <a:stCxn id="177" idx="1"/>
            <a:endCxn id="175" idx="3"/>
          </p:cNvCxnSpPr>
          <p:nvPr/>
        </p:nvCxnSpPr>
        <p:spPr>
          <a:xfrm rot="10800000">
            <a:off x="2053950" y="4228863"/>
            <a:ext cx="798900" cy="0"/>
          </a:xfrm>
          <a:prstGeom prst="straightConnector1">
            <a:avLst/>
          </a:prstGeom>
          <a:noFill/>
          <a:ln cap="flat" cmpd="sng" w="9525">
            <a:solidFill>
              <a:srgbClr val="FF0000"/>
            </a:solidFill>
            <a:prstDash val="solid"/>
            <a:round/>
            <a:headEnd len="med" w="med" type="none"/>
            <a:tailEnd len="med" w="med" type="triangle"/>
          </a:ln>
        </p:spPr>
      </p:cxnSp>
      <p:cxnSp>
        <p:nvCxnSpPr>
          <p:cNvPr id="181" name="Google Shape;181;p19"/>
          <p:cNvCxnSpPr>
            <a:stCxn id="174" idx="3"/>
            <a:endCxn id="179" idx="1"/>
          </p:cNvCxnSpPr>
          <p:nvPr/>
        </p:nvCxnSpPr>
        <p:spPr>
          <a:xfrm>
            <a:off x="2342800" y="2743025"/>
            <a:ext cx="1870200" cy="0"/>
          </a:xfrm>
          <a:prstGeom prst="straightConnector1">
            <a:avLst/>
          </a:prstGeom>
          <a:noFill/>
          <a:ln cap="flat" cmpd="sng" w="9525">
            <a:solidFill>
              <a:srgbClr val="FFFFFF"/>
            </a:solidFill>
            <a:prstDash val="solid"/>
            <a:round/>
            <a:headEnd len="med" w="med" type="none"/>
            <a:tailEnd len="med" w="med" type="triangle"/>
          </a:ln>
        </p:spPr>
      </p:cxnSp>
      <p:pic>
        <p:nvPicPr>
          <p:cNvPr id="182" name="Google Shape;182;p19"/>
          <p:cNvPicPr preferRelativeResize="0"/>
          <p:nvPr/>
        </p:nvPicPr>
        <p:blipFill>
          <a:blip r:embed="rId7">
            <a:alphaModFix/>
          </a:blip>
          <a:stretch>
            <a:fillRect/>
          </a:stretch>
        </p:blipFill>
        <p:spPr>
          <a:xfrm>
            <a:off x="7563175" y="2306538"/>
            <a:ext cx="890550" cy="872975"/>
          </a:xfrm>
          <a:prstGeom prst="rect">
            <a:avLst/>
          </a:prstGeom>
          <a:noFill/>
          <a:ln>
            <a:noFill/>
          </a:ln>
        </p:spPr>
      </p:pic>
      <p:cxnSp>
        <p:nvCxnSpPr>
          <p:cNvPr id="183" name="Google Shape;183;p19"/>
          <p:cNvCxnSpPr>
            <a:stCxn id="179" idx="3"/>
            <a:endCxn id="182" idx="1"/>
          </p:cNvCxnSpPr>
          <p:nvPr/>
        </p:nvCxnSpPr>
        <p:spPr>
          <a:xfrm>
            <a:off x="5420875" y="2743025"/>
            <a:ext cx="2142300" cy="0"/>
          </a:xfrm>
          <a:prstGeom prst="straightConnector1">
            <a:avLst/>
          </a:prstGeom>
          <a:noFill/>
          <a:ln cap="flat" cmpd="sng" w="9525">
            <a:solidFill>
              <a:srgbClr val="FFFFFF"/>
            </a:solidFill>
            <a:prstDash val="solid"/>
            <a:round/>
            <a:headEnd len="med" w="med" type="none"/>
            <a:tailEnd len="med" w="med" type="triangle"/>
          </a:ln>
        </p:spPr>
      </p:cxnSp>
      <p:sp>
        <p:nvSpPr>
          <p:cNvPr id="184" name="Google Shape;184;p19"/>
          <p:cNvSpPr txBox="1"/>
          <p:nvPr/>
        </p:nvSpPr>
        <p:spPr>
          <a:xfrm>
            <a:off x="2658463" y="1923575"/>
            <a:ext cx="1717800" cy="831600"/>
          </a:xfrm>
          <a:prstGeom prst="rect">
            <a:avLst/>
          </a:prstGeom>
          <a:noFill/>
          <a:ln>
            <a:noFill/>
          </a:ln>
        </p:spPr>
        <p:txBody>
          <a:bodyPr anchorCtr="0" anchor="ctr" bIns="91425" lIns="91425" spcFirstLastPara="1" rIns="91425" wrap="square" tIns="91425">
            <a:noAutofit/>
          </a:bodyPr>
          <a:lstStyle/>
          <a:p>
            <a:pPr indent="0" lvl="0" marL="0" rtl="0">
              <a:lnSpc>
                <a:spcPct val="100000"/>
              </a:lnSpc>
              <a:spcBef>
                <a:spcPts val="0"/>
              </a:spcBef>
              <a:spcAft>
                <a:spcPts val="0"/>
              </a:spcAft>
              <a:buNone/>
            </a:pPr>
            <a:r>
              <a:rPr lang="en-GB" sz="900">
                <a:solidFill>
                  <a:schemeClr val="lt1"/>
                </a:solidFill>
                <a:latin typeface="Lato"/>
                <a:ea typeface="Lato"/>
                <a:cs typeface="Lato"/>
                <a:sym typeface="Lato"/>
              </a:rPr>
              <a:t>Patient features: </a:t>
            </a:r>
            <a:endParaRPr sz="900">
              <a:solidFill>
                <a:schemeClr val="lt1"/>
              </a:solidFill>
              <a:latin typeface="Lato"/>
              <a:ea typeface="Lato"/>
              <a:cs typeface="Lato"/>
              <a:sym typeface="Lato"/>
            </a:endParaRPr>
          </a:p>
          <a:p>
            <a:pPr indent="-279400" lvl="0" marL="457200" rtl="0">
              <a:lnSpc>
                <a:spcPct val="100000"/>
              </a:lnSpc>
              <a:spcBef>
                <a:spcPts val="0"/>
              </a:spcBef>
              <a:spcAft>
                <a:spcPts val="0"/>
              </a:spcAft>
              <a:buClr>
                <a:schemeClr val="lt1"/>
              </a:buClr>
              <a:buSzPts val="800"/>
              <a:buFont typeface="Lato"/>
              <a:buChar char="●"/>
            </a:pPr>
            <a:r>
              <a:rPr lang="en-GB" sz="800">
                <a:solidFill>
                  <a:schemeClr val="lt1"/>
                </a:solidFill>
                <a:latin typeface="Lato"/>
                <a:ea typeface="Lato"/>
                <a:cs typeface="Lato"/>
                <a:sym typeface="Lato"/>
              </a:rPr>
              <a:t>Exams</a:t>
            </a:r>
            <a:endParaRPr sz="800">
              <a:solidFill>
                <a:schemeClr val="lt1"/>
              </a:solidFill>
              <a:latin typeface="Lato"/>
              <a:ea typeface="Lato"/>
              <a:cs typeface="Lato"/>
              <a:sym typeface="Lato"/>
            </a:endParaRPr>
          </a:p>
          <a:p>
            <a:pPr indent="-279400" lvl="0" marL="457200" rtl="0">
              <a:lnSpc>
                <a:spcPct val="100000"/>
              </a:lnSpc>
              <a:spcBef>
                <a:spcPts val="0"/>
              </a:spcBef>
              <a:spcAft>
                <a:spcPts val="0"/>
              </a:spcAft>
              <a:buClr>
                <a:schemeClr val="lt1"/>
              </a:buClr>
              <a:buSzPts val="800"/>
              <a:buFont typeface="Lato"/>
              <a:buChar char="●"/>
            </a:pPr>
            <a:r>
              <a:rPr lang="en-GB" sz="800">
                <a:solidFill>
                  <a:schemeClr val="lt1"/>
                </a:solidFill>
                <a:latin typeface="Lato"/>
                <a:ea typeface="Lato"/>
                <a:cs typeface="Lato"/>
                <a:sym typeface="Lato"/>
              </a:rPr>
              <a:t>Lab results</a:t>
            </a:r>
            <a:endParaRPr sz="800">
              <a:solidFill>
                <a:schemeClr val="lt1"/>
              </a:solidFill>
              <a:latin typeface="Lato"/>
              <a:ea typeface="Lato"/>
              <a:cs typeface="Lato"/>
              <a:sym typeface="Lato"/>
            </a:endParaRPr>
          </a:p>
          <a:p>
            <a:pPr indent="-279400" lvl="0" marL="457200" rtl="0">
              <a:lnSpc>
                <a:spcPct val="100000"/>
              </a:lnSpc>
              <a:spcBef>
                <a:spcPts val="0"/>
              </a:spcBef>
              <a:spcAft>
                <a:spcPts val="0"/>
              </a:spcAft>
              <a:buClr>
                <a:schemeClr val="lt1"/>
              </a:buClr>
              <a:buSzPts val="800"/>
              <a:buFont typeface="Lato"/>
              <a:buChar char="●"/>
            </a:pPr>
            <a:r>
              <a:rPr lang="en-GB" sz="800">
                <a:solidFill>
                  <a:schemeClr val="lt1"/>
                </a:solidFill>
                <a:latin typeface="Lato"/>
                <a:ea typeface="Lato"/>
                <a:cs typeface="Lato"/>
                <a:sym typeface="Lato"/>
              </a:rPr>
              <a:t>Medicine taken</a:t>
            </a:r>
            <a:endParaRPr sz="800">
              <a:solidFill>
                <a:schemeClr val="lt1"/>
              </a:solidFill>
              <a:latin typeface="Lato"/>
              <a:ea typeface="Lato"/>
              <a:cs typeface="Lato"/>
              <a:sym typeface="Lato"/>
            </a:endParaRPr>
          </a:p>
          <a:p>
            <a:pPr indent="-279400" lvl="0" marL="457200" rtl="0">
              <a:lnSpc>
                <a:spcPct val="100000"/>
              </a:lnSpc>
              <a:spcBef>
                <a:spcPts val="0"/>
              </a:spcBef>
              <a:spcAft>
                <a:spcPts val="0"/>
              </a:spcAft>
              <a:buClr>
                <a:schemeClr val="lt1"/>
              </a:buClr>
              <a:buSzPts val="800"/>
              <a:buFont typeface="Lato"/>
              <a:buChar char="●"/>
            </a:pPr>
            <a:r>
              <a:rPr lang="en-GB" sz="800">
                <a:solidFill>
                  <a:schemeClr val="lt1"/>
                </a:solidFill>
                <a:latin typeface="Lato"/>
                <a:ea typeface="Lato"/>
                <a:cs typeface="Lato"/>
                <a:sym typeface="Lato"/>
              </a:rPr>
              <a:t>Family history</a:t>
            </a:r>
            <a:endParaRPr sz="800">
              <a:solidFill>
                <a:schemeClr val="lt1"/>
              </a:solidFill>
              <a:latin typeface="Lato"/>
              <a:ea typeface="Lato"/>
              <a:cs typeface="Lato"/>
              <a:sym typeface="Lato"/>
            </a:endParaRPr>
          </a:p>
          <a:p>
            <a:pPr indent="-279400" lvl="0" marL="457200" rtl="0">
              <a:lnSpc>
                <a:spcPct val="100000"/>
              </a:lnSpc>
              <a:spcBef>
                <a:spcPts val="0"/>
              </a:spcBef>
              <a:spcAft>
                <a:spcPts val="0"/>
              </a:spcAft>
              <a:buClr>
                <a:schemeClr val="lt1"/>
              </a:buClr>
              <a:buSzPts val="800"/>
              <a:buFont typeface="Lato"/>
              <a:buChar char="●"/>
            </a:pPr>
            <a:r>
              <a:rPr lang="en-GB" sz="800">
                <a:solidFill>
                  <a:schemeClr val="lt1"/>
                </a:solidFill>
                <a:latin typeface="Lato"/>
                <a:ea typeface="Lato"/>
                <a:cs typeface="Lato"/>
                <a:sym typeface="Lato"/>
              </a:rPr>
              <a:t>DNA markers</a:t>
            </a:r>
            <a:endParaRPr sz="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Cases</a:t>
            </a:r>
            <a:endParaRPr/>
          </a:p>
          <a:p>
            <a:pPr indent="0" lvl="0" marL="0" rtl="0">
              <a:spcBef>
                <a:spcPts val="0"/>
              </a:spcBef>
              <a:spcAft>
                <a:spcPts val="0"/>
              </a:spcAft>
              <a:buNone/>
            </a:pPr>
            <a:r>
              <a:rPr b="1" lang="en-GB" sz="1400"/>
              <a:t>High Volume</a:t>
            </a:r>
            <a:endParaRPr b="1" sz="1400"/>
          </a:p>
        </p:txBody>
      </p:sp>
      <p:sp>
        <p:nvSpPr>
          <p:cNvPr id="190" name="Google Shape;190;p20"/>
          <p:cNvSpPr txBox="1"/>
          <p:nvPr>
            <p:ph idx="1" type="body"/>
          </p:nvPr>
        </p:nvSpPr>
        <p:spPr>
          <a:xfrm>
            <a:off x="1297500" y="1176200"/>
            <a:ext cx="7038900" cy="3302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1400"/>
              <a:t>Hamburg-Eppendorf university hospital</a:t>
            </a:r>
            <a:endParaRPr sz="1400"/>
          </a:p>
          <a:p>
            <a:pPr indent="-317500" lvl="0" marL="457200" marR="0" rtl="0" algn="l">
              <a:lnSpc>
                <a:spcPct val="115000"/>
              </a:lnSpc>
              <a:spcBef>
                <a:spcPts val="1600"/>
              </a:spcBef>
              <a:spcAft>
                <a:spcPts val="0"/>
              </a:spcAft>
              <a:buSzPts val="1400"/>
              <a:buChar char="●"/>
            </a:pPr>
            <a:r>
              <a:rPr lang="en-GB" sz="1400"/>
              <a:t>DNA analysis to gain a better understanding of the immune system in cancer cases. </a:t>
            </a:r>
            <a:endParaRPr sz="1400"/>
          </a:p>
          <a:p>
            <a:pPr indent="0" lvl="0" marL="0" marR="0" rtl="0" algn="l">
              <a:lnSpc>
                <a:spcPct val="115000"/>
              </a:lnSpc>
              <a:spcBef>
                <a:spcPts val="1600"/>
              </a:spcBef>
              <a:spcAft>
                <a:spcPts val="1600"/>
              </a:spcAft>
              <a:buNone/>
            </a:pPr>
            <a:r>
              <a:t/>
            </a:r>
            <a:endParaRPr sz="1400"/>
          </a:p>
        </p:txBody>
      </p:sp>
      <p:pic>
        <p:nvPicPr>
          <p:cNvPr descr="DNA.png" id="191" name="Google Shape;191;p20"/>
          <p:cNvPicPr preferRelativeResize="0"/>
          <p:nvPr/>
        </p:nvPicPr>
        <p:blipFill>
          <a:blip r:embed="rId3">
            <a:alphaModFix/>
          </a:blip>
          <a:stretch>
            <a:fillRect/>
          </a:stretch>
        </p:blipFill>
        <p:spPr>
          <a:xfrm>
            <a:off x="286500" y="3045200"/>
            <a:ext cx="1554275" cy="1286650"/>
          </a:xfrm>
          <a:prstGeom prst="rect">
            <a:avLst/>
          </a:prstGeom>
          <a:noFill/>
          <a:ln>
            <a:noFill/>
          </a:ln>
        </p:spPr>
      </p:pic>
      <p:sp>
        <p:nvSpPr>
          <p:cNvPr id="192" name="Google Shape;192;p20"/>
          <p:cNvSpPr txBox="1"/>
          <p:nvPr/>
        </p:nvSpPr>
        <p:spPr>
          <a:xfrm>
            <a:off x="53925" y="4379850"/>
            <a:ext cx="2241300" cy="4479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1600"/>
              </a:spcAft>
              <a:buNone/>
            </a:pPr>
            <a:r>
              <a:rPr lang="en-GB">
                <a:solidFill>
                  <a:schemeClr val="lt1"/>
                </a:solidFill>
                <a:latin typeface="Lato"/>
                <a:ea typeface="Lato"/>
                <a:cs typeface="Lato"/>
                <a:sym typeface="Lato"/>
              </a:rPr>
              <a:t>DNA Sequencing</a:t>
            </a:r>
            <a:endParaRPr/>
          </a:p>
        </p:txBody>
      </p:sp>
      <p:pic>
        <p:nvPicPr>
          <p:cNvPr descr="dataset.png" id="193" name="Google Shape;193;p20"/>
          <p:cNvPicPr preferRelativeResize="0"/>
          <p:nvPr/>
        </p:nvPicPr>
        <p:blipFill>
          <a:blip r:embed="rId4">
            <a:alphaModFix/>
          </a:blip>
          <a:stretch>
            <a:fillRect/>
          </a:stretch>
        </p:blipFill>
        <p:spPr>
          <a:xfrm>
            <a:off x="3124875" y="2939150"/>
            <a:ext cx="314650" cy="314650"/>
          </a:xfrm>
          <a:prstGeom prst="rect">
            <a:avLst/>
          </a:prstGeom>
          <a:noFill/>
          <a:ln>
            <a:noFill/>
          </a:ln>
        </p:spPr>
      </p:pic>
      <p:pic>
        <p:nvPicPr>
          <p:cNvPr descr="dataset.png" id="194" name="Google Shape;194;p20"/>
          <p:cNvPicPr preferRelativeResize="0"/>
          <p:nvPr/>
        </p:nvPicPr>
        <p:blipFill>
          <a:blip r:embed="rId4">
            <a:alphaModFix/>
          </a:blip>
          <a:stretch>
            <a:fillRect/>
          </a:stretch>
        </p:blipFill>
        <p:spPr>
          <a:xfrm>
            <a:off x="3124875" y="3311225"/>
            <a:ext cx="314650" cy="314650"/>
          </a:xfrm>
          <a:prstGeom prst="rect">
            <a:avLst/>
          </a:prstGeom>
          <a:noFill/>
          <a:ln>
            <a:noFill/>
          </a:ln>
        </p:spPr>
      </p:pic>
      <p:pic>
        <p:nvPicPr>
          <p:cNvPr descr="dataset.png" id="195" name="Google Shape;195;p20"/>
          <p:cNvPicPr preferRelativeResize="0"/>
          <p:nvPr/>
        </p:nvPicPr>
        <p:blipFill>
          <a:blip r:embed="rId4">
            <a:alphaModFix/>
          </a:blip>
          <a:stretch>
            <a:fillRect/>
          </a:stretch>
        </p:blipFill>
        <p:spPr>
          <a:xfrm>
            <a:off x="3124875" y="3683288"/>
            <a:ext cx="314650" cy="314650"/>
          </a:xfrm>
          <a:prstGeom prst="rect">
            <a:avLst/>
          </a:prstGeom>
          <a:noFill/>
          <a:ln>
            <a:noFill/>
          </a:ln>
        </p:spPr>
      </p:pic>
      <p:pic>
        <p:nvPicPr>
          <p:cNvPr descr="dataset.png" id="196" name="Google Shape;196;p20"/>
          <p:cNvPicPr preferRelativeResize="0"/>
          <p:nvPr/>
        </p:nvPicPr>
        <p:blipFill>
          <a:blip r:embed="rId4">
            <a:alphaModFix/>
          </a:blip>
          <a:stretch>
            <a:fillRect/>
          </a:stretch>
        </p:blipFill>
        <p:spPr>
          <a:xfrm>
            <a:off x="3124875" y="4759875"/>
            <a:ext cx="314650" cy="314650"/>
          </a:xfrm>
          <a:prstGeom prst="rect">
            <a:avLst/>
          </a:prstGeom>
          <a:noFill/>
          <a:ln>
            <a:noFill/>
          </a:ln>
        </p:spPr>
      </p:pic>
      <p:sp>
        <p:nvSpPr>
          <p:cNvPr id="197" name="Google Shape;197;p20"/>
          <p:cNvSpPr txBox="1"/>
          <p:nvPr/>
        </p:nvSpPr>
        <p:spPr>
          <a:xfrm>
            <a:off x="3163199" y="4379838"/>
            <a:ext cx="203700" cy="1980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1600"/>
              </a:spcAft>
              <a:buNone/>
            </a:pPr>
            <a:r>
              <a:rPr lang="en-GB">
                <a:solidFill>
                  <a:schemeClr val="lt1"/>
                </a:solidFill>
                <a:latin typeface="Lato"/>
                <a:ea typeface="Lato"/>
                <a:cs typeface="Lato"/>
                <a:sym typeface="Lato"/>
              </a:rPr>
              <a:t>...</a:t>
            </a:r>
            <a:endParaRPr/>
          </a:p>
        </p:txBody>
      </p:sp>
      <p:sp>
        <p:nvSpPr>
          <p:cNvPr id="198" name="Google Shape;198;p20"/>
          <p:cNvSpPr txBox="1"/>
          <p:nvPr/>
        </p:nvSpPr>
        <p:spPr>
          <a:xfrm>
            <a:off x="3439625" y="3625875"/>
            <a:ext cx="1022100" cy="1820700"/>
          </a:xfrm>
          <a:prstGeom prst="rect">
            <a:avLst/>
          </a:prstGeom>
          <a:noFill/>
          <a:ln>
            <a:noFill/>
          </a:ln>
        </p:spPr>
        <p:txBody>
          <a:bodyPr anchorCtr="0" anchor="ctr" bIns="91425" lIns="91425" spcFirstLastPara="1" rIns="91425" wrap="square" tIns="91425">
            <a:noAutofit/>
          </a:bodyPr>
          <a:lstStyle/>
          <a:p>
            <a:pPr indent="0" lvl="0" marL="0" rtl="0">
              <a:lnSpc>
                <a:spcPct val="150000"/>
              </a:lnSpc>
              <a:spcBef>
                <a:spcPts val="0"/>
              </a:spcBef>
              <a:spcAft>
                <a:spcPts val="0"/>
              </a:spcAft>
              <a:buNone/>
            </a:pPr>
            <a:r>
              <a:rPr lang="en-GB" sz="800">
                <a:solidFill>
                  <a:schemeClr val="lt1"/>
                </a:solidFill>
                <a:latin typeface="Lato"/>
                <a:ea typeface="Lato"/>
                <a:cs typeface="Lato"/>
                <a:sym typeface="Lato"/>
              </a:rPr>
              <a:t>1</a:t>
            </a:r>
            <a:endParaRPr sz="800">
              <a:solidFill>
                <a:schemeClr val="lt1"/>
              </a:solidFill>
              <a:latin typeface="Lato"/>
              <a:ea typeface="Lato"/>
              <a:cs typeface="Lato"/>
              <a:sym typeface="Lato"/>
            </a:endParaRPr>
          </a:p>
          <a:p>
            <a:pPr indent="0" lvl="0" marL="0" rtl="0">
              <a:lnSpc>
                <a:spcPct val="150000"/>
              </a:lnSpc>
              <a:spcBef>
                <a:spcPts val="1600"/>
              </a:spcBef>
              <a:spcAft>
                <a:spcPts val="0"/>
              </a:spcAft>
              <a:buNone/>
            </a:pPr>
            <a:r>
              <a:rPr lang="en-GB" sz="800">
                <a:solidFill>
                  <a:schemeClr val="lt1"/>
                </a:solidFill>
                <a:latin typeface="Lato"/>
                <a:ea typeface="Lato"/>
                <a:cs typeface="Lato"/>
                <a:sym typeface="Lato"/>
              </a:rPr>
              <a:t>2</a:t>
            </a:r>
            <a:endParaRPr sz="800">
              <a:solidFill>
                <a:schemeClr val="lt1"/>
              </a:solidFill>
              <a:latin typeface="Lato"/>
              <a:ea typeface="Lato"/>
              <a:cs typeface="Lato"/>
              <a:sym typeface="Lato"/>
            </a:endParaRPr>
          </a:p>
          <a:p>
            <a:pPr indent="0" lvl="0" marL="0" rtl="0">
              <a:lnSpc>
                <a:spcPct val="150000"/>
              </a:lnSpc>
              <a:spcBef>
                <a:spcPts val="1600"/>
              </a:spcBef>
              <a:spcAft>
                <a:spcPts val="0"/>
              </a:spcAft>
              <a:buNone/>
            </a:pPr>
            <a:r>
              <a:rPr lang="en-GB" sz="800">
                <a:solidFill>
                  <a:schemeClr val="lt1"/>
                </a:solidFill>
                <a:latin typeface="Lato"/>
                <a:ea typeface="Lato"/>
                <a:cs typeface="Lato"/>
                <a:sym typeface="Lato"/>
              </a:rPr>
              <a:t>3</a:t>
            </a:r>
            <a:endParaRPr sz="800">
              <a:solidFill>
                <a:schemeClr val="lt1"/>
              </a:solidFill>
              <a:latin typeface="Lato"/>
              <a:ea typeface="Lato"/>
              <a:cs typeface="Lato"/>
              <a:sym typeface="Lato"/>
            </a:endParaRPr>
          </a:p>
          <a:p>
            <a:pPr indent="0" lvl="0" marL="0" rtl="0">
              <a:lnSpc>
                <a:spcPct val="150000"/>
              </a:lnSpc>
              <a:spcBef>
                <a:spcPts val="1600"/>
              </a:spcBef>
              <a:spcAft>
                <a:spcPts val="0"/>
              </a:spcAft>
              <a:buNone/>
            </a:pPr>
            <a:r>
              <a:t/>
            </a:r>
            <a:endParaRPr sz="800">
              <a:solidFill>
                <a:schemeClr val="lt1"/>
              </a:solidFill>
              <a:latin typeface="Lato"/>
              <a:ea typeface="Lato"/>
              <a:cs typeface="Lato"/>
              <a:sym typeface="Lato"/>
            </a:endParaRPr>
          </a:p>
          <a:p>
            <a:pPr indent="0" lvl="0" marL="0" rtl="0">
              <a:lnSpc>
                <a:spcPct val="150000"/>
              </a:lnSpc>
              <a:spcBef>
                <a:spcPts val="1600"/>
              </a:spcBef>
              <a:spcAft>
                <a:spcPts val="0"/>
              </a:spcAft>
              <a:buNone/>
            </a:pPr>
            <a:r>
              <a:t/>
            </a:r>
            <a:endParaRPr sz="800">
              <a:solidFill>
                <a:schemeClr val="lt1"/>
              </a:solidFill>
              <a:latin typeface="Lato"/>
              <a:ea typeface="Lato"/>
              <a:cs typeface="Lato"/>
              <a:sym typeface="Lato"/>
            </a:endParaRPr>
          </a:p>
          <a:p>
            <a:pPr indent="0" lvl="0" marL="0" rtl="0">
              <a:lnSpc>
                <a:spcPct val="150000"/>
              </a:lnSpc>
              <a:spcBef>
                <a:spcPts val="1600"/>
              </a:spcBef>
              <a:spcAft>
                <a:spcPts val="0"/>
              </a:spcAft>
              <a:buNone/>
            </a:pPr>
            <a:r>
              <a:rPr lang="en-GB" sz="800">
                <a:solidFill>
                  <a:schemeClr val="lt1"/>
                </a:solidFill>
                <a:latin typeface="Lato"/>
                <a:ea typeface="Lato"/>
                <a:cs typeface="Lato"/>
                <a:sym typeface="Lato"/>
              </a:rPr>
              <a:t>10.000.000.000</a:t>
            </a:r>
            <a:endParaRPr sz="800">
              <a:solidFill>
                <a:schemeClr val="lt1"/>
              </a:solidFill>
              <a:latin typeface="Lato"/>
              <a:ea typeface="Lato"/>
              <a:cs typeface="Lato"/>
              <a:sym typeface="Lato"/>
            </a:endParaRPr>
          </a:p>
          <a:p>
            <a:pPr indent="0" lvl="0" marL="0" rtl="0">
              <a:lnSpc>
                <a:spcPct val="150000"/>
              </a:lnSpc>
              <a:spcBef>
                <a:spcPts val="1600"/>
              </a:spcBef>
              <a:spcAft>
                <a:spcPts val="0"/>
              </a:spcAft>
              <a:buNone/>
            </a:pPr>
            <a:r>
              <a:t/>
            </a:r>
            <a:endParaRPr sz="800">
              <a:solidFill>
                <a:schemeClr val="lt1"/>
              </a:solidFill>
              <a:latin typeface="Lato"/>
              <a:ea typeface="Lato"/>
              <a:cs typeface="Lato"/>
              <a:sym typeface="Lato"/>
            </a:endParaRPr>
          </a:p>
          <a:p>
            <a:pPr indent="0" lvl="0" marL="0" rtl="0">
              <a:lnSpc>
                <a:spcPct val="150000"/>
              </a:lnSpc>
              <a:spcBef>
                <a:spcPts val="1600"/>
              </a:spcBef>
              <a:spcAft>
                <a:spcPts val="1600"/>
              </a:spcAft>
              <a:buNone/>
            </a:pPr>
            <a:r>
              <a:t/>
            </a:r>
            <a:endParaRPr sz="800">
              <a:solidFill>
                <a:schemeClr val="lt1"/>
              </a:solidFill>
              <a:latin typeface="Lato"/>
              <a:ea typeface="Lato"/>
              <a:cs typeface="Lato"/>
              <a:sym typeface="Lato"/>
            </a:endParaRPr>
          </a:p>
        </p:txBody>
      </p:sp>
      <p:pic>
        <p:nvPicPr>
          <p:cNvPr descr="Azure.png" id="199" name="Google Shape;199;p20"/>
          <p:cNvPicPr preferRelativeResize="0"/>
          <p:nvPr/>
        </p:nvPicPr>
        <p:blipFill>
          <a:blip r:embed="rId5">
            <a:alphaModFix/>
          </a:blip>
          <a:stretch>
            <a:fillRect/>
          </a:stretch>
        </p:blipFill>
        <p:spPr>
          <a:xfrm>
            <a:off x="5775551" y="3180850"/>
            <a:ext cx="1667321" cy="952750"/>
          </a:xfrm>
          <a:prstGeom prst="rect">
            <a:avLst/>
          </a:prstGeom>
          <a:noFill/>
          <a:ln>
            <a:noFill/>
          </a:ln>
        </p:spPr>
      </p:pic>
      <p:cxnSp>
        <p:nvCxnSpPr>
          <p:cNvPr id="200" name="Google Shape;200;p20"/>
          <p:cNvCxnSpPr>
            <a:stCxn id="191" idx="3"/>
            <a:endCxn id="193" idx="1"/>
          </p:cNvCxnSpPr>
          <p:nvPr/>
        </p:nvCxnSpPr>
        <p:spPr>
          <a:xfrm flipH="1" rot="10800000">
            <a:off x="1840775" y="3096625"/>
            <a:ext cx="1284000" cy="591900"/>
          </a:xfrm>
          <a:prstGeom prst="straightConnector1">
            <a:avLst/>
          </a:prstGeom>
          <a:noFill/>
          <a:ln cap="flat" cmpd="sng" w="9525">
            <a:solidFill>
              <a:srgbClr val="FFFFFF"/>
            </a:solidFill>
            <a:prstDash val="solid"/>
            <a:round/>
            <a:headEnd len="med" w="med" type="none"/>
            <a:tailEnd len="med" w="med" type="triangle"/>
          </a:ln>
        </p:spPr>
      </p:cxnSp>
      <p:cxnSp>
        <p:nvCxnSpPr>
          <p:cNvPr id="201" name="Google Shape;201;p20"/>
          <p:cNvCxnSpPr>
            <a:stCxn id="191" idx="3"/>
            <a:endCxn id="194" idx="1"/>
          </p:cNvCxnSpPr>
          <p:nvPr/>
        </p:nvCxnSpPr>
        <p:spPr>
          <a:xfrm flipH="1" rot="10800000">
            <a:off x="1840775" y="3468625"/>
            <a:ext cx="1284000" cy="219900"/>
          </a:xfrm>
          <a:prstGeom prst="straightConnector1">
            <a:avLst/>
          </a:prstGeom>
          <a:noFill/>
          <a:ln cap="flat" cmpd="sng" w="9525">
            <a:solidFill>
              <a:srgbClr val="FFFFFF"/>
            </a:solidFill>
            <a:prstDash val="solid"/>
            <a:round/>
            <a:headEnd len="med" w="med" type="none"/>
            <a:tailEnd len="med" w="med" type="triangle"/>
          </a:ln>
        </p:spPr>
      </p:cxnSp>
      <p:cxnSp>
        <p:nvCxnSpPr>
          <p:cNvPr id="202" name="Google Shape;202;p20"/>
          <p:cNvCxnSpPr>
            <a:stCxn id="191" idx="3"/>
            <a:endCxn id="195" idx="1"/>
          </p:cNvCxnSpPr>
          <p:nvPr/>
        </p:nvCxnSpPr>
        <p:spPr>
          <a:xfrm>
            <a:off x="1840775" y="3688525"/>
            <a:ext cx="1284000" cy="152100"/>
          </a:xfrm>
          <a:prstGeom prst="straightConnector1">
            <a:avLst/>
          </a:prstGeom>
          <a:noFill/>
          <a:ln cap="flat" cmpd="sng" w="9525">
            <a:solidFill>
              <a:srgbClr val="FFFFFF"/>
            </a:solidFill>
            <a:prstDash val="solid"/>
            <a:round/>
            <a:headEnd len="med" w="med" type="none"/>
            <a:tailEnd len="med" w="med" type="triangle"/>
          </a:ln>
        </p:spPr>
      </p:cxnSp>
      <p:cxnSp>
        <p:nvCxnSpPr>
          <p:cNvPr id="203" name="Google Shape;203;p20"/>
          <p:cNvCxnSpPr>
            <a:stCxn id="191" idx="3"/>
            <a:endCxn id="197" idx="0"/>
          </p:cNvCxnSpPr>
          <p:nvPr/>
        </p:nvCxnSpPr>
        <p:spPr>
          <a:xfrm>
            <a:off x="1840775" y="3688525"/>
            <a:ext cx="1424400" cy="691200"/>
          </a:xfrm>
          <a:prstGeom prst="straightConnector1">
            <a:avLst/>
          </a:prstGeom>
          <a:noFill/>
          <a:ln cap="flat" cmpd="sng" w="9525">
            <a:solidFill>
              <a:srgbClr val="FFFFFF"/>
            </a:solidFill>
            <a:prstDash val="solid"/>
            <a:round/>
            <a:headEnd len="med" w="med" type="none"/>
            <a:tailEnd len="med" w="med" type="triangle"/>
          </a:ln>
        </p:spPr>
      </p:cxnSp>
      <p:cxnSp>
        <p:nvCxnSpPr>
          <p:cNvPr id="204" name="Google Shape;204;p20"/>
          <p:cNvCxnSpPr>
            <a:stCxn id="191" idx="3"/>
            <a:endCxn id="196" idx="1"/>
          </p:cNvCxnSpPr>
          <p:nvPr/>
        </p:nvCxnSpPr>
        <p:spPr>
          <a:xfrm>
            <a:off x="1840775" y="3688525"/>
            <a:ext cx="1284000" cy="1228800"/>
          </a:xfrm>
          <a:prstGeom prst="straightConnector1">
            <a:avLst/>
          </a:prstGeom>
          <a:noFill/>
          <a:ln cap="flat" cmpd="sng" w="9525">
            <a:solidFill>
              <a:srgbClr val="FFFFFF"/>
            </a:solidFill>
            <a:prstDash val="solid"/>
            <a:round/>
            <a:headEnd len="med" w="med" type="none"/>
            <a:tailEnd len="med" w="med" type="triangle"/>
          </a:ln>
        </p:spPr>
      </p:cxnSp>
      <p:cxnSp>
        <p:nvCxnSpPr>
          <p:cNvPr id="205" name="Google Shape;205;p20"/>
          <p:cNvCxnSpPr>
            <a:stCxn id="198" idx="0"/>
            <a:endCxn id="199" idx="1"/>
          </p:cNvCxnSpPr>
          <p:nvPr/>
        </p:nvCxnSpPr>
        <p:spPr>
          <a:xfrm>
            <a:off x="3950675" y="3625875"/>
            <a:ext cx="1824900" cy="3150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DEMO</a:t>
            </a:r>
            <a:endParaRPr/>
          </a:p>
          <a:p>
            <a:pPr indent="0" lvl="0" marL="0" rtl="0">
              <a:spcBef>
                <a:spcPts val="0"/>
              </a:spcBef>
              <a:spcAft>
                <a:spcPts val="0"/>
              </a:spcAft>
              <a:buNone/>
            </a:pPr>
            <a:r>
              <a:rPr b="1" lang="en-GB" sz="1400" u="sng">
                <a:solidFill>
                  <a:schemeClr val="hlink"/>
                </a:solidFill>
                <a:hlinkClick r:id="rId3"/>
              </a:rPr>
              <a:t>Binary Classification: Breast cancer detection</a:t>
            </a:r>
            <a:endParaRPr b="1" sz="1400"/>
          </a:p>
        </p:txBody>
      </p:sp>
      <p:pic>
        <p:nvPicPr>
          <p:cNvPr id="211" name="Google Shape;211;p21" title="Azure Breast Cancer Detection">
            <a:hlinkClick r:id="rId4"/>
          </p:cNvPr>
          <p:cNvPicPr preferRelativeResize="0"/>
          <p:nvPr/>
        </p:nvPicPr>
        <p:blipFill>
          <a:blip r:embed="rId5">
            <a:alphaModFix/>
          </a:blip>
          <a:stretch>
            <a:fillRect/>
          </a:stretch>
        </p:blipFill>
        <p:spPr>
          <a:xfrm>
            <a:off x="1840975" y="1191800"/>
            <a:ext cx="5118275" cy="3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