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2" r:id="rId6"/>
    <p:sldId id="264" r:id="rId7"/>
    <p:sldId id="261" r:id="rId8"/>
    <p:sldId id="272" r:id="rId9"/>
    <p:sldId id="270" r:id="rId10"/>
    <p:sldId id="271" r:id="rId11"/>
    <p:sldId id="280" r:id="rId12"/>
    <p:sldId id="279" r:id="rId13"/>
    <p:sldId id="278" r:id="rId14"/>
    <p:sldId id="273" r:id="rId15"/>
    <p:sldId id="275" r:id="rId16"/>
    <p:sldId id="276" r:id="rId17"/>
    <p:sldId id="265" r:id="rId18"/>
    <p:sldId id="281" r:id="rId19"/>
    <p:sldId id="282" r:id="rId20"/>
    <p:sldId id="266" r:id="rId21"/>
    <p:sldId id="284" r:id="rId22"/>
    <p:sldId id="277" r:id="rId23"/>
    <p:sldId id="285" r:id="rId24"/>
    <p:sldId id="283" r:id="rId25"/>
    <p:sldId id="286" r:id="rId26"/>
    <p:sldId id="267" r:id="rId27"/>
    <p:sldId id="269" r:id="rId28"/>
    <p:sldId id="28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D784E-D091-4A17-BF4E-A4BAEE279439}"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32470-30AE-41AA-995F-BAFC555E358B}" type="slidenum">
              <a:rPr lang="en-US" smtClean="0"/>
              <a:t>‹#›</a:t>
            </a:fld>
            <a:endParaRPr lang="en-US"/>
          </a:p>
        </p:txBody>
      </p:sp>
    </p:spTree>
    <p:extLst>
      <p:ext uri="{BB962C8B-B14F-4D97-AF65-F5344CB8AC3E}">
        <p14:creationId xmlns:p14="http://schemas.microsoft.com/office/powerpoint/2010/main" val="212279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BC06-400F-4DD4-BF1E-A9F285253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CA64D4-4580-4697-BD8F-5708F46CD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A975A7-9048-48CF-911B-6C94B0F0041A}"/>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5EF2E5DA-FEFC-4FEC-A562-927FA7465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49E3C-84B7-4310-BAB5-DEC13D1C1CDD}"/>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161238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5580-A98F-4B00-BAAA-5C73AD04B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C3193-3F99-4BEE-B48C-F6DFBB254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BC3E7-70F8-468E-8888-DEED3128340D}"/>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07CED1FE-1EE1-4B3C-9216-74EA3F9B3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F1051-1FCB-4A42-BDDC-1C1586217C63}"/>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385200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15317-A6B6-4E9E-930F-2E257E8AA1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142CC-1E17-4B75-8B5A-DD5B9CA46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C831A-6FF3-454D-97BD-E17D11E4AD06}"/>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B3BB550F-1871-47DF-AAF4-B031CA6A1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38B34-AD8C-4E4F-9D23-9D67EA00352E}"/>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19826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EA9A-77A3-45E6-BB4E-90073D559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222B0-7EBF-47AD-AD3B-D30E0A067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81842-B53E-4C47-A16F-69C463B9C21E}"/>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9A91D8F3-758E-4B30-87AB-190F084D3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22E41-CC55-4B4D-AB2F-87C09A4BC0A3}"/>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41517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40EE-8E15-40E5-9574-58788F905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7A882F-6AC1-47D4-A1F1-C7113250D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C34B5-6CDC-472F-8844-1C85D31820CE}"/>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5BD3D92F-04BF-4022-9616-23432DF92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B456B-82DB-4CAD-AB2A-EF2807E96C4D}"/>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319257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0893-B885-480D-AF34-035D46B3A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0DC5F-4DF6-49D9-96FC-11E51D119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059499-7F07-499D-8DFC-1F6E6B099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DC68F-7505-42AF-A77E-63AC15FE860A}"/>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6" name="Footer Placeholder 5">
            <a:extLst>
              <a:ext uri="{FF2B5EF4-FFF2-40B4-BE49-F238E27FC236}">
                <a16:creationId xmlns:a16="http://schemas.microsoft.com/office/drawing/2014/main" id="{CE27E928-8275-4279-9B96-41C3538A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E9294-3C48-4DDB-9724-39727918470E}"/>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36039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5EC3-EC28-4DEA-BAF7-9F75FA620E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5B53F-1B54-4FBA-BCC8-1976F86D3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7D68B-9569-415B-8669-4987CB43C2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2B49D0-2707-46FD-AA3B-C3ED12D54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47399D-D045-4772-A48E-DCFC79245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C44BE-BAA6-43DF-8912-C110305FA992}"/>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8" name="Footer Placeholder 7">
            <a:extLst>
              <a:ext uri="{FF2B5EF4-FFF2-40B4-BE49-F238E27FC236}">
                <a16:creationId xmlns:a16="http://schemas.microsoft.com/office/drawing/2014/main" id="{6A4D4071-34CE-4B20-A747-5F3A959446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A6CC7-A8B8-44B7-A7A6-CD34FA6550DA}"/>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358776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220B-6C7C-4C92-8A21-2E817B4BC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6E540-24CB-4B3F-889D-F382B3BA6411}"/>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4" name="Footer Placeholder 3">
            <a:extLst>
              <a:ext uri="{FF2B5EF4-FFF2-40B4-BE49-F238E27FC236}">
                <a16:creationId xmlns:a16="http://schemas.microsoft.com/office/drawing/2014/main" id="{994A5BD0-C1D9-4A05-8AA2-7E483833F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9F70AE-D0A1-4C5F-B8AA-F7BD59970EAC}"/>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148620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845A9-DDC1-4D18-BE10-BBB964D2A7EB}"/>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3" name="Footer Placeholder 2">
            <a:extLst>
              <a:ext uri="{FF2B5EF4-FFF2-40B4-BE49-F238E27FC236}">
                <a16:creationId xmlns:a16="http://schemas.microsoft.com/office/drawing/2014/main" id="{CB74E244-1537-4D37-A2F8-0CA3566FA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F74E31-C90D-4579-B4EE-F1F50310D809}"/>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424561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B596-5539-404A-BBA4-8525B36E6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076D9-11C7-418A-B1ED-E00583188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60CD4-C3B2-4474-8EB6-A75A9159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9B28C-1B56-4E95-963E-F8A6CE3D60C7}"/>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6" name="Footer Placeholder 5">
            <a:extLst>
              <a:ext uri="{FF2B5EF4-FFF2-40B4-BE49-F238E27FC236}">
                <a16:creationId xmlns:a16="http://schemas.microsoft.com/office/drawing/2014/main" id="{DA747F24-0F66-463A-8519-D9054B84B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F73FF-D918-48AB-82E7-5336B0639FCB}"/>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263864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DCA4-32F8-4D9E-B468-F22C381CE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BE495-072D-4FCB-BF6B-29B91B685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59DBA8-B531-4C68-8683-A88D4EC65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4C3D0-2597-420B-9CC2-403DE728D1C3}"/>
              </a:ext>
            </a:extLst>
          </p:cNvPr>
          <p:cNvSpPr>
            <a:spLocks noGrp="1"/>
          </p:cNvSpPr>
          <p:nvPr>
            <p:ph type="dt" sz="half" idx="10"/>
          </p:nvPr>
        </p:nvSpPr>
        <p:spPr/>
        <p:txBody>
          <a:bodyPr/>
          <a:lstStyle/>
          <a:p>
            <a:fld id="{1C627B2D-FD27-4A76-8211-3C85A0F15EB7}" type="datetimeFigureOut">
              <a:rPr lang="en-US" smtClean="0"/>
              <a:t>6/13/2024</a:t>
            </a:fld>
            <a:endParaRPr lang="en-US"/>
          </a:p>
        </p:txBody>
      </p:sp>
      <p:sp>
        <p:nvSpPr>
          <p:cNvPr id="6" name="Footer Placeholder 5">
            <a:extLst>
              <a:ext uri="{FF2B5EF4-FFF2-40B4-BE49-F238E27FC236}">
                <a16:creationId xmlns:a16="http://schemas.microsoft.com/office/drawing/2014/main" id="{63D0BE8A-BC19-427C-92B0-0C9F348BA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1F02C-7D54-4858-9C3C-761B49347886}"/>
              </a:ext>
            </a:extLst>
          </p:cNvPr>
          <p:cNvSpPr>
            <a:spLocks noGrp="1"/>
          </p:cNvSpPr>
          <p:nvPr>
            <p:ph type="sldNum" sz="quarter" idx="12"/>
          </p:nvPr>
        </p:nvSpPr>
        <p:spPr/>
        <p:txBody>
          <a:bodyPr/>
          <a:lstStyle/>
          <a:p>
            <a:fld id="{65768D54-60CF-45A8-BEB6-E2FAB061EC3A}" type="slidenum">
              <a:rPr lang="en-US" smtClean="0"/>
              <a:t>‹#›</a:t>
            </a:fld>
            <a:endParaRPr lang="en-US"/>
          </a:p>
        </p:txBody>
      </p:sp>
    </p:spTree>
    <p:extLst>
      <p:ext uri="{BB962C8B-B14F-4D97-AF65-F5344CB8AC3E}">
        <p14:creationId xmlns:p14="http://schemas.microsoft.com/office/powerpoint/2010/main" val="277180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640B6-796F-4F4D-9343-17C14E51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6F04E-C7CE-4DE5-BE13-5080C4B2C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C4E25-8E36-4D43-99A6-7A8913FFC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27B2D-FD27-4A76-8211-3C85A0F15EB7}" type="datetimeFigureOut">
              <a:rPr lang="en-US" smtClean="0"/>
              <a:t>6/13/2024</a:t>
            </a:fld>
            <a:endParaRPr lang="en-US"/>
          </a:p>
        </p:txBody>
      </p:sp>
      <p:sp>
        <p:nvSpPr>
          <p:cNvPr id="5" name="Footer Placeholder 4">
            <a:extLst>
              <a:ext uri="{FF2B5EF4-FFF2-40B4-BE49-F238E27FC236}">
                <a16:creationId xmlns:a16="http://schemas.microsoft.com/office/drawing/2014/main" id="{EA1F8D72-2ED6-4988-9287-1BB57F4129C1}"/>
              </a:ext>
            </a:extLst>
          </p:cNvPr>
          <p:cNvSpPr>
            <a:spLocks noGrp="1"/>
          </p:cNvSpPr>
          <p:nvPr>
            <p:ph type="ftr" sz="quarter" idx="3"/>
          </p:nvPr>
        </p:nvSpPr>
        <p:spPr>
          <a:xfrm>
            <a:off x="9982200" y="5158691"/>
            <a:ext cx="2235591" cy="1699309"/>
          </a:xfrm>
          <a:prstGeom prst="rect">
            <a:avLst/>
          </a:prstGeom>
          <a:blipFill dpi="0" rotWithShape="1">
            <a:blip r:embed="rId13">
              <a:alphaModFix amt="56000"/>
            </a:blip>
            <a:srcRect/>
            <a:stretch>
              <a:fillRect/>
            </a:stretch>
          </a:blip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F6D9647-F956-49A9-AD4D-50AE7012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68D54-60CF-45A8-BEB6-E2FAB061EC3A}" type="slidenum">
              <a:rPr lang="en-US" smtClean="0"/>
              <a:t>‹#›</a:t>
            </a:fld>
            <a:endParaRPr lang="en-US"/>
          </a:p>
        </p:txBody>
      </p:sp>
    </p:spTree>
    <p:extLst>
      <p:ext uri="{BB962C8B-B14F-4D97-AF65-F5344CB8AC3E}">
        <p14:creationId xmlns:p14="http://schemas.microsoft.com/office/powerpoint/2010/main" val="120189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74BE-4969-435E-B669-BB7E63731E99}"/>
              </a:ext>
            </a:extLst>
          </p:cNvPr>
          <p:cNvSpPr>
            <a:spLocks noGrp="1"/>
          </p:cNvSpPr>
          <p:nvPr>
            <p:ph type="ctrTitle"/>
          </p:nvPr>
        </p:nvSpPr>
        <p:spPr/>
        <p:txBody>
          <a:bodyPr/>
          <a:lstStyle/>
          <a:p>
            <a:r>
              <a:rPr lang="en-US" b="1" dirty="0"/>
              <a:t>Red Wine Case Study</a:t>
            </a:r>
          </a:p>
        </p:txBody>
      </p:sp>
      <p:sp>
        <p:nvSpPr>
          <p:cNvPr id="3" name="Subtitle 2">
            <a:extLst>
              <a:ext uri="{FF2B5EF4-FFF2-40B4-BE49-F238E27FC236}">
                <a16:creationId xmlns:a16="http://schemas.microsoft.com/office/drawing/2014/main" id="{1949E1A8-74F8-47E1-AA8F-A0F1B17093E7}"/>
              </a:ext>
            </a:extLst>
          </p:cNvPr>
          <p:cNvSpPr>
            <a:spLocks noGrp="1"/>
          </p:cNvSpPr>
          <p:nvPr>
            <p:ph type="subTitle" idx="1"/>
          </p:nvPr>
        </p:nvSpPr>
        <p:spPr/>
        <p:txBody>
          <a:bodyPr>
            <a:normAutofit/>
          </a:bodyPr>
          <a:lstStyle/>
          <a:p>
            <a:r>
              <a:rPr lang="en-US" sz="2800" dirty="0"/>
              <a:t>Nonhlanhla Linda Luphade</a:t>
            </a:r>
          </a:p>
        </p:txBody>
      </p:sp>
    </p:spTree>
    <p:extLst>
      <p:ext uri="{BB962C8B-B14F-4D97-AF65-F5344CB8AC3E}">
        <p14:creationId xmlns:p14="http://schemas.microsoft.com/office/powerpoint/2010/main" val="404310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Alcohol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963783"/>
          </a:xfrm>
        </p:spPr>
        <p:txBody>
          <a:bodyPr vert="horz" lIns="91440" tIns="45720" rIns="91440" bIns="45720" rtlCol="0">
            <a:normAutofit fontScale="92500" lnSpcReduction="10000"/>
          </a:bodyPr>
          <a:lstStyle/>
          <a:p>
            <a:pPr marL="457200" lvl="1"/>
            <a:endParaRPr lang="en-US" sz="1600" dirty="0"/>
          </a:p>
          <a:p>
            <a:endParaRPr lang="en-US" sz="1600" dirty="0"/>
          </a:p>
          <a:p>
            <a:r>
              <a:rPr lang="en-US" sz="1600" dirty="0"/>
              <a:t>As expected, there is a relationship between the percentage of alcohol and quality. </a:t>
            </a:r>
          </a:p>
          <a:p>
            <a:r>
              <a:rPr lang="en-US" sz="1600" dirty="0"/>
              <a:t>Different levels of wine are assigned when the wine has 11% alcohol. </a:t>
            </a:r>
          </a:p>
          <a:p>
            <a:r>
              <a:rPr lang="en-US" sz="1600" dirty="0"/>
              <a:t>Wines with high alcohol percentage are assigned better quality.</a:t>
            </a:r>
          </a:p>
          <a:p>
            <a:endParaRPr lang="en-US" sz="1600" dirty="0"/>
          </a:p>
        </p:txBody>
      </p:sp>
      <p:pic>
        <p:nvPicPr>
          <p:cNvPr id="18" name="Content Placeholder 17" descr="Chart, box and whisker chart&#10;&#10;Description automatically generated">
            <a:extLst>
              <a:ext uri="{FF2B5EF4-FFF2-40B4-BE49-F238E27FC236}">
                <a16:creationId xmlns:a16="http://schemas.microsoft.com/office/drawing/2014/main" id="{51A187D9-07AC-4ED7-A383-CC2700464B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2102" y="1242519"/>
            <a:ext cx="6903723" cy="4249924"/>
          </a:xfrm>
          <a:prstGeom prst="rect">
            <a:avLst/>
          </a:prstGeom>
        </p:spPr>
      </p:pic>
    </p:spTree>
    <p:extLst>
      <p:ext uri="{BB962C8B-B14F-4D97-AF65-F5344CB8AC3E}">
        <p14:creationId xmlns:p14="http://schemas.microsoft.com/office/powerpoint/2010/main" val="318736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Volatile acidity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dirty="0"/>
          </a:p>
          <a:p>
            <a:endParaRPr lang="en-US" sz="1600" dirty="0"/>
          </a:p>
          <a:p>
            <a:endParaRPr lang="en-US" sz="1600" dirty="0"/>
          </a:p>
        </p:txBody>
      </p:sp>
      <p:pic>
        <p:nvPicPr>
          <p:cNvPr id="18" name="Content Placeholder 17">
            <a:extLst>
              <a:ext uri="{FF2B5EF4-FFF2-40B4-BE49-F238E27FC236}">
                <a16:creationId xmlns:a16="http://schemas.microsoft.com/office/drawing/2014/main" id="{51A187D9-07AC-4ED7-A383-CC2700464B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62102" y="1242519"/>
            <a:ext cx="6903722" cy="4249924"/>
          </a:xfrm>
          <a:prstGeom prst="rect">
            <a:avLst/>
          </a:prstGeom>
        </p:spPr>
      </p:pic>
      <p:sp>
        <p:nvSpPr>
          <p:cNvPr id="3" name="TextBox 2">
            <a:extLst>
              <a:ext uri="{FF2B5EF4-FFF2-40B4-BE49-F238E27FC236}">
                <a16:creationId xmlns:a16="http://schemas.microsoft.com/office/drawing/2014/main" id="{4C6E2721-9CCD-438B-BC4C-8CC9CA97E009}"/>
              </a:ext>
            </a:extLst>
          </p:cNvPr>
          <p:cNvSpPr txBox="1"/>
          <p:nvPr/>
        </p:nvSpPr>
        <p:spPr>
          <a:xfrm>
            <a:off x="863821" y="3676455"/>
            <a:ext cx="308038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the diagram show we can observe the negative relationship between quality and volatile acidity. </a:t>
            </a:r>
          </a:p>
          <a:p>
            <a:pPr marL="285750" indent="-285750">
              <a:buFont typeface="Arial" panose="020B0604020202020204" pitchFamily="34" charset="0"/>
              <a:buChar char="•"/>
            </a:pPr>
            <a:r>
              <a:rPr lang="en-US" dirty="0"/>
              <a:t>Wines with higher volatile acidity have the lowest quality ratings.</a:t>
            </a:r>
          </a:p>
          <a:p>
            <a:pPr marL="285750" indent="-285750">
              <a:buFont typeface="Arial" panose="020B0604020202020204" pitchFamily="34" charset="0"/>
              <a:buChar char="•"/>
            </a:pPr>
            <a:r>
              <a:rPr lang="en-US" dirty="0"/>
              <a:t>Wines without less of the vinegar taste are scored highly.</a:t>
            </a:r>
          </a:p>
        </p:txBody>
      </p:sp>
    </p:spTree>
    <p:extLst>
      <p:ext uri="{BB962C8B-B14F-4D97-AF65-F5344CB8AC3E}">
        <p14:creationId xmlns:p14="http://schemas.microsoft.com/office/powerpoint/2010/main" val="138157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Citric Acid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dirty="0"/>
          </a:p>
          <a:p>
            <a:endParaRPr lang="en-US" sz="1600" dirty="0"/>
          </a:p>
          <a:p>
            <a:endParaRPr lang="en-US" sz="1600" dirty="0"/>
          </a:p>
        </p:txBody>
      </p:sp>
      <p:pic>
        <p:nvPicPr>
          <p:cNvPr id="18" name="Content Placeholder 17">
            <a:extLst>
              <a:ext uri="{FF2B5EF4-FFF2-40B4-BE49-F238E27FC236}">
                <a16:creationId xmlns:a16="http://schemas.microsoft.com/office/drawing/2014/main" id="{51A187D9-07AC-4ED7-A383-CC2700464B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62102" y="1242519"/>
            <a:ext cx="6903722" cy="4249924"/>
          </a:xfrm>
          <a:prstGeom prst="rect">
            <a:avLst/>
          </a:prstGeom>
        </p:spPr>
      </p:pic>
      <p:sp>
        <p:nvSpPr>
          <p:cNvPr id="3" name="TextBox 2">
            <a:extLst>
              <a:ext uri="{FF2B5EF4-FFF2-40B4-BE49-F238E27FC236}">
                <a16:creationId xmlns:a16="http://schemas.microsoft.com/office/drawing/2014/main" id="{C42D8D3E-F944-4448-8809-3F237C17BADD}"/>
              </a:ext>
            </a:extLst>
          </p:cNvPr>
          <p:cNvSpPr txBox="1"/>
          <p:nvPr/>
        </p:nvSpPr>
        <p:spPr>
          <a:xfrm>
            <a:off x="1064525" y="3971499"/>
            <a:ext cx="24702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is a positive relationship between citric acid and quality.</a:t>
            </a:r>
          </a:p>
        </p:txBody>
      </p:sp>
    </p:spTree>
    <p:extLst>
      <p:ext uri="{BB962C8B-B14F-4D97-AF65-F5344CB8AC3E}">
        <p14:creationId xmlns:p14="http://schemas.microsoft.com/office/powerpoint/2010/main" val="336525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Sulphates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a:p>
          <a:p>
            <a:endParaRPr lang="en-US" sz="1600"/>
          </a:p>
          <a:p>
            <a:endParaRPr lang="en-US" sz="1600"/>
          </a:p>
        </p:txBody>
      </p:sp>
      <p:pic>
        <p:nvPicPr>
          <p:cNvPr id="18" name="Content Placeholder 17">
            <a:extLst>
              <a:ext uri="{FF2B5EF4-FFF2-40B4-BE49-F238E27FC236}">
                <a16:creationId xmlns:a16="http://schemas.microsoft.com/office/drawing/2014/main" id="{51A187D9-07AC-4ED7-A383-CC2700464B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62102" y="1242518"/>
            <a:ext cx="6903722" cy="4778453"/>
          </a:xfrm>
          <a:prstGeom prst="rect">
            <a:avLst/>
          </a:prstGeom>
        </p:spPr>
      </p:pic>
      <p:sp>
        <p:nvSpPr>
          <p:cNvPr id="3" name="TextBox 2">
            <a:extLst>
              <a:ext uri="{FF2B5EF4-FFF2-40B4-BE49-F238E27FC236}">
                <a16:creationId xmlns:a16="http://schemas.microsoft.com/office/drawing/2014/main" id="{72B84D8F-AFEE-4F0D-9F71-832EED7300B6}"/>
              </a:ext>
            </a:extLst>
          </p:cNvPr>
          <p:cNvSpPr txBox="1"/>
          <p:nvPr/>
        </p:nvSpPr>
        <p:spPr>
          <a:xfrm>
            <a:off x="717422" y="3759778"/>
            <a:ext cx="334250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Sulphates have somewhat positive relationship with quality.</a:t>
            </a:r>
          </a:p>
          <a:p>
            <a:pPr marL="285750" indent="-285750">
              <a:buFont typeface="Arial" panose="020B0604020202020204" pitchFamily="34" charset="0"/>
              <a:buChar char="•"/>
            </a:pPr>
            <a:r>
              <a:rPr lang="en-US" dirty="0"/>
              <a:t>Sulphates are used to decrease the vinegar taste cause by high volatile acidity, thus, the negative relationship between sulphates and volatile acidity.</a:t>
            </a:r>
          </a:p>
        </p:txBody>
      </p:sp>
    </p:spTree>
    <p:extLst>
      <p:ext uri="{BB962C8B-B14F-4D97-AF65-F5344CB8AC3E}">
        <p14:creationId xmlns:p14="http://schemas.microsoft.com/office/powerpoint/2010/main" val="271211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dirty="0">
                <a:solidFill>
                  <a:srgbClr val="FFFFFF"/>
                </a:solidFill>
              </a:rPr>
              <a:t>Fixed Acidity</a:t>
            </a:r>
            <a:r>
              <a:rPr lang="en-US" sz="3200" kern="1200" dirty="0">
                <a:solidFill>
                  <a:srgbClr val="FFFFFF"/>
                </a:solidFill>
                <a:latin typeface="+mj-lt"/>
                <a:ea typeface="+mj-ea"/>
                <a:cs typeface="+mj-cs"/>
              </a:rPr>
              <a:t>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a:p>
          <a:p>
            <a:endParaRPr lang="en-US" sz="1600"/>
          </a:p>
          <a:p>
            <a:endParaRPr lang="en-US" sz="1600"/>
          </a:p>
        </p:txBody>
      </p:sp>
      <p:pic>
        <p:nvPicPr>
          <p:cNvPr id="8" name="Content Placeholder 7">
            <a:extLst>
              <a:ext uri="{FF2B5EF4-FFF2-40B4-BE49-F238E27FC236}">
                <a16:creationId xmlns:a16="http://schemas.microsoft.com/office/drawing/2014/main" id="{D9AA64B3-33C4-44F0-AD3E-F87DE81452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62102" y="1242519"/>
            <a:ext cx="6903722" cy="4249924"/>
          </a:xfrm>
          <a:prstGeom prst="rect">
            <a:avLst/>
          </a:prstGeom>
        </p:spPr>
      </p:pic>
      <p:sp>
        <p:nvSpPr>
          <p:cNvPr id="3" name="TextBox 2">
            <a:extLst>
              <a:ext uri="{FF2B5EF4-FFF2-40B4-BE49-F238E27FC236}">
                <a16:creationId xmlns:a16="http://schemas.microsoft.com/office/drawing/2014/main" id="{C981FEB9-3FEA-414A-BF6E-113529F86D66}"/>
              </a:ext>
            </a:extLst>
          </p:cNvPr>
          <p:cNvSpPr txBox="1"/>
          <p:nvPr/>
        </p:nvSpPr>
        <p:spPr>
          <a:xfrm>
            <a:off x="966951" y="3903260"/>
            <a:ext cx="241769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 variation in quality, thus, no significant relationship.</a:t>
            </a:r>
          </a:p>
        </p:txBody>
      </p:sp>
    </p:spTree>
    <p:extLst>
      <p:ext uri="{BB962C8B-B14F-4D97-AF65-F5344CB8AC3E}">
        <p14:creationId xmlns:p14="http://schemas.microsoft.com/office/powerpoint/2010/main" val="226189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dirty="0">
                <a:solidFill>
                  <a:srgbClr val="FFFFFF"/>
                </a:solidFill>
              </a:rPr>
              <a:t>Other variables with no variation</a:t>
            </a:r>
            <a:endParaRPr lang="en-US" sz="32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dirty="0"/>
          </a:p>
          <a:p>
            <a:endParaRPr lang="en-US" sz="1600" dirty="0"/>
          </a:p>
          <a:p>
            <a:r>
              <a:rPr lang="en-US" sz="1600" dirty="0"/>
              <a:t>There is no significant relationship between wine quality and these variables.</a:t>
            </a:r>
          </a:p>
        </p:txBody>
      </p:sp>
      <p:pic>
        <p:nvPicPr>
          <p:cNvPr id="8" name="Content Placeholder 7">
            <a:extLst>
              <a:ext uri="{FF2B5EF4-FFF2-40B4-BE49-F238E27FC236}">
                <a16:creationId xmlns:a16="http://schemas.microsoft.com/office/drawing/2014/main" id="{D9AA64B3-33C4-44F0-AD3E-F87DE81452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62102" y="1242519"/>
            <a:ext cx="6903722" cy="4249924"/>
          </a:xfrm>
          <a:prstGeom prst="rect">
            <a:avLst/>
          </a:prstGeom>
        </p:spPr>
      </p:pic>
    </p:spTree>
    <p:extLst>
      <p:ext uri="{BB962C8B-B14F-4D97-AF65-F5344CB8AC3E}">
        <p14:creationId xmlns:p14="http://schemas.microsoft.com/office/powerpoint/2010/main" val="126097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The relationship between alcohol, volatile acidity, and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pPr marL="457200" lvl="1"/>
            <a:endParaRPr lang="en-US" sz="1600"/>
          </a:p>
          <a:p>
            <a:endParaRPr lang="en-US" sz="1600"/>
          </a:p>
          <a:p>
            <a:endParaRPr lang="en-US" sz="1600"/>
          </a:p>
        </p:txBody>
      </p:sp>
      <p:pic>
        <p:nvPicPr>
          <p:cNvPr id="8" name="Content Placeholder 7">
            <a:extLst>
              <a:ext uri="{FF2B5EF4-FFF2-40B4-BE49-F238E27FC236}">
                <a16:creationId xmlns:a16="http://schemas.microsoft.com/office/drawing/2014/main" id="{D9AA64B3-33C4-44F0-AD3E-F87DE81452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639096" y="376311"/>
            <a:ext cx="6985947" cy="6105378"/>
          </a:xfrm>
          <a:prstGeom prst="rect">
            <a:avLst/>
          </a:prstGeom>
        </p:spPr>
      </p:pic>
      <p:sp>
        <p:nvSpPr>
          <p:cNvPr id="3" name="TextBox 2">
            <a:extLst>
              <a:ext uri="{FF2B5EF4-FFF2-40B4-BE49-F238E27FC236}">
                <a16:creationId xmlns:a16="http://schemas.microsoft.com/office/drawing/2014/main" id="{C929BDF9-EDE7-4B8A-B8F5-0BEBBCDCC27A}"/>
              </a:ext>
            </a:extLst>
          </p:cNvPr>
          <p:cNvSpPr txBox="1"/>
          <p:nvPr/>
        </p:nvSpPr>
        <p:spPr>
          <a:xfrm>
            <a:off x="913699" y="3547060"/>
            <a:ext cx="294995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clear distinction between the different quality scores is observed for wines with 11% and above alcohol.</a:t>
            </a:r>
          </a:p>
          <a:p>
            <a:pPr marL="285750" indent="-285750">
              <a:buFont typeface="Arial" panose="020B0604020202020204" pitchFamily="34" charset="0"/>
              <a:buChar char="•"/>
            </a:pPr>
            <a:r>
              <a:rPr lang="en-US" dirty="0"/>
              <a:t>High volatile acidity is one of the determinant for bad wine.</a:t>
            </a:r>
          </a:p>
          <a:p>
            <a:pPr marL="285750" indent="-285750">
              <a:buFont typeface="Arial" panose="020B0604020202020204" pitchFamily="34" charset="0"/>
              <a:buChar char="•"/>
            </a:pPr>
            <a:r>
              <a:rPr lang="en-US" dirty="0"/>
              <a:t>Low quality wines have an alcohol percentage of less than 11%.</a:t>
            </a:r>
          </a:p>
        </p:txBody>
      </p:sp>
    </p:spTree>
    <p:extLst>
      <p:ext uri="{BB962C8B-B14F-4D97-AF65-F5344CB8AC3E}">
        <p14:creationId xmlns:p14="http://schemas.microsoft.com/office/powerpoint/2010/main" val="130011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38200" y="585216"/>
            <a:ext cx="10515600" cy="1325563"/>
          </a:xfrm>
        </p:spPr>
        <p:txBody>
          <a:bodyPr vert="horz" lIns="91440" tIns="45720" rIns="91440" bIns="45720" rtlCol="0" anchor="ctr">
            <a:normAutofit/>
          </a:bodyPr>
          <a:lstStyle/>
          <a:p>
            <a:pPr algn="ctr"/>
            <a:r>
              <a:rPr lang="en-US" dirty="0">
                <a:solidFill>
                  <a:schemeClr val="bg1"/>
                </a:solidFill>
              </a:rPr>
              <a:t>Modelling</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548639" y="2612599"/>
            <a:ext cx="3803904" cy="3660185"/>
          </a:xfrm>
        </p:spPr>
        <p:txBody>
          <a:bodyPr vert="horz" lIns="91440" tIns="45720" rIns="91440" bIns="45720" rtlCol="0" anchor="ctr">
            <a:normAutofit/>
          </a:bodyPr>
          <a:lstStyle/>
          <a:p>
            <a:r>
              <a:rPr lang="en-US" sz="2200" dirty="0"/>
              <a:t>Data:</a:t>
            </a:r>
          </a:p>
          <a:p>
            <a:pPr lvl="1"/>
            <a:r>
              <a:rPr lang="en-US" sz="1800" dirty="0"/>
              <a:t>11 explanatory variables</a:t>
            </a:r>
          </a:p>
          <a:p>
            <a:pPr lvl="1"/>
            <a:r>
              <a:rPr lang="en-US" sz="1800" dirty="0"/>
              <a:t>1 response variable </a:t>
            </a:r>
          </a:p>
          <a:p>
            <a:endParaRPr lang="en-US" sz="2200" dirty="0"/>
          </a:p>
        </p:txBody>
      </p:sp>
      <p:sp>
        <p:nvSpPr>
          <p:cNvPr id="5" name="Content Placeholder 4">
            <a:extLst>
              <a:ext uri="{FF2B5EF4-FFF2-40B4-BE49-F238E27FC236}">
                <a16:creationId xmlns:a16="http://schemas.microsoft.com/office/drawing/2014/main" id="{1AF4DAC7-650F-4F99-84F5-E8685ECFD4CD}"/>
              </a:ext>
            </a:extLst>
          </p:cNvPr>
          <p:cNvSpPr>
            <a:spLocks noGrp="1"/>
          </p:cNvSpPr>
          <p:nvPr>
            <p:ph sz="half" idx="2"/>
          </p:nvPr>
        </p:nvSpPr>
        <p:spPr>
          <a:xfrm>
            <a:off x="6452662" y="2267022"/>
            <a:ext cx="5181600" cy="4351338"/>
          </a:xfrm>
        </p:spPr>
        <p:txBody>
          <a:bodyPr/>
          <a:lstStyle/>
          <a:p>
            <a:r>
              <a:rPr lang="en-US" dirty="0"/>
              <a:t>For modelling regression and classification models were considered.</a:t>
            </a:r>
          </a:p>
          <a:p>
            <a:r>
              <a:rPr lang="en-US" dirty="0"/>
              <a:t>For regression:</a:t>
            </a:r>
          </a:p>
          <a:p>
            <a:pPr marL="971550" lvl="1" indent="-514350">
              <a:buFont typeface="+mj-lt"/>
              <a:buAutoNum type="arabicPeriod"/>
            </a:pPr>
            <a:r>
              <a:rPr lang="en-US" dirty="0"/>
              <a:t>Multiple linear regression</a:t>
            </a:r>
          </a:p>
          <a:p>
            <a:pPr marL="971550" lvl="1" indent="-514350">
              <a:buFont typeface="+mj-lt"/>
              <a:buAutoNum type="arabicPeriod"/>
            </a:pPr>
            <a:r>
              <a:rPr lang="en-US" dirty="0"/>
              <a:t>Random Forests </a:t>
            </a:r>
          </a:p>
          <a:p>
            <a:pPr marL="971550" lvl="1" indent="-514350">
              <a:buFont typeface="+mj-lt"/>
              <a:buAutoNum type="arabicPeriod"/>
            </a:pPr>
            <a:endParaRPr lang="en-US" dirty="0"/>
          </a:p>
          <a:p>
            <a:r>
              <a:rPr lang="en-US" dirty="0"/>
              <a:t>For classification:</a:t>
            </a:r>
          </a:p>
          <a:p>
            <a:pPr marL="914400" lvl="1" indent="-457200">
              <a:buFont typeface="+mj-lt"/>
              <a:buAutoNum type="arabicPeriod"/>
            </a:pPr>
            <a:r>
              <a:rPr lang="en-US" dirty="0"/>
              <a:t>Decision Trees</a:t>
            </a:r>
          </a:p>
          <a:p>
            <a:pPr marL="914400" lvl="1" indent="-457200">
              <a:buFont typeface="+mj-lt"/>
              <a:buAutoNum type="arabicPeriod"/>
            </a:pPr>
            <a:r>
              <a:rPr lang="en-US" dirty="0"/>
              <a:t>PCA + Decision Trees</a:t>
            </a:r>
          </a:p>
        </p:txBody>
      </p:sp>
    </p:spTree>
    <p:extLst>
      <p:ext uri="{BB962C8B-B14F-4D97-AF65-F5344CB8AC3E}">
        <p14:creationId xmlns:p14="http://schemas.microsoft.com/office/powerpoint/2010/main" val="61110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Modelling: Linear Regression</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199BB3B0-EA15-4A77-8165-C31CEFFCAB0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 b="2182"/>
          <a:stretch/>
        </p:blipFill>
        <p:spPr>
          <a:xfrm>
            <a:off x="841248" y="2516777"/>
            <a:ext cx="6236208" cy="3660185"/>
          </a:xfrm>
          <a:prstGeom prst="rect">
            <a:avLst/>
          </a:prstGeom>
        </p:spPr>
      </p:pic>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7366077" y="2322417"/>
            <a:ext cx="4537302" cy="4362005"/>
          </a:xfrm>
        </p:spPr>
        <p:txBody>
          <a:bodyPr vert="horz" lIns="91440" tIns="45720" rIns="91440" bIns="45720" rtlCol="0" anchor="ctr">
            <a:normAutofit/>
          </a:bodyPr>
          <a:lstStyle/>
          <a:p>
            <a:r>
              <a:rPr lang="en-US" sz="1600" dirty="0"/>
              <a:t>A linear regression model was built to estimate wine quality and the five most important attributes (alcohol, volatile acidity, sulphates, total sulfur dioxide, and citric acid).</a:t>
            </a:r>
          </a:p>
          <a:p>
            <a:r>
              <a:rPr lang="en-US" sz="1600" dirty="0"/>
              <a:t>The important variables were selected based on the EDA and the correlation analysis.</a:t>
            </a:r>
          </a:p>
          <a:p>
            <a:r>
              <a:rPr lang="en-US" sz="1600" dirty="0"/>
              <a:t>The model performance was not good with R-squared of 34.4%.</a:t>
            </a:r>
          </a:p>
          <a:p>
            <a:r>
              <a:rPr lang="en-US" sz="1600" dirty="0"/>
              <a:t>Citric acidity is a non-significant variable in this model thus it was removed in the next model.</a:t>
            </a:r>
          </a:p>
          <a:p>
            <a:endParaRPr lang="en-US" sz="1600" dirty="0"/>
          </a:p>
          <a:p>
            <a:endParaRPr lang="en-US" sz="1600" dirty="0"/>
          </a:p>
        </p:txBody>
      </p:sp>
    </p:spTree>
    <p:extLst>
      <p:ext uri="{BB962C8B-B14F-4D97-AF65-F5344CB8AC3E}">
        <p14:creationId xmlns:p14="http://schemas.microsoft.com/office/powerpoint/2010/main" val="99737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Modelling: Linear Regression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a:t>A linear regression model was built to estimate wine quality and the four most important attributes ().</a:t>
            </a:r>
          </a:p>
          <a:p>
            <a:endParaRPr lang="en-US" sz="1600"/>
          </a:p>
          <a:p>
            <a:endParaRPr lang="en-US" sz="160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F0514A6E-20E4-4D99-9CD7-8C9A58B349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2102" y="1322254"/>
            <a:ext cx="6903723" cy="4090455"/>
          </a:xfrm>
          <a:prstGeom prst="rect">
            <a:avLst/>
          </a:prstGeom>
        </p:spPr>
      </p:pic>
    </p:spTree>
    <p:extLst>
      <p:ext uri="{BB962C8B-B14F-4D97-AF65-F5344CB8AC3E}">
        <p14:creationId xmlns:p14="http://schemas.microsoft.com/office/powerpoint/2010/main" val="33229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61951-EE83-4F14-94A0-D35BA9F73EC1}"/>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sz="4400" kern="1200" dirty="0">
                <a:solidFill>
                  <a:schemeClr val="bg1"/>
                </a:solidFill>
                <a:latin typeface="+mj-lt"/>
                <a:ea typeface="+mj-ea"/>
                <a:cs typeface="+mj-cs"/>
              </a:rPr>
              <a:t>Outline</a:t>
            </a:r>
          </a:p>
        </p:txBody>
      </p:sp>
      <p:sp>
        <p:nvSpPr>
          <p:cNvPr id="4" name="Text Placeholder 3">
            <a:extLst>
              <a:ext uri="{FF2B5EF4-FFF2-40B4-BE49-F238E27FC236}">
                <a16:creationId xmlns:a16="http://schemas.microsoft.com/office/drawing/2014/main" id="{4F7316BE-8B9F-40AD-B735-BDD61991325A}"/>
              </a:ext>
            </a:extLst>
          </p:cNvPr>
          <p:cNvSpPr>
            <a:spLocks noGrp="1"/>
          </p:cNvSpPr>
          <p:nvPr>
            <p:ph type="body" sz="half" idx="2"/>
          </p:nvPr>
        </p:nvSpPr>
        <p:spPr>
          <a:xfrm>
            <a:off x="5358384" y="640081"/>
            <a:ext cx="6024654" cy="5257800"/>
          </a:xfrm>
        </p:spPr>
        <p:txBody>
          <a:bodyPr vert="horz" lIns="91440" tIns="45720" rIns="91440" bIns="45720" rtlCol="0" anchor="ctr">
            <a:normAutofit/>
          </a:bodyPr>
          <a:lstStyle/>
          <a:p>
            <a:pPr indent="-228600">
              <a:buFont typeface="Arial" panose="020B0604020202020204" pitchFamily="34" charset="0"/>
              <a:buChar char="•"/>
            </a:pPr>
            <a:r>
              <a:rPr lang="en-US" sz="2400" dirty="0"/>
              <a:t>Business Understanding</a:t>
            </a:r>
          </a:p>
          <a:p>
            <a:pPr indent="-228600">
              <a:buFont typeface="Arial" panose="020B0604020202020204" pitchFamily="34" charset="0"/>
              <a:buChar char="•"/>
            </a:pPr>
            <a:r>
              <a:rPr lang="en-US" sz="2400" dirty="0"/>
              <a:t>Data Understanding</a:t>
            </a:r>
          </a:p>
          <a:p>
            <a:pPr indent="-228600">
              <a:buFont typeface="Arial" panose="020B0604020202020204" pitchFamily="34" charset="0"/>
              <a:buChar char="•"/>
            </a:pPr>
            <a:r>
              <a:rPr lang="en-US" sz="2400" dirty="0"/>
              <a:t>EDA Summary</a:t>
            </a:r>
          </a:p>
          <a:p>
            <a:pPr indent="-228600">
              <a:buFont typeface="Arial" panose="020B0604020202020204" pitchFamily="34" charset="0"/>
              <a:buChar char="•"/>
            </a:pPr>
            <a:r>
              <a:rPr lang="en-US" sz="2400" dirty="0"/>
              <a:t>Modelling</a:t>
            </a:r>
          </a:p>
          <a:p>
            <a:pPr indent="-228600">
              <a:buFont typeface="Arial" panose="020B0604020202020204" pitchFamily="34" charset="0"/>
              <a:buChar char="•"/>
            </a:pPr>
            <a:r>
              <a:rPr lang="en-US" sz="2400" dirty="0"/>
              <a:t>Recommendations</a:t>
            </a:r>
          </a:p>
        </p:txBody>
      </p:sp>
    </p:spTree>
    <p:extLst>
      <p:ext uri="{BB962C8B-B14F-4D97-AF65-F5344CB8AC3E}">
        <p14:creationId xmlns:p14="http://schemas.microsoft.com/office/powerpoint/2010/main" val="4015908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sz="3400">
                <a:solidFill>
                  <a:schemeClr val="bg1"/>
                </a:solidFill>
              </a:rPr>
              <a:t>Variable Reduction and Transformations.</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t>For the second model, the lasso method is used which performs both variable selection and regularization. </a:t>
            </a:r>
          </a:p>
          <a:p>
            <a:r>
              <a:rPr lang="en-US" sz="2400" dirty="0"/>
              <a:t>The result subset has 6 variables.</a:t>
            </a:r>
          </a:p>
          <a:p>
            <a:pPr marL="0" indent="0">
              <a:buNone/>
            </a:pPr>
            <a:endParaRPr lang="en-US" sz="2400" dirty="0"/>
          </a:p>
          <a:p>
            <a:endParaRPr lang="en-US" sz="2400" dirty="0"/>
          </a:p>
        </p:txBody>
      </p:sp>
    </p:spTree>
    <p:extLst>
      <p:ext uri="{BB962C8B-B14F-4D97-AF65-F5344CB8AC3E}">
        <p14:creationId xmlns:p14="http://schemas.microsoft.com/office/powerpoint/2010/main" val="97552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Modelling: Linear Regression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854601"/>
          </a:xfrm>
        </p:spPr>
        <p:txBody>
          <a:bodyPr vert="horz" lIns="91440" tIns="45720" rIns="91440" bIns="45720" rtlCol="0">
            <a:normAutofit/>
          </a:bodyPr>
          <a:lstStyle/>
          <a:p>
            <a:r>
              <a:rPr lang="en-US" sz="1600" dirty="0"/>
              <a:t>The second model is better than the first, however, it is not good enough. The R-square is still too low.</a:t>
            </a:r>
          </a:p>
          <a:p>
            <a:r>
              <a:rPr lang="en-US" sz="1600" dirty="0"/>
              <a:t>The multiple linear regression models are not good because of:</a:t>
            </a:r>
          </a:p>
          <a:p>
            <a:pPr lvl="1">
              <a:buFont typeface="+mj-lt"/>
              <a:buAutoNum type="arabicPeriod"/>
            </a:pPr>
            <a:r>
              <a:rPr lang="en-US" sz="1200" dirty="0"/>
              <a:t>Data is unbalanced</a:t>
            </a:r>
          </a:p>
          <a:p>
            <a:pPr lvl="1">
              <a:buFont typeface="+mj-lt"/>
              <a:buAutoNum type="arabicPeriod"/>
            </a:pPr>
            <a:r>
              <a:rPr lang="en-US" sz="1200" dirty="0"/>
              <a:t>Low correlation</a:t>
            </a:r>
          </a:p>
          <a:p>
            <a:pPr lvl="1">
              <a:buFont typeface="+mj-lt"/>
              <a:buAutoNum type="arabicPeriod"/>
            </a:pPr>
            <a:r>
              <a:rPr lang="en-US" sz="1200" dirty="0"/>
              <a:t>Target variable coverage</a:t>
            </a:r>
          </a:p>
          <a:p>
            <a:pPr lvl="1">
              <a:buFont typeface="+mj-lt"/>
              <a:buAutoNum type="arabicPeriod"/>
            </a:pPr>
            <a:r>
              <a:rPr lang="en-US" sz="1200" dirty="0"/>
              <a:t>Biases in the target variable</a:t>
            </a:r>
          </a:p>
          <a:p>
            <a:endParaRPr lang="en-US" sz="1600" dirty="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F0514A6E-20E4-4D99-9CD7-8C9A58B349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2102" y="1322254"/>
            <a:ext cx="6903723" cy="4090455"/>
          </a:xfrm>
          <a:prstGeom prst="rect">
            <a:avLst/>
          </a:prstGeom>
        </p:spPr>
      </p:pic>
    </p:spTree>
    <p:extLst>
      <p:ext uri="{BB962C8B-B14F-4D97-AF65-F5344CB8AC3E}">
        <p14:creationId xmlns:p14="http://schemas.microsoft.com/office/powerpoint/2010/main" val="319356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4CD4261-D6F4-4DD1-9123-6E26B892102E}"/>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Results</a:t>
            </a:r>
          </a:p>
        </p:txBody>
      </p:sp>
      <p:graphicFrame>
        <p:nvGraphicFramePr>
          <p:cNvPr id="7" name="Table 7">
            <a:extLst>
              <a:ext uri="{FF2B5EF4-FFF2-40B4-BE49-F238E27FC236}">
                <a16:creationId xmlns:a16="http://schemas.microsoft.com/office/drawing/2014/main" id="{B881441B-C44E-4CF2-83EB-A1991C785030}"/>
              </a:ext>
            </a:extLst>
          </p:cNvPr>
          <p:cNvGraphicFramePr>
            <a:graphicFrameLocks noGrp="1"/>
          </p:cNvGraphicFramePr>
          <p:nvPr>
            <p:ph idx="1"/>
            <p:extLst>
              <p:ext uri="{D42A27DB-BD31-4B8C-83A1-F6EECF244321}">
                <p14:modId xmlns:p14="http://schemas.microsoft.com/office/powerpoint/2010/main" val="2846141884"/>
              </p:ext>
            </p:extLst>
          </p:nvPr>
        </p:nvGraphicFramePr>
        <p:xfrm>
          <a:off x="5664394" y="525894"/>
          <a:ext cx="5270595" cy="2743086"/>
        </p:xfrm>
        <a:graphic>
          <a:graphicData uri="http://schemas.openxmlformats.org/drawingml/2006/table">
            <a:tbl>
              <a:tblPr firstRow="1" bandRow="1">
                <a:tableStyleId>{073A0DAA-6AF3-43AB-8588-CEC1D06C72B9}</a:tableStyleId>
              </a:tblPr>
              <a:tblGrid>
                <a:gridCol w="1756865">
                  <a:extLst>
                    <a:ext uri="{9D8B030D-6E8A-4147-A177-3AD203B41FA5}">
                      <a16:colId xmlns:a16="http://schemas.microsoft.com/office/drawing/2014/main" val="2828365907"/>
                    </a:ext>
                  </a:extLst>
                </a:gridCol>
                <a:gridCol w="1756865">
                  <a:extLst>
                    <a:ext uri="{9D8B030D-6E8A-4147-A177-3AD203B41FA5}">
                      <a16:colId xmlns:a16="http://schemas.microsoft.com/office/drawing/2014/main" val="2019752460"/>
                    </a:ext>
                  </a:extLst>
                </a:gridCol>
                <a:gridCol w="1756865">
                  <a:extLst>
                    <a:ext uri="{9D8B030D-6E8A-4147-A177-3AD203B41FA5}">
                      <a16:colId xmlns:a16="http://schemas.microsoft.com/office/drawing/2014/main" val="1284355683"/>
                    </a:ext>
                  </a:extLst>
                </a:gridCol>
              </a:tblGrid>
              <a:tr h="609562">
                <a:tc>
                  <a:txBody>
                    <a:bodyPr/>
                    <a:lstStyle/>
                    <a:p>
                      <a:endParaRPr lang="en-US" dirty="0"/>
                    </a:p>
                  </a:txBody>
                  <a:tcPr/>
                </a:tc>
                <a:tc>
                  <a:txBody>
                    <a:bodyPr/>
                    <a:lstStyle/>
                    <a:p>
                      <a:r>
                        <a:rPr lang="en-US" dirty="0"/>
                        <a:t>Best Linear Regression Model</a:t>
                      </a:r>
                    </a:p>
                  </a:txBody>
                  <a:tcPr/>
                </a:tc>
                <a:tc>
                  <a:txBody>
                    <a:bodyPr/>
                    <a:lstStyle/>
                    <a:p>
                      <a:r>
                        <a:rPr lang="en-US" dirty="0"/>
                        <a:t>Random Forest Model</a:t>
                      </a:r>
                    </a:p>
                  </a:txBody>
                  <a:tcPr/>
                </a:tc>
                <a:extLst>
                  <a:ext uri="{0D108BD9-81ED-4DB2-BD59-A6C34878D82A}">
                    <a16:rowId xmlns:a16="http://schemas.microsoft.com/office/drawing/2014/main" val="1167524485"/>
                  </a:ext>
                </a:extLst>
              </a:tr>
              <a:tr h="609562">
                <a:tc>
                  <a:txBody>
                    <a:bodyPr/>
                    <a:lstStyle/>
                    <a:p>
                      <a:r>
                        <a:rPr lang="en-US" dirty="0"/>
                        <a:t>R-Squared</a:t>
                      </a:r>
                    </a:p>
                  </a:txBody>
                  <a:tcPr/>
                </a:tc>
                <a:tc>
                  <a:txBody>
                    <a:bodyPr/>
                    <a:lstStyle/>
                    <a:p>
                      <a:r>
                        <a:rPr lang="en-US" dirty="0"/>
                        <a:t>35.3%</a:t>
                      </a:r>
                    </a:p>
                  </a:txBody>
                  <a:tcPr/>
                </a:tc>
                <a:tc>
                  <a:txBody>
                    <a:bodyPr/>
                    <a:lstStyle/>
                    <a:p>
                      <a:r>
                        <a:rPr lang="en-US" dirty="0"/>
                        <a:t>48.5%</a:t>
                      </a:r>
                    </a:p>
                  </a:txBody>
                  <a:tcPr/>
                </a:tc>
                <a:extLst>
                  <a:ext uri="{0D108BD9-81ED-4DB2-BD59-A6C34878D82A}">
                    <a16:rowId xmlns:a16="http://schemas.microsoft.com/office/drawing/2014/main" val="3176479954"/>
                  </a:ext>
                </a:extLst>
              </a:tr>
              <a:tr h="609562">
                <a:tc>
                  <a:txBody>
                    <a:bodyPr/>
                    <a:lstStyle/>
                    <a:p>
                      <a:r>
                        <a:rPr lang="en-US" dirty="0"/>
                        <a:t>RMSE</a:t>
                      </a:r>
                    </a:p>
                  </a:txBody>
                  <a:tcPr/>
                </a:tc>
                <a:tc>
                  <a:txBody>
                    <a:bodyPr/>
                    <a:lstStyle/>
                    <a:p>
                      <a:r>
                        <a:rPr lang="en-US" dirty="0"/>
                        <a:t>65.2%</a:t>
                      </a:r>
                    </a:p>
                  </a:txBody>
                  <a:tcPr/>
                </a:tc>
                <a:tc>
                  <a:txBody>
                    <a:bodyPr/>
                    <a:lstStyle/>
                    <a:p>
                      <a:r>
                        <a:rPr lang="en-US" dirty="0"/>
                        <a:t>58.4%</a:t>
                      </a:r>
                    </a:p>
                  </a:txBody>
                  <a:tcPr/>
                </a:tc>
                <a:extLst>
                  <a:ext uri="{0D108BD9-81ED-4DB2-BD59-A6C34878D82A}">
                    <a16:rowId xmlns:a16="http://schemas.microsoft.com/office/drawing/2014/main" val="1302300041"/>
                  </a:ext>
                </a:extLst>
              </a:tr>
              <a:tr h="609562">
                <a:tc>
                  <a:txBody>
                    <a:bodyPr/>
                    <a:lstStyle/>
                    <a:p>
                      <a:r>
                        <a:rPr lang="en-US" dirty="0"/>
                        <a:t>MAE</a:t>
                      </a:r>
                    </a:p>
                  </a:txBody>
                  <a:tcPr/>
                </a:tc>
                <a:tc>
                  <a:txBody>
                    <a:bodyPr/>
                    <a:lstStyle/>
                    <a:p>
                      <a:r>
                        <a:rPr lang="en-US" dirty="0"/>
                        <a:t>50.6%</a:t>
                      </a:r>
                    </a:p>
                  </a:txBody>
                  <a:tcPr/>
                </a:tc>
                <a:tc>
                  <a:txBody>
                    <a:bodyPr/>
                    <a:lstStyle/>
                    <a:p>
                      <a:r>
                        <a:rPr lang="en-US" dirty="0"/>
                        <a:t>42.2%</a:t>
                      </a:r>
                    </a:p>
                  </a:txBody>
                  <a:tcPr/>
                </a:tc>
                <a:extLst>
                  <a:ext uri="{0D108BD9-81ED-4DB2-BD59-A6C34878D82A}">
                    <a16:rowId xmlns:a16="http://schemas.microsoft.com/office/drawing/2014/main" val="2060548420"/>
                  </a:ext>
                </a:extLst>
              </a:tr>
            </a:tbl>
          </a:graphicData>
        </a:graphic>
      </p:graphicFrame>
      <p:sp>
        <p:nvSpPr>
          <p:cNvPr id="12" name="TextBox 11">
            <a:extLst>
              <a:ext uri="{FF2B5EF4-FFF2-40B4-BE49-F238E27FC236}">
                <a16:creationId xmlns:a16="http://schemas.microsoft.com/office/drawing/2014/main" id="{11D92075-9EA8-4C84-9E0A-1607574F1019}"/>
              </a:ext>
            </a:extLst>
          </p:cNvPr>
          <p:cNvSpPr txBox="1"/>
          <p:nvPr/>
        </p:nvSpPr>
        <p:spPr>
          <a:xfrm>
            <a:off x="6096000" y="4135272"/>
            <a:ext cx="4838989" cy="646331"/>
          </a:xfrm>
          <a:prstGeom prst="rect">
            <a:avLst/>
          </a:prstGeom>
          <a:noFill/>
        </p:spPr>
        <p:txBody>
          <a:bodyPr wrap="square" rtlCol="0">
            <a:spAutoFit/>
          </a:bodyPr>
          <a:lstStyle/>
          <a:p>
            <a:r>
              <a:rPr lang="en-US" dirty="0"/>
              <a:t>The best regression model is the random forest model because it has a high R-squared value.</a:t>
            </a:r>
          </a:p>
        </p:txBody>
      </p:sp>
    </p:spTree>
    <p:extLst>
      <p:ext uri="{BB962C8B-B14F-4D97-AF65-F5344CB8AC3E}">
        <p14:creationId xmlns:p14="http://schemas.microsoft.com/office/powerpoint/2010/main" val="25637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4CD4261-D6F4-4DD1-9123-6E26B892102E}"/>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Classification</a:t>
            </a:r>
          </a:p>
        </p:txBody>
      </p:sp>
      <p:sp>
        <p:nvSpPr>
          <p:cNvPr id="6" name="Content Placeholder 5">
            <a:extLst>
              <a:ext uri="{FF2B5EF4-FFF2-40B4-BE49-F238E27FC236}">
                <a16:creationId xmlns:a16="http://schemas.microsoft.com/office/drawing/2014/main" id="{0661002A-C4D3-4E66-B1FD-E36B5EF28AFC}"/>
              </a:ext>
            </a:extLst>
          </p:cNvPr>
          <p:cNvSpPr>
            <a:spLocks noGrp="1"/>
          </p:cNvSpPr>
          <p:nvPr>
            <p:ph idx="1"/>
          </p:nvPr>
        </p:nvSpPr>
        <p:spPr>
          <a:xfrm>
            <a:off x="5358384" y="640081"/>
            <a:ext cx="6275598" cy="5257800"/>
          </a:xfrm>
        </p:spPr>
        <p:txBody>
          <a:bodyPr anchor="ctr">
            <a:normAutofit/>
          </a:bodyPr>
          <a:lstStyle/>
          <a:p>
            <a:r>
              <a:rPr lang="en-US" sz="2000" dirty="0"/>
              <a:t>The data was standardized to equalize the range of data.</a:t>
            </a:r>
          </a:p>
          <a:p>
            <a:r>
              <a:rPr lang="en-US" sz="2000" dirty="0"/>
              <a:t>Split data into training and testing sets.</a:t>
            </a:r>
          </a:p>
          <a:p>
            <a:r>
              <a:rPr lang="en-US" sz="2000" dirty="0"/>
              <a:t>A decision tree model is built and evaluated using the testing set.</a:t>
            </a:r>
          </a:p>
        </p:txBody>
      </p:sp>
    </p:spTree>
    <p:extLst>
      <p:ext uri="{BB962C8B-B14F-4D97-AF65-F5344CB8AC3E}">
        <p14:creationId xmlns:p14="http://schemas.microsoft.com/office/powerpoint/2010/main" val="161593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000" kern="1200">
                <a:solidFill>
                  <a:srgbClr val="FFFFFF"/>
                </a:solidFill>
                <a:latin typeface="+mj-lt"/>
                <a:ea typeface="+mj-ea"/>
                <a:cs typeface="+mj-cs"/>
              </a:rPr>
              <a:t>Modelling: Classification with decision Trees</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dirty="0"/>
              <a:t>The results show us that overall accuracy is high.</a:t>
            </a:r>
          </a:p>
          <a:p>
            <a:r>
              <a:rPr lang="en-US" sz="1600" dirty="0"/>
              <a:t>However, the f1 score is low for good quality wines and bad quality wines.</a:t>
            </a:r>
          </a:p>
          <a:p>
            <a:endParaRPr lang="en-US" sz="1600" dirty="0"/>
          </a:p>
          <a:p>
            <a:endParaRPr lang="en-US" sz="1600" dirty="0"/>
          </a:p>
        </p:txBody>
      </p:sp>
      <p:pic>
        <p:nvPicPr>
          <p:cNvPr id="7" name="Content Placeholder 6">
            <a:extLst>
              <a:ext uri="{FF2B5EF4-FFF2-40B4-BE49-F238E27FC236}">
                <a16:creationId xmlns:a16="http://schemas.microsoft.com/office/drawing/2014/main" id="{F0514A6E-20E4-4D99-9CD7-8C9A58B349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4662102" y="1718503"/>
            <a:ext cx="6903723" cy="3297956"/>
          </a:xfrm>
          <a:prstGeom prst="rect">
            <a:avLst/>
          </a:prstGeom>
        </p:spPr>
      </p:pic>
    </p:spTree>
    <p:extLst>
      <p:ext uri="{BB962C8B-B14F-4D97-AF65-F5344CB8AC3E}">
        <p14:creationId xmlns:p14="http://schemas.microsoft.com/office/powerpoint/2010/main" val="1856046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Modelling: Feature Importance</a:t>
            </a:r>
            <a:endParaRPr lang="en-US" sz="3200" kern="1200" dirty="0">
              <a:solidFill>
                <a:srgbClr val="FFFFFF"/>
              </a:solidFill>
              <a:latin typeface="+mj-lt"/>
              <a:ea typeface="+mj-ea"/>
              <a:cs typeface="+mj-cs"/>
            </a:endParaRP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dirty="0"/>
              <a:t>The most important features based on regression and classification are alcohol, sulphates, volatile acidity and total sulfur dioxide.</a:t>
            </a:r>
          </a:p>
          <a:p>
            <a:endParaRPr lang="en-US" sz="1600" dirty="0"/>
          </a:p>
          <a:p>
            <a:endParaRPr lang="en-US" sz="1600" dirty="0"/>
          </a:p>
        </p:txBody>
      </p:sp>
      <p:pic>
        <p:nvPicPr>
          <p:cNvPr id="7" name="Content Placeholder 6">
            <a:extLst>
              <a:ext uri="{FF2B5EF4-FFF2-40B4-BE49-F238E27FC236}">
                <a16:creationId xmlns:a16="http://schemas.microsoft.com/office/drawing/2014/main" id="{F0514A6E-20E4-4D99-9CD7-8C9A58B349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5289424" y="952500"/>
            <a:ext cx="5649079" cy="4829963"/>
          </a:xfrm>
          <a:prstGeom prst="rect">
            <a:avLst/>
          </a:prstGeom>
        </p:spPr>
      </p:pic>
    </p:spTree>
    <p:extLst>
      <p:ext uri="{BB962C8B-B14F-4D97-AF65-F5344CB8AC3E}">
        <p14:creationId xmlns:p14="http://schemas.microsoft.com/office/powerpoint/2010/main" val="209286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a:solidFill>
                  <a:schemeClr val="bg1"/>
                </a:solidFill>
              </a:rPr>
              <a:t>Model Selection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t>The best model for this data set is a classification model. </a:t>
            </a:r>
          </a:p>
          <a:p>
            <a:r>
              <a:rPr lang="en-US" sz="2400" dirty="0"/>
              <a:t>It is the perfect fit because it has a higher prediction accuracy score which means it will be able to work for our business model.</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52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Conclusion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t>By exploring the data and finding the best model, we can see that good quality wines have higher levels of alcohol on average, have a lower volatile acidity on average, medium to high levels of sulphates on average. </a:t>
            </a:r>
          </a:p>
          <a:p>
            <a:r>
              <a:rPr lang="en-US" sz="2400" dirty="0"/>
              <a:t>Meanwhile, low quality wines tend to have low values of citric acid.</a:t>
            </a:r>
          </a:p>
          <a:p>
            <a:pPr marL="0" indent="0">
              <a:buNone/>
            </a:pPr>
            <a:endParaRPr lang="en-US" sz="2400" dirty="0"/>
          </a:p>
        </p:txBody>
      </p:sp>
    </p:spTree>
    <p:extLst>
      <p:ext uri="{BB962C8B-B14F-4D97-AF65-F5344CB8AC3E}">
        <p14:creationId xmlns:p14="http://schemas.microsoft.com/office/powerpoint/2010/main" val="2549028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Limitations</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dirty="0"/>
              <a:t>The main problem was that the data set was unbalanced which made it hard to find out which variables influence low- or high-quality wines.</a:t>
            </a:r>
          </a:p>
          <a:p>
            <a:r>
              <a:rPr lang="en-US" sz="2400" dirty="0"/>
              <a:t>The data was too narrow, more information about the wines is needed to built a better solution.</a:t>
            </a:r>
          </a:p>
        </p:txBody>
      </p:sp>
    </p:spTree>
    <p:extLst>
      <p:ext uri="{BB962C8B-B14F-4D97-AF65-F5344CB8AC3E}">
        <p14:creationId xmlns:p14="http://schemas.microsoft.com/office/powerpoint/2010/main" val="288768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sz="3100">
                <a:solidFill>
                  <a:schemeClr val="bg1"/>
                </a:solidFill>
              </a:rPr>
              <a:t>Recommendations</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idx="1"/>
          </p:nvPr>
        </p:nvSpPr>
        <p:spPr>
          <a:xfrm>
            <a:off x="5103913" y="2574387"/>
            <a:ext cx="6024654" cy="4142935"/>
          </a:xfrm>
        </p:spPr>
        <p:txBody>
          <a:bodyPr vert="horz" lIns="91440" tIns="45720" rIns="91440" bIns="45720" rtlCol="0" anchor="ctr">
            <a:normAutofit/>
          </a:bodyPr>
          <a:lstStyle/>
          <a:p>
            <a:r>
              <a:rPr lang="en-US" sz="2400" dirty="0"/>
              <a:t>We can use other method to balance the target variable such as SMOTE.</a:t>
            </a:r>
          </a:p>
          <a:p>
            <a:r>
              <a:rPr lang="en-US" sz="2400" dirty="0"/>
              <a:t>Use of other machine learning algorithms such neural network or improving existing methods.</a:t>
            </a:r>
          </a:p>
          <a:p>
            <a:r>
              <a:rPr lang="en-US" sz="2400" dirty="0"/>
              <a:t>Selection of appropriate features.</a:t>
            </a:r>
          </a:p>
          <a:p>
            <a:endParaRPr lang="en-US" sz="2400" dirty="0"/>
          </a:p>
          <a:p>
            <a:endParaRPr lang="en-US" sz="2400" dirty="0"/>
          </a:p>
        </p:txBody>
      </p:sp>
      <p:pic>
        <p:nvPicPr>
          <p:cNvPr id="7" name="Picture 6" descr="Table&#10;&#10;Description automatically generated">
            <a:extLst>
              <a:ext uri="{FF2B5EF4-FFF2-40B4-BE49-F238E27FC236}">
                <a16:creationId xmlns:a16="http://schemas.microsoft.com/office/drawing/2014/main" id="{2157D876-1C1B-4F25-8DDD-49E8C2359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153" y="140677"/>
            <a:ext cx="4305901" cy="2038635"/>
          </a:xfrm>
          <a:prstGeom prst="rect">
            <a:avLst/>
          </a:prstGeom>
        </p:spPr>
      </p:pic>
      <p:sp>
        <p:nvSpPr>
          <p:cNvPr id="10" name="TextBox 9">
            <a:extLst>
              <a:ext uri="{FF2B5EF4-FFF2-40B4-BE49-F238E27FC236}">
                <a16:creationId xmlns:a16="http://schemas.microsoft.com/office/drawing/2014/main" id="{03FBCB53-6763-4EB6-851B-8DBBB933842A}"/>
              </a:ext>
            </a:extLst>
          </p:cNvPr>
          <p:cNvSpPr txBox="1"/>
          <p:nvPr/>
        </p:nvSpPr>
        <p:spPr>
          <a:xfrm>
            <a:off x="9633807" y="640080"/>
            <a:ext cx="1943904" cy="923330"/>
          </a:xfrm>
          <a:prstGeom prst="rect">
            <a:avLst/>
          </a:prstGeom>
          <a:noFill/>
        </p:spPr>
        <p:txBody>
          <a:bodyPr wrap="square" rtlCol="0">
            <a:spAutoFit/>
          </a:bodyPr>
          <a:lstStyle/>
          <a:p>
            <a:r>
              <a:rPr lang="en-US" dirty="0"/>
              <a:t>Example of results from balanced target data set.</a:t>
            </a:r>
          </a:p>
        </p:txBody>
      </p:sp>
    </p:spTree>
    <p:extLst>
      <p:ext uri="{BB962C8B-B14F-4D97-AF65-F5344CB8AC3E}">
        <p14:creationId xmlns:p14="http://schemas.microsoft.com/office/powerpoint/2010/main" val="168787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298F64-5A08-4DC2-8408-A18A58F42AFF}"/>
              </a:ext>
            </a:extLst>
          </p:cNvPr>
          <p:cNvSpPr>
            <a:spLocks noGrp="1"/>
          </p:cNvSpPr>
          <p:nvPr>
            <p:ph type="title"/>
          </p:nvPr>
        </p:nvSpPr>
        <p:spPr>
          <a:xfrm>
            <a:off x="222422" y="640080"/>
            <a:ext cx="4328524" cy="5257800"/>
          </a:xfrm>
        </p:spPr>
        <p:txBody>
          <a:bodyPr vert="horz" lIns="91440" tIns="45720" rIns="91440" bIns="45720" rtlCol="0" anchor="ctr">
            <a:normAutofit/>
          </a:bodyPr>
          <a:lstStyle/>
          <a:p>
            <a:r>
              <a:rPr lang="en-US" sz="4400" kern="1200" dirty="0">
                <a:solidFill>
                  <a:schemeClr val="bg1"/>
                </a:solidFill>
                <a:latin typeface="+mj-lt"/>
                <a:ea typeface="+mj-ea"/>
                <a:cs typeface="+mj-cs"/>
              </a:rPr>
              <a:t>Business Understanding</a:t>
            </a:r>
          </a:p>
        </p:txBody>
      </p:sp>
      <p:sp>
        <p:nvSpPr>
          <p:cNvPr id="4" name="Text Placeholder 3">
            <a:extLst>
              <a:ext uri="{FF2B5EF4-FFF2-40B4-BE49-F238E27FC236}">
                <a16:creationId xmlns:a16="http://schemas.microsoft.com/office/drawing/2014/main" id="{D3E6AB9B-D5B0-4EF3-BD1D-C70D21E272A6}"/>
              </a:ext>
            </a:extLst>
          </p:cNvPr>
          <p:cNvSpPr>
            <a:spLocks noGrp="1"/>
          </p:cNvSpPr>
          <p:nvPr>
            <p:ph type="body" sz="half" idx="2"/>
          </p:nvPr>
        </p:nvSpPr>
        <p:spPr>
          <a:xfrm>
            <a:off x="5358384" y="640081"/>
            <a:ext cx="6024654" cy="5257800"/>
          </a:xfrm>
        </p:spPr>
        <p:txBody>
          <a:bodyPr vert="horz" lIns="91440" tIns="45720" rIns="91440" bIns="45720" rtlCol="0" anchor="ctr">
            <a:normAutofit/>
          </a:bodyPr>
          <a:lstStyle/>
          <a:p>
            <a:pPr indent="-228600">
              <a:buFont typeface="Arial" panose="020B0604020202020204" pitchFamily="34" charset="0"/>
              <a:buChar char="•"/>
            </a:pPr>
            <a:r>
              <a:rPr lang="en-US" sz="1800" dirty="0"/>
              <a:t>The price of red wine depends on the concept of wine appreciation from wine tastes.</a:t>
            </a:r>
          </a:p>
          <a:p>
            <a:pPr indent="-228600">
              <a:buFont typeface="Arial" panose="020B0604020202020204" pitchFamily="34" charset="0"/>
              <a:buChar char="•"/>
            </a:pPr>
            <a:r>
              <a:rPr lang="en-US" sz="1800" dirty="0"/>
              <a:t>Thus, the quality of wine is subject to human biases and the process is time consuming.</a:t>
            </a:r>
          </a:p>
          <a:p>
            <a:pPr indent="-228600">
              <a:buFont typeface="Arial" panose="020B0604020202020204" pitchFamily="34" charset="0"/>
              <a:buChar char="•"/>
            </a:pPr>
            <a:r>
              <a:rPr lang="en-US" sz="1800" dirty="0"/>
              <a:t>Quality of wine based on physicochemical properties. </a:t>
            </a:r>
          </a:p>
          <a:p>
            <a:pPr indent="-228600">
              <a:buFont typeface="Arial" panose="020B0604020202020204" pitchFamily="34" charset="0"/>
              <a:buChar char="•"/>
            </a:pPr>
            <a:r>
              <a:rPr lang="en-US" sz="1800" dirty="0"/>
              <a:t>It would be beneficial to find a way to relate human quality of tasting to the chemical properties so that certification, quality assessments, and assurance procedures are efficient and controlled.</a:t>
            </a:r>
          </a:p>
          <a:p>
            <a:pPr indent="-228600">
              <a:buFont typeface="Arial" panose="020B0604020202020204" pitchFamily="34" charset="0"/>
              <a:buChar char="•"/>
            </a:pPr>
            <a:r>
              <a:rPr lang="en-US" sz="1800" dirty="0"/>
              <a:t>The objective of this case study is to determine which feature are important in determining wine quality and to find efficient and fair way to help the wine industry to predict wine quality.</a:t>
            </a:r>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262279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Data Understanding</a:t>
            </a:r>
          </a:p>
        </p:txBody>
      </p:sp>
      <p:pic>
        <p:nvPicPr>
          <p:cNvPr id="8" name="Content Placeholder 7" descr="Table&#10;&#10;Description automatically generated">
            <a:extLst>
              <a:ext uri="{FF2B5EF4-FFF2-40B4-BE49-F238E27FC236}">
                <a16:creationId xmlns:a16="http://schemas.microsoft.com/office/drawing/2014/main" id="{D4770080-4A24-4B4C-9D6A-52B637DB257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07" r="6520" b="1"/>
          <a:stretch/>
        </p:blipFill>
        <p:spPr>
          <a:xfrm>
            <a:off x="841248" y="2516777"/>
            <a:ext cx="6705600" cy="3660185"/>
          </a:xfrm>
          <a:prstGeom prst="rect">
            <a:avLst/>
          </a:prstGeom>
        </p:spPr>
      </p:pic>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7845551" y="2673327"/>
            <a:ext cx="3803904" cy="3660185"/>
          </a:xfrm>
        </p:spPr>
        <p:txBody>
          <a:bodyPr vert="horz" lIns="91440" tIns="45720" rIns="91440" bIns="45720" rtlCol="0" anchor="ctr">
            <a:normAutofit/>
          </a:bodyPr>
          <a:lstStyle/>
          <a:p>
            <a:r>
              <a:rPr lang="en-US" sz="2200" dirty="0"/>
              <a:t>The data set consists of 12 variables.</a:t>
            </a:r>
          </a:p>
          <a:p>
            <a:r>
              <a:rPr lang="en-US" sz="2200" dirty="0"/>
              <a:t>All the variables are numeric; however, the response variable (quality) is categorical or discrete.</a:t>
            </a:r>
          </a:p>
          <a:p>
            <a:r>
              <a:rPr lang="en-US" sz="2200" dirty="0"/>
              <a:t>The image gives a summary of all the variable in the data set.</a:t>
            </a:r>
          </a:p>
          <a:p>
            <a:endParaRPr lang="en-US" sz="2200" dirty="0"/>
          </a:p>
          <a:p>
            <a:endParaRPr lang="en-US" sz="2200" dirty="0"/>
          </a:p>
        </p:txBody>
      </p:sp>
    </p:spTree>
    <p:extLst>
      <p:ext uri="{BB962C8B-B14F-4D97-AF65-F5344CB8AC3E}">
        <p14:creationId xmlns:p14="http://schemas.microsoft.com/office/powerpoint/2010/main" val="392951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dirty="0"/>
              <a:t>Univariate Analysis of variables: Quality</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838200" y="1825625"/>
            <a:ext cx="4152774" cy="4303464"/>
          </a:xfrm>
        </p:spPr>
        <p:txBody>
          <a:bodyPr vert="horz" lIns="91440" tIns="45720" rIns="91440" bIns="45720" rtlCol="0">
            <a:normAutofit/>
          </a:bodyPr>
          <a:lstStyle/>
          <a:p>
            <a:endParaRPr lang="en-US" sz="2000" dirty="0"/>
          </a:p>
          <a:p>
            <a:r>
              <a:rPr lang="en-US" sz="2000" dirty="0"/>
              <a:t>From the graph we can observe that there are a few bad and good quality wines in this data set. (i.e., unbalance)</a:t>
            </a:r>
          </a:p>
          <a:p>
            <a:r>
              <a:rPr lang="en-US" sz="2000" dirty="0"/>
              <a:t>The data contains mostly wines with a quality rate of 5 and 6.</a:t>
            </a:r>
          </a:p>
          <a:p>
            <a:endParaRPr lang="en-US" sz="2000" dirty="0"/>
          </a:p>
        </p:txBody>
      </p:sp>
      <p:pic>
        <p:nvPicPr>
          <p:cNvPr id="8" name="Content Placeholder 7">
            <a:extLst>
              <a:ext uri="{FF2B5EF4-FFF2-40B4-BE49-F238E27FC236}">
                <a16:creationId xmlns:a16="http://schemas.microsoft.com/office/drawing/2014/main" id="{D4770080-4A24-4B4C-9D6A-52B637DB257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096" b="2096"/>
          <a:stretch/>
        </p:blipFill>
        <p:spPr>
          <a:xfrm>
            <a:off x="5183500" y="1904282"/>
            <a:ext cx="6170299" cy="4224808"/>
          </a:xfrm>
          <a:prstGeom prst="rect">
            <a:avLst/>
          </a:prstGeom>
        </p:spPr>
      </p:pic>
    </p:spTree>
    <p:extLst>
      <p:ext uri="{BB962C8B-B14F-4D97-AF65-F5344CB8AC3E}">
        <p14:creationId xmlns:p14="http://schemas.microsoft.com/office/powerpoint/2010/main" val="50151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017254" y="525439"/>
            <a:ext cx="3336545" cy="1657614"/>
          </a:xfrm>
        </p:spPr>
        <p:txBody>
          <a:bodyPr vert="horz" lIns="91440" tIns="45720" rIns="91440" bIns="45720" rtlCol="0" anchor="ctr">
            <a:normAutofit/>
          </a:bodyPr>
          <a:lstStyle/>
          <a:p>
            <a:r>
              <a:rPr lang="en-US" sz="3300" kern="1200">
                <a:solidFill>
                  <a:schemeClr val="tx1"/>
                </a:solidFill>
                <a:latin typeface="+mj-lt"/>
                <a:ea typeface="+mj-ea"/>
                <a:cs typeface="+mj-cs"/>
              </a:rPr>
              <a:t>Are there any normal distributed variables?</a:t>
            </a:r>
          </a:p>
        </p:txBody>
      </p:sp>
      <p:pic>
        <p:nvPicPr>
          <p:cNvPr id="7" name="Picture 6" descr="Chart, line chart, histogram&#10;&#10;Description automatically generated">
            <a:extLst>
              <a:ext uri="{FF2B5EF4-FFF2-40B4-BE49-F238E27FC236}">
                <a16:creationId xmlns:a16="http://schemas.microsoft.com/office/drawing/2014/main" id="{8E243B8B-1571-4EDA-A3F2-B74C872E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8" y="1093702"/>
            <a:ext cx="3917965" cy="2411894"/>
          </a:xfrm>
          <a:prstGeom prst="rect">
            <a:avLst/>
          </a:prstGeom>
        </p:spPr>
      </p:pic>
      <p:cxnSp>
        <p:nvCxnSpPr>
          <p:cNvPr id="82" name="Straight Connector 81">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with medium confidence">
            <a:extLst>
              <a:ext uri="{FF2B5EF4-FFF2-40B4-BE49-F238E27FC236}">
                <a16:creationId xmlns:a16="http://schemas.microsoft.com/office/drawing/2014/main" id="{49153E76-3FBF-4467-A056-0264B9206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70" y="525439"/>
            <a:ext cx="2628285" cy="1010147"/>
          </a:xfrm>
          <a:prstGeom prst="rect">
            <a:avLst/>
          </a:prstGeom>
        </p:spPr>
      </p:pic>
      <p:cxnSp>
        <p:nvCxnSpPr>
          <p:cNvPr id="84" name="Straight Connector 83">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D4770080-4A24-4B4C-9D6A-52B637DB2571}"/>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2329" r="5" b="2334"/>
          <a:stretch/>
        </p:blipFill>
        <p:spPr>
          <a:xfrm>
            <a:off x="4902652" y="2391512"/>
            <a:ext cx="2628286" cy="2045686"/>
          </a:xfrm>
          <a:prstGeom prst="rect">
            <a:avLst/>
          </a:prstGeom>
        </p:spPr>
      </p:pic>
      <p:cxnSp>
        <p:nvCxnSpPr>
          <p:cNvPr id="86" name="Straight Connector 85">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FC29C392-248A-4227-9188-DB0B40889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51" y="4698612"/>
            <a:ext cx="2468912" cy="1913202"/>
          </a:xfrm>
          <a:prstGeom prst="rect">
            <a:avLst/>
          </a:prstGeom>
        </p:spPr>
      </p:pic>
      <p:pic>
        <p:nvPicPr>
          <p:cNvPr id="10" name="Picture 9" descr="Chart&#10;&#10;Description automatically generated with low confidence">
            <a:extLst>
              <a:ext uri="{FF2B5EF4-FFF2-40B4-BE49-F238E27FC236}">
                <a16:creationId xmlns:a16="http://schemas.microsoft.com/office/drawing/2014/main" id="{5978F9E3-C4DB-4866-882E-FDD7592C4C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2822" y="5215946"/>
            <a:ext cx="4364400" cy="839797"/>
          </a:xfrm>
          <a:prstGeom prst="rect">
            <a:avLst/>
          </a:prstGeom>
        </p:spPr>
      </p:pic>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8017254" y="2274491"/>
            <a:ext cx="3336546" cy="3902472"/>
          </a:xfrm>
        </p:spPr>
        <p:txBody>
          <a:bodyPr vert="horz" lIns="91440" tIns="45720" rIns="91440" bIns="45720" rtlCol="0">
            <a:normAutofit/>
          </a:bodyPr>
          <a:lstStyle/>
          <a:p>
            <a:r>
              <a:rPr lang="en-US" sz="2000" dirty="0"/>
              <a:t>The only variables that seemed to be normal distributed were density and pH, thus, a normality test was performed to assess if that was true.</a:t>
            </a:r>
          </a:p>
          <a:p>
            <a:r>
              <a:rPr lang="en-US" sz="2000" dirty="0"/>
              <a:t>None of the variables are normal distributed.</a:t>
            </a:r>
          </a:p>
          <a:p>
            <a:r>
              <a:rPr lang="en-US" sz="2000" dirty="0"/>
              <a:t>Most of the variables are skewed to the left which is due to outliers.</a:t>
            </a:r>
          </a:p>
          <a:p>
            <a:endParaRPr lang="en-US" sz="2000" dirty="0"/>
          </a:p>
        </p:txBody>
      </p:sp>
      <p:cxnSp>
        <p:nvCxnSpPr>
          <p:cNvPr id="88" name="Straight Connector 87">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643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Data Exploration: Correlation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648931" y="2438400"/>
            <a:ext cx="5121642" cy="3785419"/>
          </a:xfrm>
        </p:spPr>
        <p:txBody>
          <a:bodyPr vert="horz" lIns="91440" tIns="45720" rIns="91440" bIns="45720" rtlCol="0">
            <a:normAutofit fontScale="85000" lnSpcReduction="10000"/>
          </a:bodyPr>
          <a:lstStyle/>
          <a:p>
            <a:r>
              <a:rPr lang="en-US" sz="2000" dirty="0"/>
              <a:t>To explore the relationships between variables, a correlation analysis was performed. </a:t>
            </a:r>
          </a:p>
          <a:p>
            <a:r>
              <a:rPr lang="en-US" sz="2000" dirty="0"/>
              <a:t>The percentage of alcohol and the volatile acidity are the most relevant correlations among other variables.</a:t>
            </a:r>
          </a:p>
          <a:p>
            <a:r>
              <a:rPr lang="en-US" sz="2000" dirty="0"/>
              <a:t>The wine quality is positively correlated to alcohol and negatively correlated to volatile acidity which makes sense because volatile acidity is responsible to the vinegar taste in the wine.</a:t>
            </a:r>
          </a:p>
          <a:p>
            <a:r>
              <a:rPr lang="en-US" sz="2000" dirty="0"/>
              <a:t>sulphates, citric acid, fixed acidity are also positively corelated to quality. </a:t>
            </a:r>
          </a:p>
          <a:p>
            <a:r>
              <a:rPr lang="en-US" sz="2000" dirty="0"/>
              <a:t>Interesting relationships observed:</a:t>
            </a:r>
          </a:p>
          <a:p>
            <a:pPr marL="914400" lvl="1" indent="-457200">
              <a:buFont typeface="+mj-lt"/>
              <a:buAutoNum type="arabicPeriod"/>
            </a:pPr>
            <a:r>
              <a:rPr lang="en-US" sz="1600" dirty="0"/>
              <a:t>Fixed acidity and citric acid</a:t>
            </a:r>
          </a:p>
          <a:p>
            <a:pPr marL="914400" lvl="1" indent="-457200">
              <a:buFont typeface="+mj-lt"/>
              <a:buAutoNum type="arabicPeriod"/>
            </a:pPr>
            <a:r>
              <a:rPr lang="en-US" sz="1600" dirty="0"/>
              <a:t>Fixed acidity and pH</a:t>
            </a:r>
          </a:p>
          <a:p>
            <a:pPr marL="914400" lvl="1" indent="-457200">
              <a:buFont typeface="+mj-lt"/>
              <a:buAutoNum type="arabicPeriod"/>
            </a:pPr>
            <a:r>
              <a:rPr lang="en-US" sz="1600" dirty="0"/>
              <a:t>Fixed acidity and density</a:t>
            </a:r>
          </a:p>
          <a:p>
            <a:pPr marL="457200" lvl="1" indent="0">
              <a:buNone/>
            </a:pPr>
            <a:endParaRPr lang="en-US" sz="1600" dirty="0"/>
          </a:p>
          <a:p>
            <a:endParaRPr lang="en-US" sz="2000" dirty="0"/>
          </a:p>
          <a:p>
            <a:endParaRPr lang="en-US" sz="2000" dirty="0"/>
          </a:p>
        </p:txBody>
      </p:sp>
      <p:sp>
        <p:nvSpPr>
          <p:cNvPr id="30" name="Rectangle 29">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4770080-4A24-4B4C-9D6A-52B637DB257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290" r="3106" b="3"/>
          <a:stretch/>
        </p:blipFill>
        <p:spPr>
          <a:xfrm>
            <a:off x="6721233" y="640082"/>
            <a:ext cx="4831104" cy="5577837"/>
          </a:xfrm>
          <a:prstGeom prst="rect">
            <a:avLst/>
          </a:prstGeom>
          <a:effectLst/>
        </p:spPr>
      </p:pic>
    </p:spTree>
    <p:extLst>
      <p:ext uri="{BB962C8B-B14F-4D97-AF65-F5344CB8AC3E}">
        <p14:creationId xmlns:p14="http://schemas.microsoft.com/office/powerpoint/2010/main" val="25995284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648930" y="629266"/>
            <a:ext cx="5121644" cy="1676603"/>
          </a:xfrm>
        </p:spPr>
        <p:txBody>
          <a:bodyPr vert="horz" lIns="91440" tIns="45720" rIns="91440" bIns="45720" rtlCol="0" anchor="ctr">
            <a:normAutofit/>
          </a:bodyPr>
          <a:lstStyle/>
          <a:p>
            <a:r>
              <a:rPr lang="en-US"/>
              <a:t>Data Exploration: Correlation</a:t>
            </a: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648931" y="2438400"/>
            <a:ext cx="5121642" cy="3785419"/>
          </a:xfrm>
        </p:spPr>
        <p:txBody>
          <a:bodyPr vert="horz" lIns="91440" tIns="45720" rIns="91440" bIns="45720" rtlCol="0">
            <a:normAutofit/>
          </a:bodyPr>
          <a:lstStyle/>
          <a:p>
            <a:r>
              <a:rPr lang="en-US" sz="2000" dirty="0"/>
              <a:t>Sulphates, citric acid, fixed acidity are also positively corelated to quality., however, they are not that relevant.</a:t>
            </a:r>
          </a:p>
          <a:p>
            <a:r>
              <a:rPr lang="en-US" sz="2000" dirty="0"/>
              <a:t>Interesting relationships observed:</a:t>
            </a:r>
          </a:p>
          <a:p>
            <a:pPr marL="914400" lvl="1" indent="-457200">
              <a:buFont typeface="+mj-lt"/>
              <a:buAutoNum type="arabicPeriod"/>
            </a:pPr>
            <a:r>
              <a:rPr lang="en-US" sz="1600" dirty="0"/>
              <a:t>Fixed acidity, volatile acidity and citric acid  are different types of acids. Therefore, they are all related to each other. </a:t>
            </a:r>
          </a:p>
          <a:p>
            <a:pPr marL="914400" lvl="1" indent="-457200">
              <a:buFont typeface="+mj-lt"/>
              <a:buAutoNum type="arabicPeriod"/>
            </a:pPr>
            <a:r>
              <a:rPr lang="en-US" sz="1600" dirty="0"/>
              <a:t>Fixed acidity and pH – lower values of pH correspond to high acidity.</a:t>
            </a:r>
          </a:p>
          <a:p>
            <a:pPr marL="914400" lvl="1" indent="-457200">
              <a:buFont typeface="+mj-lt"/>
              <a:buAutoNum type="arabicPeriod"/>
            </a:pPr>
            <a:r>
              <a:rPr lang="en-US" sz="1600" dirty="0"/>
              <a:t>The relationship between density and alcohol, residual sugar, fixed acidity and citric acid.</a:t>
            </a:r>
          </a:p>
          <a:p>
            <a:pPr marL="457200" lvl="1" indent="0">
              <a:buNone/>
            </a:pPr>
            <a:endParaRPr lang="en-US" sz="1600" dirty="0"/>
          </a:p>
          <a:p>
            <a:endParaRPr lang="en-US" sz="2000" dirty="0"/>
          </a:p>
          <a:p>
            <a:endParaRPr lang="en-US" sz="2000" dirty="0"/>
          </a:p>
        </p:txBody>
      </p:sp>
      <p:sp>
        <p:nvSpPr>
          <p:cNvPr id="30" name="Rectangle 29">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4770080-4A24-4B4C-9D6A-52B637DB257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290" r="3106" b="3"/>
          <a:stretch/>
        </p:blipFill>
        <p:spPr>
          <a:xfrm>
            <a:off x="6721233" y="640082"/>
            <a:ext cx="4831104" cy="5577837"/>
          </a:xfrm>
          <a:prstGeom prst="rect">
            <a:avLst/>
          </a:prstGeom>
          <a:effectLst/>
        </p:spPr>
      </p:pic>
    </p:spTree>
    <p:extLst>
      <p:ext uri="{BB962C8B-B14F-4D97-AF65-F5344CB8AC3E}">
        <p14:creationId xmlns:p14="http://schemas.microsoft.com/office/powerpoint/2010/main" val="36320221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1C3F5-3F74-4155-BF66-6FFB3C69FC8F}"/>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dirty="0"/>
              <a:t>Visualization of interesting relationships</a:t>
            </a:r>
          </a:p>
        </p:txBody>
      </p:sp>
      <p:sp>
        <p:nvSpPr>
          <p:cNvPr id="58" name="Rectangle 5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258CBBCB-55D2-4ECE-894E-47F9FD6AC692}"/>
              </a:ext>
            </a:extLst>
          </p:cNvPr>
          <p:cNvSpPr>
            <a:spLocks noGrp="1"/>
          </p:cNvSpPr>
          <p:nvPr>
            <p:ph sz="half" idx="1"/>
          </p:nvPr>
        </p:nvSpPr>
        <p:spPr>
          <a:xfrm>
            <a:off x="4581144" y="510047"/>
            <a:ext cx="6858000" cy="1645920"/>
          </a:xfrm>
        </p:spPr>
        <p:txBody>
          <a:bodyPr vert="horz" lIns="91440" tIns="45720" rIns="91440" bIns="45720" rtlCol="0" anchor="ctr">
            <a:normAutofit/>
          </a:bodyPr>
          <a:lstStyle/>
          <a:p>
            <a:pPr marL="457200" lvl="1"/>
            <a:endParaRPr lang="en-US" sz="1800" dirty="0"/>
          </a:p>
          <a:p>
            <a:endParaRPr lang="en-US" sz="1800" dirty="0"/>
          </a:p>
          <a:p>
            <a:endParaRPr lang="en-US" sz="1800" dirty="0"/>
          </a:p>
        </p:txBody>
      </p:sp>
      <p:pic>
        <p:nvPicPr>
          <p:cNvPr id="12" name="Picture 11" descr="Chart, scatter chart&#10;&#10;Description automatically generated">
            <a:extLst>
              <a:ext uri="{FF2B5EF4-FFF2-40B4-BE49-F238E27FC236}">
                <a16:creationId xmlns:a16="http://schemas.microsoft.com/office/drawing/2014/main" id="{55543FDE-E56D-4C3B-805C-158C448F0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322826"/>
            <a:ext cx="3584448" cy="2915741"/>
          </a:xfrm>
          <a:prstGeom prst="rect">
            <a:avLst/>
          </a:prstGeom>
        </p:spPr>
      </p:pic>
      <p:pic>
        <p:nvPicPr>
          <p:cNvPr id="10" name="Picture 9" descr="Chart, scatter chart&#10;&#10;Description automatically generated">
            <a:extLst>
              <a:ext uri="{FF2B5EF4-FFF2-40B4-BE49-F238E27FC236}">
                <a16:creationId xmlns:a16="http://schemas.microsoft.com/office/drawing/2014/main" id="{D3DF14E3-0B9E-4EBC-84B4-00352C3F8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599" y="3322827"/>
            <a:ext cx="3584448" cy="2915740"/>
          </a:xfrm>
          <a:prstGeom prst="rect">
            <a:avLst/>
          </a:prstGeom>
        </p:spPr>
      </p:pic>
      <p:pic>
        <p:nvPicPr>
          <p:cNvPr id="7" name="Content Placeholder 6" descr="Chart, scatter chart&#10;&#10;Description automatically generated">
            <a:extLst>
              <a:ext uri="{FF2B5EF4-FFF2-40B4-BE49-F238E27FC236}">
                <a16:creationId xmlns:a16="http://schemas.microsoft.com/office/drawing/2014/main" id="{DEB89976-0680-4FAE-9D90-CB69223E1F7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137415" y="3322827"/>
            <a:ext cx="3584448" cy="2915740"/>
          </a:xfrm>
          <a:prstGeom prst="rect">
            <a:avLst/>
          </a:prstGeom>
        </p:spPr>
      </p:pic>
    </p:spTree>
    <p:extLst>
      <p:ext uri="{BB962C8B-B14F-4D97-AF65-F5344CB8AC3E}">
        <p14:creationId xmlns:p14="http://schemas.microsoft.com/office/powerpoint/2010/main" val="229295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1213</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Red Wine Case Study</vt:lpstr>
      <vt:lpstr>Outline</vt:lpstr>
      <vt:lpstr>Business Understanding</vt:lpstr>
      <vt:lpstr>Data Understanding</vt:lpstr>
      <vt:lpstr>Univariate Analysis of variables: Quality</vt:lpstr>
      <vt:lpstr>Are there any normal distributed variables?</vt:lpstr>
      <vt:lpstr>Data Exploration: Correlation</vt:lpstr>
      <vt:lpstr>Data Exploration: Correlation</vt:lpstr>
      <vt:lpstr>Visualization of interesting relationships</vt:lpstr>
      <vt:lpstr>Alcohol and Quality</vt:lpstr>
      <vt:lpstr>Volatile acidity and Quality</vt:lpstr>
      <vt:lpstr>Citric Acid and Quality</vt:lpstr>
      <vt:lpstr>Sulphates and Quality</vt:lpstr>
      <vt:lpstr>Fixed Acidity and Quality</vt:lpstr>
      <vt:lpstr>Other variables with no variation</vt:lpstr>
      <vt:lpstr>The relationship between alcohol, volatile acidity, and quality</vt:lpstr>
      <vt:lpstr>Modelling</vt:lpstr>
      <vt:lpstr>Modelling: Linear Regression</vt:lpstr>
      <vt:lpstr>Modelling: Linear Regression</vt:lpstr>
      <vt:lpstr>Variable Reduction and Transformations.</vt:lpstr>
      <vt:lpstr>Modelling: Linear Regression</vt:lpstr>
      <vt:lpstr>Results</vt:lpstr>
      <vt:lpstr>Classification</vt:lpstr>
      <vt:lpstr>Modelling: Classification with decision Trees</vt:lpstr>
      <vt:lpstr>Modelling: Feature Importance</vt:lpstr>
      <vt:lpstr>Model Selection</vt:lpstr>
      <vt:lpstr>Conclusion</vt:lpstr>
      <vt:lpstr>Limitations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Case Study</dc:title>
  <dc:creator>nonhlanhla luphade</dc:creator>
  <cp:lastModifiedBy>nonhlanhla luphade</cp:lastModifiedBy>
  <cp:revision>3</cp:revision>
  <dcterms:created xsi:type="dcterms:W3CDTF">2021-11-25T02:41:29Z</dcterms:created>
  <dcterms:modified xsi:type="dcterms:W3CDTF">2024-06-13T16:42:06Z</dcterms:modified>
</cp:coreProperties>
</file>