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60"/>
  </p:normalViewPr>
  <p:slideViewPr>
    <p:cSldViewPr snapToGrid="0">
      <p:cViewPr>
        <p:scale>
          <a:sx n="30" d="100"/>
          <a:sy n="30" d="100"/>
        </p:scale>
        <p:origin x="-738" y="-1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78ED8-B07A-40A6-BBC8-8E7FD7DFF6E2}"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29699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78ED8-B07A-40A6-BBC8-8E7FD7DFF6E2}"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397763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78ED8-B07A-40A6-BBC8-8E7FD7DFF6E2}"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103438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78ED8-B07A-40A6-BBC8-8E7FD7DFF6E2}"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66989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78ED8-B07A-40A6-BBC8-8E7FD7DFF6E2}"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85076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78ED8-B07A-40A6-BBC8-8E7FD7DFF6E2}"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414265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78ED8-B07A-40A6-BBC8-8E7FD7DFF6E2}" type="datetimeFigureOut">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146054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78ED8-B07A-40A6-BBC8-8E7FD7DFF6E2}" type="datetimeFigureOut">
              <a:rPr lang="en-US" smtClean="0"/>
              <a:t>5/4/2018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284449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78ED8-B07A-40A6-BBC8-8E7FD7DFF6E2}" type="datetimeFigureOut">
              <a:rPr lang="en-US" smtClean="0"/>
              <a:t>5/4/2018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56636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4D78ED8-B07A-40A6-BBC8-8E7FD7DFF6E2}"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31812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4D78ED8-B07A-40A6-BBC8-8E7FD7DFF6E2}"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FC239-F96D-4EF5-A900-13F56CC3D736}" type="slidenum">
              <a:rPr lang="en-US" smtClean="0"/>
              <a:t>‹#›</a:t>
            </a:fld>
            <a:endParaRPr lang="en-US"/>
          </a:p>
        </p:txBody>
      </p:sp>
    </p:spTree>
    <p:extLst>
      <p:ext uri="{BB962C8B-B14F-4D97-AF65-F5344CB8AC3E}">
        <p14:creationId xmlns:p14="http://schemas.microsoft.com/office/powerpoint/2010/main" val="231594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4D78ED8-B07A-40A6-BBC8-8E7FD7DFF6E2}" type="datetimeFigureOut">
              <a:rPr lang="en-US" smtClean="0"/>
              <a:t>5/4/2018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28FC239-F96D-4EF5-A900-13F56CC3D736}" type="slidenum">
              <a:rPr lang="en-US" smtClean="0"/>
              <a:t>‹#›</a:t>
            </a:fld>
            <a:endParaRPr lang="en-US"/>
          </a:p>
        </p:txBody>
      </p:sp>
    </p:spTree>
    <p:extLst>
      <p:ext uri="{BB962C8B-B14F-4D97-AF65-F5344CB8AC3E}">
        <p14:creationId xmlns:p14="http://schemas.microsoft.com/office/powerpoint/2010/main" val="149992286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7E9E67-2583-49F0-B518-4F485BE667DE}"/>
              </a:ext>
            </a:extLst>
          </p:cNvPr>
          <p:cNvSpPr>
            <a:spLocks noGrp="1"/>
          </p:cNvSpPr>
          <p:nvPr>
            <p:ph type="ctrTitle"/>
          </p:nvPr>
        </p:nvSpPr>
        <p:spPr>
          <a:xfrm>
            <a:off x="16977102" y="355064"/>
            <a:ext cx="11339831" cy="10304759"/>
          </a:xfrm>
        </p:spPr>
        <p:txBody>
          <a:bodyPr>
            <a:noAutofit/>
          </a:bodyPr>
          <a:lstStyle/>
          <a:p>
            <a:r>
              <a:rPr lang="en-US" sz="5760" b="1" u="sng" dirty="0">
                <a:solidFill>
                  <a:schemeClr val="accent3"/>
                </a:solidFill>
              </a:rPr>
              <a:t>Intro</a:t>
            </a:r>
            <a:r>
              <a:rPr lang="en-US" sz="3600" dirty="0"/>
              <a:t/>
            </a:r>
            <a:br>
              <a:rPr lang="en-US" sz="3600" dirty="0"/>
            </a:br>
            <a:r>
              <a:rPr lang="en-US" sz="3600" dirty="0"/>
              <a:t>Due to the influx of complex projects in the working world, it has become progressively important for today’s corporations to optimize their workload effectively to achieve each project goal. The goal of our project is to create a task management web application to assist employees of all different corporations. The app will assist employees to meet deadlines by tracking and prioritizing projects to help effectively budget all associated tasks.  The main consumer of this web application will be web based corporations. This web app will allow the employees to propose certain task with its priority, start and estimated stop dates, description, and more. The proposed task will then  be approved and assigned appropriately by managers. By doing this the managers can keep track of each employee’s agenda. Also it allows all users to track their progress on their respective projects as well as team and the whole corporation projects.</a:t>
            </a:r>
            <a:br>
              <a:rPr lang="en-US" sz="3600" dirty="0"/>
            </a:br>
            <a:endParaRPr lang="en-US" sz="3600" dirty="0"/>
          </a:p>
        </p:txBody>
      </p:sp>
      <p:sp>
        <p:nvSpPr>
          <p:cNvPr id="3" name="Subtitle 2">
            <a:extLst>
              <a:ext uri="{FF2B5EF4-FFF2-40B4-BE49-F238E27FC236}">
                <a16:creationId xmlns="" xmlns:a16="http://schemas.microsoft.com/office/drawing/2014/main" id="{3C8E17E1-4BDE-4FD7-A212-FD0AB0DA8ECE}"/>
              </a:ext>
            </a:extLst>
          </p:cNvPr>
          <p:cNvSpPr>
            <a:spLocks noGrp="1"/>
          </p:cNvSpPr>
          <p:nvPr>
            <p:ph type="subTitle" idx="1"/>
          </p:nvPr>
        </p:nvSpPr>
        <p:spPr>
          <a:xfrm>
            <a:off x="17325772" y="10968449"/>
            <a:ext cx="11339831" cy="7689532"/>
          </a:xfrm>
        </p:spPr>
        <p:txBody>
          <a:bodyPr>
            <a:normAutofit fontScale="25000" lnSpcReduction="20000"/>
          </a:bodyPr>
          <a:lstStyle/>
          <a:p>
            <a:r>
              <a:rPr lang="en-US" sz="20160" b="1" u="sng" dirty="0">
                <a:solidFill>
                  <a:schemeClr val="accent3"/>
                </a:solidFill>
              </a:rPr>
              <a:t>Project Overview</a:t>
            </a:r>
          </a:p>
          <a:p>
            <a:r>
              <a:rPr lang="en-US" sz="14400" dirty="0"/>
              <a:t>Taking into consideration the functionality of the google calendar app and a task managing app, it would be great for employees in a company to have a task managing system like the google calendar. They would have similar functions like the google calendar as well as a task timing functions to help manage their work.   </a:t>
            </a:r>
          </a:p>
          <a:p>
            <a:r>
              <a:rPr lang="en-US" sz="14400" dirty="0"/>
              <a:t>* Task organizer for the average employee.</a:t>
            </a:r>
          </a:p>
          <a:p>
            <a:r>
              <a:rPr lang="en-US" sz="14400" dirty="0"/>
              <a:t>* Three accounts associated with this </a:t>
            </a:r>
            <a:r>
              <a:rPr lang="en-US" sz="14400" dirty="0" smtClean="0"/>
              <a:t>product</a:t>
            </a:r>
            <a:r>
              <a:rPr lang="en-US" sz="14400" dirty="0"/>
              <a:t>; manager, employee, and dev account</a:t>
            </a:r>
          </a:p>
          <a:p>
            <a:r>
              <a:rPr lang="en-US" sz="14400" dirty="0"/>
              <a:t>* Manager can use this product to manage employee productivity.</a:t>
            </a:r>
          </a:p>
          <a:p>
            <a:r>
              <a:rPr lang="en-US" sz="14400" dirty="0"/>
              <a:t>* Employees can use this product for time management.</a:t>
            </a:r>
          </a:p>
          <a:p>
            <a:endParaRPr lang="en-US" dirty="0"/>
          </a:p>
        </p:txBody>
      </p:sp>
      <p:pic>
        <p:nvPicPr>
          <p:cNvPr id="5" name="Picture 4">
            <a:extLst>
              <a:ext uri="{FF2B5EF4-FFF2-40B4-BE49-F238E27FC236}">
                <a16:creationId xmlns="" xmlns:a16="http://schemas.microsoft.com/office/drawing/2014/main" id="{532DD08B-2D79-4A06-A2FC-E4B535DAB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343" y="1871390"/>
            <a:ext cx="11046982" cy="3482201"/>
          </a:xfrm>
          <a:prstGeom prst="rect">
            <a:avLst/>
          </a:prstGeom>
        </p:spPr>
      </p:pic>
      <p:graphicFrame>
        <p:nvGraphicFramePr>
          <p:cNvPr id="13" name="Table 12">
            <a:extLst>
              <a:ext uri="{FF2B5EF4-FFF2-40B4-BE49-F238E27FC236}">
                <a16:creationId xmlns="" xmlns:a16="http://schemas.microsoft.com/office/drawing/2014/main" id="{2D9E590B-3C9D-4CD3-904F-CB1F5281CF97}"/>
              </a:ext>
            </a:extLst>
          </p:cNvPr>
          <p:cNvGraphicFramePr>
            <a:graphicFrameLocks noGrp="1"/>
          </p:cNvGraphicFramePr>
          <p:nvPr>
            <p:extLst>
              <p:ext uri="{D42A27DB-BD31-4B8C-83A1-F6EECF244321}">
                <p14:modId xmlns:p14="http://schemas.microsoft.com/office/powerpoint/2010/main" val="1992174508"/>
              </p:ext>
            </p:extLst>
          </p:nvPr>
        </p:nvGraphicFramePr>
        <p:xfrm>
          <a:off x="1373881" y="14167196"/>
          <a:ext cx="12924410" cy="17636300"/>
        </p:xfrm>
        <a:graphic>
          <a:graphicData uri="http://schemas.openxmlformats.org/drawingml/2006/table">
            <a:tbl>
              <a:tblPr firstRow="1" firstCol="1" bandRow="1">
                <a:tableStyleId>{5C22544A-7EE6-4342-B048-85BDC9FD1C3A}</a:tableStyleId>
              </a:tblPr>
              <a:tblGrid>
                <a:gridCol w="1361556">
                  <a:extLst>
                    <a:ext uri="{9D8B030D-6E8A-4147-A177-3AD203B41FA5}">
                      <a16:colId xmlns="" xmlns:a16="http://schemas.microsoft.com/office/drawing/2014/main" val="2401207765"/>
                    </a:ext>
                  </a:extLst>
                </a:gridCol>
                <a:gridCol w="11562854">
                  <a:extLst>
                    <a:ext uri="{9D8B030D-6E8A-4147-A177-3AD203B41FA5}">
                      <a16:colId xmlns="" xmlns:a16="http://schemas.microsoft.com/office/drawing/2014/main" val="3857895679"/>
                    </a:ext>
                  </a:extLst>
                </a:gridCol>
              </a:tblGrid>
              <a:tr h="1215011">
                <a:tc>
                  <a:txBody>
                    <a:bodyPr/>
                    <a:lstStyle/>
                    <a:p>
                      <a:pPr marL="0" marR="0">
                        <a:lnSpc>
                          <a:spcPct val="107000"/>
                        </a:lnSpc>
                        <a:spcBef>
                          <a:spcPts val="0"/>
                        </a:spcBef>
                        <a:spcAft>
                          <a:spcPts val="0"/>
                        </a:spcAft>
                      </a:pPr>
                      <a:r>
                        <a:rPr lang="en-US" sz="2500" dirty="0">
                          <a:effectLst/>
                        </a:rPr>
                        <a:t>REQ1</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generate dynamic dashboards based on the role of the person who logged in with valid credentials. For example, Manager should have admin dashboard for the tasks his/her team is working on</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1591576141"/>
                  </a:ext>
                </a:extLst>
              </a:tr>
              <a:tr h="1215011">
                <a:tc>
                  <a:txBody>
                    <a:bodyPr/>
                    <a:lstStyle/>
                    <a:p>
                      <a:pPr marL="0" marR="0">
                        <a:lnSpc>
                          <a:spcPct val="107000"/>
                        </a:lnSpc>
                        <a:spcBef>
                          <a:spcPts val="0"/>
                        </a:spcBef>
                        <a:spcAft>
                          <a:spcPts val="0"/>
                        </a:spcAft>
                      </a:pPr>
                      <a:r>
                        <a:rPr lang="en-US" sz="2500" dirty="0">
                          <a:effectLst/>
                        </a:rPr>
                        <a:t>REQ2</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Employees to propose the task to the manager and their teams with attributes such as start time, estimated stop time, description, priorities, </a:t>
                      </a:r>
                      <a:r>
                        <a:rPr lang="en-US" sz="2500" dirty="0" err="1">
                          <a:effectLst/>
                        </a:rPr>
                        <a:t>etc</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1227370206"/>
                  </a:ext>
                </a:extLst>
              </a:tr>
              <a:tr h="803988">
                <a:tc>
                  <a:txBody>
                    <a:bodyPr/>
                    <a:lstStyle/>
                    <a:p>
                      <a:pPr marL="0" marR="0">
                        <a:lnSpc>
                          <a:spcPct val="107000"/>
                        </a:lnSpc>
                        <a:spcBef>
                          <a:spcPts val="0"/>
                        </a:spcBef>
                        <a:spcAft>
                          <a:spcPts val="0"/>
                        </a:spcAft>
                      </a:pPr>
                      <a:r>
                        <a:rPr lang="en-US" sz="2500">
                          <a:effectLst/>
                        </a:rPr>
                        <a:t>REQ3 </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enable summarizing the tasks, altering summaries for users with different roles</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3853687385"/>
                  </a:ext>
                </a:extLst>
              </a:tr>
              <a:tr h="1215011">
                <a:tc>
                  <a:txBody>
                    <a:bodyPr/>
                    <a:lstStyle/>
                    <a:p>
                      <a:pPr marL="0" marR="0">
                        <a:lnSpc>
                          <a:spcPct val="107000"/>
                        </a:lnSpc>
                        <a:spcBef>
                          <a:spcPts val="0"/>
                        </a:spcBef>
                        <a:spcAft>
                          <a:spcPts val="0"/>
                        </a:spcAft>
                      </a:pPr>
                      <a:r>
                        <a:rPr lang="en-US" sz="2500">
                          <a:effectLst/>
                        </a:rPr>
                        <a:t>REQ4 </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must validate credentials when login and must validate that certain actions are executed based on the rights of the user. For example, only manager can approve or disapprove tasks as they have admin rights.</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4136457903"/>
                  </a:ext>
                </a:extLst>
              </a:tr>
              <a:tr h="803988">
                <a:tc>
                  <a:txBody>
                    <a:bodyPr/>
                    <a:lstStyle/>
                    <a:p>
                      <a:pPr marL="0" marR="0">
                        <a:lnSpc>
                          <a:spcPct val="107000"/>
                        </a:lnSpc>
                        <a:spcBef>
                          <a:spcPts val="0"/>
                        </a:spcBef>
                        <a:spcAft>
                          <a:spcPts val="0"/>
                        </a:spcAft>
                      </a:pPr>
                      <a:r>
                        <a:rPr lang="en-US" sz="2500">
                          <a:effectLst/>
                        </a:rPr>
                        <a:t>REQ5</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have different tabs for different functions like user dashboard may have tab named “Completed” which shows all completed tasks so far.</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158184059"/>
                  </a:ext>
                </a:extLst>
              </a:tr>
              <a:tr h="1215011">
                <a:tc>
                  <a:txBody>
                    <a:bodyPr/>
                    <a:lstStyle/>
                    <a:p>
                      <a:pPr marL="0" marR="0">
                        <a:lnSpc>
                          <a:spcPct val="107000"/>
                        </a:lnSpc>
                        <a:spcBef>
                          <a:spcPts val="0"/>
                        </a:spcBef>
                        <a:spcAft>
                          <a:spcPts val="0"/>
                        </a:spcAft>
                      </a:pPr>
                      <a:r>
                        <a:rPr lang="en-US" sz="2500">
                          <a:effectLst/>
                        </a:rPr>
                        <a:t>REQ6</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employees to generate the task reports for any time period whenever needed. For example, when manager suddenly asks for the report of the progress on tasks</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2016864343"/>
                  </a:ext>
                </a:extLst>
              </a:tr>
              <a:tr h="392965">
                <a:tc>
                  <a:txBody>
                    <a:bodyPr/>
                    <a:lstStyle/>
                    <a:p>
                      <a:pPr marL="0" marR="0">
                        <a:lnSpc>
                          <a:spcPct val="107000"/>
                        </a:lnSpc>
                        <a:spcBef>
                          <a:spcPts val="0"/>
                        </a:spcBef>
                        <a:spcAft>
                          <a:spcPts val="0"/>
                        </a:spcAft>
                      </a:pPr>
                      <a:r>
                        <a:rPr lang="en-US" sz="2500">
                          <a:effectLst/>
                        </a:rPr>
                        <a:t>REQ7</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allow users to prioritize tasks</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4064383691"/>
                  </a:ext>
                </a:extLst>
              </a:tr>
              <a:tr h="803988">
                <a:tc>
                  <a:txBody>
                    <a:bodyPr/>
                    <a:lstStyle/>
                    <a:p>
                      <a:pPr marL="0" marR="0">
                        <a:lnSpc>
                          <a:spcPct val="107000"/>
                        </a:lnSpc>
                        <a:spcBef>
                          <a:spcPts val="0"/>
                        </a:spcBef>
                        <a:spcAft>
                          <a:spcPts val="0"/>
                        </a:spcAft>
                      </a:pPr>
                      <a:r>
                        <a:rPr lang="en-US" sz="2500">
                          <a:effectLst/>
                        </a:rPr>
                        <a:t>REQ8</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allow users to propose an estimated end date for certain task so other users on the team can trace any given task and frame their efforts that way.</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4019163768"/>
                  </a:ext>
                </a:extLst>
              </a:tr>
              <a:tr h="803988">
                <a:tc>
                  <a:txBody>
                    <a:bodyPr/>
                    <a:lstStyle/>
                    <a:p>
                      <a:pPr marL="0" marR="0">
                        <a:lnSpc>
                          <a:spcPct val="107000"/>
                        </a:lnSpc>
                        <a:spcBef>
                          <a:spcPts val="0"/>
                        </a:spcBef>
                        <a:spcAft>
                          <a:spcPts val="0"/>
                        </a:spcAft>
                      </a:pPr>
                      <a:r>
                        <a:rPr lang="en-US" sz="2500">
                          <a:effectLst/>
                        </a:rPr>
                        <a:t>REQ9</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different users to feedback other tasks if they have access to those tasks</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2785738743"/>
                  </a:ext>
                </a:extLst>
              </a:tr>
              <a:tr h="955886">
                <a:tc>
                  <a:txBody>
                    <a:bodyPr/>
                    <a:lstStyle/>
                    <a:p>
                      <a:pPr marL="0" marR="0">
                        <a:lnSpc>
                          <a:spcPct val="107000"/>
                        </a:lnSpc>
                        <a:spcBef>
                          <a:spcPts val="0"/>
                        </a:spcBef>
                        <a:spcAft>
                          <a:spcPts val="0"/>
                        </a:spcAft>
                      </a:pPr>
                      <a:r>
                        <a:rPr lang="en-US" sz="2500">
                          <a:effectLst/>
                        </a:rPr>
                        <a:t>REQ10</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managers to assign new task or reassign task to someone else in the team</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1422786933"/>
                  </a:ext>
                </a:extLst>
              </a:tr>
              <a:tr h="803988">
                <a:tc>
                  <a:txBody>
                    <a:bodyPr/>
                    <a:lstStyle/>
                    <a:p>
                      <a:pPr marL="0" marR="0">
                        <a:lnSpc>
                          <a:spcPct val="107000"/>
                        </a:lnSpc>
                        <a:spcBef>
                          <a:spcPts val="0"/>
                        </a:spcBef>
                        <a:spcAft>
                          <a:spcPts val="0"/>
                        </a:spcAft>
                      </a:pPr>
                      <a:r>
                        <a:rPr lang="en-US" sz="2500">
                          <a:effectLst/>
                        </a:rPr>
                        <a:t>REQ11</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users to create and view history in form of the threads containing who worked on a given task and how and when he/she worked on it.</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3342858936"/>
                  </a:ext>
                </a:extLst>
              </a:tr>
              <a:tr h="803988">
                <a:tc>
                  <a:txBody>
                    <a:bodyPr/>
                    <a:lstStyle/>
                    <a:p>
                      <a:pPr marL="0" marR="0">
                        <a:lnSpc>
                          <a:spcPct val="107000"/>
                        </a:lnSpc>
                        <a:spcBef>
                          <a:spcPts val="0"/>
                        </a:spcBef>
                        <a:spcAft>
                          <a:spcPts val="0"/>
                        </a:spcAft>
                      </a:pPr>
                      <a:r>
                        <a:rPr lang="en-US" sz="2500">
                          <a:effectLst/>
                        </a:rPr>
                        <a:t>REQ12</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employees to change the task attribute without any restrictions if that task has not been approved</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2954360419"/>
                  </a:ext>
                </a:extLst>
              </a:tr>
              <a:tr h="1626034">
                <a:tc>
                  <a:txBody>
                    <a:bodyPr/>
                    <a:lstStyle/>
                    <a:p>
                      <a:pPr marL="0" marR="0">
                        <a:lnSpc>
                          <a:spcPct val="107000"/>
                        </a:lnSpc>
                        <a:spcBef>
                          <a:spcPts val="0"/>
                        </a:spcBef>
                        <a:spcAft>
                          <a:spcPts val="0"/>
                        </a:spcAft>
                      </a:pPr>
                      <a:r>
                        <a:rPr lang="en-US" sz="2500">
                          <a:effectLst/>
                        </a:rPr>
                        <a:t>REQ13</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provide alternatives to overcome some restrictions if they are needed </a:t>
                      </a:r>
                      <a:r>
                        <a:rPr lang="en-US" sz="2500" dirty="0" err="1">
                          <a:effectLst/>
                        </a:rPr>
                        <a:t>to.For</a:t>
                      </a:r>
                      <a:r>
                        <a:rPr lang="en-US" sz="2500" dirty="0">
                          <a:effectLst/>
                        </a:rPr>
                        <a:t> example, if someone wants to change something about a task after it’s approved by manager then he or she must get permission from the manager to modify that task</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3468744540"/>
                  </a:ext>
                </a:extLst>
              </a:tr>
              <a:tr h="803988">
                <a:tc>
                  <a:txBody>
                    <a:bodyPr/>
                    <a:lstStyle/>
                    <a:p>
                      <a:pPr marL="0" marR="0">
                        <a:lnSpc>
                          <a:spcPct val="107000"/>
                        </a:lnSpc>
                        <a:spcBef>
                          <a:spcPts val="0"/>
                        </a:spcBef>
                        <a:spcAft>
                          <a:spcPts val="0"/>
                        </a:spcAft>
                      </a:pPr>
                      <a:r>
                        <a:rPr lang="en-US" sz="2500">
                          <a:effectLst/>
                        </a:rPr>
                        <a:t>REQ14</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be able to generate summaries for all type of </a:t>
                      </a:r>
                      <a:r>
                        <a:rPr lang="en-US" sz="2500" dirty="0" err="1">
                          <a:effectLst/>
                        </a:rPr>
                        <a:t>tasks,i.e</a:t>
                      </a:r>
                      <a:r>
                        <a:rPr lang="en-US" sz="2500" dirty="0">
                          <a:effectLst/>
                        </a:rPr>
                        <a:t>., in progress tasks, completed tasks, and pending tasks.</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429362902"/>
                  </a:ext>
                </a:extLst>
              </a:tr>
              <a:tr h="392965">
                <a:tc>
                  <a:txBody>
                    <a:bodyPr/>
                    <a:lstStyle/>
                    <a:p>
                      <a:pPr marL="0" marR="0">
                        <a:lnSpc>
                          <a:spcPct val="107000"/>
                        </a:lnSpc>
                        <a:spcBef>
                          <a:spcPts val="0"/>
                        </a:spcBef>
                        <a:spcAft>
                          <a:spcPts val="0"/>
                        </a:spcAft>
                      </a:pPr>
                      <a:r>
                        <a:rPr lang="en-US" sz="2500">
                          <a:effectLst/>
                        </a:rPr>
                        <a:t>REQ15</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allow the successful logout.</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2670606458"/>
                  </a:ext>
                </a:extLst>
              </a:tr>
              <a:tr h="803988">
                <a:tc>
                  <a:txBody>
                    <a:bodyPr/>
                    <a:lstStyle/>
                    <a:p>
                      <a:pPr marL="0" marR="0">
                        <a:lnSpc>
                          <a:spcPct val="107000"/>
                        </a:lnSpc>
                        <a:spcBef>
                          <a:spcPts val="0"/>
                        </a:spcBef>
                        <a:spcAft>
                          <a:spcPts val="0"/>
                        </a:spcAft>
                      </a:pPr>
                      <a:r>
                        <a:rPr lang="en-US" sz="2500">
                          <a:effectLst/>
                        </a:rPr>
                        <a:t>REQ16</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have timeline feature which allows users to manage their pace on tasks in progress</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21991332"/>
                  </a:ext>
                </a:extLst>
              </a:tr>
              <a:tr h="803988">
                <a:tc>
                  <a:txBody>
                    <a:bodyPr/>
                    <a:lstStyle/>
                    <a:p>
                      <a:pPr marL="0" marR="0">
                        <a:lnSpc>
                          <a:spcPct val="107000"/>
                        </a:lnSpc>
                        <a:spcBef>
                          <a:spcPts val="0"/>
                        </a:spcBef>
                        <a:spcAft>
                          <a:spcPts val="0"/>
                        </a:spcAft>
                      </a:pPr>
                      <a:r>
                        <a:rPr lang="en-US" sz="2500">
                          <a:effectLst/>
                        </a:rPr>
                        <a:t>REQ17</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display a graph for statistical data. Statistical data will be time of completion average.</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1039603281"/>
                  </a:ext>
                </a:extLst>
              </a:tr>
              <a:tr h="392965">
                <a:tc>
                  <a:txBody>
                    <a:bodyPr/>
                    <a:lstStyle/>
                    <a:p>
                      <a:pPr marL="0" marR="0">
                        <a:lnSpc>
                          <a:spcPct val="107000"/>
                        </a:lnSpc>
                        <a:spcBef>
                          <a:spcPts val="0"/>
                        </a:spcBef>
                        <a:spcAft>
                          <a:spcPts val="0"/>
                        </a:spcAft>
                      </a:pPr>
                      <a:r>
                        <a:rPr lang="en-US" sz="2500">
                          <a:effectLst/>
                        </a:rPr>
                        <a:t>REQ18</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allow dynamic registration criteria for corporations</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390061156"/>
                  </a:ext>
                </a:extLst>
              </a:tr>
              <a:tr h="803988">
                <a:tc>
                  <a:txBody>
                    <a:bodyPr/>
                    <a:lstStyle/>
                    <a:p>
                      <a:pPr marL="0" marR="0">
                        <a:lnSpc>
                          <a:spcPct val="107000"/>
                        </a:lnSpc>
                        <a:spcBef>
                          <a:spcPts val="0"/>
                        </a:spcBef>
                        <a:spcAft>
                          <a:spcPts val="0"/>
                        </a:spcAft>
                      </a:pPr>
                      <a:r>
                        <a:rPr lang="en-US" sz="2500">
                          <a:effectLst/>
                        </a:rPr>
                        <a:t>REQ19</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a:effectLst/>
                        </a:rPr>
                        <a:t>Application should give managers enough admin rights, such as changing due dates, deleting tasks, updating tasks, updating priorities</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3357676708"/>
                  </a:ext>
                </a:extLst>
              </a:tr>
              <a:tr h="803988">
                <a:tc>
                  <a:txBody>
                    <a:bodyPr/>
                    <a:lstStyle/>
                    <a:p>
                      <a:pPr marL="0" marR="0">
                        <a:lnSpc>
                          <a:spcPct val="107000"/>
                        </a:lnSpc>
                        <a:spcBef>
                          <a:spcPts val="0"/>
                        </a:spcBef>
                        <a:spcAft>
                          <a:spcPts val="0"/>
                        </a:spcAft>
                      </a:pPr>
                      <a:r>
                        <a:rPr lang="en-US" sz="2500">
                          <a:effectLst/>
                        </a:rPr>
                        <a:t>REQ20</a:t>
                      </a:r>
                      <a:endParaRPr lang="en-US" sz="250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tc>
                  <a:txBody>
                    <a:bodyPr/>
                    <a:lstStyle/>
                    <a:p>
                      <a:pPr marL="0" marR="0">
                        <a:lnSpc>
                          <a:spcPct val="107000"/>
                        </a:lnSpc>
                        <a:spcBef>
                          <a:spcPts val="0"/>
                        </a:spcBef>
                        <a:spcAft>
                          <a:spcPts val="0"/>
                        </a:spcAft>
                      </a:pPr>
                      <a:r>
                        <a:rPr lang="en-US" sz="2500" dirty="0">
                          <a:effectLst/>
                        </a:rPr>
                        <a:t>Application should allow shared working environment where users in a given team can track all tasks of that team, chat with each other, provide feedback</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49288" marR="149288" marT="0" marB="0"/>
                </a:tc>
                <a:extLst>
                  <a:ext uri="{0D108BD9-81ED-4DB2-BD59-A6C34878D82A}">
                    <a16:rowId xmlns="" xmlns:a16="http://schemas.microsoft.com/office/drawing/2014/main" val="2043040716"/>
                  </a:ext>
                </a:extLst>
              </a:tr>
            </a:tbl>
          </a:graphicData>
        </a:graphic>
      </p:graphicFrame>
      <p:pic>
        <p:nvPicPr>
          <p:cNvPr id="15" name="Picture 14">
            <a:extLst>
              <a:ext uri="{FF2B5EF4-FFF2-40B4-BE49-F238E27FC236}">
                <a16:creationId xmlns="" xmlns:a16="http://schemas.microsoft.com/office/drawing/2014/main" id="{1C5D55F0-6C09-4EDF-9492-EBCEE4A94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2330" y="4695966"/>
            <a:ext cx="11468354" cy="3716597"/>
          </a:xfrm>
          <a:prstGeom prst="rect">
            <a:avLst/>
          </a:prstGeom>
        </p:spPr>
      </p:pic>
      <p:pic>
        <p:nvPicPr>
          <p:cNvPr id="19" name="Picture 18">
            <a:extLst>
              <a:ext uri="{FF2B5EF4-FFF2-40B4-BE49-F238E27FC236}">
                <a16:creationId xmlns="" xmlns:a16="http://schemas.microsoft.com/office/drawing/2014/main" id="{4B5F93BC-B416-454A-BF73-6AFE04686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3084" y="8612876"/>
            <a:ext cx="11366845" cy="5771128"/>
          </a:xfrm>
          <a:prstGeom prst="rect">
            <a:avLst/>
          </a:prstGeom>
        </p:spPr>
      </p:pic>
      <p:pic>
        <p:nvPicPr>
          <p:cNvPr id="21" name="Picture 20">
            <a:extLst>
              <a:ext uri="{FF2B5EF4-FFF2-40B4-BE49-F238E27FC236}">
                <a16:creationId xmlns="" xmlns:a16="http://schemas.microsoft.com/office/drawing/2014/main" id="{03941817-380E-4B31-95C0-683F795EE5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96649" y="862148"/>
            <a:ext cx="5125945" cy="2947944"/>
          </a:xfrm>
          <a:prstGeom prst="rect">
            <a:avLst/>
          </a:prstGeom>
        </p:spPr>
      </p:pic>
      <p:pic>
        <p:nvPicPr>
          <p:cNvPr id="23" name="Picture 22">
            <a:extLst>
              <a:ext uri="{FF2B5EF4-FFF2-40B4-BE49-F238E27FC236}">
                <a16:creationId xmlns="" xmlns:a16="http://schemas.microsoft.com/office/drawing/2014/main" id="{06D54CEA-5F9E-474E-9D4C-EA456C8BA2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93084" y="14584313"/>
            <a:ext cx="11333077" cy="5445007"/>
          </a:xfrm>
          <a:prstGeom prst="rect">
            <a:avLst/>
          </a:prstGeom>
        </p:spPr>
      </p:pic>
      <p:pic>
        <p:nvPicPr>
          <p:cNvPr id="25" name="Picture 24">
            <a:extLst>
              <a:ext uri="{FF2B5EF4-FFF2-40B4-BE49-F238E27FC236}">
                <a16:creationId xmlns="" xmlns:a16="http://schemas.microsoft.com/office/drawing/2014/main" id="{17AA5733-82D4-43AB-B147-9A4D79325C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94691" y="20229633"/>
            <a:ext cx="11350703" cy="4484228"/>
          </a:xfrm>
          <a:prstGeom prst="rect">
            <a:avLst/>
          </a:prstGeom>
        </p:spPr>
      </p:pic>
      <p:pic>
        <p:nvPicPr>
          <p:cNvPr id="27" name="Picture 26">
            <a:extLst>
              <a:ext uri="{FF2B5EF4-FFF2-40B4-BE49-F238E27FC236}">
                <a16:creationId xmlns="" xmlns:a16="http://schemas.microsoft.com/office/drawing/2014/main" id="{2836656A-207C-4509-BE96-312DE777A7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33228" y="24914173"/>
            <a:ext cx="11212164" cy="3247146"/>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2030" y="6333515"/>
            <a:ext cx="12599079" cy="5884315"/>
          </a:xfrm>
          <a:prstGeom prst="rect">
            <a:avLst/>
          </a:prstGeom>
        </p:spPr>
      </p:pic>
    </p:spTree>
    <p:extLst>
      <p:ext uri="{BB962C8B-B14F-4D97-AF65-F5344CB8AC3E}">
        <p14:creationId xmlns:p14="http://schemas.microsoft.com/office/powerpoint/2010/main" val="2454529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143</TotalTime>
  <Words>540</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Yu Mincho</vt:lpstr>
      <vt:lpstr>Office Theme</vt:lpstr>
      <vt:lpstr>Intro Due to the influx of complex projects in the working world, it has become progressively important for today’s corporations to optimize their workload effectively to achieve each project goal. The goal of our project is to create a task management web application to assist employees of all different corporations. The app will assist employees to meet deadlines by tracking and prioritizing projects to help effectively budget all associated tasks.  The main consumer of this web application will be web based corporations. This web app will allow the employees to propose certain task with its priority, start and estimated stop dates, description, and more. The proposed task will then  be approved and assigned appropriately by managers. By doing this the managers can keep track of each employee’s agenda. Also it allows all users to track their progress on their respective projects as well as team and the whole corporation projects.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Mei</dc:creator>
  <cp:lastModifiedBy>Liang, Simin</cp:lastModifiedBy>
  <cp:revision>9</cp:revision>
  <dcterms:created xsi:type="dcterms:W3CDTF">2018-05-02T16:43:31Z</dcterms:created>
  <dcterms:modified xsi:type="dcterms:W3CDTF">2018-05-04T23:18:19Z</dcterms:modified>
</cp:coreProperties>
</file>