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0" r:id="rId3"/>
    <p:sldId id="257" r:id="rId4"/>
    <p:sldId id="258" r:id="rId5"/>
    <p:sldId id="259"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94"/>
  </p:normalViewPr>
  <p:slideViewPr>
    <p:cSldViewPr snapToGrid="0" snapToObjects="1">
      <p:cViewPr varScale="1">
        <p:scale>
          <a:sx n="121" d="100"/>
          <a:sy n="121"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77B90-FBF7-E544-A5D8-63A4555D9A57}" type="datetimeFigureOut">
              <a:rPr lang="en-US" smtClean="0"/>
              <a:t>11/11/20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FC73C-E0CE-E646-BE1E-BC938C733AD6}" type="slidenum">
              <a:rPr lang="en-US" smtClean="0"/>
              <a:t>‹#›</a:t>
            </a:fld>
            <a:endParaRPr lang="en-US"/>
          </a:p>
        </p:txBody>
      </p:sp>
    </p:spTree>
    <p:extLst>
      <p:ext uri="{BB962C8B-B14F-4D97-AF65-F5344CB8AC3E}">
        <p14:creationId xmlns:p14="http://schemas.microsoft.com/office/powerpoint/2010/main" val="351552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 time and looking over this presentation. Since I am not presenting this to you, please refer to the notes found in this section for explanations of the slides.</a:t>
            </a:r>
          </a:p>
        </p:txBody>
      </p:sp>
      <p:sp>
        <p:nvSpPr>
          <p:cNvPr id="4" name="Slide Number Placeholder 3"/>
          <p:cNvSpPr>
            <a:spLocks noGrp="1"/>
          </p:cNvSpPr>
          <p:nvPr>
            <p:ph type="sldNum" sz="quarter" idx="5"/>
          </p:nvPr>
        </p:nvSpPr>
        <p:spPr/>
        <p:txBody>
          <a:bodyPr/>
          <a:lstStyle/>
          <a:p>
            <a:fld id="{83FFC73C-E0CE-E646-BE1E-BC938C733AD6}" type="slidenum">
              <a:rPr lang="en-US" smtClean="0"/>
              <a:t>1</a:t>
            </a:fld>
            <a:endParaRPr lang="en-US"/>
          </a:p>
        </p:txBody>
      </p:sp>
    </p:spTree>
    <p:extLst>
      <p:ext uri="{BB962C8B-B14F-4D97-AF65-F5344CB8AC3E}">
        <p14:creationId xmlns:p14="http://schemas.microsoft.com/office/powerpoint/2010/main" val="399058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overview of Lariat’s strengths as a company, from the variety of the models of cars, to PR to geographic area placements in several locations in the United States.</a:t>
            </a:r>
          </a:p>
        </p:txBody>
      </p:sp>
      <p:sp>
        <p:nvSpPr>
          <p:cNvPr id="4" name="Slide Number Placeholder 3"/>
          <p:cNvSpPr>
            <a:spLocks noGrp="1"/>
          </p:cNvSpPr>
          <p:nvPr>
            <p:ph type="sldNum" sz="quarter" idx="5"/>
          </p:nvPr>
        </p:nvSpPr>
        <p:spPr/>
        <p:txBody>
          <a:bodyPr/>
          <a:lstStyle/>
          <a:p>
            <a:fld id="{83FFC73C-E0CE-E646-BE1E-BC938C733AD6}" type="slidenum">
              <a:rPr lang="en-US" smtClean="0"/>
              <a:t>2</a:t>
            </a:fld>
            <a:endParaRPr lang="en-US"/>
          </a:p>
        </p:txBody>
      </p:sp>
    </p:spTree>
    <p:extLst>
      <p:ext uri="{BB962C8B-B14F-4D97-AF65-F5344CB8AC3E}">
        <p14:creationId xmlns:p14="http://schemas.microsoft.com/office/powerpoint/2010/main" val="427238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presented with key challenges that get in the way of Lariat achieving a higher profit. Each example will be analyzed and have recommended strategies addressed in the following slides. Pictured in the slide is Buick Special 2017, which is part of the high-end, but also VERY high-cost cars in Lariat’s inventory. I mentioned it during my presentation. </a:t>
            </a:r>
          </a:p>
        </p:txBody>
      </p:sp>
      <p:sp>
        <p:nvSpPr>
          <p:cNvPr id="4" name="Slide Number Placeholder 3"/>
          <p:cNvSpPr>
            <a:spLocks noGrp="1"/>
          </p:cNvSpPr>
          <p:nvPr>
            <p:ph type="sldNum" sz="quarter" idx="5"/>
          </p:nvPr>
        </p:nvSpPr>
        <p:spPr/>
        <p:txBody>
          <a:bodyPr/>
          <a:lstStyle/>
          <a:p>
            <a:fld id="{83FFC73C-E0CE-E646-BE1E-BC938C733AD6}" type="slidenum">
              <a:rPr lang="en-US" smtClean="0"/>
              <a:t>3</a:t>
            </a:fld>
            <a:endParaRPr lang="en-US"/>
          </a:p>
        </p:txBody>
      </p:sp>
    </p:spTree>
    <p:extLst>
      <p:ext uri="{BB962C8B-B14F-4D97-AF65-F5344CB8AC3E}">
        <p14:creationId xmlns:p14="http://schemas.microsoft.com/office/powerpoint/2010/main" val="129769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audience is presented with 3 strategies I recommend for achieving a higher profit. The map on the slide works well because when presenting, I was using the cursor to show states where Lariat has branches, and states where there is high potential of opening new profitable branches. For example, Portland, OR, which is a growing city and one of top cities known for its marketing industry, primarily for Nike, and for new companies moving from SF to PDX; Hawaii, particularly Honolulu with its high tourism and demands for cars to get around the island. </a:t>
            </a:r>
          </a:p>
        </p:txBody>
      </p:sp>
      <p:sp>
        <p:nvSpPr>
          <p:cNvPr id="4" name="Slide Number Placeholder 3"/>
          <p:cNvSpPr>
            <a:spLocks noGrp="1"/>
          </p:cNvSpPr>
          <p:nvPr>
            <p:ph type="sldNum" sz="quarter" idx="5"/>
          </p:nvPr>
        </p:nvSpPr>
        <p:spPr/>
        <p:txBody>
          <a:bodyPr/>
          <a:lstStyle/>
          <a:p>
            <a:fld id="{83FFC73C-E0CE-E646-BE1E-BC938C733AD6}" type="slidenum">
              <a:rPr lang="en-US" smtClean="0"/>
              <a:t>4</a:t>
            </a:fld>
            <a:endParaRPr lang="en-US"/>
          </a:p>
        </p:txBody>
      </p:sp>
    </p:spTree>
    <p:extLst>
      <p:ext uri="{BB962C8B-B14F-4D97-AF65-F5344CB8AC3E}">
        <p14:creationId xmlns:p14="http://schemas.microsoft.com/office/powerpoint/2010/main" val="106720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is the brief presentation of the strategies. Strategy 1 reduces the number of high-cost cars, thus reducing cost and increasing profit. Strategy 2 suggests increasing inventory of cars that are rented for longer terms and bring bigger profit, thus, the total revenue goes up and so does profit. Strategy 3 suggests that opening more branches in places of high demand for car rental (vacation or conference cities like Honolulu and San Francisco) will increase overall revenue and profit respectively. </a:t>
            </a:r>
          </a:p>
          <a:p>
            <a:r>
              <a:rPr lang="en-US" dirty="0"/>
              <a:t>Please note that strategies 1-3 are not sufficient alone, as the data approximation uses several controlled variables. For example, strategy 3 has a colossal profit, but this is not considering that some cars may have high cost or that profit is guaranteed to be high. Cost and Revenue are calculated averages based on the 2018 data provided. It all depends on what the selection of the cars in the inventory will be. Opening more branches also does not guarantee high profit, because market researchers needs to study the area and whether there are competitor’s car rentals present. </a:t>
            </a:r>
          </a:p>
          <a:p>
            <a:r>
              <a:rPr lang="en-US" dirty="0"/>
              <a:t>Combined strategy is the most realistic. The total of the cars is the same, but this is assuming that each high-cost car removed from inventory will be replaced by one that brings most revenue; and there was no relationship found between high revenue cars and high-cost cars. </a:t>
            </a:r>
          </a:p>
        </p:txBody>
      </p:sp>
      <p:sp>
        <p:nvSpPr>
          <p:cNvPr id="4" name="Slide Number Placeholder 3"/>
          <p:cNvSpPr>
            <a:spLocks noGrp="1"/>
          </p:cNvSpPr>
          <p:nvPr>
            <p:ph type="sldNum" sz="quarter" idx="5"/>
          </p:nvPr>
        </p:nvSpPr>
        <p:spPr/>
        <p:txBody>
          <a:bodyPr/>
          <a:lstStyle/>
          <a:p>
            <a:fld id="{83FFC73C-E0CE-E646-BE1E-BC938C733AD6}" type="slidenum">
              <a:rPr lang="en-US" smtClean="0"/>
              <a:t>5</a:t>
            </a:fld>
            <a:endParaRPr lang="en-US"/>
          </a:p>
        </p:txBody>
      </p:sp>
    </p:spTree>
    <p:extLst>
      <p:ext uri="{BB962C8B-B14F-4D97-AF65-F5344CB8AC3E}">
        <p14:creationId xmlns:p14="http://schemas.microsoft.com/office/powerpoint/2010/main" val="30980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strategies 1 (left) and strategy 2 (right) compared to the data from year 2018 that was provided to us.</a:t>
            </a:r>
          </a:p>
        </p:txBody>
      </p:sp>
      <p:sp>
        <p:nvSpPr>
          <p:cNvPr id="4" name="Slide Number Placeholder 3"/>
          <p:cNvSpPr>
            <a:spLocks noGrp="1"/>
          </p:cNvSpPr>
          <p:nvPr>
            <p:ph type="sldNum" sz="quarter" idx="5"/>
          </p:nvPr>
        </p:nvSpPr>
        <p:spPr/>
        <p:txBody>
          <a:bodyPr/>
          <a:lstStyle/>
          <a:p>
            <a:fld id="{83FFC73C-E0CE-E646-BE1E-BC938C733AD6}" type="slidenum">
              <a:rPr lang="en-US" smtClean="0"/>
              <a:t>6</a:t>
            </a:fld>
            <a:endParaRPr lang="en-US"/>
          </a:p>
        </p:txBody>
      </p:sp>
    </p:spTree>
    <p:extLst>
      <p:ext uri="{BB962C8B-B14F-4D97-AF65-F5344CB8AC3E}">
        <p14:creationId xmlns:p14="http://schemas.microsoft.com/office/powerpoint/2010/main" val="14006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visual representation of how the two strategies combined can affect the profit as a whole.</a:t>
            </a:r>
          </a:p>
        </p:txBody>
      </p:sp>
      <p:sp>
        <p:nvSpPr>
          <p:cNvPr id="4" name="Slide Number Placeholder 3"/>
          <p:cNvSpPr>
            <a:spLocks noGrp="1"/>
          </p:cNvSpPr>
          <p:nvPr>
            <p:ph type="sldNum" sz="quarter" idx="5"/>
          </p:nvPr>
        </p:nvSpPr>
        <p:spPr/>
        <p:txBody>
          <a:bodyPr/>
          <a:lstStyle/>
          <a:p>
            <a:fld id="{83FFC73C-E0CE-E646-BE1E-BC938C733AD6}" type="slidenum">
              <a:rPr lang="en-US" smtClean="0"/>
              <a:t>7</a:t>
            </a:fld>
            <a:endParaRPr lang="en-US"/>
          </a:p>
        </p:txBody>
      </p:sp>
    </p:spTree>
    <p:extLst>
      <p:ext uri="{BB962C8B-B14F-4D97-AF65-F5344CB8AC3E}">
        <p14:creationId xmlns:p14="http://schemas.microsoft.com/office/powerpoint/2010/main" val="182099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adopting these strategies, it is important to understand that Lariat should have affordable rental cars available, even if their revenue is small, all because younger and lower income customers will have options within their budget.</a:t>
            </a:r>
          </a:p>
          <a:p>
            <a:r>
              <a:rPr lang="en-US" dirty="0"/>
              <a:t>Likewise, leaving some high-cost cars is ideal, as high cost sometimes is synonymous with high quality, and Lariat should maintain its range of diverse clientele. </a:t>
            </a:r>
          </a:p>
          <a:p>
            <a:r>
              <a:rPr lang="en-US" dirty="0"/>
              <a:t>Having a variety of car models is important for the reasons mentioned above, but also suit the various needs outside of finances, like size, color, etc. </a:t>
            </a:r>
          </a:p>
          <a:p>
            <a:r>
              <a:rPr lang="en-US" dirty="0"/>
              <a:t>Researching the geographic areas for potential expansion and whether there are competitors present will help better predict the profits new branches will bring. </a:t>
            </a:r>
          </a:p>
        </p:txBody>
      </p:sp>
      <p:sp>
        <p:nvSpPr>
          <p:cNvPr id="4" name="Slide Number Placeholder 3"/>
          <p:cNvSpPr>
            <a:spLocks noGrp="1"/>
          </p:cNvSpPr>
          <p:nvPr>
            <p:ph type="sldNum" sz="quarter" idx="5"/>
          </p:nvPr>
        </p:nvSpPr>
        <p:spPr/>
        <p:txBody>
          <a:bodyPr/>
          <a:lstStyle/>
          <a:p>
            <a:fld id="{83FFC73C-E0CE-E646-BE1E-BC938C733AD6}" type="slidenum">
              <a:rPr lang="en-US" smtClean="0"/>
              <a:t>8</a:t>
            </a:fld>
            <a:endParaRPr lang="en-US"/>
          </a:p>
        </p:txBody>
      </p:sp>
    </p:spTree>
    <p:extLst>
      <p:ext uri="{BB962C8B-B14F-4D97-AF65-F5344CB8AC3E}">
        <p14:creationId xmlns:p14="http://schemas.microsoft.com/office/powerpoint/2010/main" val="252788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attention. </a:t>
            </a:r>
          </a:p>
          <a:p>
            <a:r>
              <a:rPr lang="en-US" dirty="0"/>
              <a:t>Please feel free to contact me should you have any </a:t>
            </a:r>
            <a:r>
              <a:rPr lang="en-US"/>
              <a:t>additional questions. </a:t>
            </a:r>
            <a:endParaRPr lang="en-US" dirty="0"/>
          </a:p>
        </p:txBody>
      </p:sp>
      <p:sp>
        <p:nvSpPr>
          <p:cNvPr id="4" name="Slide Number Placeholder 3"/>
          <p:cNvSpPr>
            <a:spLocks noGrp="1"/>
          </p:cNvSpPr>
          <p:nvPr>
            <p:ph type="sldNum" sz="quarter" idx="5"/>
          </p:nvPr>
        </p:nvSpPr>
        <p:spPr/>
        <p:txBody>
          <a:bodyPr/>
          <a:lstStyle/>
          <a:p>
            <a:fld id="{83FFC73C-E0CE-E646-BE1E-BC938C733AD6}" type="slidenum">
              <a:rPr lang="en-US" smtClean="0"/>
              <a:t>9</a:t>
            </a:fld>
            <a:endParaRPr lang="en-US"/>
          </a:p>
        </p:txBody>
      </p:sp>
    </p:spTree>
    <p:extLst>
      <p:ext uri="{BB962C8B-B14F-4D97-AF65-F5344CB8AC3E}">
        <p14:creationId xmlns:p14="http://schemas.microsoft.com/office/powerpoint/2010/main" val="244172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1041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282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431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11/11/20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8823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8546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8228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445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94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104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3623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11/11/20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844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11/11/20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63306647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A8FBB0-1DC4-164E-8EFC-BE890C372B73}"/>
              </a:ext>
            </a:extLst>
          </p:cNvPr>
          <p:cNvSpPr>
            <a:spLocks noGrp="1"/>
          </p:cNvSpPr>
          <p:nvPr>
            <p:ph type="ctrTitle"/>
          </p:nvPr>
        </p:nvSpPr>
        <p:spPr>
          <a:xfrm>
            <a:off x="1074236" y="649335"/>
            <a:ext cx="4768938" cy="3050815"/>
          </a:xfrm>
        </p:spPr>
        <p:txBody>
          <a:bodyPr>
            <a:normAutofit/>
          </a:bodyPr>
          <a:lstStyle/>
          <a:p>
            <a:pPr algn="l"/>
            <a:r>
              <a:rPr lang="en-US" sz="5400" dirty="0"/>
              <a:t>Profit Increase Strategy</a:t>
            </a:r>
          </a:p>
        </p:txBody>
      </p:sp>
      <p:sp>
        <p:nvSpPr>
          <p:cNvPr id="3" name="Subtitle 2">
            <a:extLst>
              <a:ext uri="{FF2B5EF4-FFF2-40B4-BE49-F238E27FC236}">
                <a16:creationId xmlns:a16="http://schemas.microsoft.com/office/drawing/2014/main" id="{D976A664-9947-1044-A891-86431157DEE6}"/>
              </a:ext>
            </a:extLst>
          </p:cNvPr>
          <p:cNvSpPr>
            <a:spLocks noGrp="1"/>
          </p:cNvSpPr>
          <p:nvPr>
            <p:ph type="subTitle" idx="1"/>
          </p:nvPr>
        </p:nvSpPr>
        <p:spPr>
          <a:xfrm>
            <a:off x="960350" y="4700659"/>
            <a:ext cx="3834392" cy="1604222"/>
          </a:xfrm>
        </p:spPr>
        <p:txBody>
          <a:bodyPr>
            <a:normAutofit/>
          </a:bodyPr>
          <a:lstStyle/>
          <a:p>
            <a:pPr algn="l"/>
            <a:r>
              <a:rPr lang="en-US" dirty="0"/>
              <a:t>Presented by </a:t>
            </a:r>
            <a:r>
              <a:rPr lang="en-US" dirty="0" err="1"/>
              <a:t>Nonna</a:t>
            </a:r>
            <a:r>
              <a:rPr lang="en-US" dirty="0"/>
              <a:t> </a:t>
            </a:r>
            <a:r>
              <a:rPr lang="en-US" dirty="0" err="1"/>
              <a:t>Titulauri</a:t>
            </a:r>
            <a:r>
              <a:rPr lang="en-US" dirty="0"/>
              <a:t> of </a:t>
            </a:r>
            <a:r>
              <a:rPr lang="en-US" dirty="0" err="1"/>
              <a:t>thinkful</a:t>
            </a:r>
            <a:endParaRPr lang="en-US" dirty="0"/>
          </a:p>
        </p:txBody>
      </p:sp>
      <p:cxnSp>
        <p:nvCxnSpPr>
          <p:cNvPr id="75" name="Straight Connector 74">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Lariat's logo">
            <a:extLst>
              <a:ext uri="{FF2B5EF4-FFF2-40B4-BE49-F238E27FC236}">
                <a16:creationId xmlns:a16="http://schemas.microsoft.com/office/drawing/2014/main" id="{4C0BEF7B-1921-1144-856F-38D6CADC6D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6102" y="1853514"/>
            <a:ext cx="6272498" cy="283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14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D35-0916-C748-9FFA-A6A7FD0E1D99}"/>
              </a:ext>
            </a:extLst>
          </p:cNvPr>
          <p:cNvSpPr>
            <a:spLocks noGrp="1"/>
          </p:cNvSpPr>
          <p:nvPr>
            <p:ph type="title"/>
          </p:nvPr>
        </p:nvSpPr>
        <p:spPr>
          <a:xfrm>
            <a:off x="1143000" y="860982"/>
            <a:ext cx="9906000" cy="1382156"/>
          </a:xfrm>
        </p:spPr>
        <p:txBody>
          <a:bodyPr/>
          <a:lstStyle/>
          <a:p>
            <a:r>
              <a:rPr lang="en-US" spc="600" dirty="0"/>
              <a:t>Lariat</a:t>
            </a:r>
          </a:p>
        </p:txBody>
      </p:sp>
      <p:pic>
        <p:nvPicPr>
          <p:cNvPr id="3074" name="Picture 2" descr="Used Cars Lafayette LA | Used Cars &amp; Trucks LA | Used Car Factory">
            <a:extLst>
              <a:ext uri="{FF2B5EF4-FFF2-40B4-BE49-F238E27FC236}">
                <a16:creationId xmlns:a16="http://schemas.microsoft.com/office/drawing/2014/main" id="{67D1FA09-9AB6-4D46-9E15-3216A96794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85949" y="1858286"/>
            <a:ext cx="6685922" cy="3760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6B2189-A51E-504F-A867-21F4F060E4BE}"/>
              </a:ext>
            </a:extLst>
          </p:cNvPr>
          <p:cNvSpPr txBox="1"/>
          <p:nvPr/>
        </p:nvSpPr>
        <p:spPr>
          <a:xfrm>
            <a:off x="420129" y="2459504"/>
            <a:ext cx="4570056" cy="1938992"/>
          </a:xfrm>
          <a:prstGeom prst="rect">
            <a:avLst/>
          </a:prstGeom>
          <a:noFill/>
        </p:spPr>
        <p:txBody>
          <a:bodyPr wrap="square" rtlCol="0">
            <a:spAutoFit/>
          </a:bodyPr>
          <a:lstStyle/>
          <a:p>
            <a:r>
              <a:rPr lang="en-US" sz="2000" b="1" dirty="0"/>
              <a:t>Car rental with 50 locations in the United States</a:t>
            </a:r>
          </a:p>
          <a:p>
            <a:endParaRPr lang="en-US" sz="2000" b="1" dirty="0"/>
          </a:p>
          <a:p>
            <a:r>
              <a:rPr lang="en-US" sz="2000" b="1" dirty="0"/>
              <a:t>Specializing in broad spectrum of car inventory</a:t>
            </a:r>
          </a:p>
          <a:p>
            <a:endParaRPr lang="en-US" sz="2000" b="1" dirty="0"/>
          </a:p>
          <a:p>
            <a:r>
              <a:rPr lang="en-US" sz="2000" b="1" dirty="0"/>
              <a:t>PR advanced with appearances in the media</a:t>
            </a:r>
          </a:p>
        </p:txBody>
      </p:sp>
    </p:spTree>
    <p:extLst>
      <p:ext uri="{BB962C8B-B14F-4D97-AF65-F5344CB8AC3E}">
        <p14:creationId xmlns:p14="http://schemas.microsoft.com/office/powerpoint/2010/main" val="221805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8676-F624-0A4A-87B4-24FA3454E8D1}"/>
              </a:ext>
            </a:extLst>
          </p:cNvPr>
          <p:cNvSpPr>
            <a:spLocks noGrp="1"/>
          </p:cNvSpPr>
          <p:nvPr>
            <p:ph type="title"/>
          </p:nvPr>
        </p:nvSpPr>
        <p:spPr/>
        <p:txBody>
          <a:bodyPr/>
          <a:lstStyle/>
          <a:p>
            <a:r>
              <a:rPr lang="en-US" spc="600" dirty="0"/>
              <a:t>Challenges</a:t>
            </a:r>
          </a:p>
        </p:txBody>
      </p:sp>
      <p:sp>
        <p:nvSpPr>
          <p:cNvPr id="3" name="Content Placeholder 2">
            <a:extLst>
              <a:ext uri="{FF2B5EF4-FFF2-40B4-BE49-F238E27FC236}">
                <a16:creationId xmlns:a16="http://schemas.microsoft.com/office/drawing/2014/main" id="{F16D1100-8805-B449-9911-C1D3D556BFE6}"/>
              </a:ext>
            </a:extLst>
          </p:cNvPr>
          <p:cNvSpPr>
            <a:spLocks noGrp="1"/>
          </p:cNvSpPr>
          <p:nvPr>
            <p:ph idx="1"/>
          </p:nvPr>
        </p:nvSpPr>
        <p:spPr>
          <a:xfrm>
            <a:off x="9947896" y="2804985"/>
            <a:ext cx="1533589" cy="3010361"/>
          </a:xfrm>
        </p:spPr>
        <p:txBody>
          <a:bodyPr/>
          <a:lstStyle/>
          <a:p>
            <a:r>
              <a:rPr lang="en-US" dirty="0"/>
              <a:t>High cost cars</a:t>
            </a:r>
          </a:p>
          <a:p>
            <a:endParaRPr lang="en-US" dirty="0"/>
          </a:p>
        </p:txBody>
      </p:sp>
      <p:pic>
        <p:nvPicPr>
          <p:cNvPr id="4098" name="Picture 2" descr="2017 Buick Verano Sport Touring 4dr Sedan Specs and Prices">
            <a:extLst>
              <a:ext uri="{FF2B5EF4-FFF2-40B4-BE49-F238E27FC236}">
                <a16:creationId xmlns:a16="http://schemas.microsoft.com/office/drawing/2014/main" id="{03CE8FC6-B03C-7F4C-B154-95B890E44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761" y="1606669"/>
            <a:ext cx="6717957" cy="4717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683875-2F85-F84F-9CA9-FCB5264764AF}"/>
              </a:ext>
            </a:extLst>
          </p:cNvPr>
          <p:cNvSpPr txBox="1"/>
          <p:nvPr/>
        </p:nvSpPr>
        <p:spPr>
          <a:xfrm>
            <a:off x="716691" y="2175604"/>
            <a:ext cx="4349579" cy="2246769"/>
          </a:xfrm>
          <a:prstGeom prst="rect">
            <a:avLst/>
          </a:prstGeom>
          <a:noFill/>
        </p:spPr>
        <p:txBody>
          <a:bodyPr wrap="square" rtlCol="0">
            <a:spAutoFit/>
          </a:bodyPr>
          <a:lstStyle/>
          <a:p>
            <a:r>
              <a:rPr lang="en-US" sz="2000" b="1" spc="300" dirty="0"/>
              <a:t>-High-cost cars</a:t>
            </a:r>
          </a:p>
          <a:p>
            <a:endParaRPr lang="en-US" sz="2000" b="1" spc="300" dirty="0"/>
          </a:p>
          <a:p>
            <a:r>
              <a:rPr lang="en-US" sz="2000" b="1" spc="300" dirty="0"/>
              <a:t>-Disproportionate amount of low profit cars to high profit cars</a:t>
            </a:r>
          </a:p>
          <a:p>
            <a:endParaRPr lang="en-US" sz="2000" b="1" spc="300" dirty="0"/>
          </a:p>
          <a:p>
            <a:r>
              <a:rPr lang="en-US" sz="2000" b="1" spc="300" dirty="0"/>
              <a:t>-Limited number of branches</a:t>
            </a:r>
          </a:p>
        </p:txBody>
      </p:sp>
    </p:spTree>
    <p:extLst>
      <p:ext uri="{BB962C8B-B14F-4D97-AF65-F5344CB8AC3E}">
        <p14:creationId xmlns:p14="http://schemas.microsoft.com/office/powerpoint/2010/main" val="306329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4DF5-7D82-7E42-B5A4-29BAE4332DA0}"/>
              </a:ext>
            </a:extLst>
          </p:cNvPr>
          <p:cNvSpPr>
            <a:spLocks noGrp="1"/>
          </p:cNvSpPr>
          <p:nvPr>
            <p:ph type="title"/>
          </p:nvPr>
        </p:nvSpPr>
        <p:spPr/>
        <p:txBody>
          <a:bodyPr/>
          <a:lstStyle/>
          <a:p>
            <a:r>
              <a:rPr lang="en-US" spc="600" dirty="0"/>
              <a:t>Strategies and solutions </a:t>
            </a:r>
          </a:p>
        </p:txBody>
      </p:sp>
      <p:sp>
        <p:nvSpPr>
          <p:cNvPr id="3" name="Content Placeholder 2">
            <a:extLst>
              <a:ext uri="{FF2B5EF4-FFF2-40B4-BE49-F238E27FC236}">
                <a16:creationId xmlns:a16="http://schemas.microsoft.com/office/drawing/2014/main" id="{31A65670-25EE-1A43-B2AC-A1AEB3CE864E}"/>
              </a:ext>
            </a:extLst>
          </p:cNvPr>
          <p:cNvSpPr>
            <a:spLocks noGrp="1"/>
          </p:cNvSpPr>
          <p:nvPr>
            <p:ph idx="1"/>
          </p:nvPr>
        </p:nvSpPr>
        <p:spPr>
          <a:xfrm>
            <a:off x="6734433" y="2434541"/>
            <a:ext cx="5599670" cy="4024424"/>
          </a:xfrm>
        </p:spPr>
        <p:txBody>
          <a:bodyPr>
            <a:normAutofit/>
          </a:bodyPr>
          <a:lstStyle/>
          <a:p>
            <a:r>
              <a:rPr lang="en-US" sz="2000" b="1" spc="300" dirty="0"/>
              <a:t>Reducing inventory of high-cost cars</a:t>
            </a:r>
          </a:p>
          <a:p>
            <a:r>
              <a:rPr lang="en-US" sz="2000" b="1" spc="300" dirty="0"/>
              <a:t>Increasing inventory of high demand cars</a:t>
            </a:r>
          </a:p>
          <a:p>
            <a:r>
              <a:rPr lang="en-US" sz="2000" b="1" spc="300" dirty="0"/>
              <a:t>Expanding branch locations</a:t>
            </a:r>
          </a:p>
        </p:txBody>
      </p:sp>
      <p:pic>
        <p:nvPicPr>
          <p:cNvPr id="5122" name="Picture 2" descr="United States Map with Capitals, US States and Capitals Map">
            <a:extLst>
              <a:ext uri="{FF2B5EF4-FFF2-40B4-BE49-F238E27FC236}">
                <a16:creationId xmlns:a16="http://schemas.microsoft.com/office/drawing/2014/main" id="{F3A92637-5888-4F4D-94DC-27A050BE1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56" y="1915817"/>
            <a:ext cx="585692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3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A2562-8288-2D4D-B5D5-BFD1863D02B5}"/>
              </a:ext>
            </a:extLst>
          </p:cNvPr>
          <p:cNvSpPr>
            <a:spLocks noGrp="1"/>
          </p:cNvSpPr>
          <p:nvPr>
            <p:ph type="title"/>
          </p:nvPr>
        </p:nvSpPr>
        <p:spPr>
          <a:xfrm>
            <a:off x="821318" y="418913"/>
            <a:ext cx="8256978" cy="1004704"/>
          </a:xfrm>
        </p:spPr>
        <p:txBody>
          <a:bodyPr>
            <a:normAutofit/>
          </a:bodyPr>
          <a:lstStyle/>
          <a:p>
            <a:r>
              <a:rPr lang="en-US" sz="4000" spc="600"/>
              <a:t>At a glance:</a:t>
            </a:r>
          </a:p>
        </p:txBody>
      </p:sp>
      <p:cxnSp>
        <p:nvCxnSpPr>
          <p:cNvPr id="89" name="Straight Connector 88">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17">
            <a:extLst>
              <a:ext uri="{FF2B5EF4-FFF2-40B4-BE49-F238E27FC236}">
                <a16:creationId xmlns:a16="http://schemas.microsoft.com/office/drawing/2014/main" id="{E8C3F7E4-3910-6140-A4B0-D2ED80C13B74}"/>
              </a:ext>
            </a:extLst>
          </p:cNvPr>
          <p:cNvGraphicFramePr>
            <a:graphicFrameLocks noGrp="1"/>
          </p:cNvGraphicFramePr>
          <p:nvPr>
            <p:ph idx="1"/>
            <p:extLst>
              <p:ext uri="{D42A27DB-BD31-4B8C-83A1-F6EECF244321}">
                <p14:modId xmlns:p14="http://schemas.microsoft.com/office/powerpoint/2010/main" val="1277503704"/>
              </p:ext>
            </p:extLst>
          </p:nvPr>
        </p:nvGraphicFramePr>
        <p:xfrm>
          <a:off x="988509" y="2442050"/>
          <a:ext cx="10222283" cy="3522462"/>
        </p:xfrm>
        <a:graphic>
          <a:graphicData uri="http://schemas.openxmlformats.org/drawingml/2006/table">
            <a:tbl>
              <a:tblPr firstRow="1" bandRow="1">
                <a:tableStyleId>{5C22544A-7EE6-4342-B048-85BDC9FD1C3A}</a:tableStyleId>
              </a:tblPr>
              <a:tblGrid>
                <a:gridCol w="1738202">
                  <a:extLst>
                    <a:ext uri="{9D8B030D-6E8A-4147-A177-3AD203B41FA5}">
                      <a16:colId xmlns:a16="http://schemas.microsoft.com/office/drawing/2014/main" val="3830838829"/>
                    </a:ext>
                  </a:extLst>
                </a:gridCol>
                <a:gridCol w="1589213">
                  <a:extLst>
                    <a:ext uri="{9D8B030D-6E8A-4147-A177-3AD203B41FA5}">
                      <a16:colId xmlns:a16="http://schemas.microsoft.com/office/drawing/2014/main" val="1450625649"/>
                    </a:ext>
                  </a:extLst>
                </a:gridCol>
                <a:gridCol w="1589213">
                  <a:extLst>
                    <a:ext uri="{9D8B030D-6E8A-4147-A177-3AD203B41FA5}">
                      <a16:colId xmlns:a16="http://schemas.microsoft.com/office/drawing/2014/main" val="4012669609"/>
                    </a:ext>
                  </a:extLst>
                </a:gridCol>
                <a:gridCol w="1576798">
                  <a:extLst>
                    <a:ext uri="{9D8B030D-6E8A-4147-A177-3AD203B41FA5}">
                      <a16:colId xmlns:a16="http://schemas.microsoft.com/office/drawing/2014/main" val="1845355735"/>
                    </a:ext>
                  </a:extLst>
                </a:gridCol>
                <a:gridCol w="1974101">
                  <a:extLst>
                    <a:ext uri="{9D8B030D-6E8A-4147-A177-3AD203B41FA5}">
                      <a16:colId xmlns:a16="http://schemas.microsoft.com/office/drawing/2014/main" val="247985406"/>
                    </a:ext>
                  </a:extLst>
                </a:gridCol>
                <a:gridCol w="1754756">
                  <a:extLst>
                    <a:ext uri="{9D8B030D-6E8A-4147-A177-3AD203B41FA5}">
                      <a16:colId xmlns:a16="http://schemas.microsoft.com/office/drawing/2014/main" val="3990678247"/>
                    </a:ext>
                  </a:extLst>
                </a:gridCol>
              </a:tblGrid>
              <a:tr h="537291">
                <a:tc>
                  <a:txBody>
                    <a:bodyPr/>
                    <a:lstStyle/>
                    <a:p>
                      <a:pPr algn="l" fontAlgn="b"/>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2018</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Strategy 1</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Strategy 2</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Strategy 3</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Strategy (Combined)</a:t>
                      </a:r>
                      <a:endParaRPr lang="en-US" sz="1600" b="1"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1716287727"/>
                  </a:ext>
                </a:extLst>
              </a:tr>
              <a:tr h="298716">
                <a:tc>
                  <a:txBody>
                    <a:bodyPr/>
                    <a:lstStyle/>
                    <a:p>
                      <a:pPr algn="l" fontAlgn="b"/>
                      <a:r>
                        <a:rPr lang="en-US" sz="1600" u="none" strike="noStrike">
                          <a:effectLst/>
                        </a:rPr>
                        <a:t>Number of Cars</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4000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3980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99486</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653400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4000</a:t>
                      </a:r>
                      <a:endParaRPr lang="en-US" sz="1600" b="0"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2995896586"/>
                  </a:ext>
                </a:extLst>
              </a:tr>
              <a:tr h="537291">
                <a:tc>
                  <a:txBody>
                    <a:bodyPr/>
                    <a:lstStyle/>
                    <a:p>
                      <a:pPr algn="l" fontAlgn="b"/>
                      <a:r>
                        <a:rPr lang="en-US" sz="1600" u="none" strike="noStrike">
                          <a:effectLst/>
                        </a:rPr>
                        <a:t>Number of Branches</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54</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r" fontAlgn="b"/>
                      <a:r>
                        <a:rPr lang="en-US" sz="1600" u="none" strike="noStrike">
                          <a:effectLst/>
                        </a:rPr>
                        <a:t>54</a:t>
                      </a:r>
                      <a:endParaRPr lang="en-US" sz="1600" b="0"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200374111"/>
                  </a:ext>
                </a:extLst>
              </a:tr>
              <a:tr h="537291">
                <a:tc>
                  <a:txBody>
                    <a:bodyPr/>
                    <a:lstStyle/>
                    <a:p>
                      <a:pPr algn="l" fontAlgn="b"/>
                      <a:r>
                        <a:rPr lang="en-US" sz="1600" u="none" strike="noStrike">
                          <a:effectLst/>
                        </a:rPr>
                        <a:t>Revenue</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64,593,040.00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64,593,040.00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64,734,314.42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70,055,323.20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64,734,314.42 </a:t>
                      </a:r>
                      <a:endParaRPr lang="en-US" sz="1600" b="0"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1812674121"/>
                  </a:ext>
                </a:extLst>
              </a:tr>
              <a:tr h="537291">
                <a:tc>
                  <a:txBody>
                    <a:bodyPr/>
                    <a:lstStyle/>
                    <a:p>
                      <a:pPr algn="l" fontAlgn="b"/>
                      <a:r>
                        <a:rPr lang="en-US" sz="1600" u="none" strike="noStrike">
                          <a:effectLst/>
                        </a:rPr>
                        <a:t>Cost</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33,076,688.64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32,871,073.92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33,076,688.64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35,722,823.73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32,871,073.92 </a:t>
                      </a:r>
                      <a:endParaRPr lang="en-US" sz="1600" b="0"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269057095"/>
                  </a:ext>
                </a:extLst>
              </a:tr>
              <a:tr h="537291">
                <a:tc>
                  <a:txBody>
                    <a:bodyPr/>
                    <a:lstStyle/>
                    <a:p>
                      <a:pPr algn="l" fontAlgn="b"/>
                      <a:r>
                        <a:rPr lang="en-US" sz="1600" u="none" strike="noStrike">
                          <a:effectLst/>
                        </a:rPr>
                        <a:t>Profit</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31,516,351.36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31,721,966.08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31,657,625.78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34,332,499.47 </a:t>
                      </a:r>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31,863,240.50 </a:t>
                      </a:r>
                      <a:endParaRPr lang="en-US" sz="1600" b="0"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185508421"/>
                  </a:ext>
                </a:extLst>
              </a:tr>
              <a:tr h="537291">
                <a:tc>
                  <a:txBody>
                    <a:bodyPr/>
                    <a:lstStyle/>
                    <a:p>
                      <a:pPr algn="l" fontAlgn="b"/>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205,614.72 </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141,274.42 </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2,816,148.11 </a:t>
                      </a:r>
                      <a:endParaRPr lang="en-US" sz="1600" b="1" i="0" u="none" strike="noStrike">
                        <a:solidFill>
                          <a:srgbClr val="000000"/>
                        </a:solidFill>
                        <a:effectLst/>
                        <a:latin typeface="Calibri" panose="020F0502020204030204" pitchFamily="34" charset="0"/>
                      </a:endParaRPr>
                    </a:p>
                  </a:txBody>
                  <a:tcPr marL="12426" marR="12426" marT="12426" marB="0" anchor="b"/>
                </a:tc>
                <a:tc>
                  <a:txBody>
                    <a:bodyPr/>
                    <a:lstStyle/>
                    <a:p>
                      <a:pPr algn="l" fontAlgn="b"/>
                      <a:r>
                        <a:rPr lang="en-US" sz="1600" u="none" strike="noStrike">
                          <a:effectLst/>
                        </a:rPr>
                        <a:t> $           346,889.14 </a:t>
                      </a:r>
                      <a:endParaRPr lang="en-US" sz="1600" b="1" i="0" u="none" strike="noStrike">
                        <a:solidFill>
                          <a:srgbClr val="000000"/>
                        </a:solidFill>
                        <a:effectLst/>
                        <a:latin typeface="Calibri" panose="020F0502020204030204" pitchFamily="34" charset="0"/>
                      </a:endParaRPr>
                    </a:p>
                  </a:txBody>
                  <a:tcPr marL="12426" marR="12426" marT="12426" marB="0" anchor="b"/>
                </a:tc>
                <a:extLst>
                  <a:ext uri="{0D108BD9-81ED-4DB2-BD59-A6C34878D82A}">
                    <a16:rowId xmlns:a16="http://schemas.microsoft.com/office/drawing/2014/main" val="2132960"/>
                  </a:ext>
                </a:extLst>
              </a:tr>
            </a:tbl>
          </a:graphicData>
        </a:graphic>
      </p:graphicFrame>
    </p:spTree>
    <p:extLst>
      <p:ext uri="{BB962C8B-B14F-4D97-AF65-F5344CB8AC3E}">
        <p14:creationId xmlns:p14="http://schemas.microsoft.com/office/powerpoint/2010/main" val="177858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C74D-07DB-9D4E-B933-2AE7DC24294B}"/>
              </a:ext>
            </a:extLst>
          </p:cNvPr>
          <p:cNvSpPr>
            <a:spLocks noGrp="1"/>
          </p:cNvSpPr>
          <p:nvPr>
            <p:ph type="title"/>
          </p:nvPr>
        </p:nvSpPr>
        <p:spPr/>
        <p:txBody>
          <a:bodyPr/>
          <a:lstStyle/>
          <a:p>
            <a:r>
              <a:rPr lang="en-US" spc="600" dirty="0"/>
              <a:t>Houston, Texas</a:t>
            </a:r>
          </a:p>
        </p:txBody>
      </p:sp>
      <p:pic>
        <p:nvPicPr>
          <p:cNvPr id="4" name="Content Placeholder 3">
            <a:extLst>
              <a:ext uri="{FF2B5EF4-FFF2-40B4-BE49-F238E27FC236}">
                <a16:creationId xmlns:a16="http://schemas.microsoft.com/office/drawing/2014/main" id="{088DA2AD-6DB3-4146-94BE-E2389029804A}"/>
              </a:ext>
            </a:extLst>
          </p:cNvPr>
          <p:cNvPicPr>
            <a:picLocks noGrp="1" noChangeAspect="1"/>
          </p:cNvPicPr>
          <p:nvPr>
            <p:ph idx="1"/>
          </p:nvPr>
        </p:nvPicPr>
        <p:blipFill>
          <a:blip r:embed="rId3"/>
          <a:stretch>
            <a:fillRect/>
          </a:stretch>
        </p:blipFill>
        <p:spPr>
          <a:xfrm>
            <a:off x="333803" y="1915557"/>
            <a:ext cx="5357377" cy="3771900"/>
          </a:xfrm>
          <a:prstGeom prst="rect">
            <a:avLst/>
          </a:prstGeom>
        </p:spPr>
      </p:pic>
      <p:pic>
        <p:nvPicPr>
          <p:cNvPr id="5" name="Picture 4">
            <a:extLst>
              <a:ext uri="{FF2B5EF4-FFF2-40B4-BE49-F238E27FC236}">
                <a16:creationId xmlns:a16="http://schemas.microsoft.com/office/drawing/2014/main" id="{6BEE15F1-9E81-3A4B-913B-B5C60E0CA48A}"/>
              </a:ext>
            </a:extLst>
          </p:cNvPr>
          <p:cNvPicPr>
            <a:picLocks noChangeAspect="1"/>
          </p:cNvPicPr>
          <p:nvPr/>
        </p:nvPicPr>
        <p:blipFill>
          <a:blip r:embed="rId4"/>
          <a:stretch>
            <a:fillRect/>
          </a:stretch>
        </p:blipFill>
        <p:spPr>
          <a:xfrm>
            <a:off x="6360297" y="1915557"/>
            <a:ext cx="5130800" cy="3771900"/>
          </a:xfrm>
          <a:prstGeom prst="rect">
            <a:avLst/>
          </a:prstGeom>
        </p:spPr>
      </p:pic>
    </p:spTree>
    <p:extLst>
      <p:ext uri="{BB962C8B-B14F-4D97-AF65-F5344CB8AC3E}">
        <p14:creationId xmlns:p14="http://schemas.microsoft.com/office/powerpoint/2010/main" val="202759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B6EF-0F82-B14D-A54F-BCA7D59828A2}"/>
              </a:ext>
            </a:extLst>
          </p:cNvPr>
          <p:cNvSpPr>
            <a:spLocks noGrp="1"/>
          </p:cNvSpPr>
          <p:nvPr>
            <p:ph type="title"/>
          </p:nvPr>
        </p:nvSpPr>
        <p:spPr/>
        <p:txBody>
          <a:bodyPr/>
          <a:lstStyle/>
          <a:p>
            <a:r>
              <a:rPr lang="en-US" spc="600" dirty="0"/>
              <a:t>Houston, Texas</a:t>
            </a:r>
          </a:p>
        </p:txBody>
      </p:sp>
      <p:pic>
        <p:nvPicPr>
          <p:cNvPr id="4" name="Content Placeholder 3">
            <a:extLst>
              <a:ext uri="{FF2B5EF4-FFF2-40B4-BE49-F238E27FC236}">
                <a16:creationId xmlns:a16="http://schemas.microsoft.com/office/drawing/2014/main" id="{5D3DE90F-6690-6E47-B47A-A209554F00AB}"/>
              </a:ext>
            </a:extLst>
          </p:cNvPr>
          <p:cNvPicPr>
            <a:picLocks noGrp="1" noChangeAspect="1"/>
          </p:cNvPicPr>
          <p:nvPr>
            <p:ph idx="1"/>
          </p:nvPr>
        </p:nvPicPr>
        <p:blipFill>
          <a:blip r:embed="rId3"/>
          <a:stretch>
            <a:fillRect/>
          </a:stretch>
        </p:blipFill>
        <p:spPr>
          <a:xfrm>
            <a:off x="2994025" y="1804346"/>
            <a:ext cx="6203950" cy="4291674"/>
          </a:xfrm>
          <a:prstGeom prst="rect">
            <a:avLst/>
          </a:prstGeom>
        </p:spPr>
      </p:pic>
    </p:spTree>
    <p:extLst>
      <p:ext uri="{BB962C8B-B14F-4D97-AF65-F5344CB8AC3E}">
        <p14:creationId xmlns:p14="http://schemas.microsoft.com/office/powerpoint/2010/main" val="37221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5949-6C85-C344-92E9-9F434A3BDF73}"/>
              </a:ext>
            </a:extLst>
          </p:cNvPr>
          <p:cNvSpPr>
            <a:spLocks noGrp="1"/>
          </p:cNvSpPr>
          <p:nvPr>
            <p:ph type="title"/>
          </p:nvPr>
        </p:nvSpPr>
        <p:spPr/>
        <p:txBody>
          <a:bodyPr/>
          <a:lstStyle/>
          <a:p>
            <a:r>
              <a:rPr lang="en-US" spc="600" dirty="0"/>
              <a:t>Things to consider</a:t>
            </a:r>
          </a:p>
        </p:txBody>
      </p:sp>
      <p:sp>
        <p:nvSpPr>
          <p:cNvPr id="3" name="Content Placeholder 2">
            <a:extLst>
              <a:ext uri="{FF2B5EF4-FFF2-40B4-BE49-F238E27FC236}">
                <a16:creationId xmlns:a16="http://schemas.microsoft.com/office/drawing/2014/main" id="{E3CA02E1-42C7-E043-9425-72A6CCB60140}"/>
              </a:ext>
            </a:extLst>
          </p:cNvPr>
          <p:cNvSpPr>
            <a:spLocks noGrp="1"/>
          </p:cNvSpPr>
          <p:nvPr>
            <p:ph idx="1"/>
          </p:nvPr>
        </p:nvSpPr>
        <p:spPr>
          <a:xfrm>
            <a:off x="7976286" y="2670878"/>
            <a:ext cx="3960341" cy="4024424"/>
          </a:xfrm>
        </p:spPr>
        <p:txBody>
          <a:bodyPr>
            <a:normAutofit/>
          </a:bodyPr>
          <a:lstStyle/>
          <a:p>
            <a:r>
              <a:rPr lang="en-US" sz="2000" b="1" spc="300" dirty="0"/>
              <a:t>Availability</a:t>
            </a:r>
          </a:p>
          <a:p>
            <a:r>
              <a:rPr lang="en-US" sz="2000" b="1" spc="300" dirty="0"/>
              <a:t>Accessibility</a:t>
            </a:r>
          </a:p>
          <a:p>
            <a:r>
              <a:rPr lang="en-US" sz="2000" b="1" spc="300" dirty="0"/>
              <a:t>Variety</a:t>
            </a:r>
          </a:p>
          <a:p>
            <a:r>
              <a:rPr lang="en-US" sz="2000" b="1" spc="300" dirty="0"/>
              <a:t>Market Study</a:t>
            </a:r>
          </a:p>
        </p:txBody>
      </p:sp>
      <p:pic>
        <p:nvPicPr>
          <p:cNvPr id="7170" name="Picture 2" descr="Viral For the Wrong Reasons: Sexism again?! | SPEEDHOME">
            <a:extLst>
              <a:ext uri="{FF2B5EF4-FFF2-40B4-BE49-F238E27FC236}">
                <a16:creationId xmlns:a16="http://schemas.microsoft.com/office/drawing/2014/main" id="{1A86FC97-553D-834D-A337-C420B18A5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261" y="1793548"/>
            <a:ext cx="6113704" cy="424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5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8FBB0-1DC4-164E-8EFC-BE890C372B73}"/>
              </a:ext>
            </a:extLst>
          </p:cNvPr>
          <p:cNvSpPr>
            <a:spLocks noGrp="1"/>
          </p:cNvSpPr>
          <p:nvPr>
            <p:ph type="ctrTitle"/>
          </p:nvPr>
        </p:nvSpPr>
        <p:spPr>
          <a:xfrm>
            <a:off x="5831406" y="1199288"/>
            <a:ext cx="5450958" cy="3520350"/>
          </a:xfrm>
        </p:spPr>
        <p:txBody>
          <a:bodyPr anchor="t">
            <a:normAutofit/>
          </a:bodyPr>
          <a:lstStyle/>
          <a:p>
            <a:pPr algn="r"/>
            <a:r>
              <a:rPr lang="en-US"/>
              <a:t>Thank you!</a:t>
            </a:r>
          </a:p>
        </p:txBody>
      </p:sp>
      <p:sp>
        <p:nvSpPr>
          <p:cNvPr id="3" name="Subtitle 2">
            <a:extLst>
              <a:ext uri="{FF2B5EF4-FFF2-40B4-BE49-F238E27FC236}">
                <a16:creationId xmlns:a16="http://schemas.microsoft.com/office/drawing/2014/main" id="{D976A664-9947-1044-A891-86431157DEE6}"/>
              </a:ext>
            </a:extLst>
          </p:cNvPr>
          <p:cNvSpPr>
            <a:spLocks noGrp="1"/>
          </p:cNvSpPr>
          <p:nvPr>
            <p:ph type="subTitle" idx="1"/>
          </p:nvPr>
        </p:nvSpPr>
        <p:spPr>
          <a:xfrm>
            <a:off x="6786564" y="4927600"/>
            <a:ext cx="4495800" cy="1169932"/>
          </a:xfrm>
        </p:spPr>
        <p:txBody>
          <a:bodyPr>
            <a:normAutofit/>
          </a:bodyPr>
          <a:lstStyle/>
          <a:p>
            <a:pPr algn="r"/>
            <a:r>
              <a:rPr lang="en-US" dirty="0"/>
              <a:t>Presented by </a:t>
            </a:r>
            <a:r>
              <a:rPr lang="en-US" dirty="0" err="1"/>
              <a:t>Nonna</a:t>
            </a:r>
            <a:r>
              <a:rPr lang="en-US" dirty="0"/>
              <a:t> </a:t>
            </a:r>
            <a:r>
              <a:rPr lang="en-US" dirty="0" err="1"/>
              <a:t>Titulauri</a:t>
            </a:r>
            <a:r>
              <a:rPr lang="en-US" dirty="0"/>
              <a:t> of </a:t>
            </a:r>
            <a:r>
              <a:rPr lang="en-US" dirty="0" err="1"/>
              <a:t>thinkful</a:t>
            </a:r>
            <a:endParaRPr lang="en-US"/>
          </a:p>
        </p:txBody>
      </p:sp>
      <p:sp>
        <p:nvSpPr>
          <p:cNvPr id="73" name="Freeform: Shape 72">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5" name="Straight Connector 74">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Lariat's logo">
            <a:extLst>
              <a:ext uri="{FF2B5EF4-FFF2-40B4-BE49-F238E27FC236}">
                <a16:creationId xmlns:a16="http://schemas.microsoft.com/office/drawing/2014/main" id="{4C0BEF7B-1921-1144-856F-38D6CADC6D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400" y="2351008"/>
            <a:ext cx="4764606" cy="215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34218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879</Words>
  <Application>Microsoft Macintosh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Univers Condensed Light</vt:lpstr>
      <vt:lpstr>Walbaum Display Light</vt:lpstr>
      <vt:lpstr>AngleLinesVTI</vt:lpstr>
      <vt:lpstr>Profit Increase Strategy</vt:lpstr>
      <vt:lpstr>Lariat</vt:lpstr>
      <vt:lpstr>Challenges</vt:lpstr>
      <vt:lpstr>Strategies and solutions </vt:lpstr>
      <vt:lpstr>At a glance:</vt:lpstr>
      <vt:lpstr>Houston, Texas</vt:lpstr>
      <vt:lpstr>Houston, Texas</vt:lpstr>
      <vt:lpstr>Things to consider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Increase Strategy</dc:title>
  <dc:creator>Nonna Titulauri</dc:creator>
  <cp:lastModifiedBy>Nonna Titulauri</cp:lastModifiedBy>
  <cp:revision>3</cp:revision>
  <dcterms:created xsi:type="dcterms:W3CDTF">2020-11-12T07:42:57Z</dcterms:created>
  <dcterms:modified xsi:type="dcterms:W3CDTF">2020-11-12T08:06:53Z</dcterms:modified>
</cp:coreProperties>
</file>