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4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23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16.xml.rels" ContentType="application/vnd.openxmlformats-package.relationships+xml"/>
  <Override PartName="/ppt/slides/_rels/slide33.xml.rels" ContentType="application/vnd.openxmlformats-package.relationships+xml"/>
  <Override PartName="/ppt/slides/_rels/slide17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6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slide25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E0E4C98-DE3C-4074-9144-7FF8F105D71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5EA6ACA-3764-4A92-A801-A04D124D7B6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CEBE371-D8C1-47EB-AB22-331238C49799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558A926-DAE7-4F71-87BF-650B8E10269B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A6607B-2024-4BE6-9772-4B2D4876879E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52D41A-BF2E-4EF5-A27B-B2355C1D97B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0F01C2-BC1A-413A-B7D3-5A781A410A1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792D24-7349-496B-8194-031886761C5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E9B53A-D73F-4F4A-B1B5-EE1FCEE8B96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CC7C63-22B2-4F73-BD49-B7F60DADAA6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E69620-284D-4D59-9E60-DCAD9FC6F0F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50A27F7-C5BE-4C4A-9F76-E364A6657CC3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D69275-2848-456A-AE17-42ED03BB135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8795F1-04DA-45D2-8C42-C026DA25A714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040839-03FA-4A68-AAD2-23CCB9A6D761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C19354-B4CB-42CB-92E2-0562BF500014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E513AD-C2BB-46D2-9567-81B36119EC2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5D843BA-2B2A-40C2-B81C-37FEFB5269B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0BF98BE-ED68-46C7-A9AC-FBF9DA5E76A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7082F71-0DA5-4613-9249-CF040FF7B7D4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DF3A92-5FFC-4160-90E2-CC43F17A2B1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05E5998-4377-4CC2-9799-8BEBEFF1EF6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2C0CE78-A983-4062-A34E-A9F8E78EE23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DB72C9C-D163-4913-A738-DDD742E80D1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indent="0">
              <a:buNone/>
            </a:pPr>
            <a:r>
              <a:rPr b="0" lang="it-IT" sz="52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5226B3-0F94-4DD8-B782-4601F2A4361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33</a:t>
            </a:fld>
            <a:endParaRPr b="0" lang="it-IT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Fai clic per modificare il formato del testo </a:t>
            </a: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della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livello </a:t>
            </a: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buNone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CE707B-A970-4E77-8930-96F62A88F0C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&lt;numero&gt;</a:t>
            </a:fld>
            <a:endParaRPr b="0" lang="it-IT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raffaele.montella@uniparthenope.it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www.jetbrains.com/webstorm/" TargetMode="External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592200"/>
            <a:ext cx="9143640" cy="205236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rgbClr val="ffffff"/>
                </a:solidFill>
                <a:latin typeface="Arial"/>
                <a:ea typeface="Arial"/>
              </a:rPr>
              <a:t>Tecnologie Web:</a:t>
            </a:r>
            <a:br>
              <a:rPr sz="4200"/>
            </a:br>
            <a:r>
              <a:rPr b="1" lang="en" sz="4200" spc="-1" strike="noStrike">
                <a:solidFill>
                  <a:srgbClr val="ffffff"/>
                </a:solidFill>
                <a:latin typeface="Arial"/>
                <a:ea typeface="Arial"/>
              </a:rPr>
              <a:t>Progressive Web Apps</a:t>
            </a:r>
            <a:endParaRPr b="0" lang="it-IT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93904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2"/>
                </a:solidFill>
                <a:latin typeface="Arial"/>
                <a:ea typeface="Arial"/>
              </a:rPr>
              <a:t>Prof. Raffaele Montella, PhD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" sz="2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raffaele.montella@uniparthenope.it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L’app store non è necessario.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11760" y="739800"/>
            <a:ext cx="8520120" cy="4227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Le PWA sono installabili sullo home screen degli utenti.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Non è necessario scaricarle da uno store.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Vantaggi: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Rapido deployment, non bisogna sottostare alle policy.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Sempre aggiornate, non è necessario cambiare software sul dispositivo.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Svantaggi: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Non è possibile “vendere” le applicazioni.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Le applicazioni non sono attualmente raccolte in “store” o cataloghi.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Sempre disponibile: il service worker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587160"/>
            <a:ext cx="8520120" cy="4227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È un proxy client side che consente di intercettare tutte le HTTP request effettuate dall’applicazione.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Consente di avere un controllo completo sulla cache.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Le risorse sono identificate secondo uno schema chiave/valore.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La cache è gestita automaticamente dal browser, ma è possibile personalizzare la risposta alle richieste.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Il pre-caching delle risorse consente di mitigare l’assenza di rete.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Sempre disponibile: il service worker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11760" y="587160"/>
            <a:ext cx="8520120" cy="4227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L’uso personalizzato della cache può consentire elaborazioni avanzate.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Esempio: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56760">
              <a:lnSpc>
                <a:spcPct val="110000"/>
              </a:lnSpc>
              <a:buClr>
                <a:srgbClr val="595959"/>
              </a:buClr>
              <a:buFont typeface="Source Sans Pro"/>
              <a:buChar char="○"/>
            </a:pPr>
            <a:r>
              <a:rPr b="0" lang="en" sz="20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Un’applicazione meteo deve mostrare le previsioni in relazione alla posizione geografica dell’utente.</a:t>
            </a:r>
            <a:endParaRPr b="0" lang="it-IT" sz="202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56760">
              <a:lnSpc>
                <a:spcPct val="110000"/>
              </a:lnSpc>
              <a:buClr>
                <a:srgbClr val="595959"/>
              </a:buClr>
              <a:buFont typeface="Source Sans Pro"/>
              <a:buChar char="○"/>
            </a:pPr>
            <a:r>
              <a:rPr b="0" lang="en" sz="20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L’applicazione fa una HTTP Request per controllare se ci sono previsioni aggiornate.</a:t>
            </a:r>
            <a:endParaRPr b="0" lang="it-IT" sz="202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56760">
              <a:lnSpc>
                <a:spcPct val="110000"/>
              </a:lnSpc>
              <a:buClr>
                <a:srgbClr val="595959"/>
              </a:buClr>
              <a:buFont typeface="Source Sans Pro"/>
              <a:buChar char="○"/>
            </a:pPr>
            <a:r>
              <a:rPr b="0" lang="en" sz="20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Se sono disponibile le scarica.</a:t>
            </a:r>
            <a:endParaRPr b="0" lang="it-IT" sz="202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56760">
              <a:lnSpc>
                <a:spcPct val="110000"/>
              </a:lnSpc>
              <a:buClr>
                <a:srgbClr val="595959"/>
              </a:buClr>
              <a:buFont typeface="Source Sans Pro"/>
              <a:buChar char="○"/>
            </a:pPr>
            <a:r>
              <a:rPr b="0" lang="en" sz="20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Se è disponibile la rete, l’applicazione scarica i dati per 72 ore di previsione.</a:t>
            </a:r>
            <a:endParaRPr b="0" lang="it-IT" sz="202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56760">
              <a:lnSpc>
                <a:spcPct val="110000"/>
              </a:lnSpc>
              <a:buClr>
                <a:srgbClr val="595959"/>
              </a:buClr>
              <a:buFont typeface="Source Sans Pro"/>
              <a:buChar char="○"/>
            </a:pPr>
            <a:r>
              <a:rPr b="0" lang="en" sz="20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Alla successiva richiesta, anche se la rete non è presente le previsioni saranno disponibili.</a:t>
            </a:r>
            <a:endParaRPr b="0" lang="it-IT" sz="20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Sempre disponibile: il service worker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11760" y="3809520"/>
            <a:ext cx="8520120" cy="1005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Quando l’applicazione è lanciata tramite icona, il service worker consente alla progressive web app di caricare istantaneamente indipendentemente dallo stato della rete.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Google Shape;128;p25"/>
          <p:cNvSpPr/>
          <p:nvPr/>
        </p:nvSpPr>
        <p:spPr>
          <a:xfrm>
            <a:off x="404280" y="889200"/>
            <a:ext cx="1343520" cy="696960"/>
          </a:xfrm>
          <a:prstGeom prst="rect">
            <a:avLst/>
          </a:prstGeom>
          <a:solidFill>
            <a:srgbClr val="000000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Google Shape;129;p25"/>
          <p:cNvSpPr/>
          <p:nvPr/>
        </p:nvSpPr>
        <p:spPr>
          <a:xfrm>
            <a:off x="570960" y="1616760"/>
            <a:ext cx="1010520" cy="60120"/>
          </a:xfrm>
          <a:prstGeom prst="rect">
            <a:avLst/>
          </a:prstGeom>
          <a:solidFill>
            <a:srgbClr val="000000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30240" bIns="30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Google Shape;130;p25"/>
          <p:cNvSpPr/>
          <p:nvPr/>
        </p:nvSpPr>
        <p:spPr>
          <a:xfrm>
            <a:off x="444240" y="910080"/>
            <a:ext cx="1263600" cy="655560"/>
          </a:xfrm>
          <a:prstGeom prst="rect">
            <a:avLst/>
          </a:prstGeom>
          <a:solidFill>
            <a:srgbClr val="c9daf8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Smart TV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Google Shape;131;p25"/>
          <p:cNvSpPr/>
          <p:nvPr/>
        </p:nvSpPr>
        <p:spPr>
          <a:xfrm rot="5400000">
            <a:off x="93960" y="2139480"/>
            <a:ext cx="1343520" cy="696960"/>
          </a:xfrm>
          <a:prstGeom prst="rect">
            <a:avLst/>
          </a:prstGeom>
          <a:solidFill>
            <a:srgbClr val="000000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Google Shape;132;p25"/>
          <p:cNvSpPr/>
          <p:nvPr/>
        </p:nvSpPr>
        <p:spPr>
          <a:xfrm rot="5400000">
            <a:off x="223920" y="2070360"/>
            <a:ext cx="1083960" cy="655560"/>
          </a:xfrm>
          <a:prstGeom prst="rect">
            <a:avLst/>
          </a:prstGeom>
          <a:solidFill>
            <a:srgbClr val="9fc5e8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33;p25"/>
          <p:cNvSpPr/>
          <p:nvPr/>
        </p:nvSpPr>
        <p:spPr>
          <a:xfrm>
            <a:off x="693000" y="2995920"/>
            <a:ext cx="146520" cy="146520"/>
          </a:xfrm>
          <a:prstGeom prst="ellipse">
            <a:avLst/>
          </a:prstGeom>
          <a:solidFill>
            <a:srgbClr val="999999"/>
          </a:solidFill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51840" bIns="518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Google Shape;134;p25"/>
          <p:cNvSpPr/>
          <p:nvPr/>
        </p:nvSpPr>
        <p:spPr>
          <a:xfrm>
            <a:off x="463320" y="1994400"/>
            <a:ext cx="60588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Smart Phone</a:t>
            </a:r>
            <a:endParaRPr b="0" lang="it-IT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35;p25"/>
          <p:cNvSpPr/>
          <p:nvPr/>
        </p:nvSpPr>
        <p:spPr>
          <a:xfrm>
            <a:off x="1166040" y="1803600"/>
            <a:ext cx="1343520" cy="696960"/>
          </a:xfrm>
          <a:prstGeom prst="rect">
            <a:avLst/>
          </a:prstGeom>
          <a:solidFill>
            <a:srgbClr val="000000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Google Shape;136;p25"/>
          <p:cNvSpPr/>
          <p:nvPr/>
        </p:nvSpPr>
        <p:spPr>
          <a:xfrm>
            <a:off x="1206360" y="1824480"/>
            <a:ext cx="1263600" cy="655560"/>
          </a:xfrm>
          <a:prstGeom prst="rect">
            <a:avLst/>
          </a:prstGeom>
          <a:solidFill>
            <a:srgbClr val="d9ead3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Tablet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37;p25"/>
          <p:cNvSpPr/>
          <p:nvPr/>
        </p:nvSpPr>
        <p:spPr>
          <a:xfrm rot="5400000">
            <a:off x="973800" y="2865240"/>
            <a:ext cx="696960" cy="220680"/>
          </a:xfrm>
          <a:prstGeom prst="rect">
            <a:avLst/>
          </a:prstGeom>
          <a:solidFill>
            <a:srgbClr val="000000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Google Shape;138;p25"/>
          <p:cNvSpPr/>
          <p:nvPr/>
        </p:nvSpPr>
        <p:spPr>
          <a:xfrm>
            <a:off x="1499400" y="2622960"/>
            <a:ext cx="1010520" cy="524160"/>
          </a:xfrm>
          <a:prstGeom prst="rect">
            <a:avLst/>
          </a:prstGeom>
          <a:solidFill>
            <a:srgbClr val="000000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Google Shape;139;p25"/>
          <p:cNvSpPr/>
          <p:nvPr/>
        </p:nvSpPr>
        <p:spPr>
          <a:xfrm>
            <a:off x="1529640" y="2638440"/>
            <a:ext cx="950040" cy="492840"/>
          </a:xfrm>
          <a:prstGeom prst="rect">
            <a:avLst/>
          </a:prstGeom>
          <a:solidFill>
            <a:srgbClr val="c9daf8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Desktop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140;p25"/>
          <p:cNvSpPr/>
          <p:nvPr/>
        </p:nvSpPr>
        <p:spPr>
          <a:xfrm>
            <a:off x="1752120" y="3175560"/>
            <a:ext cx="464400" cy="60120"/>
          </a:xfrm>
          <a:prstGeom prst="rect">
            <a:avLst/>
          </a:prstGeom>
          <a:solidFill>
            <a:srgbClr val="000000"/>
          </a:solidFill>
          <a:ln w="9525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30240" bIns="30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Google Shape;141;p25"/>
          <p:cNvSpPr/>
          <p:nvPr/>
        </p:nvSpPr>
        <p:spPr>
          <a:xfrm>
            <a:off x="4032000" y="1636920"/>
            <a:ext cx="1100880" cy="5724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Service Worker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Google Shape;142;p25"/>
          <p:cNvSpPr/>
          <p:nvPr/>
        </p:nvSpPr>
        <p:spPr>
          <a:xfrm>
            <a:off x="4163400" y="2615760"/>
            <a:ext cx="838440" cy="787680"/>
          </a:xfrm>
          <a:prstGeom prst="flowChartMagneticDisk">
            <a:avLst/>
          </a:prstGeom>
          <a:solidFill>
            <a:srgbClr val="ffff00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Cache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9" name="Google Shape;143;p25"/>
          <p:cNvCxnSpPr/>
          <p:nvPr/>
        </p:nvCxnSpPr>
        <p:spPr>
          <a:xfrm>
            <a:off x="5679000" y="767880"/>
            <a:ext cx="360" cy="2799360"/>
          </a:xfrm>
          <a:prstGeom prst="straightConnector1">
            <a:avLst/>
          </a:prstGeom>
          <a:ln w="38100">
            <a:solidFill>
              <a:srgbClr val="595959"/>
            </a:solidFill>
            <a:prstDash val="dot"/>
            <a:round/>
          </a:ln>
        </p:spPr>
      </p:cxnSp>
      <p:sp>
        <p:nvSpPr>
          <p:cNvPr id="120" name="Google Shape;144;p25"/>
          <p:cNvSpPr/>
          <p:nvPr/>
        </p:nvSpPr>
        <p:spPr>
          <a:xfrm>
            <a:off x="6436800" y="1591200"/>
            <a:ext cx="1141560" cy="69696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Web Server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Google Shape;145;p25"/>
          <p:cNvSpPr/>
          <p:nvPr/>
        </p:nvSpPr>
        <p:spPr>
          <a:xfrm>
            <a:off x="6436800" y="2460600"/>
            <a:ext cx="1141560" cy="69696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Application Provider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146;p25"/>
          <p:cNvSpPr/>
          <p:nvPr/>
        </p:nvSpPr>
        <p:spPr>
          <a:xfrm>
            <a:off x="7831440" y="2415240"/>
            <a:ext cx="1057680" cy="787680"/>
          </a:xfrm>
          <a:prstGeom prst="flowChartMagneticDisk">
            <a:avLst/>
          </a:prstGeom>
          <a:solidFill>
            <a:srgbClr val="ff9900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Data Provider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47;p25"/>
          <p:cNvCxnSpPr/>
          <p:nvPr/>
        </p:nvCxnSpPr>
        <p:spPr>
          <a:xfrm>
            <a:off x="3274560" y="752400"/>
            <a:ext cx="360" cy="2799360"/>
          </a:xfrm>
          <a:prstGeom prst="straightConnector1">
            <a:avLst/>
          </a:prstGeom>
          <a:ln w="38100">
            <a:solidFill>
              <a:srgbClr val="595959"/>
            </a:solidFill>
            <a:prstDash val="dot"/>
            <a:round/>
          </a:ln>
        </p:spPr>
      </p:cxnSp>
      <p:sp>
        <p:nvSpPr>
          <p:cNvPr id="124" name="Google Shape;148;p25"/>
          <p:cNvSpPr/>
          <p:nvPr/>
        </p:nvSpPr>
        <p:spPr>
          <a:xfrm>
            <a:off x="2572560" y="752760"/>
            <a:ext cx="1404360" cy="67896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Web Browser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(full screen)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49;p25"/>
          <p:cNvSpPr/>
          <p:nvPr/>
        </p:nvSpPr>
        <p:spPr>
          <a:xfrm>
            <a:off x="4976640" y="765360"/>
            <a:ext cx="1404360" cy="67896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prstDash val="dot"/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The Internet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6" name="Google Shape;150;p25"/>
          <p:cNvCxnSpPr>
            <a:endCxn id="117" idx="1"/>
          </p:cNvCxnSpPr>
          <p:nvPr/>
        </p:nvCxnSpPr>
        <p:spPr>
          <a:xfrm>
            <a:off x="3283920" y="1909800"/>
            <a:ext cx="748440" cy="13680"/>
          </a:xfrm>
          <a:prstGeom prst="straightConnector1">
            <a:avLst/>
          </a:prstGeom>
          <a:ln w="9525">
            <a:solidFill>
              <a:srgbClr val="595959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27" name="Google Shape;151;p25"/>
          <p:cNvCxnSpPr>
            <a:stCxn id="117" idx="2"/>
            <a:endCxn id="118" idx="1"/>
          </p:cNvCxnSpPr>
          <p:nvPr/>
        </p:nvCxnSpPr>
        <p:spPr>
          <a:xfrm flipH="1">
            <a:off x="4163400" y="2209320"/>
            <a:ext cx="419400" cy="800640"/>
          </a:xfrm>
          <a:prstGeom prst="straightConnector1">
            <a:avLst/>
          </a:prstGeom>
          <a:ln w="9525">
            <a:solidFill>
              <a:srgbClr val="595959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28" name="Google Shape;152;p25"/>
          <p:cNvCxnSpPr>
            <a:stCxn id="117" idx="3"/>
            <a:endCxn id="120" idx="1"/>
          </p:cNvCxnSpPr>
          <p:nvPr/>
        </p:nvCxnSpPr>
        <p:spPr>
          <a:xfrm>
            <a:off x="5132880" y="1923120"/>
            <a:ext cx="1304280" cy="16920"/>
          </a:xfrm>
          <a:prstGeom prst="straightConnector1">
            <a:avLst/>
          </a:prstGeom>
          <a:ln w="9525">
            <a:solidFill>
              <a:srgbClr val="595959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29" name="Google Shape;153;p25"/>
          <p:cNvCxnSpPr>
            <a:stCxn id="120" idx="2"/>
            <a:endCxn id="121" idx="0"/>
          </p:cNvCxnSpPr>
          <p:nvPr/>
        </p:nvCxnSpPr>
        <p:spPr>
          <a:xfrm>
            <a:off x="7007400" y="2288160"/>
            <a:ext cx="360" cy="172800"/>
          </a:xfrm>
          <a:prstGeom prst="straightConnector1">
            <a:avLst/>
          </a:prstGeom>
          <a:ln w="9525">
            <a:solidFill>
              <a:srgbClr val="595959"/>
            </a:solidFill>
            <a:round/>
            <a:headEnd len="med" type="triangle" w="med"/>
            <a:tailEnd len="med" type="triangle" w="med"/>
          </a:ln>
        </p:spPr>
      </p:cxnSp>
      <p:cxnSp>
        <p:nvCxnSpPr>
          <p:cNvPr id="130" name="Google Shape;154;p25"/>
          <p:cNvCxnSpPr>
            <a:stCxn id="121" idx="3"/>
            <a:endCxn id="122" idx="2"/>
          </p:cNvCxnSpPr>
          <p:nvPr/>
        </p:nvCxnSpPr>
        <p:spPr>
          <a:xfrm>
            <a:off x="7578360" y="2809080"/>
            <a:ext cx="782280" cy="394200"/>
          </a:xfrm>
          <a:prstGeom prst="straightConnector1">
            <a:avLst/>
          </a:prstGeom>
          <a:ln w="9525">
            <a:solidFill>
              <a:srgbClr val="595959"/>
            </a:solidFill>
            <a:round/>
            <a:headEnd len="med" type="triangle" w="med"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Sempre disponibile: il service worker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311760" y="587160"/>
            <a:ext cx="8520120" cy="4227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In questo modo si evita che l’utente abbandoni l’applicazione se il caricamento è troppo lento.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Il 53% degli utenti abbandona un’applicazione o un portale web se non è responsivo entro 3 secondi.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Sempre disponibile: il service worker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11760" y="587160"/>
            <a:ext cx="8520120" cy="4227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Il service worker è eseguito in background dal browser indipendentemente dall’applicazione.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È un file javascript che NON ha accesso diretto al Document Object Model.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Può comunicare con le pagine che controlla rispondendo a messaggi inviati attraverso postMessage.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Sempre disponibile: il service worker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11760" y="587160"/>
            <a:ext cx="3709800" cy="4227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Le pagine, se necessario possono intervenire sul DOM.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Il service worker è un network proxy programmabile che consente di controllare come le pagine vengono caricate.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Lifecycle.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Google Shape;173;p28"/>
          <p:cNvSpPr/>
          <p:nvPr/>
        </p:nvSpPr>
        <p:spPr>
          <a:xfrm>
            <a:off x="6073200" y="707400"/>
            <a:ext cx="1242720" cy="61632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Register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oogle Shape;174;p28"/>
          <p:cNvSpPr/>
          <p:nvPr/>
        </p:nvSpPr>
        <p:spPr>
          <a:xfrm>
            <a:off x="6073200" y="1577160"/>
            <a:ext cx="1242720" cy="616320"/>
          </a:xfrm>
          <a:prstGeom prst="roundRect">
            <a:avLst>
              <a:gd name="adj" fmla="val 16667"/>
            </a:avLst>
          </a:prstGeom>
          <a:solidFill>
            <a:srgbClr val="6d9eeb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Install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175;p28"/>
          <p:cNvSpPr/>
          <p:nvPr/>
        </p:nvSpPr>
        <p:spPr>
          <a:xfrm>
            <a:off x="4719960" y="2263680"/>
            <a:ext cx="1242720" cy="61632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Error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176;p28"/>
          <p:cNvSpPr/>
          <p:nvPr/>
        </p:nvSpPr>
        <p:spPr>
          <a:xfrm>
            <a:off x="7519680" y="2263680"/>
            <a:ext cx="1242720" cy="61632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Activated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177;p28"/>
          <p:cNvSpPr/>
          <p:nvPr/>
        </p:nvSpPr>
        <p:spPr>
          <a:xfrm>
            <a:off x="7519680" y="3163680"/>
            <a:ext cx="1242720" cy="61632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Idle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Google Shape;178;p28"/>
          <p:cNvSpPr/>
          <p:nvPr/>
        </p:nvSpPr>
        <p:spPr>
          <a:xfrm>
            <a:off x="7519680" y="4198680"/>
            <a:ext cx="1242720" cy="61632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Active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Google Shape;179;p28"/>
          <p:cNvSpPr/>
          <p:nvPr/>
        </p:nvSpPr>
        <p:spPr>
          <a:xfrm>
            <a:off x="6073200" y="4198680"/>
            <a:ext cx="1242720" cy="61632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ffffff"/>
                </a:solidFill>
                <a:latin typeface="Arial"/>
                <a:ea typeface="Arial"/>
              </a:rPr>
              <a:t>Terminated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4" name="Google Shape;180;p28"/>
          <p:cNvCxnSpPr>
            <a:stCxn id="137" idx="2"/>
            <a:endCxn id="138" idx="0"/>
          </p:cNvCxnSpPr>
          <p:nvPr/>
        </p:nvCxnSpPr>
        <p:spPr>
          <a:xfrm>
            <a:off x="6694560" y="1323720"/>
            <a:ext cx="360" cy="25380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145" name="Google Shape;181;p28"/>
          <p:cNvCxnSpPr>
            <a:stCxn id="140" idx="2"/>
            <a:endCxn id="141" idx="0"/>
          </p:cNvCxnSpPr>
          <p:nvPr/>
        </p:nvCxnSpPr>
        <p:spPr>
          <a:xfrm>
            <a:off x="8141040" y="2880000"/>
            <a:ext cx="360" cy="28404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146" name="Google Shape;182;p28"/>
          <p:cNvCxnSpPr>
            <a:stCxn id="141" idx="2"/>
            <a:endCxn id="142" idx="0"/>
          </p:cNvCxnSpPr>
          <p:nvPr/>
        </p:nvCxnSpPr>
        <p:spPr>
          <a:xfrm>
            <a:off x="8141040" y="3780000"/>
            <a:ext cx="360" cy="419040"/>
          </a:xfrm>
          <a:prstGeom prst="straightConnector1">
            <a:avLst/>
          </a:prstGeom>
          <a:ln w="9525">
            <a:solidFill>
              <a:srgbClr val="595959"/>
            </a:solidFill>
            <a:round/>
            <a:tailEnd len="med" type="triangle" w="med"/>
          </a:ln>
        </p:spPr>
      </p:cxnSp>
      <p:cxnSp>
        <p:nvCxnSpPr>
          <p:cNvPr id="147" name="Google Shape;183;p28"/>
          <p:cNvCxnSpPr>
            <a:stCxn id="138" idx="1"/>
            <a:endCxn id="139" idx="0"/>
          </p:cNvCxnSpPr>
          <p:nvPr/>
        </p:nvCxnSpPr>
        <p:spPr>
          <a:xfrm flipV="1" rot="10800000">
            <a:off x="5340960" y="1884960"/>
            <a:ext cx="732240" cy="378720"/>
          </a:xfrm>
          <a:prstGeom prst="bentConnector2">
            <a:avLst/>
          </a:prstGeom>
          <a:ln w="9525">
            <a:solidFill>
              <a:srgbClr val="595959"/>
            </a:solidFill>
            <a:prstDash val="dot"/>
            <a:round/>
            <a:tailEnd len="med" type="triangle" w="med"/>
          </a:ln>
        </p:spPr>
      </p:cxnSp>
      <p:cxnSp>
        <p:nvCxnSpPr>
          <p:cNvPr id="148" name="Google Shape;184;p28"/>
          <p:cNvCxnSpPr>
            <a:stCxn id="138" idx="3"/>
            <a:endCxn id="140" idx="0"/>
          </p:cNvCxnSpPr>
          <p:nvPr/>
        </p:nvCxnSpPr>
        <p:spPr>
          <a:xfrm>
            <a:off x="7315920" y="1885320"/>
            <a:ext cx="825480" cy="378720"/>
          </a:xfrm>
          <a:prstGeom prst="bentConnector2">
            <a:avLst/>
          </a:prstGeom>
          <a:ln w="9525">
            <a:solidFill>
              <a:srgbClr val="595959"/>
            </a:solidFill>
            <a:prstDash val="dot"/>
            <a:round/>
            <a:tailEnd len="med" type="triangle" w="med"/>
          </a:ln>
        </p:spPr>
      </p:cxnSp>
      <p:cxnSp>
        <p:nvCxnSpPr>
          <p:cNvPr id="149" name="Google Shape;185;p28"/>
          <p:cNvCxnSpPr>
            <a:stCxn id="141" idx="1"/>
            <a:endCxn id="143" idx="0"/>
          </p:cNvCxnSpPr>
          <p:nvPr/>
        </p:nvCxnSpPr>
        <p:spPr>
          <a:xfrm flipV="1" rot="10800000">
            <a:off x="6694560" y="3471480"/>
            <a:ext cx="825480" cy="727200"/>
          </a:xfrm>
          <a:prstGeom prst="bentConnector2">
            <a:avLst/>
          </a:prstGeom>
          <a:ln w="9525">
            <a:solidFill>
              <a:srgbClr val="595959"/>
            </a:solidFill>
            <a:prstDash val="dot"/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L’application manifest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11760" y="739800"/>
            <a:ext cx="8520120" cy="4227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Le PWA offrono una U-X di tipo full screen.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Possono usare la push notification.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Il manifest è un file json che raccoglie le impostazioni dell’applicazione.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Il manifest consente di specificare come l’applicazione deve essere lanciata.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Consente di specificare l’icona, l’orientazione dello schermo, nascondere o visualizzare la finestra del browser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Lighthouse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11760" y="739800"/>
            <a:ext cx="8520120" cy="4227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È un tool automatico open source per migliorare la qualità delle pagine web.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È possibile controllare qualsiasi pagina, anche pubblica, anche se richiede autenticazione.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Ha la possibilità di fare testare su: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○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Performance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○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Accessibilità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○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Progressive Web App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lvl="1" marL="13716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○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Altro...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PWA Hello World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Assicurarsi di avere Google Chrome installato.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Utilizzare un qualsiasi IDE provvisto di un web server locale per la prova delle applicazioni web.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Si suggerisce di usare WebStorm (</a:t>
            </a:r>
            <a:r>
              <a:rPr b="0" lang="en" sz="2220" spc="-1" strike="noStrike" u="sng">
                <a:solidFill>
                  <a:schemeClr val="hlink"/>
                </a:solidFill>
                <a:uFillTx/>
                <a:latin typeface="Source Sans Pro"/>
                <a:ea typeface="Source Sans Pro"/>
                <a:hlinkClick r:id="rId1"/>
              </a:rPr>
              <a:t>https://www.jetbrains.com/webstorm/</a:t>
            </a: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)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Creare un nuovo progetto vuoto chiamandolo pwa01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Sommario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11760" y="762840"/>
            <a:ext cx="8520120" cy="4029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80880">
              <a:lnSpc>
                <a:spcPct val="115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Introduzione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Tecnologie Web e Terminali Mobili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Progressive Web App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Service Worker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Manifest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Hello World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40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Conclusioni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PWA Hello World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Creare le seguenti directory: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○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css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○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js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○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Images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Creare il file index.html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Creare il file css/style.css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PWA Hello World: index.html 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0" y="572760"/>
            <a:ext cx="9143640" cy="457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&lt;!doctype html&gt;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&lt;html lang="en"&gt;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&lt;head&gt;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&lt;meta charset="utf-8"&gt;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&lt;title&gt;Hello World&lt;/title&gt;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&lt;link rel="stylesheet" href="css/style.css"&gt;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&lt;meta name="viewport" content="width=device-width, initial-scale=1.0"&gt;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&lt;/head&gt;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&lt;body class="fullscreen"&gt;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&lt;div class="container"&gt;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&lt;h1 class="title"&gt;Hello World!&lt;/h1&gt;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&lt;/div&gt;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&lt;/body&gt;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&lt;/html&gt;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PWA Hello World: css/style.css (1/2) 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0" y="572760"/>
            <a:ext cx="9143640" cy="45702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body {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font-family: sans-serif;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}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/* Make content area fill the entire browser window */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html,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.fullscreen {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display: flex;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height: 100%;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margin: 0;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padding: 0;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width: 100%;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}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PWA Hello World: css/style.css (2/2) 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0" y="572760"/>
            <a:ext cx="9143640" cy="457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/* Center the content in the browser window */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.container {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margin: auto;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text-align: center;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}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.title {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font-size: 3rem;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}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PWA Hello World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0" y="572760"/>
            <a:ext cx="4922280" cy="457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Dalla finestra dell’editor del file index.html, lanciare il browser Chrome.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Attivare Lighthouse premendo il tasto F12.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Selezionare l’opzione Audits.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Selezionare solo “Progressive Web App” e fare click su </a:t>
            </a:r>
            <a:r>
              <a:rPr b="1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Generate Report</a:t>
            </a: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Google Shape;234;p36" descr=""/>
          <p:cNvPicPr/>
          <p:nvPr/>
        </p:nvPicPr>
        <p:blipFill>
          <a:blip r:embed="rId1"/>
          <a:stretch/>
        </p:blipFill>
        <p:spPr>
          <a:xfrm>
            <a:off x="4922640" y="920160"/>
            <a:ext cx="4221000" cy="387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PWA Hello World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0" y="572760"/>
            <a:ext cx="5447160" cy="457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L’applicazione non risulta ottimizzata come PWA.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Creiamo il file che implementa il service worker e il programma chiamante dell’applicazione.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File: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○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sw.js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○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js/main.js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Google Shape;241;p37" descr=""/>
          <p:cNvPicPr/>
          <p:nvPr/>
        </p:nvPicPr>
        <p:blipFill>
          <a:blip r:embed="rId1"/>
          <a:stretch/>
        </p:blipFill>
        <p:spPr>
          <a:xfrm>
            <a:off x="5447520" y="725040"/>
            <a:ext cx="3740760" cy="426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PWA Hello World: sw.js (1/2) 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0" y="572760"/>
            <a:ext cx="9143640" cy="457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let cacheName = 'pwa01';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let filesToCache = [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'index.html',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'css/style.css',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'js/main.js'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];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/* Start the service worker and cache all of the app's content */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self.addEventListener('install', function(e) {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e.waitUntil(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caches.open(cacheName).then(function(cache) {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return cache.addAll(filesToCache);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})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);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});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PWA Hello World: sw.js (2/2) 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0" y="572760"/>
            <a:ext cx="9143640" cy="457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/* Serve cached content when offline */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self.addEventListener('fetch', function(e) {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e.respondWith(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caches.match(e.request).then(function(response) {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return response || fetch(e.request);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})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);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});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PWA Hello World: js/main.js (1/2) 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0" y="572760"/>
            <a:ext cx="9143640" cy="457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window.onload = () =&gt; {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'use strict';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if ('serviceWorker' in navigator) {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navigator.serviceWorker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.register('./sw.js').then(function (registration) {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        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// Service worker registered correctly.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console.log('ServiceWorker registration successful with scope: ', registration.scope);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}, 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PWA Hello World: js/main.js (2/2) 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0" y="572760"/>
            <a:ext cx="9143640" cy="457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914400"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function (err) {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        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// Troubles in registering the service worker. :(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console.log('ServiceWorker registration failed: ', err);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});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}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}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Introduzione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633240"/>
            <a:ext cx="8520120" cy="4227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Web e mobile computing sono due tecnologie intimamente connessi. 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Attualmente l’85% degli utenti mobile utilizza applicazioni di tipo smart client, il 15% applicazioni microbrowser.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Un utente di smartphone spende l’80% del proprio tempo interagendo con solo 3 delle applicazioni installate.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La maggior parte delle applicazioni smart client non sono altro che dei browser altamente specializzati.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PWA Hello World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0" y="572760"/>
            <a:ext cx="5447160" cy="457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Aggiungere la seguente linea nel file index.html subito prima della chiusura del tag &lt;/body&gt;: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Courier New"/>
                <a:ea typeface="Courier New"/>
              </a:rPr>
              <a:t>&lt;script src="js/main.js"&gt;&lt;/script&gt;</a:t>
            </a:r>
            <a:br>
              <a:rPr sz="2220"/>
            </a:b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Eseguire nuovamente il test tramite Lighthouse.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  <a:tabLst>
                <a:tab algn="l" pos="0"/>
              </a:tabLst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Ora il service worker consente di caricare la pagina quando si è offline.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Google Shape;272;p42" descr=""/>
          <p:cNvPicPr/>
          <p:nvPr/>
        </p:nvPicPr>
        <p:blipFill>
          <a:blip r:embed="rId1"/>
          <a:stretch/>
        </p:blipFill>
        <p:spPr>
          <a:xfrm>
            <a:off x="5447520" y="725040"/>
            <a:ext cx="3696120" cy="419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PWA Hello World: manifest.json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0" y="572760"/>
            <a:ext cx="914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È necessario creare il file manifest.json nella root del progetto: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0320" y="1138680"/>
            <a:ext cx="9143640" cy="3075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{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"name": "Hello World",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"short_name": "Hello",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"lang": "en-US",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"start_url": "index.html",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"display": "standalone",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"background_color": "white",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  </a:t>
            </a: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"theme_color": "white"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500" spc="-1" strike="noStrike">
                <a:solidFill>
                  <a:schemeClr val="dk2"/>
                </a:solidFill>
                <a:latin typeface="Courier New"/>
                <a:ea typeface="Courier New"/>
              </a:rPr>
              <a:t>}</a:t>
            </a: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it-IT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0" y="3985200"/>
            <a:ext cx="9143640" cy="929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E aggiungere le seguenti righe nello header del file index.html: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dk2"/>
                </a:solidFill>
                <a:latin typeface="Courier New"/>
                <a:ea typeface="Courier New"/>
              </a:rPr>
              <a:t>&lt;link rel="manifest" href="manifest.json"&gt;</a:t>
            </a:r>
            <a:br>
              <a:rPr sz="1600"/>
            </a:br>
            <a:r>
              <a:rPr b="0" lang="en" sz="1600" spc="-1" strike="noStrike">
                <a:solidFill>
                  <a:schemeClr val="dk2"/>
                </a:solidFill>
                <a:latin typeface="Courier New"/>
                <a:ea typeface="Courier New"/>
              </a:rPr>
              <a:t>&lt;meta name="theme-color" content="white"/&gt;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PWA Hello World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Google Shape;287;p44" descr=""/>
          <p:cNvPicPr/>
          <p:nvPr/>
        </p:nvPicPr>
        <p:blipFill>
          <a:blip r:embed="rId1"/>
          <a:stretch/>
        </p:blipFill>
        <p:spPr>
          <a:xfrm>
            <a:off x="669240" y="1152000"/>
            <a:ext cx="3441960" cy="3416040"/>
          </a:xfrm>
          <a:prstGeom prst="rect">
            <a:avLst/>
          </a:prstGeom>
          <a:ln w="0">
            <a:noFill/>
          </a:ln>
        </p:spPr>
      </p:pic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342720" indent="-27720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Eseguire nuovamente il test tramite Lighthouse.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342720" indent="-27720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Gran parte dei requisiti perchè un’applicazione web sia considerata una PWA sono soddisfatti.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342720" indent="-27720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Non rimane che aggiungere le icone.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342720" indent="-27720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Poiché device differenti hanno risoluzioni differenti è necessario creare un set di icone appropriato.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Conclusioni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320040" indent="-25848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Le Progressive Web App sono una valida alternativa alle smart client app.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320040" indent="-25848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Oggi costituiscono lo standard a meno di casi particolari.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320040" indent="-25848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Non hanno bisogno di essere pubblicate su di uno store.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320040" indent="-25848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Non è possibile venderle.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320040" indent="-25848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È possibile mantenere una unica codebase per differenti client.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Introduzione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11760" y="633240"/>
            <a:ext cx="8520120" cy="4227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Solo il 20% delle applicazioni presenti negli store è scritto con SDK nativi Android / iOS. 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L’80% delle applicazioni pubblicate sono sviluppate con metodologia ibrida.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L’applicazione è scritta usando tecniche proprie delle tecnologie web. Poi è “embedded” in un runtime in codice nativo.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Questa applicazioni si comportano come applicazioni native.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Introduzione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1760" y="633240"/>
            <a:ext cx="8520120" cy="4227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Vantaggi delle applicazioni mobile native: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○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Possono sfruttare appieno le caratteristiche del device.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○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Possono funzionare anche in assenza di rete.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○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Sono pubblicabili (e vendibili sugli store)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Svantaggi: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○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Lunghi tempi di pubblicazione ed aggiornamento.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○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È necessario sottostare alle policy degli store.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○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La gestione della codebase per applicazioni per differenti dispositivi può essere costosa.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Progressive Web App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11760" y="633240"/>
            <a:ext cx="8520120" cy="4227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È progettata in modo da funzionare su qualsiasi browser la supporti incrementando progressivamente le funzionalità a seconda del dispositivo usato. 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È sviluppata in modo che si adatta a qualsiasi fattore di forma dei display utilizzati: desktop/laptop, tablet, smartphone, smart-tv e altro in futuro. 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È indipendente dalla connessione poiché deve essere sviluppata in modo da essere disponibile anche in assenza di rete o quando la rete è di cattiva qualità.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Progressive Web App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11760" y="556920"/>
            <a:ext cx="8520120" cy="4227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L’interfaccia utente e la relativa user experience è tale da farla essere simile ad una app in tutto e per tutto applicando il principio della UX-Convergence.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UX-Convergence: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Interfaccia utente comune a differenti sistemi di fruizione in modo da aumentare il “riciclo di conoscenza” da parte degli utenti. È una delle leve per la limitazione del digital divide.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Grazie a un componente che lavora in background ha un comportamento resposivo in termini di disponibilità dei dati (service worker).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Progressive Web App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11760" y="587160"/>
            <a:ext cx="8520120" cy="4227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Sono sicure poichè devono essere servite tramite HTTPS 2.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Hanno un manifest file che raccoglie le informazioni principali e la configurazione in modo da essere trovate e catalogate dai motori di ricerca.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Uso intensivo delle notifiche di tipo push per garantire il coinvolgimento degli utenti che non devono visitare l’applicazione per essere aggiornati.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Gli utenti possono installare un’applicazione di questo tipo sul proprio desktop al parti di una app nativa.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solidFill>
            <a:srgbClr val="4a86e8"/>
          </a:solidFill>
          <a:ln w="9360">
            <a:solidFill>
              <a:srgbClr val="1c4587"/>
            </a:solidFill>
            <a:round/>
          </a:ln>
        </p:spPr>
        <p:txBody>
          <a:bodyPr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Arial"/>
                <a:ea typeface="Arial"/>
              </a:rPr>
              <a:t>Interfaccia Utente e User Experience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11760" y="587160"/>
            <a:ext cx="8520120" cy="42274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369720">
              <a:lnSpc>
                <a:spcPct val="110000"/>
              </a:lnSpc>
              <a:spcBef>
                <a:spcPts val="601"/>
              </a:spcBef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Le PWA devono poter essere scaricate immediatamente, anche nel caso in cui il server sul quale è pubblicata è down o la connessione di rete è di cattiva qualità.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Deve rispondere in modo rapido, se presenti le animazioni devono essere armoniosi e veloci, soprattutto devono funzionare a tutto schermo senza dover richiedere lo scroll della pagina.</a:t>
            </a:r>
            <a:br>
              <a:rPr sz="2220"/>
            </a:br>
            <a:r>
              <a:rPr b="0" lang="en" sz="2220" spc="-1" strike="noStrike">
                <a:solidFill>
                  <a:schemeClr val="dk2"/>
                </a:solidFill>
                <a:latin typeface="Source Sans Pro"/>
              </a:rPr>
              <a:t> 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  <a:p>
            <a:pPr marL="457200" indent="-369720">
              <a:lnSpc>
                <a:spcPct val="110000"/>
              </a:lnSpc>
              <a:buClr>
                <a:srgbClr val="595959"/>
              </a:buClr>
              <a:buFont typeface="Source Sans Pro"/>
              <a:buChar char="●"/>
            </a:pPr>
            <a:r>
              <a:rPr b="0" lang="en" sz="2220" spc="-1" strike="noStrike">
                <a:solidFill>
                  <a:schemeClr val="dk2"/>
                </a:solidFill>
                <a:latin typeface="Source Sans Pro"/>
                <a:ea typeface="Source Sans Pro"/>
              </a:rPr>
              <a:t>Devono non essere dissimili da una app nativa e con queste condividere la U-X.</a:t>
            </a:r>
            <a:endParaRPr b="0" lang="it-IT" sz="22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LibreOffice/7.5.7.1$Linux_X86_64 LibreOffice_project/50$Build-1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it-IT</dc:language>
  <cp:lastModifiedBy/>
  <dcterms:modified xsi:type="dcterms:W3CDTF">2023-11-01T13:15:17Z</dcterms:modified>
  <cp:revision>1</cp:revision>
  <dc:subject/>
  <dc:title/>
</cp:coreProperties>
</file>