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0f1c0d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0f1c0d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0e3af47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0e3af47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a841499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a841499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afceff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afceff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afceff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afceff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a841499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a841499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a841499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a84149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afceff7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9afceff7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0e3af47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0e3af47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a841499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a841499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0e3af47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0e3af47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0e3af47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0e3af47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0e3af47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0e3af47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0e3af47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0e3af47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0e3af4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0e3af4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0e3af47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0e3af47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0e3af47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0e3af4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11f74d6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11f74d6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0e3af47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0e3af47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0e3af47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0e3af47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0e3af4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0e3af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0e3af4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0e3af4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0e3af4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0e3af4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752ec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752ec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0e3af47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0e3af4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0e3af47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0e3af47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affaele.montella@uniparthenope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" TargetMode="External"/><Relationship Id="rId4" Type="http://schemas.openxmlformats.org/officeDocument/2006/relationships/hyperlink" Target="http://github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learning.uniparthenope.it/course/view.php?id=121" TargetMode="External"/><Relationship Id="rId4" Type="http://schemas.openxmlformats.org/officeDocument/2006/relationships/hyperlink" Target="https://drive.google.com/drive/folders/1ZzuSYq9QWAYYXiQhvsGDSaCEZqJRC7gE?usp=sharing" TargetMode="External"/><Relationship Id="rId5" Type="http://schemas.openxmlformats.org/officeDocument/2006/relationships/hyperlink" Target="https://github.com/informatica-uniparthenope/TW6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3schools.com" TargetMode="External"/><Relationship Id="rId4" Type="http://schemas.openxmlformats.org/officeDocument/2006/relationships/hyperlink" Target="https://www.html.it" TargetMode="External"/><Relationship Id="rId5" Type="http://schemas.openxmlformats.org/officeDocument/2006/relationships/hyperlink" Target="https://blog.miguelgrinberg.com/post/the-flask-mega-tutorial-part-i-hello-world" TargetMode="External"/><Relationship Id="rId6" Type="http://schemas.openxmlformats.org/officeDocument/2006/relationships/hyperlink" Target="https://aaronluna.dev/series/flask-api-tutorial/overview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medium.com/@hudsonmendes/docker-have-a-ubuntu-development-machine-within-seconds-from-windows-or-mac-fd2f30a338e4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raffaele.montella@uniparthenope.i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592175"/>
            <a:ext cx="9144000" cy="20526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Tecnologie Web:</a:t>
            </a:r>
            <a:br>
              <a:rPr b="1" lang="en">
                <a:solidFill>
                  <a:srgbClr val="FFFFFF"/>
                </a:solidFill>
              </a:rPr>
            </a:br>
            <a:r>
              <a:rPr b="1" lang="en">
                <a:solidFill>
                  <a:srgbClr val="FFFFFF"/>
                </a:solidFill>
              </a:rPr>
              <a:t>Introduzione al corso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39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Raffaele Montella, Ph.D.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raffaele.montella@uniparthenope.it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Esami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4532100"/>
            <a:ext cx="85206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 di esame già presenti in piattaforma.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98650" y="825725"/>
            <a:ext cx="85206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progetti devono essere consegnati condividendo la url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</a:t>
            </a:r>
            <a:r>
              <a:rPr lang="en"/>
              <a:t>  2 giorni prima della data di appello.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progetti devono essere riproducibili e dimostrabili seguendo le istruzioni contenute nel file README.md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Tutta la documentazione interna ed esterna deve essere in lingua inglese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Tutto il codice DEVE essere rilasciato su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</a:t>
            </a:r>
            <a:r>
              <a:rPr lang="en"/>
              <a:t> con licenza Apache 2.0 / MIT / LGPL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Programma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Introduzione alle tecnologie alla base del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linguaggio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Applicazioni web in Python: 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No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Introduzione all’internet delle cose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Controllo di sensori e attuatori con Arduino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Applicazioni distribuite su cloud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Il programma dettagliato è nel file Syllabus disponibile su ugov.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Proposal progetti</a:t>
            </a:r>
            <a:r>
              <a:rPr b="1" lang="en">
                <a:solidFill>
                  <a:srgbClr val="FFFFFF"/>
                </a:solidFill>
              </a:rPr>
              <a:t>: 8 Novembre, ore 16:00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È il primo “evento” ufficiale del corso.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Gruppi composti da 1, 2, o 3 studenti.</a:t>
            </a:r>
            <a:br>
              <a:rPr lang="en"/>
            </a:br>
            <a:r>
              <a:rPr lang="en"/>
              <a:t>Progetti impegnativi possono essere divisi in sottoprogetti.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Gli studenti devono registrarsi su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</a:t>
            </a:r>
            <a:r>
              <a:rPr lang="en"/>
              <a:t> con la propria email istituzionale @studenti.uniparthenope.it (se non hanno già un account github studenti).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Ogni gruppo deve creare un repository progetto (può essere a nome di uno dei componenti del gruppo).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proposal deve essere realizzato con una presentazione o un video di massimo 90 secondi.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proposal può essere presentato da uno solo dei componenti del gruppo.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materiale del proposal deve essere aggiunto al repository del progetto.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Prima prova intercorso: 14 Novembre, ore 16:00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e tecnologie web - Il paradigma client-server - Ipertesto, multimedia, ipermedia - Il web come documento ipermediale - Il protocollo HTTP, richieste, risposte, intestazioni, cookie e mantenimento delle sessioni - Server web.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Caratteristiche generali di una pagina web -Elementi ed attributi - Struttura base del documento -Testo, ipertesto, immagini, liste ed elenchi, form, tabelle, collegamenti e scripting lato client - Il cascading style sheets (CSS): introduzione.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Prima prova intercorso: 14 Novembre, ore 16:00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client per il web, browser, altri client, le applicazioni mobile.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Programmazione server side e client side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Linguaggi di descrizione per le pagine web - Extensible Markup Language -Il markup - XML come metalinguaggio - Caratteristiche sintattiche - Documenti XML ben formati - HTML 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Prima prova intercorso: 14 Novembre, ore 16:00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Javascript, elementi di base ed avanzato.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Document Object Model, uso ed applicazioni.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Cascade Style Sheet.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Seconda prova intercorso</a:t>
            </a:r>
            <a:r>
              <a:rPr b="1" lang="en">
                <a:solidFill>
                  <a:schemeClr val="lt1"/>
                </a:solidFill>
              </a:rPr>
              <a:t>: 20 Dicembre, ore 16:00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 Progressive Web App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Ajax </a:t>
            </a:r>
            <a:r>
              <a:rPr lang="en"/>
              <a:t>e</a:t>
            </a:r>
            <a:r>
              <a:rPr lang="en"/>
              <a:t> jQuery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Introduzione al linguaggio Python - costrutti, variabili, tipi di dati - Python argomenti avanzati: classi, oggetti e namespace - Python come linguaggio per le tecnologie web: introduzione a Flask - Generare pagine web con Flask.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Seconda prova intercorso: 20 Dicembre, ore 16:00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 web service - SOAP e REST - JSON: Javascript Object Notation - GET, POST e gli altri metodi HTTP in Flask.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Non Relazionali (MongoDb)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&amp; Flask per lo sviluppo di API REST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Materiale didattico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Lucidi delle lezioni: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https://elearning.uniparthenope.it/course/view.php?id=121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Drive: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https://drive.google.com/drive/folders/1ZzuSYq9QWAYYXiQhvsGDSaCEZqJRC7gE?usp=sharing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https://github.com/informatica-uniparthenope/TW6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Libri di testo: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Programmazione Web Lato Server - ultima versione aggiornata - V. Della Mea, L. Di Gaspero, I. Scagnetto. Apogeo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 Web Development: Developing Web Applications with Python - Miguel Grinberg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Python - Mark Lutz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computing per applicazioni web - J. Barr. Apogeo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Arduino: Guida completa - Paolo Aliverti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Altre risorse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Portale W3Schools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https://w3schools.com</a:t>
            </a:r>
            <a:r>
              <a:rPr lang="en"/>
              <a:t> (in inglese)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Portale HTML.it: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https://www.html.it</a:t>
            </a:r>
            <a:r>
              <a:rPr lang="en"/>
              <a:t> (in italiano)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Mega Tutorial: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https://blog.miguelgrinberg.com/post/the-flask-mega-tutorial-part-i-hello-world</a:t>
            </a:r>
            <a:r>
              <a:rPr lang="en"/>
              <a:t> (in inglese)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API con JWT authentication: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https://aaronluna.dev/series/flask-api-tutorial/overview/</a:t>
            </a:r>
            <a:r>
              <a:rPr lang="en"/>
              <a:t> (in inglese)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Il corso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19825"/>
            <a:ext cx="8520600" cy="4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Nome:</a:t>
            </a:r>
            <a:r>
              <a:rPr lang="en"/>
              <a:t> </a:t>
            </a:r>
            <a:r>
              <a:rPr lang="en"/>
              <a:t>Tecnologie Web - TechWeb - TW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Docente:</a:t>
            </a:r>
            <a:r>
              <a:rPr lang="en"/>
              <a:t> Raffaele Montella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Orario di ricevimento:</a:t>
            </a:r>
            <a:r>
              <a:rPr lang="en"/>
              <a:t> </a:t>
            </a:r>
            <a:r>
              <a:rPr lang="en"/>
              <a:t>Stanza 421, Lunedì dalle 11 alle 16, prendere appuntamento su teams.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Crediti formativi:</a:t>
            </a:r>
            <a:r>
              <a:rPr lang="en"/>
              <a:t> 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Settore Scientifico Disciplinare:</a:t>
            </a:r>
            <a:r>
              <a:rPr lang="en"/>
              <a:t> INF/01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Valutazione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progetto è proposto dallo studente o dal gruppo di studenti in numero n con 1≤n≤3.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presentazione di massimo 3 slide e/o 90 secondi (Elevator Pitch) deve convincere che il progetto è originale (no riciclo) ed innovativo (deve fare una cosa nuova o una vecchia in modo nuovo e migliore).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docente emenda, rigetta o approva il progetto.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0" y="2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Valutazione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 momento della dimostrazione del progetto, questo deve essere accessibile attraverso la rete Internet. È possibile far funzionare il progetto su proprio hardware, se questo è raggiungibile dall’esterno.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Tutto il materiale deve essere pubblico su github.com già durante lo sviluppo del progetto.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Tutto quanto sviluppato deve essere pubblicato come open source con licenza preferibilmente Apache 2.0.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Valutazione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valutazione è effettuata con i seguenti pesi: progetto 40%, orale 60%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orsisti: 15%: Presentazione del progetto, massimo 3+3*n slide (Valutazione singola - un minuto per slide)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 corsisti: 20%: Presentazione del progetto, massimo 3+3*n slide (Valutazione singola - un minuto per slide)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20%: Dimostrazione del progetto; massimo 5 minuti (Valutazione di gruppo)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60%: Verifica delle conoscenze teorico/pratiche (Valutazione singola)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Progetti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Tutti i progetti devono rispettare le linee guida relative all’etica dell’Università degli Studi di Napoli “Parthenope”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progetti possono anche coprire più esami (va concordato con i docenti) in modo da avere un unico obiettivo per semestre.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migliori progetti saranno considerati per la pubblicazione come Web App/ API ufficiali di Ateneo.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Primo contatto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0" y="1140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 ha esperienze di Tecnologie Web?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 linguaggi di programmazione conoscete?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 ha già avuto esperienze con Python?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Cos'è</a:t>
            </a:r>
            <a:r>
              <a:rPr lang="en"/>
              <a:t> il cloud computing?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 percezione avete dell’Internet delle Cose?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Cosa sono i web service?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 ha già “giocato” con Arduino?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Cos'è</a:t>
            </a:r>
            <a:r>
              <a:rPr lang="en"/>
              <a:t> un database?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 compra su Amazon?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Hobby? Passioni? Passatempi (apparte lo studio!)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Ambiente di sviluppo e altre risorse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computer: Linux, Ubuntu 20.04 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Server: Linux, Ubuntu 20.04 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Web Services - https://aws.amazon.com/it/free/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Risorse UNP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ArduinoIDE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Software di virtualizzazione: VirtualBox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Gestore di container: Docker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7"/>
          <p:cNvSpPr txBox="1"/>
          <p:nvPr/>
        </p:nvSpPr>
        <p:spPr>
          <a:xfrm>
            <a:off x="0" y="4831175"/>
            <a:ext cx="9144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https://medium.com/@hudsonmendes/docker-have-a-ubuntu-development-machine-within-seconds-from-windows-or-mac-fd2f30a338e4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9" name="Google Shape;209;p37"/>
          <p:cNvSpPr txBox="1"/>
          <p:nvPr/>
        </p:nvSpPr>
        <p:spPr>
          <a:xfrm>
            <a:off x="0" y="4651725"/>
            <a:ext cx="2908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Tutorial per Windoes &amp; MacOS</a:t>
            </a:r>
            <a:endParaRPr b="1"/>
          </a:p>
        </p:txBody>
      </p:sp>
      <p:sp>
        <p:nvSpPr>
          <p:cNvPr id="210" name="Google Shape;210;p37"/>
          <p:cNvSpPr txBox="1"/>
          <p:nvPr/>
        </p:nvSpPr>
        <p:spPr>
          <a:xfrm>
            <a:off x="3522300" y="3611200"/>
            <a:ext cx="5621700" cy="129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\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--name ubuntu \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-e HOST_IP=$(ifconfig en0 | awk '/ *inet /{print $2}') \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-v /Users/hudson/Workspaces:/src \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-t -i \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ubuntu /bin/bash</a:t>
            </a:r>
            <a:endParaRPr/>
          </a:p>
        </p:txBody>
      </p:sp>
      <p:sp>
        <p:nvSpPr>
          <p:cNvPr id="211" name="Google Shape;211;p37"/>
          <p:cNvSpPr txBox="1"/>
          <p:nvPr/>
        </p:nvSpPr>
        <p:spPr>
          <a:xfrm>
            <a:off x="6235500" y="3510625"/>
            <a:ext cx="29085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Ubuntu con Docker su MacOS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Creative Commons &amp; </a:t>
            </a:r>
            <a:r>
              <a:rPr b="1" lang="en">
                <a:solidFill>
                  <a:srgbClr val="FFFFFF"/>
                </a:solidFill>
              </a:rPr>
              <a:t>Google</a:t>
            </a:r>
            <a:r>
              <a:rPr b="1" lang="en">
                <a:solidFill>
                  <a:srgbClr val="FFFFFF"/>
                </a:solidFill>
              </a:rPr>
              <a:t> Drive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1055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Queste slide e tutto il materiale didattico sarà sviluppato in una cartella Google Drive condivisa con gli studenti che potranno apportare il loro contributo.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Periodicamente il materiale sarà finalizzato e pubblicato sul portale e-learning di Dipartimento.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Gli studenti possono essere abilitati all’accesso della cartella Google Drive inviando la propria gmail (o altra casella di posta associata al servizio) a: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raffaele.montella@uniparthenope.it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Tutte le comunicazioni con il docente continuano ad avvenire attraverso l’email istituzionale @studenti.uniparthenope.it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Domande e risposte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Il corso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Articolazione didattica: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lezioni: 48h di lezione frontale 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Prerequisiti:</a:t>
            </a:r>
            <a:br>
              <a:rPr lang="en"/>
            </a:br>
            <a:r>
              <a:rPr lang="en"/>
              <a:t>E’ necessaria la conoscenza degli argomenti di Programmazione, Basi di Dati, Architettura e Reti (ovvero l’esame è fortemente </a:t>
            </a:r>
            <a:r>
              <a:rPr b="1" lang="en"/>
              <a:t>sconsigliato</a:t>
            </a:r>
            <a:r>
              <a:rPr lang="en"/>
              <a:t> al II anno, </a:t>
            </a:r>
            <a:r>
              <a:rPr b="1" lang="en" u="sng"/>
              <a:t>consigliato</a:t>
            </a:r>
            <a:r>
              <a:rPr lang="en"/>
              <a:t> al III).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Finalità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corso si propone di fornire le conoscenze e le competenze necessarie per la realizzazione di applicazioni web-based, contestualizzandole nell'ambito più vasto delle </a:t>
            </a:r>
            <a:r>
              <a:rPr b="1" lang="en"/>
              <a:t>applicazioni distribuite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 corso è un’introduzione alla programmazione di applicazioni in ambiente internet con riferimenti anche alla fruizione attraverso dispositivi mobili e all’i</a:t>
            </a:r>
            <a:r>
              <a:rPr b="1" lang="en"/>
              <a:t>nternet delle cose</a:t>
            </a:r>
            <a:r>
              <a:rPr lang="en"/>
              <a:t> (Internet of Things).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Finalità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Particolare attenzione viene posta alla definizione dei modelli su cui questa tipologia di applicazioni si basa, partendo da quelli più tradizionali per arrivare alle evoluzioni recenti.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Piattaforma di riferimento:</a:t>
            </a:r>
            <a:r>
              <a:rPr lang="en"/>
              <a:t> LAMP (No Windows. No XAMP.)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Apache/Nginx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Finalità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Tecnologie abilitanti: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computing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Sensori, attuatori, microcontrollori e microprocessori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Parte significativa del corso è dedicata allo svolgimento di esercitazioni guidate in laboratorio e ad esercitazioni da compiere a casa.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Seguo o non seguo?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0" y="745850"/>
            <a:ext cx="57579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Corsisti: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È considerato corsista chi partecipa 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prove intercorso (e-learning - in presenza)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prova al momento dell’esame </a:t>
            </a:r>
            <a:r>
              <a:rPr lang="en"/>
              <a:t>(e-learning - in presenza)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 voto teoria la media dei 2 voti migliori delle 3 prove.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Proposal progetto (5% del voto finale)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Progetto (35% demo del voto finale)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Non corsisti: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Progetto (40% voto finale)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 prova al momento dell’esame (e-learning/proctoring)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Possono non fare il progetto (nel caso il voto finale dipende solo dall’esame teorico: 60%).</a:t>
            </a:r>
            <a:r>
              <a:rPr lang="en"/>
              <a:t> </a:t>
            </a:r>
            <a:endParaRPr b="1"/>
          </a:p>
        </p:txBody>
      </p:sp>
      <p:sp>
        <p:nvSpPr>
          <p:cNvPr id="92" name="Google Shape;92;p19"/>
          <p:cNvSpPr/>
          <p:nvPr/>
        </p:nvSpPr>
        <p:spPr>
          <a:xfrm>
            <a:off x="5974600" y="1338625"/>
            <a:ext cx="2933100" cy="9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Esame entro </a:t>
            </a:r>
            <a:r>
              <a:rPr b="1" lang="en"/>
              <a:t>ottobre</a:t>
            </a:r>
            <a:r>
              <a:rPr lang="en"/>
              <a:t> 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Presentazione progetto (40%)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60% Esame teorico.</a:t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5974600" y="3513900"/>
            <a:ext cx="2933100" cy="9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Esame da </a:t>
            </a:r>
            <a:r>
              <a:rPr b="1" lang="en"/>
              <a:t>gennaio</a:t>
            </a:r>
            <a:r>
              <a:rPr lang="en"/>
              <a:t> 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[Presentazione progetto (40%)]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60% Esame teorico.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5433000" y="1545325"/>
            <a:ext cx="324900" cy="5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5433000" y="3720600"/>
            <a:ext cx="324900" cy="5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5400000">
            <a:off x="7239000" y="2578500"/>
            <a:ext cx="324900" cy="5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7746300" y="2651700"/>
            <a:ext cx="9153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fallback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0" y="4715675"/>
            <a:ext cx="9144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 fuori corso possono scegliere se seguire il corso ed essere considerati corsisti o fare l’esame come non corsista.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Organizzazione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905550"/>
            <a:ext cx="8520600" cy="4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Durata: Settembre – Dicembre 2022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Lezioni frontali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 novembre: Proposta progetti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14 novembre</a:t>
            </a:r>
            <a:r>
              <a:rPr lang="en"/>
              <a:t>: Prova intercorso #1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19 dicembre: Prova intercorso #2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23 dicembre: Presentazione progetti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Organizzazione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Orario: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Lunedì 16:00 – 18.00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Martedì 16:00 – 18.00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Esercitazioni speciali: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SmartLab - CDN434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