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4006bf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4006bf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4006bf3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4006bf3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4006bf3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4006bf3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4006bf3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4006bf3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4006bf3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4006bf3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4006bf3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4006bf3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4006bf3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4006bf3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4006bf3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4006bf3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4006bf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4006bf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4006bf3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4006bf3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0e3af47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0e3af47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4006bf32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4006bf3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4006bf3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4006bf3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4006bf3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4006bf3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4006bf3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4006bf3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4006bf3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4006bf3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4006bf3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4006bf3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4006bf3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4006bf3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24006bf3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24006bf3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4006bf3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4006bf3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4006bf3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4006bf3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0e3af47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0e3af47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4006bf3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4006bf3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4006bf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4006b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4006bf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4006bf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4006bf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4006bf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4006bf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4006bf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4006bf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4006bf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4006bf3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4006bf3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about:blank" TargetMode="External"/><Relationship Id="rId4" Type="http://schemas.openxmlformats.org/officeDocument/2006/relationships/hyperlink" Target="http://www.dominio.com/dir1/" TargetMode="External"/><Relationship Id="rId5" Type="http://schemas.openxmlformats.org/officeDocument/2006/relationships/hyperlink" Target="http://www.dominio.com:8043/d1/d2/file.html" TargetMode="External"/><Relationship Id="rId6" Type="http://schemas.openxmlformats.org/officeDocument/2006/relationships/hyperlink" Target="http://www.dominio.com:8043/d1&amp;file.html%23cp1" TargetMode="External"/><Relationship Id="rId7" Type="http://schemas.openxmlformats.org/officeDocument/2006/relationships/hyperlink" Target="http://www.dominio.com/login.php?user=pippo" TargetMode="External"/><Relationship Id="rId8" Type="http://schemas.openxmlformats.org/officeDocument/2006/relationships/hyperlink" Target="mailto:raffaele.montella@uniparthenope.i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Tecnologie web:</a:t>
            </a:r>
            <a:br>
              <a:rPr b="1" lang="en">
                <a:solidFill>
                  <a:srgbClr val="FFFFFF"/>
                </a:solidFill>
              </a:rPr>
            </a:br>
            <a:r>
              <a:rPr b="1" lang="en">
                <a:solidFill>
                  <a:srgbClr val="FFFFFF"/>
                </a:solidFill>
              </a:rPr>
              <a:t>Introduzione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Raffaele Montella, Ph.D.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raffaele.montella@uniparthenope.it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Multimedia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 documenti multimediali comprendono differenti tipologie di dato: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Testo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Immagini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Audio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Video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Ipermedia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Documenti ipermediali: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Documenti ipertestuali con capacità ipertestuali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Accesso non lineare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Il nodo è costituito da testo, immagini, ecc…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Il link punta ad un nodo differente o a parti differenti dello stesso nodo</a:t>
            </a:r>
            <a:endParaRPr sz="2400">
              <a:solidFill>
                <a:schemeClr val="dk1"/>
              </a:solidFill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Il web è ipermediale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Word Wide Web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Documento ipermediale distribuito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I nodi possono essere costituiti da qualsiasi tipologia di dato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I nodi sono memorizzati in maniera fisicamente distribuita su file system di server remoti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 nodi sono univocamente individuati attraverso una convenzione: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URI: Uniform Resource Identifier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URL: Uniform Resource Locator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URI: Uniform Resource Identifier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Identificatore univoco di risorse web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Sequenza di caratteri stampabili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Forma generale: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&lt;schema&gt;:&lt;dettagli specifici&gt;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Le URI hanno funzioni molto generali non necessariamente legate ad internet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Esempio: ISBN (es 9788865379233)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URL: </a:t>
            </a:r>
            <a:r>
              <a:rPr b="1" lang="en">
                <a:solidFill>
                  <a:schemeClr val="lt1"/>
                </a:solidFill>
              </a:rPr>
              <a:t>Uniform</a:t>
            </a:r>
            <a:r>
              <a:rPr b="1" lang="en">
                <a:solidFill>
                  <a:srgbClr val="FFFFFF"/>
                </a:solidFill>
              </a:rPr>
              <a:t> Resource Locator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58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Le risorse raggiungibili tramite protocollo HTTP sono identificate da una forma particolare di URI:</a:t>
            </a:r>
            <a:endParaRPr sz="2400">
              <a:solidFill>
                <a:schemeClr val="dk1"/>
              </a:solidFill>
            </a:endParaRPr>
          </a:p>
          <a:p>
            <a:pPr indent="-223519" lvl="1" marL="742950" rtl="0" algn="l">
              <a:lnSpc>
                <a:spcPct val="8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–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http://&lt;nodo&gt;:&lt;porta&gt;/&lt;percorso&gt;?&lt;query&gt;#&lt;frammento&gt;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701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225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Nodo: indirizzo ip o nome del server</a:t>
            </a:r>
            <a:endParaRPr sz="2400">
              <a:solidFill>
                <a:schemeClr val="dk1"/>
              </a:solidFill>
            </a:endParaRPr>
          </a:p>
          <a:p>
            <a:pPr indent="-3225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Porta: la porta socket su cui il server è in ascolto, per http è la 80</a:t>
            </a:r>
            <a:endParaRPr sz="2400">
              <a:solidFill>
                <a:schemeClr val="dk1"/>
              </a:solidFill>
            </a:endParaRPr>
          </a:p>
          <a:p>
            <a:pPr indent="-322580" lvl="0" marL="34290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Percorso: percorso del file relativo al file system del server. La radice è solitamente una directory ad accesso limitato. Se non specificato è restituito il documento di default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URL: </a:t>
            </a:r>
            <a:r>
              <a:rPr b="1" lang="en">
                <a:solidFill>
                  <a:schemeClr val="lt1"/>
                </a:solidFill>
              </a:rPr>
              <a:t>Uniform</a:t>
            </a:r>
            <a:r>
              <a:rPr b="1" lang="en">
                <a:solidFill>
                  <a:srgbClr val="FFFFFF"/>
                </a:solidFill>
              </a:rPr>
              <a:t> Resource Locator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67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</a:rPr>
              <a:t>Esempi:</a:t>
            </a:r>
            <a:endParaRPr sz="2000">
              <a:solidFill>
                <a:schemeClr val="dk1"/>
              </a:solidFill>
            </a:endParaRPr>
          </a:p>
          <a:p>
            <a:pPr indent="-2349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http://www.dominio.com/</a:t>
            </a:r>
            <a:endParaRPr sz="2000">
              <a:solidFill>
                <a:schemeClr val="dk1"/>
              </a:solidFill>
            </a:endParaRPr>
          </a:p>
          <a:p>
            <a:pPr indent="-2349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http://www.dominio.com/dir1/</a:t>
            </a:r>
            <a:endParaRPr sz="2000">
              <a:solidFill>
                <a:schemeClr val="dk1"/>
              </a:solidFill>
            </a:endParaRPr>
          </a:p>
          <a:p>
            <a:pPr indent="-2349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http://www.dominio.com:8043/d1/d2/file.html</a:t>
            </a:r>
            <a:endParaRPr sz="2000">
              <a:solidFill>
                <a:schemeClr val="dk1"/>
              </a:solidFill>
            </a:endParaRPr>
          </a:p>
          <a:p>
            <a:pPr indent="-2349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 u="sng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http://www.dominio.com:8043/d1/file.html#cp1</a:t>
            </a:r>
            <a:endParaRPr sz="2000">
              <a:solidFill>
                <a:schemeClr val="dk1"/>
              </a:solidFill>
            </a:endParaRPr>
          </a:p>
          <a:p>
            <a:pPr indent="-2349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 u="sng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http://www.dominio.com/login.php?user=pippo</a:t>
            </a:r>
            <a:endParaRPr sz="2000">
              <a:solidFill>
                <a:schemeClr val="dk1"/>
              </a:solidFill>
            </a:endParaRPr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6670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>
                <a:solidFill>
                  <a:schemeClr val="dk1"/>
                </a:solidFill>
              </a:rPr>
              <a:t>Questo non è l’unico schema di URL:</a:t>
            </a:r>
            <a:endParaRPr sz="2000">
              <a:solidFill>
                <a:schemeClr val="dk1"/>
              </a:solidFill>
            </a:endParaRPr>
          </a:p>
          <a:p>
            <a:pPr indent="-2349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>
                <a:solidFill>
                  <a:schemeClr val="dk1"/>
                </a:solidFill>
              </a:rPr>
              <a:t>https://</a:t>
            </a:r>
            <a:endParaRPr sz="2000">
              <a:solidFill>
                <a:schemeClr val="dk1"/>
              </a:solidFill>
            </a:endParaRPr>
          </a:p>
          <a:p>
            <a:pPr indent="-2349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>
                <a:solidFill>
                  <a:schemeClr val="dk1"/>
                </a:solidFill>
              </a:rPr>
              <a:t>ftp://</a:t>
            </a:r>
            <a:endParaRPr sz="2000">
              <a:solidFill>
                <a:schemeClr val="dk1"/>
              </a:solidFill>
            </a:endParaRPr>
          </a:p>
          <a:p>
            <a:pPr indent="-2349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 u="sng">
                <a:solidFill>
                  <a:srgbClr val="0000FF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mailto:raffaele.montella@uniparthenope.it</a:t>
            </a:r>
            <a:endParaRPr sz="2000">
              <a:solidFill>
                <a:schemeClr val="dk1"/>
              </a:solidFill>
            </a:endParaRPr>
          </a:p>
          <a:p>
            <a:pPr indent="-234950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" sz="2000">
                <a:solidFill>
                  <a:schemeClr val="dk1"/>
                </a:solidFill>
              </a:rPr>
              <a:t>S3://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281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Protocollo HTTP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34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Usato dal web server e web client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Hyper Text Transfer Protocol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Protocollo semplice (11 verbi)</a:t>
            </a:r>
            <a:endParaRPr sz="2400">
              <a:solidFill>
                <a:schemeClr val="dk1"/>
              </a:solidFill>
            </a:endParaRPr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Stateless: richieste successive sono considerate non legate fra loro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Connectionless: non è necessaria una fase di inizio e fine connessione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La connessione esiste fra una request del client ed una response del server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Client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E’ il dispositivo software che permette l’interazione con il server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Nel caso del web il client è il browser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Visualizzazione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Interfaccia grafica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Interattivo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Non è l’unico client!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Le risorse web correttamente gestite sono usufruibili da qualsiasi tipo di browser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Browser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Interpreta le richieste dell’utente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Recupera le risorse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Gestisce le risorse</a:t>
            </a:r>
            <a:endParaRPr sz="2400">
              <a:solidFill>
                <a:schemeClr val="dk1"/>
              </a:solidFill>
            </a:endParaRPr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Componenti: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Motore di rendering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Plug-in</a:t>
            </a:r>
            <a:endParaRPr sz="2400">
              <a:solidFill>
                <a:schemeClr val="dk1"/>
              </a:solidFill>
            </a:endParaRPr>
          </a:p>
          <a:p>
            <a:pPr indent="-2603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Helper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Programmazione lato client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 browser possono eseguire programmi ricevuti in forma di risorse</a:t>
            </a:r>
            <a:endParaRPr sz="2400">
              <a:solidFill>
                <a:schemeClr val="dk1"/>
              </a:solidFill>
            </a:endParaRPr>
          </a:p>
          <a:p>
            <a:pPr indent="-3530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Sicurezza:</a:t>
            </a:r>
            <a:endParaRPr sz="2400">
              <a:solidFill>
                <a:schemeClr val="dk1"/>
              </a:solidFill>
            </a:endParaRPr>
          </a:p>
          <a:p>
            <a:pPr indent="-31369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Sandbox: non possono accedere a risorse locali se non preventivamente autorizzati</a:t>
            </a:r>
            <a:endParaRPr sz="2400">
              <a:solidFill>
                <a:schemeClr val="dk1"/>
              </a:solidFill>
            </a:endParaRPr>
          </a:p>
          <a:p>
            <a:pPr indent="-31369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Connessione: possono interagire unicamente con il server da cui sono stati scaricati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Sommario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84875" y="808125"/>
            <a:ext cx="8157300" cy="4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34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World Wide Web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Strumenti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Client-Server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Ipertesto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URI/URL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Protocollo HTTP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Programmazione lato client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Programmazione lato client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La programmazione client-side consente la realizzazione di programmi eseguiti sul client tramite:</a:t>
            </a:r>
            <a:endParaRPr sz="2400">
              <a:solidFill>
                <a:schemeClr val="dk1"/>
              </a:solidFill>
            </a:endParaRPr>
          </a:p>
          <a:p>
            <a:pPr indent="-2006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1369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Scripting lato client</a:t>
            </a:r>
            <a:endParaRPr sz="2400">
              <a:solidFill>
                <a:schemeClr val="dk1"/>
              </a:solidFill>
            </a:endParaRPr>
          </a:p>
          <a:p>
            <a:pPr indent="-31369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Applet Java</a:t>
            </a:r>
            <a:endParaRPr sz="2400">
              <a:solidFill>
                <a:schemeClr val="dk1"/>
              </a:solidFill>
            </a:endParaRPr>
          </a:p>
          <a:p>
            <a:pPr indent="-31369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Applicazioni Flash</a:t>
            </a:r>
            <a:endParaRPr sz="2400">
              <a:solidFill>
                <a:schemeClr val="dk1"/>
              </a:solidFill>
            </a:endParaRPr>
          </a:p>
          <a:p>
            <a:pPr indent="-31369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Applicazioni Silverlight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Programmazione lato client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006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58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Programmi incorporati all’interno del codice HTML tramite il tag &lt;script&gt;</a:t>
            </a:r>
            <a:endParaRPr sz="2400">
              <a:solidFill>
                <a:schemeClr val="dk1"/>
              </a:solidFill>
            </a:endParaRPr>
          </a:p>
          <a:p>
            <a:pPr indent="-3225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 programmi sono interpretati all’interno del browser</a:t>
            </a:r>
            <a:endParaRPr sz="2400">
              <a:solidFill>
                <a:schemeClr val="dk1"/>
              </a:solidFill>
            </a:endParaRPr>
          </a:p>
          <a:p>
            <a:pPr indent="-3225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Linguaggi di scripting:</a:t>
            </a:r>
            <a:endParaRPr sz="2400">
              <a:solidFill>
                <a:schemeClr val="dk1"/>
              </a:solidFill>
            </a:endParaRPr>
          </a:p>
          <a:p>
            <a:pPr indent="-287019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Automazione, manipolazione e personalizzazione delle funzionalità fornite da un sistema software</a:t>
            </a:r>
            <a:endParaRPr sz="2400">
              <a:solidFill>
                <a:schemeClr val="dk1"/>
              </a:solidFill>
            </a:endParaRPr>
          </a:p>
          <a:p>
            <a:pPr indent="-287019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Non è indipendente dal contesto applicativo come un linguaggio di programmazione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Programmazione lato client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5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Funzionalità per interagire con gli elementi visualizzati dal browser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Programmazione lato client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7" name="Google Shape;1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Il linguaggio più utilizzato è il Javascript (ECMAscript)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Libreria standard DOM (Document Object Model)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Jscript è una variante Microsoft di ECMAscript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DHTML: combinazione di Javascript e DOM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Aggiornamento asincrono di parti di una pagina web: AJAX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Applet Java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3" name="Google Shape;19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2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Programmi Java compilati in codice intermedio (bytecode)</a:t>
            </a:r>
            <a:endParaRPr sz="2400">
              <a:solidFill>
                <a:schemeClr val="dk1"/>
              </a:solidFill>
            </a:endParaRPr>
          </a:p>
          <a:p>
            <a:pPr indent="-3378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Sono eseguiti da una macchina virtuale all’interno del browser</a:t>
            </a:r>
            <a:endParaRPr sz="2400">
              <a:solidFill>
                <a:schemeClr val="dk1"/>
              </a:solidFill>
            </a:endParaRPr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378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Limitazioni:</a:t>
            </a:r>
            <a:endParaRPr sz="2400">
              <a:solidFill>
                <a:schemeClr val="dk1"/>
              </a:solidFill>
            </a:endParaRPr>
          </a:p>
          <a:p>
            <a:pPr indent="-300355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Accesso alla memoria</a:t>
            </a:r>
            <a:endParaRPr sz="2400">
              <a:solidFill>
                <a:schemeClr val="dk1"/>
              </a:solidFill>
            </a:endParaRPr>
          </a:p>
          <a:p>
            <a:pPr indent="-300355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File system</a:t>
            </a:r>
            <a:endParaRPr sz="2400">
              <a:solidFill>
                <a:schemeClr val="dk1"/>
              </a:solidFill>
            </a:endParaRPr>
          </a:p>
          <a:p>
            <a:pPr indent="-300355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Comunicazioni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Applet Java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9" name="Google Shape;19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Attraverso la certificazione le limitazioni possono essere rimosse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378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Attualmente raramente utilizzate.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Applicazioni Flash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2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Concettualmente simile alle applet Java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378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Maggiormente orientato alla multimedialità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378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E’ necessario un plugin del browser, non sempre disponibile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Applicazioni Flash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Vantaggi:</a:t>
            </a:r>
            <a:endParaRPr sz="2400">
              <a:solidFill>
                <a:schemeClr val="dk1"/>
              </a:solidFill>
            </a:endParaRPr>
          </a:p>
          <a:p>
            <a:pPr indent="-300355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Grande potenza creativa multimediale</a:t>
            </a:r>
            <a:endParaRPr sz="2400">
              <a:solidFill>
                <a:schemeClr val="dk1"/>
              </a:solidFill>
            </a:endParaRPr>
          </a:p>
          <a:p>
            <a:pPr indent="-300355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Alte prestazioni di visualizzazione 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378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Svantaggi: </a:t>
            </a:r>
            <a:endParaRPr sz="2400">
              <a:solidFill>
                <a:schemeClr val="dk1"/>
              </a:solidFill>
            </a:endParaRPr>
          </a:p>
          <a:p>
            <a:pPr indent="-300355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Risorse non indicizzate dai motori di ricerca</a:t>
            </a:r>
            <a:endParaRPr sz="2400">
              <a:solidFill>
                <a:schemeClr val="dk1"/>
              </a:solidFill>
            </a:endParaRPr>
          </a:p>
          <a:p>
            <a:pPr indent="-300355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Difficile integrazione con il lato server</a:t>
            </a:r>
            <a:endParaRPr sz="2400">
              <a:solidFill>
                <a:schemeClr val="dk1"/>
              </a:solidFill>
            </a:endParaRPr>
          </a:p>
          <a:p>
            <a:pPr indent="-300355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Non compatibile con tutti i dispositivi mobili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Applicazioni Silverlight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34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Concettualmente simile a Flash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Prodotto da Microsoft, </a:t>
            </a:r>
            <a:r>
              <a:rPr lang="en" sz="2400">
                <a:solidFill>
                  <a:schemeClr val="dk1"/>
                </a:solidFill>
              </a:rPr>
              <a:t>multipiattaforma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Integrato con il framework .net</a:t>
            </a:r>
            <a:endParaRPr sz="2400">
              <a:solidFill>
                <a:schemeClr val="dk1"/>
              </a:solidFill>
            </a:endParaRPr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Disponibile per:</a:t>
            </a:r>
            <a:endParaRPr sz="2400">
              <a:solidFill>
                <a:schemeClr val="dk1"/>
              </a:solidFill>
            </a:endParaRPr>
          </a:p>
          <a:p>
            <a:pPr indent="-27368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Windows</a:t>
            </a:r>
            <a:endParaRPr sz="2400">
              <a:solidFill>
                <a:schemeClr val="dk1"/>
              </a:solidFill>
            </a:endParaRPr>
          </a:p>
          <a:p>
            <a:pPr indent="-27368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Linux</a:t>
            </a:r>
            <a:endParaRPr sz="2400">
              <a:solidFill>
                <a:schemeClr val="dk1"/>
              </a:solidFill>
            </a:endParaRPr>
          </a:p>
          <a:p>
            <a:pPr indent="-27368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Max OSX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Non disponibile per: iOS e Android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HTML5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E’ una revisione dello Hyper Text Markup Language.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Risolve i problemi di compatibilità fra implementazione diverse di HTML 4.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Multibrowser (non necessita di plug-in e API accessorie).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Supporto di multimedia.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Disegnato con in mente i dispositivi mobili.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Parsing rules, nuovi attributi e omogeneizzazione degli esistenti, drag and drop, editing offline, messaging, registrazione di MIME e protocolli, WebSQL.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World Wide Web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46850" y="1152475"/>
            <a:ext cx="837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E’ un documento ipermediale distribuito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E’ una rete di risorse informative interconnesse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Le risorse sono geograficamente distribuite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L’ecosistema hardware, software e “contentware” è fortemente eterogeneo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Conclusioni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06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Il web è un documento ipermediale</a:t>
            </a:r>
            <a:endParaRPr sz="2400">
              <a:solidFill>
                <a:schemeClr val="dk1"/>
              </a:solidFill>
            </a:endParaRPr>
          </a:p>
          <a:p>
            <a:pPr indent="-353060" lvl="0" marL="342900" rtl="0" algn="l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Un documento ipermediale è un grafo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1369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i cui nodi sono documenti</a:t>
            </a:r>
            <a:br>
              <a:rPr lang="en" sz="24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(o frammenti di documenti) multimediali</a:t>
            </a:r>
            <a:endParaRPr sz="2400">
              <a:solidFill>
                <a:schemeClr val="dk1"/>
              </a:solidFill>
            </a:endParaRPr>
          </a:p>
          <a:p>
            <a:pPr indent="-313690" lvl="1" marL="742950" rtl="0" algn="l">
              <a:lnSpc>
                <a:spcPct val="8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i cui archi sono i collegamenti fra nodi</a:t>
            </a:r>
            <a:br>
              <a:rPr lang="en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Strumenti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23250" y="1152475"/>
            <a:ext cx="850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258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Le risorse sono mantenute da calcolatori detti server</a:t>
            </a:r>
            <a:endParaRPr sz="2400">
              <a:solidFill>
                <a:schemeClr val="dk1"/>
              </a:solidFill>
            </a:endParaRPr>
          </a:p>
          <a:p>
            <a:pPr indent="-3225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Le risorse sono accessibili grazie a software detti client</a:t>
            </a:r>
            <a:endParaRPr sz="2400">
              <a:solidFill>
                <a:schemeClr val="dk1"/>
              </a:solidFill>
            </a:endParaRPr>
          </a:p>
          <a:p>
            <a:pPr indent="-1701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22580" lvl="0" marL="34290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Disambiguità:</a:t>
            </a:r>
            <a:endParaRPr sz="2400">
              <a:solidFill>
                <a:schemeClr val="dk1"/>
              </a:solidFill>
            </a:endParaRPr>
          </a:p>
          <a:p>
            <a:pPr indent="-287019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Server: software che accetta connessioni e che fornisce un servizio tramite un opportuno protocollo</a:t>
            </a:r>
            <a:endParaRPr sz="2400">
              <a:solidFill>
                <a:schemeClr val="dk1"/>
              </a:solidFill>
            </a:endParaRPr>
          </a:p>
          <a:p>
            <a:pPr indent="-287019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Server: hardware dedicato all’esecuzione di uno o più software di tipo server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Strumenti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782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L’accesso alle risorse avviene tramite software aventi funzionalità di client</a:t>
            </a:r>
            <a:endParaRPr sz="2400">
              <a:solidFill>
                <a:schemeClr val="dk1"/>
              </a:solidFill>
            </a:endParaRPr>
          </a:p>
          <a:p>
            <a:pPr indent="-3378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Un esempio di client sono i browser web</a:t>
            </a:r>
            <a:endParaRPr sz="2400">
              <a:solidFill>
                <a:schemeClr val="dk1"/>
              </a:solidFill>
            </a:endParaRPr>
          </a:p>
          <a:p>
            <a:pPr indent="-3378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Altri esempi sono:</a:t>
            </a:r>
            <a:endParaRPr sz="2400">
              <a:solidFill>
                <a:schemeClr val="dk1"/>
              </a:solidFill>
            </a:endParaRPr>
          </a:p>
          <a:p>
            <a:pPr indent="-300355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Client di posta elettronica</a:t>
            </a:r>
            <a:endParaRPr sz="2400">
              <a:solidFill>
                <a:schemeClr val="dk1"/>
              </a:solidFill>
            </a:endParaRPr>
          </a:p>
          <a:p>
            <a:pPr indent="-300355" lvl="1" marL="742950" rtl="0" algn="l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Client ftp</a:t>
            </a:r>
            <a:endParaRPr sz="2400">
              <a:solidFill>
                <a:schemeClr val="dk1"/>
              </a:solidFill>
            </a:endParaRPr>
          </a:p>
          <a:p>
            <a:pPr indent="-1854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37820" lvl="0" marL="34290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Il paradigma di comunicazione maggiormente usato sulla rete è il client-server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Paradigma Client-Server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34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La computazione è distribuita su almeno due nodi:</a:t>
            </a:r>
            <a:endParaRPr sz="2400">
              <a:solidFill>
                <a:schemeClr val="dk1"/>
              </a:solidFill>
            </a:endParaRPr>
          </a:p>
          <a:p>
            <a:pPr indent="-27368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Il client origina la connessione collegandosi ad un server</a:t>
            </a:r>
            <a:endParaRPr sz="2400">
              <a:solidFill>
                <a:schemeClr val="dk1"/>
              </a:solidFill>
            </a:endParaRPr>
          </a:p>
          <a:p>
            <a:pPr indent="-273685" lvl="1" marL="74295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Il server accetta la connessione e fornisce un servizio</a:t>
            </a:r>
            <a:endParaRPr sz="2400">
              <a:solidFill>
                <a:schemeClr val="dk1"/>
              </a:solidFill>
            </a:endParaRPr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Il client ed il server usano il medesimo schema di comunicazione detto protocollo.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Il protocollo stabilisce le regole di comportamento delle due parti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Paradigma Client-Server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198650" y="1005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34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 protocolli usati sul web sono di tipo application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Sono in cima alla pila iso-osi e tcp/ip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Per la navigazione sul web tramite browser il protocollo utilizzato è HTTP</a:t>
            </a:r>
            <a:endParaRPr sz="2400">
              <a:solidFill>
                <a:schemeClr val="dk1"/>
              </a:solidFill>
            </a:endParaRPr>
          </a:p>
          <a:p>
            <a:pPr indent="-2736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Il browser richiede una risorsa ad un server eventualmente accompagnata da dei parametri</a:t>
            </a:r>
            <a:endParaRPr sz="2400">
              <a:solidFill>
                <a:schemeClr val="dk1"/>
              </a:solidFill>
            </a:endParaRPr>
          </a:p>
          <a:p>
            <a:pPr indent="-2736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Il server risponde con una notifica di successo o errore seguita eventualmente dalla risorsa richiesta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“contentware”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Sono i contenuti, ovvero i dati e le informazioni disponibili sulla rete tramite i server ed accessibili tramite i browser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L’ipertesto è la tipologia di contenuto che ha reso il world wide web un successo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Un ipertesto è un documento fruibile anche in maniera non lineare</a:t>
            </a:r>
            <a:endParaRPr sz="2400">
              <a:solidFill>
                <a:schemeClr val="dk1"/>
              </a:solidFill>
            </a:endParaRPr>
          </a:p>
          <a:p>
            <a:pPr indent="-2921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Una enciclopedia con i relativi indici e riferimenti è un ipertesto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Ipertesto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34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Un ipertesto è formalmente definibile come un grafo:</a:t>
            </a:r>
            <a:endParaRPr sz="2400">
              <a:solidFill>
                <a:schemeClr val="dk1"/>
              </a:solidFill>
            </a:endParaRPr>
          </a:p>
          <a:p>
            <a:pPr indent="-273685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Nodi: raggruppamento di dati</a:t>
            </a:r>
            <a:endParaRPr sz="2400">
              <a:solidFill>
                <a:schemeClr val="dk1"/>
              </a:solidFill>
            </a:endParaRPr>
          </a:p>
          <a:p>
            <a:pPr indent="-273685" lvl="1" marL="74295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>
                <a:solidFill>
                  <a:schemeClr val="dk1"/>
                </a:solidFill>
              </a:rPr>
              <a:t>Archi: collegamento fra dati</a:t>
            </a:r>
            <a:endParaRPr sz="2400">
              <a:solidFill>
                <a:schemeClr val="dk1"/>
              </a:solidFill>
            </a:endParaRPr>
          </a:p>
          <a:p>
            <a:pPr indent="-1549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 nodi si possono distinguere in base alla struttura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 nodi possono essere organizzati in unità semantiche</a:t>
            </a:r>
            <a:endParaRPr sz="2400">
              <a:solidFill>
                <a:schemeClr val="dk1"/>
              </a:solidFill>
            </a:endParaRPr>
          </a:p>
          <a:p>
            <a:pPr indent="-307340" lvl="0" marL="34290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400">
                <a:solidFill>
                  <a:schemeClr val="dk1"/>
                </a:solidFill>
              </a:rPr>
              <a:t>I vincoli di legame fra i nodi prescindono dalla memorizzazione fisica del nodo stesso.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