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1308db4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71308db4c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1308db4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71308db4c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1308db4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71308db4c4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308db4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71308db4c4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1308db4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71308db4c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1308db4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71308db4c4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ocker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youtube.com/watch?v=g-XsXEsd6xA" TargetMode="External"/><Relationship Id="rId4" Type="http://schemas.openxmlformats.org/officeDocument/2006/relationships/hyperlink" Target="https://medium.com/@hudsonmendes/docker-have-a-ubuntu-development-machine-within-seconds-from-windows-or-mac-fd2f30a338e4" TargetMode="External"/><Relationship Id="rId5" Type="http://schemas.openxmlformats.org/officeDocument/2006/relationships/hyperlink" Target="https://www.docker.com/get-started" TargetMode="External"/><Relationship Id="rId6" Type="http://schemas.openxmlformats.org/officeDocument/2006/relationships/hyperlink" Target="https://www.w3school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ctrTitle"/>
          </p:nvPr>
        </p:nvSpPr>
        <p:spPr>
          <a:xfrm>
            <a:off x="0" y="592175"/>
            <a:ext cx="9144000" cy="20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it" sz="4200">
                <a:solidFill>
                  <a:srgbClr val="FFFFFF"/>
                </a:solidFill>
              </a:rPr>
              <a:t>Tecnologie Web:</a:t>
            </a:r>
            <a:br>
              <a:rPr b="1" lang="it" sz="4200">
                <a:solidFill>
                  <a:srgbClr val="FFFFFF"/>
                </a:solidFill>
              </a:rPr>
            </a:br>
            <a:r>
              <a:rPr b="1" i="0" lang="it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XML:Extensible Markup Language</a:t>
            </a:r>
            <a:endParaRPr b="1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 txBox="1"/>
          <p:nvPr>
            <p:ph idx="1" type="subTitle"/>
          </p:nvPr>
        </p:nvSpPr>
        <p:spPr>
          <a:xfrm>
            <a:off x="311700" y="2939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it"/>
              <a:t>Prof. Raffaele Montella, PhD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1" lang="it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raffaele.montella@uniparthenope.it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83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&lt;nome&gt;contenuto&lt;/nome&gt;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elemento XML è un contenitore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Contiene altri elementi XML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Contiene caratteri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caratterizzato da: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Nome: identifica la tipologia di elemento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Contenuto: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971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Delimitato dai tag di inizio e fine &lt;nome&gt;…&lt;/nome&gt;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971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il contenuto non è previsto si ha &lt;nome /&gt; 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Elementi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nome deve avere come primo carattere una lettera (maiuscola o minuscola) o un underscore (_)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caratteri successivi possono essere: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Maiuscoli e minuscoli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Underscore, punto (.), tratto alto (-)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nomi non possono iniziare con la stringa xml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è case sensitive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7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Nomi degli elementi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83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XML nessun nome di elemento è definito a priori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nomi degli elementi sono scelti dall’autore del documento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Famiglie di documenti possono condividere le stesse convenzioni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convenzioni sono definite tramite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Type Definition (DTD)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XML-Schema (basato su XML)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Nomi degli elementi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&lt;nome attr1=“val1” attr2=“val2”&gt;…&lt;/nome&gt;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prevede la possibilità che gli elementi hanno attributi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attributi sono coppie attributo=“valore”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valore dell’attributo deve essere fra apici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Ciascun elemento può avere 0, 1, n attributi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Attributi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>
            <p:ph idx="1" type="body"/>
          </p:nvPr>
        </p:nvSpPr>
        <p:spPr>
          <a:xfrm>
            <a:off x="457200" y="865651"/>
            <a:ext cx="8229600" cy="1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L’uso degli attributi rende più leggibile un documento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sempre possibile codificare il documento in modo da usare elementi in luogo di attributi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0" y="2501910"/>
            <a:ext cx="91440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 xml version=“1.0” ?&gt;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&lt;addressBook&gt;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&lt;entry id=“001”&gt;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&lt;name&gt;Angelo Riccio&lt;/name&gt;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&lt;email href=“mailto:angelo.riccio@uniparthenope.it”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&lt;tel preferred=“true”&gt;0815476613&lt;/tel&gt;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&lt;web href=“http://dsa.uniparthenope.it/angelo.riccio”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&lt;/entry&gt;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&lt;/addressBook&gt;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Attributi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>
            <p:ph idx="1" type="body"/>
          </p:nvPr>
        </p:nvSpPr>
        <p:spPr>
          <a:xfrm>
            <a:off x="457200" y="917150"/>
            <a:ext cx="8229600" cy="1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Consentono di annotare il documento senza inficiare i dati in esso contenuti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Possono essere estesi su più linee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0" y="2259465"/>
            <a:ext cx="91440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 xml version=“1.0” ?&gt;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Rubrica telefonica --&gt;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&lt;addressBook&gt;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&lt;entry&gt;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&lt;name&gt;Raffaele Montella&lt;/name&gt;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&lt;email href=“mailto:raffaele.montella@uniparthenope.it”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&lt;tel&gt;0815476672&lt;/tel&gt;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&lt;/entry&gt;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Questa entry e’ commentata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&lt;/addressBook&gt;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1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Commenti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&lt;[CDATA [ contenuto testuale ]]&gt;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sezioni CDATA contengono caratteri (Character Data)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sezioni CDATA contengono caratteri così come sono, incluse le parentesi angolari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 d’uso: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Inserire in un elemento XML del testo XML da non interpretare come tale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2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CDATA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idx="1" type="body"/>
          </p:nvPr>
        </p:nvSpPr>
        <p:spPr>
          <a:xfrm>
            <a:off x="457200" y="933451"/>
            <a:ext cx="8229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3"/>
          <p:cNvSpPr txBox="1"/>
          <p:nvPr/>
        </p:nvSpPr>
        <p:spPr>
          <a:xfrm>
            <a:off x="181444" y="1411341"/>
            <a:ext cx="85053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 xml version=“1.0” ?&gt;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&lt;example&gt;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&lt;title&gt;Un esempio di CDATA&lt;/title&gt;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&lt;text&gt;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 [CDATA [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&lt;entry&gt;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&lt;name&gt;Giulio Giunta&lt;/name&gt;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&lt;email href=“mailto:giulio.giunta@uniparthenope.it”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&lt;/entry&gt;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]]&gt;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&lt;/text&gt;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&lt;/example&gt;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3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CDATA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documento XML si dice ben formattato se: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 tag di inizio ha un corrispondente tag di fine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elementi sono annidati correttamente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valori degli attributi so</a:t>
            </a:r>
            <a:r>
              <a:rPr lang="it" sz="1900"/>
              <a:t>no</a:t>
            </a: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racchiusi fra apici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L’elemento radice del documento è unico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documento XML ben formattato è rappresentabile attraverso un albero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4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Documenti ben formattati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primo elemento ha ruolo di radice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elementi contenuti sono figli del contenitore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foglie sono elementi che contengono solo testo o una sezione CDATA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 documento descrive soltanto un albero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figli devono esse completamente contenuti nei genitori (annidamento corretto)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5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Documenti ben formattati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è un linguaggio di descrizione di dati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Derivato dallo Standard General Markup Language (SGML)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Permette l’interscambio di documenti strutturati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Introduzione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documento XML ben formattato è corretto dal punto di vista sintattico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è controllata: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correttezza dei nomi degli elementi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coerenza della struttura ad albero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documento può essere sintatticamente corretto, ma avere una struttura libera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Schemi di markup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Spesso è necessario imporre una struttura ad un file XML in modo da garantire l’adesione ad uno standard: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DTD: Document Type Definition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Schema: basato su XML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Entrambi gli strumenti assolvono al medesimo scopo.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Attualmente </a:t>
            </a:r>
            <a:r>
              <a:rPr lang="it" sz="1900"/>
              <a:t>XML Schema </a:t>
            </a: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 maggiore diffusione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7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Schemi di markup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83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una definizione formale della grammatica di una tipologia di documenti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utilizzabili (nomi)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Attributi (nomi, obbligatorietà, valori di default)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Struttura dell’albero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DTD è un documento testuale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Contiene la definizione di ogni elemento presente nel documento XML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documento XML è associato ad un DTD o a un XML-Schema con un’opportuna intestazione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Document Type Definition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documento XML a cui è associato un DTD o un XML Schema si dice valido se: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ben formato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Rispetta la definizione dello schema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validità di un documento rispetto ad uno schema è verificata da strumenti automatici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Document Type Definition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Intestazione del documento XML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Dichiarazione di tipo documento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radice specificaDTD&gt;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specifica DTD può essere espressa come: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 documento DTD racchiuso fra parentesi quadre []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riferimento URI al documento DTD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dichiarazione che fa riferimento a un documento DTD registrato 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5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Associare XML a DTD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7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&lt;?xml version=“1.0” ?&gt;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addressBook SYSTEM “addressbook.dtd”&gt;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&lt;addressBook&gt;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&lt;entity&gt;…&lt;/entity&gt;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&lt;entity&gt;…&lt;/entity&gt;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&lt;/addressBook&gt;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è possibile definire tipi di dati per elementi ed attributi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usa la sintassi XML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79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Soluzione: XML-Schema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Associare DTD a XML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7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linguaggi di markup consentono di mescolare testo semplice ed annotazioni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è un linguaggio di markup estensibile poiché è definito tramite regole sintattiche, ma non sono definiti elementi a priori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possibile definire la struttura di un documento XML in modo da verificarne la correttezza e l’aderenza ad uno standard.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DTD e XML Schema sono due specifiche per la definizione di formati di documenti XML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2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" sz="1800"/>
              <a:t>Installare Docker (</a:t>
            </a:r>
            <a:r>
              <a:rPr lang="it" sz="1800" u="sng">
                <a:solidFill>
                  <a:schemeClr val="hlink"/>
                </a:solidFill>
                <a:hlinkClick r:id="rId3"/>
              </a:rPr>
              <a:t>http://docker.com</a:t>
            </a:r>
            <a:r>
              <a:rPr lang="it" sz="1800"/>
              <a:t>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Attivare un ambiente ubuntu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it" sz="1800"/>
              <a:t>MacOS:</a:t>
            </a:r>
            <a:br>
              <a:rPr lang="it" sz="1800"/>
            </a:br>
            <a:r>
              <a:rPr lang="it" sz="1800"/>
              <a:t>docker run --name ubuntu -e HOST_IP=$(ifconfig en0 | awk '/ *inet /{print $2}') -v $HOME:/host -t -i ubuntu /bin/bash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it" sz="1800"/>
              <a:t>Linux:</a:t>
            </a:r>
            <a:br>
              <a:rPr lang="it" sz="1800"/>
            </a:br>
            <a:r>
              <a:rPr lang="it" sz="1800"/>
              <a:t>docker run --name ubuntu -e HOST_IP=$(ifconfig eth0 | awk '/ *inet /{print $2}') -v $HOME:/host -t -i ubuntu /bin/bash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it" sz="1800"/>
              <a:t>Windows:</a:t>
            </a:r>
            <a:br>
              <a:rPr lang="it" sz="1800"/>
            </a:br>
            <a:r>
              <a:rPr lang="it" sz="1800"/>
              <a:t>docker run --name ubuntu -e HOST_IP=[host_ip] -v //c/Users/[username]:/host -t -i  ubuntu /bin/bash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53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it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Tutorial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Aggiornare l’elenco dei pacchetti</a:t>
            </a:r>
            <a:br>
              <a:rPr lang="it" sz="1800"/>
            </a:br>
            <a:r>
              <a:rPr lang="it" sz="1800"/>
              <a:t>apt-get update</a:t>
            </a:r>
            <a:br>
              <a:rPr lang="it" sz="1800"/>
            </a:b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Aggiornare ubuntu</a:t>
            </a:r>
            <a:br>
              <a:rPr lang="it" sz="1800"/>
            </a:br>
            <a:r>
              <a:rPr lang="it" sz="1800"/>
              <a:t>apt-get upgrade</a:t>
            </a:r>
            <a:br>
              <a:rPr lang="it" sz="1800"/>
            </a:b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Installare vim </a:t>
            </a:r>
            <a:r>
              <a:rPr lang="it" sz="1800"/>
              <a:t>e</a:t>
            </a:r>
            <a:r>
              <a:rPr lang="it" sz="1800"/>
              <a:t> libxml2-utils</a:t>
            </a:r>
            <a:br>
              <a:rPr lang="it" sz="1800"/>
            </a:br>
            <a:r>
              <a:rPr lang="it" sz="1800"/>
              <a:t>apt-get install vim libxml2-utils</a:t>
            </a:r>
            <a:br>
              <a:rPr lang="it" sz="1800"/>
            </a:b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Scrivere i seguenti file usando vi</a:t>
            </a:r>
            <a:endParaRPr sz="1800"/>
          </a:p>
        </p:txBody>
      </p:sp>
      <p:sp>
        <p:nvSpPr>
          <p:cNvPr id="280" name="Google Shape;280;p54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it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Tutorial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?xml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="1.0"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xs:schema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xmlns:xs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="http://www.w3.org/2001/XMLSchema"&gt;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xs:element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="note"&gt;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xs:complexType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xs:sequence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xs:element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="to"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="xs:string"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xs:element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="from"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="xs:string"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xs:element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="heading"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="xs:string"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xs:element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="body"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="xs:string"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/xs:sequence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/xs:complexType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/xs:element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/xs:schema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86" name="Google Shape;286;p55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it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notes.xsd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Meccanismo di annotazione di documenti testuali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</a:t>
            </a:r>
            <a:r>
              <a:rPr b="0" i="1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</a:t>
            </a: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strutturano il contenuto in componenti logici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elementi sono etichettati tramite un nome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etichette sono costituite da sequenze di caratteri (tag)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tag sono identificati nel testo grazie a caratteri speciali</a:t>
            </a:r>
            <a:endParaRPr sz="1900"/>
          </a:p>
        </p:txBody>
      </p:sp>
      <p:sp>
        <p:nvSpPr>
          <p:cNvPr id="124" name="Google Shape;124;p2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Markup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?xml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="1.0"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Tove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/to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Jani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/from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heading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Reminder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/heading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Don't forget me this weekend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/note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92" name="Google Shape;292;p5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it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note.xml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?xml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="1.0"</a:t>
            </a:r>
            <a:r>
              <a:rPr lang="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Tove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/to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Jani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/from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subject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Reminder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/subjsct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Don't forget me this weekend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/note</a:t>
            </a:r>
            <a:r>
              <a:rPr lang="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98" name="Google Shape;298;p57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it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note_not_valid.xml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it"/>
              <a:t>xmllint --schema notes.xsd note.</a:t>
            </a:r>
            <a:r>
              <a:rPr lang="it"/>
              <a:t>xml</a:t>
            </a:r>
            <a:r>
              <a:rPr lang="it"/>
              <a:t> --noout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it"/>
              <a:t>xmllint --schema notes.xsd note_not_valid.xml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4" name="Google Shape;304;p5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it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Validate!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Scrivere un documento di descrizione di specifiche per le seguenti applicazioni: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Catalogo di contenuti multimediali di una webTV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Definizione di una cartografia tematica in un contesto di GIS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Mantenimento di dati acquisiti con cadenza temporale da una stazione meteorologica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ogni esempio fornire un documento XML di provata validità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Esercizi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Tutorial vim:</a:t>
            </a:r>
            <a:br>
              <a:rPr lang="it" sz="1800"/>
            </a:br>
            <a:r>
              <a:rPr lang="it" sz="1800" u="sng">
                <a:solidFill>
                  <a:schemeClr val="hlink"/>
                </a:solidFill>
                <a:hlinkClick r:id="rId3"/>
              </a:rPr>
              <a:t>https://www.youtube.com/watch?v=g-XsXEsd6xA</a:t>
            </a:r>
            <a:r>
              <a:rPr lang="it" sz="1800"/>
              <a:t>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Tutorial Docker:</a:t>
            </a:r>
            <a:br>
              <a:rPr lang="it" sz="1800"/>
            </a:br>
            <a:r>
              <a:rPr lang="it" sz="1800" u="sng">
                <a:solidFill>
                  <a:schemeClr val="hlink"/>
                </a:solidFill>
                <a:hlinkClick r:id="rId4"/>
              </a:rPr>
              <a:t>https://medium.com/@hudsonmendes/docker-have-a-ubuntu-development-machine-within-seconds-from-windows-or-mac-fd2f30a338e4</a:t>
            </a:r>
            <a:r>
              <a:rPr lang="it" sz="1800"/>
              <a:t>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Docker: </a:t>
            </a:r>
            <a:r>
              <a:rPr lang="it" sz="1800" u="sng">
                <a:solidFill>
                  <a:schemeClr val="hlink"/>
                </a:solidFill>
                <a:hlinkClick r:id="rId5"/>
              </a:rPr>
              <a:t>https://www.docker.com/get-started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W3Schools: </a:t>
            </a:r>
            <a:r>
              <a:rPr lang="it" sz="1800" u="sng">
                <a:solidFill>
                  <a:schemeClr val="hlink"/>
                </a:solidFill>
                <a:hlinkClick r:id="rId6"/>
              </a:rPr>
              <a:t>https://www.w3schools.com</a:t>
            </a:r>
            <a:r>
              <a:rPr lang="it" sz="1800"/>
              <a:t> </a:t>
            </a:r>
            <a:endParaRPr sz="1800"/>
          </a:p>
        </p:txBody>
      </p:sp>
      <p:sp>
        <p:nvSpPr>
          <p:cNvPr id="316" name="Google Shape;316;p6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Riferimenti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886425"/>
            <a:ext cx="8229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Organizzare documenti strutturati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 di dati (in senso generale)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Documenti per office automation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Pagine web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-7" y="2569683"/>
            <a:ext cx="52920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[rubrica]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[elemento]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[nome]Raffaele Montella[!nome]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[email]raffaele.montella@uniparthenope.it[!email]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[telefono]0815476672[!telefono]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[!elemento]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[elemento]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[nome]Angelo Riccio[!nome]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[email]angelo.riccio@uniparthenope.it[!email]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[telefono]0815476613[!telefono]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[!elemento]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[!rubrica]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5450204" y="2569682"/>
            <a:ext cx="36099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Linguaggio di markup fittizio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tag sono identificati da [ …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tag sono chiusi da [! …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Markup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457200" y="87448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7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it" sz="1900"/>
              <a:t>Un linguaggio di markup è un sistema formale per rappresentare dati strutturati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costituito da: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Sintassi dei tag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Definizione degli elementi e dei tag usati nel documento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Eventuale semantica dei tag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documento deve essere di tipo testuale (ASCII/UNICODE)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documento deve essere specificato il codice di caratteri utilizzato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1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Markup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non è l’unico tipo di linguaggio di markup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 Text File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documenti memorizzati con un formato a marcatori sono: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Comprensibili dagli umani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Interpretabili dalle macchine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standardizzati, un valido mezzo di interscambio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2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Markup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permette di definire convenzioni per rappresentare dati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consente di mantenere i dati stessi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è dedicato ad una specifica tipologia di documenti, ma è generale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un metalinguaggio di markup che permette di definire altri linguaggi: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HTML5, SVG, SMIL, WML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Metalinguaggio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457200" y="963925"/>
            <a:ext cx="8229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esempio di valido documento XML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4"/>
          <p:cNvSpPr txBox="1"/>
          <p:nvPr/>
        </p:nvSpPr>
        <p:spPr>
          <a:xfrm>
            <a:off x="0" y="1803299"/>
            <a:ext cx="9144000" cy="297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 xml version=“1.0” ?&gt;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&lt;addressBook&gt;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&lt;entry&gt;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&lt;name&gt;Raffaele Montella&lt;/name&gt;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&lt;email href=“mailto:raffaele.montella@uniparthenope.it”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&lt;tel&gt;0815476672&lt;/tel&gt;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&lt;/entry&gt;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&lt;entry&gt;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&lt;name&gt;Angelo Riccio&lt;/name&gt;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&lt;email href=“mailto:angelo.riccio@uniparthenope.it”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&lt;tel&gt;0815476613&lt;/tel&gt;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&lt;web href=“</a:t>
            </a: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://dsa.uniparthenope.it/angelo.riccio”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&lt;/entry&gt;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&lt;/addressBook&gt;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Metalinguaggio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 degli elementi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Sezioni CDATA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Documenti ben formattati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5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Sintassi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