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1727609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71727609fc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a8af01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a8af01294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orientamento.uniparthenope.it/CD/FILE-CD/logo.GI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w3c.org/1999/x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i="0" lang="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b="1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"/>
              <a:t>Prof. Raffaele Montella, PhD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1" lang="it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raffaele.montella@uniparthenope.it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definisce attributi comuni a tutti gli elementi in modo da farvi riferimento: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Identificazione del singolo elemento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 Associazione di elementi anche differenti in una classe comune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Accesso da programma lato client mediante linguaggio di scripting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Definizione di caratteristiche di formattazione tramite i Cascade Style </a:t>
            </a:r>
            <a:r>
              <a:rPr lang="it" sz="1900"/>
              <a:t>Sheet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(CSS)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Attributi di HTML</a:t>
            </a: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 degli elementi che possono comparire all’interno di un altro elemento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a livello di blocco (block):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Possono apparire nel corpo del documento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Possono contenere altri elementi a livello di blocco o elementi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Possono contenere testo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inline: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Devono apparire all’interno di elementi di blocco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Possono contenere testo o altri elementi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Contenuto degli elementi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&lt;html&gt;: elemento radice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contenere un elemento &lt;head&gt; ed un elemento &lt;body&gt;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&lt;head&gt;: intestazione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contenere l’elemento &lt;title&gt; che contiene il titolo del documento; può contenere fogli di stile, parole chiave, script lato client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&lt;body&gt;: corpo del documento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contenere gli elementi che andranno visualizzati nella finestra del browser  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Struttura del documento(Structure)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57200" y="872500"/>
            <a:ext cx="8229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131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un file di testo chiamandolo helloworld.html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 l’editor di sistema (notepad, vi, textedit)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Attenzione alla gestione delle estensioni!!!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averlo salvato, aprire il file con un browser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1" y="2646182"/>
            <a:ext cx="91440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&lt;?xml version=“1.0” encoding=“UTF-8” 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lang=”en”</a:t>
            </a: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&lt;title&gt;Hello HTML5 World&lt;/title&gt;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&lt;!-- Corpo del documento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Questo &amp;egrave; il mio primo documento HTML5&lt;br/&gt;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Hello HTML5 World!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131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&lt;abbr&gt;, &lt;acronym&gt; -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Definiscono una porzione di testo come abbreviazione ed acronimo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L’attributo title può contenere la definizione estesa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&lt;address&gt; - block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del documento contenente un indirizzo postale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Nessuna specifica è fornita sul formato dell’inidirizzo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&lt;blockquote&gt;,&lt;q&gt; - block,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di testo definita come citazione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L’attributo cite contiene la URL della citazione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Controllo del testo (Text)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34290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&lt;br/&gt; -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vuoto che forza il ritorno a capo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&lt;cite&gt;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la fonte della citazione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Utile per i riferimenti bibliografici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&lt;code&gt;, &lt;kbd&gt;, &lt;samp&gt;, &lt;var&gt;: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Usati in documenti di tipo tecnico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 di documento contenenti codici di programmi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Controllo del testo (Text)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&lt;dfn&gt;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 la definizione del termine incluso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&lt;div&gt;: blocco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 altri elementi semanticamente correlati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 altri elementi che devono condividere caratteristiche di visualizzazione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identificabile mediante attributi id e class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&lt;em&gt;, &lt;strong&gt;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 di testo enfatizzate o molto enfatizzate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5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Controllo del testo (Text)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 … &lt;h6&gt;: block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Titolo di un paragrafo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indici 1…6 indicano il livello di sottoparagrafo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29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Paragrafo di testo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testo è visualizzato su di una nuova linea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testo è seguito un ritorno a capo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29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&lt;pre&gt;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 il testo come preformattato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Controllo del testo (Text)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&lt;span&gt;: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Simile a &lt;div&gt;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 testo o altro senza una semantica specificata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non esplicitamente indicato gli elementi HTML5 sono considerati come all’interno dell’elemento &lt;body&gt;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Controllo del testo (Text)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910575"/>
            <a:ext cx="8229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un file di testo chiamandolo text.html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averlo salvato, aprire il file con un browser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1" y="1767539"/>
            <a:ext cx="91440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&lt;?xml version=“1.0” encoding=“UTF-8” 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</a:t>
            </a:r>
            <a:r>
              <a:rPr lang="it">
                <a:solidFill>
                  <a:schemeClr val="dk1"/>
                </a:solidFill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 </a:t>
            </a:r>
            <a:r>
              <a:rPr lang="it">
                <a:solidFill>
                  <a:schemeClr val="dk1"/>
                </a:solidFill>
              </a:rPr>
              <a:t>lang=”it”</a:t>
            </a: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&lt;title&gt;Controllo del Testo&lt;/title&gt;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&lt;h1&gt;…&lt;/h1&gt;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&lt;p&gt;… &lt;acronym title=“…”&gt;…&lt;/acronym&gt; … &lt;strong&gt;…&lt;/strong&gt;&lt;/p&gt;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&lt;h2&gt; … 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&lt;p&gt; … 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Controllo del testo (Text)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it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Sommario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t"/>
              <a:t>Storia</a:t>
            </a:r>
            <a:endParaRPr/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t"/>
              <a:t>Evoluzione</a:t>
            </a:r>
            <a:endParaRPr/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t"/>
              <a:t>Dettagli</a:t>
            </a:r>
            <a:endParaRPr/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it"/>
              <a:t>Applicazioni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modulo hypertext delle specifiche HTML5 definisce un unico elemento &lt;a&gt; (anchor)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Permette di definire sia la sorgente che la destinazione del collegamento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L’attributo href contiene l’URI della risorsa connessa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 id=“qui”/&gt;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&lt;p&gt;Universit&amp;agrave; di Napoli Parthenope: &lt;a href=“http://www.uniparthenope.it”&gt;[web]&lt;/a&gt;&lt;/p&gt;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 href=“http://informatica.uniparthenope.it#qui”&gt;Corso di Laurea in Informatica&lt;/a&gt;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Ipertesto (Hypertext)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modulo Images delle specifiche HTML5 definisce un solo elemento &lt;img&gt;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vuoto di tipo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Permette di inserire un’immagine all’interno del documento XHTML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Attributi: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specifica l’URI dell’immagine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alt: descrizione testuale dell’immagine (obbligatoria)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width, height: dimensioni dell’immagine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Immagini (images)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457200" y="875088"/>
            <a:ext cx="8229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un file di testo chiamandolo image.html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 averlo salvato, aprire il file con un browser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1" y="1774389"/>
            <a:ext cx="91440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&lt;?xml version=“1.0” encoding=“UTF-8” ?&gt;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lang=”it</a:t>
            </a: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&lt;title&gt;Controllo del Testo&lt;/title&gt;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&lt;img src=</a:t>
            </a:r>
            <a:r>
              <a:rPr b="0" i="0" lang="it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“http://orientamento.uniparthenope.it/CD/FILE-CD/logo.GIF</a:t>
            </a: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alt=“Logo UniParthenope”/&gt;&lt;br/&gt;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Logo dell’Universit&amp;agrave; Parthenope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Immagini (images)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modulo lists definisce tre tipi di elenchi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ordinati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di definizioni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dell’elenco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contenere altri elementi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&lt;ol&gt;, &lt;ul&gt;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 ordinate, liste non ordinate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elementi &lt;li&gt;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79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160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 ed Elenchi (Lists)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&lt;dt&gt;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il termine da definire in una lista di definizioni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&lt;dd&gt;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la definizione del termine da definire in &lt;dt&gt;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&lt;dl&gt;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di definizioni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elementi &lt;dt&gt;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 ed Elenchi (Lists)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liste possono essere annidate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liste annidate possono essere di tipo differente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L’indentazione è gestita automaticamente dal browser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&lt;li&gt;Programmazione III&lt;/li&gt;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&lt;li&gt;Tecnologie Web&lt;/li&gt;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&lt;li&gt;Programmazione su Rete&lt;/li&gt;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&lt;li&gt;Informatica per applicazioni ambientali&lt;/li&gt;	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 ed Elenchi (Lists)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956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&lt;dl&gt;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&lt;dt&gt;I figli dei Simpson&lt;/dt&gt;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&lt;dd&gt;Questa &amp;egrave; la lista ordinata per et&amp;agrave; decrescente: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&lt;ol&gt;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&lt;li&gt;Bart&lt;/li&gt;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&lt;li&gt;Lisa&lt;/li&gt;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&lt;li&gt;Maggie (&lt;em&gt;la pi&amp;ugrave; giovane&lt;/em)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&lt;ul&gt;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&lt;li&gt;Non parla&lt;/li&gt;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&lt;li&gt;Ha il ciuccio&lt;/li&gt;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&lt;/ul&gt;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&lt;/li&gt;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&lt;/ol&gt;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&lt;/dd&gt;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&lt;/dl&gt;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Liste ed Elenchi (Lists)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è un linguaggio di descrizione di pagina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una specifica XML relativa equivalente ad HTML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Questo comporta uno standard HTML più restrittivo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è stato pensato come evoluzione di HTML 4.01 &amp; XHTML 1.1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5.0</a:t>
            </a:r>
            <a:r>
              <a:rPr lang="it" sz="1900"/>
              <a:t> è lo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 de facto, ha continuità con XHTML 1.1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la propria pagina personale in HTML5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pagina deve avere le sezioni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Hobby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Contatti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Utilizzare almeno gli elementi HTML5 descritti in questa presentazione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Esercizi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mkdir -p $HOME/TW202122/html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docker volume create mysql_data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docker volume create mysql_log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docker volume create apache_data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docker volume create httpd_data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una specifica XML i cui elementi permettono di rappresentare i componenti di una pagina web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deriva da HTML4</a:t>
            </a:r>
            <a:r>
              <a:rPr lang="it" sz="1900"/>
              <a:t> &amp; XHTML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eredita gli elementi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 una definizione più formale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Hyper</a:t>
            </a: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 Markup Language 5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docker run -d --name mylespLAMP18.04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-p 80:80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-v mysql_data:/var/lib/mysql/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-v mysql_log:/var/log/mysql/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-v apache_data:/etc/apache2/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-v $HOME/TW202122/html/:/var/www/html/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-v httpd_data:/var/log/httpd/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--restart unless-stopped \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 mylesp/dockerlamp:latest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documenti di testo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Organizzazione in </a:t>
            </a:r>
            <a:r>
              <a:rPr lang="it" sz="1900"/>
              <a:t>moduli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Paragrafi di testo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Elenchi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nessun riferimento è fatto alla formattazione del documento, ovvero come esso appare all’utente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Pagine Web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 primissimi anni 90 Tim Barners-Lee inventa il protocollo HTTP e l’HTML: nasce il world wide web.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30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si evolve fino alla versione 4.01, specifica congelata al 1999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30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2000 è proposta la specifica XHTML in versione 1.0 con i seguenti obiettivi: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369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Separare la definizione del documento dalla sua formattazione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69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Mantenere una definizione formale rigorosa dei documenti HTML</a:t>
            </a:r>
            <a:endParaRPr sz="2400"/>
          </a:p>
        </p:txBody>
      </p:sp>
      <p:sp>
        <p:nvSpPr>
          <p:cNvPr id="85" name="Google Shape;85;p1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Storia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0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4.01 è </a:t>
            </a:r>
            <a:r>
              <a:rPr lang="it" sz="2400"/>
              <a:t>stato utilizzato per lungo tempo (2003-2013)</a:t>
            </a: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30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XHTML (</a:t>
            </a:r>
            <a:r>
              <a:rPr lang="it" sz="2400"/>
              <a:t>ultima versione</a:t>
            </a:r>
            <a:r>
              <a:rPr b="0" i="0" lang="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la 1.1 del 2001) consente di allargare la compatibilità a differenti dispositivi client ed è un XML Schema che definisce </a:t>
            </a:r>
            <a:r>
              <a:rPr lang="it" sz="2400"/>
              <a:t>HTML.</a:t>
            </a:r>
            <a:endParaRPr sz="2400"/>
          </a:p>
          <a:p>
            <a:pPr indent="-353060" lvl="0" marL="3429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" sz="2400"/>
              <a:t>HTML 5 accoglie le caratteristiche fondamentali di XHTML ed è fortemente orientata ai contenuti multimediali, alle pagine dinamiche lato client e alla grafica prodotta client side.</a:t>
            </a:r>
            <a:endParaRPr sz="2400"/>
          </a:p>
        </p:txBody>
      </p:sp>
      <p:sp>
        <p:nvSpPr>
          <p:cNvPr id="91" name="Google Shape;91;p1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Storia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7200" y="7221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L’HTML5 ha una struttura modulare: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Core: Structure, Text, Hypertext, List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extensions: Presentation, Edit, Bi-directional text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Forms: Basic forms, Forms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Tables: Basic tables, Tables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Images: Image, Client-side image map, Server-side image map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Programming: Scripting, Object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Heading: Style sheet, link, base, meta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Events: Intrinsic events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Deprecated: Applet, Style attribute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Alcuni moduli sono pensati per l’uso con dispositivi aventi risorse limitate come gli smartphone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 moduli di HTML</a:t>
            </a:r>
            <a:r>
              <a:rPr b="1" lang="it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essere valido nei confronti delle specifiche DTD XHTML 1.1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L’elemento radice deve essere &lt;html&gt;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Nell’elemento radice deve essere specificato l’attributo: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xmlns=“http://www.w3.org/1999/xhtml”</a:t>
            </a:r>
            <a:endParaRPr b="0" i="0" sz="19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Nell’intestazione deve essere presente il DOCTYPE: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</a:t>
            </a:r>
            <a:r>
              <a:rPr lang="it" sz="1900"/>
              <a:t>&gt;</a:t>
            </a:r>
            <a:endParaRPr sz="1900"/>
          </a:p>
          <a:p>
            <a:pPr indent="-306070" lvl="0" marL="342900" marR="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it" sz="1900"/>
              <a:t>XML Schema open source: https://github.com/stefangrunert/XHTML5-XML-Schema</a:t>
            </a:r>
            <a:endParaRPr sz="1900"/>
          </a:p>
        </p:txBody>
      </p:sp>
      <p:sp>
        <p:nvSpPr>
          <p:cNvPr id="103" name="Google Shape;103;p2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Conformità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definizione del DOCTYPE consente al browser di gestire il documento nella maniera opportuna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testo deve essere sempre racchiuso in un elemento come, ad esempio &lt;p&gt;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browser spesso accettano sintassi fuori dello standard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Questo può provocare problemi nella visualizzazione delle pagine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tutti i browser si comportano nello stesso modo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90000"/>
              </a:lnSpc>
              <a:spcBef>
                <a:spcPts val="476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browser per dispositivi scarsamente dotati in termini di risorse possono non funzionare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Conformità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