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it">
                <a:solidFill>
                  <a:srgbClr val="FFFFFF"/>
                </a:solidFill>
              </a:rPr>
              <a:t>Tecnologie Web:</a:t>
            </a:r>
            <a:br>
              <a:rPr b="1" lang="it">
                <a:solidFill>
                  <a:srgbClr val="FFFFFF"/>
                </a:solidFill>
              </a:rPr>
            </a:br>
            <a:r>
              <a:rPr b="1" i="0" lang="it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HTML5 Avanzato</a:t>
            </a:r>
            <a:endParaRPr b="1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"/>
              <a:t>Prof. Raffaele Montella, Ph.D.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1" lang="it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raffaele.montella@uniparthenope.it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1: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action=“http://…” method=“post” id=“form1”&gt;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&lt;p&gt;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&lt;label for=“altezza”&gt;Altezza&lt;/label&gt;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&lt;input type=“text” id=“altezza” name=“altezza” size=“10” maxlength=“3” /&gt;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&lt;/p&gt;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&lt;p&gt;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&lt;label for=“peso”&gt;Peso&lt;/label&gt;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&lt;input type=“text” id=“peso” name=“peso” size=“10” maxlength=“3”/&gt;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&lt;/p&gt;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&lt;p&gt;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&lt;input type=“submit” value=“Spedisci”/&gt;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&lt;input type=“reset” value=“Annulla”/&gt;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&lt;/p&gt;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>
            <p:ph idx="1" type="body"/>
          </p:nvPr>
        </p:nvSpPr>
        <p:spPr>
          <a:xfrm>
            <a:off x="457200" y="661389"/>
            <a:ext cx="82296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2: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7"/>
          <p:cNvSpPr txBox="1"/>
          <p:nvPr/>
        </p:nvSpPr>
        <p:spPr>
          <a:xfrm>
            <a:off x="528875" y="1013525"/>
            <a:ext cx="61779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&lt;form action="#" method="post" id="form1"&gt;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&lt;p&gt;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&lt;label for="altezza"&gt;Altezza&lt;/label&gt;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&lt;input type="text" id="altezza" size="10" maxlength="3" 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&lt;/p&gt;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&lt;p&gt;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&lt;label for="peso"&gt;Peso&lt;/label&gt;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&lt;input type="text" id="peso" size="10" maxlength="3"/&gt;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&lt;/p&gt;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&lt;p&gt;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&lt;label for="F"&gt;Femmina&lt;/label&gt;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&lt;input type="radio" name="sesso" id="F" value="F"/&gt;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&lt;label for="M"&gt;Maschio&lt;/label&gt;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&lt;input type="radio" name="sesso" id="M" value="M"/&gt;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&lt;label for="N"&gt;Non dichiarato&lt;/label&gt;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&lt;input type="radio" name="sesso" id="N" value="N" checked="checked"/&gt;&lt;br/&gt;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&lt;/p&gt;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&lt;p&gt;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&lt;input type="submit" value="Spedisci"/&gt;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    &lt;input type="reset" value="Annulla"/&gt;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    &lt;/p&gt;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/>
              <a:t>&lt;/form&gt;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modulo Tables descrive gli elementi necessari alla gestione delle tabelle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tabelle sono usate per il posizionamento degli elementi nella pagina: è un uso improprio!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Usare l’elemento &lt;div&gt; ed i fogli di stile CSS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tabelle sono organizzate in righe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Ciascuna riga è divisa in celle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numero di celle può non essere costante per ogni riga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Tabelle (Tables)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457200" y="7324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131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&lt;caption&gt;: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della tabella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66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&lt;table&gt;: block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Comprende gli altri elementi della tabella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avere una &lt;caption&gt;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contenere un elemento &lt;tr&gt; per ciascuna riga della tabella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contenere gli elementi &lt;thead&gt;, &lt;tfoot&gt; e &lt;tbody&gt; per meglio specificare il contenuto della tabella dal punto di vista semantico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129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1310" lvl="0" marL="342900" marR="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&lt;tr&gt;: block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Riga della tabella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1940" lvl="1" marL="742950" marR="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gli elementi &lt;th&gt; e &lt;td&gt;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Tabelle (Tables)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457200" y="752575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&lt;td&gt;: block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Cella della tabella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Può contenere gran parte degli elementi HTML5 compreso &lt;table&gt;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&lt;th&gt;: block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Intestazione delle colonne della tabella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 &lt;td&gt;, ma con un rendering differente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&lt;col&gt;, &lt;colgroup&gt;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Gestione dei gr</a:t>
            </a:r>
            <a:r>
              <a:rPr lang="it" sz="1900"/>
              <a:t>u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ppo di colonne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&lt;colgroup&gt; contiene 0 o piu &lt;col&gt;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&lt;thead&gt;, &lt;tfoot&gt;, &lt;tbody&gt;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usati contengono almeno una riga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marR="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riga diventa parte integrante dell’intestazione, del piede e del corpo della tabella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Tabelle (Tables)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1: Semplice tabella con titolo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&lt;caption&gt;Tabella Semplice&lt;/caption&gt;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&lt;th&gt;Riga 1&lt;/th&gt;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&lt;td&gt;A1&lt;/td&gt;&lt;td&gt;B1&lt;/td&gt;&lt;td&gt;C1&lt;/td&gt;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&lt;th&gt;Riga 2&lt;/tg&gt;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&lt;td&gt;A2&lt;/td&gt;&lt;td&gt;B2&lt;/td&gt;&lt;td&gt;C2&lt;/td&gt;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&lt;/table&gt;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Tabelle (Tables)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384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2: Celle estese su più righe e colonne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&lt;th&gt;Riga 1&lt;/th&gt;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&lt;td rowspan=“2”&gt;A1&lt;/td&gt;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&lt;td colspan=“2”&gt;B1&lt;/td&gt;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&lt;th&gt;Riga 2&lt;/t</a:t>
            </a:r>
            <a:r>
              <a:rPr lang="it" sz="1400"/>
              <a:t>h</a:t>
            </a: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&lt;td&gt;A2&lt;/td&gt;&lt;td&gt;B2&lt;/td&gt;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&lt;/table&gt;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Tabelle (Tables)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"/>
          <p:cNvSpPr txBox="1"/>
          <p:nvPr>
            <p:ph idx="1" type="body"/>
          </p:nvPr>
        </p:nvSpPr>
        <p:spPr>
          <a:xfrm>
            <a:off x="457200" y="8745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956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3: Tabelle complesse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&lt;table&gt;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&lt;caption&gt;Le famiglie di Springfield&lt;/caption&gt;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&lt;thead&gt;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&lt;th&gt;Famiglia&lt;/th&gt;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&lt;th&gt;Figli&lt;/th&gt;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&lt;/thead&gt;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&lt;tfoot&gt;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&lt;th&gt;Famiglia&lt;/th&gt;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&lt;th&gt;Figli&lt;/th&gt;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&lt;/tr&gt;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&lt;/tfoot&gt;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...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Tabelle (Tables)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/>
          <p:nvPr>
            <p:ph idx="1" type="body"/>
          </p:nvPr>
        </p:nvSpPr>
        <p:spPr>
          <a:xfrm>
            <a:off x="457200" y="674425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3: Tabelle complesse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&lt;tbody&gt;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&lt;td&gt;Simpson&lt;/td&gt;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&lt;td&gt;Bart, Lisa, Maggie&lt;/td&gt;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&lt;td&gt;Flanders&lt;/td&gt;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&lt;td&gt;Rod, Tod&lt;/td&gt;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&lt;/tr&gt;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&lt;td&gt;Van Houten&lt;/td&gt;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&lt;td&gt;Milhouse/td&gt;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&lt;/tr&gt;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&lt;td&gt;Gamble&lt;/td&gt;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&lt;td&gt;/td&gt;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&lt;/tr&gt;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&lt;/tbody&gt;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&lt;/table&gt;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Tabelle (Tables)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Style Sheet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fogli di stile sono documenti che definiscono la modalità di rendering di ogni elemento presente nella pagina web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detti “cascade” perché le caratteristiche di visualizzazione possono essere definite in maniera gerarchica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HTML</a:t>
            </a:r>
            <a:r>
              <a:rPr lang="it" sz="1900"/>
              <a:t>5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esistono due metodi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 collegare i fogli di stile ad una pagina web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Regole di stile all’interno dell’elemento &lt;style&gt;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Collegamento ad un file esterno attraverso l’elemento &lt;link&gt; contenuto in head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Fogli di Stile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L’HTML5 non serve solo per la fruizione passiva di contenuti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L’utente può inviare al server web dei dati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usano moduli di input detti form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form sono costituiti da elementi detti controlli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form inviano dati al server interagendo con risorse capaci di elaborarli e restituire un risultato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1: &lt;style&gt;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&lt;title&gt;Titolo della pagina&lt;/title&gt;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&lt;style type=“text/css”&gt;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 {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color: red;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font-size: 14pt;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&lt;/style&gt;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contenuto dell’elemento &lt;style&gt; segue la sintassi dei CSS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6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Fogli di Stile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908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 2: &lt;link&gt;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&lt;head&gt;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&lt;title&gt;Titolo della pagina&lt;/title&gt;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&lt;link rel=“stylesheet” href=“pagina.css” type=“text/css”/&gt;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b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&lt;/head&gt;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file pagina.css contiene il foglio di stile che viene applicato alla pagina.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Delle due forme quest’ultima è quella più conveniente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47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Fogli di Stile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it" sz="1900"/>
              <a:t>Meta Informazioni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&lt;meta&gt; inclusi nell’elemento &lt;head&gt;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Definizione delle parole chiave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Redirect/refresh della pagina lato client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Linguaggi di scripting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&lt;script&gt;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codice interpretato lato client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Contiene il riferimento ad una risorsa che offre tale codice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48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Altri Elementi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9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Inclusione di altri componenti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Elementi &lt;object&gt; e &lt;param&gt;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Servono ad includere, ad esempio, un componente flash o un player multimediale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L’elemento &lt;param&gt; serve per selezionare i valori dei parametri necessari al componente incluso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018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0830" lvl="0" marL="342900" marR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5269" lvl="1" marL="742950" marR="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Attributi che assegnano del codice eseguibile al gestore degli eventi di un controllo di interfaccia utente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71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onclick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9710" lvl="2" marL="1143000" marR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onmouseover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Altri Elementi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Creare la propria pagina personale in HTML5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pagina deve avere le sezioni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Hobby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Contatti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Utilizzare almeno gli elementi HTML5 descritti in questa presentazione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0"/>
          <p:cNvSpPr txBox="1"/>
          <p:nvPr/>
        </p:nvSpPr>
        <p:spPr>
          <a:xfrm>
            <a:off x="5515975" y="150495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/>
          <p:nvPr>
            <p:ph idx="1" type="body"/>
          </p:nvPr>
        </p:nvSpPr>
        <p:spPr>
          <a:xfrm>
            <a:off x="457200" y="3780773"/>
            <a:ext cx="8229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it"/>
              <a:t>https://w3schools.com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Riferimenti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125" y="643123"/>
            <a:ext cx="2032300" cy="289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050" y="643125"/>
            <a:ext cx="2032291" cy="2903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risorse capaci di elaborare i dati inviati dai form sono programmi che funzionano sul server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Attraverso i form è possibile definire l’interfaccia utente delle applicazioni web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controlli dei form possono avere un funzionamento complesso grazie allo scripting lato client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9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7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&lt;form&gt;: block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Definisce il form costituito da controlli immersi nel codice HTML5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60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Attributi: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139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method: GET|POST, seleziona il verbo HTTP da usare per l’invio di dati tramite una URI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139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action: specifica la risorsa che elaborerà i dati una volta che la form è stata sottomessa (inviata) al server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1139" lvl="2" marL="1143000" marR="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enctype: specifica come codificare i dati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42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70" lvl="0" marL="342900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Esempio: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&lt;form method=“get” action=“http://…”&gt;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b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&lt;/form&gt;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&lt;input&gt;: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diverse forme a seconda dell’attributo type: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text: controllo per l’inserimento del testo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password: come text, ma visualizza * invece che i caratteri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checkbox: un elemento che può essere selezionato o meno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button: un pulsante da premere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radio: un elemento che può essere selezionato in maniera </a:t>
            </a:r>
            <a:r>
              <a:rPr lang="it" sz="1900"/>
              <a:t>mutuamente</a:t>
            </a: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esclusiva rispetto ad un gruppo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submit: come button, ma invia la form al server invocando la risorsa specificata in action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&lt;input&gt;: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diverse forme a seconda dell’attributo type: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reset: cancella eventuali dati già immessi (e non inviati)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file: permette la selezione di un file sul client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hidden: non ha rendering grafico, ma permette di trasferire al server dati non visibili sulla pagina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image: pulsante con icona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Attributi: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id: nome </a:t>
            </a:r>
            <a:r>
              <a:rPr lang="it" sz="1900"/>
              <a:t>dell’elemento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value: valore iniziale dell’elemento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&lt;select&gt;, &lt;option&gt;: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 a tendina (drop down list)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voce è definita dall’elemento &lt;option&gt;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Ogni voce può essere abilitata e o visibile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&lt;textarea&gt;: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di editing multilinea di dimensioni cols e rows specificata come attributo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3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&lt;button&gt;: inline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Controllo a pulsante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forme diverse a seconda dell’attributo type: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submit: invia la form al server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reset: cancella il contenuto dei campi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8280" lvl="2" marL="1143000" marR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button: pulsante generico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494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&lt;fieldset&gt;: block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Raggruppa controlli semanticamente correlati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34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>
            <p:ph idx="1" type="body"/>
          </p:nvPr>
        </p:nvSpPr>
        <p:spPr>
          <a:xfrm>
            <a:off x="457200" y="874513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559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&lt;label&gt;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Definisce un’etichetta per il controllo il cui valore dell’attributo id è uguale a quello dell’attributo for di &lt;label&gt;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&lt;label&gt;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Legenda del form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559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&lt;optgroup&gt;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93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b="0" i="0" lang="i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Elemento di raggruppamento delle opzioni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1284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5"/>
          <p:cNvSpPr txBox="1"/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it" sz="4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Moduli di input (Forms)</a:t>
            </a:r>
            <a:endParaRPr b="1" i="0" sz="4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