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bfaa55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71bfaa55f6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" TargetMode="External"/><Relationship Id="rId4" Type="http://schemas.openxmlformats.org/officeDocument/2006/relationships/hyperlink" Target="https://www.nativescript.org" TargetMode="External"/><Relationship Id="rId5" Type="http://schemas.openxmlformats.org/officeDocument/2006/relationships/hyperlink" Target="https://jquery.com" TargetMode="External"/><Relationship Id="rId6" Type="http://schemas.openxmlformats.org/officeDocument/2006/relationships/hyperlink" Target="https://www.typescriptlang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it-IT">
                <a:solidFill>
                  <a:srgbClr val="FFFFFF"/>
                </a:solidFill>
              </a:rPr>
              <a:t>Tecnologie Web:</a:t>
            </a:r>
            <a:br>
              <a:rPr b="1" lang="it-IT">
                <a:solidFill>
                  <a:srgbClr val="FFFFFF"/>
                </a:solidFill>
              </a:rPr>
            </a:br>
            <a:r>
              <a:rPr b="1" i="0" lang="it-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b="1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-IT"/>
              <a:t>Prof. </a:t>
            </a:r>
            <a:r>
              <a:rPr lang="it-IT"/>
              <a:t>Raffaele Montella, PhD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1" lang="it-IT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raffaele.montella@uniparthenope.it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Visibilità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variabili dichiarate all’interno di una funzione hanno visibilità limitata alla funzione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variabili dichiarate all’esterno di una funzione sono globali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Variabili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ha tre tipi di dati primitivi: number, string e boolean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Tutti gli altri elementi sono oggetti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valori numerici sono sempre memorizzati in virgola mobile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numeri esadecimali </a:t>
            </a:r>
            <a:r>
              <a:rPr lang="it-IT" sz="2400"/>
              <a:t>cominciano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0x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Valori booleani: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0,”0”, stringhe vuote, undefined, null, NaN -&gt; 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Tutto il resto è true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810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stringhe possono essere racchiuse </a:t>
            </a:r>
            <a:r>
              <a:rPr lang="it-IT" sz="2400"/>
              <a:t>tra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apici singoli e doppie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stringhe possono contenere sequenze di escape: \n \” \\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concatenazione di stringhe avviene con l’operatore +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concat = “Stringa 1” + “Stringa 2”;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Stringhe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258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Molto simili al 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Aritmetici (floating point)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 * / % ++ --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Confronto o relazionali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&lt;= == != &gt;= &gt; === !==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e != valutano l’uguaglianza di valori anche tra variabili di tipo diverso effettuando le opportune conversioni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25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 e !== considerano gli operandi diversi se sono di tipo diverso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Logici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|| 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Bitwise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 | ^ ~ &lt;&lt; &gt;&gt; &gt;&gt;&gt;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Assegnazione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+= -= *= /= %= &lt;&lt;= &gt;&gt;= &gt;&gt;&gt;= &amp;= ^= !=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Concatenazione di stringhe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Assegnazione condizionale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(condizione) ? (valore vero) : (valore falso)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Nuovo oggetto: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Class()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di dato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typeof(x)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Confronto di istanze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instanceof A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Dellocazione di un oggetto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Operatori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457200" y="1200150"/>
            <a:ext cx="82296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Vanno definite all’interno dell’elemento &lt;head&gt;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Sintassi: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verbObject (arg1, arg2, …, argn)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 blocco di codice ..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73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funzione può restituire un valore con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invocare una funzione: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verbObject(arg1, arg2, …, argn)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Funzioni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sintassi di molte istruzioni JS è simile al 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Assegnazioni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Blocchi di istruzioni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Costrutti condizionali ed iterativi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Iterazione sugli attributi di un oggetto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(var i in obj)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print(i+” = “ obj[i]);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Istruzioni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Gestione delle eccezioni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lanciare un’eccezione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catturare le eventuali eccezioni sollevate da un blocco di codice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 blocco di codice …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catch (e) {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 blocco che gestisce l’eccezione …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4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Istruzioni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457200" y="896225"/>
            <a:ext cx="8229600" cy="3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it-IT"/>
              <a:t>Il Javascript è un linguaggio di scripting</a:t>
            </a:r>
            <a:br>
              <a:rPr lang="it-IT"/>
            </a:b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Prevalentemente lato client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Si usa NodeJS sul server per applicazioni </a:t>
            </a:r>
            <a:r>
              <a:rPr lang="it-IT"/>
              <a:t>high-throughput (es. IoT)</a:t>
            </a:r>
            <a:br>
              <a:rPr lang="it-IT"/>
            </a:b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Sintassi simile al C/C++/Java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it-IT"/>
              <a:t>In nessun modo legato a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br>
              <a:rPr lang="it-IT"/>
            </a:b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integrato in </a:t>
            </a:r>
            <a:r>
              <a:rPr lang="it-IT"/>
              <a:t>HTML5</a:t>
            </a:r>
            <a:b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Sintassi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it-IT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Sommario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è un linguaggio di scripting tipicamente client side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Permette di creare pagine web attive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stato introdotto con Netscape Navigator 2.0 nel 1995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indipendente dalla piattaforma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Accesso al Document Object Model</a:t>
            </a:r>
            <a:endParaRPr sz="2400"/>
          </a:p>
        </p:txBody>
      </p:sp>
      <p:sp>
        <p:nvSpPr>
          <p:cNvPr id="142" name="Google Shape;142;p2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5905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L’interprete JavaScript gira all’interno del browser</a:t>
            </a:r>
            <a:br>
              <a:rPr b="0" i="0" lang="it-IT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/>
              <a:t>Con NodeJS è possibile utilizzare JavaScript lato server.</a:t>
            </a:r>
            <a:br>
              <a:rPr lang="it-IT" sz="2000"/>
            </a:br>
            <a:r>
              <a:rPr lang="it-IT" sz="2000" u="sng">
                <a:solidFill>
                  <a:schemeClr val="hlink"/>
                </a:solidFill>
                <a:hlinkClick r:id="rId3"/>
              </a:rPr>
              <a:t>https://nodejs.org</a:t>
            </a:r>
            <a:r>
              <a:rPr lang="it-IT" sz="2000"/>
              <a:t> </a:t>
            </a:r>
            <a:br>
              <a:rPr lang="it-IT" sz="2000"/>
            </a:br>
            <a:endParaRPr sz="2000"/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/>
              <a:t>È usato per sviluppare applicazioni mobile ibride.</a:t>
            </a:r>
            <a:br>
              <a:rPr lang="it-IT" sz="2000"/>
            </a:br>
            <a:r>
              <a:rPr lang="it-IT" sz="2000" u="sng">
                <a:solidFill>
                  <a:schemeClr val="hlink"/>
                </a:solidFill>
                <a:hlinkClick r:id="rId4"/>
              </a:rPr>
              <a:t>https://www.nativescript.org</a:t>
            </a:r>
            <a:r>
              <a:rPr lang="it-IT" sz="2000"/>
              <a:t> </a:t>
            </a:r>
            <a:br>
              <a:rPr lang="it-IT" sz="2000"/>
            </a:br>
            <a:endParaRPr sz="2000"/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/>
              <a:t>Oggi è usato insieme a librerie (es. JQuery).</a:t>
            </a:r>
            <a:br>
              <a:rPr lang="it-IT" sz="2000"/>
            </a:br>
            <a:r>
              <a:rPr lang="it-IT" sz="2000" u="sng">
                <a:solidFill>
                  <a:schemeClr val="hlink"/>
                </a:solidFill>
                <a:hlinkClick r:id="rId5"/>
              </a:rPr>
              <a:t>https://jquery.com</a:t>
            </a:r>
            <a:r>
              <a:rPr lang="it-IT" sz="2000"/>
              <a:t> </a:t>
            </a:r>
            <a:br>
              <a:rPr lang="it-IT" sz="2000"/>
            </a:br>
            <a:endParaRPr sz="2000"/>
          </a:p>
          <a:p>
            <a:pPr indent="-266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/>
              <a:t>È il runtime per sovralinguaggi, come Typescript.</a:t>
            </a:r>
            <a:br>
              <a:rPr lang="it-IT" sz="2000"/>
            </a:br>
            <a:r>
              <a:rPr lang="it-IT" sz="2000" u="sng">
                <a:solidFill>
                  <a:schemeClr val="hlink"/>
                </a:solidFill>
                <a:hlinkClick r:id="rId6"/>
              </a:rPr>
              <a:t>https://www.typescriptlang.org</a:t>
            </a:r>
            <a:r>
              <a:rPr lang="it-IT" sz="2000"/>
              <a:t> </a:t>
            </a:r>
            <a:endParaRPr sz="2000"/>
          </a:p>
        </p:txBody>
      </p:sp>
      <p:sp>
        <p:nvSpPr>
          <p:cNvPr id="148" name="Google Shape;148;p2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un linguaggio di programmazione orientato agli oggetti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basato sui prototipi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esiste una distinzione </a:t>
            </a:r>
            <a:r>
              <a:rPr lang="it-IT" sz="2400"/>
              <a:t>tra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 ed istanze: solo oggetti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basa sul concetto di prototipo: un oggetto funge da prototipo da cui prendere le proprietà iniziali di un nuovo oggetto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685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Qualsiasi oggetto può specificare le su</a:t>
            </a:r>
            <a:r>
              <a:rPr lang="it-IT" sz="2400"/>
              <a:t>e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proprietà alla creazione e al runtime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è correlato in alcun modo a Java!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Attraverso l’elemento &lt;script&gt; è possibile integrare JavaScript in </a:t>
            </a:r>
            <a:r>
              <a:rPr lang="it-IT" sz="2400"/>
              <a:t>HTML5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 language=“JavaScript”&gt;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…codice JavaScript…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&lt;/script&gt;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3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il supporto JavaScript è assente o disabilitato è possibile mostrare un messaggio alternativo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&lt;noscript&gt;Javascript non attivo&lt;/noscript&gt;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 Integrato in </a:t>
            </a:r>
            <a:r>
              <a:rPr b="1" lang="it-IT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codice JavaScript può essere inserito nell’elemento &lt;head&gt; o &lt;body&gt;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&lt;head&gt; sono definite le funzioni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&lt;body&gt; il codice che è eseguito quando la pagina è caricata nel browser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it-IT" sz="2400"/>
              <a:t>Conviene inserire gli script come ultima parte del &lt;body&gt;</a:t>
            </a:r>
            <a:endParaRPr sz="2400"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codice JavaScript può essere incluso a partire da un file differente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 src=“myfunctions.js” /&gt;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JavaScript Integrato in </a:t>
            </a:r>
            <a:r>
              <a:rPr b="1" lang="it-IT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HTML5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" y="6667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8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segmento di codice JS è costituito da uno o più statement: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statement è separato dagli altri tramite 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03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L’interruzione di riga determina la fine dello statement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 è case sensitive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78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E’ possibile usare commenti a linea singola e multipla secondo le sintassi C++ e Java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commento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Questo è un commento</a:t>
            </a:r>
            <a:b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it-IT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Sintassi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variabili sono dichiarate mediante la keyword var</a:t>
            </a:r>
            <a:b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pi=3.14, x,y, name=“Pippo”;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nomi delle variabili devono </a:t>
            </a:r>
            <a:r>
              <a:rPr lang="it-IT" sz="2400"/>
              <a:t>iniziare</a:t>
            </a: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un carattere alfabetico o con underscore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variabili non hanno controllo di tipo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it-I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variabili possono cambiare di tipo al runtime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Variabili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