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7925B1-C411-4279-ADC0-749B41DEF73E}">
  <a:tblStyle styleId="{227925B1-C411-4279-ADC0-749B41DEF73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it-IT">
                <a:solidFill>
                  <a:srgbClr val="FFFFFF"/>
                </a:solidFill>
              </a:rPr>
              <a:t>Tecnologie Web:</a:t>
            </a:r>
            <a:br>
              <a:rPr b="1" lang="it-IT">
                <a:solidFill>
                  <a:srgbClr val="FFFFFF"/>
                </a:solidFill>
              </a:rPr>
            </a:br>
            <a:r>
              <a:rPr b="1" i="0" lang="it-IT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Javascript </a:t>
            </a:r>
            <a:r>
              <a:rPr b="1" lang="it-IT">
                <a:solidFill>
                  <a:srgbClr val="FFFFFF"/>
                </a:solidFill>
              </a:rPr>
              <a:t>&amp; DOM</a:t>
            </a:r>
            <a:endParaRPr b="1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it-IT"/>
              <a:t>Prof. Raffaele Montella, PhD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1" lang="it-IT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raffaele.montella@uniparthenope.it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Principali proprietà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defaultStatus: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stringa contenente il messaggio predefinito visualizzato nella barra di stato della finestra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frames: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contenente i frame associati alla finestra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parent: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 riferimento alla finestra o al frame il cui frameset contiene il frame corrente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self: la finestra corrente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 messaggio di stato della finestra corrente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Oggetto Window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Principali metodi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alert(): crea una finestra di dialogo contenente un messaggio ed il pulsante OK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close(): chiude la finestra corrente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confirm(): è simile ad alert() ma visualizza i pulsanti OK e Cancel. Se si seleziona OK restituisce true, altrimenti false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Open(url [, titolo, attributi]): apre una nuova finestra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Oggetto Window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57200" y="759275"/>
            <a:ext cx="82296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it-IT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Principali eventi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it-IT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onLoad: intercetta il caricamento della finestra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it-IT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onUnLoad: intercetta la chiusura della finestra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it-IT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b="0" i="0" lang="it-IT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b="1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 onLoad=“alert(‘Benvenuto !’);” onUnLoad=“alert(‘Arrivederci’);” &gt;</a:t>
            </a:r>
            <a:br>
              <a:rPr b="1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b="1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Oggetto Window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48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Fornisce la possibilità di accedere allo storico delle pagine visitate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4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Possiede una sola proprietà che fornisce il numero delle pagine dello storico (length)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4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 i metodi: back(), forward(), go(int)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4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Esempi: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href=“#” onClick=“history.back()”&gt;Indietro&lt;/a&gt;</a:t>
            </a:r>
            <a:br>
              <a:rPr b="1" i="0" lang="it-IT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href=“#” onClick=“history.forward()”&gt;Avanti&lt;/a&gt;</a:t>
            </a:r>
            <a:br>
              <a:rPr b="1" i="0" lang="it-IT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href=“#” onClick=“go(-2)”&gt;Indietro di 2&lt;/a&gt;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Oggetto History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97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 oggetto BOM che rappresenta il browser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accessibile come proprietà dell’oggetto Window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Consente di accedere alla configurazione del browser e del sistema operativo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appName: nome del browser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appVersion: versione del browser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mimeTypes: array con i tipi di MIME supportati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oscpu: stringa che identifica processore e CPU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plugins: array con i plug-in installati nel browser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userAgent: header HTTP dell’agente browser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Oggetto Navigator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457200" y="10477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 elemento di un documento HTML5 implementa l’interfaccia element del DOM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Offre proprietà e metodi definiti in Element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DOM e JavaScript è possibile modificare il documento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questo modo la pagina può essere attiva in maniera asincrona (AJAX)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Interfaccia Element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e.getElementsByTagName(“tag”): restituisce un array di tutti gli elementi di tipo tag nel sottoalbero XHTML avente come radice l’elemento 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aTags = el.getElementsByTagName(“a”);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 = e.getAttribute(attrName): legge il valore di un attributo dell’elemento 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e.setAttribute(attrName, attrValue): imposta il valore dell’attributo dell’elemento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Interfaccia Element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457200" y="782425"/>
            <a:ext cx="82296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Arial"/>
              <a:buChar char="•"/>
            </a:pPr>
            <a:r>
              <a:rPr b="0" i="0" lang="it-IT" sz="2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Metodi: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Font typeface="Arial"/>
              <a:buChar char="–"/>
            </a:pPr>
            <a:r>
              <a:rPr b="0" i="0" lang="it-IT" sz="23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newElement = el.appendChild(child): aggiunge un nuovo nodo figlio (dopo tutti gli altri)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3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Arial"/>
              <a:buChar char="•"/>
            </a:pPr>
            <a:r>
              <a:rPr b="0" i="0" lang="it-IT" sz="2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 Crea un nuovo paragrafo e lo aggiunge in coda</a:t>
            </a:r>
            <a:br>
              <a:rPr b="0" i="0" lang="it-IT" sz="2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p=docu</a:t>
            </a:r>
            <a:r>
              <a:rPr lang="it-IT" sz="2760"/>
              <a:t>me</a:t>
            </a:r>
            <a:r>
              <a:rPr b="0" i="0" lang="it-IT" sz="2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nt.createElement(“p”);</a:t>
            </a:r>
            <a:br>
              <a:rPr b="0" i="0" lang="it-IT" sz="2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el.appendChild(p)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7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Font typeface="Arial"/>
              <a:buChar char="•"/>
            </a:pPr>
            <a:r>
              <a:rPr b="0" i="0" lang="it-IT" sz="2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 correlati: insertBefore, replaceChild, removeChild </a:t>
            </a:r>
            <a:endParaRPr b="0" i="0" sz="27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Interfaccia Element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Attributi: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e.innerHTML: permette di leggere o scrivere l’intero contenuto XHTML del nodo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d = document.getElementById(“d”);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dump(d.innerHTML);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document.body.innerHTML=“”;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e.style: restituisce un oggetto che rappresenta le proprietà di stile CSS associate all’elemento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e.style.marginTop=“20px”;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2" marL="11430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ogni attributo CSS ha una proprietà con lo stesso nome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2" marL="11430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questo modo è possibile implementare GUI sofisticate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Interfaccia Element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8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L’oggetto document è l’oggetto DOM che rappresenta l’intero documento </a:t>
            </a:r>
            <a:r>
              <a:rPr lang="it-IT" sz="2400"/>
              <a:t>HTML5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caricato in una finestra del browser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 oggetto accessibile globalmente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rappresenta il nodo body del documento XHTML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anchorTags = document.getElementsByTagName(“a”);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Fornisce un insieme aggiuntivo di attributi e metodi utili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Oggetto document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6247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Tipologie di oggetti HTML5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Gestione degli eventi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Oggetto Window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Oggetto History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Oggetto Navigator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Interfaccia Element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Oggetto document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Sommario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partire dalla versione DOM sono disponibili array che contengono tutti gli elementi di un certo tipo che compaiono nel documento (mantenendo l’ordine)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document.forms[0].TestoPrimoForm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document.forms[“PrimoForm”].TestoPrimoForm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document.body: oggetto che rappresenta il body del documento XHTML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manipolabile come ogni altro nodo tramite l’interfaccia element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Oggetto document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Altri attributi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				Legge/Scrive cookie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lastModified		Data ultima modifica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			URI del documento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referrer			URL di provenienza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				Titolo del documento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Oggetto document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document.getElementById(“id”): restituisce un elemento di un documento XHTML in base al suo id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= document.getElementById(“MenuLaterale”)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document.write(“text”): inserisce una stringa di testo nel documento nel punto in cui si trova la chiamata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document.createElement(“tag”): crea un nuvo elemento da associare ad un nodo preesistente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Oggetto document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modifica di un documento HTML5 è alla base dello sviluppo di pagine web attive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modifica diretta del testo vanifica la verifica del documento </a:t>
            </a:r>
            <a:r>
              <a:rPr lang="it-IT"/>
              <a:t>H</a:t>
            </a: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TML5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W3C scoraggia l’uso di questo approccio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W3C incoraggia l’interazione attraverso il DOM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Oggetto document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0" y="572700"/>
            <a:ext cx="91440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JavaScript è utilizzato in differenti contesti</a:t>
            </a:r>
            <a:br>
              <a:rPr lang="it-IT" sz="2800"/>
            </a:b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Molto spesso come “lingua franca” dei linguaggi di scripting</a:t>
            </a:r>
            <a:br>
              <a:rPr lang="it-IT" sz="2800"/>
            </a:b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È adoperato spesso insieme a librerie come jQuery</a:t>
            </a:r>
            <a:br>
              <a:rPr lang="it-IT" sz="2800"/>
            </a:b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Funziona in ambito Web Client, Web Server, IoT &amp; Mobile.</a:t>
            </a:r>
            <a:endParaRPr sz="2800"/>
          </a:p>
        </p:txBody>
      </p:sp>
      <p:sp>
        <p:nvSpPr>
          <p:cNvPr id="269" name="Google Shape;269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8"/>
          <p:cNvSpPr txBox="1"/>
          <p:nvPr/>
        </p:nvSpPr>
        <p:spPr>
          <a:xfrm>
            <a:off x="0" y="4705125"/>
            <a:ext cx="3458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https://www.tensorflow.org/js</a:t>
            </a:r>
            <a:endParaRPr b="1"/>
          </a:p>
        </p:txBody>
      </p:sp>
      <p:sp>
        <p:nvSpPr>
          <p:cNvPr id="271" name="Google Shape;271;p48"/>
          <p:cNvSpPr txBox="1"/>
          <p:nvPr/>
        </p:nvSpPr>
        <p:spPr>
          <a:xfrm>
            <a:off x="5685900" y="4763700"/>
            <a:ext cx="3458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/>
              <a:t>JavaScript &amp; Machine Learning!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it-IT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è un linguaggio di scripting client side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it-IT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Permette di creare pagine web attive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it-IT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stato introdotto con Netscape Navigator 2.0 nel 1995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it-IT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indipendente dalla piattaforma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it-IT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L’interprete JavaScript gira all’interno del browser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 linguaggio di programmazione orientato agli oggetti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basato sui prototipi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esiste una distinzione fra classi ed istanze: solo oggetti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basa sul concetto di prototipo: un oggetto funge da prototipo da cui prendere le proprietà iniziali di un nuovo oggetto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Qualsiasi oggetto può specificare le suo proprietà alla creazione e al runtime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correlato in alcun modo a Java!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48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891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Messi a disposizione dal linguaggio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1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4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Appartenenti al BOM (Browser Object Model)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891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Forniti dall’ambiente del browser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891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Permettono di interagire con quest’ultimo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1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4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Appartenenti al DOM (Document Object Model)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891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Operano sugli elementi presenti all’interno della pagina visualizzata dal browser.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891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oggetti appartenenti al DOM appaiono integrati nel BOM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Tipologie di oggetti HTML5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motore di JavaScript invoca i metodi degli oggetti del DOM in relazione all’interazione che l’utente ha con la pagina o con componenti di essa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JavaScript è possibile ridefinire il comportamento di default degli oggetti del DOM in modo da programmarne le funzionalità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Gestione degli eventi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 di evento: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Documento: apertura e chiusura di pagine web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 interazioni ipertestuali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Eventi dovuti alla pressione di bottoni, caselle di controllo, bottoni di invio e di reset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2" marL="11430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Eventi di disattivazione, attivazione e modifica di campi di testo, aree di testo e liste di selezione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Selezione in campi ed aree di testo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Caricamento immagini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Ingresso o uscita del cursore dal box di un elemento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Gestione degli eventi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57200" y="1200151"/>
            <a:ext cx="822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Alcuni eventi gestiti dal motore JavaScript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32"/>
          <p:cNvGraphicFramePr/>
          <p:nvPr/>
        </p:nvGraphicFramePr>
        <p:xfrm>
          <a:off x="0" y="1632767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{227925B1-C411-4279-ADC0-749B41DEF73E}</a:tableStyleId>
              </a:tblPr>
              <a:tblGrid>
                <a:gridCol w="1360825"/>
                <a:gridCol w="1512025"/>
                <a:gridCol w="62711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Evento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Attributo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Lancio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Blur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onBlur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L’input di un elemento di un form non è più evidenziato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Change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onChange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Cambia il valore di un campi di testo, di un’area di testo o di un elemento di una lista di selezione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Click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onClick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Si fa click su di un elemento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Focus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onFocus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L’input di un elemento di un form viene evidenziato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Load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onLoad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Un documento viene caricato correttamente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Mouse over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onMouseOver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Il puntatore del mouse entra nel box di un elemento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Mouse out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onMouseOut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Il puntatore del mouse esce dal box di un elemento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Select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onSelect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Si seleziona un campo di input di un form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Submit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onSubmit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Si invia un form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Unload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onUnLoad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Viene chiuso il documento corrente, oppure viene caricato un nuovo documento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73" name="Google Shape;173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Eventi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L’oggetto window è un oggetto del BOM e rappresenta la finestra del browser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caratterizzato da un insieme di proprietà, metodi e gestori di eventi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globale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necessario usare il nome per accedere a proprietà e metodi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Oggetto Window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