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85204f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85204f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aba4ca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aba4ca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4aba4ca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4aba4ca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4aba4ca5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4aba4ca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aba4ca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aba4ca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b2307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b2307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4aba4ca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4aba4ca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aba4ca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aba4ca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4aba4ca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4aba4ca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4aba4ca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4aba4ca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852053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4852053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5204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5204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4b23077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4b23077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fdefe35a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fdefe35a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4b23077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4b23077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b23077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b23077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4b23077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4b23077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4b23077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4b23077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4b23077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4b23077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4b23077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4b23077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b23077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b23077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b230777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4b230777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caf9a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caf9a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4b230777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4b230777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4b230777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4b23077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4b230777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4b230777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defe35a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defe35a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aba4c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aba4c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aba4ca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aba4ca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aba4ca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aba4ca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4aba4ca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4aba4ca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aba4ca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aba4ca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4aba4ca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4aba4ca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jetbrains.com/webstor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Tecnologie Web:</a:t>
            </a:r>
            <a:br>
              <a:rPr b="1" lang="en" sz="4200">
                <a:solidFill>
                  <a:srgbClr val="FFFFFF"/>
                </a:solidFill>
              </a:rPr>
            </a:br>
            <a:r>
              <a:rPr b="1" lang="en" sz="4200">
                <a:solidFill>
                  <a:srgbClr val="FFFFFF"/>
                </a:solidFill>
              </a:rPr>
              <a:t>Progressive Web Apps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Raffaele Montella,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L’app store non è necessario.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7396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PWA sono installabili sullo home screen degli utenti.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è necessario scaricarle da uno store.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20">
                <a:latin typeface="Source Sans Pro"/>
                <a:ea typeface="Source Sans Pro"/>
                <a:cs typeface="Source Sans Pro"/>
                <a:sym typeface="Source Sans Pro"/>
              </a:rPr>
              <a:t>Vantaggi:</a:t>
            </a:r>
            <a:endParaRPr b="1"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Rapido deployment, non bisogna sottostare alle policy.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Sempre aggiornate, non è necessario cambiare software sul dispositivo.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20">
                <a:latin typeface="Source Sans Pro"/>
                <a:ea typeface="Source Sans Pro"/>
                <a:cs typeface="Source Sans Pro"/>
                <a:sym typeface="Source Sans Pro"/>
              </a:rPr>
              <a:t>Svantaggi:</a:t>
            </a:r>
            <a:endParaRPr b="1"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è possibile “vendere” le applicazioni.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applicazioni non sono attualmente raccolte in “store” o cataloghi.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Sempre disponibile: il service worker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5872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un proxy client side che consente di intercettare tutte le HTTP request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effettuate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dall’applicazione.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Consente di avere un controllo completo sulla cache.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risorse sono identificate secondo uno schema chiave/valore.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La cache è gestita automaticamente dal browser, ma è possibile personalizzare la risposta alle richieste.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pre-caching delle risorse consente di mitigare l’assenza di rete.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Sempre disponibile: il service worker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5872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L’uso personalizzato della cache può consentire elaborazioni avanzate.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Esempio: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68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0"/>
              <a:buFont typeface="Source Sans Pro"/>
              <a:buChar char="○"/>
            </a:pP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Un’applicazione meteo deve mostrare le previsioni in relazione alla posizione geografica dell’utente.</a:t>
            </a:r>
            <a:endParaRPr sz="20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68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0"/>
              <a:buFont typeface="Source Sans Pro"/>
              <a:buChar char="○"/>
            </a:pP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L’applicazione fa una HTTP Request per controllare se ci sono previsioni aggiornate.</a:t>
            </a:r>
            <a:endParaRPr sz="20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68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0"/>
              <a:buFont typeface="Source Sans Pro"/>
              <a:buChar char="○"/>
            </a:pP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Se sono disponibile le scarica.</a:t>
            </a:r>
            <a:endParaRPr sz="20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68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0"/>
              <a:buFont typeface="Source Sans Pro"/>
              <a:buChar char="○"/>
            </a:pP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Se è disponibile la rete, l’applicazione scarica i dati per 72 ore di previsione.</a:t>
            </a:r>
            <a:endParaRPr sz="20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68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0"/>
              <a:buFont typeface="Source Sans Pro"/>
              <a:buChar char="○"/>
            </a:pP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Alla </a:t>
            </a: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successiva</a:t>
            </a: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 richiesta, anche se la rete non è presente le previsioni </a:t>
            </a: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saranno</a:t>
            </a:r>
            <a:r>
              <a:rPr lang="en" sz="2020">
                <a:latin typeface="Source Sans Pro"/>
                <a:ea typeface="Source Sans Pro"/>
                <a:cs typeface="Source Sans Pro"/>
                <a:sym typeface="Source Sans Pro"/>
              </a:rPr>
              <a:t> disponibili.</a:t>
            </a:r>
            <a:endParaRPr sz="20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Sempre disponibile: il service worker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3809626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Quando l’applicazione è lanciata tramite icona, il service worker consente alla progressive web app di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caricare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istantaneamente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indipendentemente dallo stato della rete.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404200" y="889250"/>
            <a:ext cx="1344000" cy="69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570850" y="1616765"/>
            <a:ext cx="1010700" cy="6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/>
          <p:nvPr/>
        </p:nvSpPr>
        <p:spPr>
          <a:xfrm>
            <a:off x="444250" y="909950"/>
            <a:ext cx="1263900" cy="655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TV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 rot="5400000">
            <a:off x="93936" y="2139589"/>
            <a:ext cx="1344000" cy="69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/>
          <p:nvPr/>
        </p:nvSpPr>
        <p:spPr>
          <a:xfrm rot="5400000">
            <a:off x="223825" y="2070448"/>
            <a:ext cx="1084200" cy="655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693135" y="2995745"/>
            <a:ext cx="146700" cy="146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63325" y="1994400"/>
            <a:ext cx="60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Smart Phone</a:t>
            </a: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1166200" y="1803650"/>
            <a:ext cx="1344000" cy="69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1206250" y="1824350"/>
            <a:ext cx="1263900" cy="655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 rot="5400000">
            <a:off x="973475" y="2865175"/>
            <a:ext cx="697200" cy="221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1499500" y="2623046"/>
            <a:ext cx="1010700" cy="52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1529618" y="2638613"/>
            <a:ext cx="950400" cy="49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1752290" y="3175463"/>
            <a:ext cx="464700" cy="60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4031950" y="1637025"/>
            <a:ext cx="1101300" cy="5727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Service Worker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163238" y="2615700"/>
            <a:ext cx="838725" cy="787950"/>
          </a:xfrm>
          <a:prstGeom prst="flowChartMagneticDisk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</a:t>
            </a:r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5679075" y="768000"/>
            <a:ext cx="0" cy="279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" name="Google Shape;144;p25"/>
          <p:cNvSpPr/>
          <p:nvPr/>
        </p:nvSpPr>
        <p:spPr>
          <a:xfrm>
            <a:off x="6436950" y="1591150"/>
            <a:ext cx="1141800" cy="6972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Web Server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6436950" y="2460450"/>
            <a:ext cx="1141800" cy="697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Provider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7831453" y="2415075"/>
            <a:ext cx="1057975" cy="787950"/>
          </a:xfrm>
          <a:prstGeom prst="flowChartMagneticDisk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Provider</a:t>
            </a:r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>
            <a:off x="3274900" y="752750"/>
            <a:ext cx="0" cy="279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" name="Google Shape;148;p25"/>
          <p:cNvSpPr txBox="1"/>
          <p:nvPr/>
        </p:nvSpPr>
        <p:spPr>
          <a:xfrm>
            <a:off x="2572600" y="752750"/>
            <a:ext cx="1404600" cy="679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Browser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(full screen)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976775" y="765263"/>
            <a:ext cx="1404600" cy="679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  <p:cxnSp>
        <p:nvCxnSpPr>
          <p:cNvPr id="150" name="Google Shape;150;p25"/>
          <p:cNvCxnSpPr>
            <a:endCxn id="141" idx="1"/>
          </p:cNvCxnSpPr>
          <p:nvPr/>
        </p:nvCxnSpPr>
        <p:spPr>
          <a:xfrm>
            <a:off x="3284050" y="1909875"/>
            <a:ext cx="7479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1" name="Google Shape;151;p25"/>
          <p:cNvCxnSpPr>
            <a:stCxn id="141" idx="2"/>
            <a:endCxn id="142" idx="1"/>
          </p:cNvCxnSpPr>
          <p:nvPr/>
        </p:nvCxnSpPr>
        <p:spPr>
          <a:xfrm>
            <a:off x="4582600" y="2209725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Google Shape;152;p25"/>
          <p:cNvCxnSpPr>
            <a:stCxn id="141" idx="3"/>
            <a:endCxn id="144" idx="1"/>
          </p:cNvCxnSpPr>
          <p:nvPr/>
        </p:nvCxnSpPr>
        <p:spPr>
          <a:xfrm>
            <a:off x="5133250" y="1923375"/>
            <a:ext cx="13038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3" name="Google Shape;153;p25"/>
          <p:cNvCxnSpPr>
            <a:stCxn id="144" idx="2"/>
            <a:endCxn id="145" idx="0"/>
          </p:cNvCxnSpPr>
          <p:nvPr/>
        </p:nvCxnSpPr>
        <p:spPr>
          <a:xfrm>
            <a:off x="7007850" y="2288350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4" name="Google Shape;154;p25"/>
          <p:cNvCxnSpPr>
            <a:stCxn id="145" idx="3"/>
            <a:endCxn id="146" idx="2"/>
          </p:cNvCxnSpPr>
          <p:nvPr/>
        </p:nvCxnSpPr>
        <p:spPr>
          <a:xfrm>
            <a:off x="7578750" y="2809050"/>
            <a:ext cx="2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Sempre disponibile: il service worker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5872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In questo modo si evita che l’utente abbandoni l’applicazione se il caricamento è troppo lento.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53% degli utenti abbandona un’applicazione o un portale web se non è responsivo entro 3 secondi.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Sempre disponibile: il service worker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5872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service worker è eseguito in background dal browser indipendentemente dall’applicazione.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un file javascript che NON ha accesso diretto al Document Object Model.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Può comunicare con le pagine che controlla rispondendo a messaggi inviati attraverso postMessage.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Sempre disponibile: il service worker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587275"/>
            <a:ext cx="37101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pagine, se necessario possono intervenire sul DOM.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service worker è un network proxy programmabile che consente di controllare come le pagine vengono caricate.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Lifecycle.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6073175" y="707350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Register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6073175" y="1577225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Install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4719900" y="2263500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Error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519825" y="2263500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Activated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7519825" y="3163675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Idle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7519825" y="4198675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Active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073175" y="4198675"/>
            <a:ext cx="1242900" cy="616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Terminated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80" name="Google Shape;180;p28"/>
          <p:cNvCxnSpPr>
            <a:stCxn id="173" idx="2"/>
            <a:endCxn id="174" idx="0"/>
          </p:cNvCxnSpPr>
          <p:nvPr/>
        </p:nvCxnSpPr>
        <p:spPr>
          <a:xfrm>
            <a:off x="6694625" y="1323850"/>
            <a:ext cx="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>
            <a:stCxn id="176" idx="2"/>
            <a:endCxn id="177" idx="0"/>
          </p:cNvCxnSpPr>
          <p:nvPr/>
        </p:nvCxnSpPr>
        <p:spPr>
          <a:xfrm>
            <a:off x="8141275" y="2880000"/>
            <a:ext cx="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8"/>
          <p:cNvCxnSpPr>
            <a:stCxn id="177" idx="2"/>
            <a:endCxn id="178" idx="0"/>
          </p:cNvCxnSpPr>
          <p:nvPr/>
        </p:nvCxnSpPr>
        <p:spPr>
          <a:xfrm>
            <a:off x="8141275" y="3780175"/>
            <a:ext cx="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8"/>
          <p:cNvCxnSpPr>
            <a:stCxn id="174" idx="1"/>
            <a:endCxn id="175" idx="0"/>
          </p:cNvCxnSpPr>
          <p:nvPr/>
        </p:nvCxnSpPr>
        <p:spPr>
          <a:xfrm flipH="1">
            <a:off x="5341475" y="1885475"/>
            <a:ext cx="731700" cy="37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>
            <a:stCxn id="174" idx="3"/>
            <a:endCxn id="176" idx="0"/>
          </p:cNvCxnSpPr>
          <p:nvPr/>
        </p:nvCxnSpPr>
        <p:spPr>
          <a:xfrm>
            <a:off x="7316075" y="1885475"/>
            <a:ext cx="825300" cy="37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8"/>
          <p:cNvCxnSpPr>
            <a:stCxn id="177" idx="1"/>
            <a:endCxn id="179" idx="0"/>
          </p:cNvCxnSpPr>
          <p:nvPr/>
        </p:nvCxnSpPr>
        <p:spPr>
          <a:xfrm flipH="1">
            <a:off x="6694525" y="3471925"/>
            <a:ext cx="825300" cy="72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L’application manifest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7396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PWA o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ffrono una U-X di tipo full screen.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Possono usare la push notification.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manifest è un file json che raccoglie le impostazioni dell’applicazione.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manifest consente di specificare come l’applicazione deve essere lanciata.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Consente di specificare l’icona, l’orientazione dello schermo, nascondere o visualizzare la finestra del browser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Lighthouse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7396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un tool automatico open source per migliorare la qualità delle pagine web.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possibile controllare qualsiasi pagina, anche pubblica, anche se richiede autenticazione.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Ha la possibilità di fare testare su: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Performance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Accessibilità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Progressive Web App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Altro...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Assicurarsi di avere Google Chrome installato.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Utilizzare un qualsiasi IDE provvisto di un web server locale per la prova delle applicazioni web.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Si suggerisce di usare WebStorm (</a:t>
            </a:r>
            <a:r>
              <a:rPr lang="en" sz="222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https://www.jetbrains.com/webstorm/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Creare un nuovo progetto vuoto chiamandolo pwa01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Sommario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62975"/>
            <a:ext cx="8520600" cy="4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Introduzione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Tecnologie Web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Terminali Mobili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Progressive Web App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Service Worker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Manifest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Hello World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Creare le seguenti directory: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js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Images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Creare il file index.html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Creare il file css/style.css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index.html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&lt;meta charset="utf-8"&gt;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&lt;title&gt;Hello World&lt;/title&gt;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&lt;link rel="stylesheet" href="css/style.css"&gt;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&lt;meta name="viewport" content="width=device-width, initial-scale=1.0"&gt;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&lt;body class="fullscreen"&gt;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&lt;div class="container"&gt;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&lt;h1 class="title"&gt;Hello World!&lt;/h1&gt;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&lt;/div&gt;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&lt;/body&gt;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css/style.css (</a:t>
            </a:r>
            <a:r>
              <a:rPr b="1" lang="en">
                <a:solidFill>
                  <a:srgbClr val="FFFFFF"/>
                </a:solidFill>
              </a:rPr>
              <a:t>1/2</a:t>
            </a:r>
            <a:r>
              <a:rPr b="1" lang="en">
                <a:solidFill>
                  <a:srgbClr val="FFFFFF"/>
                </a:solidFill>
              </a:rPr>
              <a:t>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0" y="572700"/>
            <a:ext cx="91440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font-family: sans-serif;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/* Make content area fill the entire browser window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html,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.fullscreen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height: 100%;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margin: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padding: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width: 100%;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css/style.css (2/2)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/* Center the content in the browser window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margin: auto;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text-align: center;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.title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font-size: 3rem;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0" y="572700"/>
            <a:ext cx="49227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Dalla finestra dell’editor del file index.html, lanciare il browser Chrome.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Attivare Lighthouse premendo il tasto F12.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Selezionare l’opzione Audits.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Selezionare solo “Progressive Web App”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fare click su </a:t>
            </a:r>
            <a:r>
              <a:rPr b="1" lang="en" sz="2220">
                <a:latin typeface="Source Sans Pro"/>
                <a:ea typeface="Source Sans Pro"/>
                <a:cs typeface="Source Sans Pro"/>
                <a:sym typeface="Source Sans Pro"/>
              </a:rPr>
              <a:t>Generate Report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00" y="920250"/>
            <a:ext cx="4221301" cy="387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0" y="572700"/>
            <a:ext cx="5447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L’applicazione non risulta ottimizzata come PWA.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Creiamo il file che implementa il service worker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il programma chiamante dell’applicazione.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File: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sw.js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js/main.js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350" y="725100"/>
            <a:ext cx="3741215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sw.js (</a:t>
            </a:r>
            <a:r>
              <a:rPr b="1" lang="en">
                <a:solidFill>
                  <a:srgbClr val="FFFFFF"/>
                </a:solidFill>
              </a:rPr>
              <a:t>1/2</a:t>
            </a:r>
            <a:r>
              <a:rPr b="1" lang="en">
                <a:solidFill>
                  <a:srgbClr val="FFFFFF"/>
                </a:solidFill>
              </a:rPr>
              <a:t>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let cacheName = 'pwa01';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let filesToCache = [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'index.html',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'css/style.css',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'js/main.js'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/* Start the service worker and cache all of the app's content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self.addEventListener('install', function(e)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e.waitUntil(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caches.open(cacheName).then(function(cache)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return cache.addAll(filesToCache);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sw.js (2/2)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/* Serve cached content when offline */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self.addEventListener('fetch', function(e)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e.respondWith(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caches.match(e.request).then(function(response)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return response || fetch(e.request);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js/main.js (1/2)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window.onload = () =&gt;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'use strict';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if ('serviceWorker' in navigator)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navigator.serviceWorker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.register('./sw.js').then(function (registration)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// Service worker registered correctly.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console.log('ServiceWorker registration successful with scope: ', registration.scope);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},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js/main.js (2/2)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function (err)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// Troubles in registering the service worker. :(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    console.log('ServiceWorker registration failed: ', err);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Web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mobile computing sono due tecnologie intimamente connessi. 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Attualmente l’85% degli utenti mobile utilizza applicazioni di tipo smart client, il 15% applicazioni microbrowser.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Un utente di smartphone spende l’80% del proprio tempo interagendo con solo 3 delle applicazioni installate.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La maggior parte delle applicazioni smart client non sono altro che dei browser altamente specializzati.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0" y="572700"/>
            <a:ext cx="5447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Aggiungere la seguente linea nel file index.html subito prima della chiusura del tag &lt;/body&gt;: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&lt;script src="js/main.js"&gt;&lt;/script&gt;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Eseguire nuovamente il test tramite Lighthouse.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Ora il service worker consente di caricare la pagina quando si è offline.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400" y="725100"/>
            <a:ext cx="3696600" cy="419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World: manifest.json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0" y="5727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necessario creare il file manifest.json nella root del progetto: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40425" y="1138500"/>
            <a:ext cx="91440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"name": "Hello World",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"short_name": "Hello",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"lang": "en-US",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"start_url": "index.html",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"display": "standalone",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"background_color": "white",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 "theme_color": "white"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0" y="3985200"/>
            <a:ext cx="91440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aggiungere le seguenti righe nello header del file index.html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&lt;link rel="manifest" href="manifest.json"&gt;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&lt;meta name="theme-color" content="white"/&gt;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PWA Hello World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0" y="572700"/>
            <a:ext cx="54474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Eseguire nuovamente il test tramite Lighthouse.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Gran parte dei requisiti perchè un’applicazione web sia considerata una PWA sono soddisfatti.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rimane che aggiungere le icone.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Poiché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device differenti hanno risoluzioni differenti è necessario creare un set di icone appropriato.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400" y="725100"/>
            <a:ext cx="3696600" cy="366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Progressive Web App sono una valida alternativa alle smart client app.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Oggi costituiscono lo standard a meno di casi particolari.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hanno bisogno di essere pubblicate su di uno store.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è possibile venderle.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possibile mantenere una unica codebase per differenti client.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Solo il 20% delle applicazioni presenti negli store è scritto con SDK nativi Android / iOS.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L’80% delle applicazioni pubblicate sono sviluppate con metodologia ibrida.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L’applicazione è scritta usando tecniche proprie delle tecnologie web. Poi è “embedded” in un runtime in codice nativo.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Questa applicazioni si comportano come applicazioni native.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Vantaggi delle applicazioni mobile native: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Possono sfruttare appieno le caratteristiche del device.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Possono funzionare anche in assenza di rete.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Sono pubblicabili (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vendibili sugli store)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Svantaggi: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Lunghi tempi di pubblicazione ed aggiornamento.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necessario sottostare alle policy degli store.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La gestione della codebase per applicazioni per differenti dispositivi può essere costosa.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Progressive Web App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progettata in modo da funzionare su qualsiasi browser la supporti incrementando progressivamente le funzionalità a seconda del dispositivo usato.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sviluppata in modo che si adatta a qualsiasi fattore di forma dei display utilizzati: desktop/laptop, tablet, smartphone, smart-tv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altro in futuro. 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indipendente dalla connessione poiché deve essere sviluppata in modo da essere disponibile anche in assenza di rete o quando la rete è di cattiva qualità.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Progressive Web App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5569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L’interfaccia utente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la relativa user experience è tale da farla essere simile ad una app in tutto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per tutto applicando il principio della UX-Convergence.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UX-Convergence: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Interfaccia utente comune a differenti sistemi di fruizione in modo da aumentare il “riciclo di conoscenza” da parte degli utenti. È una delle leve per la limitazione del digital divide.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Grazie a un componente che lavora in background ha un comportamento resposivo in termini di disponibilità dei dati (service worker).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Progressive Web App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5872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Sono sicure poichè devono essere servite tramite HTTPS 2.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Hanno un manifest file che raccoglie le informazioni principali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la configurazione in modo da essere trovate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catalogate dai motori di ricerca.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Uso intensivo delle notifiche di tipo push per garantire il coinvolgimento degli utenti che non devono visitare l’applicazione per essere aggiornati.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Gli utenti possono installare un’applicazione di questo tipo sul proprio desktop al parti di una app nativa.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Interfaccia Utente </a:t>
            </a:r>
            <a:r>
              <a:rPr b="1" lang="en">
                <a:solidFill>
                  <a:srgbClr val="FFFFFF"/>
                </a:solidFill>
              </a:rPr>
              <a:t>e</a:t>
            </a:r>
            <a:r>
              <a:rPr b="1" lang="en">
                <a:solidFill>
                  <a:srgbClr val="FFFFFF"/>
                </a:solidFill>
              </a:rPr>
              <a:t> User Experience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587265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 PWA devono poter essere scaricate immediatamente, anche nel caso in cui il server sul quale è pubblicata è down o la connessione di rete è di cattiva qualità.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Deve rispondere in modo rapido, se presenti le animazioni devono essere armoniosi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veloci, soprattutto devono funzionare a tutto schermo senza dover richiedere lo scroll della pagina.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Devono non essere dissimili da una app nativa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con queste condividere la U-X.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