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AC91FFE-AC08-43CA-B761-CE69E667389A}">
  <a:tblStyle styleId="{1AC91FFE-AC08-43CA-B761-CE69E667389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d4df5489c7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d4df5489c7_0_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d4df5489c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d4df5489c7_0_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4df5489c7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d4df5489c7_0_3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d4df5489c7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" name="Google Shape;213;gd4df5489c7_0_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d4df5489c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gd4df5489c7_0_5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d4df5489c7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d4df5489c7_0_5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d4df5489c7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d4df5489c7_0_6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d4df5489c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d4df5489c7_0_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d4df5489c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d4df5489c7_0_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d4df5489c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d4df5489c7_0_8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d4df5489c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d4df5489c7_0_9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1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p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d4df5489c7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gd4df5489c7_0_10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d4df5489c7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d4df5489c7_0_11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d4df5489c7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gd4df5489c7_0_1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d4df5489c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gd4df5489c7_0_1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d4df5489c7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gd4df5489c7_0_13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d4df5489c7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gd4df5489c7_0_14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d4df5489c7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gd4df5489c7_0_15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d4df5489c7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gd4df5489c7_0_16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d4df5489c7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gd4df5489c7_0_1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d4df5489c7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gd4df5489c7_0_1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3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d4df5489c7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9" name="Google Shape;369;gd4df5489c7_0_19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d4df5489c7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gd4df5489c7_0_19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d4df5489c7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gd4df5489c7_0_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d4df5489c7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d4df5489c7_0_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  <a:defRPr b="0" i="0" sz="5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0"/>
              <a:buFont typeface="Arial"/>
              <a:buNone/>
              <a:defRPr b="0" i="0" sz="1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8" name="Google Shape;58;p14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titolo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15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stazione sezione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2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titolo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uoto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uto con didascalia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magine con didascalia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testo verticale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verticale e testo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●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Arial"/>
              <a:buChar char="○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200"/>
              <a:buFont typeface="Arial"/>
              <a:buChar char="■"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b="0" i="0" sz="2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raffaele.montella@uniparthenope.it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www.w3schools.com/css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ctrTitle"/>
          </p:nvPr>
        </p:nvSpPr>
        <p:spPr>
          <a:xfrm>
            <a:off x="0" y="592175"/>
            <a:ext cx="9144000" cy="20526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Arial"/>
              <a:buNone/>
            </a:pPr>
            <a:r>
              <a:rPr b="1" lang="it-IT">
                <a:solidFill>
                  <a:srgbClr val="FFFFFF"/>
                </a:solidFill>
              </a:rPr>
              <a:t>Tecnologie Web:</a:t>
            </a:r>
            <a:br>
              <a:rPr b="1" lang="it-IT">
                <a:solidFill>
                  <a:srgbClr val="FFFFFF"/>
                </a:solidFill>
              </a:rPr>
            </a:br>
            <a:r>
              <a:rPr b="1" lang="it-IT">
                <a:solidFill>
                  <a:srgbClr val="FFFFFF"/>
                </a:solidFill>
              </a:rPr>
              <a:t>Cascade Style Sheets</a:t>
            </a:r>
            <a:endParaRPr b="1" i="0" sz="5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5"/>
          <p:cNvSpPr txBox="1"/>
          <p:nvPr>
            <p:ph idx="1" type="subTitle"/>
          </p:nvPr>
        </p:nvSpPr>
        <p:spPr>
          <a:xfrm>
            <a:off x="311700" y="293910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it-IT"/>
              <a:t>Prof. Raffaele Montella, PhD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b="0" i="1" lang="it-IT" sz="2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raffaele.montella@uniparthenope.it</a:t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it-IT">
                <a:solidFill>
                  <a:srgbClr val="FFFFFF"/>
                </a:solidFill>
              </a:rPr>
              <a:t>Sintassi CSS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34"/>
          <p:cNvSpPr txBox="1"/>
          <p:nvPr>
            <p:ph idx="1" type="body"/>
          </p:nvPr>
        </p:nvSpPr>
        <p:spPr>
          <a:xfrm>
            <a:off x="457200" y="934725"/>
            <a:ext cx="8229600" cy="1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924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/>
              <a:t>Ogni dichiarazione include un nome di proprietà CSS e un valore, separati da due punti.</a:t>
            </a:r>
            <a:endParaRPr sz="1800"/>
          </a:p>
          <a:p>
            <a:pPr indent="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6924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/>
              <a:t>Più dichiarazioni CSS sono separate da punto e virgola e i blocchi di dichiarazione sono racchiusi tra parentesi graffe.</a:t>
            </a:r>
            <a:endParaRPr sz="1800"/>
          </a:p>
          <a:p>
            <a:pPr indent="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1" name="Google Shape;191;p34"/>
          <p:cNvSpPr txBox="1"/>
          <p:nvPr>
            <p:ph idx="1" type="body"/>
          </p:nvPr>
        </p:nvSpPr>
        <p:spPr>
          <a:xfrm>
            <a:off x="599350" y="3464200"/>
            <a:ext cx="8229600" cy="147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924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/>
              <a:t>p è un selettore in CSS (punta all'elemento HTML a cui vuoi applicare uno stile: &lt;p&gt;).</a:t>
            </a:r>
            <a:br>
              <a:rPr lang="it-IT" sz="1800"/>
            </a:br>
            <a:endParaRPr sz="1800"/>
          </a:p>
          <a:p>
            <a:pPr indent="-26924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/>
              <a:t>il colore è una proprietà e il rosso è il valore della proprietà</a:t>
            </a:r>
            <a:br>
              <a:rPr lang="it-IT" sz="1800"/>
            </a:br>
            <a:endParaRPr sz="1800"/>
          </a:p>
          <a:p>
            <a:pPr indent="-26924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/>
              <a:t>text-align è una proprietà e center è il valore della proprietà</a:t>
            </a:r>
            <a:endParaRPr sz="1800"/>
          </a:p>
          <a:p>
            <a:pPr indent="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92" name="Google Shape;192;p34"/>
          <p:cNvSpPr txBox="1"/>
          <p:nvPr/>
        </p:nvSpPr>
        <p:spPr>
          <a:xfrm>
            <a:off x="850400" y="2336100"/>
            <a:ext cx="5901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color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it-IT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red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text-align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it-IT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center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5"/>
          <p:cNvSpPr txBox="1"/>
          <p:nvPr>
            <p:ph idx="1" type="body"/>
          </p:nvPr>
        </p:nvSpPr>
        <p:spPr>
          <a:xfrm>
            <a:off x="457200" y="819142"/>
            <a:ext cx="8229600" cy="3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Seleziona uno o più elementi HTML di cui si vuole impostare lo stile.</a:t>
            </a:r>
            <a:endParaRPr sz="2400"/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Possiamo dividere i selettori CSS in cinque categorie:</a:t>
            </a:r>
            <a:endParaRPr sz="2400"/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b="1" lang="it-IT" sz="2400"/>
              <a:t>Selettori semplici:</a:t>
            </a:r>
            <a:br>
              <a:rPr lang="it-IT" sz="2400"/>
            </a:br>
            <a:r>
              <a:rPr lang="it-IT" sz="2400"/>
              <a:t>seleziona elementi in base a nome, id, classe</a:t>
            </a:r>
            <a:br>
              <a:rPr lang="it-IT" sz="2400"/>
            </a:br>
            <a:endParaRPr sz="2400"/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b="1" lang="it-IT" sz="2400"/>
              <a:t>Selettori combinatori:</a:t>
            </a:r>
            <a:br>
              <a:rPr lang="it-IT" sz="2400"/>
            </a:br>
            <a:r>
              <a:rPr lang="it-IT" sz="2400"/>
              <a:t>seleziona gli elementi in base a una relazione specifica tra loro</a:t>
            </a:r>
            <a:endParaRPr sz="2400"/>
          </a:p>
        </p:txBody>
      </p:sp>
      <p:sp>
        <p:nvSpPr>
          <p:cNvPr id="198" name="Google Shape;198;p3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it-IT">
                <a:solidFill>
                  <a:srgbClr val="FFFFFF"/>
                </a:solidFill>
              </a:rPr>
              <a:t>Selettori CSS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6"/>
          <p:cNvSpPr txBox="1"/>
          <p:nvPr>
            <p:ph idx="1" type="body"/>
          </p:nvPr>
        </p:nvSpPr>
        <p:spPr>
          <a:xfrm>
            <a:off x="457200" y="819142"/>
            <a:ext cx="8229600" cy="3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Seleziona uno o più elementi HTML di cui si vuole impostare lo stile.</a:t>
            </a:r>
            <a:endParaRPr sz="2400"/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Possiamo dividere i selettori CSS in cinque categorie:</a:t>
            </a:r>
            <a:endParaRPr sz="2400"/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b="1" lang="it-IT" sz="2400"/>
              <a:t>Selettori di pseudo-classe:</a:t>
            </a:r>
            <a:br>
              <a:rPr lang="it-IT" sz="2400"/>
            </a:br>
            <a:r>
              <a:rPr lang="it-IT" sz="2400"/>
              <a:t>selezionare gli elementi in base a un determinato stato)</a:t>
            </a:r>
            <a:br>
              <a:rPr lang="it-IT" sz="2400"/>
            </a:br>
            <a:endParaRPr sz="2400"/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b="1" lang="it-IT" sz="2400"/>
              <a:t>Selettori di pseudo-elementi:</a:t>
            </a:r>
            <a:br>
              <a:rPr lang="it-IT" sz="2400"/>
            </a:br>
            <a:r>
              <a:rPr lang="it-IT" sz="2400"/>
              <a:t>seleziona e assegna uno stile a una parte di un elemento</a:t>
            </a:r>
            <a:endParaRPr sz="2400"/>
          </a:p>
        </p:txBody>
      </p:sp>
      <p:sp>
        <p:nvSpPr>
          <p:cNvPr id="204" name="Google Shape;204;p3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it-IT">
                <a:solidFill>
                  <a:srgbClr val="FFFFFF"/>
                </a:solidFill>
              </a:rPr>
              <a:t>Selettori CSS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7"/>
          <p:cNvSpPr txBox="1"/>
          <p:nvPr>
            <p:ph idx="1" type="body"/>
          </p:nvPr>
        </p:nvSpPr>
        <p:spPr>
          <a:xfrm>
            <a:off x="457200" y="819142"/>
            <a:ext cx="8229600" cy="3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Seleziona uno o più elementi HTML di cui si vuole impostare lo stile.</a:t>
            </a:r>
            <a:endParaRPr sz="2400"/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Possiamo dividere i selettori CSS in cinque categorie:</a:t>
            </a:r>
            <a:endParaRPr sz="2400"/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4064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–"/>
            </a:pPr>
            <a:r>
              <a:rPr b="1" lang="it-IT" sz="2400"/>
              <a:t>Selettori di attributi</a:t>
            </a:r>
            <a:br>
              <a:rPr lang="it-IT" sz="2400"/>
            </a:br>
            <a:r>
              <a:rPr lang="it-IT" sz="2400"/>
              <a:t>selezionare gli elementi in base a un attributo o valore di attributo</a:t>
            </a:r>
            <a:endParaRPr sz="2400"/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10" name="Google Shape;210;p3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it-IT">
                <a:solidFill>
                  <a:srgbClr val="FFFFFF"/>
                </a:solidFill>
              </a:rPr>
              <a:t>Selettori CSS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8"/>
          <p:cNvSpPr txBox="1"/>
          <p:nvPr>
            <p:ph idx="1" type="body"/>
          </p:nvPr>
        </p:nvSpPr>
        <p:spPr>
          <a:xfrm>
            <a:off x="457200" y="819143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Esempio: tutti gli elementi &lt;p&gt; della pagina saranno centrati.</a:t>
            </a:r>
            <a:endParaRPr sz="2400"/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16" name="Google Shape;216;p3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it-IT">
                <a:solidFill>
                  <a:srgbClr val="FFFFFF"/>
                </a:solidFill>
              </a:rPr>
              <a:t>Selettori CSS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38"/>
          <p:cNvSpPr txBox="1"/>
          <p:nvPr/>
        </p:nvSpPr>
        <p:spPr>
          <a:xfrm>
            <a:off x="676225" y="1638300"/>
            <a:ext cx="5901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text-align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it-IT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center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color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it-IT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red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9"/>
          <p:cNvSpPr txBox="1"/>
          <p:nvPr>
            <p:ph idx="1" type="body"/>
          </p:nvPr>
        </p:nvSpPr>
        <p:spPr>
          <a:xfrm>
            <a:off x="457200" y="819143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Il selettore id utilizza l'attributo id di un elemento HTML per selezionare un elemento specifico.</a:t>
            </a:r>
            <a:endParaRPr sz="2400"/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L'id di un elemento è univoco all'interno di una pagina, quindi il selettore di id viene utilizzato per selezionare un elemento univoco.</a:t>
            </a:r>
            <a:endParaRPr sz="2400"/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Per selezionare un elemento con un id specifico, si scrive un carattere cancelletto (#), seguito dall'id dell'elemento.</a:t>
            </a:r>
            <a:endParaRPr sz="2400"/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23" name="Google Shape;223;p3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it-IT">
                <a:solidFill>
                  <a:srgbClr val="FFFFFF"/>
                </a:solidFill>
              </a:rPr>
              <a:t>Selettore basato su </a:t>
            </a:r>
            <a:r>
              <a:rPr b="1" i="1" lang="it-IT">
                <a:solidFill>
                  <a:srgbClr val="FFFFFF"/>
                </a:solidFill>
              </a:rPr>
              <a:t>id</a:t>
            </a:r>
            <a:endParaRPr b="1" i="1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idx="1" type="body"/>
          </p:nvPr>
        </p:nvSpPr>
        <p:spPr>
          <a:xfrm>
            <a:off x="457200" y="819154"/>
            <a:ext cx="82296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Esempio: la seguente regola CSS è applicata all’elemento HTML il cui id è pari a “para1”.</a:t>
            </a:r>
            <a:endParaRPr sz="2400"/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29" name="Google Shape;229;p4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it-IT">
                <a:solidFill>
                  <a:srgbClr val="FFFFFF"/>
                </a:solidFill>
              </a:rPr>
              <a:t>Selettore basato su </a:t>
            </a:r>
            <a:r>
              <a:rPr b="1" i="1" lang="it-IT">
                <a:solidFill>
                  <a:srgbClr val="FFFFFF"/>
                </a:solidFill>
              </a:rPr>
              <a:t>id</a:t>
            </a:r>
            <a:endParaRPr b="1" i="1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40"/>
          <p:cNvSpPr txBox="1"/>
          <p:nvPr/>
        </p:nvSpPr>
        <p:spPr>
          <a:xfrm>
            <a:off x="457200" y="2131150"/>
            <a:ext cx="5901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#para1 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text-align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it-IT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center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color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it-IT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red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1"/>
          <p:cNvSpPr txBox="1"/>
          <p:nvPr>
            <p:ph idx="1" type="body"/>
          </p:nvPr>
        </p:nvSpPr>
        <p:spPr>
          <a:xfrm>
            <a:off x="457200" y="819154"/>
            <a:ext cx="8229600" cy="92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Il selettore di classe seleziona gli elementi HTML con un attributo di classe specifico.</a:t>
            </a:r>
            <a:endParaRPr sz="2400"/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Per selezionare elementi con una classe specifica, si scrive un punto (.) seguito dal nome della classe.</a:t>
            </a:r>
            <a:br>
              <a:rPr lang="it-IT" sz="2400"/>
            </a:b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Esempio: tutti gli elementi HTML in cui è specificato class=”center” saranno centrati resi in rosso.</a:t>
            </a:r>
            <a:endParaRPr sz="2400"/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36" name="Google Shape;236;p4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it-IT">
                <a:solidFill>
                  <a:srgbClr val="FFFFFF"/>
                </a:solidFill>
              </a:rPr>
              <a:t>Selettore basato su </a:t>
            </a:r>
            <a:r>
              <a:rPr b="1" i="1" lang="it-IT">
                <a:solidFill>
                  <a:srgbClr val="FFFFFF"/>
                </a:solidFill>
              </a:rPr>
              <a:t>classe</a:t>
            </a:r>
            <a:endParaRPr b="1" i="1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41"/>
          <p:cNvSpPr txBox="1"/>
          <p:nvPr/>
        </p:nvSpPr>
        <p:spPr>
          <a:xfrm>
            <a:off x="703100" y="3954925"/>
            <a:ext cx="5901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.center 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text-align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it-IT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center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color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it-IT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red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A52A2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/>
          <p:nvPr>
            <p:ph idx="1" type="body"/>
          </p:nvPr>
        </p:nvSpPr>
        <p:spPr>
          <a:xfrm>
            <a:off x="457200" y="819145"/>
            <a:ext cx="8229600" cy="19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È possibile limitare la selezione per classe a solo alcuni specifici elementi HTML.</a:t>
            </a:r>
            <a:br>
              <a:rPr lang="it-IT" sz="2400"/>
            </a:b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Esempio: solo gli elementi &lt;p&gt; per i quali è specificato class=”center” saranno centrati </a:t>
            </a:r>
            <a:r>
              <a:rPr lang="it-IT" sz="2400"/>
              <a:t>e</a:t>
            </a:r>
            <a:r>
              <a:rPr lang="it-IT" sz="2400"/>
              <a:t> resi in rosso.</a:t>
            </a:r>
            <a:endParaRPr sz="2400"/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43" name="Google Shape;243;p4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it-IT">
                <a:solidFill>
                  <a:srgbClr val="FFFFFF"/>
                </a:solidFill>
              </a:rPr>
              <a:t>Selettore basato su </a:t>
            </a:r>
            <a:r>
              <a:rPr b="1" i="1" lang="it-IT">
                <a:solidFill>
                  <a:srgbClr val="FFFFFF"/>
                </a:solidFill>
              </a:rPr>
              <a:t>classe</a:t>
            </a:r>
            <a:endParaRPr b="1" i="1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42"/>
          <p:cNvSpPr txBox="1"/>
          <p:nvPr/>
        </p:nvSpPr>
        <p:spPr>
          <a:xfrm>
            <a:off x="692850" y="2920075"/>
            <a:ext cx="5901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p.center 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text-align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it-IT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center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color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it-IT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red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A52A2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/>
          <p:nvPr>
            <p:ph idx="1" type="body"/>
          </p:nvPr>
        </p:nvSpPr>
        <p:spPr>
          <a:xfrm>
            <a:off x="457200" y="819145"/>
            <a:ext cx="8229600" cy="19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Un elemento HTML può essere reso combinando classi differenti.</a:t>
            </a:r>
            <a:br>
              <a:rPr lang="it-IT" sz="2400"/>
            </a:b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Esempio: l’elemento &lt;p&gt; sarà reso ottemperando alla definizione della classe di stile center </a:t>
            </a:r>
            <a:r>
              <a:rPr lang="it-IT" sz="2400"/>
              <a:t>e</a:t>
            </a:r>
            <a:r>
              <a:rPr lang="it-IT" sz="2400"/>
              <a:t> large.</a:t>
            </a:r>
            <a:endParaRPr sz="2400"/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50" name="Google Shape;250;p4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it-IT">
                <a:solidFill>
                  <a:srgbClr val="FFFFFF"/>
                </a:solidFill>
              </a:rPr>
              <a:t>Selettore basato su </a:t>
            </a:r>
            <a:r>
              <a:rPr b="1" i="1" lang="it-IT">
                <a:solidFill>
                  <a:srgbClr val="FFFFFF"/>
                </a:solidFill>
              </a:rPr>
              <a:t>classe</a:t>
            </a:r>
            <a:endParaRPr b="1" i="1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43"/>
          <p:cNvSpPr txBox="1"/>
          <p:nvPr/>
        </p:nvSpPr>
        <p:spPr>
          <a:xfrm>
            <a:off x="692850" y="2920075"/>
            <a:ext cx="5901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it-IT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class</a:t>
            </a: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="center large"&gt;</a:t>
            </a:r>
            <a:r>
              <a:rPr lang="it-IT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 paragraph refers to two classes.</a:t>
            </a: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A52A2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457200" y="14459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it-IT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Introduzione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it-IT"/>
              <a:t>Sintassi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it-IT"/>
              <a:t>Selettori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it-IT"/>
              <a:t>Uso</a:t>
            </a:r>
            <a:endParaRPr/>
          </a:p>
          <a:p>
            <a:pPr indent="-355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it-IT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Conclusioni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it-IT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Sommario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4"/>
          <p:cNvSpPr txBox="1"/>
          <p:nvPr>
            <p:ph idx="1" type="body"/>
          </p:nvPr>
        </p:nvSpPr>
        <p:spPr>
          <a:xfrm>
            <a:off x="457200" y="819145"/>
            <a:ext cx="8229600" cy="19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Il selettore universale seleziona tutti gli elementi HTML della pagine.</a:t>
            </a:r>
            <a:br>
              <a:rPr lang="it-IT" sz="2400"/>
            </a:b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Esempio:</a:t>
            </a:r>
            <a:endParaRPr sz="2400"/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57" name="Google Shape;257;p4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it-IT">
                <a:solidFill>
                  <a:srgbClr val="FFFFFF"/>
                </a:solidFill>
              </a:rPr>
              <a:t>Selettore universale</a:t>
            </a:r>
            <a:endParaRPr b="1" i="1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44"/>
          <p:cNvSpPr txBox="1"/>
          <p:nvPr/>
        </p:nvSpPr>
        <p:spPr>
          <a:xfrm>
            <a:off x="692850" y="2920075"/>
            <a:ext cx="59016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text-align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it-IT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center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color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it-IT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blue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5"/>
          <p:cNvSpPr txBox="1"/>
          <p:nvPr>
            <p:ph idx="1" type="body"/>
          </p:nvPr>
        </p:nvSpPr>
        <p:spPr>
          <a:xfrm>
            <a:off x="457200" y="819145"/>
            <a:ext cx="8229600" cy="195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Il selettore di raggruppamento seleziona tutti gli elementi HTML con le stesse definizioni di stile.</a:t>
            </a:r>
            <a:endParaRPr sz="2400"/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Esempio:</a:t>
            </a:r>
            <a:br>
              <a:rPr lang="it-IT" sz="2400"/>
            </a:br>
            <a:r>
              <a:rPr lang="it-IT" sz="2400"/>
              <a:t>gli elementi h1, h2 e p hanno</a:t>
            </a:r>
            <a:br>
              <a:rPr lang="it-IT" sz="2400"/>
            </a:br>
            <a:r>
              <a:rPr lang="it-IT" sz="2400"/>
              <a:t>le stesse definizioni di stile:</a:t>
            </a:r>
            <a:endParaRPr sz="2400"/>
          </a:p>
          <a:p>
            <a:pPr indent="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64" name="Google Shape;264;p4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it-IT">
                <a:solidFill>
                  <a:srgbClr val="FFFFFF"/>
                </a:solidFill>
              </a:rPr>
              <a:t>Selettore di gruppo</a:t>
            </a:r>
            <a:endParaRPr b="1" i="1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45"/>
          <p:cNvSpPr txBox="1"/>
          <p:nvPr/>
        </p:nvSpPr>
        <p:spPr>
          <a:xfrm>
            <a:off x="4758600" y="1700775"/>
            <a:ext cx="39282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h1 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text-align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it-IT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center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color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it-IT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red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h2 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text-align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it-IT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center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color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it-IT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red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text-align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it-IT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center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color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it-IT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red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A52A2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" name="Google Shape;266;p45"/>
          <p:cNvSpPr txBox="1"/>
          <p:nvPr/>
        </p:nvSpPr>
        <p:spPr>
          <a:xfrm>
            <a:off x="1198775" y="3555350"/>
            <a:ext cx="27459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h1, h2, p 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text-align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it-IT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center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color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it-IT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red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45"/>
          <p:cNvSpPr/>
          <p:nvPr/>
        </p:nvSpPr>
        <p:spPr>
          <a:xfrm>
            <a:off x="4077900" y="3606600"/>
            <a:ext cx="379200" cy="8403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it-IT">
                <a:solidFill>
                  <a:srgbClr val="FFFFFF"/>
                </a:solidFill>
              </a:rPr>
              <a:t>Selettori CSS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73" name="Google Shape;273;p46"/>
          <p:cNvGraphicFramePr/>
          <p:nvPr/>
        </p:nvGraphicFramePr>
        <p:xfrm>
          <a:off x="327475" y="957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{1AC91FFE-AC08-43CA-B761-CE69E667389A}</a:tableStyleId>
              </a:tblPr>
              <a:tblGrid>
                <a:gridCol w="1540400"/>
                <a:gridCol w="3241200"/>
                <a:gridCol w="3774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Selettore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Esempio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Descrizione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#id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#firstname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Seleziona l’elemento con id=”firstname”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.class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.intro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Seleziona tutti gli elementi con class=”intro”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element.class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p.intro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Seleziona solo gli elementi &lt;p&gt; per i quali è specificato class=”intro”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*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Seleziona tutti gli elementi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element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Seleziona tutti gli elementi &lt;p&gt;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6095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element, element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div, p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/>
                        <a:t>Seleziona tutti gli elementi &lt;div&gt; </a:t>
                      </a:r>
                      <a:r>
                        <a:rPr lang="it-IT"/>
                        <a:t>e</a:t>
                      </a:r>
                      <a:r>
                        <a:rPr lang="it-IT"/>
                        <a:t> &lt;p&gt;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734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Quando un browser legge un foglio di stile, formatta il documento HTML in base alle informazioni nel foglio di stile.</a:t>
            </a:r>
            <a:br>
              <a:rPr lang="it-IT" sz="2400"/>
            </a:br>
            <a:endParaRPr sz="2400"/>
          </a:p>
          <a:p>
            <a:pPr indent="-30734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Esistono tre modi per inserire un foglio di stile:</a:t>
            </a:r>
            <a:endParaRPr sz="2400"/>
          </a:p>
          <a:p>
            <a:pPr indent="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73683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it-IT" sz="2400"/>
              <a:t>CSS esterno</a:t>
            </a:r>
            <a:endParaRPr sz="2400"/>
          </a:p>
          <a:p>
            <a:pPr indent="-273683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it-IT" sz="2400"/>
              <a:t>CSS interno</a:t>
            </a:r>
            <a:endParaRPr sz="2400"/>
          </a:p>
          <a:p>
            <a:pPr indent="-273683" lvl="1" marL="7429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lang="it-IT" sz="2400"/>
              <a:t>CSS in linea</a:t>
            </a:r>
            <a:endParaRPr sz="2400"/>
          </a:p>
        </p:txBody>
      </p:sp>
      <p:sp>
        <p:nvSpPr>
          <p:cNvPr id="279" name="Google Shape;279;p4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it-IT">
                <a:solidFill>
                  <a:srgbClr val="FFFFFF"/>
                </a:solidFill>
              </a:rPr>
              <a:t>Inserire il CSS in HTML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734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Con un foglio di stile esterno, è possibile cambiare l'aspetto di un intero sito web cambiando un solo file.</a:t>
            </a:r>
            <a:endParaRPr sz="2400"/>
          </a:p>
          <a:p>
            <a:pPr indent="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0734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Ogni pagina HTML deve includere un riferimento al file del foglio di stile esterno all'interno dell'elemento &lt;link&gt;, all'interno della sezione head.</a:t>
            </a:r>
            <a:endParaRPr sz="2400"/>
          </a:p>
        </p:txBody>
      </p:sp>
      <p:sp>
        <p:nvSpPr>
          <p:cNvPr id="285" name="Google Shape;285;p4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it-IT">
                <a:solidFill>
                  <a:srgbClr val="FFFFFF"/>
                </a:solidFill>
              </a:rPr>
              <a:t>CSS esterno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9"/>
          <p:cNvSpPr txBox="1"/>
          <p:nvPr>
            <p:ph idx="1" type="body"/>
          </p:nvPr>
        </p:nvSpPr>
        <p:spPr>
          <a:xfrm>
            <a:off x="457200" y="1200150"/>
            <a:ext cx="82296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734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Esempio: gli stili esterni sono definiti all'interno dell'elemento &lt;link&gt; della sezione &lt;head&gt; di una pagina HTML</a:t>
            </a:r>
            <a:endParaRPr sz="2400"/>
          </a:p>
        </p:txBody>
      </p:sp>
      <p:sp>
        <p:nvSpPr>
          <p:cNvPr id="291" name="Google Shape;291;p4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it-IT">
                <a:solidFill>
                  <a:srgbClr val="FFFFFF"/>
                </a:solidFill>
              </a:rPr>
              <a:t>CSS esterno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49"/>
          <p:cNvSpPr txBox="1"/>
          <p:nvPr/>
        </p:nvSpPr>
        <p:spPr>
          <a:xfrm>
            <a:off x="809425" y="2059450"/>
            <a:ext cx="6629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!DOCTYPE</a:t>
            </a:r>
            <a:r>
              <a:rPr lang="it-IT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html</a:t>
            </a: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it-IT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rel</a:t>
            </a: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="stylesheet"</a:t>
            </a:r>
            <a:r>
              <a:rPr lang="it-IT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href</a:t>
            </a: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="mystyle.css"&gt;</a:t>
            </a:r>
            <a:endParaRPr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/head</a:t>
            </a: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it-IT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 is a heading</a:t>
            </a: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/h1</a:t>
            </a: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it-IT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 is a paragraph.</a:t>
            </a: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/body</a:t>
            </a: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/html</a:t>
            </a: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0"/>
          <p:cNvSpPr txBox="1"/>
          <p:nvPr>
            <p:ph idx="1" type="body"/>
          </p:nvPr>
        </p:nvSpPr>
        <p:spPr>
          <a:xfrm>
            <a:off x="457200" y="1200150"/>
            <a:ext cx="8229600" cy="9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734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Un foglio di stile esterno può essere scritto in qualsiasi editor di testo e deve essere salvato con estensione .css.</a:t>
            </a:r>
            <a:endParaRPr sz="2400"/>
          </a:p>
          <a:p>
            <a:pPr indent="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0734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Il file .css esterno non deve contenere tag HTML.</a:t>
            </a:r>
            <a:endParaRPr sz="2400"/>
          </a:p>
          <a:p>
            <a:pPr indent="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0734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Ecco come appare il file "mystyle.css":</a:t>
            </a:r>
            <a:endParaRPr sz="2400"/>
          </a:p>
        </p:txBody>
      </p:sp>
      <p:sp>
        <p:nvSpPr>
          <p:cNvPr id="298" name="Google Shape;298;p5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it-IT">
                <a:solidFill>
                  <a:srgbClr val="FFFFFF"/>
                </a:solidFill>
              </a:rPr>
              <a:t>CSS esterno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50"/>
          <p:cNvSpPr txBox="1"/>
          <p:nvPr/>
        </p:nvSpPr>
        <p:spPr>
          <a:xfrm>
            <a:off x="1257450" y="3234900"/>
            <a:ext cx="66291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body 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background-color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it-IT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lightblue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h1 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color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it-IT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navy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margin-left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it-IT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20px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734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Un foglio di stile interno può essere utilizzato se una singola pagina HTML ha uno stile unico.</a:t>
            </a:r>
            <a:endParaRPr sz="2400"/>
          </a:p>
          <a:p>
            <a:pPr indent="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0734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Lo stile interno è definito all'interno dell'elemento &lt;style&gt;, all'interno della sezione head.</a:t>
            </a:r>
            <a:endParaRPr sz="2400"/>
          </a:p>
        </p:txBody>
      </p:sp>
      <p:sp>
        <p:nvSpPr>
          <p:cNvPr id="305" name="Google Shape;305;p5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it-IT">
                <a:solidFill>
                  <a:srgbClr val="FFFFFF"/>
                </a:solidFill>
              </a:rPr>
              <a:t>CSS interno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52"/>
          <p:cNvSpPr txBox="1"/>
          <p:nvPr>
            <p:ph idx="1" type="body"/>
          </p:nvPr>
        </p:nvSpPr>
        <p:spPr>
          <a:xfrm>
            <a:off x="457200" y="572700"/>
            <a:ext cx="8229600" cy="8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734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Esempio: gli stili interni sono definiti all'interno dell'elemento &lt;style&gt;, all'interno della sezione &lt;head&gt; di una pagina HTML</a:t>
            </a:r>
            <a:endParaRPr sz="2400"/>
          </a:p>
        </p:txBody>
      </p:sp>
      <p:sp>
        <p:nvSpPr>
          <p:cNvPr id="311" name="Google Shape;311;p5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it-IT">
                <a:solidFill>
                  <a:srgbClr val="FFFFFF"/>
                </a:solidFill>
              </a:rPr>
              <a:t>CSS interno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52"/>
          <p:cNvSpPr txBox="1"/>
          <p:nvPr/>
        </p:nvSpPr>
        <p:spPr>
          <a:xfrm>
            <a:off x="1352475" y="1257000"/>
            <a:ext cx="5901600" cy="38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!DOCTYPE</a:t>
            </a:r>
            <a:r>
              <a:rPr lang="it-IT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html</a:t>
            </a:r>
            <a:r>
              <a:rPr lang="it-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it-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it-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it-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body </a:t>
            </a:r>
            <a:r>
              <a:rPr lang="it-IT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background-color</a:t>
            </a:r>
            <a:r>
              <a:rPr lang="it-IT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it-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linen</a:t>
            </a:r>
            <a:r>
              <a:rPr lang="it-IT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h1 </a:t>
            </a:r>
            <a:r>
              <a:rPr lang="it-IT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color</a:t>
            </a:r>
            <a:r>
              <a:rPr lang="it-IT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it-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maroon</a:t>
            </a:r>
            <a:r>
              <a:rPr lang="it-IT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150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margin-left</a:t>
            </a:r>
            <a:r>
              <a:rPr lang="it-IT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it-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40px</a:t>
            </a:r>
            <a:r>
              <a:rPr lang="it-IT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it-IT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endParaRPr sz="1150">
              <a:solidFill>
                <a:srgbClr val="A52A2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/style</a:t>
            </a:r>
            <a:r>
              <a:rPr lang="it-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/head</a:t>
            </a:r>
            <a:r>
              <a:rPr lang="it-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it-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it-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it-IT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 is a heading</a:t>
            </a:r>
            <a:r>
              <a:rPr lang="it-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/h1</a:t>
            </a:r>
            <a:r>
              <a:rPr lang="it-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it-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r>
              <a:rPr lang="it-IT" sz="115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 is a paragraph.</a:t>
            </a:r>
            <a:r>
              <a:rPr lang="it-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lang="it-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/body</a:t>
            </a:r>
            <a:r>
              <a:rPr lang="it-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sz="1150"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 sz="1150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/html</a:t>
            </a:r>
            <a:r>
              <a:rPr lang="it-IT" sz="1150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3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734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Uno stile in linea può essere utilizzato per applicare uno stile univoco a un singolo elemento.</a:t>
            </a:r>
            <a:endParaRPr sz="2400"/>
          </a:p>
          <a:p>
            <a:pPr indent="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0734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Per utilizzare gli stili in linea, è necessario aggiungere l'attributo style all'elemento pertinente.</a:t>
            </a:r>
            <a:endParaRPr sz="2400"/>
          </a:p>
          <a:p>
            <a:pPr indent="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30734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L'attributo style può contenere qualsiasi proprietà CSS.</a:t>
            </a:r>
            <a:endParaRPr sz="2400"/>
          </a:p>
        </p:txBody>
      </p:sp>
      <p:sp>
        <p:nvSpPr>
          <p:cNvPr id="318" name="Google Shape;318;p5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it-IT">
                <a:solidFill>
                  <a:srgbClr val="FFFFFF"/>
                </a:solidFill>
              </a:rPr>
              <a:t>CSS in linea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02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it-IT" sz="3000"/>
              <a:t>Il CSS è il linguaggio usato per la descrizione dello stile di rappresentazione di una pagina web.</a:t>
            </a:r>
            <a:br>
              <a:rPr lang="it-IT" sz="3000"/>
            </a:b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it-IT" sz="3000"/>
              <a:t>Introdotto nel 1996. </a:t>
            </a:r>
            <a:br>
              <a:rPr lang="it-IT" sz="3000"/>
            </a:br>
            <a:endParaRPr sz="3000"/>
          </a:p>
          <a:p>
            <a:pPr indent="-330200" lvl="0" marL="3429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•"/>
            </a:pPr>
            <a:r>
              <a:rPr lang="it-IT" sz="3000"/>
              <a:t>Consente di separare i contenuti (documento HTML) dalla metodologia di formattazione.</a:t>
            </a:r>
            <a:endParaRPr sz="3000"/>
          </a:p>
        </p:txBody>
      </p:sp>
      <p:sp>
        <p:nvSpPr>
          <p:cNvPr id="142" name="Google Shape;142;p2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it-IT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Introduzione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4"/>
          <p:cNvSpPr txBox="1"/>
          <p:nvPr>
            <p:ph idx="1" type="body"/>
          </p:nvPr>
        </p:nvSpPr>
        <p:spPr>
          <a:xfrm>
            <a:off x="457200" y="1200150"/>
            <a:ext cx="8229600" cy="9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734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Esempio: gli stili in linea sono definiti all'interno dell'attributo "style" dell'elemento pertinente.</a:t>
            </a:r>
            <a:endParaRPr sz="2400"/>
          </a:p>
        </p:txBody>
      </p:sp>
      <p:sp>
        <p:nvSpPr>
          <p:cNvPr id="324" name="Google Shape;324;p5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it-IT">
                <a:solidFill>
                  <a:srgbClr val="FFFFFF"/>
                </a:solidFill>
              </a:rPr>
              <a:t>CSS in linea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54"/>
          <p:cNvSpPr txBox="1"/>
          <p:nvPr/>
        </p:nvSpPr>
        <p:spPr>
          <a:xfrm>
            <a:off x="1372975" y="2243850"/>
            <a:ext cx="59016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!DOCTYPE</a:t>
            </a:r>
            <a:r>
              <a:rPr lang="it-IT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html</a:t>
            </a: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h1</a:t>
            </a:r>
            <a:r>
              <a:rPr lang="it-IT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style</a:t>
            </a: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="color:blue;text-align:center;"&gt;</a:t>
            </a:r>
            <a:r>
              <a:rPr lang="it-IT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 is a heading</a:t>
            </a: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/h1</a:t>
            </a: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</a:t>
            </a:r>
            <a:r>
              <a:rPr lang="it-IT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style</a:t>
            </a: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="color:red;"&gt;</a:t>
            </a:r>
            <a:r>
              <a:rPr lang="it-IT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This is a paragraph.</a:t>
            </a: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/p</a:t>
            </a: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/body</a:t>
            </a: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/html</a:t>
            </a: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5"/>
          <p:cNvSpPr txBox="1"/>
          <p:nvPr>
            <p:ph idx="1" type="body"/>
          </p:nvPr>
        </p:nvSpPr>
        <p:spPr>
          <a:xfrm>
            <a:off x="457200" y="1200150"/>
            <a:ext cx="8229600" cy="24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Se alcune proprietà sono state definite per lo stesso selettore (elemento) in diversi fogli di stile, verrà utilizzato il valore dell'ultimo foglio di stile letto.</a:t>
            </a:r>
            <a:br>
              <a:rPr lang="it-IT" sz="2400"/>
            </a:br>
            <a:endParaRPr sz="2400"/>
          </a:p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Supponiamo che un foglio di stile esterno abbia il seguente stile per l'elemento &lt;h1&gt;:</a:t>
            </a:r>
            <a:endParaRPr sz="2400"/>
          </a:p>
        </p:txBody>
      </p:sp>
      <p:sp>
        <p:nvSpPr>
          <p:cNvPr id="331" name="Google Shape;331;p5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it-IT">
                <a:solidFill>
                  <a:srgbClr val="FFFFFF"/>
                </a:solidFill>
              </a:rPr>
              <a:t>Fogli di stile multipli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55"/>
          <p:cNvSpPr txBox="1"/>
          <p:nvPr/>
        </p:nvSpPr>
        <p:spPr>
          <a:xfrm>
            <a:off x="850425" y="3750050"/>
            <a:ext cx="5901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h1 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color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it-IT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navy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6"/>
          <p:cNvSpPr txBox="1"/>
          <p:nvPr>
            <p:ph idx="1" type="body"/>
          </p:nvPr>
        </p:nvSpPr>
        <p:spPr>
          <a:xfrm>
            <a:off x="457200" y="590550"/>
            <a:ext cx="8229600" cy="9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Quindi, supponiamo che un foglio di stile interno abbia anche il seguente stile per l'elemento &lt;h1&gt;:</a:t>
            </a:r>
            <a:endParaRPr sz="2400"/>
          </a:p>
        </p:txBody>
      </p:sp>
      <p:sp>
        <p:nvSpPr>
          <p:cNvPr id="338" name="Google Shape;338;p5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it-IT">
                <a:solidFill>
                  <a:srgbClr val="FFFFFF"/>
                </a:solidFill>
              </a:rPr>
              <a:t>Fogli di stile multipli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56"/>
          <p:cNvSpPr txBox="1"/>
          <p:nvPr/>
        </p:nvSpPr>
        <p:spPr>
          <a:xfrm>
            <a:off x="829950" y="1521450"/>
            <a:ext cx="5901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h1 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color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it-IT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orange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r>
              <a:rPr lang="it-IT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endParaRPr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A52A2A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40" name="Google Shape;340;p56"/>
          <p:cNvSpPr txBox="1"/>
          <p:nvPr>
            <p:ph idx="1" type="body"/>
          </p:nvPr>
        </p:nvSpPr>
        <p:spPr>
          <a:xfrm>
            <a:off x="599350" y="2300350"/>
            <a:ext cx="8229600" cy="9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Esempio</a:t>
            </a:r>
            <a:r>
              <a:rPr lang="it-IT" sz="2400"/>
              <a:t>: se lo stile interno è definito dopo il collegamento al foglio di stile esterno, gli elementi &lt;h1&gt; saranno "arancioni"</a:t>
            </a:r>
            <a:endParaRPr sz="2400"/>
          </a:p>
        </p:txBody>
      </p:sp>
      <p:sp>
        <p:nvSpPr>
          <p:cNvPr id="341" name="Google Shape;341;p56"/>
          <p:cNvSpPr txBox="1"/>
          <p:nvPr/>
        </p:nvSpPr>
        <p:spPr>
          <a:xfrm>
            <a:off x="859375" y="3062350"/>
            <a:ext cx="5901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it-IT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rel</a:t>
            </a: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="stylesheet"</a:t>
            </a:r>
            <a:r>
              <a:rPr lang="it-IT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type</a:t>
            </a: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="text/css"</a:t>
            </a:r>
            <a:r>
              <a:rPr lang="it-IT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href</a:t>
            </a: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="mystyle.css"&gt;</a:t>
            </a:r>
            <a:endParaRPr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h1 </a:t>
            </a:r>
            <a:r>
              <a:rPr lang="it-IT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color</a:t>
            </a:r>
            <a:r>
              <a:rPr lang="it-IT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orange</a:t>
            </a:r>
            <a:r>
              <a:rPr lang="it-IT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/style</a:t>
            </a: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/head</a:t>
            </a: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it-IT">
                <a:solidFill>
                  <a:srgbClr val="FFFFFF"/>
                </a:solidFill>
              </a:rPr>
              <a:t>Fogli di stile multipli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57"/>
          <p:cNvSpPr txBox="1"/>
          <p:nvPr>
            <p:ph idx="1" type="body"/>
          </p:nvPr>
        </p:nvSpPr>
        <p:spPr>
          <a:xfrm>
            <a:off x="578875" y="1019600"/>
            <a:ext cx="8229600" cy="9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Esempio: </a:t>
            </a:r>
            <a:r>
              <a:rPr lang="it-IT" sz="2400"/>
              <a:t>Tuttavia, se lo stile interno è definito prima del collegamento al foglio di stile esterno, gli elementi &lt;h1&gt; saranno "navy":</a:t>
            </a:r>
            <a:endParaRPr sz="2400"/>
          </a:p>
        </p:txBody>
      </p:sp>
      <p:sp>
        <p:nvSpPr>
          <p:cNvPr id="348" name="Google Shape;348;p57"/>
          <p:cNvSpPr txBox="1"/>
          <p:nvPr/>
        </p:nvSpPr>
        <p:spPr>
          <a:xfrm>
            <a:off x="838900" y="2391200"/>
            <a:ext cx="59016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head</a:t>
            </a: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style</a:t>
            </a: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h1 </a:t>
            </a:r>
            <a:r>
              <a:rPr lang="it-IT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color</a:t>
            </a:r>
            <a:r>
              <a:rPr lang="it-IT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orange</a:t>
            </a:r>
            <a:r>
              <a:rPr lang="it-IT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/style</a:t>
            </a: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link</a:t>
            </a:r>
            <a:r>
              <a:rPr lang="it-IT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rel</a:t>
            </a: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="stylesheet"</a:t>
            </a:r>
            <a:r>
              <a:rPr lang="it-IT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type</a:t>
            </a: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="text/css"</a:t>
            </a:r>
            <a:r>
              <a:rPr lang="it-IT">
                <a:solidFill>
                  <a:srgbClr val="FF000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href</a:t>
            </a: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="mystyle.css"&gt;</a:t>
            </a:r>
            <a:endParaRPr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it-IT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/head</a:t>
            </a:r>
            <a:r>
              <a:rPr lang="it-IT">
                <a:solidFill>
                  <a:srgbClr val="0000CD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&gt;</a:t>
            </a:r>
            <a:endParaRPr>
              <a:solidFill>
                <a:srgbClr val="0000CD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8"/>
          <p:cNvSpPr txBox="1"/>
          <p:nvPr>
            <p:ph idx="1" type="body"/>
          </p:nvPr>
        </p:nvSpPr>
        <p:spPr>
          <a:xfrm>
            <a:off x="457200" y="759275"/>
            <a:ext cx="8229600" cy="43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it-IT" sz="2960"/>
              <a:t>Quale stile verrà utilizzato quando è specificato più di uno stile per un elemento HTML?</a:t>
            </a:r>
            <a:endParaRPr sz="2960"/>
          </a:p>
          <a:p>
            <a:pPr indent="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None/>
            </a:pPr>
            <a:r>
              <a:t/>
            </a:r>
            <a:endParaRPr sz="2960"/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Char char="•"/>
            </a:pPr>
            <a:r>
              <a:rPr lang="it-IT" sz="2960"/>
              <a:t>Tutti gli stili in una pagina verranno "a cascata" in un nuovo foglio di stile "virtuale" in base alle seguenti regole, dove il numero uno ha la massima priorità...</a:t>
            </a:r>
            <a:endParaRPr sz="2960"/>
          </a:p>
        </p:txBody>
      </p:sp>
      <p:sp>
        <p:nvSpPr>
          <p:cNvPr id="354" name="Google Shape;354;p5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it-IT">
                <a:solidFill>
                  <a:srgbClr val="FFFFFF"/>
                </a:solidFill>
              </a:rPr>
              <a:t>Ordine “a cascata”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9"/>
          <p:cNvSpPr txBox="1"/>
          <p:nvPr>
            <p:ph idx="1" type="body"/>
          </p:nvPr>
        </p:nvSpPr>
        <p:spPr>
          <a:xfrm>
            <a:off x="457200" y="759275"/>
            <a:ext cx="8229600" cy="43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AutoNum type="arabicPeriod"/>
            </a:pPr>
            <a:r>
              <a:rPr lang="it-IT" sz="2960"/>
              <a:t>Stile in linea (all'interno di un elemento HTML)</a:t>
            </a:r>
            <a:endParaRPr sz="2960"/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AutoNum type="arabicPeriod"/>
            </a:pPr>
            <a:r>
              <a:rPr lang="it-IT" sz="2960"/>
              <a:t>Fogli di stile esterni e interni (nella sezione principale)</a:t>
            </a:r>
            <a:endParaRPr sz="2960"/>
          </a:p>
          <a:p>
            <a:pPr indent="-342900" lvl="0" marL="34290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960"/>
              <a:buFont typeface="Arial"/>
              <a:buAutoNum type="arabicPeriod"/>
            </a:pPr>
            <a:r>
              <a:rPr lang="it-IT" sz="2960"/>
              <a:t>Impostazione predefinita del browser.</a:t>
            </a:r>
            <a:br>
              <a:rPr lang="it-IT" sz="2960"/>
            </a:br>
            <a:endParaRPr sz="2960"/>
          </a:p>
          <a:p>
            <a:pPr indent="0" lvl="0" marL="0" marR="0" rtl="0" algn="l">
              <a:lnSpc>
                <a:spcPct val="90000"/>
              </a:lnSpc>
              <a:spcBef>
                <a:spcPts val="592"/>
              </a:spcBef>
              <a:spcAft>
                <a:spcPts val="0"/>
              </a:spcAft>
              <a:buNone/>
            </a:pPr>
            <a:r>
              <a:rPr lang="it-IT" sz="2960"/>
              <a:t>...quindi, uno stile in linea ha la massima priorità e sovrascriverà gli stili esterni e interni e le impostazioni predefinite del browser.</a:t>
            </a:r>
            <a:endParaRPr sz="2960"/>
          </a:p>
        </p:txBody>
      </p:sp>
      <p:sp>
        <p:nvSpPr>
          <p:cNvPr id="360" name="Google Shape;360;p5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it-IT">
                <a:solidFill>
                  <a:srgbClr val="FFFFFF"/>
                </a:solidFill>
              </a:rPr>
              <a:t>Ordine “a cascata”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0"/>
          <p:cNvSpPr txBox="1"/>
          <p:nvPr>
            <p:ph idx="1" type="body"/>
          </p:nvPr>
        </p:nvSpPr>
        <p:spPr>
          <a:xfrm>
            <a:off x="0" y="572700"/>
            <a:ext cx="9144000" cy="3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it-IT" sz="2800"/>
              <a:t>I cascade style sheet consentono di disaccoppiare la descrizione della pagina </a:t>
            </a:r>
            <a:r>
              <a:rPr lang="it-IT" sz="2800"/>
              <a:t>e</a:t>
            </a:r>
            <a:r>
              <a:rPr lang="it-IT" sz="2800"/>
              <a:t> le direttive di visualizzazione.</a:t>
            </a:r>
            <a:br>
              <a:rPr lang="it-IT" sz="2800"/>
            </a:br>
            <a:endParaRPr sz="2800"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it-IT" sz="2800"/>
              <a:t>Questo è un aspetto chiave in uno scenario caratterizzato da dispositivi di fruizione fortemente eterogenei.</a:t>
            </a:r>
            <a:br>
              <a:rPr lang="it-IT" sz="2800"/>
            </a:br>
            <a:endParaRPr sz="2800"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it-IT" sz="2800"/>
              <a:t>L’uso dei selettori consente una definizione raffinata degli stili di </a:t>
            </a:r>
            <a:r>
              <a:rPr lang="it-IT" sz="2800"/>
              <a:t>visualizzazione</a:t>
            </a:r>
            <a:r>
              <a:rPr lang="it-IT" sz="2800"/>
              <a:t>.</a:t>
            </a:r>
            <a:endParaRPr sz="2800"/>
          </a:p>
        </p:txBody>
      </p:sp>
      <p:sp>
        <p:nvSpPr>
          <p:cNvPr id="366" name="Google Shape;366;p6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Conclusioni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1"/>
          <p:cNvSpPr txBox="1"/>
          <p:nvPr>
            <p:ph idx="1" type="body"/>
          </p:nvPr>
        </p:nvSpPr>
        <p:spPr>
          <a:xfrm>
            <a:off x="0" y="572700"/>
            <a:ext cx="9144000" cy="398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it-IT" sz="2800"/>
              <a:t>È possibile utilizzare CSS definiti in un file esterno alla pagina HTML (scelta consigliata).</a:t>
            </a:r>
            <a:br>
              <a:rPr lang="it-IT" sz="2800"/>
            </a:br>
            <a:endParaRPr sz="2800"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it-IT" sz="2800"/>
              <a:t>I CSS sono definibili anche internamente alla pagina mediante l’elemento style.</a:t>
            </a:r>
            <a:br>
              <a:rPr lang="it-IT" sz="2800"/>
            </a:br>
            <a:endParaRPr sz="2800"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it-IT" sz="2800"/>
              <a:t>L’uso dei CSS in linea (attributo style=”...”) è </a:t>
            </a:r>
            <a:r>
              <a:rPr lang="it-IT" sz="2800"/>
              <a:t>fortemente</a:t>
            </a:r>
            <a:r>
              <a:rPr lang="it-IT" sz="2800"/>
              <a:t> sconsigliato.</a:t>
            </a:r>
            <a:endParaRPr sz="2800"/>
          </a:p>
        </p:txBody>
      </p:sp>
      <p:sp>
        <p:nvSpPr>
          <p:cNvPr id="372" name="Google Shape;372;p6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Conclusioni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2"/>
          <p:cNvSpPr txBox="1"/>
          <p:nvPr>
            <p:ph idx="1" type="body"/>
          </p:nvPr>
        </p:nvSpPr>
        <p:spPr>
          <a:xfrm>
            <a:off x="0" y="572700"/>
            <a:ext cx="9144000" cy="34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it-IT" sz="2800"/>
              <a:t>I CSS sono applicati “in cascata” con una priorità ben definita.</a:t>
            </a:r>
            <a:br>
              <a:rPr lang="it-IT" sz="2800"/>
            </a:br>
            <a:endParaRPr sz="2800"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it-IT" sz="2800"/>
              <a:t>L’uso dei CSS non è limitato alle tecnologie web.</a:t>
            </a:r>
            <a:br>
              <a:rPr lang="it-IT" sz="2800"/>
            </a:br>
            <a:endParaRPr sz="2800"/>
          </a:p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it-IT" sz="2800"/>
              <a:t>I CSS sono usati anche in ambiente </a:t>
            </a:r>
            <a:r>
              <a:rPr lang="it-IT" sz="2800"/>
              <a:t>embedded</a:t>
            </a:r>
            <a:r>
              <a:rPr lang="it-IT" sz="2800"/>
              <a:t>/multipiattaforma come in QT.</a:t>
            </a:r>
            <a:endParaRPr sz="2800"/>
          </a:p>
        </p:txBody>
      </p:sp>
      <p:sp>
        <p:nvSpPr>
          <p:cNvPr id="378" name="Google Shape;378;p6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it-IT" sz="4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Conclusioni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9" name="Google Shape;379;p62"/>
          <p:cNvSpPr txBox="1"/>
          <p:nvPr/>
        </p:nvSpPr>
        <p:spPr>
          <a:xfrm>
            <a:off x="0" y="4287000"/>
            <a:ext cx="914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https://www.w3schools.com/css/</a:t>
            </a:r>
            <a:r>
              <a:rPr lang="it-IT" sz="2400">
                <a:latin typeface="Calibri"/>
                <a:ea typeface="Calibri"/>
                <a:cs typeface="Calibri"/>
                <a:sym typeface="Calibri"/>
              </a:rPr>
              <a:t> 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734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CSS è l'acronimo di Cascading Style Sheets.</a:t>
            </a:r>
            <a:br>
              <a:rPr lang="it-IT" sz="2400"/>
            </a:br>
            <a:endParaRPr sz="2400"/>
          </a:p>
          <a:p>
            <a:pPr indent="-30734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CSS descrive come gli elementi HTML devono essere visualizzati su schermo, carta o altri media.</a:t>
            </a:r>
            <a:br>
              <a:rPr lang="it-IT" sz="2400"/>
            </a:br>
            <a:endParaRPr sz="2400"/>
          </a:p>
          <a:p>
            <a:pPr indent="-30734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I CSS fanno risparmiare molto lavoro:</a:t>
            </a:r>
            <a:br>
              <a:rPr lang="it-IT" sz="2400"/>
            </a:br>
            <a:r>
              <a:rPr lang="it-IT" sz="2400"/>
              <a:t>si può controllare il layout di più pagine web contemporaneamente.</a:t>
            </a:r>
            <a:br>
              <a:rPr lang="it-IT" sz="2400"/>
            </a:br>
            <a:endParaRPr sz="2400"/>
          </a:p>
          <a:p>
            <a:pPr indent="-307340" lvl="0" marL="342900" marR="0" rtl="0" algn="l">
              <a:lnSpc>
                <a:spcPct val="80000"/>
              </a:lnSpc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I fogli di stile esterni sono archiviati in file CSS.</a:t>
            </a:r>
            <a:endParaRPr sz="2400"/>
          </a:p>
        </p:txBody>
      </p:sp>
      <p:sp>
        <p:nvSpPr>
          <p:cNvPr id="148" name="Google Shape;148;p2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i="0" lang="it-IT" sz="4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Introduzione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idx="1" type="body"/>
          </p:nvPr>
        </p:nvSpPr>
        <p:spPr>
          <a:xfrm>
            <a:off x="457200" y="739100"/>
            <a:ext cx="8229600" cy="7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083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•"/>
            </a:pPr>
            <a:r>
              <a:rPr lang="it-IT" sz="1900"/>
              <a:t>CSS viene utilizzato per definire gli stili per le pagine web:</a:t>
            </a:r>
            <a:endParaRPr sz="1900"/>
          </a:p>
          <a:p>
            <a:pPr indent="-255268" lvl="1" marL="742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lang="it-IT" sz="1900"/>
              <a:t>il design</a:t>
            </a:r>
            <a:endParaRPr sz="1900"/>
          </a:p>
          <a:p>
            <a:pPr indent="-255268" lvl="1" marL="742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lang="it-IT" sz="1900"/>
              <a:t>il layout</a:t>
            </a:r>
            <a:endParaRPr sz="1900"/>
          </a:p>
          <a:p>
            <a:pPr indent="-255268" lvl="1" marL="7429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–"/>
            </a:pPr>
            <a:r>
              <a:rPr lang="it-IT" sz="1900"/>
              <a:t>visualizzazione per diversi dispositivi e dimensioni dello schermo.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it-IT">
                <a:solidFill>
                  <a:srgbClr val="FFFFFF"/>
                </a:solidFill>
              </a:rPr>
              <a:t>L’importanza dei CSS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29"/>
          <p:cNvSpPr txBox="1"/>
          <p:nvPr/>
        </p:nvSpPr>
        <p:spPr>
          <a:xfrm>
            <a:off x="457200" y="2038975"/>
            <a:ext cx="5901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body 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background-color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it-IT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lightblue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h1 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color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it-IT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white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text-align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it-IT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center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A52A2A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 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font-family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it-IT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verdana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-IT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 font-size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lang="it-IT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 20px</a:t>
            </a: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-IT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L'HTML non è mai stato concepito per contenere tag per la formattazione di una pagina web!</a:t>
            </a:r>
            <a:endParaRPr sz="2400"/>
          </a:p>
          <a:p>
            <a:pPr indent="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921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L'HTML è stato creato per descrivere il contenuto di una pagina web, come:</a:t>
            </a:r>
            <a:endParaRPr sz="2400"/>
          </a:p>
          <a:p>
            <a:pPr indent="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921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&lt;h1&gt; Questa è un'intestazione &lt;/h1&gt;</a:t>
            </a:r>
            <a:endParaRPr sz="2400"/>
          </a:p>
          <a:p>
            <a:pPr indent="-2921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&lt;p&gt; Questo è un paragrafo. &lt;/p&gt;</a:t>
            </a:r>
            <a:endParaRPr sz="2400"/>
          </a:p>
          <a:p>
            <a:pPr indent="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921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Quando tag come &lt;font&gt; e attributi di colore sono stati aggiunti alla specifica HTML 3.2, è iniziato un incubo per gli sviluppatori web. Lo sviluppo di siti Web di grandi dimensioni, in cui i caratteri e le informazioni sui colori venivano aggiunti a ogni singola pagina, è diventato un processo lungo e costoso.</a:t>
            </a:r>
            <a:endParaRPr sz="2400"/>
          </a:p>
          <a:p>
            <a:pPr indent="-2921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t/>
            </a:r>
            <a:endParaRPr sz="2400"/>
          </a:p>
          <a:p>
            <a:pPr indent="-2921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Per risolvere questo problema, il World Wide Web Consortium (W3C) ha creato CSS.</a:t>
            </a:r>
            <a:endParaRPr sz="2400"/>
          </a:p>
          <a:p>
            <a:pPr indent="-2921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t/>
            </a:r>
            <a:endParaRPr sz="2400"/>
          </a:p>
          <a:p>
            <a:pPr indent="-2921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CSS ha rimosso la formattazione dello stile dalla pagina HTML!</a:t>
            </a:r>
            <a:endParaRPr sz="2400"/>
          </a:p>
          <a:p>
            <a:pPr indent="-2921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t/>
            </a:r>
            <a:endParaRPr sz="2400"/>
          </a:p>
        </p:txBody>
      </p:sp>
      <p:sp>
        <p:nvSpPr>
          <p:cNvPr id="161" name="Google Shape;161;p3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it-IT">
                <a:solidFill>
                  <a:srgbClr val="FFFFFF"/>
                </a:solidFill>
              </a:rPr>
              <a:t>L’importanza del CSS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Quando tag come &lt;font&gt; e attributi di colore sono stati aggiunti alla specifica HTML 3.2, è iniziato un incubo per gli sviluppatori web.</a:t>
            </a:r>
            <a:endParaRPr sz="2400"/>
          </a:p>
          <a:p>
            <a:pPr indent="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921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Lo sviluppo di siti Web di grandi dimensioni, in cui i caratteri e le informazioni sui colori venivano aggiunti a ogni singola pagina, è diventato un processo lungo e costoso.</a:t>
            </a:r>
            <a:endParaRPr sz="2400"/>
          </a:p>
          <a:p>
            <a:pPr indent="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921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Per risolvere questo problema, il World Wide Web Consortium (W3C) ha creato CSS.</a:t>
            </a:r>
            <a:endParaRPr sz="2400"/>
          </a:p>
          <a:p>
            <a:pPr indent="-2921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t/>
            </a:r>
            <a:endParaRPr sz="2400"/>
          </a:p>
          <a:p>
            <a:pPr indent="-2921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CSS ha rimosso la formattazione dello stile dalla pagina HTML!</a:t>
            </a:r>
            <a:endParaRPr sz="2400"/>
          </a:p>
          <a:p>
            <a:pPr indent="-2921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t/>
            </a:r>
            <a:endParaRPr sz="2400"/>
          </a:p>
        </p:txBody>
      </p:sp>
      <p:sp>
        <p:nvSpPr>
          <p:cNvPr id="167" name="Google Shape;167;p3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it-IT">
                <a:solidFill>
                  <a:srgbClr val="FFFFFF"/>
                </a:solidFill>
              </a:rPr>
              <a:t>L’importanza del CSS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921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Per risolvere questo problema, il World Wide Web Consortium (W3C) ha creato CSS.</a:t>
            </a:r>
            <a:endParaRPr sz="2400"/>
          </a:p>
          <a:p>
            <a:pPr indent="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921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CSS ha rimosso la formattazione dello stile dalla pagina HTML!</a:t>
            </a:r>
            <a:br>
              <a:rPr lang="it-IT" sz="2400"/>
            </a:br>
            <a:endParaRPr sz="2400"/>
          </a:p>
          <a:p>
            <a:pPr indent="-2921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Le definizioni di stile vengono normalmente salvate in file .css esterni.</a:t>
            </a:r>
            <a:endParaRPr sz="2400"/>
          </a:p>
          <a:p>
            <a:pPr indent="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-29210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it-IT" sz="2400"/>
              <a:t>Con un file di foglio di stile esterno, puoi cambiare l'aspetto di un intero sito web cambiando un solo file!</a:t>
            </a:r>
            <a:endParaRPr sz="2400"/>
          </a:p>
          <a:p>
            <a:pPr indent="0" lvl="0" marL="342900" marR="0" rtl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173" name="Google Shape;173;p3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it-IT">
                <a:solidFill>
                  <a:srgbClr val="FFFFFF"/>
                </a:solidFill>
              </a:rPr>
              <a:t>L’importanza del CSS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457200" y="1200150"/>
            <a:ext cx="8229600" cy="11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924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/>
              <a:t>Il CSS è un linguaggio di descrizione caratterizzato da una propria sintassi per la definizione di regole.</a:t>
            </a:r>
            <a:br>
              <a:rPr lang="it-IT" sz="1800"/>
            </a:br>
            <a:endParaRPr sz="1800"/>
          </a:p>
          <a:p>
            <a:pPr indent="-26924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/>
              <a:t>Una regola CSS consiste in un selettore </a:t>
            </a:r>
            <a:r>
              <a:rPr lang="it-IT" sz="1800"/>
              <a:t>e</a:t>
            </a:r>
            <a:r>
              <a:rPr lang="it-IT" sz="1800"/>
              <a:t> un blocco dichiarativo.</a:t>
            </a:r>
            <a:endParaRPr sz="1800"/>
          </a:p>
        </p:txBody>
      </p:sp>
      <p:sp>
        <p:nvSpPr>
          <p:cNvPr id="179" name="Google Shape;179;p3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solidFill>
            <a:srgbClr val="4A86E8"/>
          </a:solidFill>
          <a:ln cap="flat" cmpd="sng" w="9525">
            <a:solidFill>
              <a:srgbClr val="1C458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1" lang="it-IT">
                <a:solidFill>
                  <a:srgbClr val="FFFFFF"/>
                </a:solidFill>
              </a:rPr>
              <a:t>Sintassi CSS</a:t>
            </a:r>
            <a:endParaRPr b="1" i="0" sz="4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457200" y="3506475"/>
            <a:ext cx="8229600" cy="12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6924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/>
              <a:t>Il selettore punta all'elemento HTML che desideri applicare allo stile.</a:t>
            </a:r>
            <a:endParaRPr sz="1800"/>
          </a:p>
          <a:p>
            <a:pPr indent="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269240" lvl="0" marL="3429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it-IT" sz="1800"/>
              <a:t>Il blocco di dichiarazione contiene una o più dichiarazioni separate da punto e virgola.</a:t>
            </a:r>
            <a:endParaRPr sz="1800"/>
          </a:p>
        </p:txBody>
      </p:sp>
      <p:sp>
        <p:nvSpPr>
          <p:cNvPr id="181" name="Google Shape;181;p33"/>
          <p:cNvSpPr txBox="1"/>
          <p:nvPr/>
        </p:nvSpPr>
        <p:spPr>
          <a:xfrm>
            <a:off x="2069675" y="2586475"/>
            <a:ext cx="491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latin typeface="Calibri"/>
                <a:ea typeface="Calibri"/>
                <a:cs typeface="Calibri"/>
                <a:sym typeface="Calibri"/>
              </a:rPr>
              <a:t>h1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33"/>
          <p:cNvSpPr txBox="1"/>
          <p:nvPr/>
        </p:nvSpPr>
        <p:spPr>
          <a:xfrm>
            <a:off x="2293800" y="2586475"/>
            <a:ext cx="4704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it-IT" sz="2000">
                <a:latin typeface="Calibri"/>
                <a:ea typeface="Calibri"/>
                <a:cs typeface="Calibri"/>
                <a:sym typeface="Calibri"/>
              </a:rPr>
              <a:t>{ color: blue; font-size: 12px }</a:t>
            </a:r>
            <a:endParaRPr b="1" sz="2000"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83" name="Google Shape;183;p33"/>
          <p:cNvCxnSpPr/>
          <p:nvPr/>
        </p:nvCxnSpPr>
        <p:spPr>
          <a:xfrm flipH="1">
            <a:off x="2612750" y="2264375"/>
            <a:ext cx="1342200" cy="3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4" name="Google Shape;184;p33"/>
          <p:cNvCxnSpPr/>
          <p:nvPr/>
        </p:nvCxnSpPr>
        <p:spPr>
          <a:xfrm flipH="1">
            <a:off x="4947550" y="2264375"/>
            <a:ext cx="1342200" cy="3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