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8CC121-7C44-4E7E-B38A-20617AAA37F1}">
  <a:tblStyle styleId="{588CC121-7C44-4E7E-B38A-20617AAA37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485204fc5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485204fc5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7fdefe35a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7fdefe35a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defe35a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7fdefe35a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7fdefe35a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7fdefe35a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7fdefe35a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7fdefe35a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7fdefe35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7fdefe35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fdefe35a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fdefe35a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fdefe35a6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fdefe35a6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fdefe35a6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fdefe35a6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fdefe35a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fdefe35a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defe35a6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defe35a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485204fc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485204fc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7fdefe35a6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7fdefe35a6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fdefe35a6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fdefe35a6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7fdefe35a6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7fdefe35a6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7fdefe35a6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7fdefe35a6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7fdefe35a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7fdefe35a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fdefe35a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fdefe35a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7fdefe35a6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7fdefe35a6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7fdefe35a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7fdefe35a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fdefe35a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fdefe35a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7fdefe35a6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7fdefe35a6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45caf9a27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45caf9a27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7fdefe35a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7fdefe35a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748520536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748520536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7fdefe35a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7fdefe35a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defe35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7fdefe35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7fdefe35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7fdefe35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fdefe35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fdefe35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7fdefe35a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7fdefe35a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7fdefe35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7fdefe35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defe35a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7fdefe35a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api.meteo.uniparthenope.it/products/wrf5/forecast/com63049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tour-pedia.org/api/getPlaceDetail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jquery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rgbClr val="FFFFFF"/>
                </a:solidFill>
              </a:rPr>
              <a:t>Tecnologie Web:</a:t>
            </a:r>
            <a:br>
              <a:rPr b="1" lang="en" sz="4200">
                <a:solidFill>
                  <a:srgbClr val="FFFFFF"/>
                </a:solidFill>
              </a:rPr>
            </a:br>
            <a:r>
              <a:rPr b="1" lang="en" sz="4200">
                <a:solidFill>
                  <a:srgbClr val="FFFFFF"/>
                </a:solidFill>
              </a:rPr>
              <a:t>JQuery &amp; AJAX</a:t>
            </a:r>
            <a:endParaRPr b="1" sz="4200">
              <a:solidFill>
                <a:srgbClr val="FFFFFF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</a:t>
            </a:r>
            <a:r>
              <a:rPr lang="en"/>
              <a:t>Raffaele Montella, PhD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u="sng">
                <a:solidFill>
                  <a:schemeClr val="hlink"/>
                </a:solidFill>
                <a:hlinkClick r:id="rId3"/>
              </a:rPr>
              <a:t>raffaele.montella@uniparthenope.it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Caricamento del documento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Non è possibile lavorare sul Document Object Model prima che non sia completamente definito (caricamento della pagina).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Senza jQuery: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220"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" sz="2220">
                <a:latin typeface="Courier New"/>
                <a:ea typeface="Courier New"/>
                <a:cs typeface="Courier New"/>
                <a:sym typeface="Courier New"/>
              </a:rPr>
              <a:t>indow.onload = function() { codice }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Con JQuery: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220">
                <a:latin typeface="Courier New"/>
                <a:ea typeface="Courier New"/>
                <a:cs typeface="Courier New"/>
                <a:sym typeface="Courier New"/>
              </a:rPr>
              <a:t>$(document).ready(function() { codice })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Con JQuery (versione compatta):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220">
                <a:latin typeface="Courier New"/>
                <a:ea typeface="Courier New"/>
                <a:cs typeface="Courier New"/>
                <a:sym typeface="Courier New"/>
              </a:rPr>
              <a:t>$(function() { codice })</a:t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Funzioni di callback - funzioni come argomenti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633150"/>
            <a:ext cx="4350000" cy="36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Una definizione di funzione anonima è passata come argomento ad un'altra funzione (click).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Questa seconda funzione invocherà (callback) il codice passato al momento opportuno (click dell'utente)</a:t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4796125" y="1311100"/>
            <a:ext cx="4350000" cy="23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$("#push").click(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alert("Hello!);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4224625"/>
            <a:ext cx="8518500" cy="8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La callback function può accedere alle variabili della funzione contenitrice e alle variabili globali –  vedere javascript closure</a:t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Selettore</a:t>
            </a:r>
            <a:r>
              <a:rPr b="1" lang="en">
                <a:solidFill>
                  <a:srgbClr val="FFFFFF"/>
                </a:solidFill>
              </a:rPr>
              <a:t> CSS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27" name="Google Shape;127;p24"/>
          <p:cNvGraphicFramePr/>
          <p:nvPr/>
        </p:nvGraphicFramePr>
        <p:xfrm>
          <a:off x="302575" y="92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{588CC121-7C44-4E7E-B38A-20617AAA37F1}</a:tableStyleId>
              </a:tblPr>
              <a:tblGrid>
                <a:gridCol w="2272925"/>
                <a:gridCol w="3303875"/>
                <a:gridCol w="2788400"/>
              </a:tblGrid>
              <a:tr h="12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Element selector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$(“p”)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tutti gli elementi p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12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#id selector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$(“#idValue”)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un unico elemento con attributo id=”idValue”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1275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.class selector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$(“.classValue”)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tutti gli elementi con attributo class=”classValue”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Selettore</a:t>
            </a:r>
            <a:r>
              <a:rPr b="1" lang="en">
                <a:solidFill>
                  <a:srgbClr val="FFFFFF"/>
                </a:solidFill>
              </a:rPr>
              <a:t> CSS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33" name="Google Shape;133;p25"/>
          <p:cNvGraphicFramePr/>
          <p:nvPr/>
        </p:nvGraphicFramePr>
        <p:xfrm>
          <a:off x="224125" y="82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{588CC121-7C44-4E7E-B38A-20617AAA37F1}</a:tableStyleId>
              </a:tblPr>
              <a:tblGrid>
                <a:gridCol w="2585775"/>
                <a:gridCol w="6149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Sintassi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Descrizione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$(“*”)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tutti gli elementi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$(this)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l’elemento HTML corrente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$(“p.intro”)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Selezione tutti gli elementi p con class=”intro”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$(“p:first”)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il primo elemento p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$(“ul li:first”)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il primo &lt;li&gt; del primo &lt;ul&gt;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$(“ul li:first-child”)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il primo &lt;li&gt; di ogni &lt;ul&gt;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$(“[href]”)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tutti gli elementi con attributo href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Selettore CSS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39" name="Google Shape;139;p26"/>
          <p:cNvGraphicFramePr/>
          <p:nvPr/>
        </p:nvGraphicFramePr>
        <p:xfrm>
          <a:off x="224125" y="82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{588CC121-7C44-4E7E-B38A-20617AAA37F1}</a:tableStyleId>
              </a:tblPr>
              <a:tblGrid>
                <a:gridCol w="2585775"/>
                <a:gridCol w="6149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Sintassi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Descrizione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$(“a[target=’_blank’]”)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tutti gli &lt;a&gt; con un attributo target uguale a ”_blank”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$(“a[target!=’_blank’]”)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tutti gli &lt;a&gt; con un attributo target diverso da ”_blank”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$(“:button”)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tutti i &lt;button&gt; </a:t>
                      </a: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e</a:t>
                      </a: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 gli elementi &lt;input&gt; con type=”button”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$(“tr:even”)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tutti gli elementi &lt;tr&gt; di posizione pari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$(“tr:odd”)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Seleziona tutti gli elementi &lt;tr&gt; di posizioni dispari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Confronto</a:t>
            </a:r>
            <a:r>
              <a:rPr b="1" lang="en">
                <a:solidFill>
                  <a:srgbClr val="FFFFFF"/>
                </a:solidFill>
              </a:rPr>
              <a:t> tra metodi DOM </a:t>
            </a:r>
            <a:r>
              <a:rPr b="1" lang="en">
                <a:solidFill>
                  <a:srgbClr val="FFFFFF"/>
                </a:solidFill>
              </a:rPr>
              <a:t>e</a:t>
            </a:r>
            <a:r>
              <a:rPr b="1" lang="en">
                <a:solidFill>
                  <a:srgbClr val="FFFFFF"/>
                </a:solidFill>
              </a:rPr>
              <a:t> jQuery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145" name="Google Shape;145;p27"/>
          <p:cNvGraphicFramePr/>
          <p:nvPr/>
        </p:nvGraphicFramePr>
        <p:xfrm>
          <a:off x="224125" y="82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{588CC121-7C44-4E7E-B38A-20617AAA37F1}</a:tableStyleId>
              </a:tblPr>
              <a:tblGrid>
                <a:gridCol w="4793325"/>
                <a:gridCol w="394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DOM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JQuery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getElementById(“idValue”)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$(“#idValue”)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getElementsByTagName(“tag”)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$(“tag”)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getElementsByName(“somename”)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$(“[name=’somename’]”)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querySelector(“css selector”)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$(“css selector”)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querySelectorAll(“css selector”)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$(“css selector”)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Eventi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633150"/>
            <a:ext cx="8520600" cy="18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Un evento è una qualsiasi azione che un utente può effettuare su di una pagina web.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Esempi: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graphicFrame>
        <p:nvGraphicFramePr>
          <p:cNvPr id="152" name="Google Shape;152;p28"/>
          <p:cNvGraphicFramePr/>
          <p:nvPr/>
        </p:nvGraphicFramePr>
        <p:xfrm>
          <a:off x="0" y="2221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{588CC121-7C44-4E7E-B38A-20617AAA37F1}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Mouse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Keyboard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Form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Document WIndow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click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keypress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submit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load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dblclick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keydown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change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resize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mouseenter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keyup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focus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scroll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mouseleave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blur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unload</a:t>
                      </a:r>
                      <a:endParaRPr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Eventi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58" name="Google Shape;158;p29"/>
          <p:cNvSpPr txBox="1"/>
          <p:nvPr>
            <p:ph idx="1" type="body"/>
          </p:nvPr>
        </p:nvSpPr>
        <p:spPr>
          <a:xfrm>
            <a:off x="311700" y="633150"/>
            <a:ext cx="8520600" cy="10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E'importante catturare un evento per avere un comportamento personalizzato rispetto a quello di default del browser.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Sintassi per catturare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gestire gli eventi: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212900" y="2241175"/>
            <a:ext cx="8670900" cy="267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20">
                <a:latin typeface="Courier New"/>
                <a:ea typeface="Courier New"/>
                <a:cs typeface="Courier New"/>
                <a:sym typeface="Courier New"/>
              </a:rPr>
              <a:t>/* Gestire l'evento click su tutti gli elementi paragrafo */</a:t>
            </a:r>
            <a:endParaRPr b="1"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20">
                <a:latin typeface="Courier New"/>
                <a:ea typeface="Courier New"/>
                <a:cs typeface="Courier New"/>
                <a:sym typeface="Courier New"/>
              </a:rPr>
              <a:t>$("p").click(function(){</a:t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20">
                <a:latin typeface="Courier New"/>
                <a:ea typeface="Courier New"/>
                <a:cs typeface="Courier New"/>
                <a:sym typeface="Courier New"/>
              </a:rPr>
              <a:t>$(this).hide();</a:t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2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Effetti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63315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Esempi di effetti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hide(), show(), toggle()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fade()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slide()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animate()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1371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chaining: possibilità di concatenare gli effects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Manipolazione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63315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Leggere/modificare il contenuto degli elementi/attributi selezionati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Aggiungere e rimuovere elementi e/o attributi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Leggere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modificare il CSS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Sommario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762975"/>
            <a:ext cx="8520600" cy="4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Introduzione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Selettori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Operazioni sugli oggetti selezionati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Eventi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AJAX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JSON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jQuery + AJAX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Source Sans Pro"/>
              <a:buChar char="●"/>
            </a:pPr>
            <a:r>
              <a:rPr lang="en" sz="2400">
                <a:latin typeface="Source Sans Pro"/>
                <a:ea typeface="Source Sans Pro"/>
                <a:cs typeface="Source Sans Pro"/>
                <a:sym typeface="Source Sans Pro"/>
              </a:rPr>
              <a:t>Conclusioni</a:t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Manipolazione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77" name="Google Shape;177;p32"/>
          <p:cNvSpPr txBox="1"/>
          <p:nvPr>
            <p:ph idx="1" type="body"/>
          </p:nvPr>
        </p:nvSpPr>
        <p:spPr>
          <a:xfrm>
            <a:off x="311700" y="63315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.text() - Imposta o restituisce il contenuto testuale dell’elemento selezionato. 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.html() - Imposta o restituisce il contenuto HTML dell’elemento selezionato.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.val() - Imposta o restituisce il valore di un campo di una form.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.css() – Imposta o restituisce il valore di una proprietà CSS.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append(), remove(), ...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Taversing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311700" y="633150"/>
            <a:ext cx="8520600" cy="10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Usato per localizzare gli elementi in base alla loro posizione nell’albero del DOM.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5250" y="1261875"/>
            <a:ext cx="6010275" cy="314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7196" y="3623996"/>
            <a:ext cx="3295700" cy="14682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33"/>
          <p:cNvSpPr txBox="1"/>
          <p:nvPr/>
        </p:nvSpPr>
        <p:spPr>
          <a:xfrm>
            <a:off x="0" y="2297275"/>
            <a:ext cx="2700600" cy="18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$(document).ready(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function(){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$("a").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parent();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AJAX: Asynchronous Javascript and XML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63315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b="1" lang="en" sz="2220">
                <a:latin typeface="Source Sans Pro"/>
                <a:ea typeface="Source Sans Pro"/>
                <a:cs typeface="Source Sans Pro"/>
                <a:sym typeface="Source Sans Pro"/>
              </a:rPr>
              <a:t>ASINCRONO: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consente di caricare dati in background senza dover ricaricare l'intera pagina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b="1" lang="en" sz="2220">
                <a:latin typeface="Source Sans Pro"/>
                <a:ea typeface="Source Sans Pro"/>
                <a:cs typeface="Source Sans Pro"/>
                <a:sym typeface="Source Sans Pro"/>
              </a:rPr>
              <a:t>JAVASCRIPT: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insieme di tecnologie web lato client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b="1" lang="en" sz="2220">
                <a:latin typeface="Source Sans Pro"/>
                <a:ea typeface="Source Sans Pro"/>
                <a:cs typeface="Source Sans Pro"/>
                <a:sym typeface="Source Sans Pro"/>
              </a:rPr>
              <a:t>XML: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 dati restituiti possono essere XML, JSON, TXT, ...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3" name="Google Shape;19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550" y="1938888"/>
            <a:ext cx="3219450" cy="15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AJAX: Asynchronous Javascript and XML</a:t>
            </a:r>
            <a:endParaRPr b="1">
              <a:solidFill>
                <a:srgbClr val="FFFFFF"/>
              </a:solidFill>
            </a:endParaRPr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338" y="725100"/>
            <a:ext cx="4175574" cy="426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AJAX: Asynchronous Javascript and XML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63315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Ajax è basato sull'oggetto XMLHttpRequest.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 vari tipi di browser gestiscono le chiamate Ajax in modo diverso.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Questo significa che occorre aggiungere codice extra per capire su quale browser sta girando il codice.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jQuery gestisce le differenze e consente di scrivere codice più compatto.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AJAX &amp; jQuery</a:t>
            </a:r>
            <a:endParaRPr b="1">
              <a:solidFill>
                <a:srgbClr val="FFFFFF"/>
              </a:solidFill>
            </a:endParaRPr>
          </a:p>
        </p:txBody>
      </p:sp>
      <p:graphicFrame>
        <p:nvGraphicFramePr>
          <p:cNvPr id="211" name="Google Shape;211;p37"/>
          <p:cNvGraphicFramePr/>
          <p:nvPr/>
        </p:nvGraphicFramePr>
        <p:xfrm>
          <a:off x="204500" y="57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{588CC121-7C44-4E7E-B38A-20617AAA37F1}</a:tableStyleId>
              </a:tblPr>
              <a:tblGrid>
                <a:gridCol w="4793325"/>
                <a:gridCol w="3941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XMLHttpRequest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200"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JQuery</a:t>
                      </a:r>
                      <a:endParaRPr b="1" sz="2200"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1 - Initialize the Http Request Object. var xhr = new XMLHttpRequest(); xhr.open('get', 'http://tour- pedia.org/api/getPlaceDetails?id=1');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2 - Gestisci la risposta xhr.onreadystatechange = function () {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if (xhr.readyState === 4) if(xhr.status === 200)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document.getElementById("response").innerHTML = xhr.response;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else alert('Error: ' + xhr.status + "-"+ xhr.readyState); };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3 - Invia la richiesta a tour-pedia xhr.send(null);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Invia la richiesta </a:t>
                      </a: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$.get('http://tour-pedia.org/api/getPlaceDetails?id=1', function(data) {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// Gestisci la risposta</a:t>
                      </a:r>
                      <a:endParaRPr b="1"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$("#response").text(data.name); });</a:t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jQuery + AJAX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17" name="Google Shape;217;p38"/>
          <p:cNvSpPr txBox="1"/>
          <p:nvPr>
            <p:ph idx="1" type="body"/>
          </p:nvPr>
        </p:nvSpPr>
        <p:spPr>
          <a:xfrm>
            <a:off x="311700" y="63315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load()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Carica dati dal server e li pone nell’elemento selezionato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$(selector).load(URL,data,callback);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$.get()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carica dati dal server con una richiesta HTTP GET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0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$.get(URL,callback);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jQuery + AJAX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3" name="Google Shape;223;p39"/>
          <p:cNvSpPr txBox="1"/>
          <p:nvPr>
            <p:ph idx="1" type="body"/>
          </p:nvPr>
        </p:nvSpPr>
        <p:spPr>
          <a:xfrm>
            <a:off x="311700" y="63315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$.post()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richiede dati dal server con una richiesta HTTP POST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$.post(URL,data,callback);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$.getJSON()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richiede dati JSON dal server con una richiesta HTTP GET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69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○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$.getJSON(url,data,success(data))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JSON - Javascript Object Notation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311700" y="63315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Formato per scambio dati indipendente dal linguaggio (javascript, php, ...)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Esempio di codice lato server che restituisce un Json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75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b="1" lang="en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https://api.meteo.uniparthenope.it/products/wrf5/forecast/com63049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Per vedere meglio i dati json su browser installare estensioni come jsonView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Esempio: getJSON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311700" y="63315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var url="http://tour-pedia.org/api/getPlacesStatistics";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$(document).ready(function(){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$("#push").click(function(){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$.getJSON(url,function(result){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$("#result")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.text("Le strutture ricettive in Amsterdam sono" +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result.Amsterdam.accommodation);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Libreria javascript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The Write Less, Do More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Serve a semplificare lo scripting client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Semplificazione di operazioni frequenti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Cross - browser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Esempio: getJSON (con parametri) 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633150"/>
            <a:ext cx="8520600" cy="39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var url="</a:t>
            </a:r>
            <a:r>
              <a:rPr lang="en" sz="16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http://tour-pedia.org/api/getPlaceDetails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";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$(document).ready(function(){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$("#push").click(function(){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var data={"id": 1};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$.getJSON(url,data,function(result){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$("#result").text(result.name);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Conclusioni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47" name="Google Shape;24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jQuery è una libreria javascript.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Permette di semplificare notevolmente il codice.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È cross-browser, tutte le differenze sono appianate.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AJAX consente di non ricaricare l’intera pagina ma di aggiornare solo alcuni elementi.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Conclusioni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253" name="Google Shape;253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AJAX non è cross-browser, ma l’implementazione AJAX di jQuery si.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JSON è un formato di scambio dati per webservice di tipo REST.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getJSON permette di interagire con webservice di tipo REST in maniera semplice.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Selezionare gli elementi HTML con i selettori CSS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Gestire gli eventi provocati dalle interazioni utenti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Animazioni (effects)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Modificare la struttura ad albero (DOM)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Selezionare gli elementi HTML in base alla loro posizione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Introduzione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Gestire le comunicazioni Ajax con un server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Gestione json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Aggiungere la libreria jQuery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Come risorsa esterna: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&lt;script src="https://code.jquery.com/jquery- 2.1.4.js"&gt;&lt;/script&gt;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Come risorsa locale: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&lt;script src="lib/jquery-1.12.3.min.js"&gt;&lt;/script&gt;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Consultare </a:t>
            </a:r>
            <a:r>
              <a:rPr lang="en" sz="2220" u="sng">
                <a:solidFill>
                  <a:schemeClr val="hlink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3"/>
              </a:rPr>
              <a:t>http://jquery.com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 per la scelta della versione.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Aggiungere la libreria jQuery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Come risorsa da Content Delivery Network (Google CDN):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&lt;script="https://ajax.googleapis.com/ajax/libs/jquery -1.12.3.min.js"&gt;&lt;/script&gt;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Come risorsa 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da Content Delivery Network (Microsoft CDN)</a:t>
            </a: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: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	&lt;script="http://ajax.aspnetcdn.com/ajax/jQuery/jquery -1.12.3.min.js"&gt;&lt;/script&gt; </a:t>
            </a:r>
            <a:br>
              <a:rPr lang="en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b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6957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Questa soluzione ha il vantaggio che molti utenti lo hanno già scaricato per cui lo recuperano dalla cache.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Sintassi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633150"/>
            <a:ext cx="8520600" cy="112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957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220"/>
              <a:buFont typeface="Source Sans Pro"/>
              <a:buChar char="●"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Il funzionamento di jQuery segue il modello seleziona gli elementi ed esegue un'azione su di essi.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0" y="2229975"/>
            <a:ext cx="9144000" cy="77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$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30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"css selector"</a:t>
            </a:r>
            <a:r>
              <a:rPr b="1" lang="en" sz="3000"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en" sz="3000">
                <a:solidFill>
                  <a:srgbClr val="1155CC"/>
                </a:solidFill>
                <a:latin typeface="Courier New"/>
                <a:ea typeface="Courier New"/>
                <a:cs typeface="Courier New"/>
                <a:sym typeface="Courier New"/>
              </a:rPr>
              <a:t>action()</a:t>
            </a:r>
            <a:endParaRPr b="1" sz="3000">
              <a:solidFill>
                <a:srgbClr val="1155CC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0" y="3160050"/>
            <a:ext cx="2936100" cy="1983600"/>
          </a:xfrm>
          <a:prstGeom prst="rect">
            <a:avLst/>
          </a:prstGeom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Alias per la funzione jQuery.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03950" y="3160050"/>
            <a:ext cx="2936100" cy="1983600"/>
          </a:xfrm>
          <a:prstGeom prst="rect">
            <a:avLst/>
          </a:prstGeom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Seleziona alcuni elementi html della pagina attraverso id o classe di appartenenza.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6207900" y="3160050"/>
            <a:ext cx="2936100" cy="1983600"/>
          </a:xfrm>
          <a:prstGeom prst="rect">
            <a:avLst/>
          </a:prstGeom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20">
                <a:latin typeface="Source Sans Pro"/>
                <a:ea typeface="Source Sans Pro"/>
                <a:cs typeface="Source Sans Pro"/>
                <a:sym typeface="Source Sans Pro"/>
              </a:rPr>
              <a:t>Un metodo (funzione) da eseguire sugli elementi selezionati.</a:t>
            </a:r>
            <a:endParaRPr sz="22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FF"/>
                </a:solidFill>
              </a:rPr>
              <a:t>Esempi</a:t>
            </a:r>
            <a:endParaRPr b="1">
              <a:solidFill>
                <a:srgbClr val="FFFFFF"/>
              </a:solidFill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633150"/>
            <a:ext cx="8520600" cy="42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20">
                <a:latin typeface="Courier New"/>
                <a:ea typeface="Courier New"/>
                <a:cs typeface="Courier New"/>
                <a:sym typeface="Courier New"/>
              </a:rPr>
              <a:t>/* Nasconde tutti gli elementi &lt;p&gt; */</a:t>
            </a:r>
            <a:endParaRPr b="1"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20">
                <a:latin typeface="Courier New"/>
                <a:ea typeface="Courier New"/>
                <a:cs typeface="Courier New"/>
                <a:sym typeface="Courier New"/>
              </a:rPr>
              <a:t>$("p").hide() </a:t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20">
                <a:latin typeface="Courier New"/>
                <a:ea typeface="Courier New"/>
                <a:cs typeface="Courier New"/>
                <a:sym typeface="Courier New"/>
              </a:rPr>
              <a:t>/* Nasconde tutti gli elementi caratterizzati da una classe CSS </a:t>
            </a:r>
            <a:r>
              <a:rPr b="1" lang="en" sz="2220">
                <a:latin typeface="Courier New"/>
                <a:ea typeface="Courier New"/>
                <a:cs typeface="Courier New"/>
                <a:sym typeface="Courier New"/>
              </a:rPr>
              <a:t>"test" */</a:t>
            </a:r>
            <a:endParaRPr b="1"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20">
                <a:latin typeface="Courier New"/>
                <a:ea typeface="Courier New"/>
                <a:cs typeface="Courier New"/>
                <a:sym typeface="Courier New"/>
              </a:rPr>
              <a:t>$(".test").hide() </a:t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2220">
                <a:latin typeface="Courier New"/>
                <a:ea typeface="Courier New"/>
                <a:cs typeface="Courier New"/>
                <a:sym typeface="Courier New"/>
              </a:rPr>
              <a:t>/* Nasconde l’elemento il cui id è test */</a:t>
            </a:r>
            <a:endParaRPr b="1" sz="222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20">
                <a:latin typeface="Courier New"/>
                <a:ea typeface="Courier New"/>
                <a:cs typeface="Courier New"/>
                <a:sym typeface="Courier New"/>
              </a:rPr>
              <a:t>$("#test").hide()</a:t>
            </a:r>
            <a:endParaRPr sz="222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