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485204fc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485204fc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84b1379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84b1379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8391ad3df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8391ad3df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8391ad3df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8391ad3df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8391ad3df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8391ad3df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8391ad3df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8391ad3df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8391ad3df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8391ad3df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8391ad3df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8391ad3df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8391ad3df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8391ad3df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8391ad3df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8391ad3df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8391ad3df_1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8391ad3df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485204fc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485204fc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8391ad3df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8391ad3df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8391ad3df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8391ad3df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8391ad3df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8391ad3df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45caf9a27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45caf9a27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8391ad3d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8391ad3d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fdefe35a6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fdefe35a6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8391ad3df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8391ad3df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8391ad3df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8391ad3df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8391ad3df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8391ad3df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8391ad3df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8391ad3df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raffaele.montella@uniparthenope.it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592175"/>
            <a:ext cx="9144000" cy="20526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FFFFFF"/>
                </a:solidFill>
              </a:rPr>
              <a:t>Tecnologie Web:</a:t>
            </a:r>
            <a:br>
              <a:rPr b="1" lang="en" sz="4200">
                <a:solidFill>
                  <a:srgbClr val="FFFFFF"/>
                </a:solidFill>
              </a:rPr>
            </a:br>
            <a:r>
              <a:rPr b="1" lang="en" sz="4200">
                <a:solidFill>
                  <a:srgbClr val="FFFFFF"/>
                </a:solidFill>
              </a:rPr>
              <a:t>Leaflet</a:t>
            </a:r>
            <a:endParaRPr b="1" sz="4200"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39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Raffaele Montella, PhD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u="sng">
                <a:solidFill>
                  <a:schemeClr val="hlink"/>
                </a:solidFill>
                <a:hlinkClick r:id="rId3"/>
              </a:rPr>
              <a:t>raffaele.montella@uniparthenope.it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Impostazione della mappa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695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254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La maggior parte dei metodi Leaflet agisce in questo modo quando non restituisce un valore esplicito.</a:t>
            </a:r>
            <a:br>
              <a:rPr lang="en" sz="2400">
                <a:latin typeface="Calibri"/>
                <a:ea typeface="Calibri"/>
                <a:cs typeface="Calibri"/>
                <a:sym typeface="Calibri"/>
              </a:rPr>
            </a:b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254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Questo consente un comodo concatenamento di metodi simile a jQuery.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Impostazione della mappa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619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Creare un</a:t>
            </a: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 layer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da aggiungere 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alla mappa, in questo caso si tratta di un livello di riquadro di tipo </a:t>
            </a:r>
            <a:r>
              <a:rPr i="1" lang="en" sz="2400">
                <a:latin typeface="Calibri"/>
                <a:ea typeface="Calibri"/>
                <a:cs typeface="Calibri"/>
                <a:sym typeface="Calibri"/>
              </a:rPr>
              <a:t>Mapbox Streets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lang="en" sz="2400">
                <a:latin typeface="Calibri"/>
                <a:ea typeface="Calibri"/>
                <a:cs typeface="Calibri"/>
                <a:sym typeface="Calibri"/>
              </a:rPr>
            </a:b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La creazione di un layer comporta l'impostazione del template URL per i tile, il testo di attribuzione e il livello di zoom massimo del livello. </a:t>
            </a:r>
            <a:br>
              <a:rPr lang="en" sz="2400">
                <a:latin typeface="Calibri"/>
                <a:ea typeface="Calibri"/>
                <a:cs typeface="Calibri"/>
                <a:sym typeface="Calibri"/>
              </a:rPr>
            </a:br>
            <a:br>
              <a:rPr lang="en" sz="2400">
                <a:latin typeface="Calibri"/>
                <a:ea typeface="Calibri"/>
                <a:cs typeface="Calibri"/>
                <a:sym typeface="Calibri"/>
              </a:rPr>
            </a:br>
            <a:endParaRPr sz="1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254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In questo esempio sono utilizzate le tessere </a:t>
            </a:r>
            <a:r>
              <a:rPr i="1" lang="en" sz="2400">
                <a:latin typeface="Calibri"/>
                <a:ea typeface="Calibri"/>
                <a:cs typeface="Calibri"/>
                <a:sym typeface="Calibri"/>
              </a:rPr>
              <a:t>mapbox.streets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 dalle "Mappe classiche" di Mapbox (per utilizzare i tile da Mapbox, bisogna richiedere un token di accesso).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Impostazione della mappa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619075"/>
            <a:ext cx="8520600" cy="44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L.tileLayer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DF50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">
                <a:solidFill>
                  <a:srgbClr val="DF5000"/>
                </a:solidFill>
                <a:latin typeface="Courier New"/>
                <a:ea typeface="Courier New"/>
                <a:cs typeface="Courier New"/>
                <a:sym typeface="Courier New"/>
              </a:rPr>
              <a:t>https://api.tiles.mapbox.com/v4/{id}/{z}/{x}/{y}.png?access_token={accessToken}</a:t>
            </a:r>
            <a:r>
              <a:rPr lang="en">
                <a:solidFill>
                  <a:srgbClr val="DF50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{</a:t>
            </a:r>
            <a:endParaRPr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attribution: </a:t>
            </a:r>
            <a:r>
              <a:rPr lang="en">
                <a:solidFill>
                  <a:srgbClr val="DF5000"/>
                </a:solidFill>
                <a:latin typeface="Courier New"/>
                <a:ea typeface="Courier New"/>
                <a:cs typeface="Courier New"/>
                <a:sym typeface="Courier New"/>
              </a:rPr>
              <a:t>'Map data &amp;copy; &lt;a href="https://www.openstreetmap.org/"&gt;OpenStreetMap&lt;/a&gt; contributors, &lt;a href="https://creativecommons.org/licenses/by-sa/2.0/"&gt;CC-BY-SA&lt;/a&gt;, Imagery © &lt;a href="https://www.mapbox.com/"&gt;Mapbox&lt;/a&gt;'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maxZoom: </a:t>
            </a:r>
            <a:r>
              <a:rPr lang="en">
                <a:solidFill>
                  <a:srgbClr val="0086B3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id: </a:t>
            </a:r>
            <a:r>
              <a:rPr lang="en">
                <a:solidFill>
                  <a:srgbClr val="DF5000"/>
                </a:solidFill>
                <a:latin typeface="Courier New"/>
                <a:ea typeface="Courier New"/>
                <a:cs typeface="Courier New"/>
                <a:sym typeface="Courier New"/>
              </a:rPr>
              <a:t>'mapbox.streets'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  accessToken: </a:t>
            </a:r>
            <a:r>
              <a:rPr lang="en">
                <a:solidFill>
                  <a:srgbClr val="DF5000"/>
                </a:solidFill>
                <a:latin typeface="Courier New"/>
                <a:ea typeface="Courier New"/>
                <a:cs typeface="Courier New"/>
                <a:sym typeface="Courier New"/>
              </a:rPr>
              <a:t>'your.mapbox.access.token'</a:t>
            </a:r>
            <a:endParaRPr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  <a:r>
              <a:rPr lang="en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.addTo(mymap)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4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Impostazione della mappa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Assicurarsi che tutto il codice sia chiamato dopo l'inclusione di div e leaflet.js. </a:t>
            </a:r>
            <a:br>
              <a:rPr lang="en" sz="2400">
                <a:latin typeface="Calibri"/>
                <a:ea typeface="Calibri"/>
                <a:cs typeface="Calibri"/>
                <a:sym typeface="Calibri"/>
              </a:rPr>
            </a:b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Leaflet non contiene codice specifico di un singolo fornitore di dati cartografici.</a:t>
            </a:r>
            <a:br>
              <a:rPr lang="en" sz="2400">
                <a:latin typeface="Calibri"/>
                <a:ea typeface="Calibri"/>
                <a:cs typeface="Calibri"/>
                <a:sym typeface="Calibri"/>
              </a:rPr>
            </a:b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Si è liberi di utilizzare altri fornitori se necessario.</a:t>
            </a:r>
            <a:br>
              <a:rPr lang="en" sz="2400">
                <a:latin typeface="Calibri"/>
                <a:ea typeface="Calibri"/>
                <a:cs typeface="Calibri"/>
                <a:sym typeface="Calibri"/>
              </a:rPr>
            </a:b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Esempio:</a:t>
            </a:r>
            <a:br>
              <a:rPr lang="en" sz="2400">
                <a:latin typeface="Calibri"/>
                <a:ea typeface="Calibri"/>
                <a:cs typeface="Calibri"/>
                <a:sym typeface="Calibri"/>
              </a:rPr>
            </a:b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provare a sostituire </a:t>
            </a:r>
            <a:r>
              <a:rPr i="1" lang="en" sz="2400">
                <a:latin typeface="Calibri"/>
                <a:ea typeface="Calibri"/>
                <a:cs typeface="Calibri"/>
                <a:sym typeface="Calibri"/>
              </a:rPr>
              <a:t>mapbox.streets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 con </a:t>
            </a:r>
            <a:r>
              <a:rPr i="1" lang="en" sz="2400">
                <a:latin typeface="Calibri"/>
                <a:ea typeface="Calibri"/>
                <a:cs typeface="Calibri"/>
                <a:sym typeface="Calibri"/>
              </a:rPr>
              <a:t>mapbox.satellite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Marcatori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923875"/>
            <a:ext cx="8520600" cy="9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Oltre ai tiled layer, si possono aggiungere facilmente alla mappa </a:t>
            </a: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marcatori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polilinee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poligoni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cerchi 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popup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.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2039575"/>
            <a:ext cx="4143536" cy="278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6"/>
          <p:cNvSpPr txBox="1"/>
          <p:nvPr/>
        </p:nvSpPr>
        <p:spPr>
          <a:xfrm>
            <a:off x="4514854" y="2087986"/>
            <a:ext cx="4361700" cy="26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Per a</a:t>
            </a:r>
            <a:r>
              <a:rPr lang="en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ggiungere un </a:t>
            </a:r>
            <a:r>
              <a:rPr b="1" lang="en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marcatore</a:t>
            </a:r>
            <a:r>
              <a:rPr lang="en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A71D5D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2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marker = L.marker([</a:t>
            </a:r>
            <a:r>
              <a:rPr lang="en" sz="2400">
                <a:solidFill>
                  <a:srgbClr val="0086B3"/>
                </a:solidFill>
                <a:latin typeface="Courier New"/>
                <a:ea typeface="Courier New"/>
                <a:cs typeface="Courier New"/>
                <a:sym typeface="Courier New"/>
              </a:rPr>
              <a:t>51.5</a:t>
            </a:r>
            <a:r>
              <a:rPr lang="en" sz="2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-</a:t>
            </a:r>
            <a:r>
              <a:rPr lang="en" sz="2400">
                <a:solidFill>
                  <a:srgbClr val="0086B3"/>
                </a:solidFill>
                <a:latin typeface="Courier New"/>
                <a:ea typeface="Courier New"/>
                <a:cs typeface="Courier New"/>
                <a:sym typeface="Courier New"/>
              </a:rPr>
              <a:t>0.09</a:t>
            </a:r>
            <a:r>
              <a:rPr lang="en" sz="24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]).addTo(mymap);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erchi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771475"/>
            <a:ext cx="8520600" cy="3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Per aggiungere un </a:t>
            </a: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cerchio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Specificare il raggio in metri come secondo argomento.</a:t>
            </a:r>
            <a:br>
              <a:rPr lang="en" sz="2400">
                <a:latin typeface="Calibri"/>
                <a:ea typeface="Calibri"/>
                <a:cs typeface="Calibri"/>
                <a:sym typeface="Calibri"/>
              </a:rPr>
            </a:b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È possibile controllare l’aspetto passando le opzioni come ultimo argomento durante la creazione dell'oggetto.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71D5D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circle = L.circle([</a:t>
            </a:r>
            <a:r>
              <a:rPr lang="en">
                <a:solidFill>
                  <a:srgbClr val="0086B3"/>
                </a:solidFill>
                <a:latin typeface="Courier New"/>
                <a:ea typeface="Courier New"/>
                <a:cs typeface="Courier New"/>
                <a:sym typeface="Courier New"/>
              </a:rPr>
              <a:t>51.508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-</a:t>
            </a:r>
            <a:r>
              <a:rPr lang="en">
                <a:solidFill>
                  <a:srgbClr val="0086B3"/>
                </a:solidFill>
                <a:latin typeface="Courier New"/>
                <a:ea typeface="Courier New"/>
                <a:cs typeface="Courier New"/>
                <a:sym typeface="Courier New"/>
              </a:rPr>
              <a:t>0.11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], {</a:t>
            </a:r>
            <a:endParaRPr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color: </a:t>
            </a:r>
            <a:r>
              <a:rPr lang="en">
                <a:solidFill>
                  <a:srgbClr val="DF5000"/>
                </a:solidFill>
                <a:latin typeface="Courier New"/>
                <a:ea typeface="Courier New"/>
                <a:cs typeface="Courier New"/>
                <a:sym typeface="Courier New"/>
              </a:rPr>
              <a:t>'red'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fillColor: </a:t>
            </a:r>
            <a:r>
              <a:rPr lang="en">
                <a:solidFill>
                  <a:srgbClr val="DF5000"/>
                </a:solidFill>
                <a:latin typeface="Courier New"/>
                <a:ea typeface="Courier New"/>
                <a:cs typeface="Courier New"/>
                <a:sym typeface="Courier New"/>
              </a:rPr>
              <a:t>'#f03'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fillOpacity: </a:t>
            </a:r>
            <a:r>
              <a:rPr lang="en">
                <a:solidFill>
                  <a:srgbClr val="0086B3"/>
                </a:solidFill>
                <a:latin typeface="Courier New"/>
                <a:ea typeface="Courier New"/>
                <a:cs typeface="Courier New"/>
                <a:sym typeface="Courier New"/>
              </a:rPr>
              <a:t>0.5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radius: </a:t>
            </a:r>
            <a:r>
              <a:rPr lang="en">
                <a:solidFill>
                  <a:srgbClr val="0086B3"/>
                </a:solidFill>
                <a:latin typeface="Courier New"/>
                <a:ea typeface="Courier New"/>
                <a:cs typeface="Courier New"/>
                <a:sym typeface="Courier New"/>
              </a:rPr>
              <a:t>500</a:t>
            </a:r>
            <a:endParaRPr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}).addTo(mymap);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Poligoni e popup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50" y="753725"/>
            <a:ext cx="4368730" cy="292936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8"/>
          <p:cNvSpPr txBox="1"/>
          <p:nvPr/>
        </p:nvSpPr>
        <p:spPr>
          <a:xfrm>
            <a:off x="4587423" y="753725"/>
            <a:ext cx="4556700" cy="28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Per aggiungere</a:t>
            </a:r>
            <a:r>
              <a:rPr lang="en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un </a:t>
            </a:r>
            <a:r>
              <a:rPr b="1" lang="en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poligono</a:t>
            </a:r>
            <a:r>
              <a:rPr lang="en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71D5D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polygon = L.polygon([</a:t>
            </a:r>
            <a:endParaRPr sz="18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[</a:t>
            </a:r>
            <a:r>
              <a:rPr lang="en" sz="1800">
                <a:solidFill>
                  <a:srgbClr val="0086B3"/>
                </a:solidFill>
                <a:latin typeface="Courier New"/>
                <a:ea typeface="Courier New"/>
                <a:cs typeface="Courier New"/>
                <a:sym typeface="Courier New"/>
              </a:rPr>
              <a:t>51.509</a:t>
            </a:r>
            <a:r>
              <a:rPr lang="en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-</a:t>
            </a:r>
            <a:r>
              <a:rPr lang="en" sz="1800">
                <a:solidFill>
                  <a:srgbClr val="0086B3"/>
                </a:solidFill>
                <a:latin typeface="Courier New"/>
                <a:ea typeface="Courier New"/>
                <a:cs typeface="Courier New"/>
                <a:sym typeface="Courier New"/>
              </a:rPr>
              <a:t>0.08</a:t>
            </a:r>
            <a:r>
              <a:rPr lang="en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8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[</a:t>
            </a:r>
            <a:r>
              <a:rPr lang="en" sz="1800">
                <a:solidFill>
                  <a:srgbClr val="0086B3"/>
                </a:solidFill>
                <a:latin typeface="Courier New"/>
                <a:ea typeface="Courier New"/>
                <a:cs typeface="Courier New"/>
                <a:sym typeface="Courier New"/>
              </a:rPr>
              <a:t>51.503</a:t>
            </a:r>
            <a:r>
              <a:rPr lang="en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-</a:t>
            </a:r>
            <a:r>
              <a:rPr lang="en" sz="1800">
                <a:solidFill>
                  <a:srgbClr val="0086B3"/>
                </a:solidFill>
                <a:latin typeface="Courier New"/>
                <a:ea typeface="Courier New"/>
                <a:cs typeface="Courier New"/>
                <a:sym typeface="Courier New"/>
              </a:rPr>
              <a:t>0.06</a:t>
            </a:r>
            <a:r>
              <a:rPr lang="en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8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[</a:t>
            </a:r>
            <a:r>
              <a:rPr lang="en" sz="1800">
                <a:solidFill>
                  <a:srgbClr val="0086B3"/>
                </a:solidFill>
                <a:latin typeface="Courier New"/>
                <a:ea typeface="Courier New"/>
                <a:cs typeface="Courier New"/>
                <a:sym typeface="Courier New"/>
              </a:rPr>
              <a:t>51.51</a:t>
            </a:r>
            <a:r>
              <a:rPr lang="en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-</a:t>
            </a:r>
            <a:r>
              <a:rPr lang="en" sz="1800">
                <a:solidFill>
                  <a:srgbClr val="0086B3"/>
                </a:solidFill>
                <a:latin typeface="Courier New"/>
                <a:ea typeface="Courier New"/>
                <a:cs typeface="Courier New"/>
                <a:sym typeface="Courier New"/>
              </a:rPr>
              <a:t>0.047</a:t>
            </a:r>
            <a:r>
              <a:rPr lang="en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8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]).addTo(mymap);</a:t>
            </a:r>
            <a:endParaRPr sz="24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8"/>
          <p:cNvSpPr txBox="1"/>
          <p:nvPr/>
        </p:nvSpPr>
        <p:spPr>
          <a:xfrm>
            <a:off x="156450" y="3864125"/>
            <a:ext cx="8859300" cy="15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b="1" lang="en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popup</a:t>
            </a:r>
            <a:r>
              <a:rPr lang="en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4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vengono generalmente utilizzati quando si desidera allegare alcune informazioni a un particolare oggetto su una mappa</a:t>
            </a:r>
            <a:r>
              <a:rPr lang="en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Popup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58" name="Google Shape;158;p29"/>
          <p:cNvSpPr txBox="1"/>
          <p:nvPr/>
        </p:nvSpPr>
        <p:spPr>
          <a:xfrm>
            <a:off x="142350" y="623725"/>
            <a:ext cx="8859300" cy="15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Per aggiungere un </a:t>
            </a:r>
            <a:r>
              <a:rPr b="1" lang="en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popup</a:t>
            </a:r>
            <a:r>
              <a:rPr lang="en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Leaflet ha una scorciatoia molto utile: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marker.bindPopup(</a:t>
            </a:r>
            <a:r>
              <a:rPr lang="en" sz="1800">
                <a:solidFill>
                  <a:srgbClr val="DF5000"/>
                </a:solidFill>
                <a:latin typeface="Courier New"/>
                <a:ea typeface="Courier New"/>
                <a:cs typeface="Courier New"/>
                <a:sym typeface="Courier New"/>
              </a:rPr>
              <a:t>"&lt;b&gt;Hello world!&lt;/b&gt;&lt;br&gt;I am a popup."</a:t>
            </a:r>
            <a:r>
              <a:rPr lang="en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).openPopup();</a:t>
            </a:r>
            <a:endParaRPr sz="18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circle.bindPopup(</a:t>
            </a:r>
            <a:r>
              <a:rPr lang="en" sz="1800">
                <a:solidFill>
                  <a:srgbClr val="DF5000"/>
                </a:solidFill>
                <a:latin typeface="Courier New"/>
                <a:ea typeface="Courier New"/>
                <a:cs typeface="Courier New"/>
                <a:sym typeface="Courier New"/>
              </a:rPr>
              <a:t>"I am a circle."</a:t>
            </a:r>
            <a:r>
              <a:rPr lang="en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polygon.bindPopup(</a:t>
            </a:r>
            <a:r>
              <a:rPr lang="en" sz="1800">
                <a:solidFill>
                  <a:srgbClr val="DF5000"/>
                </a:solidFill>
                <a:latin typeface="Courier New"/>
                <a:ea typeface="Courier New"/>
                <a:cs typeface="Courier New"/>
                <a:sym typeface="Courier New"/>
              </a:rPr>
              <a:t>"I am a polygon."</a:t>
            </a:r>
            <a:r>
              <a:rPr lang="en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Il metodo </a:t>
            </a:r>
            <a:r>
              <a:rPr b="1" i="1" lang="en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bindPopup</a:t>
            </a:r>
            <a:r>
              <a:rPr lang="en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collega un popup con un contenuto HTML specificato a un marker, in modo che il popup appare quando si fa clic sull'oggetto.</a:t>
            </a:r>
            <a:br>
              <a:rPr lang="en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Il metodo </a:t>
            </a:r>
            <a:r>
              <a:rPr b="1" i="1" lang="en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openPopup</a:t>
            </a:r>
            <a:r>
              <a:rPr lang="en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(solo per i marker) apre immediatamente il popup allegato.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Popup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64" name="Google Shape;164;p30"/>
          <p:cNvSpPr txBox="1"/>
          <p:nvPr/>
        </p:nvSpPr>
        <p:spPr>
          <a:xfrm>
            <a:off x="142350" y="776125"/>
            <a:ext cx="8859300" cy="15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È possibile usare i popup anche come livelli (quando si ha bisogno di qualcosa di più che collegare un popup a un oggetto):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71D5D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2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popup = L.popup()</a:t>
            </a:r>
            <a:endParaRPr sz="2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.setLatLng([</a:t>
            </a:r>
            <a:r>
              <a:rPr lang="en" sz="2000">
                <a:solidFill>
                  <a:srgbClr val="0086B3"/>
                </a:solidFill>
                <a:latin typeface="Courier New"/>
                <a:ea typeface="Courier New"/>
                <a:cs typeface="Courier New"/>
                <a:sym typeface="Courier New"/>
              </a:rPr>
              <a:t>51.5</a:t>
            </a:r>
            <a:r>
              <a:rPr lang="en" sz="2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-</a:t>
            </a:r>
            <a:r>
              <a:rPr lang="en" sz="2000">
                <a:solidFill>
                  <a:srgbClr val="0086B3"/>
                </a:solidFill>
                <a:latin typeface="Courier New"/>
                <a:ea typeface="Courier New"/>
                <a:cs typeface="Courier New"/>
                <a:sym typeface="Courier New"/>
              </a:rPr>
              <a:t>0.09</a:t>
            </a:r>
            <a:r>
              <a:rPr lang="en" sz="2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2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.setContent(</a:t>
            </a:r>
            <a:r>
              <a:rPr lang="en" sz="2000">
                <a:solidFill>
                  <a:srgbClr val="DF5000"/>
                </a:solidFill>
                <a:latin typeface="Courier New"/>
                <a:ea typeface="Courier New"/>
                <a:cs typeface="Courier New"/>
                <a:sym typeface="Courier New"/>
              </a:rPr>
              <a:t>"I am a standalone popup."</a:t>
            </a:r>
            <a:r>
              <a:rPr lang="en" sz="2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.openOn(mymap);</a:t>
            </a:r>
            <a:endParaRPr sz="2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Qui si usa </a:t>
            </a:r>
            <a:r>
              <a:rPr b="1" i="1" lang="en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openOn</a:t>
            </a:r>
            <a:r>
              <a:rPr lang="en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invece di </a:t>
            </a:r>
            <a:r>
              <a:rPr b="1" i="1" lang="en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addTo</a:t>
            </a:r>
            <a:r>
              <a:rPr lang="en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perché gestisce la chiusura automatica di un popup precedentemente aperto quando se ne apre uno nuovo, migliorando l'usabilità.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Eventi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70" name="Google Shape;170;p31"/>
          <p:cNvSpPr txBox="1"/>
          <p:nvPr/>
        </p:nvSpPr>
        <p:spPr>
          <a:xfrm>
            <a:off x="142350" y="776125"/>
            <a:ext cx="8859300" cy="39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Ogni volta che succede qualcosa in Leaflet, ad es. l'utente fa clic su un indicatore o cambia lo zoom della mappa, l'oggetto corrispondente invia un evento a cui è possibile aderire con una funzione. Questo consente di reagire all'interazione dell'utente.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Per aggiungere un </a:t>
            </a:r>
            <a:r>
              <a:rPr b="1" lang="en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evento</a:t>
            </a:r>
            <a:r>
              <a:rPr lang="en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br>
              <a:rPr lang="en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71D5D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2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795DA3"/>
                </a:solidFill>
                <a:latin typeface="Courier New"/>
                <a:ea typeface="Courier New"/>
                <a:cs typeface="Courier New"/>
                <a:sym typeface="Courier New"/>
              </a:rPr>
              <a:t>onMapClick</a:t>
            </a:r>
            <a:r>
              <a:rPr lang="en" sz="2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(e) {</a:t>
            </a:r>
            <a:endParaRPr sz="2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alert(</a:t>
            </a:r>
            <a:r>
              <a:rPr lang="en" sz="2000">
                <a:solidFill>
                  <a:srgbClr val="DF5000"/>
                </a:solidFill>
                <a:latin typeface="Courier New"/>
                <a:ea typeface="Courier New"/>
                <a:cs typeface="Courier New"/>
                <a:sym typeface="Courier New"/>
              </a:rPr>
              <a:t>"You clicked the map at "</a:t>
            </a:r>
            <a:r>
              <a:rPr lang="en" sz="2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+ e.latlng);</a:t>
            </a:r>
            <a:endParaRPr sz="2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mymap.on(</a:t>
            </a:r>
            <a:r>
              <a:rPr lang="en" sz="2000">
                <a:solidFill>
                  <a:srgbClr val="DF5000"/>
                </a:solidFill>
                <a:latin typeface="Courier New"/>
                <a:ea typeface="Courier New"/>
                <a:cs typeface="Courier New"/>
                <a:sym typeface="Courier New"/>
              </a:rPr>
              <a:t>'click'</a:t>
            </a:r>
            <a:r>
              <a:rPr lang="en" sz="2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onMapClick);</a:t>
            </a:r>
            <a:endParaRPr sz="20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Sommario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762975"/>
            <a:ext cx="8520600" cy="40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Introduzione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Preparare la pagina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Impostazione della mappa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Marcatori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Cerchi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Poligoni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Popup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Eventi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Conclusioni</a:t>
            </a:r>
            <a:b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Eventi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76" name="Google Shape;176;p32"/>
          <p:cNvSpPr txBox="1"/>
          <p:nvPr/>
        </p:nvSpPr>
        <p:spPr>
          <a:xfrm>
            <a:off x="142350" y="776125"/>
            <a:ext cx="8859300" cy="39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Ogni </a:t>
            </a:r>
            <a:r>
              <a:rPr b="1" lang="en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oggetto</a:t>
            </a:r>
            <a:r>
              <a:rPr lang="en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ha il proprio set di eventi. </a:t>
            </a:r>
            <a:br>
              <a:rPr lang="en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●"/>
            </a:pPr>
            <a:r>
              <a:rPr b="1" lang="en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Il primo argomento</a:t>
            </a:r>
            <a:r>
              <a:rPr lang="en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della funzione di ascolto (</a:t>
            </a:r>
            <a:r>
              <a:rPr lang="en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onMapClick</a:t>
            </a:r>
            <a:r>
              <a:rPr lang="en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) è un oggetto evento.</a:t>
            </a:r>
            <a:br>
              <a:rPr lang="en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Contiene informazioni utili sull'evento che si è verificato.</a:t>
            </a:r>
            <a:br>
              <a:rPr lang="en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●"/>
            </a:pPr>
            <a:r>
              <a:rPr lang="en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Esempio:</a:t>
            </a:r>
            <a:br>
              <a:rPr lang="en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l'oggetto dell’evento di click sulla mappa ha la proprietà </a:t>
            </a:r>
            <a:r>
              <a:rPr i="1" lang="en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latlng</a:t>
            </a:r>
            <a:r>
              <a:rPr lang="en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, che è la posizione in cui si è verificato il click.</a:t>
            </a:r>
            <a:endParaRPr sz="24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Eventi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82" name="Google Shape;182;p33"/>
          <p:cNvSpPr txBox="1"/>
          <p:nvPr/>
        </p:nvSpPr>
        <p:spPr>
          <a:xfrm>
            <a:off x="142350" y="737011"/>
            <a:ext cx="52455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È possibile utilizzare</a:t>
            </a:r>
            <a:r>
              <a:rPr lang="en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un popup anziché un avviso (alert). Cliccando </a:t>
            </a:r>
            <a:r>
              <a:rPr lang="en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sulla mappa, si vedranno le coordinate in un popup.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7300" y="813211"/>
            <a:ext cx="3830325" cy="25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3"/>
          <p:cNvSpPr txBox="1"/>
          <p:nvPr/>
        </p:nvSpPr>
        <p:spPr>
          <a:xfrm>
            <a:off x="142350" y="1949112"/>
            <a:ext cx="6942900" cy="28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A71D5D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2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popup = L.popup();</a:t>
            </a:r>
            <a:endParaRPr sz="2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A71D5D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2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200">
                <a:solidFill>
                  <a:srgbClr val="795DA3"/>
                </a:solidFill>
                <a:latin typeface="Courier New"/>
                <a:ea typeface="Courier New"/>
                <a:cs typeface="Courier New"/>
                <a:sym typeface="Courier New"/>
              </a:rPr>
              <a:t>onMapClick</a:t>
            </a:r>
            <a:r>
              <a:rPr lang="en" sz="2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(e) {</a:t>
            </a:r>
            <a:endParaRPr sz="2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popup</a:t>
            </a:r>
            <a:endParaRPr sz="2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.setLatLng(e.latlng)</a:t>
            </a:r>
            <a:endParaRPr sz="2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.setContent(</a:t>
            </a:r>
            <a:r>
              <a:rPr lang="en" sz="2200">
                <a:solidFill>
                  <a:srgbClr val="DF5000"/>
                </a:solidFill>
                <a:latin typeface="Courier New"/>
                <a:ea typeface="Courier New"/>
                <a:cs typeface="Courier New"/>
                <a:sym typeface="Courier New"/>
              </a:rPr>
              <a:t>"You clicked the map</a:t>
            </a:r>
            <a:endParaRPr sz="2200">
              <a:solidFill>
                <a:srgbClr val="DF5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DF5000"/>
                </a:solidFill>
                <a:latin typeface="Courier New"/>
                <a:ea typeface="Courier New"/>
                <a:cs typeface="Courier New"/>
                <a:sym typeface="Courier New"/>
              </a:rPr>
              <a:t> 			at"</a:t>
            </a:r>
            <a:r>
              <a:rPr lang="en" sz="2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+ e.latlng.toString())</a:t>
            </a:r>
            <a:endParaRPr sz="2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.openOn(mymap);</a:t>
            </a:r>
            <a:endParaRPr sz="2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mymap.on(</a:t>
            </a:r>
            <a:r>
              <a:rPr lang="en" sz="2200">
                <a:solidFill>
                  <a:srgbClr val="DF5000"/>
                </a:solidFill>
                <a:latin typeface="Courier New"/>
                <a:ea typeface="Courier New"/>
                <a:cs typeface="Courier New"/>
                <a:sym typeface="Courier New"/>
              </a:rPr>
              <a:t>'click'</a:t>
            </a:r>
            <a:r>
              <a:rPr lang="en" sz="2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onMapClick);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Conclusioni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90" name="Google Shape;19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957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Leaflet rappresenta una valida alternativa a Google Maps.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A differenza delle API di Google è completamente free </a:t>
            </a: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e</a:t>
            </a: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 non necessita di API-Key.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È possibile integrare Leaflet con Google Maps </a:t>
            </a: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e</a:t>
            </a: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  con altri fornitori di servizi.</a:t>
            </a: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È facilmente integrabile con i servizi di OpenLayers </a:t>
            </a: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e</a:t>
            </a: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 OpenStreetMap.</a:t>
            </a: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Introduzione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633150"/>
            <a:ext cx="8520600" cy="4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957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Leaflet è la principale libreria JavaScript open source per mappe interattive ottimizzate per dispositivi mobili.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Con un peso di circa 38 KB di JS, ha tutte le funzionalità di mappatura di cui la maggior parte degli sviluppatori ha bisogno.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È stata progettata pensando a semplicità, prestazioni e usabilità.</a:t>
            </a: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Introduzione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633150"/>
            <a:ext cx="8520600" cy="4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957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Funziona in modo efficiente su tutte le principali piattaforme desktop e mobili.</a:t>
            </a: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Può essere estesa con molti plug-in.</a:t>
            </a: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Ha un'API facile da usare e ben documentata.</a:t>
            </a: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Ha un codice sorgente semplice e leggibile.</a:t>
            </a: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Preparare la pagina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Prima di scrivere qualsiasi codice per la mappa, è necessario eseguire le seguenti fasi di preparazione sulla pagina: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28600" lvl="0" marL="457200" marR="25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arenR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Includere il file CSS di Leaflet nella sezione principale del documento: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marR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63A35C"/>
                </a:solidFill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95DA3"/>
                </a:solidFill>
                <a:latin typeface="Courier New"/>
                <a:ea typeface="Courier New"/>
                <a:cs typeface="Courier New"/>
                <a:sym typeface="Courier New"/>
              </a:rPr>
              <a:t>rel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DF5000"/>
                </a:solidFill>
                <a:latin typeface="Courier New"/>
                <a:ea typeface="Courier New"/>
                <a:cs typeface="Courier New"/>
                <a:sym typeface="Courier New"/>
              </a:rPr>
              <a:t>"stylesheet"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95DA3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DF5000"/>
                </a:solidFill>
                <a:latin typeface="Courier New"/>
                <a:ea typeface="Courier New"/>
                <a:cs typeface="Courier New"/>
                <a:sym typeface="Courier New"/>
              </a:rPr>
              <a:t>"https://unpkg.com/leaflet@1.5.1/dist/leaflet.css"</a:t>
            </a:r>
            <a:endParaRPr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95DA3"/>
                </a:solidFill>
                <a:latin typeface="Courier New"/>
                <a:ea typeface="Courier New"/>
                <a:cs typeface="Courier New"/>
                <a:sym typeface="Courier New"/>
              </a:rPr>
              <a:t>integrity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DF5000"/>
                </a:solidFill>
                <a:latin typeface="Courier New"/>
                <a:ea typeface="Courier New"/>
                <a:cs typeface="Courier New"/>
                <a:sym typeface="Courier New"/>
              </a:rPr>
              <a:t>"sha512-xwE/Az9zrjBIphAcBb3F6JVqxf46+CDLwfLMHloNu6KEQCAWi6HcDUbeOfBIptF7tcCzusKFjFw2yuvEpDL9wQ=="</a:t>
            </a:r>
            <a:endParaRPr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795DA3"/>
                </a:solidFill>
                <a:latin typeface="Courier New"/>
                <a:ea typeface="Courier New"/>
                <a:cs typeface="Courier New"/>
                <a:sym typeface="Courier New"/>
              </a:rPr>
              <a:t>crossorigin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DF5000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Preparare la pagina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5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marR="25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arenR" startAt="2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Includere il file JavaScript del Leaflet dopo il CSS :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marR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69896"/>
                </a:solidFill>
                <a:latin typeface="Courier New"/>
                <a:ea typeface="Courier New"/>
                <a:cs typeface="Courier New"/>
                <a:sym typeface="Courier New"/>
              </a:rPr>
              <a:t>&lt;!-- Make sure you put this AFTER Leaflet's CSS --&gt;</a:t>
            </a:r>
            <a:endParaRPr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&lt;</a:t>
            </a:r>
            <a:r>
              <a:rPr lang="en">
                <a:solidFill>
                  <a:srgbClr val="63A35C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95DA3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DF5000"/>
                </a:solidFill>
                <a:latin typeface="Courier New"/>
                <a:ea typeface="Courier New"/>
                <a:cs typeface="Courier New"/>
                <a:sym typeface="Courier New"/>
              </a:rPr>
              <a:t>"https://unpkg.com/leaflet@1.5.1/dist/leaflet.js"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>
                <a:solidFill>
                  <a:srgbClr val="795DA3"/>
                </a:solidFill>
                <a:latin typeface="Courier New"/>
                <a:ea typeface="Courier New"/>
                <a:cs typeface="Courier New"/>
                <a:sym typeface="Courier New"/>
              </a:rPr>
              <a:t>integrity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DF5000"/>
                </a:solidFill>
                <a:latin typeface="Courier New"/>
                <a:ea typeface="Courier New"/>
                <a:cs typeface="Courier New"/>
                <a:sym typeface="Courier New"/>
              </a:rPr>
              <a:t>"sha512-GffPMF3RvMeYyc1LWMHtK8EbPv0iNZ8/oTtHPx9/cc2ILxQ+u905qIwdpULaqDkyBKgOaB57QTMg7ztg8Jm2Og=="</a:t>
            </a:r>
            <a:endParaRPr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795DA3"/>
                </a:solidFill>
                <a:latin typeface="Courier New"/>
                <a:ea typeface="Courier New"/>
                <a:cs typeface="Courier New"/>
                <a:sym typeface="Courier New"/>
              </a:rPr>
              <a:t>crossorigin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DF5000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>
                <a:solidFill>
                  <a:srgbClr val="63A35C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marR="25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AutoNum type="arabicParenR" startAt="3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Inserire un elemento div con un determinato ID nel punto in cui si desidera posizionare la propria mappa: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63A35C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795DA3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DF5000"/>
                </a:solidFill>
                <a:latin typeface="Courier New"/>
                <a:ea typeface="Courier New"/>
                <a:cs typeface="Courier New"/>
                <a:sym typeface="Courier New"/>
              </a:rPr>
              <a:t>"mapid"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">
                <a:solidFill>
                  <a:srgbClr val="63A35C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Preparare la pagina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25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Calibri"/>
              <a:buAutoNum type="arabicParenR" startAt="4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Assicurarsi che il contenitore della mappa abbia un'altezza definita, ad esempio impostandolo nel CSS: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25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25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95DA3"/>
                </a:solidFill>
                <a:latin typeface="Courier New"/>
                <a:ea typeface="Courier New"/>
                <a:cs typeface="Courier New"/>
                <a:sym typeface="Courier New"/>
              </a:rPr>
              <a:t>#mapid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>
                <a:solidFill>
                  <a:srgbClr val="0086B3"/>
                </a:solidFill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>
                <a:solidFill>
                  <a:srgbClr val="0086B3"/>
                </a:solidFill>
                <a:latin typeface="Courier New"/>
                <a:ea typeface="Courier New"/>
                <a:cs typeface="Courier New"/>
                <a:sym typeface="Courier New"/>
              </a:rPr>
              <a:t>180px</a:t>
            </a:r>
            <a:r>
              <a:rPr lang="en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 }</a:t>
            </a:r>
            <a:endParaRPr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25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5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Ora si è pronti per inizializzare la mappa e operare con essa.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Impostazione della mappa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54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75" y="1532875"/>
            <a:ext cx="4170326" cy="27710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0"/>
          <p:cNvSpPr txBox="1"/>
          <p:nvPr/>
        </p:nvSpPr>
        <p:spPr>
          <a:xfrm>
            <a:off x="4331875" y="1532850"/>
            <a:ext cx="4732800" cy="27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Innanzitutto è necessario inizializzare la mappa e impostare la vista sulle coordinate geografiche scelte e su un livello di zoom: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25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A71D5D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2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mymap = L.map(</a:t>
            </a:r>
            <a:r>
              <a:rPr lang="en" sz="2200">
                <a:solidFill>
                  <a:srgbClr val="DF5000"/>
                </a:solidFill>
                <a:latin typeface="Courier New"/>
                <a:ea typeface="Courier New"/>
                <a:cs typeface="Courier New"/>
                <a:sym typeface="Courier New"/>
              </a:rPr>
              <a:t>'mapid'</a:t>
            </a:r>
            <a:r>
              <a:rPr lang="en" sz="2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).setView([</a:t>
            </a:r>
            <a:r>
              <a:rPr lang="en" sz="2200">
                <a:solidFill>
                  <a:srgbClr val="0086B3"/>
                </a:solidFill>
                <a:latin typeface="Courier New"/>
                <a:ea typeface="Courier New"/>
                <a:cs typeface="Courier New"/>
                <a:sym typeface="Courier New"/>
              </a:rPr>
              <a:t>51.505</a:t>
            </a:r>
            <a:r>
              <a:rPr lang="en" sz="2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, -</a:t>
            </a:r>
            <a:r>
              <a:rPr lang="en" sz="2200">
                <a:solidFill>
                  <a:srgbClr val="0086B3"/>
                </a:solidFill>
                <a:latin typeface="Courier New"/>
                <a:ea typeface="Courier New"/>
                <a:cs typeface="Courier New"/>
                <a:sym typeface="Courier New"/>
              </a:rPr>
              <a:t>0.09</a:t>
            </a:r>
            <a:r>
              <a:rPr lang="en" sz="2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], </a:t>
            </a:r>
            <a:r>
              <a:rPr lang="en" sz="2200">
                <a:solidFill>
                  <a:srgbClr val="0086B3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lang="en" sz="2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20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0"/>
          <p:cNvSpPr txBox="1"/>
          <p:nvPr/>
        </p:nvSpPr>
        <p:spPr>
          <a:xfrm>
            <a:off x="81775" y="668825"/>
            <a:ext cx="88263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5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Creare una mappa del centro di Londra con tessere Mapbox Streets.</a:t>
            </a:r>
            <a:endParaRPr sz="2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Impostazione della mappa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695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Tutte le interazioni del mouse e del tocco sulla mappa sono abilitate.</a:t>
            </a:r>
            <a:br>
              <a:rPr lang="en" sz="2400">
                <a:latin typeface="Calibri"/>
                <a:ea typeface="Calibri"/>
                <a:cs typeface="Calibri"/>
                <a:sym typeface="Calibri"/>
              </a:rPr>
            </a:b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La mappa ha i controlli di zoom e attribuzione.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25400" rtl="0" algn="l">
              <a:spcBef>
                <a:spcPts val="160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La chiamata </a:t>
            </a:r>
            <a:r>
              <a:rPr b="1" i="1" lang="en" sz="2400">
                <a:latin typeface="Calibri"/>
                <a:ea typeface="Calibri"/>
                <a:cs typeface="Calibri"/>
                <a:sym typeface="Calibri"/>
              </a:rPr>
              <a:t>setView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 restituisce anche l'oggetto </a:t>
            </a:r>
            <a:r>
              <a:rPr i="1" lang="en" sz="2400">
                <a:latin typeface="Calibri"/>
                <a:ea typeface="Calibri"/>
                <a:cs typeface="Calibri"/>
                <a:sym typeface="Calibri"/>
              </a:rPr>
              <a:t>map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