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7" r:id="rId6"/>
    <p:sldId id="308" r:id="rId7"/>
    <p:sldId id="309" r:id="rId8"/>
    <p:sldId id="314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12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12/02/2024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12/02/2024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99E7-AC9C-14F5-4B11-DB19791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E16381C-299C-2CC9-D34D-D9427623A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07FA88-8EA6-464B-E76B-F0591B670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9117F6-C152-7B34-F9E9-DC910F007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93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F8D8-1E1D-381A-65DD-6593E7CB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000AB1-4326-E821-955E-C4E6C516B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2D860-1677-266A-186F-DFC59C720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48ABD4-A0EA-DE4F-DA71-5F51ED04F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5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154C-3EF7-A1F6-513C-8D7B9DF0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3E993C-5D07-93B1-0545-32C383EA3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AE0F94-AA93-C304-1C33-5C2A6F198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7C875-4082-4D6E-33C1-199BEDAB6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31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A3B2-B47F-4EF6-17B1-2CB0526FC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5B9A0C6-8935-058F-09E0-49E2278E6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351AF-D311-64C9-38AB-FA010C092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C1C8DB-578E-2562-18F5-A37ECCA77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17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50C7-6061-25C0-61B3-5B1BB0A1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70F9E9-FA0E-5CC6-EA4D-E8FA72894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CB354D-E403-920C-02A1-AEBD08F87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F034A9-9518-23F3-A8C1-BF088F654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82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4346-05AA-E2AF-58AA-5505DF76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E96258-E291-EEAD-680E-123B7601C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4F58CD-6CC0-020A-557A-1B8C7043B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0CD201-C421-D745-2397-3079F2E8A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139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41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F0BE-D454-D3CD-D1F3-16EA4BF7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CD5D99-0C25-8B7E-C179-B4E02E651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D5E14A-6871-FE48-96F3-B030731EE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336146-4C3B-4D52-6A9A-31DCEB548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46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B2A4-3570-0794-49CD-F7A507F64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E2B400D-E04C-64A7-2F65-7C17D237E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DAD23F2-664A-FB71-3FCE-6CE6CB25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8E05BD-6629-B360-FA9A-EF7968DDF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F7C08-0614-CF16-289D-1531F641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E350D52-58DC-B39B-C3B8-F0FF82D99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FC3263-9FAD-3EB0-7683-D73D86651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CBB04D-1EBA-13D4-B2A3-00DF9748C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42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7EC05-745C-7FBE-4C38-0647A74A0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B3E7B47-6F10-0F6C-98CF-B5F6DBF76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62B46B-2349-9E75-F2E7-C1A3E45F9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B373A8-215F-C46B-D2DB-D71EB3AE4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6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9712-502C-646E-F21F-8A86D6EC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C7BF38-E8B2-0F5B-6667-45A9CFBA6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8F4FAC9-FB9C-3B2D-8BF4-A661869C3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D5BB77-101A-2FF7-E787-50BDE8CC7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it-it/foto/allenare-andare-in-bicicletta-bici-da-strada-bicicletta-97210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it-it/foto/paesaggio-design-biciclette-esterno-307540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Biciclette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Studente: Di Palo Lorenzo</a:t>
            </a:r>
          </a:p>
          <a:p>
            <a:pPr rtl="0"/>
            <a:r>
              <a:rPr lang="it-IT" dirty="0"/>
              <a:t>Matricola: 0124002580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A5A2A-E433-20D4-C651-608E2085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40AE83-5982-D609-07A0-4B700F33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968" y="930506"/>
            <a:ext cx="3142790" cy="7097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mediator 							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2E5E190D-113A-03B6-E560-C2EBB46FE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228850" y="56959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pic>
        <p:nvPicPr>
          <p:cNvPr id="4" name="Immagine 3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0B044AFE-3778-22AA-0D6B-64871E5DA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82" y="748392"/>
            <a:ext cx="67722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26442-8B22-AF64-E779-8917308D5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D8027D3-E4BB-0D4A-1787-F1AD0418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Operazioni Cliente</a:t>
            </a:r>
          </a:p>
        </p:txBody>
      </p:sp>
      <p:pic>
        <p:nvPicPr>
          <p:cNvPr id="29" name="Segnaposto contenuto 28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2811F904-6E93-05E2-BA14-93E34D59F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25" y="2322905"/>
            <a:ext cx="4554538" cy="3356778"/>
          </a:xfrm>
        </p:spPr>
      </p:pic>
      <p:pic>
        <p:nvPicPr>
          <p:cNvPr id="31" name="Segnaposto contenuto 3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0A9BFFD1-3079-274A-8524-57AFB78D8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84975" y="2103652"/>
            <a:ext cx="4552950" cy="3795283"/>
          </a:xfrm>
        </p:spPr>
      </p:pic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6BF84BC7-A95B-0C73-6FDB-4648E805DBE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04256" y="1485214"/>
            <a:ext cx="2835275" cy="823912"/>
          </a:xfrm>
        </p:spPr>
        <p:txBody>
          <a:bodyPr/>
          <a:lstStyle/>
          <a:p>
            <a:r>
              <a:rPr lang="it-IT" dirty="0"/>
              <a:t>Home Cliente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EAA1E313-2D64-4A46-70B9-D4CCEE45232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43812" y="1223491"/>
            <a:ext cx="2835275" cy="823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Prenotazione Bici</a:t>
            </a:r>
          </a:p>
        </p:txBody>
      </p:sp>
    </p:spTree>
    <p:extLst>
      <p:ext uri="{BB962C8B-B14F-4D97-AF65-F5344CB8AC3E}">
        <p14:creationId xmlns:p14="http://schemas.microsoft.com/office/powerpoint/2010/main" val="16124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B222-80CF-52F1-0517-DE54E0AB4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A36B6078-BF0C-EAAC-F949-9E2CEFF8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Operazioni Cliente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13A9AD01-69B0-C223-E52A-29E2FFAC1D7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04256" y="1485214"/>
            <a:ext cx="2835275" cy="823912"/>
          </a:xfrm>
        </p:spPr>
        <p:txBody>
          <a:bodyPr/>
          <a:lstStyle/>
          <a:p>
            <a:r>
              <a:rPr lang="it-IT" dirty="0"/>
              <a:t>Consegna Bici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8A2D9746-2FD0-05C2-2C68-48E9790EC7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43812" y="1223491"/>
            <a:ext cx="2835275" cy="823912"/>
          </a:xfrm>
        </p:spPr>
        <p:txBody>
          <a:bodyPr>
            <a:normAutofit/>
          </a:bodyPr>
          <a:lstStyle/>
          <a:p>
            <a:r>
              <a:rPr lang="it-IT" dirty="0"/>
              <a:t>Pagamento</a:t>
            </a:r>
          </a:p>
        </p:txBody>
      </p:sp>
      <p:pic>
        <p:nvPicPr>
          <p:cNvPr id="7" name="Segnaposto contenuto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71B97AC5-8235-7493-6104-3B92E03DD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25" y="2350274"/>
            <a:ext cx="4554538" cy="3302040"/>
          </a:xfrm>
        </p:spPr>
      </p:pic>
      <p:pic>
        <p:nvPicPr>
          <p:cNvPr id="10" name="Segnaposto contenuto 9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31C49E5B-F12D-3A3D-6A4E-C446C9A1B8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84975" y="2338437"/>
            <a:ext cx="4552950" cy="3325714"/>
          </a:xfrm>
        </p:spPr>
      </p:pic>
    </p:spTree>
    <p:extLst>
      <p:ext uri="{BB962C8B-B14F-4D97-AF65-F5344CB8AC3E}">
        <p14:creationId xmlns:p14="http://schemas.microsoft.com/office/powerpoint/2010/main" val="16650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0EE0C-0384-241A-277F-729F1BC7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3E37623-DC06-58DE-2898-067F5AA0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Operazioni Amministratore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EFE2413-C52B-E5DE-B33E-3F94408D35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04256" y="1485214"/>
            <a:ext cx="2835275" cy="823912"/>
          </a:xfrm>
        </p:spPr>
        <p:txBody>
          <a:bodyPr/>
          <a:lstStyle/>
          <a:p>
            <a:r>
              <a:rPr lang="it-IT" dirty="0"/>
              <a:t>Home Admin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BCBDDC86-DDF8-411B-808D-079E360096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43812" y="1223491"/>
            <a:ext cx="2835275" cy="823912"/>
          </a:xfrm>
        </p:spPr>
        <p:txBody>
          <a:bodyPr>
            <a:normAutofit/>
          </a:bodyPr>
          <a:lstStyle/>
          <a:p>
            <a:r>
              <a:rPr lang="it-IT" dirty="0"/>
              <a:t>Aggiungi Bici</a:t>
            </a:r>
          </a:p>
        </p:txBody>
      </p:sp>
      <p:pic>
        <p:nvPicPr>
          <p:cNvPr id="9" name="Segnaposto contenuto 8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87FABCA1-4833-3F69-520B-B5AEBAF0FB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25" y="2337431"/>
            <a:ext cx="4554538" cy="3327726"/>
          </a:xfrm>
        </p:spPr>
      </p:pic>
      <p:pic>
        <p:nvPicPr>
          <p:cNvPr id="12" name="Segnaposto contenuto 11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C26BD38-F912-41C9-99DE-1B8FE8CC7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84975" y="2338011"/>
            <a:ext cx="4552950" cy="3326566"/>
          </a:xfrm>
        </p:spPr>
      </p:pic>
    </p:spTree>
    <p:extLst>
      <p:ext uri="{BB962C8B-B14F-4D97-AF65-F5344CB8AC3E}">
        <p14:creationId xmlns:p14="http://schemas.microsoft.com/office/powerpoint/2010/main" val="858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CC08-3C71-B9C6-87B7-851AEF5A5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1AC64A68-0CC0-F8FB-71CB-95E65078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Operazioni Amministratore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3A434B6F-755E-E43E-3B09-01888449AF8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04255" y="1684738"/>
            <a:ext cx="2835275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Aggiungi Equipaggiamento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08512381-BBF9-11AB-53BA-E12552CDA95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203186" y="1479523"/>
            <a:ext cx="4254245" cy="823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Aggiungi o Aggiorna Tariffa</a:t>
            </a:r>
          </a:p>
        </p:txBody>
      </p:sp>
      <p:pic>
        <p:nvPicPr>
          <p:cNvPr id="5" name="Segnaposto contenuto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590749BC-D1C0-5F1E-E73D-D8711237B7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4625" y="2815268"/>
            <a:ext cx="4554538" cy="3327726"/>
          </a:xfrm>
        </p:spPr>
      </p:pic>
      <p:pic>
        <p:nvPicPr>
          <p:cNvPr id="12" name="Segnaposto contenuto 11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F6FE66EF-18DA-EF79-9E45-92E903C60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84975" y="2703435"/>
            <a:ext cx="4552950" cy="2595718"/>
          </a:xfrm>
        </p:spPr>
      </p:pic>
    </p:spTree>
    <p:extLst>
      <p:ext uri="{BB962C8B-B14F-4D97-AF65-F5344CB8AC3E}">
        <p14:creationId xmlns:p14="http://schemas.microsoft.com/office/powerpoint/2010/main" val="25062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8B55-737E-973F-7E63-7E6F794D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B21EBA04-33D0-D5FB-4F56-9ECE2707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Operazioni Amministratore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181E404D-6B1D-770F-7C0D-7B7A30BA9FE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62755" y="1278732"/>
            <a:ext cx="6272816" cy="823912"/>
          </a:xfrm>
        </p:spPr>
        <p:txBody>
          <a:bodyPr>
            <a:normAutofit/>
          </a:bodyPr>
          <a:lstStyle/>
          <a:p>
            <a:r>
              <a:rPr lang="it-IT" dirty="0"/>
              <a:t>Visualizza Percentuale Utilizzo</a:t>
            </a:r>
          </a:p>
        </p:txBody>
      </p:sp>
      <p:pic>
        <p:nvPicPr>
          <p:cNvPr id="5" name="Segnaposto contenuto 4" descr="Immagine che contiene testo, schermata, software, multimediale&#10;&#10;Descrizione generata automaticamente">
            <a:extLst>
              <a:ext uri="{FF2B5EF4-FFF2-40B4-BE49-F238E27FC236}">
                <a16:creationId xmlns:a16="http://schemas.microsoft.com/office/drawing/2014/main" id="{1759B545-81FE-D203-717D-376CD6619C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41840" y="2102644"/>
            <a:ext cx="6108319" cy="4302904"/>
          </a:xfrm>
        </p:spPr>
      </p:pic>
    </p:spTree>
    <p:extLst>
      <p:ext uri="{BB962C8B-B14F-4D97-AF65-F5344CB8AC3E}">
        <p14:creationId xmlns:p14="http://schemas.microsoft.com/office/powerpoint/2010/main" val="23102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D1E361B-E2CD-A79B-6842-D7D690BE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931921" y="2495677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DATABASE</a:t>
            </a:r>
          </a:p>
        </p:txBody>
      </p:sp>
      <p:pic>
        <p:nvPicPr>
          <p:cNvPr id="8" name="Immagine 7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EC92A290-D700-22CF-ED0E-D52D0EDC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47" y="0"/>
            <a:ext cx="987023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dat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03/09/20XX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Titolo della presentazione</a:t>
            </a:r>
          </a:p>
        </p:txBody>
      </p:sp>
      <p:pic>
        <p:nvPicPr>
          <p:cNvPr id="9" name="Segnaposto immagine 8" descr="montagne al tramonto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Segnaposto immagine 10" descr="montagne al tramonto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pic>
        <p:nvPicPr>
          <p:cNvPr id="15" name="Segnaposto immagine 14" descr="montagne sotto un cielo prossimo all’alba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Segnaposto immagine 12" descr="Montagne sotto un cielo notturno subito prima dell'alba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Argomenti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it-IT" sz="1800" dirty="0">
                <a:solidFill>
                  <a:schemeClr val="bg1"/>
                </a:solidFill>
              </a:rPr>
              <a:t>Operazioni Amministratore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Operazioni Cliente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Pattern Utilizzati </a:t>
            </a:r>
          </a:p>
          <a:p>
            <a:pPr algn="r" rtl="0"/>
            <a:r>
              <a:rPr lang="it-IT" sz="1800" dirty="0">
                <a:solidFill>
                  <a:schemeClr val="bg1"/>
                </a:solidFill>
              </a:rPr>
              <a:t>Modello Relazionale Database</a:t>
            </a:r>
          </a:p>
          <a:p>
            <a:pPr algn="r" rtl="0"/>
            <a:endParaRPr lang="it-IT" sz="1800" dirty="0">
              <a:solidFill>
                <a:schemeClr val="bg1"/>
              </a:solidFill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12/02/2024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2127" y="1942016"/>
            <a:ext cx="2788920" cy="358149"/>
          </a:xfrm>
        </p:spPr>
        <p:txBody>
          <a:bodyPr rtlCol="0"/>
          <a:lstStyle/>
          <a:p>
            <a:pPr rtl="0"/>
            <a:r>
              <a:rPr lang="it-IT" dirty="0"/>
              <a:t>Biciclette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667" r="16667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100"/>
              <a:t>Introduzione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12/02/2024</a:t>
            </a:r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BICICLETTE</a:t>
            </a:r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Si vuole sviluppare un’applicazione per la gestione di </a:t>
            </a:r>
            <a:r>
              <a:rPr lang="it-IT" b="1" dirty="0"/>
              <a:t>Biciclette</a:t>
            </a:r>
            <a:r>
              <a:rPr lang="it-IT" dirty="0"/>
              <a:t> in affitto. Si suppone di</a:t>
            </a:r>
          </a:p>
          <a:p>
            <a:pPr rtl="0"/>
            <a:r>
              <a:rPr lang="it-IT" dirty="0"/>
              <a:t>avere una flotta di biciclette posizionate in appositi </a:t>
            </a:r>
            <a:r>
              <a:rPr lang="it-IT" b="1" dirty="0"/>
              <a:t>Parcheggi</a:t>
            </a:r>
            <a:r>
              <a:rPr lang="it-IT" dirty="0"/>
              <a:t> di una città. Ogni</a:t>
            </a:r>
          </a:p>
          <a:p>
            <a:pPr rtl="0"/>
            <a:r>
              <a:rPr lang="it-IT" dirty="0"/>
              <a:t>parcheggio può contenere n biciclette appartenenti a </a:t>
            </a:r>
            <a:r>
              <a:rPr lang="it-IT" b="1" dirty="0"/>
              <a:t>k</a:t>
            </a:r>
            <a:r>
              <a:rPr lang="it-IT" dirty="0"/>
              <a:t> categorie (i.e. passeggio,</a:t>
            </a:r>
          </a:p>
          <a:p>
            <a:pPr rtl="0"/>
            <a:r>
              <a:rPr lang="it-IT" dirty="0"/>
              <a:t>corsa, ...) e ogni bicicletta può avere il suo </a:t>
            </a:r>
            <a:r>
              <a:rPr lang="it-IT" b="1" dirty="0"/>
              <a:t>Equipaggiamento</a:t>
            </a:r>
            <a:r>
              <a:rPr lang="it-IT" dirty="0"/>
              <a:t> (i.e., casco, guantini, . . .).</a:t>
            </a:r>
          </a:p>
          <a:p>
            <a:pPr rtl="0"/>
            <a:r>
              <a:rPr lang="it-IT" dirty="0"/>
              <a:t>Si vuole gestire il sistema in modalità amministratore e cliente.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660" y="405765"/>
            <a:ext cx="8626679" cy="709709"/>
          </a:xfrm>
        </p:spPr>
        <p:txBody>
          <a:bodyPr rtlCol="0">
            <a:normAutofit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Operazioni Amministratore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6E34F26-FE63-48C7-3B59-F75A7A7B8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93407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E0468F26-D58E-2E61-6D03-AF804105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87" y="1595624"/>
            <a:ext cx="6227076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65DF6-CF7D-A983-317A-4C791582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026AD-5E14-AA8E-11B4-2DE995429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226" y="773432"/>
            <a:ext cx="8626679" cy="709709"/>
          </a:xfrm>
        </p:spPr>
        <p:txBody>
          <a:bodyPr rtlCol="0">
            <a:normAutofit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Operazioni                Cliente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31BAFFC7-9B0E-6311-4B51-C86A165A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93407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pic>
        <p:nvPicPr>
          <p:cNvPr id="14" name="Immagine 13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224A1311-AC48-AAEA-097A-932957D7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50" y="0"/>
            <a:ext cx="621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D90D3-5590-7F25-6A84-30D3DEF7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C7216-4E42-36AD-C8AA-70BDB95D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660" y="406623"/>
            <a:ext cx="8626679" cy="709709"/>
          </a:xfrm>
        </p:spPr>
        <p:txBody>
          <a:bodyPr rtlCol="0">
            <a:normAutofit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PATTERN UTILIZZATI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9FF06B5-19A4-1D4B-E0B9-FE5272FC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228850" y="56959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AC4F02-467D-4AFE-348A-D9AF2A0A5C13}"/>
              </a:ext>
            </a:extLst>
          </p:cNvPr>
          <p:cNvSpPr/>
          <p:nvPr/>
        </p:nvSpPr>
        <p:spPr>
          <a:xfrm>
            <a:off x="2013357" y="1317070"/>
            <a:ext cx="3179427" cy="1451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Factory Method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926F205-E0B0-4323-5BA9-033CC065DE4F}"/>
              </a:ext>
            </a:extLst>
          </p:cNvPr>
          <p:cNvSpPr/>
          <p:nvPr/>
        </p:nvSpPr>
        <p:spPr>
          <a:xfrm>
            <a:off x="6788090" y="2151475"/>
            <a:ext cx="3179427" cy="1451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Builder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76CEE9D-FDC5-8525-75E9-C3809730D0D7}"/>
              </a:ext>
            </a:extLst>
          </p:cNvPr>
          <p:cNvSpPr/>
          <p:nvPr/>
        </p:nvSpPr>
        <p:spPr>
          <a:xfrm>
            <a:off x="3080157" y="3796022"/>
            <a:ext cx="3179427" cy="1451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Singleton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20EDAFD-66D7-46B4-5230-8B488A646A0F}"/>
              </a:ext>
            </a:extLst>
          </p:cNvPr>
          <p:cNvSpPr/>
          <p:nvPr/>
        </p:nvSpPr>
        <p:spPr>
          <a:xfrm>
            <a:off x="7229912" y="4267513"/>
            <a:ext cx="3179427" cy="1451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29112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7C81-326F-9FBA-03AE-15DB5EC1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01808-B0AC-10FC-7E27-0E21AF521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595" y="229342"/>
            <a:ext cx="8626679" cy="7097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Factory 					Method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0FD4ABF-406A-855F-4423-70BB275B2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228850" y="56959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pic>
        <p:nvPicPr>
          <p:cNvPr id="11" name="Immagine 10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3FD6A51D-F040-06AE-689F-4967AFA1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50" y="0"/>
            <a:ext cx="5387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719B2-2D80-605D-92D8-642D7269C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4E8CD-4086-53D7-05A8-2F1256C4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426" y="1630303"/>
            <a:ext cx="2380847" cy="7097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builder 							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4B7B025-AD20-900F-878F-7747AC06E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228850" y="56959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pic>
        <p:nvPicPr>
          <p:cNvPr id="7" name="Immagine 6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1C3C1577-B757-2A63-D939-5D4C25B2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70" y="390524"/>
            <a:ext cx="7017679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E99DE-F49F-A709-13C5-69BBF1C1F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8CC2C-4B1E-3570-3D51-A80879A68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282" y="1770262"/>
            <a:ext cx="3142790" cy="7097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3300" b="1" cap="all" spc="400" dirty="0">
                <a:solidFill>
                  <a:schemeClr val="bg1"/>
                </a:solidFill>
                <a:latin typeface="+mn-lt"/>
              </a:rPr>
              <a:t>singleton 							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88C36C4-99EC-C091-892E-981F29A6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228850" y="569594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28A8C51-E68E-78B5-B5CD-0D4A121E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40" y="2125116"/>
            <a:ext cx="3057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ersonalizzata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{86657179-ED1F-4A20-A985-FD2D00EF706B}tf89338750_win32</Template>
  <TotalTime>84</TotalTime>
  <Words>200</Words>
  <Application>Microsoft Office PowerPoint</Application>
  <PresentationFormat>Widescreen</PresentationFormat>
  <Paragraphs>66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Personalizzata</vt:lpstr>
      <vt:lpstr>Biciclette</vt:lpstr>
      <vt:lpstr>Argomenti</vt:lpstr>
      <vt:lpstr>Introduzione</vt:lpstr>
      <vt:lpstr>Operazioni Amministratore</vt:lpstr>
      <vt:lpstr>Operazioni                Cliente</vt:lpstr>
      <vt:lpstr>PATTERN UTILIZZATI</vt:lpstr>
      <vt:lpstr>Factory      Method</vt:lpstr>
      <vt:lpstr>builder        </vt:lpstr>
      <vt:lpstr>singleton        </vt:lpstr>
      <vt:lpstr>mediator        </vt:lpstr>
      <vt:lpstr>Operazioni Cliente</vt:lpstr>
      <vt:lpstr>Operazioni Cliente</vt:lpstr>
      <vt:lpstr>Operazioni Amministratore</vt:lpstr>
      <vt:lpstr>Operazioni Amministratore</vt:lpstr>
      <vt:lpstr>Operazioni Amministratore</vt:lpstr>
      <vt:lpstr>DATABASE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Biciclette</dc:title>
  <dc:creator>Lorenzo Di Palo</dc:creator>
  <cp:lastModifiedBy>Lorenzo Di Palo</cp:lastModifiedBy>
  <cp:revision>2</cp:revision>
  <dcterms:created xsi:type="dcterms:W3CDTF">2024-02-12T13:43:51Z</dcterms:created>
  <dcterms:modified xsi:type="dcterms:W3CDTF">2024-02-12T18:06:03Z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