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57" r:id="rId4"/>
    <p:sldId id="269" r:id="rId5"/>
    <p:sldId id="270" r:id="rId6"/>
    <p:sldId id="258" r:id="rId7"/>
    <p:sldId id="261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59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79446" autoAdjust="0"/>
  </p:normalViewPr>
  <p:slideViewPr>
    <p:cSldViewPr>
      <p:cViewPr varScale="1">
        <p:scale>
          <a:sx n="60" d="100"/>
          <a:sy n="60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1D331-C400-4F54-8B4B-D8C3F4E4E842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E6EE0-17DA-491E-AC4C-AFAF3C9CB0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由「表單」可以得到的資訊：</a:t>
            </a:r>
          </a:p>
          <a:p>
            <a:pPr lvl="0"/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病患詳細資料</a:t>
            </a:r>
          </a:p>
          <a:p>
            <a:pPr lvl="0"/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病患在本診所的所有診療紀錄</a:t>
            </a:r>
          </a:p>
          <a:p>
            <a:pPr lvl="0"/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每次診療紀錄的開藥紀錄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包含作用及副作用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每次診療之醫師詳細資料</a:t>
            </a:r>
          </a:p>
          <a:p>
            <a:pPr lvl="0"/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由「查詢」可以得到的資訊：</a:t>
            </a:r>
          </a:p>
          <a:p>
            <a:pPr lvl="0"/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查詢出個別病患的詳細資料</a:t>
            </a:r>
          </a:p>
          <a:p>
            <a:pPr lvl="0"/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查詢出個別病患的所有診療紀錄</a:t>
            </a:r>
          </a:p>
          <a:p>
            <a:pPr lvl="0"/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查詢出每日營業之總計</a:t>
            </a:r>
          </a:p>
          <a:p>
            <a:pPr lvl="0"/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查詢藥品每月的總用藥數量</a:t>
            </a:r>
          </a:p>
          <a:p>
            <a:pPr lvl="0"/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查詢某地區的病患</a:t>
            </a:r>
          </a:p>
          <a:p>
            <a:pPr lvl="0"/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查詢出沒有診療紀錄卻有病患資料之病患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E6EE0-17DA-491E-AC4C-AFAF3C9CB00F}" type="slidenum">
              <a:rPr lang="zh-TW" altLang="en-US" smtClean="0"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1.</a:t>
            </a:r>
            <a:r>
              <a:rPr lang="zh-TW" altLang="en-US" dirty="0" smtClean="0"/>
              <a:t>搜尋病患</a:t>
            </a:r>
            <a:r>
              <a:rPr lang="en-US" altLang="zh-TW" dirty="0" smtClean="0"/>
              <a:t>(</a:t>
            </a:r>
            <a:r>
              <a:rPr lang="zh-TW" altLang="en-US" dirty="0" smtClean="0"/>
              <a:t>身分證字號</a:t>
            </a:r>
            <a:r>
              <a:rPr lang="en-US" altLang="zh-TW" dirty="0" smtClean="0"/>
              <a:t>)</a:t>
            </a:r>
            <a:r>
              <a:rPr lang="zh-TW" altLang="en-US" dirty="0" smtClean="0"/>
              <a:t>下拉式按鈕，也可輸入病患身分證字號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2.</a:t>
            </a:r>
            <a:r>
              <a:rPr lang="zh-TW" altLang="en-US" dirty="0" smtClean="0"/>
              <a:t>新增病患按鈕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E6EE0-17DA-491E-AC4C-AFAF3C9CB00F}" type="slidenum">
              <a:rPr lang="zh-TW" altLang="en-US" smtClean="0"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雙擊某一診療紀錄 出現此診療紀錄的詳細資料</a:t>
            </a:r>
            <a:endParaRPr lang="zh-TW" altLang="en-US" sz="1400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E6EE0-17DA-491E-AC4C-AFAF3C9CB00F}" type="slidenum">
              <a:rPr lang="zh-TW" altLang="en-US" smtClean="0"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每日營業額查詢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E6EE0-17DA-491E-AC4C-AFAF3C9CB00F}" type="slidenum">
              <a:rPr lang="zh-TW" altLang="en-US" smtClean="0"/>
              <a:t>10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每月藥品使用數量統計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E6EE0-17DA-491E-AC4C-AFAF3C9CB00F}" type="slidenum">
              <a:rPr lang="zh-TW" altLang="en-US" smtClean="0"/>
              <a:t>11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特定區域病患查詢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E6EE0-17DA-491E-AC4C-AFAF3C9CB00F}" type="slidenum">
              <a:rPr lang="zh-TW" altLang="en-US" smtClean="0"/>
              <a:t>12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本系統只記錄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2017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月到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月的紀錄，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此查詢可以查出時段內沒有來本診所看診的病患，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依此推測病患是否不再繼續在本診所看診亦或是都沒有生病。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E6EE0-17DA-491E-AC4C-AFAF3C9CB00F}" type="slidenum">
              <a:rPr lang="zh-TW" altLang="en-US" smtClean="0"/>
              <a:t>13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藉由此報表方便給診所進行藥品補貨時，能夠清楚得出藥品的剩餘數量，以及每月用量。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E6EE0-17DA-491E-AC4C-AFAF3C9CB00F}" type="slidenum">
              <a:rPr lang="zh-TW" altLang="en-US" smtClean="0"/>
              <a:t>14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2017/6/19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2017/6/19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2017/6/19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2017/6/19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14348" y="642918"/>
            <a:ext cx="7500958" cy="3000372"/>
          </a:xfrm>
        </p:spPr>
        <p:txBody>
          <a:bodyPr>
            <a:normAutofit/>
          </a:bodyPr>
          <a:lstStyle/>
          <a:p>
            <a:r>
              <a:rPr lang="zh-TW" alt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莘莘耳鼻喉科</a:t>
            </a:r>
            <a:r>
              <a:rPr lang="en-US" altLang="zh-TW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病歷管理系統</a:t>
            </a:r>
            <a:endParaRPr lang="zh-TW" alt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-1214478" y="4429132"/>
            <a:ext cx="6400800" cy="1752600"/>
          </a:xfrm>
        </p:spPr>
        <p:txBody>
          <a:bodyPr>
            <a:noAutofit/>
          </a:bodyPr>
          <a:lstStyle/>
          <a:p>
            <a:pPr algn="r"/>
            <a:r>
              <a:rPr lang="zh-TW" altLang="en-US" sz="2400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組長：</a:t>
            </a:r>
            <a:r>
              <a:rPr lang="en-US" altLang="zh-TW" sz="2400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B0444246 </a:t>
            </a:r>
            <a:r>
              <a:rPr lang="zh-TW" altLang="en-US" sz="2400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林</a:t>
            </a:r>
            <a:r>
              <a:rPr lang="zh-TW" altLang="en-US" sz="2400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姿頻 </a:t>
            </a:r>
            <a:endParaRPr lang="en-US" altLang="zh-TW" sz="2400" dirty="0" smtClean="0">
              <a:solidFill>
                <a:schemeClr val="tx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r"/>
            <a:r>
              <a:rPr lang="zh-TW" altLang="en-US" sz="2400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組員</a:t>
            </a:r>
            <a:r>
              <a:rPr lang="zh-TW" altLang="en-US" sz="2400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TW" sz="2400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B0444207 </a:t>
            </a:r>
            <a:r>
              <a:rPr lang="zh-TW" altLang="en-US" sz="2400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周</a:t>
            </a:r>
            <a:r>
              <a:rPr lang="zh-TW" altLang="en-US" sz="2400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智莘 </a:t>
            </a:r>
            <a:endParaRPr lang="en-US" altLang="zh-TW" sz="2400" dirty="0" smtClean="0">
              <a:solidFill>
                <a:schemeClr val="tx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r"/>
            <a:r>
              <a:rPr lang="en-US" altLang="zh-TW" sz="2400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B0444222 </a:t>
            </a:r>
            <a:r>
              <a:rPr lang="zh-TW" altLang="en-US" sz="2400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許芷瑜 </a:t>
            </a:r>
            <a:endParaRPr lang="en-US" altLang="zh-TW" sz="2400" dirty="0" smtClean="0">
              <a:solidFill>
                <a:schemeClr val="tx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r"/>
            <a:r>
              <a:rPr lang="en-US" altLang="zh-TW" sz="2400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B0444250 </a:t>
            </a:r>
            <a:r>
              <a:rPr lang="zh-TW" altLang="en-US" sz="2400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陳世諭</a:t>
            </a:r>
            <a:endParaRPr lang="zh-TW" altLang="en-US" sz="2400" dirty="0">
              <a:solidFill>
                <a:schemeClr val="tx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0" name="Picture 2" descr="C:\Users\Administrator\Desktop\圖\診所\kenkoushindan07_gank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2428868"/>
            <a:ext cx="3500462" cy="4230166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/>
          <p:nvPr/>
        </p:nvPicPr>
        <p:blipFill rotWithShape="1">
          <a:blip r:embed="rId3"/>
          <a:srcRect l="36841" t="21521" r="32639" b="12634"/>
          <a:stretch/>
        </p:blipFill>
        <p:spPr bwMode="auto">
          <a:xfrm>
            <a:off x="642910" y="357166"/>
            <a:ext cx="5005869" cy="60722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  <p:pic>
        <p:nvPicPr>
          <p:cNvPr id="8194" name="Picture 2" descr="C:\Users\Administrator\Desktop\圖\診所\shopping_shiharai_ma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38817" y="2748977"/>
            <a:ext cx="3462339" cy="4061395"/>
          </a:xfrm>
          <a:prstGeom prst="rect">
            <a:avLst/>
          </a:prstGeom>
          <a:noFill/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/>
          <p:nvPr/>
        </p:nvPicPr>
        <p:blipFill rotWithShape="1">
          <a:blip r:embed="rId3"/>
          <a:srcRect l="24019" t="29551" r="23790" b="33512"/>
          <a:stretch/>
        </p:blipFill>
        <p:spPr bwMode="auto">
          <a:xfrm>
            <a:off x="115667" y="714356"/>
            <a:ext cx="8885489" cy="35357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  <p:pic>
        <p:nvPicPr>
          <p:cNvPr id="9218" name="Picture 2" descr="C:\Users\Administrator\Desktop\圖\診所\kenkyu_man_seikou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142844" y="3000372"/>
            <a:ext cx="4143404" cy="3810000"/>
          </a:xfrm>
          <a:prstGeom prst="rect">
            <a:avLst/>
          </a:prstGeom>
          <a:noFill/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 rotWithShape="1">
          <a:blip r:embed="rId3"/>
          <a:srcRect l="41357" t="25809" r="41389" b="57997"/>
          <a:stretch/>
        </p:blipFill>
        <p:spPr bwMode="auto">
          <a:xfrm>
            <a:off x="2714612" y="2143116"/>
            <a:ext cx="3655043" cy="19288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  <p:pic>
        <p:nvPicPr>
          <p:cNvPr id="10243" name="Picture 3" descr="C:\Users\Administrator\Desktop\圖\診所\map_family_shinke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3504" y="3048000"/>
            <a:ext cx="3810000" cy="3810000"/>
          </a:xfrm>
          <a:prstGeom prst="rect">
            <a:avLst/>
          </a:prstGeom>
          <a:noFill/>
        </p:spPr>
      </p:pic>
      <p:pic>
        <p:nvPicPr>
          <p:cNvPr id="6" name="圖片 5"/>
          <p:cNvPicPr/>
          <p:nvPr/>
        </p:nvPicPr>
        <p:blipFill rotWithShape="1">
          <a:blip r:embed="rId5"/>
          <a:srcRect l="24498" t="18770" r="28364" b="13502"/>
          <a:stretch/>
        </p:blipFill>
        <p:spPr bwMode="auto">
          <a:xfrm>
            <a:off x="857224" y="500042"/>
            <a:ext cx="7143800" cy="57708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/>
          <p:nvPr/>
        </p:nvPicPr>
        <p:blipFill rotWithShape="1">
          <a:blip r:embed="rId3"/>
          <a:srcRect l="29617" t="27945" r="11690" b="39614"/>
          <a:stretch/>
        </p:blipFill>
        <p:spPr bwMode="auto">
          <a:xfrm>
            <a:off x="71406" y="1428736"/>
            <a:ext cx="9001156" cy="27972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  <p:pic>
        <p:nvPicPr>
          <p:cNvPr id="11266" name="Picture 2" descr="C:\Users\Administrator\Desktop\圖\診所\tosyokan_book_kensaku_woma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3571876"/>
            <a:ext cx="3591392" cy="3286124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/>
          <p:nvPr/>
        </p:nvPicPr>
        <p:blipFill rotWithShape="1">
          <a:blip r:embed="rId3"/>
          <a:srcRect l="2720" t="12093" r="29628" b="19270"/>
          <a:stretch/>
        </p:blipFill>
        <p:spPr bwMode="auto">
          <a:xfrm>
            <a:off x="357158" y="785794"/>
            <a:ext cx="8390685" cy="47863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  <p:pic>
        <p:nvPicPr>
          <p:cNvPr id="14338" name="Picture 2" descr="C:\Users\Administrator\Desktop\圖\診所\teacher_man_print_kubaru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3462363"/>
            <a:ext cx="3810000" cy="3609975"/>
          </a:xfrm>
          <a:prstGeom prst="rect">
            <a:avLst/>
          </a:prstGeom>
          <a:noFill/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4368808"/>
          </a:xfrm>
        </p:spPr>
        <p:txBody>
          <a:bodyPr>
            <a:normAutofit/>
          </a:bodyPr>
          <a:lstStyle/>
          <a:p>
            <a:r>
              <a:rPr lang="zh-TW" altLang="en-US" sz="11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操作示範</a:t>
            </a:r>
            <a:endParaRPr lang="zh-TW" altLang="en-US" sz="1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7170" name="Picture 2" descr="C:\Users\Administrator\Desktop\圖\診所\kenkoushindan_kusshin_yok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3816354"/>
            <a:ext cx="2729877" cy="3041646"/>
          </a:xfrm>
          <a:prstGeom prst="rect">
            <a:avLst/>
          </a:prstGeom>
          <a:noFill/>
        </p:spPr>
      </p:pic>
      <p:pic>
        <p:nvPicPr>
          <p:cNvPr id="7171" name="Picture 3" descr="C:\Users\Administrator\Desktop\圖\診所\kenkoushindan_kusshin_ma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886203"/>
            <a:ext cx="2526027" cy="2971797"/>
          </a:xfrm>
          <a:prstGeom prst="rect">
            <a:avLst/>
          </a:prstGeom>
          <a:noFill/>
        </p:spPr>
      </p:pic>
      <p:pic>
        <p:nvPicPr>
          <p:cNvPr id="7172" name="Picture 4" descr="C:\Users\Administrator\Desktop\圖\診所\kenkoushindan_banzai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9256" y="3612120"/>
            <a:ext cx="2694081" cy="3245880"/>
          </a:xfrm>
          <a:prstGeom prst="rect">
            <a:avLst/>
          </a:prstGeom>
          <a:noFill/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圖\診所\karoushi_hakui_ma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0"/>
            <a:ext cx="7354424" cy="6858000"/>
          </a:xfrm>
          <a:prstGeom prst="rect">
            <a:avLst/>
          </a:prstGeom>
          <a:noFill/>
        </p:spPr>
      </p:pic>
      <p:pic>
        <p:nvPicPr>
          <p:cNvPr id="1027" name="Picture 3" descr="C:\Users\Administrator\Desktop\圖\診所\nagedasu_hakui_ma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71438"/>
            <a:ext cx="9143571" cy="6786562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\Desktop\圖\診所\medical_jibik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38819" y="2857496"/>
            <a:ext cx="3533775" cy="3810000"/>
          </a:xfrm>
          <a:prstGeom prst="rect">
            <a:avLst/>
          </a:prstGeom>
          <a:noFill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系統簡介</a:t>
            </a:r>
            <a:endParaRPr lang="zh-TW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1785926"/>
            <a:ext cx="5329246" cy="4472030"/>
          </a:xfrm>
        </p:spPr>
        <p:txBody>
          <a:bodyPr>
            <a:normAutofit/>
          </a:bodyPr>
          <a:lstStyle/>
          <a:p>
            <a:r>
              <a:rPr lang="zh-TW" altLang="en-US" sz="3000" b="1" dirty="0" smtClean="0">
                <a:latin typeface="微軟正黑體" pitchFamily="34" charset="-120"/>
                <a:ea typeface="微軟正黑體" pitchFamily="34" charset="-120"/>
              </a:rPr>
              <a:t>本診所為小型耳鼻喉科診所，由四名醫師共同經營。每日由兩名醫師同時</a:t>
            </a:r>
            <a:r>
              <a:rPr lang="zh-TW" altLang="en-US" sz="3000" b="1" dirty="0" smtClean="0">
                <a:latin typeface="微軟正黑體" pitchFamily="34" charset="-120"/>
                <a:ea typeface="微軟正黑體" pitchFamily="34" charset="-120"/>
              </a:rPr>
              <a:t>值班</a:t>
            </a:r>
            <a:endParaRPr lang="zh-TW" altLang="en-US" sz="3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3000" b="1" dirty="0" smtClean="0">
                <a:latin typeface="微軟正黑體" pitchFamily="34" charset="-120"/>
                <a:ea typeface="微軟正黑體" pitchFamily="34" charset="-120"/>
              </a:rPr>
              <a:t>管理系統給予診所管理</a:t>
            </a:r>
            <a:r>
              <a:rPr lang="zh-TW" altLang="en-US" sz="3000" b="1" dirty="0" smtClean="0">
                <a:latin typeface="微軟正黑體" pitchFamily="34" charset="-120"/>
                <a:ea typeface="微軟正黑體" pitchFamily="34" charset="-120"/>
              </a:rPr>
              <a:t>看診資料</a:t>
            </a:r>
            <a:r>
              <a:rPr lang="zh-TW" altLang="en-US" sz="3000" b="1" dirty="0" smtClean="0">
                <a:latin typeface="微軟正黑體" pitchFamily="34" charset="-120"/>
                <a:ea typeface="微軟正黑體" pitchFamily="34" charset="-120"/>
              </a:rPr>
              <a:t>，提供病患</a:t>
            </a:r>
            <a:r>
              <a:rPr lang="zh-TW" altLang="en-US" sz="3000" b="1" dirty="0" smtClean="0">
                <a:latin typeface="微軟正黑體" pitchFamily="34" charset="-120"/>
                <a:ea typeface="微軟正黑體" pitchFamily="34" charset="-120"/>
              </a:rPr>
              <a:t>、醫師看診紀錄、詳細資料、用藥紀錄之查詢</a:t>
            </a:r>
            <a:r>
              <a:rPr lang="zh-TW" altLang="en-US" sz="3000" b="1" dirty="0" smtClean="0">
                <a:latin typeface="微軟正黑體" pitchFamily="34" charset="-120"/>
                <a:ea typeface="微軟正黑體" pitchFamily="34" charset="-120"/>
              </a:rPr>
              <a:t>，方便管理者查詢</a:t>
            </a:r>
            <a:r>
              <a:rPr lang="zh-TW" altLang="en-US" sz="3000" b="1" dirty="0" smtClean="0">
                <a:latin typeface="微軟正黑體" pitchFamily="34" charset="-120"/>
                <a:ea typeface="微軟正黑體" pitchFamily="34" charset="-120"/>
              </a:rPr>
              <a:t>病患</a:t>
            </a:r>
            <a:r>
              <a:rPr lang="zh-TW" altLang="en-US" sz="3000" b="1" dirty="0" smtClean="0">
                <a:latin typeface="微軟正黑體" pitchFamily="34" charset="-120"/>
                <a:ea typeface="微軟正黑體" pitchFamily="34" charset="-120"/>
              </a:rPr>
              <a:t>以及每日</a:t>
            </a:r>
            <a:r>
              <a:rPr lang="en-US" altLang="zh-TW" sz="3000" b="1" dirty="0" smtClean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sz="3000" b="1" dirty="0" smtClean="0">
                <a:latin typeface="微軟正黑體" pitchFamily="34" charset="-120"/>
                <a:ea typeface="微軟正黑體" pitchFamily="34" charset="-120"/>
              </a:rPr>
              <a:t>月營業額</a:t>
            </a:r>
            <a:r>
              <a:rPr lang="zh-TW" altLang="en-US" sz="3000" b="1" dirty="0" smtClean="0">
                <a:latin typeface="微軟正黑體" pitchFamily="34" charset="-120"/>
                <a:ea typeface="微軟正黑體" pitchFamily="34" charset="-120"/>
              </a:rPr>
              <a:t>等功能。</a:t>
            </a:r>
          </a:p>
          <a:p>
            <a:endParaRPr lang="zh-TW" altLang="en-US" sz="3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ERD </a:t>
            </a:r>
            <a:r>
              <a:rPr lang="zh-TW" alt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圖</a:t>
            </a:r>
            <a:endParaRPr lang="zh-TW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/>
          <p:nvPr/>
        </p:nvPicPr>
        <p:blipFill rotWithShape="1">
          <a:blip r:embed="rId2"/>
          <a:srcRect l="28045" t="26304" r="30815" b="25312"/>
          <a:stretch/>
        </p:blipFill>
        <p:spPr bwMode="auto">
          <a:xfrm>
            <a:off x="642911" y="1303465"/>
            <a:ext cx="7643866" cy="50544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  <p:pic>
        <p:nvPicPr>
          <p:cNvPr id="12291" name="Picture 3" descr="C:\Users\Administrator\Desktop\圖\診所\teacher_india_woman.png"/>
          <p:cNvPicPr>
            <a:picLocks noChangeAspect="1" noChangeArrowheads="1"/>
          </p:cNvPicPr>
          <p:nvPr/>
        </p:nvPicPr>
        <p:blipFill>
          <a:blip r:embed="rId3"/>
          <a:srcRect b="33333"/>
          <a:stretch>
            <a:fillRect/>
          </a:stretch>
        </p:blipFill>
        <p:spPr bwMode="auto">
          <a:xfrm flipH="1">
            <a:off x="129959" y="3672797"/>
            <a:ext cx="4013413" cy="3185227"/>
          </a:xfrm>
          <a:prstGeom prst="rect">
            <a:avLst/>
          </a:prstGeom>
          <a:noFill/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資料庫關聯圖</a:t>
            </a:r>
            <a:endParaRPr lang="zh-TW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/>
          <p:nvPr/>
        </p:nvPicPr>
        <p:blipFill rotWithShape="1">
          <a:blip r:embed="rId2"/>
          <a:srcRect l="7837" t="24609" r="33468" b="29115"/>
          <a:stretch/>
        </p:blipFill>
        <p:spPr bwMode="auto">
          <a:xfrm>
            <a:off x="227270" y="1785926"/>
            <a:ext cx="8702448" cy="38576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  <p:pic>
        <p:nvPicPr>
          <p:cNvPr id="13314" name="Picture 2" descr="C:\Users\Administrator\Desktop\圖\診所\teacher_india_man.png"/>
          <p:cNvPicPr>
            <a:picLocks noChangeAspect="1" noChangeArrowheads="1"/>
          </p:cNvPicPr>
          <p:nvPr/>
        </p:nvPicPr>
        <p:blipFill>
          <a:blip r:embed="rId3"/>
          <a:srcRect b="34224"/>
          <a:stretch>
            <a:fillRect/>
          </a:stretch>
        </p:blipFill>
        <p:spPr bwMode="auto">
          <a:xfrm flipH="1">
            <a:off x="714348" y="4000504"/>
            <a:ext cx="3857652" cy="2809996"/>
          </a:xfrm>
          <a:prstGeom prst="rect">
            <a:avLst/>
          </a:prstGeom>
          <a:noFill/>
        </p:spPr>
      </p:pic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istrator\Desktop\圖\診所\medical_naik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2627051"/>
            <a:ext cx="3757614" cy="4040445"/>
          </a:xfrm>
          <a:prstGeom prst="rect">
            <a:avLst/>
          </a:prstGeom>
          <a:noFill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主要功能介紹</a:t>
            </a:r>
            <a:endParaRPr lang="zh-TW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17681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zh-TW" altLang="en-US" sz="3000" b="1" dirty="0" smtClean="0">
                <a:latin typeface="微軟正黑體" pitchFamily="34" charset="-120"/>
                <a:ea typeface="微軟正黑體" pitchFamily="34" charset="-120"/>
              </a:rPr>
              <a:t>病患</a:t>
            </a:r>
            <a:r>
              <a:rPr lang="zh-TW" altLang="en-US" sz="3000" b="1" dirty="0" smtClean="0">
                <a:latin typeface="微軟正黑體" pitchFamily="34" charset="-120"/>
                <a:ea typeface="微軟正黑體" pitchFamily="34" charset="-120"/>
              </a:rPr>
              <a:t>詳細資料</a:t>
            </a:r>
          </a:p>
          <a:p>
            <a:pPr lvl="0"/>
            <a:r>
              <a:rPr lang="zh-TW" altLang="en-US" sz="3000" b="1" dirty="0" smtClean="0">
                <a:latin typeface="微軟正黑體" pitchFamily="34" charset="-120"/>
                <a:ea typeface="微軟正黑體" pitchFamily="34" charset="-120"/>
              </a:rPr>
              <a:t>病患在本診所的所有診療紀錄</a:t>
            </a:r>
          </a:p>
          <a:p>
            <a:pPr lvl="0"/>
            <a:r>
              <a:rPr lang="zh-TW" altLang="en-US" sz="3000" b="1" dirty="0" smtClean="0">
                <a:latin typeface="微軟正黑體" pitchFamily="34" charset="-120"/>
                <a:ea typeface="微軟正黑體" pitchFamily="34" charset="-120"/>
              </a:rPr>
              <a:t>每次診療紀錄的開藥</a:t>
            </a:r>
            <a:r>
              <a:rPr lang="zh-TW" altLang="en-US" sz="3000" b="1" dirty="0" smtClean="0">
                <a:latin typeface="微軟正黑體" pitchFamily="34" charset="-120"/>
                <a:ea typeface="微軟正黑體" pitchFamily="34" charset="-120"/>
              </a:rPr>
              <a:t>紀錄</a:t>
            </a:r>
            <a:endParaRPr lang="en-US" altLang="zh-TW" sz="3000" b="1" dirty="0" smtClean="0">
              <a:latin typeface="微軟正黑體" pitchFamily="34" charset="-120"/>
              <a:ea typeface="微軟正黑體" pitchFamily="34" charset="-120"/>
            </a:endParaRPr>
          </a:p>
          <a:p>
            <a:pPr lvl="0">
              <a:buNone/>
            </a:pPr>
            <a:r>
              <a:rPr lang="zh-TW" altLang="en-US" sz="3000" b="1" dirty="0" smtClean="0">
                <a:latin typeface="微軟正黑體" pitchFamily="34" charset="-120"/>
                <a:ea typeface="微軟正黑體" pitchFamily="34" charset="-120"/>
              </a:rPr>
              <a:t>    </a:t>
            </a:r>
            <a:r>
              <a:rPr lang="en-US" sz="3000" b="1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3000" b="1" dirty="0" smtClean="0">
                <a:latin typeface="微軟正黑體" pitchFamily="34" charset="-120"/>
                <a:ea typeface="微軟正黑體" pitchFamily="34" charset="-120"/>
              </a:rPr>
              <a:t>包含作用及副作用</a:t>
            </a:r>
            <a:r>
              <a:rPr lang="en-US" sz="3000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3000" b="1" dirty="0" smtClean="0">
              <a:latin typeface="微軟正黑體" pitchFamily="34" charset="-120"/>
              <a:ea typeface="微軟正黑體" pitchFamily="34" charset="-120"/>
            </a:endParaRPr>
          </a:p>
          <a:p>
            <a:pPr lvl="0"/>
            <a:r>
              <a:rPr lang="zh-TW" altLang="en-US" sz="3000" b="1" dirty="0" smtClean="0">
                <a:latin typeface="微軟正黑體" pitchFamily="34" charset="-120"/>
                <a:ea typeface="微軟正黑體" pitchFamily="34" charset="-120"/>
              </a:rPr>
              <a:t>診療</a:t>
            </a:r>
            <a:r>
              <a:rPr lang="zh-TW" altLang="en-US" sz="3000" b="1" dirty="0" smtClean="0">
                <a:latin typeface="微軟正黑體" pitchFamily="34" charset="-120"/>
                <a:ea typeface="微軟正黑體" pitchFamily="34" charset="-120"/>
              </a:rPr>
              <a:t>之醫師詳細資料</a:t>
            </a:r>
          </a:p>
          <a:p>
            <a:pPr lvl="0"/>
            <a:r>
              <a:rPr lang="zh-TW" altLang="en-US" sz="3000" b="1" dirty="0" smtClean="0">
                <a:latin typeface="微軟正黑體" pitchFamily="34" charset="-120"/>
                <a:ea typeface="微軟正黑體" pitchFamily="34" charset="-120"/>
              </a:rPr>
              <a:t>查詢</a:t>
            </a:r>
            <a:r>
              <a:rPr lang="zh-TW" altLang="en-US" sz="3000" b="1" dirty="0" smtClean="0">
                <a:latin typeface="微軟正黑體" pitchFamily="34" charset="-120"/>
                <a:ea typeface="微軟正黑體" pitchFamily="34" charset="-120"/>
              </a:rPr>
              <a:t>出每日營業之總計</a:t>
            </a:r>
          </a:p>
          <a:p>
            <a:pPr lvl="0"/>
            <a:r>
              <a:rPr lang="zh-TW" altLang="en-US" sz="3000" b="1" dirty="0" smtClean="0">
                <a:latin typeface="微軟正黑體" pitchFamily="34" charset="-120"/>
                <a:ea typeface="微軟正黑體" pitchFamily="34" charset="-120"/>
              </a:rPr>
              <a:t>查詢藥品每月的總用藥數量</a:t>
            </a:r>
          </a:p>
          <a:p>
            <a:pPr lvl="0"/>
            <a:r>
              <a:rPr lang="zh-TW" altLang="en-US" sz="3000" b="1" dirty="0" smtClean="0">
                <a:latin typeface="微軟正黑體" pitchFamily="34" charset="-120"/>
                <a:ea typeface="微軟正黑體" pitchFamily="34" charset="-120"/>
              </a:rPr>
              <a:t>查詢某地區的病患</a:t>
            </a:r>
            <a:endParaRPr lang="en-US" altLang="zh-TW" sz="3000" b="1" dirty="0" smtClean="0">
              <a:latin typeface="微軟正黑體" pitchFamily="34" charset="-120"/>
              <a:ea typeface="微軟正黑體" pitchFamily="34" charset="-120"/>
            </a:endParaRPr>
          </a:p>
          <a:p>
            <a:pPr lvl="0"/>
            <a:endParaRPr lang="zh-TW" altLang="en-US" sz="3000" b="1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sz="3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>
    <p:whee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/>
          <p:nvPr/>
        </p:nvPicPr>
        <p:blipFill rotWithShape="1">
          <a:blip r:embed="rId3"/>
          <a:srcRect l="9163" t="12736" r="47380" b="27913"/>
          <a:stretch/>
        </p:blipFill>
        <p:spPr bwMode="auto">
          <a:xfrm>
            <a:off x="642910" y="571480"/>
            <a:ext cx="7643866" cy="55721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  <p:pic>
        <p:nvPicPr>
          <p:cNvPr id="5122" name="Picture 2" descr="C:\Users\Administrator\Desktop\圖\診所\medical_shika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1678" y="3500438"/>
            <a:ext cx="2862322" cy="3357562"/>
          </a:xfrm>
          <a:prstGeom prst="rect">
            <a:avLst/>
          </a:prstGeom>
          <a:noFill/>
        </p:spPr>
      </p:pic>
      <p:pic>
        <p:nvPicPr>
          <p:cNvPr id="6" name="圖片 5"/>
          <p:cNvPicPr/>
          <p:nvPr/>
        </p:nvPicPr>
        <p:blipFill rotWithShape="1">
          <a:blip r:embed="rId5"/>
          <a:srcRect l="46546" t="14750" r="9534" b="25206"/>
          <a:stretch/>
        </p:blipFill>
        <p:spPr bwMode="auto">
          <a:xfrm>
            <a:off x="642910" y="571480"/>
            <a:ext cx="7643866" cy="55721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  <p:pic>
        <p:nvPicPr>
          <p:cNvPr id="7" name="圖片 6"/>
          <p:cNvPicPr/>
          <p:nvPr/>
        </p:nvPicPr>
        <p:blipFill rotWithShape="1">
          <a:blip r:embed="rId6"/>
          <a:srcRect l="29678" t="14750" r="29797" b="36968"/>
          <a:stretch/>
        </p:blipFill>
        <p:spPr bwMode="auto">
          <a:xfrm>
            <a:off x="1500166" y="1500174"/>
            <a:ext cx="5929354" cy="42148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 rotWithShape="1">
          <a:blip r:embed="rId3"/>
          <a:srcRect l="26382" t="8714" r="23857" b="10489"/>
          <a:stretch/>
        </p:blipFill>
        <p:spPr bwMode="auto">
          <a:xfrm>
            <a:off x="1071538" y="571480"/>
            <a:ext cx="6715172" cy="55721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  <p:pic>
        <p:nvPicPr>
          <p:cNvPr id="7" name="Picture 2" descr="C:\Users\Administrator\Desktop\圖\診所\medical_genetsuzai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190" y="5214950"/>
            <a:ext cx="1729527" cy="1643050"/>
          </a:xfrm>
          <a:prstGeom prst="rect">
            <a:avLst/>
          </a:prstGeom>
          <a:noFill/>
        </p:spPr>
      </p:pic>
      <p:pic>
        <p:nvPicPr>
          <p:cNvPr id="8" name="Picture 3" descr="C:\Users\Administrator\Desktop\圖\診所\medical_barium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57884" y="3476628"/>
            <a:ext cx="3068596" cy="3381372"/>
          </a:xfrm>
          <a:prstGeom prst="rect">
            <a:avLst/>
          </a:prstGeom>
          <a:noFill/>
        </p:spPr>
      </p:pic>
      <p:pic>
        <p:nvPicPr>
          <p:cNvPr id="6" name="圖片 5"/>
          <p:cNvPicPr/>
          <p:nvPr/>
        </p:nvPicPr>
        <p:blipFill rotWithShape="1">
          <a:blip r:embed="rId6"/>
          <a:srcRect l="18846" t="9050" r="16313" b="11509"/>
          <a:stretch/>
        </p:blipFill>
        <p:spPr bwMode="auto">
          <a:xfrm>
            <a:off x="642910" y="642918"/>
            <a:ext cx="7643866" cy="52864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/>
          <p:cNvPicPr/>
          <p:nvPr/>
        </p:nvPicPr>
        <p:blipFill rotWithShape="1">
          <a:blip r:embed="rId2"/>
          <a:srcRect l="30020" t="17686" r="27635" b="28619"/>
          <a:stretch/>
        </p:blipFill>
        <p:spPr bwMode="auto">
          <a:xfrm>
            <a:off x="785786" y="906299"/>
            <a:ext cx="6143668" cy="43800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  <p:pic>
        <p:nvPicPr>
          <p:cNvPr id="6149" name="Picture 5" descr="C:\Users\Administrator\Desktop\圖\診所\medical_doctor_suwaru_ma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3570" y="2454943"/>
            <a:ext cx="3500430" cy="4403057"/>
          </a:xfrm>
          <a:prstGeom prst="rect">
            <a:avLst/>
          </a:prstGeom>
          <a:noFill/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364</Words>
  <PresentationFormat>如螢幕大小 (4:3)</PresentationFormat>
  <Paragraphs>50</Paragraphs>
  <Slides>15</Slides>
  <Notes>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Office 佈景主題</vt:lpstr>
      <vt:lpstr>莘莘耳鼻喉科 病歷管理系統</vt:lpstr>
      <vt:lpstr>投影片 2</vt:lpstr>
      <vt:lpstr>系統簡介</vt:lpstr>
      <vt:lpstr>ERD 圖</vt:lpstr>
      <vt:lpstr>資料庫關聯圖</vt:lpstr>
      <vt:lpstr>主要功能介紹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操作示範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深深耳鼻喉科病歷管理系統</dc:title>
  <dc:creator>Administrator</dc:creator>
  <cp:lastModifiedBy>user</cp:lastModifiedBy>
  <cp:revision>61</cp:revision>
  <dcterms:created xsi:type="dcterms:W3CDTF">2017-06-19T02:33:52Z</dcterms:created>
  <dcterms:modified xsi:type="dcterms:W3CDTF">2017-06-19T15:29:41Z</dcterms:modified>
</cp:coreProperties>
</file>