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60" r:id="rId4"/>
    <p:sldId id="257" r:id="rId5"/>
    <p:sldId id="271" r:id="rId6"/>
    <p:sldId id="259" r:id="rId7"/>
    <p:sldId id="261" r:id="rId8"/>
    <p:sldId id="263" r:id="rId9"/>
    <p:sldId id="258" r:id="rId10"/>
    <p:sldId id="264" r:id="rId11"/>
    <p:sldId id="262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>
        <p:scale>
          <a:sx n="110" d="100"/>
          <a:sy n="110" d="100"/>
        </p:scale>
        <p:origin x="6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2007B-641C-417F-8739-F916FCAFD4AA}" type="datetimeFigureOut">
              <a:rPr lang="hu-HU" smtClean="0"/>
              <a:t>2018. 05. 15.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449AA-CF51-4752-B0CF-7B4DC000ED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4605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449AA-CF51-4752-B0CF-7B4DC000ED7B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64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522E-D7C5-4BF8-ADD7-536D5A7B0F5E}" type="datetimeFigureOut">
              <a:rPr lang="hu-HU" smtClean="0"/>
              <a:t>2018. 05. 15.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EA91-61C5-4CD7-9F88-F5B279C377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238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522E-D7C5-4BF8-ADD7-536D5A7B0F5E}" type="datetimeFigureOut">
              <a:rPr lang="hu-HU" smtClean="0"/>
              <a:t>2018. 05. 15.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EA91-61C5-4CD7-9F88-F5B279C377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201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522E-D7C5-4BF8-ADD7-536D5A7B0F5E}" type="datetimeFigureOut">
              <a:rPr lang="hu-HU" smtClean="0"/>
              <a:t>2018. 05. 15.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EA91-61C5-4CD7-9F88-F5B279C377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068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522E-D7C5-4BF8-ADD7-536D5A7B0F5E}" type="datetimeFigureOut">
              <a:rPr lang="hu-HU" smtClean="0"/>
              <a:t>2018. 05. 15.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EA91-61C5-4CD7-9F88-F5B279C377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73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522E-D7C5-4BF8-ADD7-536D5A7B0F5E}" type="datetimeFigureOut">
              <a:rPr lang="hu-HU" smtClean="0"/>
              <a:t>2018. 05. 15.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EA91-61C5-4CD7-9F88-F5B279C377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802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522E-D7C5-4BF8-ADD7-536D5A7B0F5E}" type="datetimeFigureOut">
              <a:rPr lang="hu-HU" smtClean="0"/>
              <a:t>2018. 05. 15.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EA91-61C5-4CD7-9F88-F5B279C377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72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522E-D7C5-4BF8-ADD7-536D5A7B0F5E}" type="datetimeFigureOut">
              <a:rPr lang="hu-HU" smtClean="0"/>
              <a:t>2018. 05. 15.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EA91-61C5-4CD7-9F88-F5B279C377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541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522E-D7C5-4BF8-ADD7-536D5A7B0F5E}" type="datetimeFigureOut">
              <a:rPr lang="hu-HU" smtClean="0"/>
              <a:t>2018. 05. 15.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EA91-61C5-4CD7-9F88-F5B279C377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516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522E-D7C5-4BF8-ADD7-536D5A7B0F5E}" type="datetimeFigureOut">
              <a:rPr lang="hu-HU" smtClean="0"/>
              <a:t>2018. 05. 15.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EA91-61C5-4CD7-9F88-F5B279C377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88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522E-D7C5-4BF8-ADD7-536D5A7B0F5E}" type="datetimeFigureOut">
              <a:rPr lang="hu-HU" smtClean="0"/>
              <a:t>2018. 05. 15.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EA91-61C5-4CD7-9F88-F5B279C377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809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522E-D7C5-4BF8-ADD7-536D5A7B0F5E}" type="datetimeFigureOut">
              <a:rPr lang="hu-HU" smtClean="0"/>
              <a:t>2018. 05. 15.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EA91-61C5-4CD7-9F88-F5B279C377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280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9522E-D7C5-4BF8-ADD7-536D5A7B0F5E}" type="datetimeFigureOut">
              <a:rPr lang="hu-HU" smtClean="0"/>
              <a:t>2018. 05. 15.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3EA91-61C5-4CD7-9F88-F5B279C377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822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61975" y="1812183"/>
            <a:ext cx="8633869" cy="1150983"/>
          </a:xfrm>
        </p:spPr>
        <p:txBody>
          <a:bodyPr/>
          <a:lstStyle/>
          <a:p>
            <a:r>
              <a:rPr lang="hu-HU" b="1" u="sng" dirty="0" smtClean="0">
                <a:solidFill>
                  <a:srgbClr val="0070C0"/>
                </a:solidFill>
              </a:rPr>
              <a:t>Tanulói nyilvántartó</a:t>
            </a:r>
            <a:endParaRPr lang="hu-HU" b="1" u="sng" dirty="0">
              <a:solidFill>
                <a:srgbClr val="0070C0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05050" y="3211513"/>
            <a:ext cx="9144000" cy="1655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hu-HU" sz="3600" b="1" u="sng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Készítette: </a:t>
            </a:r>
            <a:r>
              <a:rPr lang="hu-HU" sz="3600" b="1" u="sng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Titkovics</a:t>
            </a:r>
            <a:r>
              <a:rPr lang="hu-HU" sz="3600" b="1" u="sng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Ferenc, Aczél Norbert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3369106"/>
            <a:ext cx="7688509" cy="320747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226" y="563106"/>
            <a:ext cx="2062163" cy="24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5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9" y="2275268"/>
            <a:ext cx="5058481" cy="364858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281" y="4066218"/>
            <a:ext cx="4677428" cy="1857634"/>
          </a:xfrm>
          <a:prstGeom prst="rect">
            <a:avLst/>
          </a:prstGeom>
        </p:spPr>
      </p:pic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78377" y="365760"/>
            <a:ext cx="10515600" cy="1325563"/>
          </a:xfrm>
        </p:spPr>
        <p:txBody>
          <a:bodyPr>
            <a:normAutofit/>
          </a:bodyPr>
          <a:lstStyle/>
          <a:p>
            <a:r>
              <a:rPr lang="hu-HU" b="1" u="sng" dirty="0">
                <a:solidFill>
                  <a:srgbClr val="0070C0"/>
                </a:solidFill>
              </a:rPr>
              <a:t>A kontroller </a:t>
            </a:r>
            <a:r>
              <a:rPr lang="hu-HU" b="1" u="sng" dirty="0" smtClean="0">
                <a:solidFill>
                  <a:srgbClr val="0070C0"/>
                </a:solidFill>
              </a:rPr>
              <a:t>osztály alapbeállításai:</a:t>
            </a:r>
            <a:endParaRPr lang="hu-HU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428752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b="1" u="sng" dirty="0">
                <a:solidFill>
                  <a:srgbClr val="0070C0"/>
                </a:solidFill>
              </a:rPr>
              <a:t>A kezdő oldal: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95" y="1428598"/>
            <a:ext cx="7659169" cy="2172003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95" y="3600601"/>
            <a:ext cx="8564170" cy="114316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691"/>
            <a:ext cx="5744377" cy="184810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76" y="142416"/>
            <a:ext cx="5515745" cy="6573167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9441"/>
            <a:ext cx="8287907" cy="3791479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488" y="106799"/>
            <a:ext cx="6568198" cy="66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0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5294812" y="-95794"/>
            <a:ext cx="3204754" cy="742089"/>
          </a:xfrm>
        </p:spPr>
        <p:txBody>
          <a:bodyPr>
            <a:normAutofit/>
          </a:bodyPr>
          <a:lstStyle/>
          <a:p>
            <a:r>
              <a:rPr lang="hu-HU" b="1" u="sng" dirty="0" err="1" smtClean="0">
                <a:solidFill>
                  <a:srgbClr val="0070C0"/>
                </a:solidFill>
              </a:rPr>
              <a:t>Model</a:t>
            </a:r>
            <a:r>
              <a:rPr lang="hu-HU" b="1" u="sng" dirty="0" smtClean="0">
                <a:solidFill>
                  <a:srgbClr val="0070C0"/>
                </a:solidFill>
              </a:rPr>
              <a:t> réteg</a:t>
            </a:r>
            <a:endParaRPr lang="hu-HU" b="1" u="sng" dirty="0">
              <a:solidFill>
                <a:srgbClr val="0070C0"/>
              </a:solidFill>
            </a:endParaRPr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613953" y="152865"/>
            <a:ext cx="4680859" cy="98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b="1" u="sng" dirty="0" smtClean="0">
                <a:solidFill>
                  <a:srgbClr val="0070C0"/>
                </a:solidFill>
              </a:rPr>
              <a:t>DB osztály </a:t>
            </a:r>
            <a:r>
              <a:rPr lang="hu-HU" sz="3600" b="1" u="sng" dirty="0" smtClean="0">
                <a:solidFill>
                  <a:srgbClr val="0070C0"/>
                </a:solidFill>
              </a:rPr>
              <a:t>a kapcsolat és az adatbázis, adattáblák létrehozása:</a:t>
            </a:r>
            <a:endParaRPr lang="hu-HU" sz="3600" b="1" u="sng" dirty="0">
              <a:solidFill>
                <a:srgbClr val="0070C0"/>
              </a:solidFill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1" y="1160101"/>
            <a:ext cx="8595359" cy="5619188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3143" y="894954"/>
            <a:ext cx="61150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9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37" y="1883852"/>
            <a:ext cx="10058400" cy="4747974"/>
          </a:xfrm>
          <a:prstGeom prst="rect">
            <a:avLst/>
          </a:prstGeom>
        </p:spPr>
      </p:pic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4763589" y="0"/>
            <a:ext cx="3204754" cy="742089"/>
          </a:xfrm>
        </p:spPr>
        <p:txBody>
          <a:bodyPr>
            <a:normAutofit/>
          </a:bodyPr>
          <a:lstStyle/>
          <a:p>
            <a:r>
              <a:rPr lang="hu-HU" b="1" u="sng" dirty="0" err="1" smtClean="0">
                <a:solidFill>
                  <a:srgbClr val="0070C0"/>
                </a:solidFill>
              </a:rPr>
              <a:t>Model</a:t>
            </a:r>
            <a:r>
              <a:rPr lang="hu-HU" b="1" u="sng" dirty="0" smtClean="0">
                <a:solidFill>
                  <a:srgbClr val="0070C0"/>
                </a:solidFill>
              </a:rPr>
              <a:t> réteg</a:t>
            </a:r>
            <a:endParaRPr lang="hu-HU" b="1" u="sng" dirty="0">
              <a:solidFill>
                <a:srgbClr val="0070C0"/>
              </a:solidFill>
            </a:endParaRPr>
          </a:p>
        </p:txBody>
      </p:sp>
      <p:sp>
        <p:nvSpPr>
          <p:cNvPr id="6" name="Cím 1"/>
          <p:cNvSpPr txBox="1">
            <a:spLocks/>
          </p:cNvSpPr>
          <p:nvPr/>
        </p:nvSpPr>
        <p:spPr>
          <a:xfrm>
            <a:off x="396239" y="742089"/>
            <a:ext cx="4680859" cy="98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b="1" u="sng" dirty="0" smtClean="0">
                <a:solidFill>
                  <a:srgbClr val="0070C0"/>
                </a:solidFill>
              </a:rPr>
              <a:t>Adatok kinyerése az adatbázisból:</a:t>
            </a:r>
            <a:endParaRPr lang="hu-HU" sz="36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8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21" y="2461175"/>
            <a:ext cx="8888065" cy="3172268"/>
          </a:xfrm>
          <a:prstGeom prst="rect">
            <a:avLst/>
          </a:prstGeom>
        </p:spPr>
      </p:pic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4763589" y="0"/>
            <a:ext cx="3204754" cy="742089"/>
          </a:xfrm>
        </p:spPr>
        <p:txBody>
          <a:bodyPr>
            <a:normAutofit/>
          </a:bodyPr>
          <a:lstStyle/>
          <a:p>
            <a:r>
              <a:rPr lang="hu-HU" b="1" u="sng" dirty="0" err="1" smtClean="0">
                <a:solidFill>
                  <a:srgbClr val="0070C0"/>
                </a:solidFill>
              </a:rPr>
              <a:t>Model</a:t>
            </a:r>
            <a:r>
              <a:rPr lang="hu-HU" b="1" u="sng" dirty="0" smtClean="0">
                <a:solidFill>
                  <a:srgbClr val="0070C0"/>
                </a:solidFill>
              </a:rPr>
              <a:t> réteg</a:t>
            </a:r>
            <a:endParaRPr lang="hu-HU" b="1" u="sng" dirty="0">
              <a:solidFill>
                <a:srgbClr val="0070C0"/>
              </a:solidFill>
            </a:endParaRPr>
          </a:p>
        </p:txBody>
      </p:sp>
      <p:sp>
        <p:nvSpPr>
          <p:cNvPr id="6" name="Cím 1"/>
          <p:cNvSpPr txBox="1">
            <a:spLocks/>
          </p:cNvSpPr>
          <p:nvPr/>
        </p:nvSpPr>
        <p:spPr>
          <a:xfrm>
            <a:off x="352697" y="1108202"/>
            <a:ext cx="5072744" cy="98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b="1" u="sng" dirty="0" smtClean="0">
                <a:solidFill>
                  <a:srgbClr val="0070C0"/>
                </a:solidFill>
              </a:rPr>
              <a:t>Adatok mentése </a:t>
            </a:r>
            <a:r>
              <a:rPr lang="hu-HU" sz="3600" b="1" u="sng" dirty="0" err="1" smtClean="0">
                <a:solidFill>
                  <a:srgbClr val="0070C0"/>
                </a:solidFill>
              </a:rPr>
              <a:t>mentése</a:t>
            </a:r>
            <a:r>
              <a:rPr lang="hu-HU" sz="3600" b="1" u="sng" dirty="0" smtClean="0">
                <a:solidFill>
                  <a:srgbClr val="0070C0"/>
                </a:solidFill>
              </a:rPr>
              <a:t>:</a:t>
            </a:r>
            <a:endParaRPr lang="hu-HU" sz="36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4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3090"/>
            <a:ext cx="12192000" cy="2011820"/>
          </a:xfrm>
          <a:prstGeom prst="rect">
            <a:avLst/>
          </a:prstGeom>
        </p:spPr>
      </p:pic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4763589" y="0"/>
            <a:ext cx="3204754" cy="742089"/>
          </a:xfrm>
        </p:spPr>
        <p:txBody>
          <a:bodyPr>
            <a:normAutofit/>
          </a:bodyPr>
          <a:lstStyle/>
          <a:p>
            <a:r>
              <a:rPr lang="hu-HU" b="1" u="sng" dirty="0" err="1" smtClean="0">
                <a:solidFill>
                  <a:srgbClr val="0070C0"/>
                </a:solidFill>
              </a:rPr>
              <a:t>Model</a:t>
            </a:r>
            <a:r>
              <a:rPr lang="hu-HU" b="1" u="sng" dirty="0" smtClean="0">
                <a:solidFill>
                  <a:srgbClr val="0070C0"/>
                </a:solidFill>
              </a:rPr>
              <a:t> réteg</a:t>
            </a:r>
            <a:endParaRPr lang="hu-HU" b="1" u="sng" dirty="0">
              <a:solidFill>
                <a:srgbClr val="0070C0"/>
              </a:solidFill>
            </a:endParaRPr>
          </a:p>
        </p:txBody>
      </p:sp>
      <p:sp>
        <p:nvSpPr>
          <p:cNvPr id="6" name="Cím 1"/>
          <p:cNvSpPr txBox="1">
            <a:spLocks/>
          </p:cNvSpPr>
          <p:nvPr/>
        </p:nvSpPr>
        <p:spPr>
          <a:xfrm>
            <a:off x="352697" y="1108202"/>
            <a:ext cx="5072744" cy="98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b="1" u="sng" dirty="0" smtClean="0">
                <a:solidFill>
                  <a:srgbClr val="0070C0"/>
                </a:solidFill>
              </a:rPr>
              <a:t>Adatok törlése:</a:t>
            </a:r>
            <a:endParaRPr lang="hu-HU" sz="36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u="sng" dirty="0">
                <a:solidFill>
                  <a:srgbClr val="0070C0"/>
                </a:solidFill>
              </a:rPr>
              <a:t>A program kiindulópontja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710" y="2794476"/>
            <a:ext cx="3086531" cy="1943371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4476"/>
            <a:ext cx="3988880" cy="1735513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670045" y="1878213"/>
            <a:ext cx="2325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u="sng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NetBeans</a:t>
            </a:r>
            <a:endParaRPr lang="hu-HU" sz="4400" b="1" u="sng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6705093" y="1878213"/>
            <a:ext cx="31461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u="sng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SceneBuilder</a:t>
            </a:r>
            <a:endParaRPr lang="hu-HU" sz="4400" b="1" u="sng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001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02674" y="-121148"/>
            <a:ext cx="10515600" cy="1325563"/>
          </a:xfrm>
        </p:spPr>
        <p:txBody>
          <a:bodyPr>
            <a:normAutofit/>
          </a:bodyPr>
          <a:lstStyle/>
          <a:p>
            <a:r>
              <a:rPr lang="hu-HU" b="1" u="sng" dirty="0" smtClean="0">
                <a:solidFill>
                  <a:srgbClr val="0070C0"/>
                </a:solidFill>
              </a:rPr>
              <a:t>MVC modellre épül a program</a:t>
            </a:r>
            <a:endParaRPr lang="hu-HU" b="1" u="sng" dirty="0">
              <a:solidFill>
                <a:srgbClr val="0070C0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4924425" y="1325563"/>
            <a:ext cx="2022157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 u="sng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dirty="0"/>
              <a:t>MVC???</a:t>
            </a:r>
          </a:p>
        </p:txBody>
      </p:sp>
      <p:cxnSp>
        <p:nvCxnSpPr>
          <p:cNvPr id="6" name="Egyenes összekötő nyíllal 5"/>
          <p:cNvCxnSpPr/>
          <p:nvPr/>
        </p:nvCxnSpPr>
        <p:spPr>
          <a:xfrm flipH="1">
            <a:off x="2981325" y="2247900"/>
            <a:ext cx="1628775" cy="14954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/>
          <p:cNvCxnSpPr/>
          <p:nvPr/>
        </p:nvCxnSpPr>
        <p:spPr>
          <a:xfrm>
            <a:off x="5878648" y="2181225"/>
            <a:ext cx="926782" cy="1638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/>
          <p:nvPr/>
        </p:nvCxnSpPr>
        <p:spPr>
          <a:xfrm>
            <a:off x="7248525" y="2181225"/>
            <a:ext cx="2343150" cy="10953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/>
          <p:cNvSpPr txBox="1"/>
          <p:nvPr/>
        </p:nvSpPr>
        <p:spPr>
          <a:xfrm>
            <a:off x="2000250" y="3771900"/>
            <a:ext cx="1362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Model</a:t>
            </a:r>
            <a:endParaRPr lang="hu-HU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6409736" y="3933825"/>
            <a:ext cx="1073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View</a:t>
            </a:r>
            <a:endParaRPr lang="hu-HU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9296400" y="3401794"/>
            <a:ext cx="2003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Controller</a:t>
            </a:r>
            <a:endParaRPr lang="hu-HU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7983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57250" y="400086"/>
            <a:ext cx="5600700" cy="1325563"/>
          </a:xfrm>
        </p:spPr>
        <p:txBody>
          <a:bodyPr/>
          <a:lstStyle/>
          <a:p>
            <a:r>
              <a:rPr lang="hu-HU" b="1" u="sng" dirty="0" smtClean="0">
                <a:solidFill>
                  <a:srgbClr val="0070C0"/>
                </a:solidFill>
              </a:rPr>
              <a:t>Program felépítése:</a:t>
            </a:r>
            <a:endParaRPr lang="hu-HU" b="1" u="sng" dirty="0">
              <a:solidFill>
                <a:srgbClr val="0070C0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73" y="1524001"/>
            <a:ext cx="4100204" cy="3252930"/>
          </a:xfrm>
          <a:prstGeom prst="rect">
            <a:avLst/>
          </a:prstGeom>
        </p:spPr>
      </p:pic>
      <p:cxnSp>
        <p:nvCxnSpPr>
          <p:cNvPr id="6" name="Egyenes összekötő nyíllal 5"/>
          <p:cNvCxnSpPr/>
          <p:nvPr/>
        </p:nvCxnSpPr>
        <p:spPr>
          <a:xfrm flipH="1">
            <a:off x="7058026" y="1109663"/>
            <a:ext cx="1990724" cy="1323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/>
          <p:cNvCxnSpPr/>
          <p:nvPr/>
        </p:nvCxnSpPr>
        <p:spPr>
          <a:xfrm flipH="1">
            <a:off x="7362826" y="1933575"/>
            <a:ext cx="2409824" cy="771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 flipH="1">
            <a:off x="8053388" y="2557535"/>
            <a:ext cx="2119312" cy="4333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>
            <a:stCxn id="36" idx="1"/>
          </p:cNvCxnSpPr>
          <p:nvPr/>
        </p:nvCxnSpPr>
        <p:spPr>
          <a:xfrm flipH="1">
            <a:off x="8686802" y="3300739"/>
            <a:ext cx="1676398" cy="615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/>
          <p:nvPr/>
        </p:nvCxnSpPr>
        <p:spPr>
          <a:xfrm>
            <a:off x="2857500" y="2718215"/>
            <a:ext cx="2990850" cy="8227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/>
          <p:cNvCxnSpPr/>
          <p:nvPr/>
        </p:nvCxnSpPr>
        <p:spPr>
          <a:xfrm flipH="1">
            <a:off x="7191375" y="1933575"/>
            <a:ext cx="2600325" cy="1914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/>
          <p:cNvCxnSpPr/>
          <p:nvPr/>
        </p:nvCxnSpPr>
        <p:spPr>
          <a:xfrm flipH="1" flipV="1">
            <a:off x="7467600" y="4114800"/>
            <a:ext cx="2867025" cy="3714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/>
          <p:nvPr/>
        </p:nvCxnSpPr>
        <p:spPr>
          <a:xfrm flipH="1">
            <a:off x="7715251" y="4486275"/>
            <a:ext cx="2619374" cy="24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/>
          <p:cNvCxnSpPr/>
          <p:nvPr/>
        </p:nvCxnSpPr>
        <p:spPr>
          <a:xfrm>
            <a:off x="3788229" y="3812584"/>
            <a:ext cx="2128931" cy="550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övegdoboz 31"/>
          <p:cNvSpPr txBox="1"/>
          <p:nvPr/>
        </p:nvSpPr>
        <p:spPr>
          <a:xfrm>
            <a:off x="8434387" y="347336"/>
            <a:ext cx="334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>
                <a:solidFill>
                  <a:srgbClr val="0070C0"/>
                </a:solidFill>
              </a:rPr>
              <a:t>Adatbázis kapcsolat és </a:t>
            </a:r>
            <a:br>
              <a:rPr lang="hu-HU" b="1" u="sng" dirty="0" smtClean="0">
                <a:solidFill>
                  <a:srgbClr val="0070C0"/>
                </a:solidFill>
              </a:rPr>
            </a:br>
            <a:r>
              <a:rPr lang="hu-HU" b="1" u="sng" dirty="0" smtClean="0">
                <a:solidFill>
                  <a:srgbClr val="0070C0"/>
                </a:solidFill>
              </a:rPr>
              <a:t>adatbázis műveleteket tartalmaz</a:t>
            </a:r>
            <a:endParaRPr lang="hu-HU" b="1" u="sng" dirty="0">
              <a:solidFill>
                <a:srgbClr val="0070C0"/>
              </a:solidFill>
            </a:endParaRPr>
          </a:p>
        </p:txBody>
      </p:sp>
      <p:sp>
        <p:nvSpPr>
          <p:cNvPr id="34" name="Szövegdoboz 33"/>
          <p:cNvSpPr txBox="1"/>
          <p:nvPr/>
        </p:nvSpPr>
        <p:spPr>
          <a:xfrm>
            <a:off x="9297864" y="1234857"/>
            <a:ext cx="201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 smtClean="0">
                <a:solidFill>
                  <a:srgbClr val="0070C0"/>
                </a:solidFill>
              </a:rPr>
              <a:t>CSS fájl a szebb dizájnért</a:t>
            </a:r>
            <a:endParaRPr lang="hu-HU" b="1" u="sng" dirty="0">
              <a:solidFill>
                <a:srgbClr val="0070C0"/>
              </a:solidFill>
            </a:endParaRPr>
          </a:p>
        </p:txBody>
      </p:sp>
      <p:sp>
        <p:nvSpPr>
          <p:cNvPr id="35" name="Szövegdoboz 34"/>
          <p:cNvSpPr txBox="1"/>
          <p:nvPr/>
        </p:nvSpPr>
        <p:spPr>
          <a:xfrm>
            <a:off x="10334625" y="2257425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 smtClean="0">
                <a:solidFill>
                  <a:srgbClr val="0070C0"/>
                </a:solidFill>
              </a:rPr>
              <a:t>A kinézet</a:t>
            </a:r>
            <a:endParaRPr lang="hu-HU" b="1" u="sng" dirty="0">
              <a:solidFill>
                <a:srgbClr val="0070C0"/>
              </a:solidFill>
            </a:endParaRPr>
          </a:p>
        </p:txBody>
      </p:sp>
      <p:sp>
        <p:nvSpPr>
          <p:cNvPr id="36" name="Szövegdoboz 35"/>
          <p:cNvSpPr txBox="1"/>
          <p:nvPr/>
        </p:nvSpPr>
        <p:spPr>
          <a:xfrm>
            <a:off x="10363200" y="2839074"/>
            <a:ext cx="2047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 smtClean="0">
                <a:solidFill>
                  <a:srgbClr val="0070C0"/>
                </a:solidFill>
              </a:rPr>
              <a:t>Ez az osztály irányítja az egész programot</a:t>
            </a:r>
            <a:endParaRPr lang="hu-HU" b="1" u="sng" dirty="0">
              <a:solidFill>
                <a:srgbClr val="0070C0"/>
              </a:solidFill>
            </a:endParaRPr>
          </a:p>
        </p:txBody>
      </p:sp>
      <p:sp>
        <p:nvSpPr>
          <p:cNvPr id="39" name="Szövegdoboz 38"/>
          <p:cNvSpPr txBox="1"/>
          <p:nvPr/>
        </p:nvSpPr>
        <p:spPr>
          <a:xfrm>
            <a:off x="10429875" y="4300537"/>
            <a:ext cx="135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 err="1" smtClean="0">
                <a:solidFill>
                  <a:srgbClr val="0070C0"/>
                </a:solidFill>
              </a:rPr>
              <a:t>POJO-k</a:t>
            </a:r>
            <a:endParaRPr lang="hu-HU" b="1" u="sng" dirty="0">
              <a:solidFill>
                <a:srgbClr val="0070C0"/>
              </a:solidFill>
            </a:endParaRPr>
          </a:p>
        </p:txBody>
      </p:sp>
      <p:sp>
        <p:nvSpPr>
          <p:cNvPr id="40" name="Szövegdoboz 39"/>
          <p:cNvSpPr txBox="1"/>
          <p:nvPr/>
        </p:nvSpPr>
        <p:spPr>
          <a:xfrm>
            <a:off x="485776" y="2319337"/>
            <a:ext cx="341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 smtClean="0">
                <a:solidFill>
                  <a:srgbClr val="0070C0"/>
                </a:solidFill>
              </a:rPr>
              <a:t>Ez az osztály készíti a PDF fájlokat</a:t>
            </a:r>
            <a:endParaRPr lang="hu-HU" b="1" u="sng" dirty="0">
              <a:solidFill>
                <a:srgbClr val="0070C0"/>
              </a:solidFill>
            </a:endParaRPr>
          </a:p>
        </p:txBody>
      </p:sp>
      <p:sp>
        <p:nvSpPr>
          <p:cNvPr id="42" name="Szövegdoboz 41"/>
          <p:cNvSpPr txBox="1"/>
          <p:nvPr/>
        </p:nvSpPr>
        <p:spPr>
          <a:xfrm>
            <a:off x="1462088" y="3439238"/>
            <a:ext cx="221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 smtClean="0">
                <a:solidFill>
                  <a:srgbClr val="0070C0"/>
                </a:solidFill>
              </a:rPr>
              <a:t>A main osztály, innen indul a program</a:t>
            </a:r>
            <a:endParaRPr lang="hu-HU" b="1" u="sng" dirty="0">
              <a:solidFill>
                <a:srgbClr val="0070C0"/>
              </a:solidFill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53" y="4985521"/>
            <a:ext cx="2495550" cy="1781175"/>
          </a:xfrm>
          <a:prstGeom prst="rect">
            <a:avLst/>
          </a:prstGeom>
        </p:spPr>
      </p:pic>
      <p:sp>
        <p:nvSpPr>
          <p:cNvPr id="24" name="Szövegdoboz 23"/>
          <p:cNvSpPr txBox="1"/>
          <p:nvPr/>
        </p:nvSpPr>
        <p:spPr>
          <a:xfrm>
            <a:off x="1803828" y="4485203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 err="1" smtClean="0">
                <a:solidFill>
                  <a:srgbClr val="0070C0"/>
                </a:solidFill>
              </a:rPr>
              <a:t>API-ok</a:t>
            </a:r>
            <a:endParaRPr lang="hu-HU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0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b="1" u="sng" dirty="0">
                <a:solidFill>
                  <a:srgbClr val="0070C0"/>
                </a:solidFill>
              </a:rPr>
              <a:t>POJO: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736" y="78377"/>
            <a:ext cx="5178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1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b="1" u="sng" dirty="0" smtClean="0">
                <a:solidFill>
                  <a:srgbClr val="0070C0"/>
                </a:solidFill>
              </a:rPr>
              <a:t>A </a:t>
            </a:r>
            <a:r>
              <a:rPr lang="hu-HU" b="1" u="sng" dirty="0" err="1" smtClean="0">
                <a:solidFill>
                  <a:srgbClr val="0070C0"/>
                </a:solidFill>
              </a:rPr>
              <a:t>View</a:t>
            </a:r>
            <a:r>
              <a:rPr lang="hu-HU" b="1" u="sng" dirty="0" smtClean="0">
                <a:solidFill>
                  <a:srgbClr val="0070C0"/>
                </a:solidFill>
              </a:rPr>
              <a:t> réteg:</a:t>
            </a:r>
            <a:endParaRPr lang="hu-HU" b="1" u="sng" dirty="0">
              <a:solidFill>
                <a:srgbClr val="0070C0"/>
              </a:solidFill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46" y="1233488"/>
            <a:ext cx="10280495" cy="5300662"/>
          </a:xfrm>
        </p:spPr>
      </p:pic>
      <p:sp>
        <p:nvSpPr>
          <p:cNvPr id="5" name="Téglalap 4"/>
          <p:cNvSpPr/>
          <p:nvPr/>
        </p:nvSpPr>
        <p:spPr>
          <a:xfrm>
            <a:off x="8982075" y="6096000"/>
            <a:ext cx="236220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8982075" y="1233488"/>
            <a:ext cx="2362200" cy="252412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11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46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07398" y="0"/>
            <a:ext cx="4612277" cy="770210"/>
          </a:xfrm>
        </p:spPr>
        <p:txBody>
          <a:bodyPr>
            <a:normAutofit/>
          </a:bodyPr>
          <a:lstStyle/>
          <a:p>
            <a:r>
              <a:rPr lang="hu-HU" b="1" u="sng" dirty="0" err="1">
                <a:solidFill>
                  <a:srgbClr val="0070C0"/>
                </a:solidFill>
              </a:rPr>
              <a:t>Dizájnolás</a:t>
            </a:r>
            <a:r>
              <a:rPr lang="hu-HU" b="1" u="sng" dirty="0">
                <a:solidFill>
                  <a:srgbClr val="0070C0"/>
                </a:solidFill>
              </a:rPr>
              <a:t> </a:t>
            </a:r>
            <a:r>
              <a:rPr lang="hu-HU" b="1" u="sng" dirty="0" err="1" smtClean="0">
                <a:solidFill>
                  <a:srgbClr val="0070C0"/>
                </a:solidFill>
              </a:rPr>
              <a:t>CSS-el</a:t>
            </a:r>
            <a:endParaRPr lang="hu-HU" b="1" u="sng" dirty="0">
              <a:solidFill>
                <a:srgbClr val="0070C0"/>
              </a:solidFill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0210"/>
            <a:ext cx="4878619" cy="6087790"/>
          </a:xfr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241" y="0"/>
            <a:ext cx="1930759" cy="6858000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5442857" y="1471748"/>
            <a:ext cx="4014652" cy="3416320"/>
          </a:xfrm>
          <a:prstGeom prst="rect">
            <a:avLst/>
          </a:prstGeom>
          <a:solidFill>
            <a:schemeClr val="bg1">
              <a:lumMod val="75000"/>
              <a:alpha val="39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hu-HU" sz="2000" b="1" u="sng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Legtöbbet használt </a:t>
            </a:r>
            <a:r>
              <a:rPr lang="hu-HU" sz="2000" b="1" u="sng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css</a:t>
            </a:r>
            <a:r>
              <a:rPr lang="hu-HU" sz="2000" b="1" u="sng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parancsok</a:t>
            </a:r>
          </a:p>
          <a:p>
            <a:endParaRPr lang="hu-HU" dirty="0"/>
          </a:p>
          <a:p>
            <a:r>
              <a:rPr lang="hu-HU" sz="2000" b="1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-fx-background-color</a:t>
            </a:r>
            <a:endParaRPr lang="hu-HU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hu-HU" sz="2000" b="1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-fx-background-image</a:t>
            </a:r>
            <a:endParaRPr lang="hu-HU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hu-HU" sz="2000" b="1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-fx-background-repeat</a:t>
            </a:r>
            <a:endParaRPr lang="hu-HU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hu-HU" sz="2000" b="1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-fx-background-position</a:t>
            </a:r>
            <a:endParaRPr lang="hu-HU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hu-HU" sz="2000" b="1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-fx-border-radius</a:t>
            </a:r>
            <a:endParaRPr lang="hu-HU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hu-HU" sz="2000" b="1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-fx-border-color</a:t>
            </a:r>
            <a:endParaRPr lang="hu-HU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hu-HU" sz="2000" b="1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-fx-textfill</a:t>
            </a:r>
            <a:endParaRPr lang="hu-HU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hu-HU" sz="2000" b="1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-fx-color</a:t>
            </a:r>
            <a:endParaRPr lang="hu-HU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365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300" y="-15439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b="1" u="sng" dirty="0">
                <a:solidFill>
                  <a:srgbClr val="0070C0"/>
                </a:solidFill>
              </a:rPr>
              <a:t>A main osztály: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194" y="885006"/>
            <a:ext cx="7964011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134</Words>
  <Application>Microsoft Office PowerPoint</Application>
  <PresentationFormat>Szélesvásznú</PresentationFormat>
  <Paragraphs>44</Paragraphs>
  <Slides>15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Office-téma</vt:lpstr>
      <vt:lpstr>Tanulói nyilvántartó</vt:lpstr>
      <vt:lpstr>A program kiindulópontja</vt:lpstr>
      <vt:lpstr>MVC modellre épül a program</vt:lpstr>
      <vt:lpstr>Program felépítése:</vt:lpstr>
      <vt:lpstr>POJO:</vt:lpstr>
      <vt:lpstr>A View réteg:</vt:lpstr>
      <vt:lpstr>PowerPoint bemutató</vt:lpstr>
      <vt:lpstr>Dizájnolás CSS-el</vt:lpstr>
      <vt:lpstr>A main osztály:</vt:lpstr>
      <vt:lpstr>A kontroller osztály alapbeállításai:</vt:lpstr>
      <vt:lpstr>A kezdő oldal:</vt:lpstr>
      <vt:lpstr>Model réteg</vt:lpstr>
      <vt:lpstr>Model réteg</vt:lpstr>
      <vt:lpstr>Model réteg</vt:lpstr>
      <vt:lpstr>Model réteg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Tanulói nyilvántartó</dc:title>
  <dc:creator>Windows-felhasználó</dc:creator>
  <cp:lastModifiedBy>Windows-felhasználó</cp:lastModifiedBy>
  <cp:revision>32</cp:revision>
  <dcterms:created xsi:type="dcterms:W3CDTF">2018-05-14T18:27:08Z</dcterms:created>
  <dcterms:modified xsi:type="dcterms:W3CDTF">2018-05-15T22:39:13Z</dcterms:modified>
</cp:coreProperties>
</file>