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Inter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Inter-bold.fntdata"/><Relationship Id="rId30" Type="http://schemas.openxmlformats.org/officeDocument/2006/relationships/font" Target="fonts/Inter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" name="Google Shape;4;n"/>
          <p:cNvSpPr/>
          <p:nvPr>
            <p:ph idx="2" type="sldImg"/>
          </p:nvPr>
        </p:nvSpPr>
        <p:spPr>
          <a:xfrm>
            <a:off x="1106487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3" type="hdr"/>
          </p:nvPr>
        </p:nvSpPr>
        <p:spPr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0" type="dt"/>
          </p:nvPr>
        </p:nvSpPr>
        <p:spPr>
          <a:xfrm>
            <a:off x="4278312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1" type="ftr"/>
          </p:nvPr>
        </p:nvSpPr>
        <p:spPr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idx="4" type="sldNum"/>
          </p:nvPr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:notes"/>
          <p:cNvSpPr/>
          <p:nvPr>
            <p:ph idx="2" type="sldImg"/>
          </p:nvPr>
        </p:nvSpPr>
        <p:spPr>
          <a:xfrm>
            <a:off x="914400" y="1143000"/>
            <a:ext cx="7315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" name="Google Shape;26;p1:notes"/>
          <p:cNvSpPr txBox="1"/>
          <p:nvPr>
            <p:ph idx="1" type="body"/>
          </p:nvPr>
        </p:nvSpPr>
        <p:spPr>
          <a:xfrm>
            <a:off x="914400" y="4400550"/>
            <a:ext cx="73152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1:notes"/>
          <p:cNvSpPr txBox="1"/>
          <p:nvPr/>
        </p:nvSpPr>
        <p:spPr>
          <a:xfrm>
            <a:off x="5180012" y="8685212"/>
            <a:ext cx="39624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/>
          <p:nvPr>
            <p:ph idx="2" type="sldImg"/>
          </p:nvPr>
        </p:nvSpPr>
        <p:spPr>
          <a:xfrm>
            <a:off x="914400" y="1143000"/>
            <a:ext cx="7315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914400" y="4400550"/>
            <a:ext cx="73152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 txBox="1"/>
          <p:nvPr/>
        </p:nvSpPr>
        <p:spPr>
          <a:xfrm>
            <a:off x="5180012" y="8685212"/>
            <a:ext cx="39624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/>
          <p:nvPr>
            <p:ph idx="2" type="sldImg"/>
          </p:nvPr>
        </p:nvSpPr>
        <p:spPr>
          <a:xfrm>
            <a:off x="914400" y="1143000"/>
            <a:ext cx="7315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914400" y="4400550"/>
            <a:ext cx="73152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0:notes"/>
          <p:cNvSpPr txBox="1"/>
          <p:nvPr/>
        </p:nvSpPr>
        <p:spPr>
          <a:xfrm>
            <a:off x="5180012" y="8685212"/>
            <a:ext cx="39624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914400" y="1143000"/>
            <a:ext cx="7315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2" name="Google Shape;152;p11:notes"/>
          <p:cNvSpPr txBox="1"/>
          <p:nvPr>
            <p:ph idx="1" type="body"/>
          </p:nvPr>
        </p:nvSpPr>
        <p:spPr>
          <a:xfrm>
            <a:off x="914400" y="4400550"/>
            <a:ext cx="73152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1:notes"/>
          <p:cNvSpPr txBox="1"/>
          <p:nvPr/>
        </p:nvSpPr>
        <p:spPr>
          <a:xfrm>
            <a:off x="5180012" y="8685212"/>
            <a:ext cx="39624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:notes"/>
          <p:cNvSpPr/>
          <p:nvPr>
            <p:ph idx="2" type="sldImg"/>
          </p:nvPr>
        </p:nvSpPr>
        <p:spPr>
          <a:xfrm>
            <a:off x="914400" y="1143000"/>
            <a:ext cx="7315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9" name="Google Shape;169;p12:notes"/>
          <p:cNvSpPr txBox="1"/>
          <p:nvPr>
            <p:ph idx="1" type="body"/>
          </p:nvPr>
        </p:nvSpPr>
        <p:spPr>
          <a:xfrm>
            <a:off x="914400" y="4400550"/>
            <a:ext cx="73152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2:notes"/>
          <p:cNvSpPr txBox="1"/>
          <p:nvPr/>
        </p:nvSpPr>
        <p:spPr>
          <a:xfrm>
            <a:off x="5180012" y="8685212"/>
            <a:ext cx="39624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:notes"/>
          <p:cNvSpPr/>
          <p:nvPr>
            <p:ph idx="2" type="sldImg"/>
          </p:nvPr>
        </p:nvSpPr>
        <p:spPr>
          <a:xfrm>
            <a:off x="914400" y="1143000"/>
            <a:ext cx="7315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9" name="Google Shape;179;p13:notes"/>
          <p:cNvSpPr txBox="1"/>
          <p:nvPr>
            <p:ph idx="1" type="body"/>
          </p:nvPr>
        </p:nvSpPr>
        <p:spPr>
          <a:xfrm>
            <a:off x="914400" y="4400550"/>
            <a:ext cx="73152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3:notes"/>
          <p:cNvSpPr txBox="1"/>
          <p:nvPr/>
        </p:nvSpPr>
        <p:spPr>
          <a:xfrm>
            <a:off x="5180012" y="8685212"/>
            <a:ext cx="39624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:notes"/>
          <p:cNvSpPr/>
          <p:nvPr>
            <p:ph idx="2" type="sldImg"/>
          </p:nvPr>
        </p:nvSpPr>
        <p:spPr>
          <a:xfrm>
            <a:off x="914400" y="1143000"/>
            <a:ext cx="7315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9" name="Google Shape;189;p14:notes"/>
          <p:cNvSpPr txBox="1"/>
          <p:nvPr>
            <p:ph idx="1" type="body"/>
          </p:nvPr>
        </p:nvSpPr>
        <p:spPr>
          <a:xfrm>
            <a:off x="914400" y="4400550"/>
            <a:ext cx="73152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4:notes"/>
          <p:cNvSpPr txBox="1"/>
          <p:nvPr/>
        </p:nvSpPr>
        <p:spPr>
          <a:xfrm>
            <a:off x="5180012" y="8685212"/>
            <a:ext cx="39624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:notes"/>
          <p:cNvSpPr/>
          <p:nvPr>
            <p:ph idx="2" type="sldImg"/>
          </p:nvPr>
        </p:nvSpPr>
        <p:spPr>
          <a:xfrm>
            <a:off x="914400" y="1143000"/>
            <a:ext cx="7315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9" name="Google Shape;199;p15:notes"/>
          <p:cNvSpPr txBox="1"/>
          <p:nvPr>
            <p:ph idx="1" type="body"/>
          </p:nvPr>
        </p:nvSpPr>
        <p:spPr>
          <a:xfrm>
            <a:off x="914400" y="4400550"/>
            <a:ext cx="73152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5:notes"/>
          <p:cNvSpPr txBox="1"/>
          <p:nvPr/>
        </p:nvSpPr>
        <p:spPr>
          <a:xfrm>
            <a:off x="5180012" y="8685212"/>
            <a:ext cx="39624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:notes"/>
          <p:cNvSpPr/>
          <p:nvPr>
            <p:ph idx="2" type="sldImg"/>
          </p:nvPr>
        </p:nvSpPr>
        <p:spPr>
          <a:xfrm>
            <a:off x="914400" y="1143000"/>
            <a:ext cx="7315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0" name="Google Shape;210;p16:notes"/>
          <p:cNvSpPr txBox="1"/>
          <p:nvPr>
            <p:ph idx="1" type="body"/>
          </p:nvPr>
        </p:nvSpPr>
        <p:spPr>
          <a:xfrm>
            <a:off x="914400" y="4400550"/>
            <a:ext cx="73152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6:notes"/>
          <p:cNvSpPr txBox="1"/>
          <p:nvPr/>
        </p:nvSpPr>
        <p:spPr>
          <a:xfrm>
            <a:off x="5180012" y="8685212"/>
            <a:ext cx="39624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7:notes"/>
          <p:cNvSpPr/>
          <p:nvPr>
            <p:ph idx="2" type="sldImg"/>
          </p:nvPr>
        </p:nvSpPr>
        <p:spPr>
          <a:xfrm>
            <a:off x="914400" y="1143000"/>
            <a:ext cx="7315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8" name="Google Shape;218;p17:notes"/>
          <p:cNvSpPr txBox="1"/>
          <p:nvPr>
            <p:ph idx="1" type="body"/>
          </p:nvPr>
        </p:nvSpPr>
        <p:spPr>
          <a:xfrm>
            <a:off x="914400" y="4400550"/>
            <a:ext cx="73152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:notes"/>
          <p:cNvSpPr txBox="1"/>
          <p:nvPr/>
        </p:nvSpPr>
        <p:spPr>
          <a:xfrm>
            <a:off x="5180012" y="8685212"/>
            <a:ext cx="39624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:notes"/>
          <p:cNvSpPr/>
          <p:nvPr>
            <p:ph idx="2" type="sldImg"/>
          </p:nvPr>
        </p:nvSpPr>
        <p:spPr>
          <a:xfrm>
            <a:off x="914400" y="1143000"/>
            <a:ext cx="7315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7" name="Google Shape;227;p18:notes"/>
          <p:cNvSpPr txBox="1"/>
          <p:nvPr>
            <p:ph idx="1" type="body"/>
          </p:nvPr>
        </p:nvSpPr>
        <p:spPr>
          <a:xfrm>
            <a:off x="914400" y="4400550"/>
            <a:ext cx="73152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:notes"/>
          <p:cNvSpPr txBox="1"/>
          <p:nvPr/>
        </p:nvSpPr>
        <p:spPr>
          <a:xfrm>
            <a:off x="5180012" y="8685212"/>
            <a:ext cx="39624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/>
          <p:nvPr>
            <p:ph idx="2" type="sldImg"/>
          </p:nvPr>
        </p:nvSpPr>
        <p:spPr>
          <a:xfrm>
            <a:off x="914400" y="1143000"/>
            <a:ext cx="7315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8" name="Google Shape;38;p2:notes"/>
          <p:cNvSpPr txBox="1"/>
          <p:nvPr>
            <p:ph idx="1" type="body"/>
          </p:nvPr>
        </p:nvSpPr>
        <p:spPr>
          <a:xfrm>
            <a:off x="914400" y="4400550"/>
            <a:ext cx="73152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:notes"/>
          <p:cNvSpPr txBox="1"/>
          <p:nvPr/>
        </p:nvSpPr>
        <p:spPr>
          <a:xfrm>
            <a:off x="5180012" y="8685212"/>
            <a:ext cx="39624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:notes"/>
          <p:cNvSpPr/>
          <p:nvPr>
            <p:ph idx="2" type="sldImg"/>
          </p:nvPr>
        </p:nvSpPr>
        <p:spPr>
          <a:xfrm>
            <a:off x="914400" y="1143000"/>
            <a:ext cx="7315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7" name="Google Shape;237;p19:notes"/>
          <p:cNvSpPr txBox="1"/>
          <p:nvPr>
            <p:ph idx="1" type="body"/>
          </p:nvPr>
        </p:nvSpPr>
        <p:spPr>
          <a:xfrm>
            <a:off x="914400" y="4400550"/>
            <a:ext cx="73152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9:notes"/>
          <p:cNvSpPr txBox="1"/>
          <p:nvPr/>
        </p:nvSpPr>
        <p:spPr>
          <a:xfrm>
            <a:off x="5180012" y="8685212"/>
            <a:ext cx="39624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:notes"/>
          <p:cNvSpPr/>
          <p:nvPr>
            <p:ph idx="2" type="sldImg"/>
          </p:nvPr>
        </p:nvSpPr>
        <p:spPr>
          <a:xfrm>
            <a:off x="914400" y="1143000"/>
            <a:ext cx="7315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5" name="Google Shape;245;p20:notes"/>
          <p:cNvSpPr txBox="1"/>
          <p:nvPr>
            <p:ph idx="1" type="body"/>
          </p:nvPr>
        </p:nvSpPr>
        <p:spPr>
          <a:xfrm>
            <a:off x="914400" y="4400550"/>
            <a:ext cx="73152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0:notes"/>
          <p:cNvSpPr txBox="1"/>
          <p:nvPr/>
        </p:nvSpPr>
        <p:spPr>
          <a:xfrm>
            <a:off x="5180012" y="8685212"/>
            <a:ext cx="39624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:notes"/>
          <p:cNvSpPr/>
          <p:nvPr>
            <p:ph idx="2" type="sldImg"/>
          </p:nvPr>
        </p:nvSpPr>
        <p:spPr>
          <a:xfrm>
            <a:off x="914400" y="1143000"/>
            <a:ext cx="7315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3" name="Google Shape;253;p21:notes"/>
          <p:cNvSpPr txBox="1"/>
          <p:nvPr>
            <p:ph idx="1" type="body"/>
          </p:nvPr>
        </p:nvSpPr>
        <p:spPr>
          <a:xfrm>
            <a:off x="914400" y="4400550"/>
            <a:ext cx="73152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1:notes"/>
          <p:cNvSpPr txBox="1"/>
          <p:nvPr/>
        </p:nvSpPr>
        <p:spPr>
          <a:xfrm>
            <a:off x="5180012" y="8685212"/>
            <a:ext cx="39624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2:notes"/>
          <p:cNvSpPr/>
          <p:nvPr>
            <p:ph idx="2" type="sldImg"/>
          </p:nvPr>
        </p:nvSpPr>
        <p:spPr>
          <a:xfrm>
            <a:off x="914400" y="1143000"/>
            <a:ext cx="7315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3" name="Google Shape;273;p22:notes"/>
          <p:cNvSpPr txBox="1"/>
          <p:nvPr>
            <p:ph idx="1" type="body"/>
          </p:nvPr>
        </p:nvSpPr>
        <p:spPr>
          <a:xfrm>
            <a:off x="914400" y="4400550"/>
            <a:ext cx="73152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2:notes"/>
          <p:cNvSpPr txBox="1"/>
          <p:nvPr/>
        </p:nvSpPr>
        <p:spPr>
          <a:xfrm>
            <a:off x="5180012" y="8685212"/>
            <a:ext cx="39624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3:notes"/>
          <p:cNvSpPr/>
          <p:nvPr>
            <p:ph idx="2" type="sldImg"/>
          </p:nvPr>
        </p:nvSpPr>
        <p:spPr>
          <a:xfrm>
            <a:off x="914400" y="1143000"/>
            <a:ext cx="7315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1" name="Google Shape;281;p23:notes"/>
          <p:cNvSpPr txBox="1"/>
          <p:nvPr>
            <p:ph idx="1" type="body"/>
          </p:nvPr>
        </p:nvSpPr>
        <p:spPr>
          <a:xfrm>
            <a:off x="914400" y="4400550"/>
            <a:ext cx="73152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3:notes"/>
          <p:cNvSpPr txBox="1"/>
          <p:nvPr/>
        </p:nvSpPr>
        <p:spPr>
          <a:xfrm>
            <a:off x="5180012" y="8685212"/>
            <a:ext cx="39624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:notes"/>
          <p:cNvSpPr/>
          <p:nvPr>
            <p:ph idx="2" type="sldImg"/>
          </p:nvPr>
        </p:nvSpPr>
        <p:spPr>
          <a:xfrm>
            <a:off x="914400" y="1143000"/>
            <a:ext cx="7315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8" name="Google Shape;48;p3:notes"/>
          <p:cNvSpPr txBox="1"/>
          <p:nvPr>
            <p:ph idx="1" type="body"/>
          </p:nvPr>
        </p:nvSpPr>
        <p:spPr>
          <a:xfrm>
            <a:off x="914400" y="4400550"/>
            <a:ext cx="73152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:notes"/>
          <p:cNvSpPr txBox="1"/>
          <p:nvPr/>
        </p:nvSpPr>
        <p:spPr>
          <a:xfrm>
            <a:off x="5180012" y="8685212"/>
            <a:ext cx="39624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914400" y="1143000"/>
            <a:ext cx="7315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914400" y="4400550"/>
            <a:ext cx="73152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:notes"/>
          <p:cNvSpPr txBox="1"/>
          <p:nvPr/>
        </p:nvSpPr>
        <p:spPr>
          <a:xfrm>
            <a:off x="5180012" y="8685212"/>
            <a:ext cx="39624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73539f4f4_0_0:notes"/>
          <p:cNvSpPr/>
          <p:nvPr>
            <p:ph idx="2" type="sldImg"/>
          </p:nvPr>
        </p:nvSpPr>
        <p:spPr>
          <a:xfrm>
            <a:off x="914400" y="1143000"/>
            <a:ext cx="7315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8" name="Google Shape;78;g2e73539f4f4_0_0:notes"/>
          <p:cNvSpPr txBox="1"/>
          <p:nvPr>
            <p:ph idx="1" type="body"/>
          </p:nvPr>
        </p:nvSpPr>
        <p:spPr>
          <a:xfrm>
            <a:off x="914400" y="4400550"/>
            <a:ext cx="73152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2e73539f4f4_0_0:notes"/>
          <p:cNvSpPr txBox="1"/>
          <p:nvPr/>
        </p:nvSpPr>
        <p:spPr>
          <a:xfrm>
            <a:off x="5180012" y="8685212"/>
            <a:ext cx="39624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/>
          <p:nvPr>
            <p:ph idx="2" type="sldImg"/>
          </p:nvPr>
        </p:nvSpPr>
        <p:spPr>
          <a:xfrm>
            <a:off x="914400" y="1143000"/>
            <a:ext cx="7315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p5:notes"/>
          <p:cNvSpPr txBox="1"/>
          <p:nvPr>
            <p:ph idx="1" type="body"/>
          </p:nvPr>
        </p:nvSpPr>
        <p:spPr>
          <a:xfrm>
            <a:off x="914400" y="4400550"/>
            <a:ext cx="73152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:notes"/>
          <p:cNvSpPr txBox="1"/>
          <p:nvPr/>
        </p:nvSpPr>
        <p:spPr>
          <a:xfrm>
            <a:off x="5180012" y="8685212"/>
            <a:ext cx="39624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/>
          <p:nvPr>
            <p:ph idx="2" type="sldImg"/>
          </p:nvPr>
        </p:nvSpPr>
        <p:spPr>
          <a:xfrm>
            <a:off x="914400" y="1143000"/>
            <a:ext cx="7315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914400" y="4400550"/>
            <a:ext cx="73152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:notes"/>
          <p:cNvSpPr txBox="1"/>
          <p:nvPr/>
        </p:nvSpPr>
        <p:spPr>
          <a:xfrm>
            <a:off x="5180012" y="8685212"/>
            <a:ext cx="39624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/>
          <p:nvPr>
            <p:ph idx="2" type="sldImg"/>
          </p:nvPr>
        </p:nvSpPr>
        <p:spPr>
          <a:xfrm>
            <a:off x="914400" y="1143000"/>
            <a:ext cx="7315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914400" y="4400550"/>
            <a:ext cx="73152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:notes"/>
          <p:cNvSpPr txBox="1"/>
          <p:nvPr/>
        </p:nvSpPr>
        <p:spPr>
          <a:xfrm>
            <a:off x="5180012" y="8685212"/>
            <a:ext cx="39624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/>
          <p:nvPr>
            <p:ph idx="2" type="sldImg"/>
          </p:nvPr>
        </p:nvSpPr>
        <p:spPr>
          <a:xfrm>
            <a:off x="914400" y="1143000"/>
            <a:ext cx="7315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7" name="Google Shape;117;p8:notes"/>
          <p:cNvSpPr txBox="1"/>
          <p:nvPr>
            <p:ph idx="1" type="body"/>
          </p:nvPr>
        </p:nvSpPr>
        <p:spPr>
          <a:xfrm>
            <a:off x="914400" y="4400550"/>
            <a:ext cx="73152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8:notes"/>
          <p:cNvSpPr txBox="1"/>
          <p:nvPr/>
        </p:nvSpPr>
        <p:spPr>
          <a:xfrm>
            <a:off x="5180012" y="8685212"/>
            <a:ext cx="39624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25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3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3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/>
          <p:nvPr>
            <p:ph type="title"/>
          </p:nvPr>
        </p:nvSpPr>
        <p:spPr>
          <a:xfrm>
            <a:off x="457200" y="204787"/>
            <a:ext cx="8228012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457200" y="1203325"/>
            <a:ext cx="8228012" cy="3392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2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/>
            </a:lvl1pPr>
            <a:lvl2pPr lvl="1" algn="r">
              <a:buNone/>
              <a:defRPr sz="1300"/>
            </a:lvl2pPr>
            <a:lvl3pPr lvl="2" algn="r">
              <a:buNone/>
              <a:defRPr sz="1300"/>
            </a:lvl3pPr>
            <a:lvl4pPr lvl="3" algn="r">
              <a:buNone/>
              <a:defRPr sz="1300"/>
            </a:lvl4pPr>
            <a:lvl5pPr lvl="4" algn="r">
              <a:buNone/>
              <a:defRPr sz="1300"/>
            </a:lvl5pPr>
            <a:lvl6pPr lvl="5" algn="r">
              <a:buNone/>
              <a:defRPr sz="1300"/>
            </a:lvl6pPr>
            <a:lvl7pPr lvl="6" algn="r">
              <a:buNone/>
              <a:defRPr sz="1300"/>
            </a:lvl7pPr>
            <a:lvl8pPr lvl="7" algn="r">
              <a:buNone/>
              <a:defRPr sz="1300"/>
            </a:lvl8pPr>
            <a:lvl9pPr lvl="8" algn="r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png"/><Relationship Id="rId4" Type="http://schemas.openxmlformats.org/officeDocument/2006/relationships/image" Target="../media/image11.png"/><Relationship Id="rId5" Type="http://schemas.openxmlformats.org/officeDocument/2006/relationships/image" Target="../media/image17.jpg"/><Relationship Id="rId6" Type="http://schemas.openxmlformats.org/officeDocument/2006/relationships/image" Target="../media/image2.png"/><Relationship Id="rId7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2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2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2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2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2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nonodoubt/JMLC-CNN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5.png"/><Relationship Id="rId6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hyperlink" Target="https://arxiv.org/abs/1505.04597" TargetMode="External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C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/>
        </p:nvSpPr>
        <p:spPr>
          <a:xfrm>
            <a:off x="417050" y="1360750"/>
            <a:ext cx="37083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en-US" sz="3500" u="none">
                <a:solidFill>
                  <a:srgbClr val="0000FF"/>
                </a:solidFill>
                <a:latin typeface="Inter"/>
                <a:ea typeface="Inter"/>
                <a:cs typeface="Inter"/>
                <a:sym typeface="Inter"/>
              </a:rPr>
              <a:t>Исследование: сегментация изображений</a:t>
            </a:r>
            <a:endParaRPr sz="3500">
              <a:solidFill>
                <a:srgbClr val="0000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0" name="Google Shape;30;p4"/>
          <p:cNvSpPr txBox="1"/>
          <p:nvPr/>
        </p:nvSpPr>
        <p:spPr>
          <a:xfrm>
            <a:off x="417050" y="3139850"/>
            <a:ext cx="32274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nter"/>
              <a:buNone/>
            </a:pPr>
            <a:r>
              <a:rPr i="0" lang="en-US" u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JMLC / Фомин Евгений</a:t>
            </a:r>
            <a:endParaRPr sz="16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1" name="Google Shape;3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0613" y="4752750"/>
            <a:ext cx="1674812" cy="138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7699" y="4700350"/>
            <a:ext cx="706437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4"/>
          <p:cNvPicPr preferRelativeResize="0"/>
          <p:nvPr/>
        </p:nvPicPr>
        <p:blipFill rotWithShape="1">
          <a:blip r:embed="rId5">
            <a:alphaModFix/>
          </a:blip>
          <a:srcRect b="0" l="7793" r="7793" t="0"/>
          <a:stretch/>
        </p:blipFill>
        <p:spPr>
          <a:xfrm>
            <a:off x="5394325" y="666750"/>
            <a:ext cx="2774950" cy="3338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6250" y="320675"/>
            <a:ext cx="1536700" cy="423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60975" y="666750"/>
            <a:ext cx="3708300" cy="370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C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/>
          <p:nvPr/>
        </p:nvSpPr>
        <p:spPr>
          <a:xfrm>
            <a:off x="440225" y="4001450"/>
            <a:ext cx="3705300" cy="863700"/>
          </a:xfrm>
          <a:prstGeom prst="roundRect">
            <a:avLst>
              <a:gd fmla="val 3600" name="adj"/>
            </a:avLst>
          </a:prstGeom>
          <a:solidFill>
            <a:srgbClr val="00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5575" y="978900"/>
            <a:ext cx="6411912" cy="3684587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3"/>
          <p:cNvSpPr txBox="1"/>
          <p:nvPr/>
        </p:nvSpPr>
        <p:spPr>
          <a:xfrm>
            <a:off x="476262" y="360337"/>
            <a:ext cx="55659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nter"/>
              <a:buNone/>
            </a:pPr>
            <a:r>
              <a:rPr b="1" i="0" lang="en-US" sz="2600" u="none">
                <a:solidFill>
                  <a:srgbClr val="000000"/>
                </a:solidFill>
              </a:rPr>
              <a:t>UNet++ (UNet_stride)</a:t>
            </a:r>
            <a:endParaRPr/>
          </a:p>
        </p:txBody>
      </p:sp>
      <p:sp>
        <p:nvSpPr>
          <p:cNvPr id="137" name="Google Shape;137;p13"/>
          <p:cNvSpPr/>
          <p:nvPr/>
        </p:nvSpPr>
        <p:spPr>
          <a:xfrm>
            <a:off x="476250" y="1581150"/>
            <a:ext cx="387191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3"/>
          <p:cNvSpPr txBox="1"/>
          <p:nvPr/>
        </p:nvSpPr>
        <p:spPr>
          <a:xfrm>
            <a:off x="8089900" y="417512"/>
            <a:ext cx="57785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nter"/>
              <a:buNone/>
            </a:pPr>
            <a:r>
              <a:rPr i="0" lang="en-US" sz="1700" u="none">
                <a:solidFill>
                  <a:srgbClr val="000000"/>
                </a:solidFill>
              </a:rPr>
              <a:t>2024</a:t>
            </a:r>
            <a:endParaRPr/>
          </a:p>
        </p:txBody>
      </p:sp>
      <p:sp>
        <p:nvSpPr>
          <p:cNvPr id="139" name="Google Shape;139;p13"/>
          <p:cNvSpPr txBox="1"/>
          <p:nvPr/>
        </p:nvSpPr>
        <p:spPr>
          <a:xfrm>
            <a:off x="523025" y="4118925"/>
            <a:ext cx="35529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</a:pPr>
            <a:r>
              <a:rPr i="0" lang="en-US" sz="1200" u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Unet_stride использует свёртки с шагом (stride) вместо пуллинга и транспонированные свёртки вместо апсемплинга.</a:t>
            </a:r>
            <a:endParaRPr sz="16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0" name="Google Shape;140;p13"/>
          <p:cNvSpPr txBox="1"/>
          <p:nvPr/>
        </p:nvSpPr>
        <p:spPr>
          <a:xfrm>
            <a:off x="365100" y="909375"/>
            <a:ext cx="4531200" cy="3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555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Энкодер:</a:t>
            </a:r>
            <a:r>
              <a:rPr i="0" lang="en-US" sz="1200" u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постепенно уменьшает входное изображение и его пространственное разрешение, извлекая при этом важные признаки. </a:t>
            </a:r>
            <a:r>
              <a:rPr b="1" lang="en-US" sz="1200">
                <a:latin typeface="Inter"/>
                <a:ea typeface="Inter"/>
                <a:cs typeface="Inter"/>
                <a:sym typeface="Inter"/>
              </a:rPr>
              <a:t>(</a:t>
            </a:r>
            <a:r>
              <a:rPr b="1" i="0" lang="en-US" sz="1200" u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Свёртки с шагом (stride) вместо пуллинга </a:t>
            </a:r>
            <a:r>
              <a:rPr i="0" lang="en-US" sz="1200" u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для увеличения области просмотра признаков</a:t>
            </a:r>
            <a:r>
              <a:rPr lang="en-US" sz="1200">
                <a:latin typeface="Inter"/>
                <a:ea typeface="Inter"/>
                <a:cs typeface="Inter"/>
                <a:sym typeface="Inter"/>
              </a:rPr>
              <a:t>)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i="0" sz="1200" u="non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Bottleneck</a:t>
            </a:r>
            <a:r>
              <a:rPr i="0" lang="en-US" sz="1200" u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200">
                <a:solidFill>
                  <a:srgbClr val="4D5156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— </a:t>
            </a:r>
            <a:r>
              <a:rPr i="0" lang="en-US" sz="1200" u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центральная часть сети, которая соединяет энкодер и декодер. Она содержит самые глубоко извлеченные признаки изображения.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i="0" sz="1200" u="non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Декодер</a:t>
            </a:r>
            <a:r>
              <a:rPr i="0" lang="en-US" sz="1200" u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использует индексы макспулинга из энкодера, восстанавливая исходные пространственные размеры. (</a:t>
            </a:r>
            <a:r>
              <a:rPr b="1" i="0" lang="en-US" sz="1200" u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Транспонированныи свёртки </a:t>
            </a:r>
            <a:r>
              <a:rPr i="0" lang="en-US" sz="1200" u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вместо апсемплинга</a:t>
            </a:r>
            <a:r>
              <a:rPr lang="en-US" sz="1200">
                <a:latin typeface="Inter"/>
                <a:ea typeface="Inter"/>
                <a:cs typeface="Inter"/>
                <a:sym typeface="Inter"/>
              </a:rPr>
              <a:t>)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i="0" sz="1200" u="non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Скип-соединения.</a:t>
            </a:r>
            <a:r>
              <a:rPr i="0" lang="en-US" sz="1200" u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На каждом уровне энкодера выходные данные передаются в соответствующий уровень декодера. Это позволяет сети сохранять пространственную информацию, утерянную при сжатии.</a:t>
            </a:r>
            <a:endParaRPr i="0" sz="1200" u="non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41" name="Google Shape;14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49225" y="1484550"/>
            <a:ext cx="4094776" cy="236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F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 txBox="1"/>
          <p:nvPr/>
        </p:nvSpPr>
        <p:spPr>
          <a:xfrm>
            <a:off x="476250" y="2382837"/>
            <a:ext cx="6688137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Inter"/>
              <a:buNone/>
            </a:pPr>
            <a:r>
              <a:rPr b="1" i="0" lang="en-US" sz="3900" u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02.</a:t>
            </a:r>
            <a:endParaRPr sz="8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Inter"/>
              <a:buNone/>
            </a:pPr>
            <a:r>
              <a:rPr b="1" i="0" lang="en-US" sz="3900" u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Функции потерь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8" name="Google Shape;148;p14"/>
          <p:cNvSpPr txBox="1"/>
          <p:nvPr/>
        </p:nvSpPr>
        <p:spPr>
          <a:xfrm>
            <a:off x="8174037" y="417512"/>
            <a:ext cx="493712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2024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49" name="Google Shape;14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625" y="306387"/>
            <a:ext cx="1673225" cy="461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C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"/>
          <p:cNvSpPr txBox="1"/>
          <p:nvPr/>
        </p:nvSpPr>
        <p:spPr>
          <a:xfrm>
            <a:off x="476250" y="906462"/>
            <a:ext cx="55657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nter"/>
              <a:buNone/>
            </a:pPr>
            <a:r>
              <a:rPr b="1" i="0" lang="en-US" sz="2600" u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Функции потерь</a:t>
            </a:r>
            <a:endParaRPr/>
          </a:p>
        </p:txBody>
      </p:sp>
      <p:sp>
        <p:nvSpPr>
          <p:cNvPr id="156" name="Google Shape;156;p15"/>
          <p:cNvSpPr txBox="1"/>
          <p:nvPr/>
        </p:nvSpPr>
        <p:spPr>
          <a:xfrm>
            <a:off x="481037" y="2692637"/>
            <a:ext cx="1630500" cy="14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-US" sz="1200" u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Binary Cross-Entropy (BCE)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5"/>
          <p:cNvSpPr txBox="1"/>
          <p:nvPr/>
        </p:nvSpPr>
        <p:spPr>
          <a:xfrm>
            <a:off x="2338412" y="2692637"/>
            <a:ext cx="16257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-US" sz="1200" u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Dice coefficient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8" name="Google Shape;158;p15"/>
          <p:cNvSpPr txBox="1"/>
          <p:nvPr/>
        </p:nvSpPr>
        <p:spPr>
          <a:xfrm>
            <a:off x="476262" y="1633325"/>
            <a:ext cx="391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Inter"/>
              <a:buNone/>
            </a:pPr>
            <a:r>
              <a:rPr b="1" i="0" lang="en-US" sz="1300" u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Для сравнительных тестов нейросетей использованы следующие функции потерь:</a:t>
            </a:r>
            <a:endParaRPr/>
          </a:p>
        </p:txBody>
      </p:sp>
      <p:sp>
        <p:nvSpPr>
          <p:cNvPr id="159" name="Google Shape;159;p15"/>
          <p:cNvSpPr txBox="1"/>
          <p:nvPr/>
        </p:nvSpPr>
        <p:spPr>
          <a:xfrm>
            <a:off x="481037" y="2427525"/>
            <a:ext cx="16305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nter"/>
              <a:buNone/>
            </a:pPr>
            <a:r>
              <a:rPr b="1" i="0" lang="en-US" sz="1300" u="none">
                <a:solidFill>
                  <a:srgbClr val="0000FF"/>
                </a:solidFill>
                <a:latin typeface="Inter"/>
                <a:ea typeface="Inter"/>
                <a:cs typeface="Inter"/>
                <a:sym typeface="Inter"/>
              </a:rPr>
              <a:t>01</a:t>
            </a:r>
            <a:endParaRPr b="1" sz="1500">
              <a:solidFill>
                <a:srgbClr val="0000FF"/>
              </a:solidFill>
            </a:endParaRPr>
          </a:p>
        </p:txBody>
      </p:sp>
      <p:sp>
        <p:nvSpPr>
          <p:cNvPr id="160" name="Google Shape;160;p15"/>
          <p:cNvSpPr txBox="1"/>
          <p:nvPr/>
        </p:nvSpPr>
        <p:spPr>
          <a:xfrm>
            <a:off x="2340000" y="2429112"/>
            <a:ext cx="16272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nter"/>
              <a:buNone/>
            </a:pPr>
            <a:r>
              <a:rPr b="1" i="0" lang="en-US" sz="1300" u="none">
                <a:solidFill>
                  <a:srgbClr val="0000FF"/>
                </a:solidFill>
                <a:latin typeface="Inter"/>
                <a:ea typeface="Inter"/>
                <a:cs typeface="Inter"/>
                <a:sym typeface="Inter"/>
              </a:rPr>
              <a:t>02</a:t>
            </a:r>
            <a:endParaRPr b="1" sz="1500">
              <a:solidFill>
                <a:srgbClr val="0000FF"/>
              </a:solidFill>
            </a:endParaRPr>
          </a:p>
        </p:txBody>
      </p:sp>
      <p:sp>
        <p:nvSpPr>
          <p:cNvPr id="161" name="Google Shape;161;p15"/>
          <p:cNvSpPr txBox="1"/>
          <p:nvPr/>
        </p:nvSpPr>
        <p:spPr>
          <a:xfrm>
            <a:off x="484212" y="3773725"/>
            <a:ext cx="1630500" cy="7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-US" sz="1200" u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Focal loss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2" name="Google Shape;162;p15"/>
          <p:cNvSpPr txBox="1"/>
          <p:nvPr/>
        </p:nvSpPr>
        <p:spPr>
          <a:xfrm>
            <a:off x="2341587" y="3772137"/>
            <a:ext cx="1625700" cy="7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-US" sz="1200" u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BCE supervised regularization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3" name="Google Shape;163;p15"/>
          <p:cNvSpPr txBox="1"/>
          <p:nvPr/>
        </p:nvSpPr>
        <p:spPr>
          <a:xfrm>
            <a:off x="484212" y="3507025"/>
            <a:ext cx="16305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nter"/>
              <a:buNone/>
            </a:pPr>
            <a:r>
              <a:rPr b="1" i="0" lang="en-US" sz="1300" u="none">
                <a:solidFill>
                  <a:srgbClr val="0000FF"/>
                </a:solidFill>
                <a:latin typeface="Inter"/>
                <a:ea typeface="Inter"/>
                <a:cs typeface="Inter"/>
                <a:sym typeface="Inter"/>
              </a:rPr>
              <a:t>03</a:t>
            </a:r>
            <a:endParaRPr b="1" sz="1500">
              <a:solidFill>
                <a:srgbClr val="0000FF"/>
              </a:solidFill>
            </a:endParaRPr>
          </a:p>
        </p:txBody>
      </p:sp>
      <p:sp>
        <p:nvSpPr>
          <p:cNvPr id="164" name="Google Shape;164;p15"/>
          <p:cNvSpPr txBox="1"/>
          <p:nvPr/>
        </p:nvSpPr>
        <p:spPr>
          <a:xfrm>
            <a:off x="2341587" y="3507025"/>
            <a:ext cx="16272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nter"/>
              <a:buNone/>
            </a:pPr>
            <a:r>
              <a:rPr b="1" i="0" lang="en-US" sz="1300" u="none">
                <a:solidFill>
                  <a:srgbClr val="0000FF"/>
                </a:solidFill>
                <a:latin typeface="Inter"/>
                <a:ea typeface="Inter"/>
                <a:cs typeface="Inter"/>
                <a:sym typeface="Inter"/>
              </a:rPr>
              <a:t>04</a:t>
            </a:r>
            <a:endParaRPr b="1" sz="1500">
              <a:solidFill>
                <a:srgbClr val="0000FF"/>
              </a:solidFill>
            </a:endParaRPr>
          </a:p>
        </p:txBody>
      </p:sp>
      <p:pic>
        <p:nvPicPr>
          <p:cNvPr id="165" name="Google Shape;16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250" y="320675"/>
            <a:ext cx="1536700" cy="423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5"/>
          <p:cNvPicPr preferRelativeResize="0"/>
          <p:nvPr/>
        </p:nvPicPr>
        <p:blipFill rotWithShape="1">
          <a:blip r:embed="rId4">
            <a:alphaModFix/>
          </a:blip>
          <a:srcRect b="0" l="0" r="724" t="0"/>
          <a:stretch/>
        </p:blipFill>
        <p:spPr>
          <a:xfrm>
            <a:off x="4620075" y="996650"/>
            <a:ext cx="4110525" cy="346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C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"/>
          <p:cNvSpPr txBox="1"/>
          <p:nvPr/>
        </p:nvSpPr>
        <p:spPr>
          <a:xfrm>
            <a:off x="476250" y="857250"/>
            <a:ext cx="55657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nter"/>
              <a:buNone/>
            </a:pPr>
            <a:r>
              <a:rPr b="1" i="0" lang="en-US" sz="2600" u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SegNet: BCE loss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3" name="Google Shape;173;p16"/>
          <p:cNvSpPr/>
          <p:nvPr/>
        </p:nvSpPr>
        <p:spPr>
          <a:xfrm>
            <a:off x="4983162" y="2573337"/>
            <a:ext cx="3871912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6"/>
          <p:cNvSpPr txBox="1"/>
          <p:nvPr/>
        </p:nvSpPr>
        <p:spPr>
          <a:xfrm>
            <a:off x="8032750" y="417512"/>
            <a:ext cx="6350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nter"/>
              <a:buNone/>
            </a:pPr>
            <a:r>
              <a:rPr b="0" i="0" lang="en-US" sz="1700" u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2024</a:t>
            </a:r>
            <a:endParaRPr/>
          </a:p>
        </p:txBody>
      </p:sp>
      <p:pic>
        <p:nvPicPr>
          <p:cNvPr id="175" name="Google Shape;17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250" y="320675"/>
            <a:ext cx="1536700" cy="423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6"/>
          <p:cNvPicPr preferRelativeResize="0"/>
          <p:nvPr/>
        </p:nvPicPr>
        <p:blipFill rotWithShape="1">
          <a:blip r:embed="rId4">
            <a:alphaModFix/>
          </a:blip>
          <a:srcRect b="0" l="0" r="0" t="6994"/>
          <a:stretch/>
        </p:blipFill>
        <p:spPr>
          <a:xfrm>
            <a:off x="714150" y="1430775"/>
            <a:ext cx="7428726" cy="3350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C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476250" y="873125"/>
            <a:ext cx="55659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nter"/>
              <a:buNone/>
            </a:pPr>
            <a:r>
              <a:rPr b="1" i="0" lang="en-US" sz="2600" u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SegNet: DICE loss</a:t>
            </a:r>
            <a:endParaRPr/>
          </a:p>
        </p:txBody>
      </p:sp>
      <p:sp>
        <p:nvSpPr>
          <p:cNvPr id="183" name="Google Shape;183;p17"/>
          <p:cNvSpPr/>
          <p:nvPr/>
        </p:nvSpPr>
        <p:spPr>
          <a:xfrm>
            <a:off x="4983162" y="2573337"/>
            <a:ext cx="3871912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7"/>
          <p:cNvSpPr txBox="1"/>
          <p:nvPr/>
        </p:nvSpPr>
        <p:spPr>
          <a:xfrm>
            <a:off x="8032750" y="417512"/>
            <a:ext cx="6350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nter"/>
              <a:buNone/>
            </a:pPr>
            <a:r>
              <a:rPr b="0" i="0" lang="en-US" sz="1700" u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2024</a:t>
            </a:r>
            <a:endParaRPr/>
          </a:p>
        </p:txBody>
      </p:sp>
      <p:pic>
        <p:nvPicPr>
          <p:cNvPr id="185" name="Google Shape;18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250" y="320675"/>
            <a:ext cx="1536700" cy="423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7"/>
          <p:cNvPicPr preferRelativeResize="0"/>
          <p:nvPr/>
        </p:nvPicPr>
        <p:blipFill rotWithShape="1">
          <a:blip r:embed="rId4">
            <a:alphaModFix/>
          </a:blip>
          <a:srcRect b="0" l="0" r="0" t="6515"/>
          <a:stretch/>
        </p:blipFill>
        <p:spPr>
          <a:xfrm>
            <a:off x="720725" y="1450500"/>
            <a:ext cx="7272326" cy="3443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C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"/>
          <p:cNvSpPr txBox="1"/>
          <p:nvPr/>
        </p:nvSpPr>
        <p:spPr>
          <a:xfrm>
            <a:off x="476250" y="873125"/>
            <a:ext cx="71565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nter"/>
              <a:buNone/>
            </a:pPr>
            <a:r>
              <a:rPr b="1" i="0" lang="en-US" sz="2600" u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SegNet: </a:t>
            </a:r>
            <a:r>
              <a:rPr b="1" lang="en-US" sz="2600">
                <a:latin typeface="Inter"/>
                <a:ea typeface="Inter"/>
                <a:cs typeface="Inter"/>
                <a:sym typeface="Inter"/>
              </a:rPr>
              <a:t>BCE</a:t>
            </a:r>
            <a:r>
              <a:rPr b="1" i="0" lang="en-US" sz="2600" u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b="1" lang="en-US" sz="2600">
                <a:latin typeface="Inter"/>
                <a:ea typeface="Inter"/>
                <a:cs typeface="Inter"/>
                <a:sym typeface="Inter"/>
              </a:rPr>
              <a:t>supervised</a:t>
            </a:r>
            <a:r>
              <a:rPr b="1" i="0" lang="en-US" sz="2600" u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regularization</a:t>
            </a:r>
            <a:endParaRPr/>
          </a:p>
        </p:txBody>
      </p:sp>
      <p:sp>
        <p:nvSpPr>
          <p:cNvPr id="193" name="Google Shape;193;p18"/>
          <p:cNvSpPr/>
          <p:nvPr/>
        </p:nvSpPr>
        <p:spPr>
          <a:xfrm>
            <a:off x="4983162" y="2573337"/>
            <a:ext cx="3871912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8"/>
          <p:cNvSpPr txBox="1"/>
          <p:nvPr/>
        </p:nvSpPr>
        <p:spPr>
          <a:xfrm>
            <a:off x="8032750" y="417512"/>
            <a:ext cx="6350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nter"/>
              <a:buNone/>
            </a:pPr>
            <a:r>
              <a:rPr i="0" lang="en-US" sz="1700" u="none">
                <a:solidFill>
                  <a:srgbClr val="000000"/>
                </a:solidFill>
              </a:rPr>
              <a:t>2024</a:t>
            </a:r>
            <a:endParaRPr/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250" y="320675"/>
            <a:ext cx="1536700" cy="423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8"/>
          <p:cNvPicPr preferRelativeResize="0"/>
          <p:nvPr/>
        </p:nvPicPr>
        <p:blipFill rotWithShape="1">
          <a:blip r:embed="rId4">
            <a:alphaModFix/>
          </a:blip>
          <a:srcRect b="0" l="0" r="0" t="7927"/>
          <a:stretch/>
        </p:blipFill>
        <p:spPr>
          <a:xfrm>
            <a:off x="431800" y="1450500"/>
            <a:ext cx="7600949" cy="322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C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 txBox="1"/>
          <p:nvPr/>
        </p:nvSpPr>
        <p:spPr>
          <a:xfrm>
            <a:off x="476250" y="857250"/>
            <a:ext cx="55657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nter"/>
              <a:buNone/>
            </a:pPr>
            <a:r>
              <a:rPr b="1" i="0" lang="en-US" sz="2600" u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UNet: focal loss</a:t>
            </a:r>
            <a:endParaRPr/>
          </a:p>
        </p:txBody>
      </p:sp>
      <p:sp>
        <p:nvSpPr>
          <p:cNvPr id="203" name="Google Shape;203;p19"/>
          <p:cNvSpPr/>
          <p:nvPr/>
        </p:nvSpPr>
        <p:spPr>
          <a:xfrm>
            <a:off x="4983162" y="2573337"/>
            <a:ext cx="3871912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9"/>
          <p:cNvSpPr txBox="1"/>
          <p:nvPr/>
        </p:nvSpPr>
        <p:spPr>
          <a:xfrm>
            <a:off x="8032750" y="417512"/>
            <a:ext cx="6350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nter"/>
              <a:buNone/>
            </a:pPr>
            <a:r>
              <a:rPr b="0" i="0" lang="en-US" sz="1700" u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2024</a:t>
            </a:r>
            <a:endParaRPr/>
          </a:p>
        </p:txBody>
      </p:sp>
      <p:pic>
        <p:nvPicPr>
          <p:cNvPr id="205" name="Google Shape;20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250" y="320675"/>
            <a:ext cx="1536700" cy="423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9"/>
          <p:cNvPicPr preferRelativeResize="0"/>
          <p:nvPr/>
        </p:nvPicPr>
        <p:blipFill rotWithShape="1">
          <a:blip r:embed="rId4">
            <a:alphaModFix/>
          </a:blip>
          <a:srcRect b="0" l="0" r="0" t="9107"/>
          <a:stretch/>
        </p:blipFill>
        <p:spPr>
          <a:xfrm>
            <a:off x="1025150" y="1336675"/>
            <a:ext cx="7007600" cy="331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9"/>
          <p:cNvSpPr txBox="1"/>
          <p:nvPr/>
        </p:nvSpPr>
        <p:spPr>
          <a:xfrm>
            <a:off x="3666800" y="4625812"/>
            <a:ext cx="2020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nter"/>
              <a:buNone/>
            </a:pPr>
            <a:r>
              <a:rPr b="1" i="0" lang="en-US" sz="2400" u="none">
                <a:solidFill>
                  <a:srgbClr val="0000FF"/>
                </a:solidFill>
                <a:latin typeface="Inter"/>
                <a:ea typeface="Inter"/>
                <a:cs typeface="Inter"/>
                <a:sym typeface="Inter"/>
              </a:rPr>
              <a:t>B</a:t>
            </a:r>
            <a:r>
              <a:rPr b="1" lang="en-US" sz="2400">
                <a:solidFill>
                  <a:srgbClr val="0000FF"/>
                </a:solidFill>
                <a:latin typeface="Inter"/>
                <a:ea typeface="Inter"/>
                <a:cs typeface="Inter"/>
                <a:sym typeface="Inter"/>
              </a:rPr>
              <a:t>est</a:t>
            </a:r>
            <a:r>
              <a:rPr b="1" i="0" lang="en-US" sz="2400" u="none">
                <a:solidFill>
                  <a:srgbClr val="0000FF"/>
                </a:solidFill>
                <a:latin typeface="Inter"/>
                <a:ea typeface="Inter"/>
                <a:cs typeface="Inter"/>
                <a:sym typeface="Inter"/>
              </a:rPr>
              <a:t> result</a:t>
            </a:r>
            <a:endParaRPr sz="1200">
              <a:solidFill>
                <a:srgbClr val="0000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FF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"/>
          <p:cNvSpPr txBox="1"/>
          <p:nvPr/>
        </p:nvSpPr>
        <p:spPr>
          <a:xfrm>
            <a:off x="476250" y="2382837"/>
            <a:ext cx="6688137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Inter"/>
              <a:buNone/>
            </a:pPr>
            <a:r>
              <a:rPr b="1" i="0" lang="en-US" sz="3900" u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03.</a:t>
            </a:r>
            <a:endParaRPr sz="8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Inter"/>
              <a:buNone/>
            </a:pPr>
            <a:r>
              <a:rPr b="1" i="0" lang="en-US" sz="3900" u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Результаты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4" name="Google Shape;214;p20"/>
          <p:cNvSpPr txBox="1"/>
          <p:nvPr/>
        </p:nvSpPr>
        <p:spPr>
          <a:xfrm>
            <a:off x="8174037" y="417512"/>
            <a:ext cx="493712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2024</a:t>
            </a:r>
            <a:endParaRPr/>
          </a:p>
        </p:txBody>
      </p:sp>
      <p:pic>
        <p:nvPicPr>
          <p:cNvPr id="215" name="Google Shape;21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625" y="306387"/>
            <a:ext cx="1673225" cy="461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C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"/>
          <p:cNvSpPr txBox="1"/>
          <p:nvPr/>
        </p:nvSpPr>
        <p:spPr>
          <a:xfrm>
            <a:off x="236600" y="299600"/>
            <a:ext cx="83421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nter"/>
              <a:buNone/>
            </a:pPr>
            <a:r>
              <a:rPr b="1" lang="en-US" sz="2600">
                <a:latin typeface="Inter"/>
                <a:ea typeface="Inter"/>
                <a:cs typeface="Inter"/>
                <a:sym typeface="Inter"/>
              </a:rPr>
              <a:t>Зависимость метрики IoU от </a:t>
            </a:r>
            <a:r>
              <a:rPr b="1" i="0" lang="en-US" sz="2600" u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функци</a:t>
            </a:r>
            <a:r>
              <a:rPr b="1" lang="en-US" sz="2600">
                <a:latin typeface="Inter"/>
                <a:ea typeface="Inter"/>
                <a:cs typeface="Inter"/>
                <a:sym typeface="Inter"/>
              </a:rPr>
              <a:t>и</a:t>
            </a:r>
            <a:r>
              <a:rPr b="1" i="0" lang="en-US" sz="2600" u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потерь</a:t>
            </a:r>
            <a:endParaRPr/>
          </a:p>
        </p:txBody>
      </p:sp>
      <p:sp>
        <p:nvSpPr>
          <p:cNvPr id="222" name="Google Shape;222;p21"/>
          <p:cNvSpPr/>
          <p:nvPr/>
        </p:nvSpPr>
        <p:spPr>
          <a:xfrm>
            <a:off x="4983162" y="2573337"/>
            <a:ext cx="3871912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1"/>
          <p:cNvSpPr txBox="1"/>
          <p:nvPr/>
        </p:nvSpPr>
        <p:spPr>
          <a:xfrm>
            <a:off x="8351837" y="349562"/>
            <a:ext cx="6351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nter"/>
              <a:buNone/>
            </a:pPr>
            <a:r>
              <a:rPr b="0" i="0" lang="en-US" sz="1700" u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2024</a:t>
            </a:r>
            <a:endParaRPr/>
          </a:p>
        </p:txBody>
      </p:sp>
      <p:pic>
        <p:nvPicPr>
          <p:cNvPr id="224" name="Google Shape;224;p21"/>
          <p:cNvPicPr preferRelativeResize="0"/>
          <p:nvPr/>
        </p:nvPicPr>
        <p:blipFill rotWithShape="1">
          <a:blip r:embed="rId3">
            <a:alphaModFix/>
          </a:blip>
          <a:srcRect b="0" l="0" r="0" t="6367"/>
          <a:stretch/>
        </p:blipFill>
        <p:spPr>
          <a:xfrm>
            <a:off x="1378150" y="889575"/>
            <a:ext cx="5970477" cy="3960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C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"/>
          <p:cNvSpPr txBox="1"/>
          <p:nvPr/>
        </p:nvSpPr>
        <p:spPr>
          <a:xfrm>
            <a:off x="271400" y="367550"/>
            <a:ext cx="70566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nter"/>
              <a:buNone/>
            </a:pPr>
            <a:r>
              <a:rPr b="1" lang="en-US" sz="2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Зависимость метрики IoU от функции потерь (по архитектурам) </a:t>
            </a:r>
            <a:endParaRPr/>
          </a:p>
        </p:txBody>
      </p:sp>
      <p:sp>
        <p:nvSpPr>
          <p:cNvPr id="231" name="Google Shape;231;p22"/>
          <p:cNvSpPr/>
          <p:nvPr/>
        </p:nvSpPr>
        <p:spPr>
          <a:xfrm>
            <a:off x="4983162" y="2573337"/>
            <a:ext cx="3871912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2"/>
          <p:cNvSpPr txBox="1"/>
          <p:nvPr/>
        </p:nvSpPr>
        <p:spPr>
          <a:xfrm>
            <a:off x="8219987" y="467462"/>
            <a:ext cx="6351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nter"/>
              <a:buNone/>
            </a:pPr>
            <a:r>
              <a:rPr i="0" lang="en-US" sz="1700" u="none">
                <a:solidFill>
                  <a:srgbClr val="000000"/>
                </a:solidFill>
              </a:rPr>
              <a:t>2024</a:t>
            </a:r>
            <a:endParaRPr/>
          </a:p>
        </p:txBody>
      </p:sp>
      <p:pic>
        <p:nvPicPr>
          <p:cNvPr id="233" name="Google Shape;233;p22"/>
          <p:cNvPicPr preferRelativeResize="0"/>
          <p:nvPr/>
        </p:nvPicPr>
        <p:blipFill rotWithShape="1">
          <a:blip r:embed="rId3">
            <a:alphaModFix/>
          </a:blip>
          <a:srcRect b="0" l="0" r="0" t="5784"/>
          <a:stretch/>
        </p:blipFill>
        <p:spPr>
          <a:xfrm>
            <a:off x="91150" y="1660975"/>
            <a:ext cx="8855073" cy="243047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2"/>
          <p:cNvSpPr txBox="1"/>
          <p:nvPr/>
        </p:nvSpPr>
        <p:spPr>
          <a:xfrm>
            <a:off x="8756550" y="4801500"/>
            <a:ext cx="30000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666666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FF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/>
        </p:nvSpPr>
        <p:spPr>
          <a:xfrm>
            <a:off x="443350" y="1436825"/>
            <a:ext cx="7767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3300" u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Исследование: влияние архитектуры CNN и функции потерь при сегментации изображений</a:t>
            </a:r>
            <a:r>
              <a:rPr b="1" i="0" lang="en-US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42" name="Google Shape;42;p5"/>
          <p:cNvSpPr txBox="1"/>
          <p:nvPr/>
        </p:nvSpPr>
        <p:spPr>
          <a:xfrm>
            <a:off x="476250" y="3351650"/>
            <a:ext cx="31563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-US" sz="1200" u="sng">
                <a:solidFill>
                  <a:srgbClr val="FAFAFC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https://github.com/nonodoubt/JMLC-CNN</a:t>
            </a:r>
            <a:r>
              <a:rPr lang="en-US" sz="1200">
                <a:solidFill>
                  <a:srgbClr val="FAFAFC"/>
                </a:solidFill>
                <a:latin typeface="Inter"/>
                <a:ea typeface="Inter"/>
                <a:cs typeface="Inter"/>
                <a:sym typeface="Inter"/>
              </a:rPr>
              <a:t>  </a:t>
            </a:r>
            <a:endParaRPr sz="1200">
              <a:solidFill>
                <a:srgbClr val="FAFAFC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-US" sz="1200" u="none">
                <a:solidFill>
                  <a:srgbClr val="FAFAFC"/>
                </a:solidFill>
                <a:latin typeface="Inter"/>
                <a:ea typeface="Inter"/>
                <a:cs typeface="Inter"/>
                <a:sym typeface="Inter"/>
              </a:rPr>
              <a:t>/ Фомин Евгений</a:t>
            </a:r>
            <a:endParaRPr>
              <a:solidFill>
                <a:srgbClr val="FAFAFC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3" name="Google Shape;4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262" y="4641863"/>
            <a:ext cx="706437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15225" y="4668850"/>
            <a:ext cx="1673225" cy="13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3450" y="299812"/>
            <a:ext cx="1673226" cy="461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C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3"/>
          <p:cNvSpPr txBox="1"/>
          <p:nvPr/>
        </p:nvSpPr>
        <p:spPr>
          <a:xfrm>
            <a:off x="1277875" y="144028"/>
            <a:ext cx="57102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nter"/>
              <a:buNone/>
            </a:pPr>
            <a:r>
              <a:rPr b="1" i="0" lang="en-US" sz="2600" u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IoU на тестовой выборке</a:t>
            </a:r>
            <a:endParaRPr b="1" i="0" sz="2600" u="non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1" name="Google Shape;241;p23"/>
          <p:cNvSpPr/>
          <p:nvPr/>
        </p:nvSpPr>
        <p:spPr>
          <a:xfrm>
            <a:off x="4983162" y="2573337"/>
            <a:ext cx="3871912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2825" y="712200"/>
            <a:ext cx="6795850" cy="4241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FF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"/>
          <p:cNvSpPr txBox="1"/>
          <p:nvPr/>
        </p:nvSpPr>
        <p:spPr>
          <a:xfrm>
            <a:off x="476250" y="2382837"/>
            <a:ext cx="6688137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Inter"/>
              <a:buNone/>
            </a:pPr>
            <a:r>
              <a:rPr b="1" i="0" lang="en-US" sz="3900" u="none">
                <a:solidFill>
                  <a:srgbClr val="FAFAFC"/>
                </a:solidFill>
                <a:latin typeface="Inter"/>
                <a:ea typeface="Inter"/>
                <a:cs typeface="Inter"/>
                <a:sym typeface="Inter"/>
              </a:rPr>
              <a:t>04.</a:t>
            </a:r>
            <a:endParaRPr sz="3900">
              <a:solidFill>
                <a:srgbClr val="FAFAFC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Inter"/>
              <a:buNone/>
            </a:pPr>
            <a:r>
              <a:rPr b="1" i="0" lang="en-US" sz="3900" u="none">
                <a:solidFill>
                  <a:srgbClr val="FAFAFC"/>
                </a:solidFill>
                <a:latin typeface="Inter"/>
                <a:ea typeface="Inter"/>
                <a:cs typeface="Inter"/>
                <a:sym typeface="Inter"/>
              </a:rPr>
              <a:t>Выводы</a:t>
            </a:r>
            <a:endParaRPr sz="3900">
              <a:solidFill>
                <a:srgbClr val="FAFAFC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9" name="Google Shape;249;p24"/>
          <p:cNvSpPr txBox="1"/>
          <p:nvPr/>
        </p:nvSpPr>
        <p:spPr>
          <a:xfrm>
            <a:off x="8174037" y="417512"/>
            <a:ext cx="493712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>
                <a:solidFill>
                  <a:srgbClr val="FAFAFC"/>
                </a:solidFill>
                <a:latin typeface="Arial"/>
                <a:ea typeface="Arial"/>
                <a:cs typeface="Arial"/>
                <a:sym typeface="Arial"/>
              </a:rPr>
              <a:t>2024</a:t>
            </a:r>
            <a:endParaRPr>
              <a:solidFill>
                <a:srgbClr val="FAFAFC"/>
              </a:solidFill>
            </a:endParaRPr>
          </a:p>
        </p:txBody>
      </p:sp>
      <p:pic>
        <p:nvPicPr>
          <p:cNvPr id="250" name="Google Shape;25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625" y="306387"/>
            <a:ext cx="1673225" cy="461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C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5"/>
          <p:cNvSpPr txBox="1"/>
          <p:nvPr/>
        </p:nvSpPr>
        <p:spPr>
          <a:xfrm>
            <a:off x="476250" y="906462"/>
            <a:ext cx="55657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Выводы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7" name="Google Shape;257;p25"/>
          <p:cNvSpPr txBox="1"/>
          <p:nvPr/>
        </p:nvSpPr>
        <p:spPr>
          <a:xfrm>
            <a:off x="476250" y="1868487"/>
            <a:ext cx="249872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-US" sz="1200" u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Имплементированы 3 модели CNN для сегментации медицинских изображений и 4 loss-функции</a:t>
            </a: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</p:txBody>
      </p:sp>
      <p:sp>
        <p:nvSpPr>
          <p:cNvPr id="258" name="Google Shape;258;p25"/>
          <p:cNvSpPr txBox="1"/>
          <p:nvPr/>
        </p:nvSpPr>
        <p:spPr>
          <a:xfrm>
            <a:off x="3394987" y="1868487"/>
            <a:ext cx="24924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-US" sz="1200" u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Лучший результат: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-US" sz="1200" u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Unet2 (stride) + DICE loss: </a:t>
            </a:r>
            <a:endParaRPr i="0" sz="1200" u="non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0.8617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  <p:sp>
        <p:nvSpPr>
          <p:cNvPr id="259" name="Google Shape;259;p25"/>
          <p:cNvSpPr txBox="1"/>
          <p:nvPr/>
        </p:nvSpPr>
        <p:spPr>
          <a:xfrm>
            <a:off x="471500" y="1624487"/>
            <a:ext cx="24987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500" u="none">
                <a:solidFill>
                  <a:srgbClr val="0000FF"/>
                </a:solidFill>
                <a:latin typeface="Inter"/>
                <a:ea typeface="Inter"/>
                <a:cs typeface="Inter"/>
                <a:sym typeface="Inter"/>
              </a:rPr>
              <a:t>01</a:t>
            </a:r>
            <a:endParaRPr b="1" sz="1700">
              <a:solidFill>
                <a:srgbClr val="0000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0" name="Google Shape;260;p25"/>
          <p:cNvSpPr txBox="1"/>
          <p:nvPr/>
        </p:nvSpPr>
        <p:spPr>
          <a:xfrm>
            <a:off x="3396575" y="1624475"/>
            <a:ext cx="24939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500" u="none">
                <a:solidFill>
                  <a:srgbClr val="0000FF"/>
                </a:solidFill>
                <a:latin typeface="Inter"/>
                <a:ea typeface="Inter"/>
                <a:cs typeface="Inter"/>
                <a:sym typeface="Inter"/>
              </a:rPr>
              <a:t>02</a:t>
            </a:r>
            <a:endParaRPr b="1" sz="1700">
              <a:solidFill>
                <a:srgbClr val="0000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1" name="Google Shape;261;p25"/>
          <p:cNvSpPr txBox="1"/>
          <p:nvPr/>
        </p:nvSpPr>
        <p:spPr>
          <a:xfrm>
            <a:off x="478600" y="3360762"/>
            <a:ext cx="24987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-US" sz="1200" u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Худшие результаты показала SegNet. Данной архитектуре </a:t>
            </a:r>
            <a:endParaRPr i="0" sz="1200" u="non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-US" sz="1200" u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не хватило передачи информации между</a:t>
            </a:r>
            <a:r>
              <a:rPr lang="en-US" sz="1200">
                <a:latin typeface="Inter"/>
                <a:ea typeface="Inter"/>
                <a:cs typeface="Inter"/>
                <a:sym typeface="Inter"/>
              </a:rPr>
              <a:t> </a:t>
            </a:r>
            <a:r>
              <a:rPr i="0" lang="en-US" sz="1200" u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свертками</a:t>
            </a:r>
            <a:r>
              <a:rPr lang="en-US" sz="1200">
                <a:latin typeface="Inter"/>
                <a:ea typeface="Inter"/>
                <a:cs typeface="Inter"/>
                <a:sym typeface="Inter"/>
              </a:rPr>
              <a:t> </a:t>
            </a:r>
            <a:r>
              <a:rPr i="0" lang="en-US" sz="1200" u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(skip-connections):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-US" sz="1200" u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SegNet + DECE loss: </a:t>
            </a:r>
            <a:r>
              <a:rPr b="1" i="0" lang="en-US" sz="1200" u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0.7050</a:t>
            </a:r>
            <a:r>
              <a:rPr i="0" lang="en-US" sz="1200" u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5"/>
          <p:cNvSpPr txBox="1"/>
          <p:nvPr/>
        </p:nvSpPr>
        <p:spPr>
          <a:xfrm>
            <a:off x="3337012" y="3360762"/>
            <a:ext cx="2492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-US" sz="1200" u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Самую высокую устойчивость </a:t>
            </a:r>
            <a:endParaRPr i="0" sz="1200" u="non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-US" sz="1200" u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к колебаниями IoU показала </a:t>
            </a:r>
            <a:endParaRPr i="0" sz="1200" u="non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Unet + DICE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3" name="Google Shape;263;p25"/>
          <p:cNvSpPr txBox="1"/>
          <p:nvPr/>
        </p:nvSpPr>
        <p:spPr>
          <a:xfrm>
            <a:off x="6045637" y="1847237"/>
            <a:ext cx="24924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-US" sz="1200" u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Единственная loss-функция, которая на всех нейросетях показала стабильно хороший результат — BCE + supervised regularization</a:t>
            </a:r>
            <a:endParaRPr i="0" sz="1200" u="non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64" name="Google Shape;26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250" y="320675"/>
            <a:ext cx="1536700" cy="423862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5"/>
          <p:cNvSpPr txBox="1"/>
          <p:nvPr/>
        </p:nvSpPr>
        <p:spPr>
          <a:xfrm>
            <a:off x="6047175" y="1603225"/>
            <a:ext cx="24939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500" u="none">
                <a:solidFill>
                  <a:srgbClr val="0000FF"/>
                </a:solidFill>
                <a:latin typeface="Inter"/>
                <a:ea typeface="Inter"/>
                <a:cs typeface="Inter"/>
                <a:sym typeface="Inter"/>
              </a:rPr>
              <a:t>0</a:t>
            </a:r>
            <a:r>
              <a:rPr b="1" lang="en-US" sz="1500">
                <a:solidFill>
                  <a:srgbClr val="0000FF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 sz="1700">
              <a:solidFill>
                <a:srgbClr val="0000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6" name="Google Shape;266;p25"/>
          <p:cNvSpPr txBox="1"/>
          <p:nvPr/>
        </p:nvSpPr>
        <p:spPr>
          <a:xfrm>
            <a:off x="5925975" y="3251475"/>
            <a:ext cx="30000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Включение дополнительных регуляризационных потерь на непрерывность и разреженность предсказаний позволило SegNet достичь результатов, схожих </a:t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с архитектурами UNet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7" name="Google Shape;267;p25"/>
          <p:cNvSpPr txBox="1"/>
          <p:nvPr/>
        </p:nvSpPr>
        <p:spPr>
          <a:xfrm>
            <a:off x="476250" y="3097000"/>
            <a:ext cx="24939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500" u="none">
                <a:solidFill>
                  <a:srgbClr val="0000FF"/>
                </a:solidFill>
                <a:latin typeface="Inter"/>
                <a:ea typeface="Inter"/>
                <a:cs typeface="Inter"/>
                <a:sym typeface="Inter"/>
              </a:rPr>
              <a:t>0</a:t>
            </a:r>
            <a:r>
              <a:rPr b="1" lang="en-US" sz="1500">
                <a:solidFill>
                  <a:srgbClr val="0000FF"/>
                </a:solidFill>
                <a:latin typeface="Inter"/>
                <a:ea typeface="Inter"/>
                <a:cs typeface="Inter"/>
                <a:sym typeface="Inter"/>
              </a:rPr>
              <a:t>4</a:t>
            </a:r>
            <a:endParaRPr b="1" sz="1700">
              <a:solidFill>
                <a:srgbClr val="0000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8" name="Google Shape;268;p25"/>
          <p:cNvSpPr txBox="1"/>
          <p:nvPr/>
        </p:nvSpPr>
        <p:spPr>
          <a:xfrm>
            <a:off x="3336238" y="3096988"/>
            <a:ext cx="24939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500" u="none">
                <a:solidFill>
                  <a:srgbClr val="0000FF"/>
                </a:solidFill>
                <a:latin typeface="Inter"/>
                <a:ea typeface="Inter"/>
                <a:cs typeface="Inter"/>
                <a:sym typeface="Inter"/>
              </a:rPr>
              <a:t>0</a:t>
            </a:r>
            <a:r>
              <a:rPr b="1" lang="en-US" sz="1500">
                <a:solidFill>
                  <a:srgbClr val="0000FF"/>
                </a:solidFill>
                <a:latin typeface="Inter"/>
                <a:ea typeface="Inter"/>
                <a:cs typeface="Inter"/>
                <a:sym typeface="Inter"/>
              </a:rPr>
              <a:t>5</a:t>
            </a:r>
            <a:endParaRPr b="1" sz="1700">
              <a:solidFill>
                <a:srgbClr val="0000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9" name="Google Shape;269;p25"/>
          <p:cNvSpPr txBox="1"/>
          <p:nvPr/>
        </p:nvSpPr>
        <p:spPr>
          <a:xfrm>
            <a:off x="6047213" y="3096988"/>
            <a:ext cx="24939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500" u="none">
                <a:solidFill>
                  <a:srgbClr val="0000FF"/>
                </a:solidFill>
                <a:latin typeface="Inter"/>
                <a:ea typeface="Inter"/>
                <a:cs typeface="Inter"/>
                <a:sym typeface="Inter"/>
              </a:rPr>
              <a:t>0</a:t>
            </a:r>
            <a:r>
              <a:rPr b="1" lang="en-US" sz="1500">
                <a:solidFill>
                  <a:srgbClr val="0000FF"/>
                </a:solidFill>
                <a:latin typeface="Inter"/>
                <a:ea typeface="Inter"/>
                <a:cs typeface="Inter"/>
                <a:sym typeface="Inter"/>
              </a:rPr>
              <a:t>6</a:t>
            </a:r>
            <a:endParaRPr b="1" sz="1700">
              <a:solidFill>
                <a:srgbClr val="0000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70" name="Google Shape;270;p25"/>
          <p:cNvSpPr txBox="1"/>
          <p:nvPr/>
        </p:nvSpPr>
        <p:spPr>
          <a:xfrm>
            <a:off x="8032750" y="417512"/>
            <a:ext cx="6351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nter"/>
              <a:buNone/>
            </a:pPr>
            <a:r>
              <a:rPr i="0" lang="en-US" sz="1700" u="none">
                <a:solidFill>
                  <a:srgbClr val="000000"/>
                </a:solidFill>
              </a:rPr>
              <a:t>2024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FF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6"/>
          <p:cNvSpPr txBox="1"/>
          <p:nvPr/>
        </p:nvSpPr>
        <p:spPr>
          <a:xfrm>
            <a:off x="517950" y="1609250"/>
            <a:ext cx="7242900" cy="16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i="0" lang="en-US" sz="1800" u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Результаты метрики IoU получились смешанными: </a:t>
            </a:r>
            <a:endParaRPr i="0" sz="1800" u="non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* </a:t>
            </a:r>
            <a:r>
              <a:rPr lang="en-US"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Я</a:t>
            </a:r>
            <a:r>
              <a:rPr i="0" lang="en-US" sz="1800" u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вный лидер отсутствует, т.к. для расчета весов не хватило вычислительных мощностей и размера датасета</a:t>
            </a:r>
            <a:endParaRPr sz="18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* </a:t>
            </a:r>
            <a:r>
              <a:rPr i="0" lang="en-US" sz="1800" u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Вблизи 100-й эпохи возможны скачки до 0.1/5 эпох</a:t>
            </a:r>
            <a:r>
              <a:rPr i="0" lang="en-US" sz="1900" u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sz="1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77" name="Google Shape;277;p26"/>
          <p:cNvSpPr txBox="1"/>
          <p:nvPr/>
        </p:nvSpPr>
        <p:spPr>
          <a:xfrm>
            <a:off x="8004175" y="417512"/>
            <a:ext cx="663575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nter"/>
              <a:buNone/>
            </a:pPr>
            <a:r>
              <a:rPr b="0" i="0" lang="en-US" sz="1700" u="none">
                <a:solidFill>
                  <a:srgbClr val="FAFAFC"/>
                </a:solidFill>
                <a:latin typeface="Inter"/>
                <a:ea typeface="Inter"/>
                <a:cs typeface="Inter"/>
                <a:sym typeface="Inter"/>
              </a:rPr>
              <a:t>2024</a:t>
            </a:r>
            <a:endParaRPr>
              <a:solidFill>
                <a:srgbClr val="FAFAFC"/>
              </a:solidFill>
            </a:endParaRPr>
          </a:p>
        </p:txBody>
      </p:sp>
      <p:pic>
        <p:nvPicPr>
          <p:cNvPr id="278" name="Google Shape;27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625" y="306387"/>
            <a:ext cx="1673225" cy="461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FF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7"/>
          <p:cNvSpPr txBox="1"/>
          <p:nvPr/>
        </p:nvSpPr>
        <p:spPr>
          <a:xfrm>
            <a:off x="350275" y="942075"/>
            <a:ext cx="65088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Inter"/>
              <a:buNone/>
            </a:pPr>
            <a:r>
              <a:rPr b="1" lang="en-US" sz="3900">
                <a:solidFill>
                  <a:srgbClr val="FAFAFC"/>
                </a:solidFill>
                <a:latin typeface="Inter"/>
                <a:ea typeface="Inter"/>
                <a:cs typeface="Inter"/>
                <a:sym typeface="Inter"/>
              </a:rPr>
              <a:t>Спасибо!</a:t>
            </a:r>
            <a:endParaRPr sz="800">
              <a:solidFill>
                <a:srgbClr val="FAFAFC"/>
              </a:solidFill>
            </a:endParaRPr>
          </a:p>
        </p:txBody>
      </p:sp>
      <p:sp>
        <p:nvSpPr>
          <p:cNvPr id="285" name="Google Shape;285;p27"/>
          <p:cNvSpPr txBox="1"/>
          <p:nvPr/>
        </p:nvSpPr>
        <p:spPr>
          <a:xfrm>
            <a:off x="6162974" y="2005500"/>
            <a:ext cx="27522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nter"/>
              <a:buNone/>
            </a:pPr>
            <a:r>
              <a:rPr b="1" i="0" lang="en-US" sz="2200" u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Фомин</a:t>
            </a:r>
            <a:r>
              <a:rPr lang="en-US"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 </a:t>
            </a:r>
            <a:r>
              <a:rPr b="1" i="0" lang="en-US" sz="2200" u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Евгений</a:t>
            </a:r>
            <a:endParaRPr sz="1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600" u="non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6" name="Google Shape;286;p27"/>
          <p:cNvSpPr txBox="1"/>
          <p:nvPr/>
        </p:nvSpPr>
        <p:spPr>
          <a:xfrm>
            <a:off x="6162987" y="2663750"/>
            <a:ext cx="2455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>
                <a:solidFill>
                  <a:srgbClr val="FAFAFC"/>
                </a:solidFill>
                <a:latin typeface="Inter"/>
                <a:ea typeface="Inter"/>
                <a:cs typeface="Inter"/>
                <a:sym typeface="Inter"/>
              </a:rPr>
              <a:t> Telegram</a:t>
            </a:r>
            <a:r>
              <a:rPr i="0" lang="en-US" sz="1300" u="none">
                <a:solidFill>
                  <a:srgbClr val="FAFAFC"/>
                </a:solidFill>
                <a:latin typeface="Inter"/>
                <a:ea typeface="Inter"/>
                <a:cs typeface="Inter"/>
                <a:sym typeface="Inter"/>
              </a:rPr>
              <a:t>: @nonodoubt</a:t>
            </a:r>
            <a:endParaRPr>
              <a:solidFill>
                <a:srgbClr val="FAFAFC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7" name="Google Shape;287;p27"/>
          <p:cNvSpPr/>
          <p:nvPr/>
        </p:nvSpPr>
        <p:spPr>
          <a:xfrm>
            <a:off x="6247125" y="2420862"/>
            <a:ext cx="2455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" name="Google Shape;28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287" y="4611213"/>
            <a:ext cx="706437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61600" y="4638200"/>
            <a:ext cx="1673225" cy="13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7"/>
          <p:cNvSpPr txBox="1"/>
          <p:nvPr/>
        </p:nvSpPr>
        <p:spPr>
          <a:xfrm>
            <a:off x="6162975" y="3263962"/>
            <a:ext cx="2455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>
                <a:solidFill>
                  <a:srgbClr val="FAFAFC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i="0" lang="en-US" sz="1300" u="none">
                <a:solidFill>
                  <a:srgbClr val="FAFAFC"/>
                </a:solidFill>
                <a:latin typeface="Inter"/>
                <a:ea typeface="Inter"/>
                <a:cs typeface="Inter"/>
                <a:sym typeface="Inter"/>
              </a:rPr>
              <a:t>Тел: +7 (999) 212-27-20</a:t>
            </a:r>
            <a:endParaRPr>
              <a:solidFill>
                <a:srgbClr val="FAFAFC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91" name="Google Shape;291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8950" y="313337"/>
            <a:ext cx="1673226" cy="461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31975" y="1611513"/>
            <a:ext cx="2156825" cy="215682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7"/>
          <p:cNvSpPr txBox="1"/>
          <p:nvPr/>
        </p:nvSpPr>
        <p:spPr>
          <a:xfrm>
            <a:off x="6162987" y="2963838"/>
            <a:ext cx="2455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>
                <a:solidFill>
                  <a:srgbClr val="FAFAFC"/>
                </a:solidFill>
                <a:latin typeface="Inter"/>
                <a:ea typeface="Inter"/>
                <a:cs typeface="Inter"/>
                <a:sym typeface="Inter"/>
              </a:rPr>
              <a:t> Email</a:t>
            </a:r>
            <a:r>
              <a:rPr i="0" lang="en-US" sz="1300" u="none">
                <a:solidFill>
                  <a:srgbClr val="FAFAFC"/>
                </a:solidFill>
                <a:latin typeface="Inter"/>
                <a:ea typeface="Inter"/>
                <a:cs typeface="Inter"/>
                <a:sym typeface="Inter"/>
              </a:rPr>
              <a:t>: </a:t>
            </a:r>
            <a:r>
              <a:rPr lang="en-US" sz="1300">
                <a:solidFill>
                  <a:srgbClr val="FAFAFC"/>
                </a:solidFill>
                <a:latin typeface="Inter"/>
                <a:ea typeface="Inter"/>
                <a:cs typeface="Inter"/>
                <a:sym typeface="Inter"/>
              </a:rPr>
              <a:t>samnu@inbox.ru</a:t>
            </a:r>
            <a:endParaRPr>
              <a:solidFill>
                <a:srgbClr val="FAFAFC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C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/>
          <p:nvPr/>
        </p:nvSpPr>
        <p:spPr>
          <a:xfrm>
            <a:off x="561750" y="1581150"/>
            <a:ext cx="3715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-US" sz="1300" u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Современные технологии, включая искусственный интеллект и машинное обучение, играют важную роль в улучшении методов обнаружения и диагностики меланомы</a:t>
            </a:r>
            <a:endParaRPr sz="15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2" name="Google Shape;52;p6"/>
          <p:cNvSpPr txBox="1"/>
          <p:nvPr/>
        </p:nvSpPr>
        <p:spPr>
          <a:xfrm>
            <a:off x="4792662" y="1581150"/>
            <a:ext cx="3868737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Сообщество экспертов и менторов из индустрии, нацеленных на развитие талантов, с опытом проведения крупных онлайн-курсов по DS/ML​</a:t>
            </a:r>
            <a:endParaRPr/>
          </a:p>
        </p:txBody>
      </p:sp>
      <p:sp>
        <p:nvSpPr>
          <p:cNvPr id="53" name="Google Shape;53;p6"/>
          <p:cNvSpPr txBox="1"/>
          <p:nvPr/>
        </p:nvSpPr>
        <p:spPr>
          <a:xfrm>
            <a:off x="552400" y="2867813"/>
            <a:ext cx="3873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300" u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90%</a:t>
            </a:r>
            <a:r>
              <a:rPr i="0" lang="en-US" sz="1300" u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выживаемости при обнаружении </a:t>
            </a:r>
            <a:endParaRPr i="0" sz="1300" u="non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-US" sz="1300" u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на ранних этапах</a:t>
            </a:r>
            <a:endParaRPr sz="15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4" name="Google Shape;54;p6"/>
          <p:cNvSpPr txBox="1"/>
          <p:nvPr/>
        </p:nvSpPr>
        <p:spPr>
          <a:xfrm>
            <a:off x="476250" y="4475162"/>
            <a:ext cx="1714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-US" sz="1200" u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Новых случаев в год</a:t>
            </a: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</p:txBody>
      </p:sp>
      <p:sp>
        <p:nvSpPr>
          <p:cNvPr id="55" name="Google Shape;55;p6"/>
          <p:cNvSpPr txBox="1"/>
          <p:nvPr/>
        </p:nvSpPr>
        <p:spPr>
          <a:xfrm>
            <a:off x="2634500" y="4475162"/>
            <a:ext cx="17160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-US" sz="1200" u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Смертей в год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6" name="Google Shape;56;p6"/>
          <p:cNvSpPr txBox="1"/>
          <p:nvPr/>
        </p:nvSpPr>
        <p:spPr>
          <a:xfrm>
            <a:off x="4681538" y="4475162"/>
            <a:ext cx="17160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-US" sz="1200" u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Рост числа заболеваний за 30 лет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7" name="Google Shape;57;p6"/>
          <p:cNvSpPr txBox="1"/>
          <p:nvPr/>
        </p:nvSpPr>
        <p:spPr>
          <a:xfrm>
            <a:off x="6842124" y="4475162"/>
            <a:ext cx="1714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latin typeface="Inter"/>
                <a:ea typeface="Inter"/>
                <a:cs typeface="Inter"/>
                <a:sym typeface="Inter"/>
              </a:rPr>
              <a:t>Выживаемость</a:t>
            </a:r>
            <a:r>
              <a:rPr i="0" lang="en-US" sz="1200" u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при обнаружении на последних стадиях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" name="Google Shape;58;p6"/>
          <p:cNvSpPr txBox="1"/>
          <p:nvPr/>
        </p:nvSpPr>
        <p:spPr>
          <a:xfrm>
            <a:off x="476250" y="3963987"/>
            <a:ext cx="17145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nter"/>
              <a:buNone/>
            </a:pPr>
            <a:r>
              <a:rPr b="1" i="0" lang="en-US" sz="2600" u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325 000</a:t>
            </a:r>
            <a:endParaRPr/>
          </a:p>
        </p:txBody>
      </p:sp>
      <p:sp>
        <p:nvSpPr>
          <p:cNvPr id="59" name="Google Shape;59;p6"/>
          <p:cNvSpPr txBox="1"/>
          <p:nvPr/>
        </p:nvSpPr>
        <p:spPr>
          <a:xfrm>
            <a:off x="2635250" y="3963987"/>
            <a:ext cx="17145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nter"/>
              <a:buNone/>
            </a:pPr>
            <a:r>
              <a:rPr b="1" i="0" lang="en-US" sz="2600" u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57 000</a:t>
            </a:r>
            <a:endParaRPr/>
          </a:p>
        </p:txBody>
      </p:sp>
      <p:sp>
        <p:nvSpPr>
          <p:cNvPr id="60" name="Google Shape;60;p6"/>
          <p:cNvSpPr txBox="1"/>
          <p:nvPr/>
        </p:nvSpPr>
        <p:spPr>
          <a:xfrm>
            <a:off x="4679950" y="3963987"/>
            <a:ext cx="17145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nter"/>
              <a:buNone/>
            </a:pPr>
            <a:r>
              <a:rPr b="1" i="0" lang="en-US" sz="2600" u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&gt; 100%	</a:t>
            </a:r>
            <a:endParaRPr/>
          </a:p>
        </p:txBody>
      </p:sp>
      <p:sp>
        <p:nvSpPr>
          <p:cNvPr id="61" name="Google Shape;61;p6"/>
          <p:cNvSpPr txBox="1"/>
          <p:nvPr/>
        </p:nvSpPr>
        <p:spPr>
          <a:xfrm>
            <a:off x="6838949" y="3963987"/>
            <a:ext cx="17145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nter"/>
              <a:buNone/>
            </a:pPr>
            <a:r>
              <a:rPr b="1" i="0" lang="en-US" sz="2600" u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15%</a:t>
            </a:r>
            <a:endParaRPr/>
          </a:p>
        </p:txBody>
      </p:sp>
      <p:sp>
        <p:nvSpPr>
          <p:cNvPr id="62" name="Google Shape;62;p6"/>
          <p:cNvSpPr txBox="1"/>
          <p:nvPr/>
        </p:nvSpPr>
        <p:spPr>
          <a:xfrm>
            <a:off x="8174037" y="417512"/>
            <a:ext cx="493712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2024</a:t>
            </a:r>
            <a:endParaRPr/>
          </a:p>
        </p:txBody>
      </p:sp>
      <p:sp>
        <p:nvSpPr>
          <p:cNvPr id="63" name="Google Shape;63;p6"/>
          <p:cNvSpPr txBox="1"/>
          <p:nvPr/>
        </p:nvSpPr>
        <p:spPr>
          <a:xfrm>
            <a:off x="476250" y="906462"/>
            <a:ext cx="55657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nter"/>
              <a:buNone/>
            </a:pPr>
            <a:r>
              <a:rPr b="1" i="0" lang="en-US" sz="2600" u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Проблема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4" name="Google Shape;64;p6"/>
          <p:cNvSpPr txBox="1"/>
          <p:nvPr/>
        </p:nvSpPr>
        <p:spPr>
          <a:xfrm>
            <a:off x="418875" y="1579562"/>
            <a:ext cx="55500" cy="2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</p:txBody>
      </p:sp>
      <p:sp>
        <p:nvSpPr>
          <p:cNvPr id="65" name="Google Shape;65;p6"/>
          <p:cNvSpPr txBox="1"/>
          <p:nvPr/>
        </p:nvSpPr>
        <p:spPr>
          <a:xfrm>
            <a:off x="412700" y="2888450"/>
            <a:ext cx="55500" cy="2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</p:txBody>
      </p:sp>
      <p:sp>
        <p:nvSpPr>
          <p:cNvPr id="66" name="Google Shape;66;p6"/>
          <p:cNvSpPr txBox="1"/>
          <p:nvPr/>
        </p:nvSpPr>
        <p:spPr>
          <a:xfrm>
            <a:off x="4649787" y="1579562"/>
            <a:ext cx="55562" cy="2047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</p:txBody>
      </p:sp>
      <p:pic>
        <p:nvPicPr>
          <p:cNvPr id="67" name="Google Shape;6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250" y="320675"/>
            <a:ext cx="1536700" cy="423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75176" y="1139626"/>
            <a:ext cx="4078275" cy="2508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C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625" y="995800"/>
            <a:ext cx="8686800" cy="36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7"/>
          <p:cNvSpPr txBox="1"/>
          <p:nvPr/>
        </p:nvSpPr>
        <p:spPr>
          <a:xfrm>
            <a:off x="241300" y="385750"/>
            <a:ext cx="4489500" cy="12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600" u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Стадии роста меланомы</a:t>
            </a:r>
            <a:r>
              <a:rPr b="1" i="0" lang="en-US" sz="2300" u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3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/>
          <p:nvPr/>
        </p:nvSpPr>
        <p:spPr>
          <a:xfrm>
            <a:off x="476250" y="2382837"/>
            <a:ext cx="66882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Inter"/>
              <a:buNone/>
            </a:pPr>
            <a:r>
              <a:rPr b="1" lang="en-US" sz="3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00.</a:t>
            </a:r>
            <a:endParaRPr sz="8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Inter"/>
              <a:buNone/>
            </a:pPr>
            <a:r>
              <a:rPr b="1" lang="en-US" sz="3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Решение</a:t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2" name="Google Shape;82;p8"/>
          <p:cNvSpPr txBox="1"/>
          <p:nvPr/>
        </p:nvSpPr>
        <p:spPr>
          <a:xfrm>
            <a:off x="8174037" y="404025"/>
            <a:ext cx="493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2024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3" name="Google Shape;8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625" y="306387"/>
            <a:ext cx="1673226" cy="461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C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/>
          <p:nvPr/>
        </p:nvSpPr>
        <p:spPr>
          <a:xfrm>
            <a:off x="390750" y="889925"/>
            <a:ext cx="5103000" cy="12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lang="en-US" sz="2600">
                <a:latin typeface="Inter"/>
                <a:ea typeface="Inter"/>
                <a:cs typeface="Inter"/>
                <a:sym typeface="Inter"/>
              </a:rPr>
              <a:t>Сегментация</a:t>
            </a:r>
            <a:r>
              <a:rPr b="1" i="0" lang="en-US" sz="2600" u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изображений</a:t>
            </a:r>
            <a:r>
              <a:rPr b="1" i="0" lang="en-US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3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488" y="1583412"/>
            <a:ext cx="8709025" cy="288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250" y="320675"/>
            <a:ext cx="1536700" cy="42386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9"/>
          <p:cNvSpPr txBox="1"/>
          <p:nvPr/>
        </p:nvSpPr>
        <p:spPr>
          <a:xfrm>
            <a:off x="8174037" y="422275"/>
            <a:ext cx="493712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2024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 txBox="1"/>
          <p:nvPr/>
        </p:nvSpPr>
        <p:spPr>
          <a:xfrm>
            <a:off x="476250" y="2382837"/>
            <a:ext cx="6688137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Inter"/>
              <a:buNone/>
            </a:pPr>
            <a:r>
              <a:rPr b="1" i="0" lang="en-US" sz="3900" u="none">
                <a:solidFill>
                  <a:srgbClr val="FAFAFC"/>
                </a:solidFill>
                <a:latin typeface="Inter"/>
                <a:ea typeface="Inter"/>
                <a:cs typeface="Inter"/>
                <a:sym typeface="Inter"/>
              </a:rPr>
              <a:t>01.</a:t>
            </a:r>
            <a:endParaRPr sz="800">
              <a:solidFill>
                <a:srgbClr val="FAFAFC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Inter"/>
              <a:buNone/>
            </a:pPr>
            <a:r>
              <a:rPr b="1" i="0" lang="en-US" sz="3900" u="none">
                <a:solidFill>
                  <a:srgbClr val="FAFAFC"/>
                </a:solidFill>
                <a:latin typeface="Inter"/>
                <a:ea typeface="Inter"/>
                <a:cs typeface="Inter"/>
                <a:sym typeface="Inter"/>
              </a:rPr>
              <a:t>Архитектуры сверточных нейронных сетей</a:t>
            </a:r>
            <a:endParaRPr>
              <a:solidFill>
                <a:srgbClr val="FAFAFC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9" name="Google Shape;99;p10"/>
          <p:cNvSpPr txBox="1"/>
          <p:nvPr/>
        </p:nvSpPr>
        <p:spPr>
          <a:xfrm>
            <a:off x="8174037" y="417512"/>
            <a:ext cx="493712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>
                <a:solidFill>
                  <a:srgbClr val="FAFAFC"/>
                </a:solidFill>
                <a:latin typeface="Arial"/>
                <a:ea typeface="Arial"/>
                <a:cs typeface="Arial"/>
                <a:sym typeface="Arial"/>
              </a:rPr>
              <a:t>2024</a:t>
            </a:r>
            <a:endParaRPr>
              <a:solidFill>
                <a:srgbClr val="FAFAFC"/>
              </a:solidFill>
            </a:endParaRPr>
          </a:p>
        </p:txBody>
      </p:sp>
      <p:pic>
        <p:nvPicPr>
          <p:cNvPr id="100" name="Google Shape;10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625" y="306387"/>
            <a:ext cx="1673225" cy="461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C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/>
          <p:nvPr/>
        </p:nvSpPr>
        <p:spPr>
          <a:xfrm>
            <a:off x="446750" y="3729825"/>
            <a:ext cx="3658500" cy="1048800"/>
          </a:xfrm>
          <a:prstGeom prst="roundRect">
            <a:avLst>
              <a:gd fmla="val 3600" name="adj"/>
            </a:avLst>
          </a:prstGeom>
          <a:solidFill>
            <a:srgbClr val="00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4725" y="987425"/>
            <a:ext cx="6411912" cy="3684587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1"/>
          <p:cNvSpPr txBox="1"/>
          <p:nvPr/>
        </p:nvSpPr>
        <p:spPr>
          <a:xfrm>
            <a:off x="476250" y="417512"/>
            <a:ext cx="55659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nter"/>
              <a:buNone/>
            </a:pPr>
            <a:r>
              <a:rPr b="1" i="0" lang="en-US" sz="2600" u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SegNet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9" name="Google Shape;109;p11"/>
          <p:cNvSpPr/>
          <p:nvPr/>
        </p:nvSpPr>
        <p:spPr>
          <a:xfrm>
            <a:off x="476250" y="1581150"/>
            <a:ext cx="387191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1"/>
          <p:cNvSpPr txBox="1"/>
          <p:nvPr/>
        </p:nvSpPr>
        <p:spPr>
          <a:xfrm>
            <a:off x="8089900" y="417512"/>
            <a:ext cx="57785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nter"/>
              <a:buNone/>
            </a:pPr>
            <a:r>
              <a:rPr i="0" lang="en-US" sz="1700" u="none">
                <a:solidFill>
                  <a:srgbClr val="000000"/>
                </a:solidFill>
              </a:rPr>
              <a:t>2024</a:t>
            </a:r>
            <a:endParaRPr/>
          </a:p>
        </p:txBody>
      </p:sp>
      <p:sp>
        <p:nvSpPr>
          <p:cNvPr id="111" name="Google Shape;111;p11"/>
          <p:cNvSpPr txBox="1"/>
          <p:nvPr/>
        </p:nvSpPr>
        <p:spPr>
          <a:xfrm>
            <a:off x="570950" y="3882125"/>
            <a:ext cx="35343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</a:pPr>
            <a:r>
              <a:rPr i="0" lang="en-US" sz="1100" u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SegNet является мощным инструментом для задач сегментации за счет способности точно восстанавливать пространственную информацию </a:t>
            </a:r>
            <a:endParaRPr i="0" sz="1100" u="non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</a:pPr>
            <a:r>
              <a:rPr i="0" lang="en-US" sz="1100" u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при минимальных вычислительных затратах.</a:t>
            </a:r>
            <a:endParaRPr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12" name="Google Shape;112;p11"/>
          <p:cNvPicPr preferRelativeResize="0"/>
          <p:nvPr/>
        </p:nvPicPr>
        <p:blipFill rotWithShape="1">
          <a:blip r:embed="rId4">
            <a:alphaModFix/>
          </a:blip>
          <a:srcRect b="0" l="1048" r="0" t="0"/>
          <a:stretch/>
        </p:blipFill>
        <p:spPr>
          <a:xfrm>
            <a:off x="4957300" y="1547850"/>
            <a:ext cx="4154701" cy="16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1"/>
          <p:cNvSpPr txBox="1"/>
          <p:nvPr/>
        </p:nvSpPr>
        <p:spPr>
          <a:xfrm>
            <a:off x="4957312" y="3429000"/>
            <a:ext cx="38133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538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Badrinarayanan, V., Kendall, A., &amp; Cipolla, R. (2015). SegNet: A deep convolutional encoder-decoder architecture for image segmentation</a:t>
            </a:r>
            <a:endParaRPr/>
          </a:p>
        </p:txBody>
      </p:sp>
      <p:sp>
        <p:nvSpPr>
          <p:cNvPr id="114" name="Google Shape;114;p11"/>
          <p:cNvSpPr txBox="1"/>
          <p:nvPr/>
        </p:nvSpPr>
        <p:spPr>
          <a:xfrm>
            <a:off x="417250" y="1061325"/>
            <a:ext cx="4154700" cy="26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555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Энкодер</a:t>
            </a:r>
            <a:r>
              <a:rPr i="0" lang="en-US" sz="1200" u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берет входное изображение и постепенно уменьшает его пространственное разрешение, извлекая при этом важные признаки.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i="0" sz="1200" u="non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Bottleneck</a:t>
            </a:r>
            <a:r>
              <a:rPr i="0" lang="en-US" sz="1200" u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200">
                <a:solidFill>
                  <a:srgbClr val="4D5156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—</a:t>
            </a:r>
            <a:r>
              <a:rPr lang="en-US" sz="1050">
                <a:solidFill>
                  <a:srgbClr val="4D5156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 </a:t>
            </a:r>
            <a:r>
              <a:rPr i="0" lang="en-US" sz="1200" u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центральная часть сети, которая соединяет энкодер и декодер. Она содержит самые глубоко извлеченные признаки изображения.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i="0" sz="1200" u="non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Декодер</a:t>
            </a:r>
            <a:r>
              <a:rPr i="0" lang="en-US" sz="1200" u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использует индексы макспулинга из энкодера, чтобы точно восстанавливать исходные пространственные размеры.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i="0" sz="1200" u="non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Softmax</a:t>
            </a:r>
            <a:r>
              <a:rPr i="0" lang="en-US" sz="1200" u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классификатор используется для присвоения каждому пикселю метки класса.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C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"/>
          <p:cNvSpPr/>
          <p:nvPr/>
        </p:nvSpPr>
        <p:spPr>
          <a:xfrm>
            <a:off x="431800" y="3945775"/>
            <a:ext cx="3529500" cy="897000"/>
          </a:xfrm>
          <a:prstGeom prst="roundRect">
            <a:avLst>
              <a:gd fmla="val 3600" name="adj"/>
            </a:avLst>
          </a:prstGeom>
          <a:solidFill>
            <a:srgbClr val="00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7625" y="985850"/>
            <a:ext cx="6411912" cy="3684587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2"/>
          <p:cNvSpPr txBox="1"/>
          <p:nvPr/>
        </p:nvSpPr>
        <p:spPr>
          <a:xfrm>
            <a:off x="481012" y="360362"/>
            <a:ext cx="55657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nter"/>
              <a:buNone/>
            </a:pPr>
            <a:r>
              <a:rPr b="1" i="0" lang="en-US" sz="2600" u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UNet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3" name="Google Shape;123;p12"/>
          <p:cNvSpPr/>
          <p:nvPr/>
        </p:nvSpPr>
        <p:spPr>
          <a:xfrm>
            <a:off x="476250" y="1581150"/>
            <a:ext cx="387191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2"/>
          <p:cNvSpPr txBox="1"/>
          <p:nvPr/>
        </p:nvSpPr>
        <p:spPr>
          <a:xfrm>
            <a:off x="8089900" y="417512"/>
            <a:ext cx="57785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nter"/>
              <a:buNone/>
            </a:pPr>
            <a:r>
              <a:rPr i="0" lang="en-US" sz="1700" u="none">
                <a:solidFill>
                  <a:srgbClr val="000000"/>
                </a:solidFill>
              </a:rPr>
              <a:t>2024</a:t>
            </a:r>
            <a:endParaRPr/>
          </a:p>
        </p:txBody>
      </p:sp>
      <p:sp>
        <p:nvSpPr>
          <p:cNvPr id="125" name="Google Shape;125;p12"/>
          <p:cNvSpPr txBox="1"/>
          <p:nvPr/>
        </p:nvSpPr>
        <p:spPr>
          <a:xfrm>
            <a:off x="515950" y="4049950"/>
            <a:ext cx="34830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</a:pPr>
            <a:r>
              <a:rPr i="0" lang="en-US" sz="1100" u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UNet широко применяются в медицине, где точная сегментация критически важна для диагностики и планирования лечения, UNet показывает высокую эффективность и точность.</a:t>
            </a:r>
            <a:endParaRPr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6" name="Google Shape;126;p12"/>
          <p:cNvSpPr txBox="1"/>
          <p:nvPr/>
        </p:nvSpPr>
        <p:spPr>
          <a:xfrm>
            <a:off x="6119812" y="4670425"/>
            <a:ext cx="3813175" cy="23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538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https://arxiv.org/abs/1505.04597</a:t>
            </a:r>
            <a:endParaRPr>
              <a:solidFill>
                <a:srgbClr val="1155CC"/>
              </a:solidFill>
            </a:endParaRPr>
          </a:p>
        </p:txBody>
      </p:sp>
      <p:pic>
        <p:nvPicPr>
          <p:cNvPr id="127" name="Google Shape;127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53000" y="1368425"/>
            <a:ext cx="4191000" cy="2808287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2"/>
          <p:cNvSpPr txBox="1"/>
          <p:nvPr/>
        </p:nvSpPr>
        <p:spPr>
          <a:xfrm>
            <a:off x="399650" y="869988"/>
            <a:ext cx="4246500" cy="28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555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Энкодер:</a:t>
            </a:r>
            <a:r>
              <a:rPr i="0" lang="en-US" sz="1200" u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постепенно уменьшает входное изображение и его пространственное разрешение, извлекая при этом важные признаки.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i="0" sz="1200" u="non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Bottleneck</a:t>
            </a:r>
            <a:r>
              <a:rPr i="0" lang="en-US" sz="1200" u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200">
                <a:solidFill>
                  <a:srgbClr val="4D5156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— </a:t>
            </a:r>
            <a:r>
              <a:rPr i="0" lang="en-US" sz="1200" u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центральная часть сети, которая соединяет энкодер и декодер. Она содержит самые глубоко извлеченные признаки изображения.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i="0" sz="1200" u="non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Декодер</a:t>
            </a:r>
            <a:r>
              <a:rPr i="0" lang="en-US" sz="1200" u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использует индексы макспулинга из энкодера, чтобы точно восстанавливать исходные пространственные размеры.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i="0" sz="1200" u="non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Скип-соединения.</a:t>
            </a:r>
            <a:r>
              <a:rPr i="0" lang="en-US" sz="1200" u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На каждом уровне энкодера выходные данные передаются в соответствующий уровень декодера. Это позволяет сети сохранять пространственную информацию, утерянную при сжатии.</a:t>
            </a:r>
            <a:endParaRPr i="0" sz="1200" u="non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