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8.xml" ContentType="application/vnd.openxmlformats-officedocument.presentationml.slideLayout+xml"/>
  <Override PartName="/ppt/diagrams/layout1.xml" ContentType="application/vnd.openxmlformats-officedocument.drawingml.diagramLayout+xml"/>
  <Override PartName="/ppt/notesMasters/notesMaster1.xml" ContentType="application/vnd.openxmlformats-officedocument.presentationml.notesMaster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diagrams/drawing1.xml" ContentType="application/vnd.openxmlformats-officedocument.drawingml.diagramDrawing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 showSpecialPlsOnTitleSld="0">
  <p:sldMasterIdLst>
    <p:sldMasterId id="2147483648" r:id="rId1"/>
    <p:sldMasterId id="2147483660" r:id="rId2"/>
  </p:sldMasterIdLst>
  <p:notesMasterIdLst>
    <p:notesMasterId r:id="rId24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6954838" cy="9309100"/>
  <p:defaultTextStyle>
    <a:defPPr>
      <a:defRPr lang="en-US"/>
    </a:defPPr>
    <a:lvl1pPr algn="l" defTabSz="457200">
      <a:spcBef>
        <a:spcPts val="0"/>
      </a:spcBef>
      <a:spcAft>
        <a:spcPts val="0"/>
      </a:spcAft>
      <a:defRPr>
        <a:solidFill>
          <a:schemeClr val="tx1"/>
        </a:solidFill>
        <a:latin typeface="Calibri"/>
        <a:ea typeface="+mn-ea"/>
        <a:cs typeface="Arial"/>
      </a:defRPr>
    </a:lvl1pPr>
    <a:lvl2pPr marL="457200" algn="l" defTabSz="457200">
      <a:spcBef>
        <a:spcPts val="0"/>
      </a:spcBef>
      <a:spcAft>
        <a:spcPts val="0"/>
      </a:spcAft>
      <a:defRPr>
        <a:solidFill>
          <a:schemeClr val="tx1"/>
        </a:solidFill>
        <a:latin typeface="Calibri"/>
        <a:ea typeface="+mn-ea"/>
        <a:cs typeface="Arial"/>
      </a:defRPr>
    </a:lvl2pPr>
    <a:lvl3pPr marL="914400" algn="l" defTabSz="457200">
      <a:spcBef>
        <a:spcPts val="0"/>
      </a:spcBef>
      <a:spcAft>
        <a:spcPts val="0"/>
      </a:spcAft>
      <a:defRPr>
        <a:solidFill>
          <a:schemeClr val="tx1"/>
        </a:solidFill>
        <a:latin typeface="Calibri"/>
        <a:ea typeface="+mn-ea"/>
        <a:cs typeface="Arial"/>
      </a:defRPr>
    </a:lvl3pPr>
    <a:lvl4pPr marL="1371600" algn="l" defTabSz="457200">
      <a:spcBef>
        <a:spcPts val="0"/>
      </a:spcBef>
      <a:spcAft>
        <a:spcPts val="0"/>
      </a:spcAft>
      <a:defRPr>
        <a:solidFill>
          <a:schemeClr val="tx1"/>
        </a:solidFill>
        <a:latin typeface="Calibri"/>
        <a:ea typeface="+mn-ea"/>
        <a:cs typeface="Arial"/>
      </a:defRPr>
    </a:lvl4pPr>
    <a:lvl5pPr marL="1828800" algn="l" defTabSz="457200">
      <a:spcBef>
        <a:spcPts val="0"/>
      </a:spcBef>
      <a:spcAft>
        <a:spcPts val="0"/>
      </a:spcAft>
      <a:defRPr>
        <a:solidFill>
          <a:schemeClr val="tx1"/>
        </a:solidFill>
        <a:latin typeface="Calibri"/>
        <a:ea typeface="+mn-ea"/>
        <a:cs typeface="Arial"/>
      </a:defRPr>
    </a:lvl5pPr>
    <a:lvl6pPr marL="2286000" algn="l" defTabSz="914400">
      <a:defRPr>
        <a:solidFill>
          <a:schemeClr val="tx1"/>
        </a:solidFill>
        <a:latin typeface="Calibri"/>
        <a:ea typeface="+mn-ea"/>
        <a:cs typeface="Arial"/>
      </a:defRPr>
    </a:lvl6pPr>
    <a:lvl7pPr marL="2743200" algn="l" defTabSz="914400">
      <a:defRPr>
        <a:solidFill>
          <a:schemeClr val="tx1"/>
        </a:solidFill>
        <a:latin typeface="Calibri"/>
        <a:ea typeface="+mn-ea"/>
        <a:cs typeface="Arial"/>
      </a:defRPr>
    </a:lvl7pPr>
    <a:lvl8pPr marL="3200400" algn="l" defTabSz="914400">
      <a:defRPr>
        <a:solidFill>
          <a:schemeClr val="tx1"/>
        </a:solidFill>
        <a:latin typeface="Calibri"/>
        <a:ea typeface="+mn-ea"/>
        <a:cs typeface="Arial"/>
      </a:defRPr>
    </a:lvl8pPr>
    <a:lvl9pPr marL="3657600" algn="l" defTabSz="914400">
      <a:defRPr>
        <a:solidFill>
          <a:schemeClr val="tx1"/>
        </a:solidFill>
        <a:latin typeface="Calibri"/>
        <a:ea typeface="+mn-ea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91" d="100"/>
          <a:sy n="91" d="100"/>
        </p:scale>
        <p:origin x="590" y="58"/>
      </p:cViewPr>
      <p:guideLst>
        <p:guide pos="2160" orient="horz"/>
        <p:guide pos="3840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theme" Target="theme/theme3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 /><Relationship Id="rId26" Type="http://schemas.openxmlformats.org/officeDocument/2006/relationships/tableStyles" Target="tableStyles.xml" /><Relationship Id="rId27" Type="http://schemas.openxmlformats.org/officeDocument/2006/relationships/viewProps" Target="viewProps.xml" /></Relationships>
</file>

<file path=ppt/diagrams/_rels/data1.xml.rels><?xml version="1.0" encoding="UTF-8" standalone="yes"?><Relationships xmlns="http://schemas.openxmlformats.org/package/2006/relationships"></Relationships>
</file>

<file path=ppt/diagrams/_rels/drawing1.xml.rels><?xml version="1.0" encoding="UTF-8" standalone="yes"?><Relationships xmlns="http://schemas.openxmlformats.org/package/2006/relationships"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 xmlns:r="http://schemas.openxmlformats.org/officeDocument/2006/relationships">
  <dgm:ptLst>
    <dgm:pt modelId="{4F29A8B6-27DE-4546-AD41-6F593609AAA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0"/>
      <dgm:spPr bwMode="auto"/>
    </dgm:pt>
    <dgm:pt modelId="{4ED8FFF9-84BA-4BA4-A063-B863E2BCD30B}">
      <dgm:prSet phldr="0" phldrT="[Text]"/>
      <dgm:spPr bwMode="auto"/>
      <dgm:t>
        <a:bodyPr vertOverflow="overflow" horzOverflow="overflow" vert="horz" rtlCol="0" fromWordArt="0" anchor="ctr" forceAA="0" upright="0" compatLnSpc="0"/>
        <a:lstStyle/>
        <a:p>
          <a:pPr marL="0" indent="0" algn="r" defTabSz="1066799">
            <a:lnSpc>
              <a:spcPct val="90000"/>
            </a:lnSpc>
            <a:spcBef>
              <a:spcPts val="0"/>
            </a:spcBef>
            <a:spcAft>
              <a:spcPts val="0"/>
            </a:spcAft>
            <a:defRPr/>
          </a:pPr>
          <a:r>
            <a:rPr lang="en-US" b="0" i="0" u="none" strike="noStrike" cap="none" spc="0">
              <a:solidFill>
                <a:schemeClr val="bg1"/>
              </a:solidFill>
              <a:latin typeface="Times New Roman"/>
              <a:ea typeface="Times New Roman"/>
              <a:cs typeface="Times New Roman"/>
            </a:rPr>
            <a:t>System Design &amp; Setup</a:t>
          </a:r>
          <a:endParaRPr>
            <a:solidFill>
              <a:schemeClr val="bg1"/>
            </a:solidFill>
            <a:latin typeface="Times New Roman"/>
            <a:cs typeface="Times New Roman"/>
          </a:endParaRPr>
        </a:p>
        <a:p>
          <a:pPr marL="0" indent="0" algn="ctr" defTabSz="2711449">
            <a:lnSpc>
              <a:spcPct val="90000"/>
            </a:lnSpc>
            <a:spcBef>
              <a:spcPts val="0"/>
            </a:spcBef>
            <a:spcAft>
              <a:spcPts val="0"/>
            </a:spcAft>
            <a:defRPr/>
          </a:pPr>
          <a:endParaRPr>
            <a:solidFill>
              <a:schemeClr val="bg1"/>
            </a:solidFill>
          </a:endParaRPr>
        </a:p>
      </dgm:t>
    </dgm:pt>
    <dgm:pt modelId="{B3BB0BF3-F261-49E6-BBA9-C5EAFD0B8C39}" type="parTrans" cxnId="{899BE798-CD80-4D7D-A9A8-F875B75C0216}">
      <dgm:prSet/>
      <dgm:spPr bwMode="auto"/>
    </dgm:pt>
    <dgm:pt modelId="{23E401F9-0C11-4D62-B9D6-3CB0039B6407}" type="sibTrans" cxnId="{899BE798-CD80-4D7D-A9A8-F875B75C0216}">
      <dgm:prSet/>
      <dgm:spPr bwMode="auto"/>
    </dgm:pt>
    <dgm:pt modelId="{A8C31190-7EDD-4B25-A7E6-F25B60272753}">
      <dgm:prSet phldr="0" phldrT="[Text]"/>
      <dgm:spPr bwMode="auto"/>
      <dgm:t>
        <a:bodyPr vertOverflow="overflow" horzOverflow="overflow" vert="horz" rtlCol="0" fromWordArt="0" anchor="ctr" forceAA="0" upright="0" compatLnSpc="0"/>
        <a:lstStyle/>
        <a:p>
          <a:pPr marL="0" indent="0" algn="r" defTabSz="1066799">
            <a:lnSpc>
              <a:spcPct val="90000"/>
            </a:lnSpc>
            <a:spcBef>
              <a:spcPts val="0"/>
            </a:spcBef>
            <a:spcAft>
              <a:spcPts val="0"/>
            </a:spcAft>
            <a:defRPr/>
          </a:pPr>
          <a:r>
            <a:rPr lang="en-US" b="0" i="0" u="none" strike="noStrike" cap="none" spc="0">
              <a:solidFill>
                <a:schemeClr val="bg1"/>
              </a:solidFill>
              <a:latin typeface="Times New Roman"/>
              <a:ea typeface="Times New Roman"/>
              <a:cs typeface="Times New Roman"/>
            </a:rPr>
            <a:t>Model Integration &amp; Similarity </a:t>
          </a:r>
          <a:r>
            <a:rPr lang="en-US" b="0" i="0" u="none" strike="noStrike" cap="none" spc="0">
              <a:solidFill>
                <a:schemeClr val="bg1"/>
              </a:solidFill>
              <a:latin typeface="Times New Roman"/>
              <a:ea typeface="Times New Roman"/>
              <a:cs typeface="Times New Roman"/>
            </a:rPr>
            <a:t>Computatio</a:t>
          </a:r>
          <a:r>
            <a:rPr lang="en-US" b="0" i="0" u="none" strike="noStrike" cap="none" spc="0">
              <a:solidFill>
                <a:schemeClr val="bg1"/>
              </a:solidFill>
              <a:latin typeface="Times New Roman"/>
              <a:ea typeface="Times New Roman"/>
              <a:cs typeface="Times New Roman"/>
            </a:rPr>
            <a:t>n</a:t>
          </a:r>
          <a:endParaRPr>
            <a:solidFill>
              <a:schemeClr val="bg1"/>
            </a:solidFill>
            <a:latin typeface="Times New Roman"/>
            <a:cs typeface="Times New Roman"/>
          </a:endParaRPr>
        </a:p>
        <a:p>
          <a:pPr marL="0" indent="0" algn="ctr" defTabSz="2711449">
            <a:lnSpc>
              <a:spcPct val="90000"/>
            </a:lnSpc>
            <a:spcBef>
              <a:spcPts val="0"/>
            </a:spcBef>
            <a:spcAft>
              <a:spcPts val="0"/>
            </a:spcAft>
            <a:defRPr/>
          </a:pPr>
          <a:endParaRPr>
            <a:solidFill>
              <a:schemeClr val="bg1"/>
            </a:solidFill>
          </a:endParaRPr>
        </a:p>
      </dgm:t>
    </dgm:pt>
    <dgm:pt modelId="{00F65538-3127-4071-8744-6CA56FF4576A}" type="parTrans" cxnId="{643BF3D9-8B90-4CA5-AE79-91F98AABB96E}">
      <dgm:prSet/>
      <dgm:spPr bwMode="auto"/>
    </dgm:pt>
    <dgm:pt modelId="{8D445DAB-84B0-49C6-9F59-943DEA9C06D1}" type="sibTrans" cxnId="{643BF3D9-8B90-4CA5-AE79-91F98AABB96E}">
      <dgm:prSet/>
      <dgm:spPr bwMode="auto"/>
    </dgm:pt>
    <dgm:pt modelId="{57D8EA77-201B-4D10-9691-A8DA07AD839F}">
      <dgm:prSet phldr="0" phldrT="[Text]"/>
      <dgm:spPr bwMode="auto"/>
      <dgm:t>
        <a:bodyPr vertOverflow="overflow" horzOverflow="overflow" vert="horz" rtlCol="0" fromWordArt="0" anchor="ctr" forceAA="0" upright="0" compatLnSpc="0"/>
        <a:lstStyle/>
        <a:p>
          <a:pPr marL="0" indent="0" algn="r" defTabSz="1066799">
            <a:lnSpc>
              <a:spcPct val="90000"/>
            </a:lnSpc>
            <a:spcBef>
              <a:spcPts val="0"/>
            </a:spcBef>
            <a:spcAft>
              <a:spcPts val="0"/>
            </a:spcAft>
            <a:defRPr/>
          </a:pPr>
          <a:r>
            <a:rPr lang="en-US" b="0" i="0" u="none" strike="noStrike" cap="none" spc="0">
              <a:solidFill>
                <a:schemeClr val="bg1"/>
              </a:solidFill>
              <a:latin typeface="Times New Roman"/>
              <a:ea typeface="Times New Roman"/>
              <a:cs typeface="Times New Roman"/>
            </a:rPr>
            <a:t>Building the UI</a:t>
          </a:r>
          <a:endParaRPr b="0" i="0" u="none">
            <a:solidFill>
              <a:schemeClr val="bg1"/>
            </a:solidFill>
            <a:latin typeface="Times New Roman"/>
            <a:ea typeface="Times New Roman"/>
            <a:cs typeface="Times New Roman"/>
          </a:endParaRPr>
        </a:p>
        <a:p>
          <a:pPr marL="0" indent="0" algn="r" defTabSz="1066799">
            <a:lnSpc>
              <a:spcPct val="90000"/>
            </a:lnSpc>
            <a:spcBef>
              <a:spcPts val="0"/>
            </a:spcBef>
            <a:spcAft>
              <a:spcPts val="0"/>
            </a:spcAft>
            <a:defRPr/>
          </a:pPr>
          <a:r>
            <a:rPr lang="en-US" b="0" i="0" u="none" strike="noStrike" cap="none" spc="0">
              <a:solidFill>
                <a:schemeClr val="bg1"/>
              </a:solidFill>
              <a:latin typeface="Times New Roman"/>
              <a:ea typeface="Times New Roman"/>
              <a:cs typeface="Times New Roman"/>
            </a:rPr>
            <a:t>&amp;</a:t>
          </a:r>
          <a:r>
            <a:rPr lang="en-US" b="0" i="0" u="none" strike="noStrike" cap="none" spc="0">
              <a:solidFill>
                <a:schemeClr val="bg1"/>
              </a:solidFill>
              <a:latin typeface="Times New Roman"/>
              <a:ea typeface="Times New Roman"/>
              <a:cs typeface="Times New Roman"/>
            </a:rPr>
            <a:t> </a:t>
          </a:r>
          <a:r>
            <a:rPr lang="en-US" b="0" i="0" u="none" strike="noStrike" cap="none" spc="0">
              <a:solidFill>
                <a:schemeClr val="bg1"/>
              </a:solidFill>
              <a:latin typeface="Times New Roman"/>
              <a:ea typeface="Times New Roman"/>
              <a:cs typeface="Times New Roman"/>
            </a:rPr>
            <a:t>Deployment</a:t>
          </a:r>
          <a:endParaRPr b="0" i="0" u="none">
            <a:solidFill>
              <a:schemeClr val="bg1"/>
            </a:solidFill>
            <a:latin typeface="Times New Roman"/>
            <a:ea typeface="Times New Roman"/>
            <a:cs typeface="Times New Roman"/>
          </a:endParaRPr>
        </a:p>
        <a:p>
          <a:pPr marL="0" indent="0" algn="ctr" defTabSz="2711449">
            <a:lnSpc>
              <a:spcPct val="90000"/>
            </a:lnSpc>
            <a:spcBef>
              <a:spcPts val="0"/>
            </a:spcBef>
            <a:spcAft>
              <a:spcPts val="0"/>
            </a:spcAft>
            <a:defRPr/>
          </a:pPr>
          <a:endParaRPr>
            <a:solidFill>
              <a:schemeClr val="bg1"/>
            </a:solidFill>
          </a:endParaRPr>
        </a:p>
      </dgm:t>
    </dgm:pt>
    <dgm:pt modelId="{11D682CF-DDC5-4119-B47B-FD7398B1C8A8}" type="parTrans" cxnId="{F27D7C14-7A8D-401C-AD7B-02D49C31B0ED}">
      <dgm:prSet/>
      <dgm:spPr bwMode="auto"/>
    </dgm:pt>
    <dgm:pt modelId="{1CC83B96-3DEF-41CE-95EA-D3131B142ED6}" type="sibTrans" cxnId="{F27D7C14-7A8D-401C-AD7B-02D49C31B0ED}">
      <dgm:prSet/>
      <dgm:spPr bwMode="auto"/>
    </dgm:pt>
    <dgm:pt modelId="{1021D829-E048-4686-9501-6C8C425688B6}" type="pres">
      <dgm:prSet presAssocID="{4F29A8B6-27DE-4546-AD41-6F593609AAA8}" presName="CompostProcess" presStyleCnt="0">
        <dgm:presLayoutVars>
          <dgm:dir val="norm"/>
          <dgm:resizeHandles val="exact"/>
        </dgm:presLayoutVars>
      </dgm:prSet>
      <dgm:spPr bwMode="auto"/>
    </dgm:pt>
    <dgm:pt modelId="{AB14E67D-1774-4D0B-852E-35FA5FD82D3A}" type="pres">
      <dgm:prSet presAssocID="{4F29A8B6-27DE-4546-AD41-6F593609AAA8}" presName="arrow" presStyleLbl="bgShp" presStyleIdx="0" presStyleCnt="1"/>
      <dgm:spPr bwMode="auto"/>
    </dgm:pt>
    <dgm:pt modelId="{F211940C-8A1C-4EFA-98BB-CF1B94F36802}" type="pres">
      <dgm:prSet presAssocID="{4F29A8B6-27DE-4546-AD41-6F593609AAA8}" presName="linearProcess" presStyleCnt="0"/>
      <dgm:spPr bwMode="auto"/>
    </dgm:pt>
    <dgm:pt modelId="{DA70C3D0-3D7B-4CD8-880D-1497FB801AE5}" type="pres">
      <dgm:prSet presAssocID="{4ED8FFF9-84BA-4BA4-A063-B863E2BCD30B}" presName="textNode" presStyleLbl="node1" presStyleIdx="0" presStyleCnt="3">
        <dgm:presLayoutVars>
          <dgm:bulletEnabled val="1"/>
        </dgm:presLayoutVars>
      </dgm:prSet>
      <dgm:spPr bwMode="auto"/>
    </dgm:pt>
    <dgm:pt modelId="{84DE25B9-B052-41F3-B469-9F30FB08D0E9}" type="pres">
      <dgm:prSet presAssocID="{23E401F9-0C11-4D62-B9D6-3CB0039B6407}" presName="sibTrans" presStyleCnt="0"/>
      <dgm:spPr bwMode="auto"/>
    </dgm:pt>
    <dgm:pt modelId="{093CB3C0-C4CA-4E51-9995-2E94BABB75B6}" type="pres">
      <dgm:prSet presAssocID="{A8C31190-7EDD-4B25-A7E6-F25B60272753}" presName="textNode" presStyleLbl="node1" presStyleIdx="1" presStyleCnt="3">
        <dgm:presLayoutVars>
          <dgm:bulletEnabled val="1"/>
        </dgm:presLayoutVars>
      </dgm:prSet>
      <dgm:spPr bwMode="auto"/>
    </dgm:pt>
    <dgm:pt modelId="{1B901316-E8AD-41C8-86A1-75F6F96DEE71}" type="pres">
      <dgm:prSet presAssocID="{8D445DAB-84B0-49C6-9F59-943DEA9C06D1}" presName="sibTrans" presStyleCnt="0"/>
      <dgm:spPr bwMode="auto"/>
    </dgm:pt>
    <dgm:pt modelId="{DF3BEC0F-14FD-44C5-8C13-7D05C26B106A}" type="pres">
      <dgm:prSet presAssocID="{57D8EA77-201B-4D10-9691-A8DA07AD839F}" presName="textNode" presStyleLbl="node1" presStyleIdx="2" presStyleCnt="3">
        <dgm:presLayoutVars>
          <dgm:bulletEnabled val="1"/>
        </dgm:presLayoutVars>
      </dgm:prSet>
      <dgm:spPr bwMode="auto"/>
    </dgm:pt>
  </dgm:ptLst>
  <dgm:cxnLst>
    <dgm:cxn modelId="{F27D7C14-7A8D-401C-AD7B-02D49C31B0ED}" srcId="{4F29A8B6-27DE-4546-AD41-6F593609AAA8}" destId="{57D8EA77-201B-4D10-9691-A8DA07AD839F}" srcOrd="2" destOrd="0" parTransId="{11D682CF-DDC5-4119-B47B-FD7398B1C8A8}" sibTransId="{1CC83B96-3DEF-41CE-95EA-D3131B142ED6}"/>
    <dgm:cxn modelId="{08EF3C2C-AA4E-4392-8FAA-0396A89D8455}" type="presOf" srcId="{A8C31190-7EDD-4B25-A7E6-F25B60272753}" destId="{093CB3C0-C4CA-4E51-9995-2E94BABB75B6}" srcOrd="0" destOrd="0" presId="urn:microsoft.com/office/officeart/2005/8/layout/hProcess9"/>
    <dgm:cxn modelId="{63CA6264-4778-4CA2-8561-ED7BB0C65835}" type="presOf" srcId="{4ED8FFF9-84BA-4BA4-A063-B863E2BCD30B}" destId="{DA70C3D0-3D7B-4CD8-880D-1497FB801AE5}" srcOrd="0" destOrd="0" presId="urn:microsoft.com/office/officeart/2005/8/layout/hProcess9"/>
    <dgm:cxn modelId="{AF269758-D8AA-4B1F-828A-EB594FB8223A}" type="presOf" srcId="{4F29A8B6-27DE-4546-AD41-6F593609AAA8}" destId="{1021D829-E048-4686-9501-6C8C425688B6}" srcOrd="0" destOrd="0" presId="urn:microsoft.com/office/officeart/2005/8/layout/hProcess9"/>
    <dgm:cxn modelId="{899BE798-CD80-4D7D-A9A8-F875B75C0216}" srcId="{4F29A8B6-27DE-4546-AD41-6F593609AAA8}" destId="{4ED8FFF9-84BA-4BA4-A063-B863E2BCD30B}" srcOrd="0" destOrd="0" parTransId="{B3BB0BF3-F261-49E6-BBA9-C5EAFD0B8C39}" sibTransId="{23E401F9-0C11-4D62-B9D6-3CB0039B6407}"/>
    <dgm:cxn modelId="{ACF118D8-8F5D-4D3D-842C-29D25B363F34}" type="presOf" srcId="{57D8EA77-201B-4D10-9691-A8DA07AD839F}" destId="{DF3BEC0F-14FD-44C5-8C13-7D05C26B106A}" srcOrd="0" destOrd="0" presId="urn:microsoft.com/office/officeart/2005/8/layout/hProcess9"/>
    <dgm:cxn modelId="{643BF3D9-8B90-4CA5-AE79-91F98AABB96E}" srcId="{4F29A8B6-27DE-4546-AD41-6F593609AAA8}" destId="{A8C31190-7EDD-4B25-A7E6-F25B60272753}" srcOrd="1" destOrd="0" parTransId="{00F65538-3127-4071-8744-6CA56FF4576A}" sibTransId="{8D445DAB-84B0-49C6-9F59-943DEA9C06D1}"/>
    <dgm:cxn modelId="{035551EA-D564-4FEC-B443-A52657481991}" type="presParOf" srcId="{1021D829-E048-4686-9501-6C8C425688B6}" destId="{AB14E67D-1774-4D0B-852E-35FA5FD82D3A}" srcOrd="0" destOrd="0" presId="urn:microsoft.com/office/officeart/2005/8/layout/hProcess9"/>
    <dgm:cxn modelId="{A22965EF-78C5-4B1E-9261-279A2850831C}" type="presParOf" srcId="{1021D829-E048-4686-9501-6C8C425688B6}" destId="{F211940C-8A1C-4EFA-98BB-CF1B94F36802}" srcOrd="1" destOrd="0" presId="urn:microsoft.com/office/officeart/2005/8/layout/hProcess9"/>
    <dgm:cxn modelId="{B28D0334-49CF-4A47-8CE5-56214CAA1A00}" type="presParOf" srcId="{F211940C-8A1C-4EFA-98BB-CF1B94F36802}" destId="{DA70C3D0-3D7B-4CD8-880D-1497FB801AE5}" srcOrd="0" destOrd="0" presId="urn:microsoft.com/office/officeart/2005/8/layout/hProcess9"/>
    <dgm:cxn modelId="{08ED0E95-2B0A-4EC7-B42B-E662DE567A61}" type="presParOf" srcId="{F211940C-8A1C-4EFA-98BB-CF1B94F36802}" destId="{84DE25B9-B052-41F3-B469-9F30FB08D0E9}" srcOrd="1" destOrd="0" presId="urn:microsoft.com/office/officeart/2005/8/layout/hProcess9"/>
    <dgm:cxn modelId="{35A05DA0-5083-4733-8080-EBBB0025C186}" type="presParOf" srcId="{F211940C-8A1C-4EFA-98BB-CF1B94F36802}" destId="{093CB3C0-C4CA-4E51-9995-2E94BABB75B6}" srcOrd="2" destOrd="0" presId="urn:microsoft.com/office/officeart/2005/8/layout/hProcess9"/>
    <dgm:cxn modelId="{B1F5980E-5F3B-4EDD-B254-804662E1709A}" type="presParOf" srcId="{F211940C-8A1C-4EFA-98BB-CF1B94F36802}" destId="{1B901316-E8AD-41C8-86A1-75F6F96DEE71}" srcOrd="3" destOrd="0" presId="urn:microsoft.com/office/officeart/2005/8/layout/hProcess9"/>
    <dgm:cxn modelId="{36B27628-F123-446A-AC72-E94828F3D4C9}" type="presParOf" srcId="{F211940C-8A1C-4EFA-98BB-CF1B94F36802}" destId="{DF3BEC0F-14FD-44C5-8C13-7D05C26B106A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rawing1.xml><?xml version="1.0" encoding="utf-8"?>
<dsp:drawing xmlns:dsp="http://schemas.microsoft.com/office/drawing/2008/diagram" xmlns:dgm="http://schemas.openxmlformats.org/drawingml/2006/diagram" xmlns:a="http://schemas.openxmlformats.org/drawingml/2006/main" xmlns:r="http://schemas.openxmlformats.org/officeDocument/2006/relationships">
  <dsp:spTree>
    <dsp:nvGrpSpPr>
      <dsp:cNvPr id="1778408903" name=""/>
      <dsp:cNvGrpSpPr/>
    </dsp:nvGrpSpPr>
    <dsp:grpSpPr bwMode="auto">
      <a:xfrm>
        <a:off x="0" y="0"/>
        <a:ext cx="8127999" cy="5418666"/>
        <a:chOff x="0" y="0"/>
        <a:chExt cx="8127999" cy="5418666"/>
      </a:xfrm>
    </dsp:grpSpPr>
    <dsp:sp modelId="{AB14E67D-1774-4D0B-852E-35FA5FD82D3A}">
      <dsp:nvSpPr>
        <dsp:cNvPr id="1083808655" name=""/>
        <dsp:cNvSpPr/>
      </dsp:nvSpPr>
      <dsp:spPr bwMode="auto">
        <a:xfrm>
          <a:off x="609598" y="0"/>
          <a:ext cx="6908798" cy="5418666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rgbClr val="000000"/>
        </a:lnRef>
        <a:fillRef idx="1">
          <a:srgbClr val="000000"/>
        </a:fillRef>
        <a:effectRef idx="0">
          <a:srgbClr val="000000"/>
        </a:effectRef>
        <a:fontRef idx="minor"/>
      </dsp:style>
    </dsp:sp>
    <dsp:sp modelId="{DA70C3D0-3D7B-4CD8-880D-1497FB801AE5}">
      <dsp:nvSpPr>
        <dsp:cNvPr id="1747921354" name=""/>
        <dsp:cNvSpPr/>
      </dsp:nvSpPr>
      <dsp:spPr bwMode="auto">
        <a:xfrm>
          <a:off x="0" y="1625599"/>
          <a:ext cx="2438399" cy="2167465"/>
        </a:xfrm>
        <a:prstGeom prst="roundRect">
          <a:avLst>
            <a:gd name="adj" fmla="val 1666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  <dsp:txBody>
        <a:bodyPr spcFirstLastPara="0" vertOverflow="overflow" horzOverflow="overflow" vert="horz" wrap="square" lIns="95249" tIns="95249" rIns="95249" bIns="95249" numCol="1" spcCol="1268" rtlCol="0" fromWordArt="0" anchor="ctr" anchorCtr="0" forceAA="0" upright="0" compatLnSpc="0">
          <a:noAutofit/>
        </a:bodyPr>
        <a:lstStyle/>
        <a:p>
          <a:pPr marL="0" lvl="0" indent="0" algn="r" defTabSz="1066799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en-US" sz="2500" b="0" i="0" u="none" strike="noStrike" cap="none" spc="0">
              <a:solidFill>
                <a:schemeClr val="bg1"/>
              </a:solidFill>
              <a:latin typeface="Times New Roman"/>
              <a:ea typeface="Times New Roman"/>
              <a:cs typeface="Times New Roman"/>
            </a:rPr>
            <a:t>System Design &amp; Setup</a:t>
          </a:r>
          <a:endParaRPr sz="2500">
            <a:solidFill>
              <a:schemeClr val="bg1"/>
            </a:solidFill>
            <a:latin typeface="Times New Roman"/>
            <a:cs typeface="Times New Roman"/>
          </a:endParaRPr>
        </a:p>
        <a:p>
          <a:pPr marL="0" lvl="0" indent="0" algn="ctr" defTabSz="2711449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endParaRPr sz="2500">
            <a:solidFill>
              <a:schemeClr val="bg1"/>
            </a:solidFill>
          </a:endParaRPr>
        </a:p>
      </dsp:txBody>
      <dsp:txXfrm>
        <a:off x="105806" y="1731406"/>
        <a:ext cx="2226785" cy="1955851"/>
      </dsp:txXfrm>
    </dsp:sp>
    <dsp:sp modelId="{093CB3C0-C4CA-4E51-9995-2E94BABB75B6}">
      <dsp:nvSpPr>
        <dsp:cNvPr id="497748700" name=""/>
        <dsp:cNvSpPr/>
      </dsp:nvSpPr>
      <dsp:spPr bwMode="auto">
        <a:xfrm>
          <a:off x="2844797" y="1625599"/>
          <a:ext cx="2438399" cy="2167465"/>
        </a:xfrm>
        <a:prstGeom prst="roundRect">
          <a:avLst>
            <a:gd name="adj" fmla="val 1666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  <dsp:txBody>
        <a:bodyPr spcFirstLastPara="0" vertOverflow="overflow" horzOverflow="overflow" vert="horz" wrap="square" lIns="95249" tIns="95249" rIns="95249" bIns="95249" numCol="1" spcCol="1268" rtlCol="0" fromWordArt="0" anchor="ctr" anchorCtr="0" forceAA="0" upright="0" compatLnSpc="0">
          <a:noAutofit/>
        </a:bodyPr>
        <a:lstStyle/>
        <a:p>
          <a:pPr marL="0" lvl="0" indent="0" algn="r" defTabSz="1066799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en-US" sz="2500" b="0" i="0" u="none" strike="noStrike" cap="none" spc="0">
              <a:solidFill>
                <a:schemeClr val="bg1"/>
              </a:solidFill>
              <a:latin typeface="Times New Roman"/>
              <a:ea typeface="Times New Roman"/>
              <a:cs typeface="Times New Roman"/>
            </a:rPr>
            <a:t>Model Integration &amp; Similarity </a:t>
          </a:r>
          <a:r>
            <a:rPr lang="en-US" sz="2500" b="0" i="0" u="none" strike="noStrike" cap="none" spc="0">
              <a:solidFill>
                <a:schemeClr val="bg1"/>
              </a:solidFill>
              <a:latin typeface="Times New Roman"/>
              <a:ea typeface="Times New Roman"/>
              <a:cs typeface="Times New Roman"/>
            </a:rPr>
            <a:t>Computatio</a:t>
          </a:r>
          <a:r>
            <a:rPr lang="en-US" sz="2500" b="0" i="0" u="none" strike="noStrike" cap="none" spc="0">
              <a:solidFill>
                <a:schemeClr val="bg1"/>
              </a:solidFill>
              <a:latin typeface="Times New Roman"/>
              <a:ea typeface="Times New Roman"/>
              <a:cs typeface="Times New Roman"/>
            </a:rPr>
            <a:t>n</a:t>
          </a:r>
          <a:endParaRPr sz="2500">
            <a:solidFill>
              <a:schemeClr val="bg1"/>
            </a:solidFill>
            <a:latin typeface="Times New Roman"/>
            <a:cs typeface="Times New Roman"/>
          </a:endParaRPr>
        </a:p>
        <a:p>
          <a:pPr marL="0" lvl="0" indent="0" algn="ctr" defTabSz="2711449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endParaRPr sz="2500">
            <a:solidFill>
              <a:schemeClr val="bg1"/>
            </a:solidFill>
          </a:endParaRPr>
        </a:p>
      </dsp:txBody>
      <dsp:txXfrm>
        <a:off x="2950605" y="1731406"/>
        <a:ext cx="2226785" cy="1955851"/>
      </dsp:txXfrm>
    </dsp:sp>
    <dsp:sp modelId="{DF3BEC0F-14FD-44C5-8C13-7D05C26B106A}">
      <dsp:nvSpPr>
        <dsp:cNvPr id="397714728" name=""/>
        <dsp:cNvSpPr/>
      </dsp:nvSpPr>
      <dsp:spPr bwMode="auto">
        <a:xfrm>
          <a:off x="5689599" y="1625599"/>
          <a:ext cx="2438399" cy="2167465"/>
        </a:xfrm>
        <a:prstGeom prst="roundRect">
          <a:avLst>
            <a:gd name="adj" fmla="val 1666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  <dsp:txBody>
        <a:bodyPr spcFirstLastPara="0" vertOverflow="overflow" horzOverflow="overflow" vert="horz" wrap="square" lIns="95249" tIns="95249" rIns="95249" bIns="95249" numCol="1" spcCol="1268" rtlCol="0" fromWordArt="0" anchor="ctr" anchorCtr="0" forceAA="0" upright="0" compatLnSpc="0">
          <a:noAutofit/>
        </a:bodyPr>
        <a:lstStyle/>
        <a:p>
          <a:pPr marL="0" lvl="0" indent="0" algn="r" defTabSz="1066799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en-US" sz="2500" b="0" i="0" u="none" strike="noStrike" cap="none" spc="0">
              <a:solidFill>
                <a:schemeClr val="bg1"/>
              </a:solidFill>
              <a:latin typeface="Times New Roman"/>
              <a:ea typeface="Times New Roman"/>
              <a:cs typeface="Times New Roman"/>
            </a:rPr>
            <a:t>Building the UI</a:t>
          </a:r>
          <a:endParaRPr sz="2500" b="0" i="0" u="none">
            <a:solidFill>
              <a:schemeClr val="bg1"/>
            </a:solidFill>
            <a:latin typeface="Times New Roman"/>
            <a:ea typeface="Times New Roman"/>
            <a:cs typeface="Times New Roman"/>
          </a:endParaRPr>
        </a:p>
        <a:p>
          <a:pPr marL="0" lvl="0" indent="0" algn="r" defTabSz="1066799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en-US" sz="2500" b="0" i="0" u="none" strike="noStrike" cap="none" spc="0">
              <a:solidFill>
                <a:schemeClr val="bg1"/>
              </a:solidFill>
              <a:latin typeface="Times New Roman"/>
              <a:ea typeface="Times New Roman"/>
              <a:cs typeface="Times New Roman"/>
            </a:rPr>
            <a:t>&amp;</a:t>
          </a:r>
          <a:r>
            <a:rPr lang="en-US" sz="2500" b="0" i="0" u="none" strike="noStrike" cap="none" spc="0">
              <a:solidFill>
                <a:schemeClr val="bg1"/>
              </a:solidFill>
              <a:latin typeface="Times New Roman"/>
              <a:ea typeface="Times New Roman"/>
              <a:cs typeface="Times New Roman"/>
            </a:rPr>
            <a:t> </a:t>
          </a:r>
          <a:r>
            <a:rPr lang="en-US" sz="2500" b="0" i="0" u="none" strike="noStrike" cap="none" spc="0">
              <a:solidFill>
                <a:schemeClr val="bg1"/>
              </a:solidFill>
              <a:latin typeface="Times New Roman"/>
              <a:ea typeface="Times New Roman"/>
              <a:cs typeface="Times New Roman"/>
            </a:rPr>
            <a:t>Deployment</a:t>
          </a:r>
          <a:endParaRPr sz="2500" b="0" i="0" u="none">
            <a:solidFill>
              <a:schemeClr val="bg1"/>
            </a:solidFill>
            <a:latin typeface="Times New Roman"/>
            <a:ea typeface="Times New Roman"/>
            <a:cs typeface="Times New Roman"/>
          </a:endParaRPr>
        </a:p>
        <a:p>
          <a:pPr marL="0" lvl="0" indent="0" algn="ctr" defTabSz="2711449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endParaRPr sz="2500">
            <a:solidFill>
              <a:schemeClr val="bg1"/>
            </a:solidFill>
          </a:endParaRPr>
        </a:p>
      </dsp:txBody>
      <dsp:txXfrm>
        <a:off x="5795406" y="1731406"/>
        <a:ext cx="2226785" cy="19558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xmlns:r="http://schemas.openxmlformats.org/officeDocument/2006/relationships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 val="norm"/>
      <dgm:resizeHandles val="exact"/>
    </dgm:varLst>
    <dgm:alg type="composite">
      <dgm:param type="horzAlign" val="ctr"/>
      <dgm:param type="vertAlign" val="mid"/>
    </dgm:alg>
    <dgm:shape r:blip="">
      <dgm:adjLst/>
    </dgm:shape>
    <dgm:presOf/>
    <dgm:constrLst>
      <dgm:constr type="w" for="ch" forName="arrow" refType="w" fact="0.850000"/>
      <dgm:constr type="h" for="ch" forName="arrow" refType="h"/>
      <dgm:constr type="ctrX" for="ch" forName="arrow" refType="w" fact="0.500000"/>
      <dgm:constr type="ctrY" for="ch" forName="arrow" refType="h" fact="0.500000"/>
      <dgm:constr type="w" for="ch" forName="linearProcess" refType="w"/>
      <dgm:constr type="h" for="ch" forName="linearProcess" refType="h" fact="0.400000"/>
      <dgm:constr type="ctrX" for="ch" forName="linearProcess" refType="w" fact="0.500000"/>
      <dgm:constr type="ctrY" for="ch" forName="linearProcess" refType="h" fact="0.500000"/>
    </dgm:constrLst>
    <dgm:ruleLst/>
    <dgm:layoutNode name="arrow" styleLbl="bgShp">
      <dgm:alg type="sp"/>
      <dgm:choose name="Name0">
        <dgm:if name="Name1" func="var" arg="dir" op="equ" val="norm">
          <dgm:shape type="rightArrow" r:blip="">
            <dgm:adjLst/>
          </dgm:shape>
        </dgm:if>
        <dgm:else name="Name2">
          <dgm:shape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0000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type="roundRect" r:blip="">
            <dgm:adjLst/>
          </dgm:shape>
          <dgm:presOf axis="desOrSelf" ptType="node"/>
          <dgm:constrLst>
            <dgm:constr type="userA"/>
            <dgm:constr type="w" refType="userA" fact="0.300000"/>
            <dgm:constr type="tMarg" refType="primFontSz" fact="0.300000"/>
            <dgm:constr type="bMarg" refType="primFontSz" fact="0.300000"/>
            <dgm:constr type="lMarg" refType="primFontSz" fact="0.300000"/>
            <dgm:constr type="rMarg" refType="primFontSz" fact="0.300000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  <a:t>2/11/2025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/>
          </a:bodyPr>
          <a:lstStyle>
            <a:lvl1pPr algn="r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>
      <a:spcBef>
        <a:spcPts val="0"/>
      </a:spcBef>
      <a:spcAft>
        <a:spcPts val="0"/>
      </a:spcAft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>
      <a:spcBef>
        <a:spcPts val="0"/>
      </a:spcBef>
      <a:spcAft>
        <a:spcPts val="0"/>
      </a:spcAft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>
      <a:spcBef>
        <a:spcPts val="0"/>
      </a:spcBef>
      <a:spcAft>
        <a:spcPts val="0"/>
      </a:spcAft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>
      <a:spcBef>
        <a:spcPts val="0"/>
      </a:spcBef>
      <a:spcAft>
        <a:spcPts val="0"/>
      </a:spcAft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>
      <a:spcBef>
        <a:spcPts val="0"/>
      </a:spcBef>
      <a:spcAft>
        <a:spcPts val="0"/>
      </a:spcAft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4FEF718-79A3-6CB7-0770-C6F7845F4C4F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9856441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0775942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9630950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8E509D4-3347-8EA8-E100-A6A9DAE3C854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8744505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2066271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4411037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F6507CA-7AA3-E70B-68F5-37B9832BC391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1996785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4299737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3578473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65922C0-5845-D854-B38A-4906DE342517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616016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6579141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2656272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989F399-0DF0-2B82-5BD0-218AAA53258A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094672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8073430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1169871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AECA218-FA0A-681E-C429-0B9120AC4DE5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127950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1643134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8969672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5609DDB-BCC3-9EA5-4049-372E24A39647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531275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5149740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4333890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659B5B5-3E45-2477-C361-233CF9D9C9F7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B0297B8-0C26-1014-B983-AE8E9118130C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CF4D4D5-BDA0-90BC-E03A-5F4DA92C9129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A90137A-DCC5-491B-E93E-6DF1C0E8B3C4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A446F50-B734-3284-257B-48A11457597F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D7E2D63-66B2-E46A-7663-1798AFE593E2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80702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8019419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4768587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02A8FCC-15F8-0525-CCC6-2E0619B8C710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7953827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7108872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3117543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0D8CA35-08C2-DFC0-8269-0857A0A65CD5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319739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9479605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8700755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944377C-B9BC-DA03-EA94-AB763BC28389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539176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2334284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9913082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4A1D15F-890B-1918-6009-492241E2D420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166399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3876504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5982852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2BFFB1B-D083-935A-C029-F5CC7CDA3BBF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2"/>
            <a:ext cx="9144000" cy="2387599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8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365125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9" y="1681162"/>
            <a:ext cx="5157785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9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5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365125"/>
            <a:ext cx="7734299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  <a:t>2/11/2025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  <a:t>2/11/2025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  <a:t>2/11/2025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  <a:t>2/11/2025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  <a:t>2/11/2025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  <a:t>2/11/2025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/>
          </a:bodyPr>
          <a:lstStyle/>
          <a:p>
            <a:pPr lvl="0"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/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/>
              <a:t>‹#›</a:t>
            </a:fld>
            <a:endParaRPr lang="en-US"/>
          </a:p>
        </p:txBody>
      </p:sp>
      <p:pic>
        <p:nvPicPr>
          <p:cNvPr id="1031" name="Picture 7"/>
          <p:cNvPicPr>
            <a:picLocks noChangeAspect="1"/>
          </p:cNvPicPr>
          <p:nvPr userDrawn="1"/>
        </p:nvPicPr>
        <p:blipFill>
          <a:blip r:embed="rId13"/>
          <a:stretch/>
        </p:blipFill>
        <p:spPr bwMode="auto">
          <a:xfrm>
            <a:off x="0" y="5153024"/>
            <a:ext cx="12192000" cy="17049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1"/>
  <p:txStyles>
    <p:titleStyle>
      <a:lvl1pPr algn="l">
        <a:lnSpc>
          <a:spcPct val="90000"/>
        </a:lnSpc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>
        <a:lnSpc>
          <a:spcPct val="90000"/>
        </a:lnSpc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Calibri Light"/>
        </a:defRPr>
      </a:lvl2pPr>
      <a:lvl3pPr algn="l">
        <a:lnSpc>
          <a:spcPct val="90000"/>
        </a:lnSpc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Calibri Light"/>
        </a:defRPr>
      </a:lvl3pPr>
      <a:lvl4pPr algn="l">
        <a:lnSpc>
          <a:spcPct val="90000"/>
        </a:lnSpc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Calibri Light"/>
        </a:defRPr>
      </a:lvl4pPr>
      <a:lvl5pPr algn="l">
        <a:lnSpc>
          <a:spcPct val="90000"/>
        </a:lnSpc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Calibri Light"/>
        </a:defRPr>
      </a:lvl5pPr>
      <a:lvl6pPr marL="457200" algn="l">
        <a:lnSpc>
          <a:spcPct val="90000"/>
        </a:lnSpc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Calibri Light"/>
        </a:defRPr>
      </a:lvl6pPr>
      <a:lvl7pPr marL="914400" algn="l">
        <a:lnSpc>
          <a:spcPct val="90000"/>
        </a:lnSpc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Calibri Light"/>
        </a:defRPr>
      </a:lvl7pPr>
      <a:lvl8pPr marL="1371600" algn="l">
        <a:lnSpc>
          <a:spcPct val="90000"/>
        </a:lnSpc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Calibri Light"/>
        </a:defRPr>
      </a:lvl8pPr>
      <a:lvl9pPr marL="1828800" algn="l">
        <a:lnSpc>
          <a:spcPct val="90000"/>
        </a:lnSpc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Calibri Light"/>
        </a:defRPr>
      </a:lvl9pPr>
    </p:titleStyle>
    <p:bodyStyle>
      <a:lvl1pPr marL="228600" indent="-228600" algn="l">
        <a:lnSpc>
          <a:spcPct val="90000"/>
        </a:lnSpc>
        <a:spcBef>
          <a:spcPts val="1000"/>
        </a:spcBef>
        <a:spcAft>
          <a:spcPts val="0"/>
        </a:spcAft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>
        <a:lnSpc>
          <a:spcPct val="90000"/>
        </a:lnSpc>
        <a:spcBef>
          <a:spcPts val="500"/>
        </a:spcBef>
        <a:spcAft>
          <a:spcPts val="0"/>
        </a:spcAft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>
        <a:lnSpc>
          <a:spcPct val="90000"/>
        </a:lnSpc>
        <a:spcBef>
          <a:spcPts val="500"/>
        </a:spcBef>
        <a:spcAft>
          <a:spcPts val="0"/>
        </a:spcAft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>
        <a:lnSpc>
          <a:spcPct val="90000"/>
        </a:lnSpc>
        <a:spcBef>
          <a:spcPts val="500"/>
        </a:spcBef>
        <a:spcAft>
          <a:spcPts val="0"/>
        </a:spcAft>
        <a:buFont typeface="Arial"/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>
        <a:lnSpc>
          <a:spcPct val="90000"/>
        </a:lnSpc>
        <a:spcBef>
          <a:spcPts val="500"/>
        </a:spcBef>
        <a:spcAft>
          <a:spcPts val="0"/>
        </a:spcAft>
        <a:buFont typeface="Arial"/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8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8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1"/>
  <p:txStyles>
    <p:titleStyle>
      <a:lvl1pPr algn="l" defTabSz="685800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>
        <a:lnSpc>
          <a:spcPct val="90000"/>
        </a:lnSpc>
        <a:spcBef>
          <a:spcPts val="749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wmf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microsoft.com/office/2007/relationships/diagramDrawing" Target="../diagrams/drawing1.xml" /><Relationship Id="rId4" Type="http://schemas.openxmlformats.org/officeDocument/2006/relationships/diagramData" Target="../diagrams/data1.xml" /><Relationship Id="rId5" Type="http://schemas.openxmlformats.org/officeDocument/2006/relationships/diagramColors" Target="../diagrams/colors1.xml" /><Relationship Id="rId6" Type="http://schemas.openxmlformats.org/officeDocument/2006/relationships/diagramLayout" Target="../diagrams/layout1.xml" 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151002" y="239685"/>
            <a:ext cx="11643918" cy="1717268"/>
          </a:xfrm>
        </p:spPr>
        <p:txBody>
          <a:bodyPr/>
          <a:lstStyle/>
          <a:p>
            <a:pPr algn="ctr">
              <a:defRPr/>
            </a:pPr>
            <a:r>
              <a:rPr lang="en-IN" sz="2800" b="1">
                <a:solidFill>
                  <a:srgbClr val="FF0000"/>
                </a:solidFill>
                <a:latin typeface="Times New Roman"/>
                <a:cs typeface="Times New Roman"/>
              </a:rPr>
              <a:t>Artificial Intelligence (CSE5005) </a:t>
            </a:r>
            <a:br>
              <a:rPr lang="en-IN" sz="2800" b="1">
                <a:solidFill>
                  <a:srgbClr val="FF0000"/>
                </a:solidFill>
                <a:latin typeface="Times New Roman"/>
                <a:cs typeface="Times New Roman"/>
              </a:rPr>
            </a:br>
            <a:r>
              <a:rPr lang="en-US" sz="2400" b="1">
                <a:solidFill>
                  <a:srgbClr val="0070C0"/>
                </a:solidFill>
                <a:latin typeface="Times New Roman"/>
                <a:ea typeface="Tahoma"/>
                <a:cs typeface="Times New Roman"/>
              </a:rPr>
              <a:t>Mini Project Presentation (13</a:t>
            </a:r>
            <a:r>
              <a:rPr lang="en-US" sz="2400" b="1" baseline="30000">
                <a:solidFill>
                  <a:srgbClr val="0070C0"/>
                </a:solidFill>
                <a:latin typeface="Times New Roman"/>
                <a:ea typeface="Tahoma"/>
                <a:cs typeface="Times New Roman"/>
              </a:rPr>
              <a:t>th</a:t>
            </a:r>
            <a:r>
              <a:rPr lang="en-US" sz="2400" b="1">
                <a:solidFill>
                  <a:srgbClr val="0070C0"/>
                </a:solidFill>
                <a:latin typeface="Times New Roman"/>
                <a:ea typeface="Tahoma"/>
                <a:cs typeface="Times New Roman"/>
              </a:rPr>
              <a:t> March 2025)</a:t>
            </a:r>
            <a:br>
              <a:rPr lang="en-US" sz="2400" b="1">
                <a:solidFill>
                  <a:srgbClr val="0070C0"/>
                </a:solidFill>
                <a:latin typeface="Times New Roman"/>
                <a:ea typeface="Tahoma"/>
                <a:cs typeface="Times New Roman"/>
              </a:rPr>
            </a:br>
            <a:br>
              <a:rPr lang="en-US" sz="2400" b="1">
                <a:solidFill>
                  <a:srgbClr val="0070C0"/>
                </a:solidFill>
                <a:latin typeface="Times New Roman"/>
                <a:ea typeface="Tahoma"/>
                <a:cs typeface="Times New Roman"/>
              </a:rPr>
            </a:br>
            <a:r>
              <a:rPr lang="en-US" sz="2400" b="1">
                <a:solidFill>
                  <a:srgbClr val="0070C0"/>
                </a:solidFill>
                <a:latin typeface="Times New Roman"/>
                <a:ea typeface="Tahoma"/>
                <a:cs typeface="Times New Roman"/>
              </a:rPr>
              <a:t>	Creating a Customer Recommen</a:t>
            </a:r>
            <a:r>
              <a:rPr lang="en-US" sz="2400" b="1">
                <a:solidFill>
                  <a:srgbClr val="0070C0"/>
                </a:solidFill>
                <a:latin typeface="Times New Roman"/>
                <a:ea typeface="Tahoma"/>
                <a:cs typeface="Times New Roman"/>
              </a:rPr>
              <a:t>dation System</a:t>
            </a:r>
            <a:br>
              <a:rPr lang="en-US" sz="2400" b="1">
                <a:solidFill>
                  <a:srgbClr val="0070C0"/>
                </a:solidFill>
                <a:latin typeface="Times New Roman"/>
                <a:ea typeface="Tahoma"/>
                <a:cs typeface="Times New Roman"/>
              </a:rPr>
            </a:br>
            <a:r>
              <a:rPr lang="en-US" sz="2400" b="1">
                <a:solidFill>
                  <a:srgbClr val="0070C0"/>
                </a:solidFill>
                <a:latin typeface="Times New Roman"/>
                <a:ea typeface="Tahoma"/>
                <a:cs typeface="Times New Roman"/>
              </a:rPr>
              <a:t>based on an Ecommerce platform</a:t>
            </a:r>
            <a:endParaRPr lang="en-US" sz="240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838200" y="1740314"/>
            <a:ext cx="10515600" cy="4275296"/>
          </a:xfrm>
        </p:spPr>
        <p:txBody>
          <a:bodyPr/>
          <a:lstStyle/>
          <a:p>
            <a:pPr marL="0" indent="0" algn="ctr">
              <a:buNone/>
              <a:defRPr/>
            </a:pP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By</a:t>
            </a:r>
            <a:endParaRPr/>
          </a:p>
          <a:p>
            <a:pPr marL="0" indent="0" algn="ctr">
              <a:buNone/>
              <a:defRPr/>
            </a:pPr>
            <a:endParaRPr/>
          </a:p>
          <a:p>
            <a:pPr marL="0" indent="0" algn="ctr">
              <a:buNone/>
              <a:defRPr/>
            </a:pPr>
            <a:endParaRPr lang="en-US" sz="1400" b="1">
              <a:solidFill>
                <a:schemeClr val="accent6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0" indent="0" algn="ctr">
              <a:buNone/>
              <a:defRPr/>
            </a:pPr>
            <a:endParaRPr lang="en-US" sz="1800" b="1">
              <a:solidFill>
                <a:schemeClr val="accent6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lang="en-US"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endParaRPr lang="en-US">
              <a:latin typeface="Times New Roman"/>
              <a:cs typeface="Times New Roman"/>
            </a:endParaRPr>
          </a:p>
          <a:p>
            <a:pPr marL="0" indent="0" algn="ctr">
              <a:spcBef>
                <a:spcPts val="2834"/>
              </a:spcBef>
              <a:buNone/>
              <a:defRPr/>
            </a:pPr>
            <a:r>
              <a:rPr lang="en-IN" sz="1400" b="1">
                <a:latin typeface="Times New Roman"/>
                <a:cs typeface="Times New Roman"/>
              </a:rPr>
              <a:t>Under the supervision of </a:t>
            </a:r>
            <a:endParaRPr/>
          </a:p>
          <a:p>
            <a:pPr marL="0" indent="0" algn="ctr">
              <a:buNone/>
              <a:defRPr/>
            </a:pPr>
            <a:r>
              <a:rPr lang="en-IN" sz="2400" b="1">
                <a:solidFill>
                  <a:srgbClr val="C00000"/>
                </a:solidFill>
                <a:latin typeface="Times New Roman"/>
                <a:cs typeface="Times New Roman"/>
              </a:rPr>
              <a:t>Dr. Raja Jitendra Nayaka</a:t>
            </a:r>
            <a:br>
              <a:rPr lang="en-IN" sz="1800" b="1">
                <a:solidFill>
                  <a:srgbClr val="C00000"/>
                </a:solidFill>
                <a:latin typeface="Times New Roman"/>
                <a:cs typeface="Times New Roman"/>
              </a:rPr>
            </a:br>
            <a:r>
              <a:rPr lang="en-IN" sz="1200" b="1">
                <a:solidFill>
                  <a:srgbClr val="C00000"/>
                </a:solidFill>
                <a:latin typeface="Times New Roman"/>
                <a:cs typeface="Times New Roman"/>
              </a:rPr>
              <a:t>Assisstant</a:t>
            </a:r>
            <a:r>
              <a:rPr lang="en-IN" sz="1200" b="1">
                <a:solidFill>
                  <a:srgbClr val="C00000"/>
                </a:solidFill>
                <a:latin typeface="Times New Roman"/>
                <a:cs typeface="Times New Roman"/>
              </a:rPr>
              <a:t> Professor</a:t>
            </a:r>
            <a:br>
              <a:rPr lang="en-IN" sz="1100" b="1">
                <a:solidFill>
                  <a:srgbClr val="C00000"/>
                </a:solidFill>
                <a:latin typeface="Times New Roman"/>
                <a:cs typeface="Times New Roman"/>
              </a:rPr>
            </a:br>
            <a:r>
              <a:rPr lang="en-US" sz="1400" b="1">
                <a:solidFill>
                  <a:srgbClr val="C00000"/>
                </a:solidFill>
                <a:latin typeface="Times New Roman"/>
                <a:cs typeface="Times New Roman"/>
              </a:rPr>
              <a:t>Department of </a:t>
            </a:r>
            <a:r>
              <a:rPr lang="en-US" sz="1400" b="1">
                <a:solidFill>
                  <a:srgbClr val="C00000"/>
                </a:solidFill>
                <a:latin typeface="Times New Roman"/>
                <a:cs typeface="Times New Roman"/>
              </a:rPr>
              <a:t>Computer Science &amp; Engineering</a:t>
            </a:r>
            <a:br>
              <a:rPr lang="en-US" sz="1400" b="1">
                <a:latin typeface="Times New Roman"/>
                <a:cs typeface="Times New Roman"/>
              </a:rPr>
            </a:br>
            <a:br>
              <a:rPr lang="en-US" sz="1050" b="1">
                <a:solidFill>
                  <a:srgbClr val="FF0000"/>
                </a:solidFill>
                <a:latin typeface="Times New Roman"/>
                <a:cs typeface="Times New Roman"/>
              </a:rPr>
            </a:br>
            <a:r>
              <a:rPr lang="en-US" sz="1400" b="1">
                <a:solidFill>
                  <a:srgbClr val="92D050"/>
                </a:solidFill>
                <a:latin typeface="Times New Roman"/>
                <a:cs typeface="Times New Roman"/>
              </a:rPr>
              <a:t>,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15EC703-C051-410C-8BA1-62752E291E83}" type="slidenum">
              <a:rPr lang="en-US"/>
              <a:t>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xmlns:a="http://schemas.openxmlformats.org/drawingml/2006/main" noGrp="1"/>
          </p:cNvGraphicFramePr>
          <p:nvPr/>
        </p:nvGraphicFramePr>
        <p:xfrm>
          <a:off x="3487178" y="2049161"/>
          <a:ext cx="5334251" cy="220725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2660776"/>
                <a:gridCol w="2660776"/>
              </a:tblGrid>
              <a:tr h="362263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>
                          <a:latin typeface="Times New Roman"/>
                          <a:cs typeface="Times New Roman"/>
                        </a:rPr>
                        <a:t>Name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>
                          <a:latin typeface="Times New Roman"/>
                          <a:cs typeface="Times New Roman"/>
                        </a:rPr>
                        <a:t>Roll Number</a:t>
                      </a:r>
                      <a:endParaRPr/>
                    </a:p>
                  </a:txBody>
                  <a:tcPr/>
                </a:tc>
              </a:tr>
              <a:tr h="362263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Vishnu Priya</a:t>
                      </a:r>
                      <a:endParaRPr lang="en-US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>
                          <a:latin typeface="Times New Roman"/>
                          <a:cs typeface="Times New Roman"/>
                        </a:rPr>
                        <a:t>20242AIE0007</a:t>
                      </a:r>
                      <a:endParaRPr lang="en-US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362263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Yerrabathina Muni Sekhar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20242AIE0008</a:t>
                      </a:r>
                      <a:endParaRPr lang="en-US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362263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Yenimireddy Venkata Ramireddy</a:t>
                      </a:r>
                      <a:endParaRPr lang="en-US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20242AIE0009</a:t>
                      </a:r>
                      <a:endParaRPr lang="en-US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362263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Anas Muhammed Sahil</a:t>
                      </a:r>
                      <a:endParaRPr lang="en-US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20242AIE0010</a:t>
                      </a:r>
                      <a:endParaRPr lang="en-US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362263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>
                          <a:latin typeface="Times New Roman"/>
                          <a:cs typeface="Times New Roman"/>
                        </a:rPr>
                        <a:t>Rojin K Varughese</a:t>
                      </a:r>
                      <a:endParaRPr lang="en-US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20242AIE0011</a:t>
                      </a:r>
                      <a:endParaRPr lang="en-US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4266892" name="Slide Number Placeholder 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86BA8B4-7A9A-618B-6173-78FFC2BFAD4C}" type="slidenum">
              <a:rPr lang="en-US"/>
              <a:t/>
            </a:fld>
            <a:endParaRPr lang="en-US"/>
          </a:p>
        </p:txBody>
      </p:sp>
      <p:sp>
        <p:nvSpPr>
          <p:cNvPr id="428795742" name="TextBox 2"/>
          <p:cNvSpPr txBox="1"/>
          <p:nvPr/>
        </p:nvSpPr>
        <p:spPr bwMode="auto">
          <a:xfrm>
            <a:off x="992776" y="365760"/>
            <a:ext cx="5353664" cy="5794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GB" sz="3200" b="1">
                <a:solidFill>
                  <a:srgbClr val="0070C0"/>
                </a:solidFill>
                <a:latin typeface="Times New Roman"/>
                <a:ea typeface="Arial"/>
                <a:cs typeface="Times New Roman"/>
              </a:rPr>
              <a:t>Implementation - MobileNET</a:t>
            </a:r>
            <a:endParaRPr/>
          </a:p>
        </p:txBody>
      </p:sp>
      <p:sp>
        <p:nvSpPr>
          <p:cNvPr id="797600908" name="TextBox 3"/>
          <p:cNvSpPr txBox="1"/>
          <p:nvPr/>
        </p:nvSpPr>
        <p:spPr bwMode="auto">
          <a:xfrm flipH="1">
            <a:off x="3141615" y="1632856"/>
            <a:ext cx="37229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endParaRPr lang="en-GB"/>
          </a:p>
        </p:txBody>
      </p:sp>
      <p:sp>
        <p:nvSpPr>
          <p:cNvPr id="1914903327" name="TextBox 4"/>
          <p:cNvSpPr txBox="1"/>
          <p:nvPr/>
        </p:nvSpPr>
        <p:spPr bwMode="auto">
          <a:xfrm>
            <a:off x="992776" y="1171191"/>
            <a:ext cx="10445262" cy="3017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9965" indent="-349965">
              <a:buFont typeface="Arial"/>
              <a:buChar char="•"/>
              <a:defRPr/>
            </a:pPr>
            <a:r>
              <a:rPr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 </a:t>
            </a:r>
            <a:r>
              <a:rPr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lightweight, pre-trained CNN model</a:t>
            </a:r>
            <a:r>
              <a:rPr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optimized for mobile and web applications.</a:t>
            </a:r>
            <a:endParaRPr sz="3200"/>
          </a:p>
          <a:p>
            <a:pPr marL="349965" indent="-349965">
              <a:buFont typeface="Arial"/>
              <a:buChar char="•"/>
              <a:defRPr/>
            </a:pPr>
            <a:r>
              <a:rPr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Uses </a:t>
            </a:r>
            <a:r>
              <a:rPr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depthwise separable convolutions</a:t>
            </a:r>
            <a:r>
              <a:rPr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to reduce computational cost while maintaining accuracy.</a:t>
            </a:r>
            <a:endParaRPr sz="3200"/>
          </a:p>
          <a:p>
            <a:pPr marL="349965" indent="-349965">
              <a:buFont typeface="Arial"/>
              <a:buChar char="•"/>
              <a:defRPr/>
            </a:pPr>
            <a:r>
              <a:rPr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Ideal for </a:t>
            </a:r>
            <a:r>
              <a:rPr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feature extraction</a:t>
            </a:r>
            <a:r>
              <a:rPr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in image-based machine learning tasks like similarity detection</a:t>
            </a:r>
            <a:endParaRPr sz="32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8829642" name="Slide Number Placeholder 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FB1F64-5ABE-A105-AA89-44E2B3C46490}" type="slidenum">
              <a:rPr lang="en-US"/>
              <a:t/>
            </a:fld>
            <a:endParaRPr lang="en-US"/>
          </a:p>
        </p:txBody>
      </p:sp>
      <p:sp>
        <p:nvSpPr>
          <p:cNvPr id="2111819600" name="TextBox 2"/>
          <p:cNvSpPr txBox="1"/>
          <p:nvPr/>
        </p:nvSpPr>
        <p:spPr bwMode="auto">
          <a:xfrm>
            <a:off x="992776" y="365760"/>
            <a:ext cx="5714220" cy="5794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GB" sz="3200" b="1">
                <a:solidFill>
                  <a:srgbClr val="0070C0"/>
                </a:solidFill>
                <a:latin typeface="Times New Roman"/>
                <a:ea typeface="Arial"/>
                <a:cs typeface="Times New Roman"/>
              </a:rPr>
              <a:t>Implementation - FakestoreAPI</a:t>
            </a:r>
            <a:endParaRPr/>
          </a:p>
        </p:txBody>
      </p:sp>
      <p:sp>
        <p:nvSpPr>
          <p:cNvPr id="1691147665" name="TextBox 3"/>
          <p:cNvSpPr txBox="1"/>
          <p:nvPr/>
        </p:nvSpPr>
        <p:spPr bwMode="auto">
          <a:xfrm flipH="1">
            <a:off x="3141615" y="1632856"/>
            <a:ext cx="37229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endParaRPr lang="en-GB"/>
          </a:p>
        </p:txBody>
      </p:sp>
      <p:sp>
        <p:nvSpPr>
          <p:cNvPr id="1388954158" name="TextBox 4"/>
          <p:cNvSpPr txBox="1"/>
          <p:nvPr/>
        </p:nvSpPr>
        <p:spPr bwMode="auto">
          <a:xfrm>
            <a:off x="992776" y="1171191"/>
            <a:ext cx="10459302" cy="3017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8080" indent="-438080">
              <a:buFont typeface="Arial"/>
              <a:buChar char="•"/>
              <a:defRPr/>
            </a:pPr>
            <a:r>
              <a:rPr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 </a:t>
            </a:r>
            <a:r>
              <a:rPr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free, fake e-commerce REST API</a:t>
            </a:r>
            <a:r>
              <a:rPr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providing product data like images, titles, prices, and categories.</a:t>
            </a:r>
            <a:endParaRPr sz="3200"/>
          </a:p>
          <a:p>
            <a:pPr marL="438080" indent="-438080">
              <a:buFont typeface="Arial"/>
              <a:buChar char="•"/>
              <a:defRPr/>
            </a:pPr>
            <a:r>
              <a:rPr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Useful for </a:t>
            </a:r>
            <a:r>
              <a:rPr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prototyping and testing recommendation systems</a:t>
            </a:r>
            <a:r>
              <a:rPr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without needing real product databases.</a:t>
            </a:r>
            <a:endParaRPr sz="3200"/>
          </a:p>
          <a:p>
            <a:pPr marL="438080" indent="-438080">
              <a:buFont typeface="Arial"/>
              <a:buChar char="•"/>
              <a:defRPr/>
            </a:pPr>
            <a:r>
              <a:rPr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Supports </a:t>
            </a:r>
            <a:r>
              <a:rPr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simple API calls (in JSON)</a:t>
            </a:r>
            <a:r>
              <a:rPr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which makes it easy to integrate into JavaScript-based applications.</a:t>
            </a:r>
            <a:endParaRPr sz="32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1009377" name="Slide Number Placeholder 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0BD25B2-3304-E9CF-51A2-E661CD98D816}" type="slidenum">
              <a:rPr lang="en-US"/>
              <a:t/>
            </a:fld>
            <a:endParaRPr lang="en-US"/>
          </a:p>
        </p:txBody>
      </p:sp>
      <p:sp>
        <p:nvSpPr>
          <p:cNvPr id="644594355" name="TextBox 2"/>
          <p:cNvSpPr txBox="1"/>
          <p:nvPr/>
        </p:nvSpPr>
        <p:spPr bwMode="auto">
          <a:xfrm>
            <a:off x="992775" y="365760"/>
            <a:ext cx="5387992" cy="5794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GB" sz="3200" b="1">
                <a:solidFill>
                  <a:srgbClr val="0070C0"/>
                </a:solidFill>
                <a:latin typeface="Times New Roman"/>
                <a:ea typeface="Arial"/>
                <a:cs typeface="Times New Roman"/>
              </a:rPr>
              <a:t>Implementation - Initial setup</a:t>
            </a:r>
            <a:endParaRPr/>
          </a:p>
        </p:txBody>
      </p:sp>
      <p:sp>
        <p:nvSpPr>
          <p:cNvPr id="338220399" name="TextBox 3"/>
          <p:cNvSpPr txBox="1"/>
          <p:nvPr/>
        </p:nvSpPr>
        <p:spPr bwMode="auto">
          <a:xfrm flipH="1">
            <a:off x="3141614" y="1632855"/>
            <a:ext cx="372291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endParaRPr lang="en-GB"/>
          </a:p>
        </p:txBody>
      </p:sp>
      <p:pic>
        <p:nvPicPr>
          <p:cNvPr id="167446623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76224" y="1771650"/>
            <a:ext cx="11639549" cy="3314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7370705" name="Slide Number Placeholder 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2215294-B926-E842-722B-F61D38DF4EAA}" type="slidenum">
              <a:rPr lang="en-US"/>
              <a:t/>
            </a:fld>
            <a:endParaRPr lang="en-US"/>
          </a:p>
        </p:txBody>
      </p:sp>
      <p:sp>
        <p:nvSpPr>
          <p:cNvPr id="1852920269" name="TextBox 2"/>
          <p:cNvSpPr txBox="1"/>
          <p:nvPr/>
        </p:nvSpPr>
        <p:spPr bwMode="auto">
          <a:xfrm>
            <a:off x="992775" y="365760"/>
            <a:ext cx="7955999" cy="5794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GB" sz="3200" b="1">
                <a:solidFill>
                  <a:srgbClr val="0070C0"/>
                </a:solidFill>
                <a:latin typeface="Times New Roman"/>
                <a:ea typeface="Arial"/>
                <a:cs typeface="Times New Roman"/>
              </a:rPr>
              <a:t>Implementation - Finding similar products	</a:t>
            </a:r>
            <a:endParaRPr/>
          </a:p>
        </p:txBody>
      </p:sp>
      <p:sp>
        <p:nvSpPr>
          <p:cNvPr id="582150335" name="TextBox 3"/>
          <p:cNvSpPr txBox="1"/>
          <p:nvPr/>
        </p:nvSpPr>
        <p:spPr bwMode="auto">
          <a:xfrm flipH="1">
            <a:off x="3141614" y="1632855"/>
            <a:ext cx="372291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endParaRPr lang="en-GB"/>
          </a:p>
        </p:txBody>
      </p:sp>
      <p:pic>
        <p:nvPicPr>
          <p:cNvPr id="195541755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550710" y="1766454"/>
            <a:ext cx="9744205" cy="29943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2862041" name="Slide Number Placeholder 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13C0016-9287-9B7D-B78F-BCBB00C964FB}" type="slidenum">
              <a:rPr lang="en-US"/>
              <a:t/>
            </a:fld>
            <a:endParaRPr lang="en-US"/>
          </a:p>
        </p:txBody>
      </p:sp>
      <p:sp>
        <p:nvSpPr>
          <p:cNvPr id="294131666" name="TextBox 2"/>
          <p:cNvSpPr txBox="1"/>
          <p:nvPr/>
        </p:nvSpPr>
        <p:spPr bwMode="auto">
          <a:xfrm>
            <a:off x="992775" y="365760"/>
            <a:ext cx="7955999" cy="5794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GB" sz="3200" b="1">
                <a:solidFill>
                  <a:srgbClr val="0070C0"/>
                </a:solidFill>
                <a:latin typeface="Times New Roman"/>
                <a:ea typeface="Arial"/>
                <a:cs typeface="Times New Roman"/>
              </a:rPr>
              <a:t>Implementation - Finding similar products	</a:t>
            </a:r>
            <a:endParaRPr/>
          </a:p>
        </p:txBody>
      </p:sp>
      <p:sp>
        <p:nvSpPr>
          <p:cNvPr id="586428754" name="TextBox 3"/>
          <p:cNvSpPr txBox="1"/>
          <p:nvPr/>
        </p:nvSpPr>
        <p:spPr bwMode="auto">
          <a:xfrm flipH="1">
            <a:off x="3141614" y="1632855"/>
            <a:ext cx="372651" cy="29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endParaRPr lang="en-GB"/>
          </a:p>
        </p:txBody>
      </p:sp>
      <p:pic>
        <p:nvPicPr>
          <p:cNvPr id="68949364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248839" y="806805"/>
            <a:ext cx="9694320" cy="59819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7595454" name="Slide Number Placeholder 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5189958-FB7C-C98D-7C71-F95BC991DBAA}" type="slidenum">
              <a:rPr lang="en-US"/>
              <a:t/>
            </a:fld>
            <a:endParaRPr lang="en-US"/>
          </a:p>
        </p:txBody>
      </p:sp>
      <p:sp>
        <p:nvSpPr>
          <p:cNvPr id="1550626488" name="TextBox 2"/>
          <p:cNvSpPr txBox="1"/>
          <p:nvPr/>
        </p:nvSpPr>
        <p:spPr bwMode="auto">
          <a:xfrm>
            <a:off x="992776" y="365760"/>
            <a:ext cx="6154950" cy="5794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GB" sz="3200" b="1" i="0" u="none" strike="noStrike" cap="none" spc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</a:rPr>
              <a:t>Expected Challenges &amp; Mitigation</a:t>
            </a:r>
            <a:endParaRPr/>
          </a:p>
        </p:txBody>
      </p:sp>
      <p:sp>
        <p:nvSpPr>
          <p:cNvPr id="277993296" name="TextBox 3"/>
          <p:cNvSpPr txBox="1"/>
          <p:nvPr/>
        </p:nvSpPr>
        <p:spPr bwMode="auto">
          <a:xfrm flipH="1">
            <a:off x="3141615" y="1632856"/>
            <a:ext cx="37229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endParaRPr lang="en-GB"/>
          </a:p>
        </p:txBody>
      </p:sp>
      <p:graphicFrame>
        <p:nvGraphicFramePr>
          <p:cNvPr id="2140137370" name=""/>
          <p:cNvGraphicFramePr>
            <a:graphicFrameLocks xmlns:a="http://schemas.openxmlformats.org/drawingml/2006/main"/>
          </p:cNvGraphicFramePr>
          <p:nvPr/>
        </p:nvGraphicFramePr>
        <p:xfrm>
          <a:off x="0" y="0"/>
          <a:ext cx="3600000" cy="3600000"/>
        </p:xfrm>
        <a:graphic>
          <a:graphicData uri="http://schemas.openxmlformats.org/drawingml/2006/table">
            <a:tbl>
              <a:tblPr firstRow="1" firstCol="1" lastRow="0" lastCol="0" bandRow="1" bandCol="0"/>
              <a:tblGrid>
                <a:gridCol w="0"/>
              </a:tblGrid>
              <a:tr h="293370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9524" marR="9524" marT="9524" marB="9524"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265761818" name="Table 4"/>
          <p:cNvGraphicFramePr>
            <a:graphicFrameLocks xmlns:a="http://schemas.openxmlformats.org/drawingml/2006/main"/>
          </p:cNvGraphicFramePr>
          <p:nvPr/>
        </p:nvGraphicFramePr>
        <p:xfrm>
          <a:off x="2520127" y="1221740"/>
          <a:ext cx="7603855" cy="4174425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4191107"/>
                <a:gridCol w="4191107"/>
              </a:tblGrid>
              <a:tr h="73643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>
                          <a:latin typeface="Times New Roman"/>
                          <a:cs typeface="Times New Roman"/>
                        </a:rPr>
                        <a:t>Problem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>
                          <a:latin typeface="Times New Roman"/>
                          <a:cs typeface="Times New Roman"/>
                        </a:rPr>
                        <a:t>Solution</a:t>
                      </a:r>
                      <a:endParaRPr/>
                    </a:p>
                  </a:txBody>
                  <a:tcPr/>
                </a:tc>
              </a:tr>
              <a:tr h="1021157">
                <a:tc>
                  <a:txBody>
                    <a:bodyPr/>
                    <a:p>
                      <a:pPr>
                        <a:defRPr/>
                      </a:pPr>
                      <a:r>
                        <a:rPr sz="24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Performance issues in browser</a:t>
                      </a:r>
                      <a:endParaRPr sz="3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24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Optimize with WebGL-backed TF.js execution</a:t>
                      </a:r>
                      <a:endParaRPr sz="3600"/>
                    </a:p>
                  </a:txBody>
                  <a:tcPr/>
                </a:tc>
              </a:tr>
              <a:tr h="988447">
                <a:tc>
                  <a:txBody>
                    <a:bodyPr/>
                    <a:p>
                      <a:pPr>
                        <a:defRPr/>
                      </a:pPr>
                      <a:r>
                        <a:rPr sz="24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Low-quality product images</a:t>
                      </a:r>
                      <a:endParaRPr sz="3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24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Preprocess images before extracting features</a:t>
                      </a:r>
                      <a:endParaRPr sz="3600"/>
                    </a:p>
                  </a:txBody>
                  <a:tcPr/>
                </a:tc>
              </a:tr>
              <a:tr h="988447">
                <a:tc>
                  <a:txBody>
                    <a:bodyPr/>
                    <a:p>
                      <a:pPr>
                        <a:defRPr/>
                      </a:pPr>
                      <a:r>
                        <a:rPr sz="24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Scalability concerns</a:t>
                      </a:r>
                      <a:endParaRPr sz="3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24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Use approximate nearest neighbors for large datasets</a:t>
                      </a:r>
                      <a:endParaRPr sz="36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2514671" name="Slide Number Placeholder 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F4CC857-608E-98F8-80CE-52254BC5B408}" type="slidenum">
              <a:rPr lang="en-US"/>
              <a:t/>
            </a:fld>
            <a:endParaRPr lang="en-US"/>
          </a:p>
        </p:txBody>
      </p:sp>
      <p:sp>
        <p:nvSpPr>
          <p:cNvPr id="177035043" name="TextBox 2"/>
          <p:cNvSpPr txBox="1"/>
          <p:nvPr/>
        </p:nvSpPr>
        <p:spPr bwMode="auto">
          <a:xfrm>
            <a:off x="992776" y="365760"/>
            <a:ext cx="4507530" cy="5794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GB" sz="3200" b="1" i="0" u="none" strike="noStrike" cap="none" spc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</a:rPr>
              <a:t>Conclusion &amp; Next Steps</a:t>
            </a:r>
            <a:endParaRPr/>
          </a:p>
        </p:txBody>
      </p:sp>
      <p:sp>
        <p:nvSpPr>
          <p:cNvPr id="730086230" name="TextBox 3"/>
          <p:cNvSpPr txBox="1"/>
          <p:nvPr/>
        </p:nvSpPr>
        <p:spPr bwMode="auto">
          <a:xfrm flipH="1">
            <a:off x="3141615" y="1632856"/>
            <a:ext cx="37229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endParaRPr lang="en-GB"/>
          </a:p>
        </p:txBody>
      </p:sp>
      <p:sp>
        <p:nvSpPr>
          <p:cNvPr id="459025417" name="TextBox 4"/>
          <p:cNvSpPr txBox="1"/>
          <p:nvPr/>
        </p:nvSpPr>
        <p:spPr bwMode="auto">
          <a:xfrm>
            <a:off x="992776" y="1171191"/>
            <a:ext cx="10471182" cy="3505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Built a lightweight, AI-powered recommendation system using Tensorflow.js and MobileNet.</a:t>
            </a:r>
            <a:endParaRPr sz="3200"/>
          </a:p>
          <a:p>
            <a:pPr>
              <a:defRPr/>
            </a:pPr>
            <a:endParaRPr sz="3200"/>
          </a:p>
          <a:p>
            <a:pPr>
              <a:defRPr/>
            </a:pPr>
            <a:r>
              <a:rPr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Next Steps:</a:t>
            </a:r>
            <a:endParaRPr sz="3200" b="1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438080" indent="-438080">
              <a:buFont typeface="Arial"/>
              <a:buChar char="•"/>
              <a:defRPr/>
            </a:pPr>
            <a:r>
              <a:rPr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Implement in a demo e-commerce store.</a:t>
            </a:r>
            <a:endParaRPr sz="3200"/>
          </a:p>
          <a:p>
            <a:pPr marL="438080" indent="-438080">
              <a:buFont typeface="Arial"/>
              <a:buChar char="•"/>
              <a:defRPr/>
            </a:pPr>
            <a:r>
              <a:rPr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Gather feedback and optimize performance.</a:t>
            </a:r>
            <a:endParaRPr sz="3200"/>
          </a:p>
          <a:p>
            <a:pPr marL="438080" indent="-438080">
              <a:buFont typeface="Arial"/>
              <a:buChar char="•"/>
              <a:defRPr/>
            </a:pPr>
            <a:r>
              <a:rPr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Extend with additional ML models.</a:t>
            </a:r>
            <a:endParaRPr sz="32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/>
          <a:lstStyle/>
          <a:p>
            <a:pPr marL="0" indent="0" algn="ctr">
              <a:buNone/>
              <a:defRPr/>
            </a:pPr>
            <a:endParaRPr lang="en-US" sz="6600">
              <a:solidFill>
                <a:srgbClr val="FFFF00"/>
              </a:solidFill>
              <a:latin typeface="Times New Roman"/>
              <a:cs typeface="Times New Roman"/>
            </a:endParaRPr>
          </a:p>
          <a:p>
            <a:pPr marL="0" indent="0" algn="ctr">
              <a:buNone/>
              <a:defRPr/>
            </a:pPr>
            <a:r>
              <a:rPr lang="en-US" sz="6600">
                <a:solidFill>
                  <a:srgbClr val="FFFF00"/>
                </a:solidFill>
                <a:latin typeface="Times New Roman"/>
                <a:cs typeface="Times New Roman"/>
              </a:rPr>
              <a:t>  </a:t>
            </a:r>
            <a:r>
              <a:rPr lang="en-US" sz="4800">
                <a:solidFill>
                  <a:srgbClr val="FFFF00"/>
                </a:solidFill>
                <a:latin typeface="Times New Roman"/>
                <a:cs typeface="Times New Roman"/>
              </a:rPr>
              <a:t>Q&amp;A</a:t>
            </a:r>
            <a:endParaRPr/>
          </a:p>
          <a:p>
            <a:pPr marL="0" indent="0" algn="ctr">
              <a:buNone/>
              <a:defRPr/>
            </a:pPr>
            <a:endParaRPr lang="en-US" sz="6600">
              <a:solidFill>
                <a:srgbClr val="A71180"/>
              </a:solidFill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15EC703-C051-410C-8BA1-62752E291E83}" type="slidenum">
              <a:rPr lang="en-US">
                <a:latin typeface="Times New Roman"/>
                <a:cs typeface="Times New Roman"/>
              </a:rPr>
              <a:t>5</a:t>
            </a:fld>
            <a:endParaRPr lang="en-US">
              <a:latin typeface="Times New Roman"/>
              <a:cs typeface="Times New Roman"/>
            </a:endParaRPr>
          </a:p>
        </p:txBody>
      </p:sp>
      <p:pic>
        <p:nvPicPr>
          <p:cNvPr id="5" name="Picture 7" descr="bd04924_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5005253" y="2150340"/>
            <a:ext cx="2841170" cy="3832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838200" y="2547258"/>
            <a:ext cx="10515600" cy="1214846"/>
          </a:xfrm>
        </p:spPr>
        <p:txBody>
          <a:bodyPr/>
          <a:lstStyle/>
          <a:p>
            <a:pPr marL="0" indent="0" algn="ctr">
              <a:buNone/>
              <a:defRPr/>
            </a:pPr>
            <a:r>
              <a:rPr lang="en-US" sz="6600">
                <a:solidFill>
                  <a:srgbClr val="A71180"/>
                </a:solidFill>
                <a:latin typeface="Times New Roman"/>
                <a:cs typeface="Times New Roman"/>
              </a:rPr>
              <a:t>Thank you !!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15EC703-C051-410C-8BA1-62752E291E83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679904"/>
          </a:xfrm>
        </p:spPr>
        <p:txBody>
          <a:bodyPr/>
          <a:lstStyle/>
          <a:p>
            <a:pPr>
              <a:defRPr/>
            </a:pPr>
            <a:r>
              <a:rPr lang="en-US" sz="3200" b="1">
                <a:solidFill>
                  <a:srgbClr val="0070C0"/>
                </a:solidFill>
                <a:latin typeface="Times New Roman"/>
                <a:cs typeface="Times New Roman"/>
              </a:rPr>
              <a:t>Problem Statement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838200" y="1045031"/>
            <a:ext cx="10515600" cy="4193176"/>
          </a:xfrm>
        </p:spPr>
        <p:txBody>
          <a:bodyPr/>
          <a:lstStyle/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Online shoppers often struggle to find relevant products.</a:t>
            </a:r>
            <a:endParaRPr sz="12000"/>
          </a:p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Traditional recommendation systems rely on explicit user data, which may be unavailable.</a:t>
            </a:r>
            <a:endParaRPr sz="12000"/>
          </a:p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Need a </a:t>
            </a:r>
            <a:r>
              <a:rPr sz="2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lightweight, client-side recommendation system</a:t>
            </a: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that runs in the browser.</a:t>
            </a:r>
            <a:endParaRPr sz="12000"/>
          </a:p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Goal: </a:t>
            </a:r>
            <a:r>
              <a:rPr sz="2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Use image-based similarity to recommend visually similar products</a:t>
            </a: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1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15EC703-C051-410C-8BA1-62752E291E83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F195F4C-44D2-4F45-A0AC-21646A9D27BF}" type="slidenum">
              <a:rPr lang="en-US"/>
              <a:t>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 bwMode="auto">
          <a:xfrm>
            <a:off x="992775" y="365760"/>
            <a:ext cx="6098590" cy="5794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GB" sz="3200" b="1">
                <a:solidFill>
                  <a:srgbClr val="0070C0"/>
                </a:solidFill>
                <a:latin typeface="Times New Roman"/>
                <a:ea typeface="+mj-ea"/>
                <a:cs typeface="Times New Roman"/>
              </a:rPr>
              <a:t>Gameplan to address the Problem</a:t>
            </a:r>
            <a:endParaRPr/>
          </a:p>
        </p:txBody>
      </p:sp>
      <p:sp>
        <p:nvSpPr>
          <p:cNvPr id="4" name="TextBox 3"/>
          <p:cNvSpPr txBox="1"/>
          <p:nvPr/>
        </p:nvSpPr>
        <p:spPr bwMode="auto">
          <a:xfrm flipH="1">
            <a:off x="3141616" y="1632857"/>
            <a:ext cx="37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endParaRPr lang="en-GB"/>
          </a:p>
        </p:txBody>
      </p:sp>
      <p:sp>
        <p:nvSpPr>
          <p:cNvPr id="5" name="TextBox 4"/>
          <p:cNvSpPr txBox="1"/>
          <p:nvPr/>
        </p:nvSpPr>
        <p:spPr bwMode="auto">
          <a:xfrm>
            <a:off x="992776" y="1171191"/>
            <a:ext cx="10367142" cy="3627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Approach:</a:t>
            </a:r>
            <a:endParaRPr sz="7200"/>
          </a:p>
          <a:p>
            <a:pPr marL="394023" indent="-394023">
              <a:buFont typeface="Arial"/>
              <a:buChar char="•"/>
              <a:defRPr/>
            </a:pPr>
            <a:r>
              <a:rPr sz="2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Use FakeStoreAPI</a:t>
            </a: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as a mock e-commerce database.</a:t>
            </a:r>
            <a:endParaRPr sz="7200"/>
          </a:p>
          <a:p>
            <a:pPr marL="394023" indent="-394023">
              <a:buFont typeface="Arial"/>
              <a:buChar char="•"/>
              <a:defRPr/>
            </a:pPr>
            <a:r>
              <a:rPr sz="2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MobileNet (pre-trained CNN model)</a:t>
            </a: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to extract product image features.</a:t>
            </a:r>
            <a:endParaRPr sz="7200"/>
          </a:p>
          <a:p>
            <a:pPr marL="394023" indent="-394023">
              <a:buFont typeface="Arial"/>
              <a:buChar char="•"/>
              <a:defRPr/>
            </a:pPr>
            <a:r>
              <a:rPr sz="2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TensorFlow.js</a:t>
            </a: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to compute similarity between product images in the browser.</a:t>
            </a:r>
            <a:endParaRPr sz="7200"/>
          </a:p>
          <a:p>
            <a:pPr marL="394023" indent="-394023">
              <a:buFont typeface="Arial"/>
              <a:buChar char="•"/>
              <a:defRPr/>
            </a:pPr>
            <a:r>
              <a:rPr sz="2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Deploy as a lightweight web application with real-time recommendations.</a:t>
            </a:r>
            <a:endParaRPr sz="72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596311"/>
          </a:xfrm>
        </p:spPr>
        <p:txBody>
          <a:bodyPr/>
          <a:lstStyle/>
          <a:p>
            <a:pPr>
              <a:defRPr/>
            </a:pPr>
            <a:r>
              <a:rPr lang="en-US" sz="3200" b="1">
                <a:solidFill>
                  <a:srgbClr val="0070C0"/>
                </a:solidFill>
                <a:latin typeface="Times New Roman"/>
                <a:cs typeface="Times New Roman"/>
              </a:rPr>
              <a:t>Project Timeline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15EC703-C051-410C-8BA1-62752E291E83}" type="slidenum">
              <a:rPr lang="en-US"/>
              <a:t>4</a:t>
            </a:fld>
            <a:endParaRPr lang="en-US"/>
          </a:p>
        </p:txBody>
      </p:sp>
      <p:graphicFrame>
        <p:nvGraphicFramePr>
          <p:cNvPr id="1434281363" name=""/>
          <p:cNvGraphicFramePr>
            <a:graphicFrameLocks xmlns:a="http://schemas.openxmlformats.org/drawingml/2006/main"/>
          </p:cNvGraphicFramePr>
          <p:nvPr/>
        </p:nvGraphicFramePr>
        <p:xfrm>
          <a:off x="2031999" y="719665"/>
          <a:ext cx="8127999" cy="5418666"/>
          <a:chOff x="0" y="0"/>
          <a:chExt cx="8127999" cy="5418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6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fade thruBlk="0"/>
      </p:transition>
    </mc:Choice>
    <mc:Fallback>
      <p:transition spd="med" advClick="1">
        <p:fade thruBlk="0"/>
      </p:transition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3743995" name="Slide Number Placeholder 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507A33-774E-1D37-0554-1D944ACB0FC6}" type="slidenum">
              <a:rPr lang="en-US"/>
              <a:t/>
            </a:fld>
            <a:endParaRPr lang="en-US"/>
          </a:p>
        </p:txBody>
      </p:sp>
      <p:sp>
        <p:nvSpPr>
          <p:cNvPr id="1053561287" name="TextBox 2"/>
          <p:cNvSpPr txBox="1"/>
          <p:nvPr/>
        </p:nvSpPr>
        <p:spPr bwMode="auto">
          <a:xfrm>
            <a:off x="992776" y="365760"/>
            <a:ext cx="5895789" cy="5794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GB" sz="3200" b="1">
                <a:solidFill>
                  <a:srgbClr val="0070C0"/>
                </a:solidFill>
                <a:latin typeface="Times New Roman"/>
                <a:ea typeface="Arial"/>
                <a:cs typeface="Times New Roman"/>
              </a:rPr>
              <a:t>Phase 1 - </a:t>
            </a:r>
            <a:r>
              <a:rPr lang="en-GB" sz="3200" b="1" i="0" u="none" strike="noStrike" cap="none" spc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</a:rPr>
              <a:t>System Design &amp; Setup</a:t>
            </a:r>
            <a:endParaRPr/>
          </a:p>
        </p:txBody>
      </p:sp>
      <p:sp>
        <p:nvSpPr>
          <p:cNvPr id="844808423" name="TextBox 3"/>
          <p:cNvSpPr txBox="1"/>
          <p:nvPr/>
        </p:nvSpPr>
        <p:spPr bwMode="auto">
          <a:xfrm flipH="1">
            <a:off x="3141615" y="1632856"/>
            <a:ext cx="37229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endParaRPr lang="en-GB"/>
          </a:p>
        </p:txBody>
      </p:sp>
      <p:sp>
        <p:nvSpPr>
          <p:cNvPr id="2048280402" name="TextBox 4"/>
          <p:cNvSpPr txBox="1"/>
          <p:nvPr/>
        </p:nvSpPr>
        <p:spPr bwMode="auto">
          <a:xfrm>
            <a:off x="992775" y="1171190"/>
            <a:ext cx="10379381" cy="2834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1267" indent="-581267">
              <a:buFont typeface="Arial"/>
              <a:buChar char="•"/>
              <a:defRPr/>
            </a:pPr>
            <a:r>
              <a:rPr sz="45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Define requirements &amp; architecture.</a:t>
            </a:r>
            <a:endParaRPr sz="4500"/>
          </a:p>
          <a:p>
            <a:pPr marL="581267" indent="-581267">
              <a:buFont typeface="Arial"/>
              <a:buChar char="•"/>
              <a:defRPr/>
            </a:pPr>
            <a:r>
              <a:rPr sz="45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Set up TensorFlow.js</a:t>
            </a:r>
            <a:endParaRPr sz="45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581267" indent="-581267">
              <a:buFont typeface="Arial"/>
              <a:buChar char="•"/>
              <a:defRPr/>
            </a:pPr>
            <a:r>
              <a:rPr sz="45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Set up FakeStoreAPI.</a:t>
            </a:r>
            <a:endParaRPr sz="4500"/>
          </a:p>
          <a:p>
            <a:pPr marL="581267" indent="-581267">
              <a:buFont typeface="Arial"/>
              <a:buChar char="•"/>
              <a:defRPr/>
            </a:pPr>
            <a:r>
              <a:rPr sz="45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Load &amp; preprocess product images.</a:t>
            </a:r>
            <a:endParaRPr sz="45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6310032" name="Slide Number Placeholder 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179396F-AC10-3509-921F-825F695AD543}" type="slidenum">
              <a:rPr lang="en-US"/>
              <a:t/>
            </a:fld>
            <a:endParaRPr lang="en-US"/>
          </a:p>
        </p:txBody>
      </p:sp>
      <p:sp>
        <p:nvSpPr>
          <p:cNvPr id="1021235248" name="TextBox 2"/>
          <p:cNvSpPr txBox="1"/>
          <p:nvPr/>
        </p:nvSpPr>
        <p:spPr bwMode="auto">
          <a:xfrm>
            <a:off x="992776" y="365760"/>
            <a:ext cx="9835350" cy="5794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GB" sz="3200" b="1">
                <a:solidFill>
                  <a:srgbClr val="0070C0"/>
                </a:solidFill>
                <a:latin typeface="Times New Roman"/>
                <a:ea typeface="Arial"/>
                <a:cs typeface="Times New Roman"/>
              </a:rPr>
              <a:t>Phase 2 - Model Integration and similarity computation</a:t>
            </a:r>
            <a:endParaRPr/>
          </a:p>
        </p:txBody>
      </p:sp>
      <p:sp>
        <p:nvSpPr>
          <p:cNvPr id="284228955" name="TextBox 3"/>
          <p:cNvSpPr txBox="1"/>
          <p:nvPr/>
        </p:nvSpPr>
        <p:spPr bwMode="auto">
          <a:xfrm flipH="1">
            <a:off x="3141615" y="1632856"/>
            <a:ext cx="37229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endParaRPr lang="en-GB"/>
          </a:p>
        </p:txBody>
      </p:sp>
      <p:sp>
        <p:nvSpPr>
          <p:cNvPr id="846586282" name="TextBox 4"/>
          <p:cNvSpPr txBox="1"/>
          <p:nvPr/>
        </p:nvSpPr>
        <p:spPr bwMode="auto">
          <a:xfrm>
            <a:off x="992776" y="1171191"/>
            <a:ext cx="10413582" cy="1554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0252" indent="-570252">
              <a:buFont typeface="Arial"/>
              <a:buChar char="•"/>
              <a:defRPr/>
            </a:pPr>
            <a:r>
              <a:rPr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Use MobileNet to extract image embeddings.</a:t>
            </a:r>
            <a:endParaRPr sz="3200"/>
          </a:p>
          <a:p>
            <a:pPr marL="570252" indent="-570252">
              <a:buFont typeface="Arial"/>
              <a:buChar char="•"/>
              <a:defRPr/>
            </a:pPr>
            <a:r>
              <a:rPr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Compute cosine similarity between products.</a:t>
            </a:r>
            <a:endParaRPr sz="3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570252" indent="-570252">
              <a:buFont typeface="Arial"/>
              <a:buChar char="•"/>
              <a:defRPr/>
            </a:pPr>
            <a:r>
              <a:rPr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Generate list of similar products</a:t>
            </a:r>
            <a:endParaRPr sz="32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8688466" name="Slide Number Placeholder 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966F5AC-A895-28D6-5EAE-7C19CAE0AF8C}" type="slidenum">
              <a:rPr lang="en-US"/>
              <a:t/>
            </a:fld>
            <a:endParaRPr lang="en-US"/>
          </a:p>
        </p:txBody>
      </p:sp>
      <p:sp>
        <p:nvSpPr>
          <p:cNvPr id="1342888428" name="TextBox 2"/>
          <p:cNvSpPr txBox="1"/>
          <p:nvPr/>
        </p:nvSpPr>
        <p:spPr bwMode="auto">
          <a:xfrm>
            <a:off x="992776" y="365760"/>
            <a:ext cx="7171739" cy="5794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GB" sz="3200" b="1">
                <a:solidFill>
                  <a:srgbClr val="0070C0"/>
                </a:solidFill>
                <a:latin typeface="Times New Roman"/>
                <a:ea typeface="Arial"/>
                <a:cs typeface="Times New Roman"/>
              </a:rPr>
              <a:t>Phase 3 - </a:t>
            </a:r>
            <a:r>
              <a:rPr lang="en-GB" sz="3200" b="1" i="0" u="none" strike="noStrike" cap="none" spc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</a:rPr>
              <a:t>Building the UI &amp; Deployment</a:t>
            </a:r>
            <a:endParaRPr/>
          </a:p>
        </p:txBody>
      </p:sp>
      <p:sp>
        <p:nvSpPr>
          <p:cNvPr id="1590575032" name="TextBox 3"/>
          <p:cNvSpPr txBox="1"/>
          <p:nvPr/>
        </p:nvSpPr>
        <p:spPr bwMode="auto">
          <a:xfrm flipH="1">
            <a:off x="3141615" y="1632856"/>
            <a:ext cx="37229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endParaRPr lang="en-GB"/>
          </a:p>
        </p:txBody>
      </p:sp>
      <p:sp>
        <p:nvSpPr>
          <p:cNvPr id="298681776" name="TextBox 4"/>
          <p:cNvSpPr txBox="1"/>
          <p:nvPr/>
        </p:nvSpPr>
        <p:spPr bwMode="auto">
          <a:xfrm>
            <a:off x="992776" y="1171191"/>
            <a:ext cx="10414662" cy="1067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3879" indent="-283879">
              <a:buFont typeface="Arial"/>
              <a:buChar char="•"/>
              <a:defRPr/>
            </a:pPr>
            <a:r>
              <a:rPr sz="3200">
                <a:latin typeface="Times New Roman"/>
                <a:ea typeface="Times New Roman"/>
                <a:cs typeface="Times New Roman"/>
              </a:rPr>
              <a:t>Create a simple UI with HTML, BulmaCSS</a:t>
            </a:r>
            <a:endParaRPr sz="3200">
              <a:latin typeface="Times New Roman"/>
              <a:ea typeface="Times New Roman"/>
              <a:cs typeface="Times New Roman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sz="3200">
                <a:latin typeface="Times New Roman"/>
                <a:ea typeface="Times New Roman"/>
                <a:cs typeface="Times New Roman"/>
              </a:rPr>
              <a:t>Deploy as a browser based app.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1126300" name="Slide Number Placeholder 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2F9E7FA-5AD9-EE09-3912-4080BAABD906}" type="slidenum">
              <a:rPr lang="en-US"/>
              <a:t/>
            </a:fld>
            <a:endParaRPr lang="en-US"/>
          </a:p>
        </p:txBody>
      </p:sp>
      <p:sp>
        <p:nvSpPr>
          <p:cNvPr id="1207126679" name="TextBox 2"/>
          <p:cNvSpPr txBox="1"/>
          <p:nvPr/>
        </p:nvSpPr>
        <p:spPr bwMode="auto">
          <a:xfrm>
            <a:off x="992776" y="365760"/>
            <a:ext cx="2960519" cy="5794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GB" sz="3200" b="1">
                <a:solidFill>
                  <a:srgbClr val="0070C0"/>
                </a:solidFill>
                <a:latin typeface="Times New Roman"/>
                <a:ea typeface="Arial"/>
                <a:cs typeface="Times New Roman"/>
              </a:rPr>
              <a:t>Implementation</a:t>
            </a:r>
            <a:endParaRPr/>
          </a:p>
        </p:txBody>
      </p:sp>
      <p:sp>
        <p:nvSpPr>
          <p:cNvPr id="1664615353" name="TextBox 3"/>
          <p:cNvSpPr txBox="1"/>
          <p:nvPr/>
        </p:nvSpPr>
        <p:spPr bwMode="auto">
          <a:xfrm flipH="1">
            <a:off x="3141615" y="1632856"/>
            <a:ext cx="37229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endParaRPr lang="en-GB"/>
          </a:p>
        </p:txBody>
      </p:sp>
      <p:sp>
        <p:nvSpPr>
          <p:cNvPr id="1007352452" name="TextBox 4"/>
          <p:cNvSpPr txBox="1"/>
          <p:nvPr/>
        </p:nvSpPr>
        <p:spPr bwMode="auto">
          <a:xfrm>
            <a:off x="992775" y="1171190"/>
            <a:ext cx="10441661" cy="1737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 project is implemented in </a:t>
            </a:r>
            <a:r>
              <a:rPr sz="3600" b="0" i="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</a:rPr>
              <a:t>JavaScript</a:t>
            </a:r>
            <a:r>
              <a:rPr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with an online API to generate products and a “</a:t>
            </a:r>
            <a:r>
              <a:rPr sz="3600" b="0" i="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</a:rPr>
              <a:t>MobileNET</a:t>
            </a:r>
            <a:r>
              <a:rPr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” is used to create a list of similar products.</a:t>
            </a:r>
            <a:endParaRPr sz="7200" b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3462311" name="Slide Number Placeholder 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2F84814-2F5F-0C5B-B2A7-37380815836D}" type="slidenum">
              <a:rPr lang="en-US"/>
              <a:t/>
            </a:fld>
            <a:endParaRPr lang="en-US"/>
          </a:p>
        </p:txBody>
      </p:sp>
      <p:sp>
        <p:nvSpPr>
          <p:cNvPr id="296636914" name="TextBox 2"/>
          <p:cNvSpPr txBox="1"/>
          <p:nvPr/>
        </p:nvSpPr>
        <p:spPr bwMode="auto">
          <a:xfrm>
            <a:off x="992776" y="365760"/>
            <a:ext cx="5658260" cy="5794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GB" sz="3200" b="1">
                <a:solidFill>
                  <a:srgbClr val="0070C0"/>
                </a:solidFill>
                <a:latin typeface="Times New Roman"/>
                <a:ea typeface="Arial"/>
                <a:cs typeface="Times New Roman"/>
              </a:rPr>
              <a:t>Implementation - Tensorflow.js</a:t>
            </a:r>
            <a:endParaRPr/>
          </a:p>
        </p:txBody>
      </p:sp>
      <p:sp>
        <p:nvSpPr>
          <p:cNvPr id="1650563992" name="TextBox 3"/>
          <p:cNvSpPr txBox="1"/>
          <p:nvPr/>
        </p:nvSpPr>
        <p:spPr bwMode="auto">
          <a:xfrm flipH="1">
            <a:off x="3141615" y="1632856"/>
            <a:ext cx="37229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endParaRPr lang="en-GB"/>
          </a:p>
        </p:txBody>
      </p:sp>
      <p:sp>
        <p:nvSpPr>
          <p:cNvPr id="859805486" name="TextBox 4"/>
          <p:cNvSpPr txBox="1"/>
          <p:nvPr/>
        </p:nvSpPr>
        <p:spPr bwMode="auto">
          <a:xfrm>
            <a:off x="992776" y="1171191"/>
            <a:ext cx="10448142" cy="3017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8080" indent="-438080">
              <a:buFont typeface="Arial"/>
              <a:buChar char="•"/>
              <a:defRPr/>
            </a:pPr>
            <a:r>
              <a:rPr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 </a:t>
            </a:r>
            <a:r>
              <a:rPr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JavaScript library for machine learning</a:t>
            </a:r>
            <a:r>
              <a:rPr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enabling AI models to run directly in the browser.</a:t>
            </a:r>
            <a:endParaRPr sz="3200"/>
          </a:p>
          <a:p>
            <a:pPr marL="438080" indent="-438080">
              <a:buFont typeface="Arial"/>
              <a:buChar char="•"/>
              <a:defRPr/>
            </a:pPr>
            <a:r>
              <a:rPr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Supports </a:t>
            </a:r>
            <a:r>
              <a:rPr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pre-trained models</a:t>
            </a:r>
            <a:r>
              <a:rPr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like MobileNet and allows </a:t>
            </a:r>
            <a:r>
              <a:rPr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on-the-fly model training</a:t>
            </a:r>
            <a:r>
              <a:rPr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3200"/>
          </a:p>
          <a:p>
            <a:pPr marL="438080" indent="-438080">
              <a:buFont typeface="Arial"/>
              <a:buChar char="•"/>
              <a:defRPr/>
            </a:pPr>
            <a:r>
              <a:rPr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Uses </a:t>
            </a:r>
            <a:r>
              <a:rPr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WebGL acceleration</a:t>
            </a:r>
            <a:r>
              <a:rPr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for efficient performance without requiring a backend server.</a:t>
            </a:r>
            <a:endParaRPr sz="32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fade thruBlk="0"/>
      </p:transition>
    </mc:Choice>
    <mc:Fallback>
      <p:transition spd="med" advClick="1">
        <p:fade thruBlk="0"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Blank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ONLYOFFICE/8.0.1.31</Application>
  <DocSecurity>0</DocSecurity>
  <PresentationFormat>Widescreen</PresentationFormat>
  <Paragraphs>0</Paragraphs>
  <Slides>18</Slides>
  <Notes>18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Preeteesh</dc:creator>
  <cp:keywords/>
  <dc:description/>
  <dc:identifier/>
  <dc:language/>
  <cp:lastModifiedBy/>
  <cp:revision>892</cp:revision>
  <dcterms:created xsi:type="dcterms:W3CDTF">2018-06-07T04:06:17Z</dcterms:created>
  <dcterms:modified xsi:type="dcterms:W3CDTF">2025-03-13T08:22:18Z</dcterms:modified>
  <cp:category/>
  <cp:contentStatus/>
  <cp:version/>
</cp:coreProperties>
</file>