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DC438-5727-4796-97C9-8B6AE0FB8D3A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35ED1-C77D-4CB2-BE1A-DD68BF0FC2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34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165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47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991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617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01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4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82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12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32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081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44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82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5.xml"/><Relationship Id="rId18" Type="http://schemas.openxmlformats.org/officeDocument/2006/relationships/image" Target="../media/image13.jpeg"/><Relationship Id="rId3" Type="http://schemas.openxmlformats.org/officeDocument/2006/relationships/image" Target="../media/image2.jpeg"/><Relationship Id="rId21" Type="http://schemas.openxmlformats.org/officeDocument/2006/relationships/image" Target="../media/image16.emf"/><Relationship Id="rId7" Type="http://schemas.openxmlformats.org/officeDocument/2006/relationships/slide" Target="slide3.xml"/><Relationship Id="rId12" Type="http://schemas.openxmlformats.org/officeDocument/2006/relationships/slide" Target="slide2.xml"/><Relationship Id="rId17" Type="http://schemas.openxmlformats.org/officeDocument/2006/relationships/image" Target="../media/image12.jpeg"/><Relationship Id="rId2" Type="http://schemas.openxmlformats.org/officeDocument/2006/relationships/image" Target="../media/image1.jpg"/><Relationship Id="rId16" Type="http://schemas.openxmlformats.org/officeDocument/2006/relationships/image" Target="../media/image11.gif"/><Relationship Id="rId20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9.jpg"/><Relationship Id="rId5" Type="http://schemas.openxmlformats.org/officeDocument/2006/relationships/image" Target="../media/image4.jpg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19" Type="http://schemas.openxmlformats.org/officeDocument/2006/relationships/image" Target="../media/image14.emf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14" Type="http://schemas.openxmlformats.org/officeDocument/2006/relationships/slide" Target="slide4.xml"/><Relationship Id="rId22" Type="http://schemas.openxmlformats.org/officeDocument/2006/relationships/image" Target="../media/image17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BOI\&#12481;&#12455;&#12483;&#12463;&#34920;BOI-07%20&#20302;&#25613;&#22833;&#22411;&#12488;&#12521;&#12483;&#12503;&#25505;&#29992;.pptx#-1,1,PowerPoint &#12503;&#12524;&#12476;&#12531;&#12486;&#12540;&#12471;&#12519;&#12531;" TargetMode="External"/><Relationship Id="rId13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03DFS&#20181;&#27096;%20&#26262;&#25151;&#29992;&#33976;&#27671;&#37197;&#31649;&#20445;&#28201;&#26448;&#35036;&#20462;&#12539;&#36969;&#27491;&#21270;%20&#35386;&#26029;&#22577;&#21578;&#26360;.xlsx" TargetMode="External"/><Relationship Id="rId18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07&#20302;&#25613;&#22833;&#22411;&#12488;&#12521;&#12483;&#12503;&#25505;&#29992;%20&#35386;&#26029;&#22577;&#21578;&#26360;.xlsx" TargetMode="External"/><Relationship Id="rId3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BOI\&#12481;&#12455;&#12483;&#12463;&#34920;BOI-02%20&#33976;&#27671;&#37197;&#31649;&#12398;&#28431;&#12428;&#20462;&#29702;.pptx" TargetMode="External"/><Relationship Id="rId21" Type="http://schemas.openxmlformats.org/officeDocument/2006/relationships/slide" Target="slide3.xml"/><Relationship Id="rId7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BOI\&#12481;&#12455;&#12483;&#12463;&#34920;BOI-01%20&#33976;&#27671;&#12488;&#12521;&#12483;&#12503;&#28857;&#26908;&#20462;&#29702;&#12398;&#23450;&#26399;&#21270;.pptx#-1,1,PowerPoint &#12503;&#12524;&#12476;&#12531;&#12486;&#12540;&#12471;&#12519;&#12531;" TargetMode="External"/><Relationship Id="rId12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03DFS&#20181;&#27096;%20&#29983;&#29987;&#29992;&#33976;&#27671;&#37197;&#31649;&#20445;&#28201;&#26448;&#35036;&#20462;&#12539;&#36969;&#27491;&#21270;%20&#35386;&#26029;&#22577;&#21578;&#26360;.xlsx" TargetMode="External"/><Relationship Id="rId17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14&#26262;&#25151;&#29992;&#33976;&#27671;&#37197;&#31649;&#31995;&#32113;&#12398;&#35211;&#30452;&#12375;(&#19981;&#35201;&#37197;&#31649;&#25764;&#21435;)%20&#35386;&#26029;&#22577;&#21578;&#26360;.xlsx" TargetMode="External"/><Relationship Id="rId2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BOI\&#12481;&#12455;&#12483;&#12463;&#34920;BOI-12%20&#12489;&#12524;&#12531;&#29105;&#22238;&#21454;(&#30452;&#25509;).pptx#-1,1,PowerPoint &#12503;&#12524;&#12476;&#12531;&#12486;&#12540;&#12471;&#12519;&#12531;" TargetMode="External"/><Relationship Id="rId16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14&#29983;&#29987;&#29992;&#33976;&#27671;&#37197;&#31649;&#31995;&#32113;&#12398;&#35211;&#30452;&#12375;(&#19981;&#35201;&#37197;&#31649;&#25764;&#21435;)%20&#35386;&#26029;&#22577;&#21578;&#26360;.xlsx" TargetMode="External"/><Relationship Id="rId20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12&#12489;&#12524;&#12531;&#29105;&#22238;&#21454;(&#30452;&#25509;)%20&#35386;&#26029;&#22577;&#21578;&#26360;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BOI\&#12481;&#12455;&#12483;&#12463;&#34920;BOI-14%20&#33976;&#27671;&#37197;&#31649;&#31995;&#32113;&#12398;&#35211;&#30452;&#12375;(&#19981;&#35201;&#37197;&#31649;&#25764;&#21435;).pptx#-1,1,PowerPoint &#12503;&#12524;&#12476;&#12531;&#12486;&#12540;&#12471;&#12519;&#12531;" TargetMode="External"/><Relationship Id="rId11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02&#33976;&#27671;&#37197;&#31649;&#12398;&#28431;&#12428;&#20462;&#29702;%20&#35386;&#26029;&#22577;&#21578;&#26360;.xlsx" TargetMode="External"/><Relationship Id="rId5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BOI\&#12481;&#12455;&#12483;&#12463;&#34920;BOI-05%20&#12504;&#12483;&#12480;&#12496;&#12523;&#12502;&#12398;&#20445;&#28201;.pptx#-1,1,PowerPoint &#12503;&#12524;&#12476;&#12531;&#12486;&#12540;&#12471;&#12519;&#12531;" TargetMode="External"/><Relationship Id="rId15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05DFS&#20181;&#27096;%20&#26262;&#25151;&#29992;&#12504;&#12483;&#12480;&#12496;&#12523;&#12502;&#12398;&#20445;&#28201;%20&#35386;&#26029;&#22577;&#21578;&#26360;.xlsx" TargetMode="External"/><Relationship Id="rId10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01&#33976;&#27671;&#12488;&#12521;&#12484;&#12503;&#28857;&#26908;&#20462;&#29702;&#12398;&#23450;&#26399;&#21270;%20&#35386;&#26029;&#22577;&#21578;&#26360;.xlsx" TargetMode="External"/><Relationship Id="rId19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04&#32102;&#27700;&#12479;&#12531;&#12463;&#20445;&#28201;%20&#35386;&#26029;&#22577;&#21578;&#26360;.xlsx" TargetMode="External"/><Relationship Id="rId4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BOI\&#12481;&#12455;&#12483;&#12463;&#34920;BOI-03%20&#33976;&#27671;&#37197;&#31649;&#20445;&#28201;&#26448;&#35036;&#20462;&#12539;&#36969;&#27491;&#21270;.pptx#-1,1,PowerPoint &#12503;&#12524;&#12476;&#12531;&#12486;&#12540;&#12471;&#12519;&#12531;" TargetMode="External"/><Relationship Id="rId9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BOI\&#12481;&#12455;&#12483;&#12463;&#34920;BOI-04%20&#32102;&#27700;&#12479;&#12531;&#12463;&#20445;&#28201;.pptx#-1,1,PowerPoint &#12503;&#12524;&#12476;&#12531;&#12486;&#12540;&#12471;&#12519;&#12531;" TargetMode="External"/><Relationship Id="rId14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05DFS&#20181;&#27096;%20&#29983;&#29987;&#29992;&#12504;&#12483;&#12480;&#12496;&#12523;&#12502;&#12398;&#20445;&#28201;%20&#35386;&#26029;&#22577;&#21578;&#26360;.xlsx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CMP\&#12481;&#12455;&#12483;&#12463;&#34920;&#65315;&#65325;&#65328;&#65293;&#65297;&#65299;%20&#12479;&#12540;&#12508;%20&#39640;&#21177;&#29575;&#12452;&#12531;&#12506;&#12521;&#20181;&#27096;.pptx#-1,1,PowerPoint &#12503;&#12524;&#12476;&#12531;&#12486;&#12540;&#12471;&#12519;&#12531;" TargetMode="External"/><Relationship Id="rId13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CMP\CMP-10&#20241;&#26085;&#20302;&#36000;&#33655;&#23550;&#31574;%20&#35386;&#26029;&#22577;&#21578;&#26360;.xlsx" TargetMode="External"/><Relationship Id="rId18" Type="http://schemas.openxmlformats.org/officeDocument/2006/relationships/slide" Target="slide4.xml"/><Relationship Id="rId3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CMP\&#12481;&#12455;&#12483;&#12463;&#34920;&#65315;&#65325;&#65328;&#65293;&#65296;&#65300;%20&#31649;&#26411;&#22311;&#21147;&#21046;&#24481;.pptx#-1,1,PowerPoint &#12503;&#12524;&#12476;&#12531;&#12486;&#12540;&#12471;&#12519;&#12531;" TargetMode="External"/><Relationship Id="rId7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CMP\&#12481;&#12455;&#12483;&#12463;&#34920;&#65315;&#65325;&#65328;&#65293;&#65297;&#65298;%20&#12479;&#12540;&#12508;%20&#22806;&#27671;&#23566;&#20837;.pptx" TargetMode="External"/><Relationship Id="rId12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CMP\CMP-05&#12467;&#12531;&#12503;&#12524;&#12483;&#12469;&#12398;&#21488;&#25968;&#21046;&#24481;%20&#35386;&#26029;&#22577;&#21578;&#26360;.xlsx" TargetMode="External"/><Relationship Id="rId17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CMP\CMP-14&#12479;&#12540;&#12508;%20&#12452;&#12531;&#12524;&#12483;&#12488;&#12460;&#12452;&#12489;&#12505;&#12540;&#12531;%20&#35386;&#26029;&#22577;&#21578;&#26360;.xlsx" TargetMode="External"/><Relationship Id="rId2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CMP\&#12481;&#12455;&#12483;&#12463;&#34920;&#65315;&#65325;&#65328;&#65293;&#65296;&#65297;%20&#12501;&#12451;&#12523;&#12479;&#28165;&#25475;&#12398;&#23450;&#26399;&#21270;.pptx#-1,1,PowerPoint &#12503;&#12524;&#12476;&#12531;&#12486;&#12540;&#12471;&#12519;&#12531;" TargetMode="External"/><Relationship Id="rId16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CMP\CMP-13&#12479;&#12540;&#12508;%20&#39640;&#21177;&#29575;&#12452;&#12531;&#12506;&#12521;&#20181;&#27096;%20&#35386;&#26029;&#22577;&#21578;&#26360;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CMP\&#12481;&#12455;&#12483;&#12463;&#34920;&#65315;&#65325;&#65328;&#65293;&#65297;&#65297;%20&#12479;&#12540;&#12508;%20&#20302;&#22311;&#25613;&#22411;&#12501;&#12451;&#12523;&#12479;&#12540;&#12398;&#25505;&#29992;.pptx#-1,1,PowerPoint &#12503;&#12524;&#12476;&#12531;&#12486;&#12540;&#12471;&#12519;&#12531;" TargetMode="External"/><Relationship Id="rId11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CMP\CMP-04&#12467;&#12531;&#12503;&#12524;&#12483;&#12469;&#12398;&#31649;&#26411;&#22311;&#21147;&#21046;&#24481;%20&#35386;&#26029;&#22577;&#21578;&#26360;.xlsx" TargetMode="External"/><Relationship Id="rId5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CMP\&#12481;&#12455;&#12483;&#12463;&#34920;&#65315;&#65325;&#65328;&#65293;&#65297;&#65296;%20&#20241;&#26085;&#20302;&#36000;&#33655;&#23550;&#31574;.pptx#-1,1,PowerPoint &#12503;&#12524;&#12476;&#12531;&#12486;&#12540;&#12471;&#12519;&#12531;" TargetMode="External"/><Relationship Id="rId15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CMP\CMP-12&#12479;&#12540;&#12508;%20&#22806;&#27671;&#23566;&#20837;%20&#35386;&#26029;&#22577;&#21578;&#26360;.xlsx" TargetMode="External"/><Relationship Id="rId10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CMP\CMP-01&#12501;&#12451;&#12523;&#12479;&#28165;&#25475;&#12398;&#23450;&#26399;&#21270;%20&#35386;&#26029;&#22577;&#21578;&#26360;.xlsx" TargetMode="External"/><Relationship Id="rId4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CMP\&#12481;&#12455;&#12483;&#12463;&#34920;&#65315;&#65325;&#65328;&#65293;&#65296;&#65301;%20&#12467;&#12531;&#12503;&#12524;&#12483;&#12469;&#21488;&#25968;&#21046;&#24481;.pptx#-1,1,PowerPoint &#12503;&#12524;&#12476;&#12531;&#12486;&#12540;&#12471;&#12519;&#12531;" TargetMode="External"/><Relationship Id="rId9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CMP\&#12481;&#12455;&#12483;&#12463;&#34920;&#65315;&#65325;&#65328;&#65293;&#65297;&#65300;%20&#12479;&#12540;&#12508;%20&#12452;&#12531;&#12524;&#12483;&#12488;&#12460;&#12452;&#12489;&#12505;&#12540;&#12531;.pptx" TargetMode="External"/><Relationship Id="rId14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CMP\CMP-11&#12479;&#12540;&#12508;%20&#20302;&#22311;&#25613;&#22411;&#12501;&#12451;&#12523;&#12479;&#12398;&#25505;&#29992;%20&#35386;&#26029;&#22577;&#21578;&#26360;.xlsx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CMP\CMP-02&#21520;&#20986;&#31649;&#22311;&#25613;&#20302;&#28187;(&#12469;&#12452;&#12474;&#35211;&#30452;&#12375;)%20&#35386;&#26029;&#22577;&#21578;&#26360;.xlsx" TargetMode="External"/><Relationship Id="rId13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CMP\CMP-07&#20302;&#22311;&#25613;&#27969;&#37327;&#35336;&#12398;&#25505;&#29992;%20&#35386;&#26029;&#22577;&#21578;&#26360;.xlsx" TargetMode="External"/><Relationship Id="rId3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CMP\&#12481;&#12455;&#12483;&#12463;&#34920;&#65315;&#65325;&#65328;&#65293;&#65296;&#65304;%20&#20379;&#32102;&#12456;&#12522;&#12450;&#27598;&#12398;&#22311;&#25613;&#25226;&#25569;&#12392;&#25913;&#21892;.pptx#-1,1,PowerPoint &#12503;&#12524;&#12476;&#12531;&#12486;&#12540;&#12471;&#12519;&#12531;" TargetMode="External"/><Relationship Id="rId7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CMP\&#12481;&#12455;&#12483;&#12463;&#34920;&#65315;&#65325;&#65328;&#65293;&#65296;&#65303;%20&#20302;&#22311;&#25613;&#27969;&#37327;&#35336;&#65288;&#36229;&#38899;&#27874;&#24335;&#12539;&#12469;&#12540;&#12510;&#12523;&#12510;&#12473;&#12501;&#12525;&#12540;&#24335;&#65289;&#25505;&#29992;.pptx" TargetMode="External"/><Relationship Id="rId12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CMP\CMP-06&#20919;&#21364;&#27700;&#12509;&#12531;&#12503;&#12398;&#21488;&#25968;&#21046;&#24481;&#12398;&#25505;&#29992;&#35386;&#26029;&#22577;&#21578;&#26360;.xlsx" TargetMode="External"/><Relationship Id="rId2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CMP\&#12481;&#12455;&#12483;&#12463;&#34920;&#65315;&#65325;&#65328;&#65293;&#65296;&#65298;%20&#21520;&#20986;&#31649;&#22311;&#25613;&#20302;&#28187;&#65288;&#12469;&#12452;&#12474;&#35211;&#30452;&#12375;&#65289;.pptx#-1,1,PowerPoint &#12503;&#12524;&#12476;&#12531;&#12486;&#12540;&#12471;&#12519;&#12531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CMP\&#12481;&#12455;&#12483;&#12463;&#34920;&#65315;&#65325;&#65328;&#65293;&#65296;&#65302;%20&#20919;&#21364;&#27700;&#12509;&#12531;&#12503;&#21488;&#25968;&#21046;&#24481;.pptx#-1,1,PowerPoint &#12503;&#12524;&#12476;&#12531;&#12486;&#12540;&#12471;&#12519;&#12531;" TargetMode="External"/><Relationship Id="rId11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CMP\CMP-03&#38651;&#30913;&#24321;&#27700;&#20301;&#21046;&#24481;&#12489;&#12524;&#12531;&#12488;&#12521;&#12483;&#12503;&#12398;&#25505;&#29992;%20&#35386;&#26029;&#22577;&#21578;&#26360;.xlsx" TargetMode="External"/><Relationship Id="rId5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CMP\&#12481;&#12455;&#12483;&#12463;&#34920;&#65315;&#65325;&#65328;&#65293;&#65296;&#65299;%20&#38651;&#30913;&#24321;&#12489;&#12524;&#12531;&#12488;&#12521;&#12483;&#12503;&#12398;&#25505;&#29992;.pptx#-1,1,PowerPoint &#12503;&#12524;&#12476;&#12531;&#12486;&#12540;&#12471;&#12519;&#12531;" TargetMode="External"/><Relationship Id="rId10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CMP\CMP-09&#12456;&#12522;&#12450;&#27598;&#12398;&#38651;&#21205;&#12496;&#12523;&#12502;&#35373;&#32622;%20&#35386;&#26029;&#22577;&#21578;&#26360;.xlsx" TargetMode="External"/><Relationship Id="rId4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CMP\&#12481;&#12455;&#12483;&#12463;&#34920;&#65315;&#65325;&#65328;&#65293;&#65296;&#65305;%20&#12456;&#12522;&#12450;&#27598;&#12398;&#38651;&#21205;&#12496;&#12523;&#12502;&#35373;&#32622;&#12395;&#12424;&#12427;&#24517;&#35201;&#26178;&#12398;&#12415;&#12398;&#36865;&#27671;.pptx" TargetMode="External"/><Relationship Id="rId9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CMP\CMP-08&#20379;&#32102;&#12456;&#12522;&#12450;&#27598;&#12398;&#22311;&#25613;&#25226;&#25569;&#12392;&#25913;&#21892;%20&#35386;&#26029;&#22577;&#21578;&#26360;.xlsx" TargetMode="External"/><Relationship Id="rId1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DIS\DIS-04&#22793;&#22311;&#22120;&#32113;&#21512;&#12395;&#12424;&#12427;&#28961;&#36000;&#33655;&#25613;&#22833;&#20302;&#28187;%20&#30465;&#12456;&#12493;&#35386;&#26029;&#22577;&#21578;&#26360;.xlsx" TargetMode="External"/><Relationship Id="rId3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DIS\&#12481;&#12455;&#12483;&#12463;&#34920;&#65316;&#65321;&#65331;&#65293;&#65296;&#65299;&#22793;&#22311;&#22120;&#12398;&#37197;&#38651;&#38651;&#22311;&#12398;&#36969;&#27491;&#21270;.pptx#-1,1,PowerPoint &#12503;&#12524;&#12476;&#12531;&#12486;&#12540;&#12471;&#12519;&#12531;" TargetMode="External"/><Relationship Id="rId7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DIS\DIS-03&#22793;&#22311;&#22120;&#12398;&#37197;&#38651;&#38651;&#22311;&#12398;&#36969;&#27491;&#21270;%20&#30465;&#12456;&#12493;&#35386;&#26029;&#22577;&#21578;&#26360;.xlsx" TargetMode="External"/><Relationship Id="rId2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DIS\&#12481;&#12455;&#12483;&#12463;&#34920;&#65316;&#65321;&#65331;&#65293;&#65296;&#65298;&#12456;&#12493;&#12523;&#12462;&#12540;&#20241;&#27490;&#26085;&#12398;&#36939;&#29992;.pptx#-1,1,PowerPoint &#12503;&#12524;&#12476;&#12531;&#12486;&#12540;&#12471;&#12519;&#12531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DIS\DIS-02&#12456;&#12493;&#12523;&#12462;&#12540;&#20241;&#27490;&#26085;&#12398;&#36939;&#29992;%20&#30465;&#12456;&#12493;&#35386;&#26029;&#22577;&#21578;&#26360;.xlsx" TargetMode="External"/><Relationship Id="rId5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DIS\&#12481;&#12455;&#12483;&#12463;&#34920;&#65316;&#65321;&#65331;&#65293;&#65296;&#65297;&#21463;&#38651;&#31471;&#21147;&#29575;&#25913;&#21892;.pptx#-1,1,PowerPoint &#12503;&#12524;&#12476;&#12531;&#12486;&#12540;&#12471;&#12519;&#12531;" TargetMode="External"/><Relationship Id="rId10" Type="http://schemas.openxmlformats.org/officeDocument/2006/relationships/slide" Target="slide5.xml"/><Relationship Id="rId4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DIS\&#12481;&#12455;&#12483;&#12463;&#34920;&#65316;&#65321;&#65331;&#65293;&#65296;&#65300;&#22793;&#22311;&#22120;&#32113;&#21512;&#12395;&#12424;&#12427;&#28961;&#36000;&#33655;&#25613;&#22833;&#20302;&#28187;.pptx#-1,1,PowerPoint &#12503;&#12524;&#12476;&#12531;&#12486;&#12540;&#12471;&#12519;&#12531;" TargetMode="External"/><Relationship Id="rId9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DIS\DIS-01&#21463;&#38651;&#31471;&#21147;&#29575;&#25913;&#21892;%20&#30465;&#12456;&#12493;&#35386;&#26029;&#22577;&#21578;&#26360;.xls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9.png"/><Relationship Id="rId7" Type="http://schemas.openxmlformats.org/officeDocument/2006/relationships/slide" Target="slide7.xml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0" Type="http://schemas.openxmlformats.org/officeDocument/2006/relationships/slide" Target="slide1.xml"/><Relationship Id="rId4" Type="http://schemas.openxmlformats.org/officeDocument/2006/relationships/image" Target="../media/image20.png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5.png"/><Relationship Id="rId7" Type="http://schemas.openxmlformats.org/officeDocument/2006/relationships/slide" Target="slide1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9.png"/><Relationship Id="rId7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2.xml"/><Relationship Id="rId10" Type="http://schemas.openxmlformats.org/officeDocument/2006/relationships/image" Target="../media/image31.png"/><Relationship Id="rId4" Type="http://schemas.openxmlformats.org/officeDocument/2006/relationships/slide" Target="slide11.xml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7;&#65296;&#12456;&#12450;&#12495;&#12531;&#20919;&#28201;&#27700;&#21046;&#24481;&#12434;&#65299;&#26041;&#24321;&#12363;&#12425;&#65298;&#26041;&#24321;&#12395;&#22793;&#26356;.pptx#-1,1,1. PowerPoint &#12503;&#12524;&#12476;&#12531;&#12486;&#12540;&#12471;&#12519;&#12531;" TargetMode="External"/><Relationship Id="rId13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05&#12456;&#12450;&#12495;&#12531;&#12408;&#12398;&#12459;&#12524;&#12531;&#12480;&#12540;&#12479;&#12452;&#12510;&#12540;&#35373;&#32622;%20&#35386;&#26029;&#22577;&#21578;&#26360;.xlsx" TargetMode="External"/><Relationship Id="rId3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6;&#65298;&#22806;&#27671;&#23566;&#20837;&#37327;&#12398;&#21066;&#28187;&#65288;&#65315;&#65327;&#65298;&#28611;&#24230;&#30906;&#35469;&#65289;.pptx#-1,1,PowerPoint &#12503;&#12524;&#12476;&#12531;&#12486;&#12540;&#12471;&#12519;&#12531;" TargetMode="External"/><Relationship Id="rId7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6;&#65302;&#12456;&#12450;&#12495;&#12531;&#20572;&#27490;&#26178;&#38291;&#12398;&#26089;&#26399;&#21270;.pptx#-1,1,PowerPoint &#12503;&#12524;&#12476;&#12531;&#12486;&#12540;&#12471;&#12519;&#12531;" TargetMode="External"/><Relationship Id="rId12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04&#12456;&#12450;&#12467;&#12531;&#36939;&#36578;&#12398;&#20013;&#22830;&#30435;&#35222;&#12479;&#12452;&#12510;&#12540;&#21270;%20&#35386;&#26029;&#22577;&#21578;&#26360;.xlsx" TargetMode="External"/><Relationship Id="rId2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6;&#65297;&#31354;&#35519;&#12478;&#12540;&#12491;&#12531;&#12464;&#12398;&#36969;&#27491;&#21270;.pptx#-1,1,1. PowerPoint &#12503;&#12524;&#12476;&#12531;&#12486;&#12540;&#12471;&#12519;&#12531;" TargetMode="External"/><Relationship Id="rId16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6;&#65301;&#12456;&#12450;&#12495;&#12531;&#12408;&#12398;&#12459;&#12524;&#12531;&#12480;&#12540;&#12479;&#12452;&#12510;&#12540;&#35373;&#32622;.pptx#-1,1,PowerPoint &#12503;&#12524;&#12476;&#12531;&#12486;&#12540;&#12471;&#12519;&#12531;" TargetMode="External"/><Relationship Id="rId11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03&#12456;&#12450;&#12495;&#12531;&#12501;&#12451;&#12523;&#12479;&#28165;&#25475;&#12398;&#24046;&#22311;&#31649;&#29702;%20&#35386;&#26029;&#22577;&#21578;&#26360;.xlsx" TargetMode="External"/><Relationship Id="rId5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6;&#65300;&#12456;&#12450;&#12467;&#12531;&#36939;&#36578;&#12398;&#20013;&#22830;&#30435;&#35222;&#12479;&#12452;&#12510;&#12540;&#21270;.pptx#-1,1,PowerPoint &#12503;&#12524;&#12476;&#12531;&#12486;&#12540;&#12471;&#12519;&#12531;" TargetMode="External"/><Relationship Id="rId15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10&#12456;&#12450;&#12495;&#12531;&#20919;&#28201;&#27700;&#21046;&#24481;&#12434;3&#26041;&#24321;&#12363;&#12425;2&#26041;&#24321;&#12395;&#22793;&#26356;%20&#35386;&#26029;&#22577;&#21578;&#26360;.xlsx" TargetMode="External"/><Relationship Id="rId10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02&#22806;&#27671;&#23566;&#20837;&#37327;&#12398;&#21066;&#28187;(CO2&#28611;&#24230;&#31649;&#29702;)%20&#35386;&#26029;&#22577;&#21578;&#26360;.xlsx" TargetMode="External"/><Relationship Id="rId4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6;&#65299;&#12456;&#12450;&#12495;&#12531;&#12501;&#12451;&#12523;&#12479;&#28165;&#25475;&#12398;&#24046;&#22311;&#31649;&#29702;.pptx#-1,1,PowerPoint &#12503;&#12524;&#12476;&#12531;&#12486;&#12540;&#12471;&#12519;&#12531;" TargetMode="External"/><Relationship Id="rId9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01&#31354;&#35519;&#12478;&#12540;&#12491;&#12531;&#12464;&#12398;&#36969;&#27491;&#21270;%20&#35386;&#26029;&#22577;&#21578;&#26360;.xlsx" TargetMode="External"/><Relationship Id="rId14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06&#12456;&#12450;&#12495;&#12531;&#20572;&#27490;&#26178;&#38291;&#12398;&#26089;&#26399;&#21270;%20&#35386;&#26029;&#22577;&#21578;&#26360;.xlsx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16&#22823;&#28201;&#24230;&#24046;&#20919;&#20941;&#27231;&#12398;&#25505;&#29992;(&#27969;&#37327;&#20302;&#28187;)%20&#35386;&#26029;&#22577;&#21578;&#26360;.xlsx" TargetMode="External"/><Relationship Id="rId13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20&#12452;&#12531;&#12496;&#12540;&#12479;&#12481;&#12521;&#12540;&#20919;&#20941;&#27231;&#20919;&#21364;&#27700;&#28201;&#24230;&#35373;&#23450;&#12398;&#35211;&#30452;&#12375;%20&#35386;&#26029;&#22577;&#21578;&#26360;.xlsx" TargetMode="External"/><Relationship Id="rId18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21&#12460;&#12473;&#21560;&#21454;&#24335;&#20919;&#20941;&#27231;&#20919;&#27700;&#28201;&#24230;&#35373;&#23450;&#12398;&#35211;&#30452;&#12375;%20&#35386;&#26029;&#22577;&#21578;&#26360;.xlsx" TargetMode="External"/><Relationship Id="rId3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7;&#65302;&#22823;&#28201;&#24230;&#24046;&#36865;&#27700;&#20919;&#20941;&#27231;&#12398;&#25505;&#29992;(&#27969;&#37327;&#20302;&#28187;).pptx#-1,1,PowerPoint &#12503;&#12524;&#12476;&#12531;&#12486;&#12540;&#12471;&#12519;&#12531;" TargetMode="External"/><Relationship Id="rId21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21&#33976;&#27671;&#21560;&#21454;&#24335;&#20919;&#20941;&#27231;&#20919;&#27700;&#28201;&#24230;&#35373;&#23450;&#12398;&#35211;&#30452;&#12375;%20&#35386;&#26029;&#22577;&#21578;&#26360;.xlsx" TargetMode="External"/><Relationship Id="rId7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8;&#65297;&#20919;&#20941;&#27231;&#20919;&#27700;&#28201;&#24230;&#12398;&#35373;&#23450;&#35211;&#30452;&#12375;.pptx#-1,1,PowerPoint &#12503;&#12524;&#12476;&#12531;&#12486;&#12540;&#12471;&#12519;&#12531;" TargetMode="External"/><Relationship Id="rId12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20&#12452;&#12531;&#12496;&#12540;&#12479;&#12479;&#12540;&#12508;&#20919;&#20941;&#27231;&#20919;&#21364;&#27700;&#28201;&#24230;&#35373;&#23450;&#12398;&#35211;&#30452;&#12375;%20&#35386;&#26029;&#22577;&#21578;&#26360;.xlsx" TargetMode="External"/><Relationship Id="rId17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20&#23450;&#36895;&#12481;&#12521;&#12540;&#20919;&#20941;&#27231;&#20919;&#21364;&#27700;&#28201;&#24230;&#35373;&#23450;&#12398;&#35211;&#30452;&#12375;%20&#35386;&#26029;&#22577;&#21578;&#26360;.xlsx" TargetMode="External"/><Relationship Id="rId2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6;&#65303;&#31354;&#35519;&#29105;&#28304;&#20572;&#27490;&#26178;&#38291;&#12398;&#26089;&#26399;&#21270;.pptx#-1,1,PowerPoint &#12503;&#12524;&#12476;&#12531;&#12486;&#12540;&#12471;&#12519;&#12531;" TargetMode="External"/><Relationship Id="rId16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20&#23450;&#36895;&#12479;&#12540;&#12508;&#20919;&#20941;&#27231;&#20919;&#21364;&#27700;&#28201;&#24230;&#35373;&#23450;&#12398;&#35211;&#30452;&#12375;%20&#35386;&#26029;&#22577;&#21578;&#26360;.xlsx" TargetMode="External"/><Relationship Id="rId20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21&#12481;&#12521;&#12540;&#20919;&#20941;&#27231;&#20919;&#27700;&#28201;&#24230;&#35373;&#23450;&#12398;&#35211;&#30452;&#12375;%20&#35386;&#26029;&#22577;&#21578;&#26360;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8;&#65296;&#20919;&#20941;&#27231;&#20919;&#21364;&#27700;&#28201;&#24230;&#12398;&#35373;&#23450;&#35211;&#30452;&#12375;.pptx#-1,1,PowerPoint &#12503;&#12524;&#12476;&#12531;&#12486;&#12540;&#12471;&#12519;&#12531;" TargetMode="External"/><Relationship Id="rId11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19&#33976;&#27671;&#24335;&#21560;&#21454;&#24335;&#20919;&#20941;&#27231;&#12434;&#39640;&#21177;&#29575;INV&#12481;&#12521;&#12540;&#12395;&#22793;&#26356;%20&#35386;&#26029;&#22577;&#21578;&#26360;.xlsx" TargetMode="External"/><Relationship Id="rId5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7;&#65305;&#21560;&#21454;&#24335;&#20919;&#20941;&#27231;&#12434;&#39640;&#21177;&#29575;&#12481;&#12521;&#12540;&#12395;&#22793;&#26356;.pptx#-1,1,PowerPoint &#12503;&#12524;&#12476;&#12531;&#12486;&#12540;&#12471;&#12519;&#12531;" TargetMode="External"/><Relationship Id="rId15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20&#33976;&#27671;&#21560;&#21454;&#24335;&#20919;&#20941;&#27231;&#20919;&#21364;&#27700;&#28201;&#24230;&#35373;&#23450;&#12398;&#35211;&#30452;&#12375;%20&#35386;&#26029;&#22577;&#21578;&#26360;.xlsx" TargetMode="External"/><Relationship Id="rId10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17&#20919;&#28201;&#27700;&#27231;&#12434;&#33976;&#27671;&#21560;&#21454;&#24335;&#12363;&#12425;&#12460;&#12473;&#21560;&#21454;&#24335;&#12395;&#22793;&#26356;%20&#35386;&#26029;&#22577;&#21578;&#26360;.xlsx" TargetMode="External"/><Relationship Id="rId19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21&#12479;&#12540;&#12508;&#20919;&#20941;&#27231;&#20919;&#27700;&#28201;&#24230;&#35373;&#23450;&#12398;&#35211;&#30452;&#12375;%20&#35386;&#26029;&#22577;&#21578;&#26360;.xlsx" TargetMode="External"/><Relationship Id="rId4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7;&#65303;&#20919;&#28201;&#27700;&#27231;&#12434;&#33976;&#27671;&#21560;&#21454;&#24335;&#12363;&#12425;&#12460;&#12473;&#21560;&#21454;&#24335;&#12395;&#22793;&#26356;.pptx#-1,1,1. PowerPoint &#12503;&#12524;&#12476;&#12531;&#12486;&#12540;&#12471;&#12519;&#12531;" TargetMode="External"/><Relationship Id="rId9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07&#31354;&#35519;&#29105;&#28304;&#20572;&#27490;&#26178;&#38291;&#12398;&#26089;&#26399;&#21270;%20&#35386;&#26029;&#22577;&#21578;&#26360;.xlsx" TargetMode="External"/><Relationship Id="rId14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20&#12460;&#12473;&#21560;&#21454;&#24335;&#20919;&#20941;&#27231;&#20919;&#21364;&#27700;&#28201;&#24230;&#35373;&#23450;&#12398;&#35211;&#30452;&#12375;%20&#35386;&#26029;&#22577;&#21578;&#26360;.xlsx" TargetMode="External"/><Relationship Id="rId22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7;&#65298;&#12501;&#12449;&#12531;&#12398;&#12452;&#12531;&#12496;&#12540;&#12479;&#21046;&#24481;.pptx#-1,1,PowerPoint &#12503;&#12524;&#12476;&#12531;&#12486;&#12540;&#12471;&#12519;&#12531;" TargetMode="External"/><Relationship Id="rId13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15&#27700;&#20919;&#24335;(&#33976;&#27671;&#26262;&#25151;)&#12363;&#12425;&#31354;&#20919;HP(INV&#24335;)&#12395;&#26356;&#26032;%20&#35386;&#26029;&#22577;&#21578;&#26360;.xlsx" TargetMode="External"/><Relationship Id="rId18" Type="http://schemas.openxmlformats.org/officeDocument/2006/relationships/slide" Target="slide2.xml"/><Relationship Id="rId3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6;&#65305;&#31354;&#20919;&#23460;&#22806;&#27231;&#12408;&#12398;&#26085;&#12424;&#12369;&#35373;&#32622;.pptx#-1,1,PowerPoint &#12503;&#12524;&#12476;&#12531;&#12486;&#12540;&#12471;&#12519;&#12531;" TargetMode="External"/><Relationship Id="rId7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7;&#65297;&#12509;&#12531;&#12503;&#12398;&#12452;&#12531;&#12496;&#12540;&#12479;&#21046;&#24481;.pptx#-1,1,PowerPoint &#12503;&#12524;&#12476;&#12531;&#12486;&#12540;&#12471;&#12519;&#12531;" TargetMode="External"/><Relationship Id="rId12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13&#20908;&#23395;&#20919;&#25151;&#23460;&#12408;&#12398;&#22806;&#27671;&#20919;&#25151;&#23566;&#20837;%20&#35386;&#26029;&#22577;&#21578;&#26360;.xlsx" TargetMode="External"/><Relationship Id="rId17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14&#20908;&#23395;&#12398;&#12501;&#12522;&#12540;&#12463;&#12540;&#12522;&#12531;&#12464;&#23566;&#20837;%20&#35386;&#26029;&#22577;&#21578;&#26360;.xlsx" TargetMode="External"/><Relationship Id="rId2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6;&#65304;&#31354;&#20919;&#23460;&#22806;&#27231;&#12408;&#12398;&#27700;&#22132;&#38695;&#35373;&#32622;.pptx#-1,1,PowerPoint &#12503;&#12524;&#12476;&#12531;&#12486;&#12540;&#12471;&#12519;&#12531;" TargetMode="External"/><Relationship Id="rId16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12&#12501;&#12449;&#12531;&#12398;&#12452;&#12531;&#12496;&#12540;&#12479;&#21046;&#24481;%20&#35386;&#26029;&#22577;&#21578;&#26360;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7;&#65304;&#31354;&#35519;&#27231;&#12398;&#39640;&#21177;&#29575;&#27231;&#22120;&#12408;&#12398;&#26356;&#26032;.pptx#-1,1,PowerPoint &#12503;&#12524;&#12476;&#12531;&#12486;&#12540;&#12471;&#12519;&#12531;" TargetMode="External"/><Relationship Id="rId11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09&#31354;&#20919;&#23460;&#22806;&#27231;&#12408;&#12398;&#26085;&#12424;&#12369;&#35373;&#32622;%20&#35386;&#26029;&#22577;&#21578;&#26360;.xlsx" TargetMode="External"/><Relationship Id="rId5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7;&#65301;&#27700;&#20919;&#24335;&#65288;&#33976;&#27671;&#26262;&#25151;&#65289;&#12363;&#12425;&#31354;&#20919;&#65320;&#65328;&#12395;&#26356;&#26032;.pptx#-1,1,PowerPoint &#12503;&#12524;&#12476;&#12531;&#12486;&#12540;&#12471;&#12519;&#12531;" TargetMode="External"/><Relationship Id="rId15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11&#12509;&#12531;&#12503;&#12398;&#12452;&#12531;&#12496;&#12540;&#12479;&#21046;&#24481;%20&#35386;&#26029;&#22577;&#21578;&#26360;.xlsx" TargetMode="External"/><Relationship Id="rId10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08&#31354;&#20919;&#23460;&#22806;&#27231;&#12408;&#12398;&#27700;&#22132;&#38695;&#35373;&#32622;%20&#35386;&#26029;&#22577;&#21578;&#26360;.xlsx" TargetMode="External"/><Relationship Id="rId4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7;&#65299;&#20908;&#23395;&#20919;&#25151;&#23460;&#12408;&#12398;&#22806;&#27671;&#20919;&#25151;&#23566;&#20837;.pptx#-1,1,PowerPoint &#12503;&#12524;&#12476;&#12531;&#12486;&#12540;&#12471;&#12519;&#12531;" TargetMode="External"/><Relationship Id="rId9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ACO\&#12481;&#12455;&#12483;&#12463;&#34920;&#65313;&#65315;&#65327;&#65293;&#65297;&#65300;&#20908;&#23395;&#12398;&#12501;&#12522;&#12540;&#12463;&#12540;&#12522;&#12531;&#12464;&#23566;&#20837;.pptx#-1,1,PowerPoint &#12503;&#12524;&#12476;&#12531;&#12486;&#12540;&#12471;&#12519;&#12531;" TargetMode="External"/><Relationship Id="rId14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ACO\ACO-18&#31354;&#35519;&#27231;&#12398;&#39640;&#21177;&#29575;&#27231;&#22120;&#12408;&#12398;&#26356;&#26032;%20&#35386;&#26029;&#22577;&#21578;&#26360;.xlsx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BOI\&#12481;&#12455;&#12483;&#12463;&#34920;BOI-15%20&#36865;&#27671;&#26411;&#31471;&#22311;&#21046;&#24481;&#65288;&#33976;&#27671;&#12508;&#12452;&#12521;).pptx#-1,1,PowerPoint &#12503;&#12524;&#12476;&#12531;&#12486;&#12540;&#12471;&#12519;&#12531;" TargetMode="External"/><Relationship Id="rId13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06&#32102;&#27700;&#12509;&#12531;&#12503;&#12398;&#12452;&#12531;&#12496;&#12540;&#12479;&#21270;%20&#35386;&#26029;&#22577;&#21578;&#26360;.xlsx" TargetMode="External"/><Relationship Id="rId18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13&#25490;&#12460;&#12473;&#29105;&#22238;&#21454;%20&#35386;&#26029;&#22577;&#21578;&#26360;.xlsx" TargetMode="External"/><Relationship Id="rId3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BOI\&#12481;&#12455;&#12483;&#12463;&#34920;BOI-08%20&#12508;&#12452;&#12521;&#21488;&#25968;&#21046;&#24481;.pptx#-1,1,PowerPoint &#12503;&#12524;&#12476;&#12531;&#12486;&#12540;&#12471;&#12519;&#12531;" TargetMode="External"/><Relationship Id="rId21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17&#30465;&#12456;&#12493;&#22411;&#12496;&#12540;&#12490;&#12471;&#12473;&#12486;&#12512;&#23566;&#20837;%20&#35386;&#26029;&#22577;&#21578;&#26360;.xlsx" TargetMode="External"/><Relationship Id="rId7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BOI\&#12481;&#12455;&#12483;&#12463;&#34920;BOI-13%20&#25490;&#12460;&#12473;&#29105;&#22238;&#21454;.pptx#-1,1,PowerPoint &#12503;&#12524;&#12476;&#12531;&#12486;&#12540;&#12471;&#12519;&#12531;" TargetMode="External"/><Relationship Id="rId12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BOI\&#12481;&#12455;&#12483;&#12463;&#34920;BOI-19%20&#36011;&#27969;&#12508;&#12452;&#12521;&#21270;.pptx#-1,1,PowerPoint &#12503;&#12524;&#12476;&#12531;&#12486;&#12540;&#12471;&#12519;&#12531;" TargetMode="External"/><Relationship Id="rId17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11&#36899;&#32154;&#12502;&#12525;&#12540;&#29105;&#22238;&#21454;%20&#35386;&#26029;&#22577;&#21578;&#26360;.xlsx" TargetMode="External"/><Relationship Id="rId2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BOI\&#12481;&#12455;&#12483;&#12463;&#34920;BOI-06%20&#32102;&#27700;&#12509;&#12531;&#12503;&#12398;&#12452;&#12531;&#12496;&#12540;&#12479;&#21270;.pptx#-1,1,PowerPoint &#12503;&#12524;&#12476;&#12531;&#12486;&#12540;&#12471;&#12519;&#12531;" TargetMode="External"/><Relationship Id="rId16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10&#34220;&#21697;&#35211;&#30452;&#12375;&#12395;&#12424;&#12427;&#12502;&#12525;&#12540;&#37327;&#20302;&#28187;%20&#35386;&#26029;&#22577;&#21578;&#26360;.xlsx" TargetMode="External"/><Relationship Id="rId20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16&#25276;&#12375;&#36796;&#12415;&#12501;&#12449;&#12531;&#12452;&#12531;&#12496;&#12540;&#12479;&#21270;%20&#35386;&#26029;&#22577;&#21578;&#26360;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BOI\&#12481;&#12455;&#12483;&#12463;&#34920;BOI-11%20&#36899;&#32154;&#12502;&#12525;&#12540;&#29105;&#22238;&#21454;.pptx#-1,1,PowerPoint &#12503;&#12524;&#12476;&#12531;&#12486;&#12540;&#12471;&#12519;&#12531;" TargetMode="External"/><Relationship Id="rId11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BOI\&#12481;&#12455;&#12483;&#12463;&#34920;BOI-18%20&#12508;&#12452;&#12521;&#20302;O2&#21046;&#24481;.pptx#-1,1,PowerPoint &#12503;&#12524;&#12476;&#12531;&#12486;&#12540;&#12471;&#12519;&#12531;" TargetMode="External"/><Relationship Id="rId24" Type="http://schemas.openxmlformats.org/officeDocument/2006/relationships/slide" Target="slide3.xml"/><Relationship Id="rId5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BOI\&#12481;&#12455;&#12483;&#12463;&#34920;BOI-10%20&#34220;&#21697;&#35211;&#30452;&#12375;&#12395;&#12424;&#12427;&#12503;&#12525;&#12540;&#37327;&#20302;&#28187;.pptx#-1,1,PowerPoint &#12503;&#12524;&#12476;&#12531;&#12486;&#12540;&#12471;&#12519;&#12531;" TargetMode="External"/><Relationship Id="rId15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09&#36865;&#27671;&#22311;&#12398;&#20302;&#22311;&#21270;%20&#35386;&#26029;&#22577;&#21578;&#26360;.xlsx" TargetMode="External"/><Relationship Id="rId23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19&#36011;&#27969;&#12508;&#12452;&#12521;&#21270;%20&#35386;&#26029;&#22577;&#21578;&#26360;.xlsx" TargetMode="External"/><Relationship Id="rId10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BOI\&#12481;&#12455;&#12483;&#12463;&#34920;BOI-17%20&#30465;&#12456;&#12493;&#22411;&#12496;&#12540;&#12490;&#12471;&#12473;&#12486;&#12512;&#23566;&#20837;.pptx#-1,1,PowerPoint &#12503;&#12524;&#12476;&#12531;&#12486;&#12540;&#12471;&#12519;&#12531;" TargetMode="External"/><Relationship Id="rId19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15&#36865;&#27671;&#26411;&#31471;&#22311;&#21046;&#24481;(&#33976;&#27671;&#12508;&#12452;&#12521;)%20&#35386;&#26029;&#22577;&#21578;&#26360;.xlsx" TargetMode="External"/><Relationship Id="rId4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BOI\&#12481;&#12455;&#12483;&#12463;&#34920;BOI-09%20&#36865;&#27671;&#22311;&#12398;&#20302;&#22311;&#21270;.pptx#-1,1,PowerPoint &#12503;&#12524;&#12476;&#12531;&#12486;&#12540;&#12471;&#12519;&#12531;" TargetMode="External"/><Relationship Id="rId9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2.&#29694;&#22580;&#30906;&#35469;&#12481;&#12455;&#12483;&#12463;&#34920;\BOI\&#12481;&#12455;&#12483;&#12463;&#34920;BOI-16%20&#25276;&#12375;&#36796;&#12415;&#12501;&#12449;&#12531;&#12452;&#12531;&#12496;&#12540;&#12479;&#21270;.pptx#-1,1,PowerPoint &#12503;&#12524;&#12476;&#12531;&#12486;&#12540;&#12471;&#12519;&#12531;" TargetMode="External"/><Relationship Id="rId14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08&#12508;&#12452;&#12521;&#21488;&#25968;&#21046;&#24481;%20&#35386;&#26029;&#22577;&#21578;&#26360;.xlsx" TargetMode="External"/><Relationship Id="rId22" Type="http://schemas.openxmlformats.org/officeDocument/2006/relationships/hyperlink" Target="file:///\\10.6.2.11\cm36\Constcom\01.workcom\08.&#12288;&#29872;&#22659;&#12539;&#12456;&#12493;&#12523;&#12462;&#12540;\&#12456;&#12493;&#12523;&#12462;&#12540;&#26045;&#35373;&#37096;&#20250;\&#65298;&#65296;&#65297;&#65303;&#24180;&#24230;\&#65298;&#65298;&#65294;&#65301;&#65325;&#20840;&#12390;&#39366;&#20351;&#12375;&#12383;&#30465;&#12456;&#12493;\&#30465;&#12456;&#12493;&#35386;&#26029;&#25903;&#25588;&#12484;&#12540;&#12523;&#26368;&#32066;&#29256;\01.&#33258;&#21205;&#35336;&#31639;&#22577;&#21578;&#26360;\BOI\BOI-18&#12508;&#12452;&#12521;&#20302;O2&#21046;&#24481;%20&#35386;&#26029;&#22577;&#21578;&#26360;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67744" y="4462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省エネ診断支援ツール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70184"/>
              </p:ext>
            </p:extLst>
          </p:nvPr>
        </p:nvGraphicFramePr>
        <p:xfrm>
          <a:off x="179512" y="692696"/>
          <a:ext cx="8770640" cy="597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7760"/>
                <a:gridCol w="4202880"/>
              </a:tblGrid>
              <a:tr h="298833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8833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5652120" y="1734007"/>
            <a:ext cx="2088232" cy="5847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ボイラ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24128" y="4811893"/>
            <a:ext cx="2160240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受変電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" y="2484266"/>
            <a:ext cx="1872960" cy="111207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64704"/>
            <a:ext cx="2016021" cy="113401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234" y="2653543"/>
            <a:ext cx="1290765" cy="914858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287524" y="839329"/>
            <a:ext cx="9361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エアハン</a:t>
            </a:r>
            <a:endParaRPr kumimoji="1" lang="ja-JP" altLang="en-US" sz="16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1010" y="2314989"/>
            <a:ext cx="9361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冷凍機</a:t>
            </a:r>
            <a:endParaRPr kumimoji="1" lang="ja-JP" altLang="en-US" sz="16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44816" y="2344177"/>
            <a:ext cx="9361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エアコン</a:t>
            </a:r>
            <a:endParaRPr kumimoji="1" lang="ja-JP" altLang="en-US" sz="16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34" y="758720"/>
            <a:ext cx="1594453" cy="1055787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2492405" y="827773"/>
            <a:ext cx="9361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冷却塔</a:t>
            </a:r>
            <a:endParaRPr kumimoji="1" lang="ja-JP" altLang="en-US" sz="16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598982"/>
            <a:ext cx="802109" cy="99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動作設定ボタン : 進む/次へ 21">
            <a:hlinkClick r:id="rId7" action="ppaction://hlinksldjump" highlightClick="1"/>
          </p:cNvPr>
          <p:cNvSpPr/>
          <p:nvPr/>
        </p:nvSpPr>
        <p:spPr>
          <a:xfrm>
            <a:off x="7016253" y="1810370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961299" y="2427660"/>
            <a:ext cx="76282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貫流</a:t>
            </a:r>
          </a:p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ボイラ</a:t>
            </a:r>
            <a:endParaRPr kumimoji="1" lang="ja-JP" altLang="en-US" sz="16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130885" y="758721"/>
            <a:ext cx="14702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蒸気トラップ</a:t>
            </a:r>
            <a:endParaRPr kumimoji="1" lang="ja-JP" altLang="en-US" sz="16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8" name="図 2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46" y="1084669"/>
            <a:ext cx="582182" cy="54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800403"/>
            <a:ext cx="882810" cy="109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7092280" y="800403"/>
            <a:ext cx="86409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給水</a:t>
            </a:r>
          </a:p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タンク</a:t>
            </a:r>
            <a:endParaRPr kumimoji="1" lang="ja-JP" altLang="en-US" sz="16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33" name="図 3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25423"/>
            <a:ext cx="556021" cy="46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6822979" y="2399283"/>
            <a:ext cx="111612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炉筒煙管</a:t>
            </a:r>
          </a:p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ボイラ</a:t>
            </a:r>
            <a:endParaRPr kumimoji="1" lang="ja-JP" altLang="en-US" sz="16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310519"/>
            <a:ext cx="1042299" cy="128481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432095" y="1814508"/>
            <a:ext cx="1807965" cy="584775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空調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6" name="動作設定ボタン : 進む/次へ 15">
            <a:hlinkClick r:id="rId12" action="ppaction://hlinksldjump" highlightClick="1"/>
          </p:cNvPr>
          <p:cNvSpPr/>
          <p:nvPr/>
        </p:nvSpPr>
        <p:spPr>
          <a:xfrm>
            <a:off x="2619958" y="1897058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動作設定ボタン : 進む/次へ 36">
            <a:hlinkClick r:id="rId13" action="ppaction://hlinksldjump" highlightClick="1"/>
          </p:cNvPr>
          <p:cNvSpPr/>
          <p:nvPr/>
        </p:nvSpPr>
        <p:spPr>
          <a:xfrm>
            <a:off x="7200292" y="4888256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76760" y="4797152"/>
            <a:ext cx="2044402" cy="58477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空圧機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4" name="動作設定ボタン : 進む/次へ 33">
            <a:hlinkClick r:id="rId14" action="ppaction://hlinksldjump" highlightClick="1"/>
          </p:cNvPr>
          <p:cNvSpPr/>
          <p:nvPr/>
        </p:nvSpPr>
        <p:spPr>
          <a:xfrm>
            <a:off x="2853984" y="4873515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14" y="3788883"/>
            <a:ext cx="489411" cy="92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322776" y="3810526"/>
            <a:ext cx="7928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流量計</a:t>
            </a:r>
            <a:endParaRPr kumimoji="1" lang="ja-JP" altLang="en-US" sz="16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00" y="3910075"/>
            <a:ext cx="678065" cy="678065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35" y="5592850"/>
            <a:ext cx="978822" cy="978822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20" y="5461581"/>
            <a:ext cx="1608296" cy="1135771"/>
          </a:xfrm>
          <a:prstGeom prst="rect">
            <a:avLst/>
          </a:prstGeom>
        </p:spPr>
      </p:pic>
      <p:sp>
        <p:nvSpPr>
          <p:cNvPr id="46" name="テキスト ボックス 45"/>
          <p:cNvSpPr txBox="1"/>
          <p:nvPr/>
        </p:nvSpPr>
        <p:spPr>
          <a:xfrm>
            <a:off x="2458970" y="5491862"/>
            <a:ext cx="90304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ターボ</a:t>
            </a:r>
          </a:p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空圧機</a:t>
            </a:r>
            <a:endParaRPr kumimoji="1" lang="ja-JP" altLang="en-US" sz="16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639668" y="3851717"/>
            <a:ext cx="93610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ポンプ</a:t>
            </a:r>
            <a:endParaRPr kumimoji="1" lang="ja-JP" altLang="en-US" sz="16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07541" y="5373031"/>
            <a:ext cx="9895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レシプロ</a:t>
            </a:r>
          </a:p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空圧機</a:t>
            </a:r>
            <a:endParaRPr kumimoji="1" lang="ja-JP" altLang="en-US" sz="16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490" y="4009469"/>
            <a:ext cx="1190077" cy="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112" y="3722599"/>
            <a:ext cx="818621" cy="103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テキスト ボックス 52"/>
          <p:cNvSpPr txBox="1"/>
          <p:nvPr/>
        </p:nvSpPr>
        <p:spPr>
          <a:xfrm>
            <a:off x="4860032" y="5495419"/>
            <a:ext cx="93610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油入</a:t>
            </a:r>
          </a:p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変圧器</a:t>
            </a:r>
            <a:endParaRPr kumimoji="1" lang="ja-JP" altLang="en-US" sz="16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481718" y="3810526"/>
            <a:ext cx="128692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力率改善</a:t>
            </a:r>
          </a:p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コンデンサ</a:t>
            </a:r>
            <a:endParaRPr kumimoji="1" lang="ja-JP" altLang="en-US" sz="16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876256" y="5491863"/>
            <a:ext cx="93610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モールド</a:t>
            </a:r>
          </a:p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変圧器</a:t>
            </a:r>
            <a:endParaRPr kumimoji="1" lang="ja-JP" altLang="en-US" sz="1600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512051"/>
            <a:ext cx="1063595" cy="108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512050"/>
            <a:ext cx="944984" cy="1086189"/>
          </a:xfrm>
          <a:prstGeom prst="rect">
            <a:avLst/>
          </a:prstGeom>
        </p:spPr>
      </p:pic>
      <p:sp>
        <p:nvSpPr>
          <p:cNvPr id="52" name="テキスト ボックス 51"/>
          <p:cNvSpPr txBox="1"/>
          <p:nvPr/>
        </p:nvSpPr>
        <p:spPr>
          <a:xfrm>
            <a:off x="7993700" y="96359"/>
            <a:ext cx="10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mtClean="0"/>
              <a:t>1/13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309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2051720" y="116632"/>
            <a:ext cx="4546848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蒸気配管の事例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91161"/>
              </p:ext>
            </p:extLst>
          </p:nvPr>
        </p:nvGraphicFramePr>
        <p:xfrm>
          <a:off x="179512" y="664703"/>
          <a:ext cx="8784976" cy="319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22"/>
                <a:gridCol w="4648784"/>
                <a:gridCol w="1037930"/>
                <a:gridCol w="1152128"/>
                <a:gridCol w="1008112"/>
              </a:tblGrid>
              <a:tr h="3995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事例№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目の付け所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チェック表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提案書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99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BOI-02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蒸気配管からの蒸気漏れがある場合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39954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BOI-03</a:t>
                      </a:r>
                      <a:endParaRPr kumimoji="1" lang="en-US" altLang="ja-JP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蒸気配管の未保温又は保温剥れがある場合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生産用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399543">
                <a:tc vMerge="1"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暖房用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39954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BOI-05</a:t>
                      </a:r>
                      <a:endParaRPr kumimoji="1" lang="en-US" altLang="ja-JP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蒸気ヘッダやバルブが未保温の場合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生産用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399543">
                <a:tc vMerge="1"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暖房用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39954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BOI-14</a:t>
                      </a:r>
                      <a:endParaRPr kumimoji="1" lang="en-US" altLang="ja-JP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蒸気配管の不要部分がある場合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生産用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399543">
                <a:tc vMerge="1"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暖房用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タイトル 1"/>
          <p:cNvSpPr txBox="1">
            <a:spLocks/>
          </p:cNvSpPr>
          <p:nvPr/>
        </p:nvSpPr>
        <p:spPr>
          <a:xfrm>
            <a:off x="1475656" y="4201672"/>
            <a:ext cx="568863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トラップ・給水タンクの事例</a:t>
            </a:r>
            <a:endParaRPr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aphicFrame>
        <p:nvGraphicFramePr>
          <p:cNvPr id="26" name="表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452077"/>
              </p:ext>
            </p:extLst>
          </p:nvPr>
        </p:nvGraphicFramePr>
        <p:xfrm>
          <a:off x="251520" y="4721750"/>
          <a:ext cx="8784976" cy="1959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22"/>
                <a:gridCol w="5686714"/>
                <a:gridCol w="1152128"/>
                <a:gridCol w="1008112"/>
              </a:tblGrid>
              <a:tr h="3919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事例№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目の付け所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チェック表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提案書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919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BOI-01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蒸気トラップからの漏れや詰りがある場合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3919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BOI-07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蒸気トラップのディスク式を採用している場合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3919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BOI-04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給水タンクが未保温で表面が</a:t>
                      </a:r>
                      <a:r>
                        <a:rPr kumimoji="1" lang="en-US" altLang="ja-JP" dirty="0" smtClean="0"/>
                        <a:t>70</a:t>
                      </a:r>
                      <a:r>
                        <a:rPr kumimoji="1" lang="ja-JP" altLang="en-US" dirty="0" smtClean="0"/>
                        <a:t>℃以上の場合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3919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BOI-12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給水タンクの蒸気ドレン熱回収が間接回収の場合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6" name="テキスト ボックス 35"/>
          <p:cNvSpPr txBox="1"/>
          <p:nvPr/>
        </p:nvSpPr>
        <p:spPr>
          <a:xfrm>
            <a:off x="7993700" y="96359"/>
            <a:ext cx="10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10/13</a:t>
            </a:r>
            <a:endParaRPr kumimoji="1" lang="ja-JP" altLang="en-US" dirty="0"/>
          </a:p>
        </p:txBody>
      </p:sp>
      <p:sp>
        <p:nvSpPr>
          <p:cNvPr id="37" name="動作設定ボタン : 進む/次へ 36">
            <a:hlinkClick r:id="rId2" action="ppaction://hlinkpres?slideindex=1&amp;slidetitle=PowerPoint プレゼンテーション" highlightClick="1"/>
          </p:cNvPr>
          <p:cNvSpPr/>
          <p:nvPr/>
        </p:nvSpPr>
        <p:spPr>
          <a:xfrm>
            <a:off x="7245219" y="6374667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動作設定ボタン : 進む/次へ 37">
            <a:hlinkClick r:id="rId3" action="ppaction://hlinkpres?slideindex=1&amp;slidetitle=" highlightClick="1"/>
          </p:cNvPr>
          <p:cNvSpPr/>
          <p:nvPr/>
        </p:nvSpPr>
        <p:spPr>
          <a:xfrm>
            <a:off x="7189236" y="1121887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 : 進む/次へ 38">
            <a:hlinkClick r:id="rId4" action="ppaction://hlinkpres?slideindex=1&amp;slidetitle=PowerPoint プレゼンテーション" highlightClick="1"/>
          </p:cNvPr>
          <p:cNvSpPr/>
          <p:nvPr/>
        </p:nvSpPr>
        <p:spPr>
          <a:xfrm>
            <a:off x="7198566" y="1726161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動作設定ボタン : 進む/次へ 39">
            <a:hlinkClick r:id="rId5" action="ppaction://hlinkpres?slideindex=1&amp;slidetitle=PowerPoint プレゼンテーション" highlightClick="1"/>
          </p:cNvPr>
          <p:cNvSpPr/>
          <p:nvPr/>
        </p:nvSpPr>
        <p:spPr>
          <a:xfrm>
            <a:off x="7198567" y="2492896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 : 進む/次へ 40">
            <a:hlinkClick r:id="rId6" action="ppaction://hlinkpres?slideindex=1&amp;slidetitle=PowerPoint プレゼンテーション" highlightClick="1"/>
          </p:cNvPr>
          <p:cNvSpPr/>
          <p:nvPr/>
        </p:nvSpPr>
        <p:spPr>
          <a:xfrm>
            <a:off x="7189236" y="3284984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 : 進む/次へ 41">
            <a:hlinkClick r:id="rId7" action="ppaction://hlinkpres?slideindex=1&amp;slidetitle=PowerPoint プレゼンテーション" highlightClick="1"/>
          </p:cNvPr>
          <p:cNvSpPr/>
          <p:nvPr/>
        </p:nvSpPr>
        <p:spPr>
          <a:xfrm>
            <a:off x="7254551" y="5171021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動作設定ボタン : 進む/次へ 42">
            <a:hlinkClick r:id="rId8" action="ppaction://hlinkpres?slideindex=1&amp;slidetitle=PowerPoint プレゼンテーション" highlightClick="1"/>
          </p:cNvPr>
          <p:cNvSpPr/>
          <p:nvPr/>
        </p:nvSpPr>
        <p:spPr>
          <a:xfrm>
            <a:off x="7254551" y="5572237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動作設定ボタン : 進む/次へ 43">
            <a:hlinkClick r:id="rId9" action="ppaction://hlinkpres?slideindex=1&amp;slidetitle=PowerPoint プレゼンテーション" highlightClick="1"/>
          </p:cNvPr>
          <p:cNvSpPr/>
          <p:nvPr/>
        </p:nvSpPr>
        <p:spPr>
          <a:xfrm>
            <a:off x="7245221" y="5964121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動作設定ボタン : 進む/次へ 44">
            <a:hlinkClick r:id="rId10" action="ppaction://hlinkfile" highlightClick="1"/>
          </p:cNvPr>
          <p:cNvSpPr/>
          <p:nvPr/>
        </p:nvSpPr>
        <p:spPr>
          <a:xfrm>
            <a:off x="8337747" y="5171021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動作設定ボタン : 進む/次へ 45">
            <a:hlinkClick r:id="rId11" action="ppaction://hlinkfile" highlightClick="1"/>
          </p:cNvPr>
          <p:cNvSpPr/>
          <p:nvPr/>
        </p:nvSpPr>
        <p:spPr>
          <a:xfrm>
            <a:off x="8286261" y="1131217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動作設定ボタン : 進む/次へ 46">
            <a:hlinkClick r:id="rId12" action="ppaction://hlinkfile" highlightClick="1"/>
          </p:cNvPr>
          <p:cNvSpPr/>
          <p:nvPr/>
        </p:nvSpPr>
        <p:spPr>
          <a:xfrm>
            <a:off x="8286261" y="1532434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動作設定ボタン : 進む/次へ 47">
            <a:hlinkClick r:id="rId13" action="ppaction://hlinkfile" highlightClick="1"/>
          </p:cNvPr>
          <p:cNvSpPr/>
          <p:nvPr/>
        </p:nvSpPr>
        <p:spPr>
          <a:xfrm>
            <a:off x="8276931" y="1914989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動作設定ボタン : 進む/次へ 48">
            <a:hlinkClick r:id="rId14" action="ppaction://hlinkfile" highlightClick="1"/>
          </p:cNvPr>
          <p:cNvSpPr/>
          <p:nvPr/>
        </p:nvSpPr>
        <p:spPr>
          <a:xfrm>
            <a:off x="8295592" y="2325536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動作設定ボタン : 進む/次へ 49">
            <a:hlinkClick r:id="rId15" action="ppaction://hlinkfile" highlightClick="1"/>
          </p:cNvPr>
          <p:cNvSpPr/>
          <p:nvPr/>
        </p:nvSpPr>
        <p:spPr>
          <a:xfrm>
            <a:off x="8286261" y="2736083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動作設定ボタン : 進む/次へ 50">
            <a:hlinkClick r:id="rId16" action="ppaction://hlinkfile" highlightClick="1"/>
          </p:cNvPr>
          <p:cNvSpPr/>
          <p:nvPr/>
        </p:nvSpPr>
        <p:spPr>
          <a:xfrm>
            <a:off x="8276931" y="3127969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動作設定ボタン : 進む/次へ 51">
            <a:hlinkClick r:id="rId17" action="ppaction://hlinkfile" highlightClick="1"/>
          </p:cNvPr>
          <p:cNvSpPr/>
          <p:nvPr/>
        </p:nvSpPr>
        <p:spPr>
          <a:xfrm>
            <a:off x="8267600" y="3538516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動作設定ボタン : 進む/次へ 52">
            <a:hlinkClick r:id="rId18" action="ppaction://hlinkfile" highlightClick="1"/>
          </p:cNvPr>
          <p:cNvSpPr/>
          <p:nvPr/>
        </p:nvSpPr>
        <p:spPr>
          <a:xfrm>
            <a:off x="8328417" y="5572237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動作設定ボタン : 進む/次へ 53">
            <a:hlinkClick r:id="rId19" action="ppaction://hlinkfile" highlightClick="1"/>
          </p:cNvPr>
          <p:cNvSpPr/>
          <p:nvPr/>
        </p:nvSpPr>
        <p:spPr>
          <a:xfrm>
            <a:off x="8337748" y="5954792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動作設定ボタン : 進む/次へ 54">
            <a:hlinkClick r:id="rId20" action="ppaction://hlinkfile" highlightClick="1"/>
          </p:cNvPr>
          <p:cNvSpPr/>
          <p:nvPr/>
        </p:nvSpPr>
        <p:spPr>
          <a:xfrm>
            <a:off x="8337748" y="6346678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動作設定ボタン : 最初 55">
            <a:hlinkClick r:id="rId21" action="ppaction://hlinksldjump" highlightClick="1"/>
          </p:cNvPr>
          <p:cNvSpPr/>
          <p:nvPr/>
        </p:nvSpPr>
        <p:spPr>
          <a:xfrm>
            <a:off x="6588224" y="6452618"/>
            <a:ext cx="374713" cy="28803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1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2051720" y="116632"/>
            <a:ext cx="4546848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空気圧縮機の事例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18975"/>
              </p:ext>
            </p:extLst>
          </p:nvPr>
        </p:nvGraphicFramePr>
        <p:xfrm>
          <a:off x="179512" y="692696"/>
          <a:ext cx="8784976" cy="3841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22"/>
                <a:gridCol w="5686714"/>
                <a:gridCol w="1152128"/>
                <a:gridCol w="1008112"/>
              </a:tblGrid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事例№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目の付け所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チェック表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提案書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CMP-01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空圧機フィルタ差圧管理の規定値が高すぎる場合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CMP-04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空圧機の圧力制御が本体・ヘッダ圧制御の場合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CMP-05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空圧機の台数制御がない場合</a:t>
                      </a:r>
                      <a:r>
                        <a:rPr kumimoji="1" lang="en-US" altLang="ja-JP" dirty="0" smtClean="0"/>
                        <a:t>(1</a:t>
                      </a:r>
                      <a:r>
                        <a:rPr kumimoji="1" lang="ja-JP" altLang="en-US" dirty="0" smtClean="0"/>
                        <a:t>台運転除く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CMP-10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空圧機の原単位が休日に悪化している場合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CMP-11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IHI</a:t>
                      </a:r>
                      <a:r>
                        <a:rPr kumimoji="1" lang="ja-JP" altLang="en-US" dirty="0" smtClean="0"/>
                        <a:t>ターボ空圧機で低圧損フィルタがある場合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CMP-12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ターボ空圧機の吸い込み空気が室内吸い込みの場合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CMP-13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IHI</a:t>
                      </a:r>
                      <a:r>
                        <a:rPr kumimoji="1" lang="ja-JP" altLang="en-US" dirty="0" smtClean="0"/>
                        <a:t>ターボ空圧機のインペラが二次元インペラの場合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CMP-14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ターボ空圧機の吸い込み弁がバタフライ弁の場合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7993700" y="96359"/>
            <a:ext cx="10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11/13</a:t>
            </a:r>
            <a:endParaRPr kumimoji="1" lang="ja-JP" altLang="en-US" dirty="0"/>
          </a:p>
        </p:txBody>
      </p:sp>
      <p:sp>
        <p:nvSpPr>
          <p:cNvPr id="30" name="動作設定ボタン : 進む/次へ 29">
            <a:hlinkClick r:id="rId2" action="ppaction://hlinkpres?slideindex=1&amp;slidetitle=PowerPoint プレゼンテーション" highlightClick="1"/>
          </p:cNvPr>
          <p:cNvSpPr/>
          <p:nvPr/>
        </p:nvSpPr>
        <p:spPr>
          <a:xfrm>
            <a:off x="7245218" y="1196752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動作設定ボタン : 進む/次へ 30">
            <a:hlinkClick r:id="rId3" action="ppaction://hlinkpres?slideindex=1&amp;slidetitle=PowerPoint プレゼンテーション" highlightClick="1"/>
          </p:cNvPr>
          <p:cNvSpPr/>
          <p:nvPr/>
        </p:nvSpPr>
        <p:spPr>
          <a:xfrm>
            <a:off x="7245218" y="1616630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動作設定ボタン : 進む/次へ 31">
            <a:hlinkClick r:id="rId4" action="ppaction://hlinkpres?slideindex=1&amp;slidetitle=PowerPoint プレゼンテーション" highlightClick="1"/>
          </p:cNvPr>
          <p:cNvSpPr/>
          <p:nvPr/>
        </p:nvSpPr>
        <p:spPr>
          <a:xfrm>
            <a:off x="7245218" y="2045838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動作設定ボタン : 進む/次へ 32">
            <a:hlinkClick r:id="rId5" action="ppaction://hlinkpres?slideindex=1&amp;slidetitle=PowerPoint プレゼンテーション" highlightClick="1"/>
          </p:cNvPr>
          <p:cNvSpPr/>
          <p:nvPr/>
        </p:nvSpPr>
        <p:spPr>
          <a:xfrm>
            <a:off x="7263880" y="2465715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動作設定ボタン : 進む/次へ 33">
            <a:hlinkClick r:id="rId6" action="ppaction://hlinkpres?slideindex=1&amp;slidetitle=PowerPoint プレゼンテーション" highlightClick="1"/>
          </p:cNvPr>
          <p:cNvSpPr/>
          <p:nvPr/>
        </p:nvSpPr>
        <p:spPr>
          <a:xfrm>
            <a:off x="7254549" y="2904254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動作設定ボタン : 進む/次へ 34">
            <a:hlinkClick r:id="rId7" action="ppaction://hlinkpres?slideindex=1&amp;slidetitle=" highlightClick="1"/>
          </p:cNvPr>
          <p:cNvSpPr/>
          <p:nvPr/>
        </p:nvSpPr>
        <p:spPr>
          <a:xfrm>
            <a:off x="7263880" y="3333462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 : 進む/次へ 35">
            <a:hlinkClick r:id="rId8" action="ppaction://hlinkpres?slideindex=1&amp;slidetitle=PowerPoint プレゼンテーション" highlightClick="1"/>
          </p:cNvPr>
          <p:cNvSpPr/>
          <p:nvPr/>
        </p:nvSpPr>
        <p:spPr>
          <a:xfrm>
            <a:off x="7254549" y="3753339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動作設定ボタン : 進む/次へ 36">
            <a:hlinkClick r:id="rId9" action="ppaction://hlinkpres?slideindex=1&amp;slidetitle=" highlightClick="1"/>
          </p:cNvPr>
          <p:cNvSpPr/>
          <p:nvPr/>
        </p:nvSpPr>
        <p:spPr>
          <a:xfrm>
            <a:off x="7245218" y="4163887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 : 進む/次へ 38">
            <a:hlinkClick r:id="rId10" action="ppaction://hlinkfile" highlightClick="1"/>
          </p:cNvPr>
          <p:cNvSpPr/>
          <p:nvPr/>
        </p:nvSpPr>
        <p:spPr>
          <a:xfrm>
            <a:off x="8271352" y="1196752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動作設定ボタン : 進む/次へ 39">
            <a:hlinkClick r:id="rId11" action="ppaction://hlinkfile" highlightClick="1"/>
          </p:cNvPr>
          <p:cNvSpPr/>
          <p:nvPr/>
        </p:nvSpPr>
        <p:spPr>
          <a:xfrm>
            <a:off x="8280681" y="1625960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 : 進む/次へ 40">
            <a:hlinkClick r:id="rId12" action="ppaction://hlinkfile" highlightClick="1"/>
          </p:cNvPr>
          <p:cNvSpPr/>
          <p:nvPr/>
        </p:nvSpPr>
        <p:spPr>
          <a:xfrm>
            <a:off x="8271351" y="2045838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 : 進む/次へ 41">
            <a:hlinkClick r:id="rId13" action="ppaction://hlinkfile" highlightClick="1"/>
          </p:cNvPr>
          <p:cNvSpPr/>
          <p:nvPr/>
        </p:nvSpPr>
        <p:spPr>
          <a:xfrm>
            <a:off x="8290012" y="2484377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動作設定ボタン : 進む/次へ 42">
            <a:hlinkClick r:id="rId14" action="ppaction://hlinkfile" highlightClick="1"/>
          </p:cNvPr>
          <p:cNvSpPr/>
          <p:nvPr/>
        </p:nvSpPr>
        <p:spPr>
          <a:xfrm>
            <a:off x="8308673" y="2913585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動作設定ボタン : 進む/次へ 43">
            <a:hlinkClick r:id="rId15" action="ppaction://hlinkfile" highlightClick="1"/>
          </p:cNvPr>
          <p:cNvSpPr/>
          <p:nvPr/>
        </p:nvSpPr>
        <p:spPr>
          <a:xfrm>
            <a:off x="8308673" y="3333463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動作設定ボタン : 進む/次へ 44">
            <a:hlinkClick r:id="rId16" action="ppaction://hlinkfile" highlightClick="1"/>
          </p:cNvPr>
          <p:cNvSpPr/>
          <p:nvPr/>
        </p:nvSpPr>
        <p:spPr>
          <a:xfrm>
            <a:off x="8318003" y="3753341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動作設定ボタン : 進む/次へ 45">
            <a:hlinkClick r:id="rId17" action="ppaction://hlinkfile" highlightClick="1"/>
          </p:cNvPr>
          <p:cNvSpPr/>
          <p:nvPr/>
        </p:nvSpPr>
        <p:spPr>
          <a:xfrm>
            <a:off x="8299342" y="4154557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動作設定ボタン : 最初 46">
            <a:hlinkClick r:id="rId18" action="ppaction://hlinksldjump" highlightClick="1"/>
          </p:cNvPr>
          <p:cNvSpPr/>
          <p:nvPr/>
        </p:nvSpPr>
        <p:spPr>
          <a:xfrm>
            <a:off x="8491331" y="6345816"/>
            <a:ext cx="374713" cy="28803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9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2051720" y="116632"/>
            <a:ext cx="4546848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エアー配管の事例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41319"/>
              </p:ext>
            </p:extLst>
          </p:nvPr>
        </p:nvGraphicFramePr>
        <p:xfrm>
          <a:off x="179512" y="692696"/>
          <a:ext cx="8784976" cy="1707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22"/>
                <a:gridCol w="5686714"/>
                <a:gridCol w="1152128"/>
                <a:gridCol w="1008112"/>
              </a:tblGrid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事例№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目の付け所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チェック表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提案書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CMP-02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空圧機の吐出配管が取り出し口と同サイズの場合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CMP-08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エアー配管の管末圧力の差が大きい場合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CMP-09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エア漏れが多く、工場別の稼働時間が異なる場合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タイトル 1"/>
          <p:cNvSpPr txBox="1">
            <a:spLocks/>
          </p:cNvSpPr>
          <p:nvPr/>
        </p:nvSpPr>
        <p:spPr>
          <a:xfrm>
            <a:off x="1691680" y="3212976"/>
            <a:ext cx="583264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トラップ・ポンプ・流量計の事例</a:t>
            </a:r>
            <a:endParaRPr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244276"/>
              </p:ext>
            </p:extLst>
          </p:nvPr>
        </p:nvGraphicFramePr>
        <p:xfrm>
          <a:off x="179512" y="3789040"/>
          <a:ext cx="8784976" cy="1707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22"/>
                <a:gridCol w="5686714"/>
                <a:gridCol w="1152128"/>
                <a:gridCol w="1008112"/>
              </a:tblGrid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事例№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目の付け所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チェック表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提案書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CMP-03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トラップでディスク式・タイマー電磁式を使用している場合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CMP-06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冷却水ポンプが複数台運転で台数制御がない場合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CMP-07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エアー流量計でオリフィス式を使用している場合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7993700" y="96359"/>
            <a:ext cx="10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12/13</a:t>
            </a:r>
            <a:endParaRPr kumimoji="1" lang="ja-JP" altLang="en-US" dirty="0"/>
          </a:p>
        </p:txBody>
      </p:sp>
      <p:sp>
        <p:nvSpPr>
          <p:cNvPr id="31" name="動作設定ボタン : 進む/次へ 30">
            <a:hlinkClick r:id="rId2" action="ppaction://hlinkpres?slideindex=1&amp;slidetitle=PowerPoint プレゼンテーション" highlightClick="1"/>
          </p:cNvPr>
          <p:cNvSpPr/>
          <p:nvPr/>
        </p:nvSpPr>
        <p:spPr>
          <a:xfrm>
            <a:off x="7181533" y="1196752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動作設定ボタン : 進む/次へ 31">
            <a:hlinkClick r:id="rId3" action="ppaction://hlinkpres?slideindex=1&amp;slidetitle=PowerPoint プレゼンテーション" highlightClick="1"/>
          </p:cNvPr>
          <p:cNvSpPr/>
          <p:nvPr/>
        </p:nvSpPr>
        <p:spPr>
          <a:xfrm>
            <a:off x="7209525" y="1607299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動作設定ボタン : 進む/次へ 32">
            <a:hlinkClick r:id="rId4" action="ppaction://hlinkpres?slideindex=1&amp;slidetitle=" highlightClick="1"/>
          </p:cNvPr>
          <p:cNvSpPr/>
          <p:nvPr/>
        </p:nvSpPr>
        <p:spPr>
          <a:xfrm>
            <a:off x="7209525" y="2036507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動作設定ボタン : 進む/次へ 33">
            <a:hlinkClick r:id="rId5" action="ppaction://hlinkpres?slideindex=1&amp;slidetitle=PowerPoint プレゼンテーション" highlightClick="1"/>
          </p:cNvPr>
          <p:cNvSpPr/>
          <p:nvPr/>
        </p:nvSpPr>
        <p:spPr>
          <a:xfrm>
            <a:off x="7190864" y="4285184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動作設定ボタン : 進む/次へ 34">
            <a:hlinkClick r:id="rId6" action="ppaction://hlinkpres?slideindex=1&amp;slidetitle=PowerPoint プレゼンテーション" highlightClick="1"/>
          </p:cNvPr>
          <p:cNvSpPr/>
          <p:nvPr/>
        </p:nvSpPr>
        <p:spPr>
          <a:xfrm>
            <a:off x="7209525" y="4714392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 : 進む/次へ 35">
            <a:hlinkClick r:id="rId7" action="ppaction://hlinkpres?slideindex=1&amp;slidetitle=" highlightClick="1"/>
          </p:cNvPr>
          <p:cNvSpPr/>
          <p:nvPr/>
        </p:nvSpPr>
        <p:spPr>
          <a:xfrm>
            <a:off x="7209525" y="5143600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動作設定ボタン : 進む/次へ 36">
            <a:hlinkClick r:id="rId8" action="ppaction://hlinkfile" highlightClick="1"/>
          </p:cNvPr>
          <p:cNvSpPr/>
          <p:nvPr/>
        </p:nvSpPr>
        <p:spPr>
          <a:xfrm>
            <a:off x="8288929" y="1184582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動作設定ボタン : 進む/次へ 37">
            <a:hlinkClick r:id="rId9" action="ppaction://hlinkfile" highlightClick="1"/>
          </p:cNvPr>
          <p:cNvSpPr/>
          <p:nvPr/>
        </p:nvSpPr>
        <p:spPr>
          <a:xfrm>
            <a:off x="8298260" y="1613790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 : 進む/次へ 38">
            <a:hlinkClick r:id="rId10" action="ppaction://hlinkfile" highlightClick="1"/>
          </p:cNvPr>
          <p:cNvSpPr/>
          <p:nvPr/>
        </p:nvSpPr>
        <p:spPr>
          <a:xfrm>
            <a:off x="8307591" y="2042998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動作設定ボタン : 進む/次へ 39">
            <a:hlinkClick r:id="rId11" action="ppaction://hlinkfile" highlightClick="1"/>
          </p:cNvPr>
          <p:cNvSpPr/>
          <p:nvPr/>
        </p:nvSpPr>
        <p:spPr>
          <a:xfrm>
            <a:off x="8270268" y="4282345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 : 進む/次へ 40">
            <a:hlinkClick r:id="rId12" action="ppaction://hlinkfile" highlightClick="1"/>
          </p:cNvPr>
          <p:cNvSpPr/>
          <p:nvPr/>
        </p:nvSpPr>
        <p:spPr>
          <a:xfrm>
            <a:off x="8270268" y="4692892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 : 進む/次へ 41">
            <a:hlinkClick r:id="rId13" action="ppaction://hlinkfile" highlightClick="1"/>
          </p:cNvPr>
          <p:cNvSpPr/>
          <p:nvPr/>
        </p:nvSpPr>
        <p:spPr>
          <a:xfrm>
            <a:off x="8298260" y="5140761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動作設定ボタン : 最初 42">
            <a:hlinkClick r:id="rId14" action="ppaction://hlinksldjump" highlightClick="1"/>
          </p:cNvPr>
          <p:cNvSpPr/>
          <p:nvPr/>
        </p:nvSpPr>
        <p:spPr>
          <a:xfrm>
            <a:off x="8491331" y="6345816"/>
            <a:ext cx="374713" cy="28803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9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2555776" y="116632"/>
            <a:ext cx="3672408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変圧器</a:t>
            </a:r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の事例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36940"/>
              </p:ext>
            </p:extLst>
          </p:nvPr>
        </p:nvGraphicFramePr>
        <p:xfrm>
          <a:off x="179512" y="692696"/>
          <a:ext cx="8784976" cy="1707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22"/>
                <a:gridCol w="5686714"/>
                <a:gridCol w="1152128"/>
                <a:gridCol w="1008112"/>
              </a:tblGrid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事例№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目の付け所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チェック表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提案書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DIS-02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休日や長期連休中に停電させることができる場合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DIS-03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工場の電圧が定格より</a:t>
                      </a:r>
                      <a:r>
                        <a:rPr kumimoji="1" lang="en-US" altLang="ja-JP" dirty="0" smtClean="0"/>
                        <a:t>5%</a:t>
                      </a:r>
                      <a:r>
                        <a:rPr kumimoji="1" lang="ja-JP" altLang="en-US" dirty="0" smtClean="0"/>
                        <a:t>以上高い場合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DIS-04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変圧器の負荷が低下して変圧器統合が可能な場合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タイトル 1"/>
          <p:cNvSpPr txBox="1">
            <a:spLocks/>
          </p:cNvSpPr>
          <p:nvPr/>
        </p:nvSpPr>
        <p:spPr>
          <a:xfrm>
            <a:off x="1835696" y="3212976"/>
            <a:ext cx="5400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力率改善コンデン</a:t>
            </a:r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サの事例</a:t>
            </a:r>
            <a:endParaRPr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79223"/>
              </p:ext>
            </p:extLst>
          </p:nvPr>
        </p:nvGraphicFramePr>
        <p:xfrm>
          <a:off x="179512" y="3789040"/>
          <a:ext cx="8784976" cy="853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22"/>
                <a:gridCol w="5686714"/>
                <a:gridCol w="1152128"/>
                <a:gridCol w="1008112"/>
              </a:tblGrid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事例№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目の付け所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チェック表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提案書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DIS-01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受電端力率が</a:t>
                      </a:r>
                      <a:r>
                        <a:rPr kumimoji="1" lang="en-US" altLang="ja-JP" dirty="0" smtClean="0"/>
                        <a:t>99%</a:t>
                      </a:r>
                      <a:r>
                        <a:rPr kumimoji="1" lang="ja-JP" altLang="en-US" dirty="0" smtClean="0"/>
                        <a:t>以下の場合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7993700" y="96359"/>
            <a:ext cx="10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13/13</a:t>
            </a:r>
            <a:endParaRPr kumimoji="1" lang="ja-JP" altLang="en-US" dirty="0"/>
          </a:p>
        </p:txBody>
      </p:sp>
      <p:sp>
        <p:nvSpPr>
          <p:cNvPr id="29" name="動作設定ボタン : 進む/次へ 28">
            <a:hlinkClick r:id="rId2" action="ppaction://hlinkpres?slideindex=1&amp;slidetitle=PowerPoint プレゼンテーション" highlightClick="1"/>
          </p:cNvPr>
          <p:cNvSpPr/>
          <p:nvPr/>
        </p:nvSpPr>
        <p:spPr>
          <a:xfrm>
            <a:off x="7191271" y="1196752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 : 進む/次へ 29">
            <a:hlinkClick r:id="rId3" action="ppaction://hlinkpres?slideindex=1&amp;slidetitle=PowerPoint プレゼンテーション" highlightClick="1"/>
          </p:cNvPr>
          <p:cNvSpPr/>
          <p:nvPr/>
        </p:nvSpPr>
        <p:spPr>
          <a:xfrm>
            <a:off x="7190458" y="1628800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動作設定ボタン : 進む/次へ 30">
            <a:hlinkClick r:id="rId4" action="ppaction://hlinkpres?slideindex=1&amp;slidetitle=PowerPoint プレゼンテーション" highlightClick="1"/>
          </p:cNvPr>
          <p:cNvSpPr/>
          <p:nvPr/>
        </p:nvSpPr>
        <p:spPr>
          <a:xfrm>
            <a:off x="7199788" y="2060848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動作設定ボタン : 進む/次へ 31">
            <a:hlinkClick r:id="rId5" action="ppaction://hlinkpres?slideindex=1&amp;slidetitle=PowerPoint プレゼンテーション" highlightClick="1"/>
          </p:cNvPr>
          <p:cNvSpPr/>
          <p:nvPr/>
        </p:nvSpPr>
        <p:spPr>
          <a:xfrm>
            <a:off x="7236296" y="4293096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動作設定ボタン : 進む/次へ 32">
            <a:hlinkClick r:id="rId6" action="ppaction://hlinkfile" highlightClick="1"/>
          </p:cNvPr>
          <p:cNvSpPr/>
          <p:nvPr/>
        </p:nvSpPr>
        <p:spPr>
          <a:xfrm>
            <a:off x="8288929" y="1181740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動作設定ボタン : 進む/次へ 33">
            <a:hlinkClick r:id="rId7" action="ppaction://hlinkfile" highlightClick="1"/>
          </p:cNvPr>
          <p:cNvSpPr/>
          <p:nvPr/>
        </p:nvSpPr>
        <p:spPr>
          <a:xfrm>
            <a:off x="8288929" y="1610948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動作設定ボタン : 進む/次へ 34">
            <a:hlinkClick r:id="rId8" action="ppaction://hlinkfile" highlightClick="1"/>
          </p:cNvPr>
          <p:cNvSpPr/>
          <p:nvPr/>
        </p:nvSpPr>
        <p:spPr>
          <a:xfrm>
            <a:off x="8288929" y="2040156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 : 進む/次へ 35">
            <a:hlinkClick r:id="rId9" action="ppaction://hlinkfile" highlightClick="1"/>
          </p:cNvPr>
          <p:cNvSpPr/>
          <p:nvPr/>
        </p:nvSpPr>
        <p:spPr>
          <a:xfrm>
            <a:off x="8279598" y="4298164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動作設定ボタン : 最初 36">
            <a:hlinkClick r:id="rId10" action="ppaction://hlinksldjump" highlightClick="1"/>
          </p:cNvPr>
          <p:cNvSpPr/>
          <p:nvPr/>
        </p:nvSpPr>
        <p:spPr>
          <a:xfrm>
            <a:off x="8491331" y="6345816"/>
            <a:ext cx="374713" cy="28803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2915816" y="116632"/>
            <a:ext cx="3456384" cy="70609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空調設備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15258" y="93882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ファン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797" y="1553734"/>
            <a:ext cx="1525478" cy="129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862726" y="927725"/>
            <a:ext cx="161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エアハン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84095"/>
            <a:ext cx="3096344" cy="1739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1915124" y="3117419"/>
            <a:ext cx="160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冷温水ポ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ンプ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10" y="4549792"/>
            <a:ext cx="2918211" cy="173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993025" y="6136371"/>
            <a:ext cx="161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冷凍機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39" y="1326671"/>
            <a:ext cx="2316425" cy="163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テキスト ボックス 30"/>
          <p:cNvSpPr txBox="1"/>
          <p:nvPr/>
        </p:nvSpPr>
        <p:spPr>
          <a:xfrm>
            <a:off x="6789669" y="898391"/>
            <a:ext cx="161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エアコン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456185"/>
            <a:ext cx="2520280" cy="168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6985588" y="61644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冷却塔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993700" y="96359"/>
            <a:ext cx="10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2/13</a:t>
            </a:r>
            <a:endParaRPr kumimoji="1" lang="ja-JP" altLang="en-US" dirty="0"/>
          </a:p>
        </p:txBody>
      </p:sp>
      <p:sp>
        <p:nvSpPr>
          <p:cNvPr id="39" name="動作設定ボタン : 進む/次へ 38">
            <a:hlinkClick r:id="rId7" action="ppaction://hlinksldjump" highlightClick="1"/>
          </p:cNvPr>
          <p:cNvSpPr/>
          <p:nvPr/>
        </p:nvSpPr>
        <p:spPr>
          <a:xfrm>
            <a:off x="1669393" y="5198836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動作設定ボタン : 進む/次へ 39">
            <a:hlinkClick r:id="rId8" action="ppaction://hlinksldjump" highlightClick="1"/>
          </p:cNvPr>
          <p:cNvSpPr/>
          <p:nvPr/>
        </p:nvSpPr>
        <p:spPr>
          <a:xfrm>
            <a:off x="7255277" y="1930217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動作設定ボタン : 進む/次へ 43">
            <a:hlinkClick r:id="rId8" action="ppaction://hlinksldjump" highlightClick="1"/>
          </p:cNvPr>
          <p:cNvSpPr/>
          <p:nvPr/>
        </p:nvSpPr>
        <p:spPr>
          <a:xfrm>
            <a:off x="5174287" y="1394736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動作設定ボタン : 進む/次へ 44">
            <a:hlinkClick r:id="rId8" action="ppaction://hlinksldjump" highlightClick="1"/>
          </p:cNvPr>
          <p:cNvSpPr/>
          <p:nvPr/>
        </p:nvSpPr>
        <p:spPr>
          <a:xfrm>
            <a:off x="7362918" y="5080254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動作設定ボタン : 進む/次へ 45">
            <a:hlinkClick r:id="rId9" action="ppaction://hlinksldjump" highlightClick="1"/>
          </p:cNvPr>
          <p:cNvSpPr/>
          <p:nvPr/>
        </p:nvSpPr>
        <p:spPr>
          <a:xfrm>
            <a:off x="1471370" y="1930217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動作設定ボタン : 最初 8">
            <a:hlinkClick r:id="rId10" action="ppaction://hlinksldjump" highlightClick="1"/>
          </p:cNvPr>
          <p:cNvSpPr/>
          <p:nvPr/>
        </p:nvSpPr>
        <p:spPr>
          <a:xfrm>
            <a:off x="8455395" y="6255162"/>
            <a:ext cx="504056" cy="43204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上下矢印 2"/>
          <p:cNvSpPr/>
          <p:nvPr/>
        </p:nvSpPr>
        <p:spPr>
          <a:xfrm>
            <a:off x="1331640" y="2953198"/>
            <a:ext cx="468052" cy="17719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91" y="3472854"/>
            <a:ext cx="1148804" cy="73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動作設定ボタン : 進む/次へ 24">
            <a:hlinkClick r:id="rId8" action="ppaction://hlinksldjump" highlightClick="1"/>
          </p:cNvPr>
          <p:cNvSpPr/>
          <p:nvPr/>
        </p:nvSpPr>
        <p:spPr>
          <a:xfrm>
            <a:off x="1903419" y="3870829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左右矢印 3"/>
          <p:cNvSpPr/>
          <p:nvPr/>
        </p:nvSpPr>
        <p:spPr>
          <a:xfrm>
            <a:off x="3110415" y="5198836"/>
            <a:ext cx="3477809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886" y="5048543"/>
            <a:ext cx="1148804" cy="73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動作設定ボタン : 進む/次へ 29">
            <a:hlinkClick r:id="rId8" action="ppaction://hlinksldjump" highlightClick="1"/>
          </p:cNvPr>
          <p:cNvSpPr/>
          <p:nvPr/>
        </p:nvSpPr>
        <p:spPr>
          <a:xfrm>
            <a:off x="4651262" y="5607182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863992" y="609526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冷却水ポ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ンプ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93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2915816" y="116632"/>
            <a:ext cx="3456384" cy="70609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ボイラ設備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907704" y="62865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ボイラ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105469" y="4774218"/>
            <a:ext cx="139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蒸気配管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04" y="1092185"/>
            <a:ext cx="1261916" cy="156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6" y="4302689"/>
            <a:ext cx="1370244" cy="1702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37" y="3814622"/>
            <a:ext cx="1791672" cy="220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486" y="4994474"/>
            <a:ext cx="1558861" cy="95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7993700" y="96359"/>
            <a:ext cx="10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3/13</a:t>
            </a:r>
            <a:endParaRPr kumimoji="1" lang="ja-JP" altLang="en-US" dirty="0"/>
          </a:p>
        </p:txBody>
      </p:sp>
      <p:sp>
        <p:nvSpPr>
          <p:cNvPr id="36" name="動作設定ボタン : 進む/次へ 35">
            <a:hlinkClick r:id="rId6" action="ppaction://hlinksldjump" highlightClick="1"/>
          </p:cNvPr>
          <p:cNvSpPr/>
          <p:nvPr/>
        </p:nvSpPr>
        <p:spPr>
          <a:xfrm>
            <a:off x="1866882" y="4958884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動作設定ボタン : 進む/次へ 36">
            <a:hlinkClick r:id="rId7" action="ppaction://hlinksldjump" highlightClick="1"/>
          </p:cNvPr>
          <p:cNvSpPr/>
          <p:nvPr/>
        </p:nvSpPr>
        <p:spPr>
          <a:xfrm>
            <a:off x="6937073" y="2262190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動作設定ボタン : 進む/次へ 39">
            <a:hlinkClick r:id="rId7" action="ppaction://hlinksldjump" highlightClick="1"/>
          </p:cNvPr>
          <p:cNvSpPr/>
          <p:nvPr/>
        </p:nvSpPr>
        <p:spPr>
          <a:xfrm>
            <a:off x="1747958" y="1658912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 : 進む/次へ 40">
            <a:hlinkClick r:id="rId7" action="ppaction://hlinksldjump" highlightClick="1"/>
          </p:cNvPr>
          <p:cNvSpPr/>
          <p:nvPr/>
        </p:nvSpPr>
        <p:spPr>
          <a:xfrm>
            <a:off x="7553640" y="3758495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259632" y="907519"/>
            <a:ext cx="16133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給水タン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ク</a:t>
            </a:r>
            <a:endParaRPr kumimoji="1" lang="ja-JP" altLang="en-US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2" name="動作設定ボタン : 最初 41">
            <a:hlinkClick r:id="rId8" action="ppaction://hlinksldjump" highlightClick="1"/>
          </p:cNvPr>
          <p:cNvSpPr/>
          <p:nvPr/>
        </p:nvSpPr>
        <p:spPr>
          <a:xfrm>
            <a:off x="8455395" y="6255162"/>
            <a:ext cx="504056" cy="43204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175054" y="3273514"/>
            <a:ext cx="10475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給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水</a:t>
            </a:r>
            <a:endParaRPr kumimoji="1" lang="ja-JP" altLang="en-US" dirty="0" smtClean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1835696" y="2780928"/>
            <a:ext cx="380314" cy="1553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4139952" y="5218368"/>
            <a:ext cx="1296144" cy="50405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487" y="3439197"/>
            <a:ext cx="906488" cy="85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上矢印 10"/>
          <p:cNvSpPr/>
          <p:nvPr/>
        </p:nvSpPr>
        <p:spPr>
          <a:xfrm>
            <a:off x="6228184" y="2090960"/>
            <a:ext cx="456861" cy="27782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824341" y="2723757"/>
            <a:ext cx="13926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蒸気配管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217032" y="3273514"/>
            <a:ext cx="109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トラップ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704042" y="6242375"/>
            <a:ext cx="139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蒸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気ヘッタ゛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 flipH="1">
            <a:off x="5508104" y="883319"/>
            <a:ext cx="1922667" cy="1105521"/>
            <a:chOff x="5640928" y="883319"/>
            <a:chExt cx="1922667" cy="1105521"/>
          </a:xfrm>
        </p:grpSpPr>
        <p:sp>
          <p:nvSpPr>
            <p:cNvPr id="7" name="直角三角形 6"/>
            <p:cNvSpPr/>
            <p:nvPr/>
          </p:nvSpPr>
          <p:spPr>
            <a:xfrm>
              <a:off x="5640929" y="907519"/>
              <a:ext cx="648072" cy="393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直角三角形 25"/>
            <p:cNvSpPr/>
            <p:nvPr/>
          </p:nvSpPr>
          <p:spPr>
            <a:xfrm>
              <a:off x="6915523" y="883319"/>
              <a:ext cx="648072" cy="393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640928" y="1301051"/>
              <a:ext cx="1912711" cy="6877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直角三角形 43"/>
            <p:cNvSpPr/>
            <p:nvPr/>
          </p:nvSpPr>
          <p:spPr>
            <a:xfrm>
              <a:off x="6322461" y="883319"/>
              <a:ext cx="648072" cy="393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6078371" y="147424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工場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6" name="動作設定ボタン : 進む/次へ 45">
            <a:hlinkClick r:id="rId7" action="ppaction://hlinksldjump" highlightClick="1"/>
          </p:cNvPr>
          <p:cNvSpPr/>
          <p:nvPr/>
        </p:nvSpPr>
        <p:spPr>
          <a:xfrm>
            <a:off x="7052734" y="6039138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8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2915816" y="116632"/>
            <a:ext cx="3456384" cy="70609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空圧機設備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24277" y="306518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エアー配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管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95736" y="327094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冷却水ポ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ンプ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679120" y="4584574"/>
            <a:ext cx="114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トラップ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42" y="4120541"/>
            <a:ext cx="2897123" cy="2056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65" y="4968209"/>
            <a:ext cx="1044462" cy="67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7993700" y="96359"/>
            <a:ext cx="10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4/13</a:t>
            </a:r>
            <a:endParaRPr kumimoji="1" lang="ja-JP" altLang="en-US" dirty="0"/>
          </a:p>
        </p:txBody>
      </p:sp>
      <p:sp>
        <p:nvSpPr>
          <p:cNvPr id="42" name="動作設定ボタン : 進む/次へ 41">
            <a:hlinkClick r:id="rId4" action="ppaction://hlinksldjump" highlightClick="1"/>
          </p:cNvPr>
          <p:cNvSpPr/>
          <p:nvPr/>
        </p:nvSpPr>
        <p:spPr>
          <a:xfrm>
            <a:off x="1725576" y="5349626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動作設定ボタン : 進む/次へ 42">
            <a:hlinkClick r:id="rId5" action="ppaction://hlinksldjump" highlightClick="1"/>
          </p:cNvPr>
          <p:cNvSpPr/>
          <p:nvPr/>
        </p:nvSpPr>
        <p:spPr>
          <a:xfrm>
            <a:off x="8310765" y="3405884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動作設定ボタン : 進む/次へ 43">
            <a:hlinkClick r:id="rId5" action="ppaction://hlinksldjump" highlightClick="1"/>
          </p:cNvPr>
          <p:cNvSpPr/>
          <p:nvPr/>
        </p:nvSpPr>
        <p:spPr>
          <a:xfrm>
            <a:off x="2319670" y="2708920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動作設定ボタン : 進む/次へ 45">
            <a:hlinkClick r:id="rId5" action="ppaction://hlinksldjump" highlightClick="1"/>
          </p:cNvPr>
          <p:cNvSpPr/>
          <p:nvPr/>
        </p:nvSpPr>
        <p:spPr>
          <a:xfrm>
            <a:off x="7198684" y="5427188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動作設定ボタン : 最初 46">
            <a:hlinkClick r:id="rId6" action="ppaction://hlinksldjump" highlightClick="1"/>
          </p:cNvPr>
          <p:cNvSpPr/>
          <p:nvPr/>
        </p:nvSpPr>
        <p:spPr>
          <a:xfrm>
            <a:off x="8455395" y="6255162"/>
            <a:ext cx="504056" cy="43204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4" y="852185"/>
            <a:ext cx="2245024" cy="149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61" y="4394776"/>
            <a:ext cx="1127487" cy="1585138"/>
          </a:xfrm>
          <a:prstGeom prst="rect">
            <a:avLst/>
          </a:prstGeom>
        </p:spPr>
      </p:pic>
      <p:sp>
        <p:nvSpPr>
          <p:cNvPr id="5" name="屈折矢印 4"/>
          <p:cNvSpPr/>
          <p:nvPr/>
        </p:nvSpPr>
        <p:spPr>
          <a:xfrm>
            <a:off x="6544387" y="2161208"/>
            <a:ext cx="1186573" cy="3136024"/>
          </a:xfrm>
          <a:prstGeom prst="bentUpArrow">
            <a:avLst>
              <a:gd name="adj1" fmla="val 22686"/>
              <a:gd name="adj2" fmla="val 23467"/>
              <a:gd name="adj3" fmla="val 285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78436" y="6104419"/>
            <a:ext cx="117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空圧機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" name="上矢印 5"/>
          <p:cNvSpPr/>
          <p:nvPr/>
        </p:nvSpPr>
        <p:spPr>
          <a:xfrm>
            <a:off x="1475656" y="2530235"/>
            <a:ext cx="432048" cy="16908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75" y="3065187"/>
            <a:ext cx="1205466" cy="768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3191156" y="5684061"/>
            <a:ext cx="117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流量計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399781" y="1415860"/>
            <a:ext cx="117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冷却塔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 flipH="1">
            <a:off x="6529703" y="896935"/>
            <a:ext cx="1922667" cy="1105521"/>
            <a:chOff x="5640928" y="883319"/>
            <a:chExt cx="1922667" cy="1105521"/>
          </a:xfrm>
        </p:grpSpPr>
        <p:sp>
          <p:nvSpPr>
            <p:cNvPr id="34" name="直角三角形 33"/>
            <p:cNvSpPr/>
            <p:nvPr/>
          </p:nvSpPr>
          <p:spPr>
            <a:xfrm>
              <a:off x="5640929" y="907519"/>
              <a:ext cx="648072" cy="393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直角三角形 35"/>
            <p:cNvSpPr/>
            <p:nvPr/>
          </p:nvSpPr>
          <p:spPr>
            <a:xfrm>
              <a:off x="6915523" y="883319"/>
              <a:ext cx="648072" cy="393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5640928" y="1301051"/>
              <a:ext cx="1912711" cy="6877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322461" y="883319"/>
              <a:ext cx="648072" cy="393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7122765" y="1473895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工場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8" name="右矢印 47"/>
          <p:cNvSpPr/>
          <p:nvPr/>
        </p:nvSpPr>
        <p:spPr>
          <a:xfrm>
            <a:off x="2699792" y="4941167"/>
            <a:ext cx="2304256" cy="4153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768" y="4710523"/>
            <a:ext cx="900842" cy="89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テキスト ボックス 48"/>
          <p:cNvSpPr txBox="1"/>
          <p:nvPr/>
        </p:nvSpPr>
        <p:spPr>
          <a:xfrm>
            <a:off x="5112862" y="6070496"/>
            <a:ext cx="12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除湿装置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0" name="動作設定ボタン : 進む/次へ 49">
            <a:hlinkClick r:id="rId5" action="ppaction://hlinksldjump" highlightClick="1"/>
          </p:cNvPr>
          <p:cNvSpPr/>
          <p:nvPr/>
        </p:nvSpPr>
        <p:spPr>
          <a:xfrm>
            <a:off x="4211960" y="5458423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0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2915816" y="116632"/>
            <a:ext cx="3456384" cy="70609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受変電設備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13581" y="5976862"/>
            <a:ext cx="133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力率改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善</a:t>
            </a:r>
          </a:p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</a:t>
            </a:r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ンデンサ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21" y="4936439"/>
            <a:ext cx="854307" cy="108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テキスト ボックス 31"/>
          <p:cNvSpPr txBox="1"/>
          <p:nvPr/>
        </p:nvSpPr>
        <p:spPr>
          <a:xfrm>
            <a:off x="7993700" y="96359"/>
            <a:ext cx="10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5/13</a:t>
            </a:r>
            <a:endParaRPr kumimoji="1" lang="ja-JP" altLang="en-US" dirty="0"/>
          </a:p>
        </p:txBody>
      </p:sp>
      <p:sp>
        <p:nvSpPr>
          <p:cNvPr id="35" name="動作設定ボタン : 進む/次へ 34">
            <a:hlinkClick r:id="rId3" action="ppaction://hlinksldjump" highlightClick="1"/>
          </p:cNvPr>
          <p:cNvSpPr/>
          <p:nvPr/>
        </p:nvSpPr>
        <p:spPr>
          <a:xfrm>
            <a:off x="5303128" y="5423403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 : 最初 35">
            <a:hlinkClick r:id="rId4" action="ppaction://hlinksldjump" highlightClick="1"/>
          </p:cNvPr>
          <p:cNvSpPr/>
          <p:nvPr/>
        </p:nvSpPr>
        <p:spPr>
          <a:xfrm>
            <a:off x="8455395" y="6255162"/>
            <a:ext cx="504056" cy="432048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7" y="3140968"/>
            <a:ext cx="4147847" cy="3108774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276932" y="2626037"/>
            <a:ext cx="213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電力会社から受電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52017" y="6300028"/>
            <a:ext cx="161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特</a:t>
            </a:r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高</a:t>
            </a:r>
            <a:r>
              <a:rPr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変</a:t>
            </a:r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電</a:t>
            </a:r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所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5732190" y="1085984"/>
            <a:ext cx="3088282" cy="2845450"/>
            <a:chOff x="5364088" y="943590"/>
            <a:chExt cx="3088282" cy="2845450"/>
          </a:xfrm>
        </p:grpSpPr>
        <p:sp>
          <p:nvSpPr>
            <p:cNvPr id="16" name="直角三角形 15"/>
            <p:cNvSpPr/>
            <p:nvPr/>
          </p:nvSpPr>
          <p:spPr>
            <a:xfrm flipH="1">
              <a:off x="7411403" y="960244"/>
              <a:ext cx="1040965" cy="102950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角三角形 16"/>
            <p:cNvSpPr/>
            <p:nvPr/>
          </p:nvSpPr>
          <p:spPr>
            <a:xfrm flipH="1">
              <a:off x="5364088" y="943590"/>
              <a:ext cx="1040965" cy="102950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 flipH="1">
              <a:off x="5380080" y="1989745"/>
              <a:ext cx="3072290" cy="17992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直角三角形 19"/>
            <p:cNvSpPr/>
            <p:nvPr/>
          </p:nvSpPr>
          <p:spPr>
            <a:xfrm flipH="1">
              <a:off x="6335355" y="952921"/>
              <a:ext cx="1040965" cy="102950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正方形/長方形 3"/>
          <p:cNvSpPr/>
          <p:nvPr/>
        </p:nvSpPr>
        <p:spPr>
          <a:xfrm>
            <a:off x="6252672" y="2563282"/>
            <a:ext cx="2109130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475003" y="2139645"/>
            <a:ext cx="161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工場変台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340" y="3247358"/>
            <a:ext cx="508233" cy="58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6718119" y="2657395"/>
            <a:ext cx="112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変圧器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342" y="3232481"/>
            <a:ext cx="508233" cy="58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325" y="3220884"/>
            <a:ext cx="508233" cy="584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動作設定ボタン : 進む/次へ 27">
            <a:hlinkClick r:id="rId3" action="ppaction://hlinksldjump" highlightClick="1"/>
          </p:cNvPr>
          <p:cNvSpPr/>
          <p:nvPr/>
        </p:nvSpPr>
        <p:spPr>
          <a:xfrm>
            <a:off x="7772416" y="2626037"/>
            <a:ext cx="468052" cy="432048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屈折矢印 5"/>
          <p:cNvSpPr/>
          <p:nvPr/>
        </p:nvSpPr>
        <p:spPr>
          <a:xfrm>
            <a:off x="4680807" y="4003442"/>
            <a:ext cx="2927768" cy="879800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183897" y="4258676"/>
            <a:ext cx="177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高圧ケーブル</a:t>
            </a:r>
            <a:endParaRPr kumimoji="1" lang="ja-JP" altLang="en-US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80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2051720" y="116632"/>
            <a:ext cx="4546848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エアハンの事例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65264"/>
              </p:ext>
            </p:extLst>
          </p:nvPr>
        </p:nvGraphicFramePr>
        <p:xfrm>
          <a:off x="179512" y="692696"/>
          <a:ext cx="8784976" cy="341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22"/>
                <a:gridCol w="5686714"/>
                <a:gridCol w="1152128"/>
                <a:gridCol w="1008112"/>
              </a:tblGrid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事例№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目の付け所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チェック表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提案書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ACO-01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空調のゾーニングと運転時間が合致していない場合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ACO-02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室内のＣＯ２濃度が</a:t>
                      </a:r>
                      <a:r>
                        <a:rPr kumimoji="1" lang="en-US" altLang="ja-JP" dirty="0" smtClean="0"/>
                        <a:t>700</a:t>
                      </a:r>
                      <a:r>
                        <a:rPr kumimoji="1" lang="ja-JP" altLang="en-US" dirty="0" smtClean="0"/>
                        <a:t>ｐｐｍ以下の場合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ACO-03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フィルタの交換が定期的で差圧管理をしていない場合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ACO-04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エアハンが遠隔監視されていて運転が手動の場合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ACO-05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エアハンが毎日の不要時にも運転している場合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ACO-06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エアハンの運転が保全等で延長している場合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ACO-10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エアハンの冷温水制御が三方弁制御の場合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テキスト ボックス 20"/>
          <p:cNvSpPr txBox="1"/>
          <p:nvPr/>
        </p:nvSpPr>
        <p:spPr>
          <a:xfrm>
            <a:off x="7993700" y="96359"/>
            <a:ext cx="10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6/13</a:t>
            </a:r>
            <a:endParaRPr kumimoji="1" lang="ja-JP" altLang="en-US" dirty="0"/>
          </a:p>
        </p:txBody>
      </p:sp>
      <p:sp>
        <p:nvSpPr>
          <p:cNvPr id="22" name="動作設定ボタン : 進む/次へ 21">
            <a:hlinkClick r:id="rId2" action="ppaction://hlinkpres?slideindex=1&amp;slidetitle=1. PowerPoint プレゼンテーション" highlightClick="1"/>
          </p:cNvPr>
          <p:cNvSpPr/>
          <p:nvPr/>
        </p:nvSpPr>
        <p:spPr>
          <a:xfrm>
            <a:off x="7164288" y="1196752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動作設定ボタン : 進む/次へ 22">
            <a:hlinkClick r:id="rId3" action="ppaction://hlinkpres?slideindex=1&amp;slidetitle=PowerPoint プレゼンテーション" highlightClick="1"/>
          </p:cNvPr>
          <p:cNvSpPr/>
          <p:nvPr/>
        </p:nvSpPr>
        <p:spPr>
          <a:xfrm>
            <a:off x="7173618" y="1597969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動作設定ボタン : 進む/次へ 23">
            <a:hlinkClick r:id="rId4" action="ppaction://hlinkpres?slideindex=1&amp;slidetitle=PowerPoint プレゼンテーション" highlightClick="1"/>
          </p:cNvPr>
          <p:cNvSpPr/>
          <p:nvPr/>
        </p:nvSpPr>
        <p:spPr>
          <a:xfrm>
            <a:off x="7192279" y="2045838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 : 進む/次へ 24">
            <a:hlinkClick r:id="rId5" action="ppaction://hlinkpres?slideindex=1&amp;slidetitle=PowerPoint プレゼンテーション" highlightClick="1"/>
          </p:cNvPr>
          <p:cNvSpPr/>
          <p:nvPr/>
        </p:nvSpPr>
        <p:spPr>
          <a:xfrm>
            <a:off x="7201609" y="2475046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 : 進む/次へ 25">
            <a:hlinkClick r:id="rId6" action="ppaction://hlinkpres?slideindex=1&amp;slidetitle=PowerPoint プレゼンテーション" highlightClick="1"/>
          </p:cNvPr>
          <p:cNvSpPr/>
          <p:nvPr/>
        </p:nvSpPr>
        <p:spPr>
          <a:xfrm>
            <a:off x="7210939" y="2885593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動作設定ボタン : 進む/次へ 26">
            <a:hlinkClick r:id="rId7" action="ppaction://hlinkpres?slideindex=1&amp;slidetitle=PowerPoint プレゼンテーション" highlightClick="1"/>
          </p:cNvPr>
          <p:cNvSpPr/>
          <p:nvPr/>
        </p:nvSpPr>
        <p:spPr>
          <a:xfrm>
            <a:off x="7210939" y="3324132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動作設定ボタン : 進む/次へ 27">
            <a:hlinkClick r:id="rId8" action="ppaction://hlinkpres?slideindex=1&amp;slidetitle=1. PowerPoint プレゼンテーション" highlightClick="1"/>
          </p:cNvPr>
          <p:cNvSpPr/>
          <p:nvPr/>
        </p:nvSpPr>
        <p:spPr>
          <a:xfrm>
            <a:off x="7201609" y="3744009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動作設定ボタン : 進む/次へ 19">
            <a:hlinkClick r:id="rId9" action="ppaction://hlinkfile" highlightClick="1"/>
          </p:cNvPr>
          <p:cNvSpPr/>
          <p:nvPr/>
        </p:nvSpPr>
        <p:spPr>
          <a:xfrm>
            <a:off x="8316416" y="1196752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 : 進む/次へ 29">
            <a:hlinkClick r:id="rId10" action="ppaction://hlinkfile" highlightClick="1"/>
          </p:cNvPr>
          <p:cNvSpPr/>
          <p:nvPr/>
        </p:nvSpPr>
        <p:spPr>
          <a:xfrm>
            <a:off x="8316416" y="1625960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動作設定ボタン : 進む/次へ 30">
            <a:hlinkClick r:id="rId11" action="ppaction://hlinkfile" highlightClick="1"/>
          </p:cNvPr>
          <p:cNvSpPr/>
          <p:nvPr/>
        </p:nvSpPr>
        <p:spPr>
          <a:xfrm>
            <a:off x="8325747" y="2045838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動作設定ボタン : 進む/次へ 31">
            <a:hlinkClick r:id="rId12" action="ppaction://hlinkfile" highlightClick="1"/>
          </p:cNvPr>
          <p:cNvSpPr/>
          <p:nvPr/>
        </p:nvSpPr>
        <p:spPr>
          <a:xfrm>
            <a:off x="8316417" y="2475046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動作設定ボタン : 進む/次へ 32">
            <a:hlinkClick r:id="rId13" action="ppaction://hlinkfile" highlightClick="1"/>
          </p:cNvPr>
          <p:cNvSpPr/>
          <p:nvPr/>
        </p:nvSpPr>
        <p:spPr>
          <a:xfrm>
            <a:off x="8325747" y="2904254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動作設定ボタン : 進む/次へ 33">
            <a:hlinkClick r:id="rId14" action="ppaction://hlinkfile" highlightClick="1"/>
          </p:cNvPr>
          <p:cNvSpPr/>
          <p:nvPr/>
        </p:nvSpPr>
        <p:spPr>
          <a:xfrm>
            <a:off x="8316416" y="3305470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動作設定ボタン : 進む/次へ 34">
            <a:hlinkClick r:id="rId15" action="ppaction://hlinkfile" highlightClick="1"/>
          </p:cNvPr>
          <p:cNvSpPr/>
          <p:nvPr/>
        </p:nvSpPr>
        <p:spPr>
          <a:xfrm>
            <a:off x="8316416" y="3762670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 : 最初 28">
            <a:hlinkClick r:id="rId16" action="ppaction://hlinksldjump" highlightClick="1"/>
          </p:cNvPr>
          <p:cNvSpPr/>
          <p:nvPr/>
        </p:nvSpPr>
        <p:spPr>
          <a:xfrm>
            <a:off x="8517767" y="6381328"/>
            <a:ext cx="374713" cy="28803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5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2051720" y="116632"/>
            <a:ext cx="4546848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冷凍機の事例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63146"/>
              </p:ext>
            </p:extLst>
          </p:nvPr>
        </p:nvGraphicFramePr>
        <p:xfrm>
          <a:off x="179512" y="692696"/>
          <a:ext cx="8784976" cy="597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22"/>
                <a:gridCol w="2950410"/>
                <a:gridCol w="2736304"/>
                <a:gridCol w="1152128"/>
                <a:gridCol w="1008112"/>
              </a:tblGrid>
              <a:tr h="39844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事例№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目の付け所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チェック表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提案書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984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ACO-07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冷凍機の停止時間が終業時の場合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3984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ACO-16</a:t>
                      </a:r>
                      <a:endParaRPr kumimoji="1" lang="en-US" altLang="ja-JP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冷凍機更新時に大温度差冷凍機が採用できる場合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3984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ACO-17</a:t>
                      </a:r>
                      <a:endParaRPr kumimoji="1" lang="en-US" altLang="ja-JP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蒸気吸収式冷温水機を更新する場合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3984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ACO-19</a:t>
                      </a:r>
                      <a:endParaRPr kumimoji="1" lang="en-US" altLang="ja-JP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吸収式冷凍機を更新する場合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398444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ACO-20</a:t>
                      </a:r>
                      <a:endParaRPr kumimoji="1" lang="en-US" altLang="ja-JP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冷凍機の冷却水温度設定</a:t>
                      </a:r>
                    </a:p>
                    <a:p>
                      <a:pPr algn="l"/>
                      <a:r>
                        <a:rPr kumimoji="1" lang="ja-JP" altLang="en-US" dirty="0" smtClean="0"/>
                        <a:t>が年中</a:t>
                      </a:r>
                      <a:r>
                        <a:rPr kumimoji="1" lang="en-US" altLang="ja-JP" dirty="0" smtClean="0"/>
                        <a:t>32</a:t>
                      </a:r>
                      <a:r>
                        <a:rPr kumimoji="1" lang="ja-JP" altLang="en-US" dirty="0" smtClean="0"/>
                        <a:t>℃の場合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インバータターボ冷凍機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398444">
                <a:tc vMerge="1"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インバータチラー冷凍機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398444">
                <a:tc vMerge="1"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ガス吸収式冷凍機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398444">
                <a:tc vMerge="1"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蒸気吸収式冷凍機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398444">
                <a:tc vMerge="1"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定速ターボ冷凍機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398444">
                <a:tc vMerge="1"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定速チラー冷凍機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398444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ACO-21</a:t>
                      </a:r>
                      <a:endParaRPr kumimoji="1" lang="en-US" altLang="ja-JP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冷凍機の冷水温度設定</a:t>
                      </a:r>
                    </a:p>
                    <a:p>
                      <a:pPr algn="l"/>
                      <a:r>
                        <a:rPr kumimoji="1" lang="ja-JP" altLang="en-US" dirty="0" smtClean="0"/>
                        <a:t>が年中一定の場合</a:t>
                      </a:r>
                      <a:endParaRPr kumimoji="1" lang="ja-JP" altLang="en-US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ガス吸収式冷凍機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398444">
                <a:tc vMerge="1"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ターボ冷凍機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398444">
                <a:tc vMerge="1"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チラー冷凍機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398444">
                <a:tc vMerge="1"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蒸気吸収式冷凍機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7" name="テキスト ボックス 26"/>
          <p:cNvSpPr txBox="1"/>
          <p:nvPr/>
        </p:nvSpPr>
        <p:spPr>
          <a:xfrm>
            <a:off x="7993700" y="96359"/>
            <a:ext cx="10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7/13</a:t>
            </a:r>
            <a:endParaRPr kumimoji="1" lang="ja-JP" altLang="en-US" dirty="0"/>
          </a:p>
        </p:txBody>
      </p:sp>
      <p:sp>
        <p:nvSpPr>
          <p:cNvPr id="29" name="動作設定ボタン : 進む/次へ 28">
            <a:hlinkClick r:id="rId2" action="ppaction://hlinkpres?slideindex=1&amp;slidetitle=PowerPoint プレゼンテーション" highlightClick="1"/>
          </p:cNvPr>
          <p:cNvSpPr/>
          <p:nvPr/>
        </p:nvSpPr>
        <p:spPr>
          <a:xfrm>
            <a:off x="7189237" y="1148772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 : 進む/次へ 29">
            <a:hlinkClick r:id="rId3" action="ppaction://hlinkpres?slideindex=1&amp;slidetitle=PowerPoint プレゼンテーション" highlightClick="1"/>
          </p:cNvPr>
          <p:cNvSpPr/>
          <p:nvPr/>
        </p:nvSpPr>
        <p:spPr>
          <a:xfrm>
            <a:off x="7198568" y="1549989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動作設定ボタン : 進む/次へ 30">
            <a:hlinkClick r:id="rId4" action="ppaction://hlinkpres?slideindex=1&amp;slidetitle=1. PowerPoint プレゼンテーション" highlightClick="1"/>
          </p:cNvPr>
          <p:cNvSpPr/>
          <p:nvPr/>
        </p:nvSpPr>
        <p:spPr>
          <a:xfrm>
            <a:off x="7207898" y="1951205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動作設定ボタン : 進む/次へ 31">
            <a:hlinkClick r:id="rId5" action="ppaction://hlinkpres?slideindex=1&amp;slidetitle=PowerPoint プレゼンテーション" highlightClick="1"/>
          </p:cNvPr>
          <p:cNvSpPr/>
          <p:nvPr/>
        </p:nvSpPr>
        <p:spPr>
          <a:xfrm>
            <a:off x="7207898" y="2343091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動作設定ボタン : 進む/次へ 32">
            <a:hlinkClick r:id="rId6" action="ppaction://hlinkpres?slideindex=1&amp;slidetitle=PowerPoint プレゼンテーション" highlightClick="1"/>
          </p:cNvPr>
          <p:cNvSpPr/>
          <p:nvPr/>
        </p:nvSpPr>
        <p:spPr>
          <a:xfrm>
            <a:off x="7198568" y="3705360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動作設定ボタン : 進む/次へ 33">
            <a:hlinkClick r:id="rId7" action="ppaction://hlinkpres?slideindex=1&amp;slidetitle=PowerPoint プレゼンテーション" highlightClick="1"/>
          </p:cNvPr>
          <p:cNvSpPr/>
          <p:nvPr/>
        </p:nvSpPr>
        <p:spPr>
          <a:xfrm>
            <a:off x="7198568" y="5720772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動作設定ボタン : 進む/次へ 34">
            <a:hlinkClick r:id="rId8" action="ppaction://hlinkfile" highlightClick="1"/>
          </p:cNvPr>
          <p:cNvSpPr/>
          <p:nvPr/>
        </p:nvSpPr>
        <p:spPr>
          <a:xfrm>
            <a:off x="8295591" y="1549989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 : 進む/次へ 35">
            <a:hlinkClick r:id="rId9" action="ppaction://hlinkfile" highlightClick="1"/>
          </p:cNvPr>
          <p:cNvSpPr/>
          <p:nvPr/>
        </p:nvSpPr>
        <p:spPr>
          <a:xfrm>
            <a:off x="8287342" y="1148661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動作設定ボタン : 進む/次へ 36">
            <a:hlinkClick r:id="rId10" action="ppaction://hlinkfile" highlightClick="1"/>
          </p:cNvPr>
          <p:cNvSpPr/>
          <p:nvPr/>
        </p:nvSpPr>
        <p:spPr>
          <a:xfrm>
            <a:off x="8295591" y="1932544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動作設定ボタン : 進む/次へ 37">
            <a:hlinkClick r:id="rId11" action="ppaction://hlinkfile" highlightClick="1"/>
          </p:cNvPr>
          <p:cNvSpPr/>
          <p:nvPr/>
        </p:nvSpPr>
        <p:spPr>
          <a:xfrm>
            <a:off x="8295591" y="2343091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 : 進む/次へ 38">
            <a:hlinkClick r:id="rId12" action="ppaction://hlinkfile" highlightClick="1"/>
          </p:cNvPr>
          <p:cNvSpPr/>
          <p:nvPr/>
        </p:nvSpPr>
        <p:spPr>
          <a:xfrm>
            <a:off x="8304922" y="2744307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動作設定ボタン : 進む/次へ 39">
            <a:hlinkClick r:id="rId13" action="ppaction://hlinkfile" highlightClick="1"/>
          </p:cNvPr>
          <p:cNvSpPr/>
          <p:nvPr/>
        </p:nvSpPr>
        <p:spPr>
          <a:xfrm>
            <a:off x="8295591" y="3145524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 : 進む/次へ 40">
            <a:hlinkClick r:id="rId14" action="ppaction://hlinkfile" highlightClick="1"/>
          </p:cNvPr>
          <p:cNvSpPr/>
          <p:nvPr/>
        </p:nvSpPr>
        <p:spPr>
          <a:xfrm>
            <a:off x="8295591" y="3565401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 : 進む/次へ 41">
            <a:hlinkClick r:id="rId15" action="ppaction://hlinkfile" highlightClick="1"/>
          </p:cNvPr>
          <p:cNvSpPr/>
          <p:nvPr/>
        </p:nvSpPr>
        <p:spPr>
          <a:xfrm>
            <a:off x="8276930" y="3957287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動作設定ボタン : 進む/次へ 42">
            <a:hlinkClick r:id="rId16" action="ppaction://hlinkfile" highlightClick="1"/>
          </p:cNvPr>
          <p:cNvSpPr/>
          <p:nvPr/>
        </p:nvSpPr>
        <p:spPr>
          <a:xfrm>
            <a:off x="8276930" y="4349172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動作設定ボタン : 進む/次へ 43">
            <a:hlinkClick r:id="rId17" action="ppaction://hlinkfile" highlightClick="1"/>
          </p:cNvPr>
          <p:cNvSpPr/>
          <p:nvPr/>
        </p:nvSpPr>
        <p:spPr>
          <a:xfrm>
            <a:off x="8286260" y="4731728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動作設定ボタン : 進む/次へ 44">
            <a:hlinkClick r:id="rId18" action="ppaction://hlinkfile" highlightClick="1"/>
          </p:cNvPr>
          <p:cNvSpPr/>
          <p:nvPr/>
        </p:nvSpPr>
        <p:spPr>
          <a:xfrm>
            <a:off x="8276929" y="5132945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動作設定ボタン : 進む/次へ 45">
            <a:hlinkClick r:id="rId19" action="ppaction://hlinkfile" highlightClick="1"/>
          </p:cNvPr>
          <p:cNvSpPr/>
          <p:nvPr/>
        </p:nvSpPr>
        <p:spPr>
          <a:xfrm>
            <a:off x="8286260" y="5524830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動作設定ボタン : 進む/次へ 46">
            <a:hlinkClick r:id="rId20" action="ppaction://hlinkfile" highlightClick="1"/>
          </p:cNvPr>
          <p:cNvSpPr/>
          <p:nvPr/>
        </p:nvSpPr>
        <p:spPr>
          <a:xfrm>
            <a:off x="8276929" y="5926047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動作設定ボタン : 進む/次へ 47">
            <a:hlinkClick r:id="rId21" action="ppaction://hlinkfile" highlightClick="1"/>
          </p:cNvPr>
          <p:cNvSpPr/>
          <p:nvPr/>
        </p:nvSpPr>
        <p:spPr>
          <a:xfrm>
            <a:off x="8286260" y="6308602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動作設定ボタン : 最初 48">
            <a:hlinkClick r:id="rId22" action="ppaction://hlinksldjump" highlightClick="1"/>
          </p:cNvPr>
          <p:cNvSpPr/>
          <p:nvPr/>
        </p:nvSpPr>
        <p:spPr>
          <a:xfrm>
            <a:off x="7668344" y="6452618"/>
            <a:ext cx="374713" cy="28803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8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2051720" y="88639"/>
            <a:ext cx="4546848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エアコンの事例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30953"/>
              </p:ext>
            </p:extLst>
          </p:nvPr>
        </p:nvGraphicFramePr>
        <p:xfrm>
          <a:off x="179512" y="692696"/>
          <a:ext cx="8784976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22"/>
                <a:gridCol w="5686714"/>
                <a:gridCol w="1152128"/>
                <a:gridCol w="1008112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事例№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目の付け所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チェック表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提案書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ACO-08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空冷エアコン室外機に直射日光が当る場合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河川水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ACO-09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空冷エアコン室外機に直射日光が当る場合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井戸水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ACO-13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サーバー室等で冬季にも冷房している場合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ACO-15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水冷式エアコン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蒸気暖房</a:t>
                      </a:r>
                      <a:r>
                        <a:rPr kumimoji="1" lang="en-US" altLang="ja-JP" dirty="0" smtClean="0"/>
                        <a:t>)</a:t>
                      </a:r>
                      <a:r>
                        <a:rPr kumimoji="1" lang="ja-JP" altLang="en-US" dirty="0" smtClean="0"/>
                        <a:t>を更新する場合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ACO-18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劣化したエアコンを更新する場合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省エネ更新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タイトル 1"/>
          <p:cNvSpPr txBox="1">
            <a:spLocks/>
          </p:cNvSpPr>
          <p:nvPr/>
        </p:nvSpPr>
        <p:spPr>
          <a:xfrm>
            <a:off x="1763688" y="3717032"/>
            <a:ext cx="511256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ポンプ・ファン・冷却塔の事例</a:t>
            </a:r>
            <a:endParaRPr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94835"/>
              </p:ext>
            </p:extLst>
          </p:nvPr>
        </p:nvGraphicFramePr>
        <p:xfrm>
          <a:off x="179512" y="4271173"/>
          <a:ext cx="8784976" cy="158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22"/>
                <a:gridCol w="5686714"/>
                <a:gridCol w="1152128"/>
                <a:gridCol w="1008112"/>
              </a:tblGrid>
              <a:tr h="3950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事例№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目の付け所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チェック表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提案書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950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ACO-11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ポンプの吐出弁を絞って運転している場合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3950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ACO-12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ファンのダンパーを絞って運転している場合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3950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ACO-14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冬季に冷房運転していて冷却塔が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基以上ある場合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7993700" y="96359"/>
            <a:ext cx="10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8/13</a:t>
            </a:r>
            <a:endParaRPr kumimoji="1" lang="ja-JP" altLang="en-US" dirty="0"/>
          </a:p>
        </p:txBody>
      </p:sp>
      <p:sp>
        <p:nvSpPr>
          <p:cNvPr id="30" name="動作設定ボタン : 進む/次へ 29">
            <a:hlinkClick r:id="rId2" action="ppaction://hlinkpres?slideindex=1&amp;slidetitle=PowerPoint プレゼンテーション" highlightClick="1"/>
          </p:cNvPr>
          <p:cNvSpPr/>
          <p:nvPr/>
        </p:nvSpPr>
        <p:spPr>
          <a:xfrm>
            <a:off x="7217229" y="1195425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動作設定ボタン : 進む/次へ 30">
            <a:hlinkClick r:id="rId3" action="ppaction://hlinkpres?slideindex=1&amp;slidetitle=PowerPoint プレゼンテーション" highlightClick="1"/>
          </p:cNvPr>
          <p:cNvSpPr/>
          <p:nvPr/>
        </p:nvSpPr>
        <p:spPr>
          <a:xfrm>
            <a:off x="7207898" y="1615302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動作設定ボタン : 進む/次へ 31">
            <a:hlinkClick r:id="rId4" action="ppaction://hlinkpres?slideindex=1&amp;slidetitle=PowerPoint プレゼンテーション" highlightClick="1"/>
          </p:cNvPr>
          <p:cNvSpPr/>
          <p:nvPr/>
        </p:nvSpPr>
        <p:spPr>
          <a:xfrm>
            <a:off x="7217229" y="2063172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動作設定ボタン : 進む/次へ 32">
            <a:hlinkClick r:id="rId5" action="ppaction://hlinkpres?slideindex=1&amp;slidetitle=PowerPoint プレゼンテーション" highlightClick="1"/>
          </p:cNvPr>
          <p:cNvSpPr/>
          <p:nvPr/>
        </p:nvSpPr>
        <p:spPr>
          <a:xfrm>
            <a:off x="7226559" y="2483049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動作設定ボタン : 進む/次へ 33">
            <a:hlinkClick r:id="rId6" action="ppaction://hlinkpres?slideindex=1&amp;slidetitle=PowerPoint プレゼンテーション" highlightClick="1"/>
          </p:cNvPr>
          <p:cNvSpPr/>
          <p:nvPr/>
        </p:nvSpPr>
        <p:spPr>
          <a:xfrm>
            <a:off x="7235890" y="2930918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動作設定ボタン : 進む/次へ 34">
            <a:hlinkClick r:id="rId7" action="ppaction://hlinkpres?slideindex=1&amp;slidetitle=PowerPoint プレゼンテーション" highlightClick="1"/>
          </p:cNvPr>
          <p:cNvSpPr/>
          <p:nvPr/>
        </p:nvSpPr>
        <p:spPr>
          <a:xfrm>
            <a:off x="7207898" y="4722396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 : 進む/次へ 35">
            <a:hlinkClick r:id="rId8" action="ppaction://hlinkpres?slideindex=1&amp;slidetitle=PowerPoint プレゼンテーション" highlightClick="1"/>
          </p:cNvPr>
          <p:cNvSpPr/>
          <p:nvPr/>
        </p:nvSpPr>
        <p:spPr>
          <a:xfrm>
            <a:off x="7207898" y="5114282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動作設定ボタン : 進む/次へ 36">
            <a:hlinkClick r:id="rId9" action="ppaction://hlinkpres?slideindex=1&amp;slidetitle=PowerPoint プレゼンテーション" highlightClick="1"/>
          </p:cNvPr>
          <p:cNvSpPr/>
          <p:nvPr/>
        </p:nvSpPr>
        <p:spPr>
          <a:xfrm>
            <a:off x="7217228" y="5516606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動作設定ボタン : 進む/次へ 37">
            <a:hlinkClick r:id="rId10" action="ppaction://hlinkfile" highlightClick="1"/>
          </p:cNvPr>
          <p:cNvSpPr/>
          <p:nvPr/>
        </p:nvSpPr>
        <p:spPr>
          <a:xfrm>
            <a:off x="8286260" y="1195425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 : 進む/次へ 38">
            <a:hlinkClick r:id="rId11" action="ppaction://hlinkfile" highlightClick="1"/>
          </p:cNvPr>
          <p:cNvSpPr/>
          <p:nvPr/>
        </p:nvSpPr>
        <p:spPr>
          <a:xfrm>
            <a:off x="8286260" y="1624633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動作設定ボタン : 進む/次へ 39">
            <a:hlinkClick r:id="rId12" action="ppaction://hlinkfile" highlightClick="1"/>
          </p:cNvPr>
          <p:cNvSpPr/>
          <p:nvPr/>
        </p:nvSpPr>
        <p:spPr>
          <a:xfrm>
            <a:off x="8286260" y="2053841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 : 進む/次へ 40">
            <a:hlinkClick r:id="rId13" action="ppaction://hlinkfile" highlightClick="1"/>
          </p:cNvPr>
          <p:cNvSpPr/>
          <p:nvPr/>
        </p:nvSpPr>
        <p:spPr>
          <a:xfrm>
            <a:off x="8276930" y="2483050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 : 進む/次へ 41">
            <a:hlinkClick r:id="rId14" action="ppaction://hlinkfile" highlightClick="1"/>
          </p:cNvPr>
          <p:cNvSpPr/>
          <p:nvPr/>
        </p:nvSpPr>
        <p:spPr>
          <a:xfrm>
            <a:off x="8286260" y="2930919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動作設定ボタン : 進む/次へ 42">
            <a:hlinkClick r:id="rId15" action="ppaction://hlinkfile" highlightClick="1"/>
          </p:cNvPr>
          <p:cNvSpPr/>
          <p:nvPr/>
        </p:nvSpPr>
        <p:spPr>
          <a:xfrm>
            <a:off x="8239607" y="4722397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動作設定ボタン : 進む/次へ 43">
            <a:hlinkClick r:id="rId16" action="ppaction://hlinkfile" highlightClick="1"/>
          </p:cNvPr>
          <p:cNvSpPr/>
          <p:nvPr/>
        </p:nvSpPr>
        <p:spPr>
          <a:xfrm>
            <a:off x="8248938" y="5123613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動作設定ボタン : 進む/次へ 44">
            <a:hlinkClick r:id="rId17" action="ppaction://hlinkfile" highlightClick="1"/>
          </p:cNvPr>
          <p:cNvSpPr/>
          <p:nvPr/>
        </p:nvSpPr>
        <p:spPr>
          <a:xfrm>
            <a:off x="8258268" y="5515499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動作設定ボタン : 最初 45">
            <a:hlinkClick r:id="rId18" action="ppaction://hlinksldjump" highlightClick="1"/>
          </p:cNvPr>
          <p:cNvSpPr/>
          <p:nvPr/>
        </p:nvSpPr>
        <p:spPr>
          <a:xfrm>
            <a:off x="8517767" y="6452618"/>
            <a:ext cx="374713" cy="28803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2051720" y="116632"/>
            <a:ext cx="4546848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kumimoji="1"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ボイラの事例</a:t>
            </a:r>
            <a:endParaRPr kumimoji="1" lang="ja-JP" altLang="en-US" sz="28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928758"/>
              </p:ext>
            </p:extLst>
          </p:nvPr>
        </p:nvGraphicFramePr>
        <p:xfrm>
          <a:off x="179512" y="692696"/>
          <a:ext cx="8784976" cy="512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022"/>
                <a:gridCol w="5686714"/>
                <a:gridCol w="1152128"/>
                <a:gridCol w="1008112"/>
              </a:tblGrid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事例№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目の付け所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チェック表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提案書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BOI-06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炉筒煙管ボイラの給水量を制御弁で制御している場合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BOI-08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貫流ボイラが複数台運転で台数制御がない場合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BOI-09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ボイラ送気圧が高く、工場末端で</a:t>
                      </a:r>
                      <a:r>
                        <a:rPr kumimoji="1" lang="en-US" altLang="ja-JP" dirty="0" smtClean="0"/>
                        <a:t>400kPa</a:t>
                      </a:r>
                      <a:r>
                        <a:rPr kumimoji="1" lang="ja-JP" altLang="en-US" dirty="0" smtClean="0"/>
                        <a:t>以上の場合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BOI-10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ボイラメーカーの清缶剤を使用している場合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BOI-11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連続ブロー装置に熱交換器がない場合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BOI-13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炉筒煙管ボイラで排ガス熱回収をしていない場合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BOI-15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蒸気ボイラ圧力制御がヘッダ圧力制御の場合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BOI-16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炉筒煙管ボイラで押し込みファンがダンパ絞りの場合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BOI-17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ヒラカワ炉筒煙管ボイラでボルカノバーナの場合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BOI-18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ボイラで</a:t>
                      </a:r>
                      <a:r>
                        <a:rPr kumimoji="1" lang="en-US" altLang="ja-JP" dirty="0" smtClean="0"/>
                        <a:t>O2</a:t>
                      </a:r>
                      <a:r>
                        <a:rPr kumimoji="1" lang="ja-JP" altLang="en-US" dirty="0" smtClean="0"/>
                        <a:t>フィードバック制御を実施していない場合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4268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BOI-19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炉筒煙管ボイラを更新する場合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8" name="テキスト ボックス 27"/>
          <p:cNvSpPr txBox="1"/>
          <p:nvPr/>
        </p:nvSpPr>
        <p:spPr>
          <a:xfrm>
            <a:off x="7993700" y="96359"/>
            <a:ext cx="104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9/13</a:t>
            </a:r>
            <a:endParaRPr kumimoji="1" lang="ja-JP" altLang="en-US" dirty="0"/>
          </a:p>
        </p:txBody>
      </p:sp>
      <p:sp>
        <p:nvSpPr>
          <p:cNvPr id="30" name="動作設定ボタン : 進む/次へ 29">
            <a:hlinkClick r:id="rId2" action="ppaction://hlinkpres?slideindex=1&amp;slidetitle=PowerPoint プレゼンテーション" highlightClick="1"/>
          </p:cNvPr>
          <p:cNvSpPr/>
          <p:nvPr/>
        </p:nvSpPr>
        <p:spPr>
          <a:xfrm>
            <a:off x="7189236" y="1196533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動作設定ボタン : 進む/次へ 30">
            <a:hlinkClick r:id="rId3" action="ppaction://hlinkpres?slideindex=1&amp;slidetitle=PowerPoint プレゼンテーション" highlightClick="1"/>
          </p:cNvPr>
          <p:cNvSpPr/>
          <p:nvPr/>
        </p:nvSpPr>
        <p:spPr>
          <a:xfrm>
            <a:off x="7207897" y="1616411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動作設定ボタン : 進む/次へ 31">
            <a:hlinkClick r:id="rId4" action="ppaction://hlinkpres?slideindex=1&amp;slidetitle=PowerPoint プレゼンテーション" highlightClick="1"/>
          </p:cNvPr>
          <p:cNvSpPr/>
          <p:nvPr/>
        </p:nvSpPr>
        <p:spPr>
          <a:xfrm>
            <a:off x="7226559" y="2036288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動作設定ボタン : 進む/次へ 32">
            <a:hlinkClick r:id="rId5" action="ppaction://hlinkpres?slideindex=1&amp;slidetitle=PowerPoint プレゼンテーション" highlightClick="1"/>
          </p:cNvPr>
          <p:cNvSpPr/>
          <p:nvPr/>
        </p:nvSpPr>
        <p:spPr>
          <a:xfrm>
            <a:off x="7207897" y="2465496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動作設定ボタン : 進む/次へ 33">
            <a:hlinkClick r:id="rId6" action="ppaction://hlinkpres?slideindex=1&amp;slidetitle=PowerPoint プレゼンテーション" highlightClick="1"/>
          </p:cNvPr>
          <p:cNvSpPr/>
          <p:nvPr/>
        </p:nvSpPr>
        <p:spPr>
          <a:xfrm>
            <a:off x="7217228" y="2904035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動作設定ボタン : 進む/次へ 34">
            <a:hlinkClick r:id="rId7" action="ppaction://hlinkpres?slideindex=1&amp;slidetitle=PowerPoint プレゼンテーション" highlightClick="1"/>
          </p:cNvPr>
          <p:cNvSpPr/>
          <p:nvPr/>
        </p:nvSpPr>
        <p:spPr>
          <a:xfrm>
            <a:off x="7217228" y="3323913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 : 進む/次へ 35">
            <a:hlinkClick r:id="rId8" action="ppaction://hlinkpres?slideindex=1&amp;slidetitle=PowerPoint プレゼンテーション" highlightClick="1"/>
          </p:cNvPr>
          <p:cNvSpPr/>
          <p:nvPr/>
        </p:nvSpPr>
        <p:spPr>
          <a:xfrm>
            <a:off x="7226558" y="3743791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動作設定ボタン : 進む/次へ 36">
            <a:hlinkClick r:id="rId9" action="ppaction://hlinkpres?slideindex=1&amp;slidetitle=PowerPoint プレゼンテーション" highlightClick="1"/>
          </p:cNvPr>
          <p:cNvSpPr/>
          <p:nvPr/>
        </p:nvSpPr>
        <p:spPr>
          <a:xfrm>
            <a:off x="7217228" y="4163668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動作設定ボタン : 進む/次へ 37">
            <a:hlinkClick r:id="rId10" action="ppaction://hlinkpres?slideindex=1&amp;slidetitle=PowerPoint プレゼンテーション" highlightClick="1"/>
          </p:cNvPr>
          <p:cNvSpPr/>
          <p:nvPr/>
        </p:nvSpPr>
        <p:spPr>
          <a:xfrm>
            <a:off x="7235889" y="4611538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 : 進む/次へ 38">
            <a:hlinkClick r:id="rId11" action="ppaction://hlinkpres?slideindex=1&amp;slidetitle=PowerPoint プレゼンテーション" highlightClick="1"/>
          </p:cNvPr>
          <p:cNvSpPr/>
          <p:nvPr/>
        </p:nvSpPr>
        <p:spPr>
          <a:xfrm>
            <a:off x="7235889" y="5031415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動作設定ボタン : 進む/次へ 39">
            <a:hlinkClick r:id="rId12" action="ppaction://hlinkpres?slideindex=1&amp;slidetitle=PowerPoint プレゼンテーション" highlightClick="1"/>
          </p:cNvPr>
          <p:cNvSpPr/>
          <p:nvPr/>
        </p:nvSpPr>
        <p:spPr>
          <a:xfrm>
            <a:off x="7254550" y="5479285"/>
            <a:ext cx="342795" cy="28803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 : 進む/次へ 41">
            <a:hlinkClick r:id="rId13" action="ppaction://hlinkfile" highlightClick="1"/>
          </p:cNvPr>
          <p:cNvSpPr/>
          <p:nvPr/>
        </p:nvSpPr>
        <p:spPr>
          <a:xfrm>
            <a:off x="8258268" y="1196533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動作設定ボタン : 進む/次へ 42">
            <a:hlinkClick r:id="rId14" action="ppaction://hlinkfile" highlightClick="1"/>
          </p:cNvPr>
          <p:cNvSpPr/>
          <p:nvPr/>
        </p:nvSpPr>
        <p:spPr>
          <a:xfrm>
            <a:off x="8267599" y="1616411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動作設定ボタン : 進む/次へ 43">
            <a:hlinkClick r:id="rId15" action="ppaction://hlinkfile" highlightClick="1"/>
          </p:cNvPr>
          <p:cNvSpPr/>
          <p:nvPr/>
        </p:nvSpPr>
        <p:spPr>
          <a:xfrm>
            <a:off x="8258268" y="2045619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動作設定ボタン : 進む/次へ 44">
            <a:hlinkClick r:id="rId16" action="ppaction://hlinkfile" highlightClick="1"/>
          </p:cNvPr>
          <p:cNvSpPr/>
          <p:nvPr/>
        </p:nvSpPr>
        <p:spPr>
          <a:xfrm>
            <a:off x="8276929" y="2465497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動作設定ボタン : 進む/次へ 45">
            <a:hlinkClick r:id="rId17" action="ppaction://hlinkfile" highlightClick="1"/>
          </p:cNvPr>
          <p:cNvSpPr/>
          <p:nvPr/>
        </p:nvSpPr>
        <p:spPr>
          <a:xfrm>
            <a:off x="8267599" y="2913366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動作設定ボタン : 進む/次へ 46">
            <a:hlinkClick r:id="rId18" action="ppaction://hlinkfile" highlightClick="1"/>
          </p:cNvPr>
          <p:cNvSpPr/>
          <p:nvPr/>
        </p:nvSpPr>
        <p:spPr>
          <a:xfrm>
            <a:off x="8258269" y="3323913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動作設定ボタン : 進む/次へ 47">
            <a:hlinkClick r:id="rId19" action="ppaction://hlinkfile" highlightClick="1"/>
          </p:cNvPr>
          <p:cNvSpPr/>
          <p:nvPr/>
        </p:nvSpPr>
        <p:spPr>
          <a:xfrm>
            <a:off x="8248939" y="3753121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動作設定ボタン : 進む/次へ 48">
            <a:hlinkClick r:id="rId20" action="ppaction://hlinkfile" highlightClick="1"/>
          </p:cNvPr>
          <p:cNvSpPr/>
          <p:nvPr/>
        </p:nvSpPr>
        <p:spPr>
          <a:xfrm>
            <a:off x="8267600" y="4172999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動作設定ボタン : 進む/次へ 49">
            <a:hlinkClick r:id="rId21" action="ppaction://hlinkfile" highlightClick="1"/>
          </p:cNvPr>
          <p:cNvSpPr/>
          <p:nvPr/>
        </p:nvSpPr>
        <p:spPr>
          <a:xfrm>
            <a:off x="8258270" y="4602207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動作設定ボタン : 進む/次へ 50">
            <a:hlinkClick r:id="rId22" action="ppaction://hlinkfile" highlightClick="1"/>
          </p:cNvPr>
          <p:cNvSpPr/>
          <p:nvPr/>
        </p:nvSpPr>
        <p:spPr>
          <a:xfrm>
            <a:off x="8258270" y="5031415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動作設定ボタン : 進む/次へ 51">
            <a:hlinkClick r:id="rId23" action="ppaction://hlinkfile" highlightClick="1"/>
          </p:cNvPr>
          <p:cNvSpPr/>
          <p:nvPr/>
        </p:nvSpPr>
        <p:spPr>
          <a:xfrm>
            <a:off x="8258270" y="5460623"/>
            <a:ext cx="360040" cy="288032"/>
          </a:xfrm>
          <a:prstGeom prst="actionButtonForwardNex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動作設定ボタン : 最初 52">
            <a:hlinkClick r:id="rId24" action="ppaction://hlinksldjump" highlightClick="1"/>
          </p:cNvPr>
          <p:cNvSpPr/>
          <p:nvPr/>
        </p:nvSpPr>
        <p:spPr>
          <a:xfrm>
            <a:off x="8517767" y="6452618"/>
            <a:ext cx="374713" cy="288032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7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1889</Words>
  <Application>Microsoft Office PowerPoint</Application>
  <PresentationFormat>画面に合わせる (4:3)</PresentationFormat>
  <Paragraphs>269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​​テーマ</vt:lpstr>
      <vt:lpstr>PowerPoint プレゼンテーション</vt:lpstr>
      <vt:lpstr>空調設備</vt:lpstr>
      <vt:lpstr>ボイラ設備</vt:lpstr>
      <vt:lpstr>空圧機設備</vt:lpstr>
      <vt:lpstr>受変電設備</vt:lpstr>
      <vt:lpstr>エアハンの事例</vt:lpstr>
      <vt:lpstr>冷凍機の事例</vt:lpstr>
      <vt:lpstr>エアコンの事例</vt:lpstr>
      <vt:lpstr>ボイラの事例</vt:lpstr>
      <vt:lpstr>蒸気配管の事例</vt:lpstr>
      <vt:lpstr>空気圧縮機の事例</vt:lpstr>
      <vt:lpstr>エアー配管の事例</vt:lpstr>
      <vt:lpstr>変圧器の事例</vt:lpstr>
    </vt:vector>
  </TitlesOfParts>
  <Company>(株)デンソーファシリティーズ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株式会社デンソー</dc:creator>
  <cp:lastModifiedBy>株式会社デンソー</cp:lastModifiedBy>
  <cp:revision>62</cp:revision>
  <dcterms:created xsi:type="dcterms:W3CDTF">2018-03-14T00:34:43Z</dcterms:created>
  <dcterms:modified xsi:type="dcterms:W3CDTF">2018-03-15T02:04:36Z</dcterms:modified>
</cp:coreProperties>
</file>