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4" r:id="rId2"/>
  </p:sldMasterIdLst>
  <p:notesMasterIdLst>
    <p:notesMasterId r:id="rId23"/>
  </p:notesMasterIdLst>
  <p:handoutMasterIdLst>
    <p:handoutMasterId r:id="rId24"/>
  </p:handoutMasterIdLst>
  <p:sldIdLst>
    <p:sldId id="497" r:id="rId3"/>
    <p:sldId id="478" r:id="rId4"/>
    <p:sldId id="488" r:id="rId5"/>
    <p:sldId id="586" r:id="rId6"/>
    <p:sldId id="560" r:id="rId7"/>
    <p:sldId id="581" r:id="rId8"/>
    <p:sldId id="582" r:id="rId9"/>
    <p:sldId id="583" r:id="rId10"/>
    <p:sldId id="584" r:id="rId11"/>
    <p:sldId id="484" r:id="rId12"/>
    <p:sldId id="580" r:id="rId13"/>
    <p:sldId id="556" r:id="rId14"/>
    <p:sldId id="554" r:id="rId15"/>
    <p:sldId id="555" r:id="rId16"/>
    <p:sldId id="587" r:id="rId17"/>
    <p:sldId id="576" r:id="rId18"/>
    <p:sldId id="588" r:id="rId19"/>
    <p:sldId id="494" r:id="rId20"/>
    <p:sldId id="577" r:id="rId21"/>
    <p:sldId id="579" r:id="rId22"/>
  </p:sldIdLst>
  <p:sldSz cx="9144000" cy="686435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5" orient="horz" pos="2162" userDrawn="1">
          <p15:clr>
            <a:srgbClr val="A4A3A4"/>
          </p15:clr>
        </p15:guide>
        <p15:guide id="16" pos="2881">
          <p15:clr>
            <a:srgbClr val="A4A3A4"/>
          </p15:clr>
        </p15:guide>
        <p15:guide id="17" orient="horz" pos="529" userDrawn="1">
          <p15:clr>
            <a:srgbClr val="A4A3A4"/>
          </p15:clr>
        </p15:guide>
        <p15:guide id="18" orient="horz" pos="348" userDrawn="1">
          <p15:clr>
            <a:srgbClr val="A4A3A4"/>
          </p15:clr>
        </p15:guide>
        <p15:guide id="19" pos="431" userDrawn="1">
          <p15:clr>
            <a:srgbClr val="A4A3A4"/>
          </p15:clr>
        </p15:guide>
        <p15:guide id="20" orient="horz" pos="3704" userDrawn="1">
          <p15:clr>
            <a:srgbClr val="A4A3A4"/>
          </p15:clr>
        </p15:guide>
        <p15:guide id="21" pos="5329" userDrawn="1">
          <p15:clr>
            <a:srgbClr val="A4A3A4"/>
          </p15:clr>
        </p15:guide>
        <p15:guide id="22" orient="horz" pos="21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DC0032"/>
    <a:srgbClr val="F1DBEC"/>
    <a:srgbClr val="008000"/>
    <a:srgbClr val="FF9900"/>
    <a:srgbClr val="FF00FF"/>
    <a:srgbClr val="FFCC00"/>
    <a:srgbClr val="66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3989" autoAdjust="0"/>
  </p:normalViewPr>
  <p:slideViewPr>
    <p:cSldViewPr snapToGrid="0">
      <p:cViewPr varScale="1">
        <p:scale>
          <a:sx n="90" d="100"/>
          <a:sy n="90" d="100"/>
        </p:scale>
        <p:origin x="858" y="90"/>
      </p:cViewPr>
      <p:guideLst>
        <p:guide orient="horz" pos="2162"/>
        <p:guide pos="2881"/>
        <p:guide orient="horz" pos="529"/>
        <p:guide orient="horz" pos="348"/>
        <p:guide pos="431"/>
        <p:guide orient="horz" pos="3704"/>
        <p:guide pos="5329"/>
        <p:guide orient="horz" pos="21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solidFill>
                <a:schemeClr val="accent6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F7-4CD3-83D4-1F5A7E441BBB}"/>
              </c:ext>
            </c:extLst>
          </c:dPt>
          <c:dPt>
            <c:idx val="1"/>
            <c:bubble3D val="0"/>
            <c:spPr>
              <a:solidFill>
                <a:srgbClr val="FFCCFF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F7-4CD3-83D4-1F5A7E441BBB}"/>
              </c:ext>
            </c:extLst>
          </c:dPt>
          <c:dPt>
            <c:idx val="2"/>
            <c:bubble3D val="0"/>
            <c:spPr>
              <a:solidFill>
                <a:srgbClr val="FF99FF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F7-4CD3-83D4-1F5A7E441BBB}"/>
              </c:ext>
            </c:extLst>
          </c:dPt>
          <c:dPt>
            <c:idx val="3"/>
            <c:bubble3D val="0"/>
            <c:spPr>
              <a:solidFill>
                <a:srgbClr val="FF66FF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F7-4CD3-83D4-1F5A7E441BBB}"/>
              </c:ext>
            </c:extLst>
          </c:dPt>
          <c:dPt>
            <c:idx val="4"/>
            <c:bubble3D val="0"/>
            <c:spPr>
              <a:solidFill>
                <a:srgbClr val="CC00CC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F7-4CD3-83D4-1F5A7E441BBB}"/>
              </c:ext>
            </c:extLst>
          </c:dPt>
          <c:dPt>
            <c:idx val="5"/>
            <c:bubble3D val="0"/>
            <c:spPr>
              <a:solidFill>
                <a:srgbClr val="660066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F7-4CD3-83D4-1F5A7E441BB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1F7-4CD3-83D4-1F5A7E441BB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1F7-4CD3-83D4-1F5A7E441BBB}"/>
              </c:ext>
            </c:extLst>
          </c:dPt>
          <c:dPt>
            <c:idx val="8"/>
            <c:bubble3D val="0"/>
            <c:spPr>
              <a:solidFill>
                <a:srgbClr val="FF9900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1F7-4CD3-83D4-1F5A7E441BBB}"/>
              </c:ext>
            </c:extLst>
          </c:dPt>
          <c:val>
            <c:numRef>
              <c:f>グラフデータ!$C$18:$K$18</c:f>
              <c:numCache>
                <c:formatCode>0</c:formatCode>
                <c:ptCount val="9"/>
                <c:pt idx="0">
                  <c:v>20</c:v>
                </c:pt>
                <c:pt idx="1">
                  <c:v>16.5</c:v>
                </c:pt>
                <c:pt idx="2">
                  <c:v>25.2</c:v>
                </c:pt>
                <c:pt idx="3">
                  <c:v>20.9</c:v>
                </c:pt>
                <c:pt idx="4">
                  <c:v>2</c:v>
                </c:pt>
                <c:pt idx="5">
                  <c:v>1.4</c:v>
                </c:pt>
                <c:pt idx="6" formatCode="General">
                  <c:v>1</c:v>
                </c:pt>
                <c:pt idx="7" formatCode="General">
                  <c:v>7</c:v>
                </c:pt>
                <c:pt idx="8" formatCode="General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1F7-4CD3-83D4-1F5A7E441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3E-4D21-AE4A-E72205C03046}"/>
              </c:ext>
            </c:extLst>
          </c:dPt>
          <c:dPt>
            <c:idx val="1"/>
            <c:bubble3D val="0"/>
            <c:spPr>
              <a:solidFill>
                <a:srgbClr val="FFCCFF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3E-4D21-AE4A-E72205C03046}"/>
              </c:ext>
            </c:extLst>
          </c:dPt>
          <c:dPt>
            <c:idx val="2"/>
            <c:bubble3D val="0"/>
            <c:spPr>
              <a:solidFill>
                <a:srgbClr val="FF99FF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3E-4D21-AE4A-E72205C03046}"/>
              </c:ext>
            </c:extLst>
          </c:dPt>
          <c:dPt>
            <c:idx val="3"/>
            <c:bubble3D val="0"/>
            <c:spPr>
              <a:solidFill>
                <a:srgbClr val="FF66FF"/>
              </a:solidFill>
              <a:ln w="19050">
                <a:solidFill>
                  <a:srgbClr val="0000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13E-4D21-AE4A-E72205C03046}"/>
              </c:ext>
            </c:extLst>
          </c:dPt>
          <c:dPt>
            <c:idx val="4"/>
            <c:bubble3D val="0"/>
            <c:spPr>
              <a:solidFill>
                <a:srgbClr val="CC00CC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13E-4D21-AE4A-E72205C0304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13E-4D21-AE4A-E72205C0304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13E-4D21-AE4A-E72205C0304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13E-4D21-AE4A-E72205C03046}"/>
              </c:ext>
            </c:extLst>
          </c:dPt>
          <c:dPt>
            <c:idx val="8"/>
            <c:bubble3D val="0"/>
            <c:spPr>
              <a:solidFill>
                <a:srgbClr val="FF9900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13E-4D21-AE4A-E72205C0304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13E-4D21-AE4A-E72205C03046}"/>
              </c:ext>
            </c:extLst>
          </c:dPt>
          <c:val>
            <c:numRef>
              <c:f>グラフデータ!$C$15:$L$15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15</c:v>
                </c:pt>
                <c:pt idx="3">
                  <c:v>4</c:v>
                </c:pt>
                <c:pt idx="4">
                  <c:v>10</c:v>
                </c:pt>
                <c:pt idx="5">
                  <c:v>0</c:v>
                </c:pt>
                <c:pt idx="6">
                  <c:v>0</c:v>
                </c:pt>
                <c:pt idx="7">
                  <c:v>40</c:v>
                </c:pt>
                <c:pt idx="8">
                  <c:v>8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13E-4D21-AE4A-E72205C03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solidFill>
                <a:schemeClr val="tx2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56-4A7C-BC96-E52F930D8944}"/>
              </c:ext>
            </c:extLst>
          </c:dPt>
          <c:dPt>
            <c:idx val="1"/>
            <c:bubble3D val="0"/>
            <c:spPr>
              <a:solidFill>
                <a:srgbClr val="FFCCFF"/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56-4A7C-BC96-E52F930D8944}"/>
              </c:ext>
            </c:extLst>
          </c:dPt>
          <c:dPt>
            <c:idx val="2"/>
            <c:bubble3D val="0"/>
            <c:spPr>
              <a:solidFill>
                <a:srgbClr val="FF99FF"/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56-4A7C-BC96-E52F930D8944}"/>
              </c:ext>
            </c:extLst>
          </c:dPt>
          <c:dPt>
            <c:idx val="3"/>
            <c:bubble3D val="0"/>
            <c:spPr>
              <a:solidFill>
                <a:srgbClr val="FF66FF"/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456-4A7C-BC96-E52F930D8944}"/>
              </c:ext>
            </c:extLst>
          </c:dPt>
          <c:dPt>
            <c:idx val="4"/>
            <c:bubble3D val="0"/>
            <c:spPr>
              <a:solidFill>
                <a:srgbClr val="FF00FF"/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456-4A7C-BC96-E52F930D894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456-4A7C-BC96-E52F930D894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456-4A7C-BC96-E52F930D894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456-4A7C-BC96-E52F930D8944}"/>
              </c:ext>
            </c:extLst>
          </c:dPt>
          <c:dPt>
            <c:idx val="8"/>
            <c:bubble3D val="0"/>
            <c:spPr>
              <a:solidFill>
                <a:srgbClr val="FF9900"/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456-4A7C-BC96-E52F930D894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456-4A7C-BC96-E52F930D8944}"/>
              </c:ext>
            </c:extLst>
          </c:dPt>
          <c:val>
            <c:numRef>
              <c:f>グラフデータ!$C$16:$L$16</c:f>
              <c:numCache>
                <c:formatCode>General</c:formatCode>
                <c:ptCount val="10"/>
                <c:pt idx="0">
                  <c:v>3</c:v>
                </c:pt>
                <c:pt idx="1">
                  <c:v>5</c:v>
                </c:pt>
                <c:pt idx="2">
                  <c:v>16</c:v>
                </c:pt>
                <c:pt idx="3">
                  <c:v>21</c:v>
                </c:pt>
                <c:pt idx="4">
                  <c:v>15</c:v>
                </c:pt>
                <c:pt idx="5">
                  <c:v>0</c:v>
                </c:pt>
                <c:pt idx="6">
                  <c:v>0</c:v>
                </c:pt>
                <c:pt idx="7">
                  <c:v>31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456-4A7C-BC96-E52F930D8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9525">
              <a:solidFill>
                <a:schemeClr val="accent6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0B-4E4C-B766-1F6D3A5074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0B-4E4C-B766-1F6D3A5074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0B-4E4C-B766-1F6D3A5074B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0B-4E4C-B766-1F6D3A5074B7}"/>
              </c:ext>
            </c:extLst>
          </c:dPt>
          <c:dPt>
            <c:idx val="4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00B-4E4C-B766-1F6D3A5074B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00B-4E4C-B766-1F6D3A5074B7}"/>
              </c:ext>
            </c:extLst>
          </c:dPt>
          <c:val>
            <c:numRef>
              <c:f>Sheet1!$D$55:$I$55</c:f>
              <c:numCache>
                <c:formatCode>0%</c:formatCode>
                <c:ptCount val="6"/>
                <c:pt idx="0">
                  <c:v>0.42810279013042485</c:v>
                </c:pt>
                <c:pt idx="1">
                  <c:v>0.13938309291335732</c:v>
                </c:pt>
                <c:pt idx="2">
                  <c:v>0.1233924662922837</c:v>
                </c:pt>
                <c:pt idx="3">
                  <c:v>0.12286422817902376</c:v>
                </c:pt>
                <c:pt idx="4">
                  <c:v>0.11685884572309545</c:v>
                </c:pt>
                <c:pt idx="5">
                  <c:v>6.9398576761814879E-2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00B-4E4C-B766-1F6D3A507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66232373217827"/>
          <c:y val="0.1125208207817982"/>
          <c:w val="0.65817689785051425"/>
          <c:h val="0.77495835843640359"/>
        </c:manualLayout>
      </c:layout>
      <c:pieChart>
        <c:varyColors val="1"/>
        <c:ser>
          <c:idx val="0"/>
          <c:order val="0"/>
          <c:spPr>
            <a:ln w="9525">
              <a:solidFill>
                <a:schemeClr val="accent6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37-4A6A-8E5F-3C676C7EE7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37-4A6A-8E5F-3C676C7EE7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37-4A6A-8E5F-3C676C7EE7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437-4A6A-8E5F-3C676C7EE76E}"/>
              </c:ext>
            </c:extLst>
          </c:dPt>
          <c:dPt>
            <c:idx val="4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437-4A6A-8E5F-3C676C7EE76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437-4A6A-8E5F-3C676C7EE76E}"/>
              </c:ext>
            </c:extLst>
          </c:dPt>
          <c:val>
            <c:numRef>
              <c:f>Sheet1!$D$40:$I$40</c:f>
              <c:numCache>
                <c:formatCode>0%</c:formatCode>
                <c:ptCount val="6"/>
                <c:pt idx="0">
                  <c:v>0.30431807358442781</c:v>
                </c:pt>
                <c:pt idx="1">
                  <c:v>0.1746018475684788</c:v>
                </c:pt>
                <c:pt idx="2">
                  <c:v>0.1593142309342935</c:v>
                </c:pt>
                <c:pt idx="3">
                  <c:v>0.1587420135734417</c:v>
                </c:pt>
                <c:pt idx="4">
                  <c:v>9.9749747797056074E-2</c:v>
                </c:pt>
                <c:pt idx="5">
                  <c:v>0.1032740865423023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437-4A6A-8E5F-3C676C7EE7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5138" cy="338138"/>
          </a:xfrm>
          <a:prstGeom prst="rect">
            <a:avLst/>
          </a:prstGeom>
        </p:spPr>
        <p:txBody>
          <a:bodyPr vert="horz" lIns="91420" tIns="45709" rIns="91420" bIns="45709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7999" y="1"/>
            <a:ext cx="4276726" cy="338138"/>
          </a:xfrm>
          <a:prstGeom prst="rect">
            <a:avLst/>
          </a:prstGeom>
        </p:spPr>
        <p:txBody>
          <a:bodyPr vert="horz" lIns="91420" tIns="45709" rIns="91420" bIns="45709" rtlCol="0"/>
          <a:lstStyle>
            <a:lvl1pPr algn="r">
              <a:defRPr sz="1200"/>
            </a:lvl1pPr>
          </a:lstStyle>
          <a:p>
            <a:fld id="{A7640E48-A5E0-5041-9B48-F1CC1125BC09}" type="datetimeFigureOut">
              <a:rPr kumimoji="1" lang="ja-JP" altLang="en-US" smtClean="0"/>
              <a:t>2020/2/25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397625"/>
            <a:ext cx="4275138" cy="338138"/>
          </a:xfrm>
          <a:prstGeom prst="rect">
            <a:avLst/>
          </a:prstGeom>
        </p:spPr>
        <p:txBody>
          <a:bodyPr vert="horz" lIns="91420" tIns="45709" rIns="91420" bIns="45709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7999" y="6397625"/>
            <a:ext cx="4276726" cy="338138"/>
          </a:xfrm>
          <a:prstGeom prst="rect">
            <a:avLst/>
          </a:prstGeom>
        </p:spPr>
        <p:txBody>
          <a:bodyPr vert="horz" lIns="91420" tIns="45709" rIns="91420" bIns="45709" rtlCol="0" anchor="b"/>
          <a:lstStyle>
            <a:lvl1pPr algn="r">
              <a:defRPr sz="1200"/>
            </a:lvl1pPr>
          </a:lstStyle>
          <a:p>
            <a:fld id="{A07F573A-01BF-2B44-8976-5E6A2AEC184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0004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4275401" cy="338035"/>
          </a:xfrm>
          <a:prstGeom prst="rect">
            <a:avLst/>
          </a:prstGeom>
        </p:spPr>
        <p:txBody>
          <a:bodyPr vert="horz" lIns="90623" tIns="45311" rIns="90623" bIns="45311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9203" y="4"/>
            <a:ext cx="4275401" cy="338035"/>
          </a:xfrm>
          <a:prstGeom prst="rect">
            <a:avLst/>
          </a:prstGeom>
        </p:spPr>
        <p:txBody>
          <a:bodyPr vert="horz" lIns="90623" tIns="45311" rIns="90623" bIns="45311" rtlCol="0"/>
          <a:lstStyle>
            <a:lvl1pPr algn="r">
              <a:defRPr sz="1200"/>
            </a:lvl1pPr>
          </a:lstStyle>
          <a:p>
            <a:fld id="{5C5FCEE9-5451-724E-8226-661F248CEFD0}" type="datetimeFigureOut">
              <a:rPr kumimoji="1" lang="ja-JP" altLang="en-US" smtClean="0"/>
              <a:t>2020/2/25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27363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23" tIns="45311" rIns="90623" bIns="45311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706"/>
            <a:ext cx="7893050" cy="2652869"/>
          </a:xfrm>
          <a:prstGeom prst="rect">
            <a:avLst/>
          </a:prstGeom>
        </p:spPr>
        <p:txBody>
          <a:bodyPr vert="horz" lIns="90623" tIns="45311" rIns="90623" bIns="4531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6397732"/>
            <a:ext cx="4275401" cy="338034"/>
          </a:xfrm>
          <a:prstGeom prst="rect">
            <a:avLst/>
          </a:prstGeom>
        </p:spPr>
        <p:txBody>
          <a:bodyPr vert="horz" lIns="90623" tIns="45311" rIns="90623" bIns="45311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9203" y="6397732"/>
            <a:ext cx="4275401" cy="338034"/>
          </a:xfrm>
          <a:prstGeom prst="rect">
            <a:avLst/>
          </a:prstGeom>
        </p:spPr>
        <p:txBody>
          <a:bodyPr vert="horz" lIns="90623" tIns="45311" rIns="90623" bIns="45311" rtlCol="0" anchor="b"/>
          <a:lstStyle>
            <a:lvl1pPr algn="r">
              <a:defRPr sz="1200"/>
            </a:lvl1pPr>
          </a:lstStyle>
          <a:p>
            <a:fld id="{B66F3448-3337-A740-B29C-9F6778ED4FC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02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442AC-DB34-46FF-AD1D-DCB33D0F952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0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442AC-DB34-46FF-AD1D-DCB33D0F952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25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442AC-DB34-46FF-AD1D-DCB33D0F952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20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DFDF54-EFCD-4BBF-9C97-44A783779E3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17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23825"/>
            <a:ext cx="9216000" cy="691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2484399"/>
            <a:ext cx="4572000" cy="1271182"/>
          </a:xfrm>
          <a:prstGeom prst="rect">
            <a:avLst/>
          </a:prstGeom>
        </p:spPr>
        <p:txBody>
          <a:bodyPr wrap="square" lIns="468000" tIns="0" rIns="0" bIns="0" anchor="t">
            <a:noAutofit/>
          </a:bodyPr>
          <a:lstStyle>
            <a:lvl1pPr>
              <a:lnSpc>
                <a:spcPct val="110000"/>
              </a:lnSpc>
              <a:defRPr sz="3400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" y="4150377"/>
            <a:ext cx="4572000" cy="369332"/>
          </a:xfrm>
          <a:prstGeom prst="rect">
            <a:avLst/>
          </a:prstGeom>
        </p:spPr>
        <p:txBody>
          <a:bodyPr wrap="square" lIns="468000" tIns="0" rIns="0" bIns="0" anchor="b">
            <a:noAutofit/>
          </a:bodyPr>
          <a:lstStyle>
            <a:lvl1pPr>
              <a:defRPr sz="2400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マスター サブタイトルの書式設定</a:t>
            </a:r>
            <a:endParaRPr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0" y="4662306"/>
            <a:ext cx="4571999" cy="1215717"/>
          </a:xfrm>
          <a:prstGeom prst="rect">
            <a:avLst/>
          </a:prstGeom>
        </p:spPr>
        <p:txBody>
          <a:bodyPr lIns="468000" tIns="0" rIns="0" bIns="0" anchor="t">
            <a:noAutofit/>
          </a:bodyPr>
          <a:lstStyle>
            <a:lvl1pPr>
              <a:defRPr sz="1600" baseline="0">
                <a:latin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17" y="6310471"/>
            <a:ext cx="1078338" cy="277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Ins="1440000"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>
                <a:latin typeface="Meiryo UI" panose="020B0604030504040204" pitchFamily="50" charset="-128"/>
              </a:rPr>
              <a:pPr/>
              <a:t>‹#›</a:t>
            </a:fld>
            <a:r>
              <a:rPr lang="en-US" altLang="ja-JP" dirty="0">
                <a:latin typeface="Meiryo UI" panose="020B0604030504040204" pitchFamily="50" charset="-128"/>
              </a:rPr>
              <a:t> </a:t>
            </a:r>
            <a:endParaRPr lang="ja-JP" altLang="en-US" dirty="0">
              <a:latin typeface="Meiryo UI" panose="020B0604030504040204" pitchFamily="50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2"/>
          </p:nvPr>
        </p:nvSpPr>
        <p:spPr>
          <a:xfrm>
            <a:off x="0" y="850546"/>
            <a:ext cx="9143999" cy="5012092"/>
          </a:xfrm>
          <a:prstGeom prst="rect">
            <a:avLst/>
          </a:prstGeom>
        </p:spPr>
        <p:txBody>
          <a:bodyPr lIns="720000" rIns="648000"/>
          <a:lstStyle>
            <a:lvl1pPr>
              <a:spcAft>
                <a:spcPts val="600"/>
              </a:spcAft>
              <a:defRPr sz="2000" baseline="0">
                <a:latin typeface="Meiryo UI" panose="020B0604030504040204" pitchFamily="50" charset="-128"/>
              </a:defRPr>
            </a:lvl1pPr>
            <a:lvl2pPr>
              <a:spcAft>
                <a:spcPts val="600"/>
              </a:spcAft>
              <a:defRPr sz="2000" baseline="0">
                <a:latin typeface="Meiryo UI" panose="020B0604030504040204" pitchFamily="50" charset="-128"/>
              </a:defRPr>
            </a:lvl2pPr>
            <a:lvl3pPr>
              <a:spcAft>
                <a:spcPts val="600"/>
              </a:spcAft>
              <a:defRPr sz="2000" baseline="0">
                <a:latin typeface="Meiryo UI" panose="020B0604030504040204" pitchFamily="50" charset="-128"/>
              </a:defRPr>
            </a:lvl3pPr>
            <a:lvl4pPr>
              <a:spcAft>
                <a:spcPts val="600"/>
              </a:spcAft>
              <a:defRPr sz="1600" baseline="0">
                <a:latin typeface="Meiryo UI" panose="020B0604030504040204" pitchFamily="50" charset="-128"/>
              </a:defRPr>
            </a:lvl4pPr>
            <a:lvl5pPr>
              <a:spcAft>
                <a:spcPts val="600"/>
              </a:spcAft>
              <a:defRPr sz="1600" baseline="0">
                <a:latin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Ins="1440000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>
                <a:latin typeface="Meiryo UI" panose="020B0604030504040204" pitchFamily="50" charset="-128"/>
              </a:rPr>
              <a:pPr/>
              <a:t>‹#›</a:t>
            </a:fld>
            <a:r>
              <a:rPr lang="en-US" altLang="ja-JP" dirty="0">
                <a:latin typeface="Meiryo UI" panose="020B0604030504040204" pitchFamily="50" charset="-128"/>
              </a:rPr>
              <a:t> </a:t>
            </a:r>
            <a:endParaRPr lang="ja-JP" altLang="en-US" dirty="0">
              <a:latin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62236"/>
            <a:ext cx="2133600" cy="365463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62236"/>
            <a:ext cx="2895600" cy="365463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744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ーポレートマー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7325" y="2568596"/>
            <a:ext cx="3909351" cy="149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25A2-01C9-4909-9A26-2111A043E43C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776-A148-4AF9-B2EF-FCACE4ED7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382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25A2-01C9-4909-9A26-2111A043E43C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776-A148-4AF9-B2EF-FCACE4ED7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591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0" y="198507"/>
            <a:ext cx="9144000" cy="353943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1" name="object 7"/>
          <p:cNvSpPr/>
          <p:nvPr/>
        </p:nvSpPr>
        <p:spPr>
          <a:xfrm>
            <a:off x="1956820" y="6260831"/>
            <a:ext cx="720000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827" y="0"/>
                </a:lnTo>
              </a:path>
            </a:pathLst>
          </a:custGeom>
          <a:ln w="6273">
            <a:solidFill>
              <a:srgbClr val="DC0032"/>
            </a:solidFill>
          </a:ln>
        </p:spPr>
        <p:txBody>
          <a:bodyPr wrap="square" lIns="0" tIns="0" rIns="0" bIns="0" rtlCol="0"/>
          <a:lstStyle/>
          <a:p>
            <a:endParaRPr dirty="0">
              <a:latin typeface="Meiryo UI" panose="020B0604030504040204" pitchFamily="50" charset="-128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1625878" y="6223000"/>
            <a:ext cx="259715" cy="641350"/>
          </a:xfrm>
          <a:custGeom>
            <a:avLst/>
            <a:gdLst/>
            <a:ahLst/>
            <a:cxnLst/>
            <a:rect l="l" t="t" r="r" b="b"/>
            <a:pathLst>
              <a:path w="259714" h="641350">
                <a:moveTo>
                  <a:pt x="259626" y="0"/>
                </a:moveTo>
                <a:lnTo>
                  <a:pt x="203631" y="0"/>
                </a:lnTo>
                <a:lnTo>
                  <a:pt x="0" y="641159"/>
                </a:lnTo>
                <a:lnTo>
                  <a:pt x="55994" y="641159"/>
                </a:lnTo>
                <a:lnTo>
                  <a:pt x="259626" y="0"/>
                </a:lnTo>
                <a:close/>
              </a:path>
            </a:pathLst>
          </a:custGeom>
          <a:solidFill>
            <a:srgbClr val="DC0032"/>
          </a:solidFill>
          <a:ln>
            <a:noFill/>
          </a:ln>
        </p:spPr>
        <p:txBody>
          <a:bodyPr wrap="square" lIns="0" tIns="0" rIns="0" bIns="0" rtlCol="0"/>
          <a:lstStyle/>
          <a:p>
            <a:endParaRPr dirty="0">
              <a:latin typeface="Meiryo UI" panose="020B0604030504040204" pitchFamily="50" charset="-128"/>
            </a:endParaRPr>
          </a:p>
        </p:txBody>
      </p:sp>
      <p:sp>
        <p:nvSpPr>
          <p:cNvPr id="21" name="スライド番号プレースホルダー 8"/>
          <p:cNvSpPr>
            <a:spLocks noGrp="1"/>
          </p:cNvSpPr>
          <p:nvPr>
            <p:ph type="sldNum" sz="quarter" idx="4"/>
          </p:nvPr>
        </p:nvSpPr>
        <p:spPr>
          <a:xfrm>
            <a:off x="6598038" y="63576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rgbClr val="82828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 dirty="0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246" y="6254938"/>
            <a:ext cx="1129726" cy="43069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8325259" y="-73352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B3BFAF1-122B-47FE-BE07-A486A51AD31F}" type="slidenum">
              <a:rPr kumimoji="1" lang="ja-JP" altLang="en-US" sz="1600" smtClean="0"/>
              <a:t>‹#›</a:t>
            </a:fld>
            <a:r>
              <a:rPr kumimoji="1" lang="en-US" altLang="ja-JP" sz="1600" dirty="0" smtClean="0"/>
              <a:t>/17</a:t>
            </a:r>
            <a:endParaRPr kumimoji="1" lang="ja-JP" altLang="en-US" sz="16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2" r:id="rId2"/>
    <p:sldLayoutId id="2147483688" r:id="rId3"/>
    <p:sldLayoutId id="2147483693" r:id="rId4"/>
    <p:sldLayoutId id="214748368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eaLnBrk="1" hangingPunct="1">
        <a:defRPr kumimoji="1" sz="2500" b="1" spc="0">
          <a:latin typeface="Meiryo UI" panose="020B0604030504040204" pitchFamily="50" charset="-128"/>
          <a:ea typeface="+mj-ea"/>
          <a:cs typeface="+mj-cs"/>
        </a:defRPr>
      </a:lvl1pPr>
    </p:titleStyle>
    <p:bodyStyle>
      <a:lvl1pPr marL="0" eaLnBrk="1" hangingPunct="1">
        <a:spcAft>
          <a:spcPts val="600"/>
        </a:spcAft>
        <a:defRPr kumimoji="1" sz="2000">
          <a:latin typeface="+mn-lt"/>
          <a:ea typeface="+mn-ea"/>
          <a:cs typeface="+mn-cs"/>
        </a:defRPr>
      </a:lvl1pPr>
      <a:lvl2pPr marL="457200" eaLnBrk="1" hangingPunct="1">
        <a:defRPr kumimoji="1">
          <a:latin typeface="+mn-lt"/>
          <a:ea typeface="+mn-ea"/>
          <a:cs typeface="+mn-cs"/>
        </a:defRPr>
      </a:lvl2pPr>
      <a:lvl3pPr marL="914400" eaLnBrk="1" hangingPunct="1">
        <a:defRPr kumimoji="1">
          <a:latin typeface="+mn-lt"/>
          <a:ea typeface="+mn-ea"/>
          <a:cs typeface="+mn-cs"/>
        </a:defRPr>
      </a:lvl3pPr>
      <a:lvl4pPr marL="1371600" eaLnBrk="1" hangingPunct="1">
        <a:defRPr kumimoji="1">
          <a:latin typeface="+mn-lt"/>
          <a:ea typeface="+mn-ea"/>
          <a:cs typeface="+mn-cs"/>
        </a:defRPr>
      </a:lvl4pPr>
      <a:lvl5pPr marL="1828800" eaLnBrk="1" hangingPunct="1">
        <a:defRPr kumimoji="1">
          <a:latin typeface="+mn-lt"/>
          <a:ea typeface="+mn-ea"/>
          <a:cs typeface="+mn-cs"/>
        </a:defRPr>
      </a:lvl5pPr>
      <a:lvl6pPr marL="2286000" eaLnBrk="1" hangingPunct="1">
        <a:defRPr kumimoji="1">
          <a:latin typeface="+mn-lt"/>
          <a:ea typeface="+mn-ea"/>
          <a:cs typeface="+mn-cs"/>
        </a:defRPr>
      </a:lvl6pPr>
      <a:lvl7pPr marL="2743200" eaLnBrk="1" hangingPunct="1">
        <a:defRPr kumimoji="1">
          <a:latin typeface="+mn-lt"/>
          <a:ea typeface="+mn-ea"/>
          <a:cs typeface="+mn-cs"/>
        </a:defRPr>
      </a:lvl7pPr>
      <a:lvl8pPr marL="3200400" eaLnBrk="1" hangingPunct="1">
        <a:defRPr kumimoji="1">
          <a:latin typeface="+mn-lt"/>
          <a:ea typeface="+mn-ea"/>
          <a:cs typeface="+mn-cs"/>
        </a:defRPr>
      </a:lvl8pPr>
      <a:lvl9pPr marL="3657600" eaLnBrk="1" hangingPunct="1">
        <a:defRPr kumimoji="1">
          <a:latin typeface="+mn-lt"/>
          <a:ea typeface="+mn-ea"/>
          <a:cs typeface="+mn-cs"/>
        </a:defRPr>
      </a:lvl9pPr>
    </p:bodyStyle>
    <p:otherStyle>
      <a:lvl1pPr marL="0" eaLnBrk="1" hangingPunct="1">
        <a:defRPr kumimoji="1">
          <a:latin typeface="+mn-lt"/>
          <a:ea typeface="+mn-ea"/>
          <a:cs typeface="+mn-cs"/>
        </a:defRPr>
      </a:lvl1pPr>
      <a:lvl2pPr marL="457200" eaLnBrk="1" hangingPunct="1">
        <a:defRPr kumimoji="1">
          <a:latin typeface="+mn-lt"/>
          <a:ea typeface="+mn-ea"/>
          <a:cs typeface="+mn-cs"/>
        </a:defRPr>
      </a:lvl2pPr>
      <a:lvl3pPr marL="914400" eaLnBrk="1" hangingPunct="1">
        <a:defRPr kumimoji="1">
          <a:latin typeface="+mn-lt"/>
          <a:ea typeface="+mn-ea"/>
          <a:cs typeface="+mn-cs"/>
        </a:defRPr>
      </a:lvl3pPr>
      <a:lvl4pPr marL="1371600" eaLnBrk="1" hangingPunct="1">
        <a:defRPr kumimoji="1">
          <a:latin typeface="+mn-lt"/>
          <a:ea typeface="+mn-ea"/>
          <a:cs typeface="+mn-cs"/>
        </a:defRPr>
      </a:lvl4pPr>
      <a:lvl5pPr marL="1828800" eaLnBrk="1" hangingPunct="1">
        <a:defRPr kumimoji="1">
          <a:latin typeface="+mn-lt"/>
          <a:ea typeface="+mn-ea"/>
          <a:cs typeface="+mn-cs"/>
        </a:defRPr>
      </a:lvl5pPr>
      <a:lvl6pPr marL="2286000" eaLnBrk="1" hangingPunct="1">
        <a:defRPr kumimoji="1">
          <a:latin typeface="+mn-lt"/>
          <a:ea typeface="+mn-ea"/>
          <a:cs typeface="+mn-cs"/>
        </a:defRPr>
      </a:lvl6pPr>
      <a:lvl7pPr marL="2743200" eaLnBrk="1" hangingPunct="1">
        <a:defRPr kumimoji="1">
          <a:latin typeface="+mn-lt"/>
          <a:ea typeface="+mn-ea"/>
          <a:cs typeface="+mn-cs"/>
        </a:defRPr>
      </a:lvl7pPr>
      <a:lvl8pPr marL="3200400" eaLnBrk="1" hangingPunct="1">
        <a:defRPr kumimoji="1">
          <a:latin typeface="+mn-lt"/>
          <a:ea typeface="+mn-ea"/>
          <a:cs typeface="+mn-cs"/>
        </a:defRPr>
      </a:lvl8pPr>
      <a:lvl9pPr marL="3657600" eaLnBrk="1" hangingPunct="1">
        <a:defRPr kumimoji="1"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2" userDrawn="1">
          <p15:clr>
            <a:srgbClr val="F26B43"/>
          </p15:clr>
        </p15:guide>
        <p15:guide id="4" pos="5329" userDrawn="1">
          <p15:clr>
            <a:srgbClr val="F26B43"/>
          </p15:clr>
        </p15:guide>
        <p15:guide id="5" orient="horz" pos="529" userDrawn="1">
          <p15:clr>
            <a:srgbClr val="F26B43"/>
          </p15:clr>
        </p15:guide>
        <p15:guide id="6" orient="horz" pos="3704" userDrawn="1">
          <p15:clr>
            <a:srgbClr val="F26B43"/>
          </p15:clr>
        </p15:guide>
        <p15:guide id="8" pos="431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465"/>
            <a:ext cx="7886700" cy="1326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7315"/>
            <a:ext cx="7886700" cy="435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62237"/>
            <a:ext cx="2057400" cy="365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25A2-01C9-4909-9A26-2111A043E43C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62237"/>
            <a:ext cx="3086100" cy="365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62237"/>
            <a:ext cx="2057400" cy="365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A776-A148-4AF9-B2EF-FCACE4ED7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1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jpeg"/><Relationship Id="rId21" Type="http://schemas.openxmlformats.org/officeDocument/2006/relationships/image" Target="../media/image33.png"/><Relationship Id="rId7" Type="http://schemas.openxmlformats.org/officeDocument/2006/relationships/image" Target="../media/image19.jpe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jpe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19" Type="http://schemas.openxmlformats.org/officeDocument/2006/relationships/image" Target="../media/image31.png"/><Relationship Id="rId4" Type="http://schemas.openxmlformats.org/officeDocument/2006/relationships/image" Target="../media/image16.jpg"/><Relationship Id="rId9" Type="http://schemas.openxmlformats.org/officeDocument/2006/relationships/image" Target="../media/image21.jpe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59488" y="5449115"/>
            <a:ext cx="5156791" cy="1215717"/>
          </a:xfrm>
        </p:spPr>
        <p:txBody>
          <a:bodyPr/>
          <a:lstStyle/>
          <a:p>
            <a:r>
              <a:rPr kumimoji="1" lang="en-US" altLang="ja-JP" dirty="0" smtClean="0"/>
              <a:t>2020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3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日</a:t>
            </a:r>
            <a:endParaRPr kumimoji="1" lang="en-US" altLang="ja-JP" dirty="0" smtClean="0"/>
          </a:p>
          <a:p>
            <a:r>
              <a:rPr kumimoji="1" lang="ja-JP" altLang="en-US" dirty="0" smtClean="0"/>
              <a:t>生産技術部　生産システム技開室　環境・省エネ技開課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7594" y="1177015"/>
            <a:ext cx="9011885" cy="807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dirty="0"/>
              <a:t>19</a:t>
            </a:r>
            <a:r>
              <a:rPr lang="ja-JP" altLang="en-US" sz="3600" dirty="0"/>
              <a:t>年度省エネ担当者会議</a:t>
            </a:r>
            <a:r>
              <a:rPr lang="en-US" altLang="ja-JP" sz="3600" dirty="0"/>
              <a:t>(2</a:t>
            </a:r>
            <a:r>
              <a:rPr lang="ja-JP" altLang="en-US" sz="3600" dirty="0"/>
              <a:t>回</a:t>
            </a:r>
            <a:r>
              <a:rPr lang="en-US" altLang="ja-JP" sz="3600" dirty="0" smtClean="0"/>
              <a:t>)</a:t>
            </a:r>
            <a:endParaRPr kumimoji="1" lang="ja-JP" altLang="en-US" sz="3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84399"/>
            <a:ext cx="7347098" cy="1271182"/>
          </a:xfrm>
        </p:spPr>
        <p:txBody>
          <a:bodyPr/>
          <a:lstStyle/>
          <a:p>
            <a:pPr algn="l" rtl="0"/>
            <a:r>
              <a:rPr lang="en-US" altLang="ja-JP" sz="2400" dirty="0">
                <a:solidFill>
                  <a:schemeClr val="tx1"/>
                </a:solidFill>
                <a:ea typeface="Meiryo UI" panose="020B0604030504040204" pitchFamily="50" charset="-128"/>
              </a:rPr>
              <a:t>19</a:t>
            </a:r>
            <a:r>
              <a:rPr lang="ja-JP" altLang="en-US" sz="2400" dirty="0">
                <a:solidFill>
                  <a:schemeClr val="tx1"/>
                </a:solidFill>
                <a:ea typeface="Meiryo UI" panose="020B0604030504040204" pitchFamily="50" charset="-128"/>
              </a:rPr>
              <a:t>年度エネルギー部会活動結果と</a:t>
            </a:r>
            <a:r>
              <a:rPr lang="en-US" altLang="ja-JP" sz="2400" dirty="0">
                <a:solidFill>
                  <a:schemeClr val="tx1"/>
                </a:solidFill>
                <a:ea typeface="Meiryo UI" panose="020B0604030504040204" pitchFamily="50" charset="-128"/>
              </a:rPr>
              <a:t>20</a:t>
            </a:r>
            <a:r>
              <a:rPr lang="ja-JP" altLang="en-US" sz="2400" dirty="0">
                <a:solidFill>
                  <a:schemeClr val="tx1"/>
                </a:solidFill>
                <a:ea typeface="Meiryo UI" panose="020B0604030504040204" pitchFamily="50" charset="-128"/>
              </a:rPr>
              <a:t>年度活動計画</a:t>
            </a:r>
            <a:br>
              <a:rPr lang="ja-JP" altLang="en-US" sz="2400" dirty="0">
                <a:solidFill>
                  <a:schemeClr val="tx1"/>
                </a:solidFill>
                <a:ea typeface="Meiryo UI" panose="020B0604030504040204" pitchFamily="50" charset="-128"/>
              </a:rPr>
            </a:br>
            <a:r>
              <a:rPr lang="ja-JP" altLang="en-US" sz="2400" dirty="0">
                <a:solidFill>
                  <a:schemeClr val="tx1"/>
                </a:solidFill>
                <a:ea typeface="Meiryo UI" panose="020B0604030504040204" pitchFamily="50" charset="-128"/>
              </a:rPr>
              <a:t>① 革新技術開発状況 </a:t>
            </a:r>
            <a:r>
              <a:rPr lang="en-US" altLang="ja-JP" sz="2400" dirty="0">
                <a:solidFill>
                  <a:schemeClr val="tx1"/>
                </a:solidFill>
                <a:ea typeface="Meiryo UI" panose="020B0604030504040204" pitchFamily="50" charset="-128"/>
              </a:rPr>
              <a:t>【</a:t>
            </a:r>
            <a:r>
              <a:rPr lang="ja-JP" altLang="en-US" sz="2400" dirty="0">
                <a:solidFill>
                  <a:schemeClr val="tx1"/>
                </a:solidFill>
                <a:ea typeface="Meiryo UI" panose="020B0604030504040204" pitchFamily="50" charset="-128"/>
              </a:rPr>
              <a:t>革新技術開発</a:t>
            </a:r>
            <a:r>
              <a:rPr lang="en-US" altLang="ja-JP" sz="2400" dirty="0">
                <a:solidFill>
                  <a:schemeClr val="tx1"/>
                </a:solidFill>
                <a:ea typeface="Meiryo UI" panose="020B0604030504040204" pitchFamily="50" charset="-128"/>
              </a:rPr>
              <a:t>】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33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>
          <a:xfrm>
            <a:off x="1499428" y="1917178"/>
            <a:ext cx="1076836" cy="224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499428" y="1129878"/>
            <a:ext cx="1073298" cy="7873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『</a:t>
            </a:r>
            <a:r>
              <a:rPr lang="ja-JP" altLang="en-US" sz="2800" dirty="0" smtClean="0">
                <a:solidFill>
                  <a:schemeClr val="tx1"/>
                </a:solidFill>
              </a:rPr>
              <a:t>超省エネ工場テーマ</a:t>
            </a:r>
            <a:r>
              <a:rPr lang="en-US" altLang="ja-JP" sz="2800" dirty="0" smtClean="0">
                <a:solidFill>
                  <a:schemeClr val="tx1"/>
                </a:solidFill>
              </a:rPr>
              <a:t>』</a:t>
            </a:r>
            <a:r>
              <a:rPr lang="ja-JP" altLang="en-US" sz="2800" dirty="0" smtClean="0">
                <a:solidFill>
                  <a:schemeClr val="tx1"/>
                </a:solidFill>
              </a:rPr>
              <a:t>　積上げ状況と進捗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32274" y="1196988"/>
            <a:ext cx="5977632" cy="175432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25</a:t>
            </a:r>
            <a:r>
              <a:rPr lang="ja-JP" altLang="en-US" sz="1200" dirty="0"/>
              <a:t>年に</a:t>
            </a:r>
            <a:r>
              <a:rPr lang="ja-JP" altLang="en-US" sz="1200" dirty="0" smtClean="0"/>
              <a:t>向けた不足分</a:t>
            </a:r>
            <a:r>
              <a:rPr lang="en-US" altLang="ja-JP" sz="1200" dirty="0" smtClean="0"/>
              <a:t>3.7% </a:t>
            </a:r>
            <a:r>
              <a:rPr lang="en-US" altLang="ja-JP" sz="1200" dirty="0"/>
              <a:t>= </a:t>
            </a:r>
            <a:r>
              <a:rPr lang="en-US" altLang="ja-JP" sz="1200" dirty="0" smtClean="0"/>
              <a:t>26.5</a:t>
            </a:r>
            <a:r>
              <a:rPr lang="ja-JP" altLang="en-US" sz="1200" dirty="0" smtClean="0"/>
              <a:t>千</a:t>
            </a:r>
            <a:r>
              <a:rPr lang="en-US" altLang="ja-JP" sz="1200" dirty="0" smtClean="0"/>
              <a:t>t-CO2</a:t>
            </a:r>
            <a:endParaRPr lang="en-US" altLang="ja-JP" sz="1200" dirty="0" smtClean="0"/>
          </a:p>
          <a:p>
            <a:r>
              <a:rPr lang="ja-JP" altLang="en-US" sz="1200" dirty="0" smtClean="0"/>
              <a:t>　⇒</a:t>
            </a:r>
            <a:r>
              <a:rPr lang="ja-JP" altLang="en-US" sz="1200" u="sng" dirty="0" smtClean="0"/>
              <a:t>新規テーマ構築要</a:t>
            </a:r>
            <a:endParaRPr lang="en-US" altLang="ja-JP" sz="1200" u="sng" dirty="0" smtClean="0"/>
          </a:p>
          <a:p>
            <a:endParaRPr lang="en-US" altLang="ja-JP" sz="1200" u="sng" dirty="0" smtClean="0"/>
          </a:p>
          <a:p>
            <a:endParaRPr lang="en-US" altLang="ja-JP" sz="1200" u="sng" dirty="0" smtClean="0"/>
          </a:p>
          <a:p>
            <a:r>
              <a:rPr lang="en-US" altLang="ja-JP" sz="1200" dirty="0" smtClean="0"/>
              <a:t>0.5%  </a:t>
            </a:r>
            <a:r>
              <a:rPr lang="ja-JP" altLang="en-US" sz="1200" dirty="0" smtClean="0"/>
              <a:t>空調ロス　　</a:t>
            </a:r>
            <a:r>
              <a:rPr lang="ja-JP" altLang="en-US" sz="1200" dirty="0"/>
              <a:t> </a:t>
            </a:r>
            <a:r>
              <a:rPr lang="ja-JP" altLang="en-US" sz="1200" dirty="0" smtClean="0"/>
              <a:t>      　　　　　　　　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 </a:t>
            </a:r>
            <a:r>
              <a:rPr lang="ja-JP" altLang="en-US" sz="1100" dirty="0" smtClean="0"/>
              <a:t>：施設、試作、製造部</a:t>
            </a:r>
            <a:endParaRPr lang="en-US" altLang="ja-JP" sz="1100" dirty="0" smtClean="0"/>
          </a:p>
          <a:p>
            <a:r>
              <a:rPr lang="en-US" altLang="ja-JP" sz="1200" dirty="0" smtClean="0"/>
              <a:t>0.2%  </a:t>
            </a:r>
            <a:r>
              <a:rPr lang="ja-JP" altLang="en-US" sz="1200" dirty="0" smtClean="0"/>
              <a:t>電動化</a:t>
            </a:r>
            <a:r>
              <a:rPr lang="ja-JP" altLang="en-US" sz="900" dirty="0" smtClean="0"/>
              <a:t>（エア）                               　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工機、製造部</a:t>
            </a:r>
            <a:endParaRPr lang="en-US" altLang="ja-JP" sz="1200" dirty="0" smtClean="0"/>
          </a:p>
          <a:p>
            <a:r>
              <a:rPr lang="en-US" altLang="ja-JP" sz="1200" dirty="0" smtClean="0"/>
              <a:t>1.2</a:t>
            </a:r>
            <a:r>
              <a:rPr lang="ja-JP" altLang="en-US" sz="1200" dirty="0"/>
              <a:t>％　エア漏れ検知器と導入</a:t>
            </a:r>
            <a:r>
              <a:rPr lang="ja-JP" altLang="en-US" sz="1200" dirty="0" smtClean="0"/>
              <a:t>環境構築  ：試作、製造部</a:t>
            </a:r>
            <a:endParaRPr lang="en-US" altLang="ja-JP" sz="1200" dirty="0" smtClean="0"/>
          </a:p>
          <a:p>
            <a:r>
              <a:rPr lang="en-US" altLang="ja-JP" sz="1200" dirty="0" smtClean="0"/>
              <a:t>1.2</a:t>
            </a:r>
            <a:r>
              <a:rPr lang="ja-JP" altLang="en-US" sz="1200" dirty="0" smtClean="0"/>
              <a:t>％　排熱直接利活用　　　　　　　　　　：外部企業、製造部</a:t>
            </a:r>
            <a:endParaRPr lang="en-US" altLang="ja-JP" sz="1200" dirty="0" smtClean="0"/>
          </a:p>
          <a:p>
            <a:r>
              <a:rPr lang="en-US" altLang="ja-JP" sz="1200" dirty="0" smtClean="0"/>
              <a:t>1.2%</a:t>
            </a:r>
            <a:r>
              <a:rPr lang="ja-JP" altLang="en-US" sz="1200" dirty="0" smtClean="0"/>
              <a:t>　水素</a:t>
            </a:r>
            <a:r>
              <a:rPr lang="ja-JP" altLang="en-US" sz="1200" dirty="0"/>
              <a:t>生成</a:t>
            </a:r>
            <a:r>
              <a:rPr lang="ja-JP" altLang="en-US" sz="1200" dirty="0" smtClean="0"/>
              <a:t>   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　　　　　　　　　　　　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サステナ、先進エネ、製造部</a:t>
            </a:r>
            <a:endParaRPr lang="en-US" altLang="ja-JP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1499428" y="2148603"/>
            <a:ext cx="531206" cy="3098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810416" y="838266"/>
            <a:ext cx="2440939" cy="25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目標</a:t>
            </a:r>
            <a:r>
              <a:rPr lang="ja-JP" altLang="en-US" sz="1600" b="1" dirty="0"/>
              <a:t>：</a:t>
            </a:r>
            <a:r>
              <a:rPr lang="en-US" altLang="ja-JP" sz="1600" b="1" dirty="0"/>
              <a:t>2%</a:t>
            </a:r>
            <a:r>
              <a:rPr lang="ja-JP" altLang="en-US" sz="1600" b="1" dirty="0"/>
              <a:t>以上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年</a:t>
            </a:r>
            <a:endParaRPr kumimoji="1" lang="ja-JP" altLang="en-US" sz="16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1313" y="2557105"/>
            <a:ext cx="750100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熱ロス</a:t>
            </a:r>
            <a:endParaRPr kumimoji="1" lang="en-US" altLang="ja-JP" sz="1400" b="1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8258" y="2148603"/>
            <a:ext cx="794091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エアロス</a:t>
            </a:r>
            <a:endParaRPr lang="en-US" altLang="ja-JP" sz="1400" b="1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7131" y="1140172"/>
            <a:ext cx="125349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新規</a:t>
            </a:r>
            <a:endParaRPr lang="en-US" altLang="ja-JP" sz="1400" b="1" dirty="0" smtClean="0"/>
          </a:p>
          <a:p>
            <a:r>
              <a:rPr lang="ja-JP" altLang="en-US" sz="1400" b="1" dirty="0" smtClean="0"/>
              <a:t>技術探索</a:t>
            </a:r>
            <a:endParaRPr lang="en-US" altLang="ja-JP" sz="1400" b="1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89995" y="1340965"/>
            <a:ext cx="881278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3.7%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499429" y="2460385"/>
            <a:ext cx="531205" cy="469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2752" y="820479"/>
            <a:ext cx="3598829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56</a:t>
            </a:r>
            <a:r>
              <a:rPr lang="ja-JP" altLang="en-US" sz="1600" dirty="0"/>
              <a:t>千</a:t>
            </a:r>
            <a:r>
              <a:rPr lang="en-US" altLang="ja-JP" sz="1600" dirty="0"/>
              <a:t>t-CO2/</a:t>
            </a:r>
            <a:r>
              <a:rPr lang="ja-JP" altLang="en-US" sz="1600" dirty="0" smtClean="0"/>
              <a:t>年</a:t>
            </a:r>
            <a:r>
              <a:rPr lang="en-US" altLang="ja-JP" sz="1600" dirty="0" smtClean="0"/>
              <a:t>(8.0%)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25</a:t>
            </a:r>
            <a:r>
              <a:rPr lang="ja-JP" altLang="en-US" sz="1600" dirty="0" smtClean="0"/>
              <a:t>年</a:t>
            </a:r>
            <a:endParaRPr lang="en-US" altLang="ja-JP" sz="16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2030946" y="2142074"/>
            <a:ext cx="541781" cy="91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030634" y="2238910"/>
            <a:ext cx="541938" cy="223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30634" y="2674148"/>
            <a:ext cx="541187" cy="260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031538" y="2466970"/>
            <a:ext cx="541187" cy="255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2571057" y="2796423"/>
            <a:ext cx="385808" cy="2620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9" idx="3"/>
          </p:cNvCxnSpPr>
          <p:nvPr/>
        </p:nvCxnSpPr>
        <p:spPr>
          <a:xfrm>
            <a:off x="2572725" y="2594573"/>
            <a:ext cx="376119" cy="2939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590859" y="2190629"/>
            <a:ext cx="374179" cy="49391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2571057" y="1361156"/>
            <a:ext cx="377787" cy="142009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456554" y="2552154"/>
            <a:ext cx="81926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2.4</a:t>
            </a:r>
            <a:r>
              <a:rPr lang="ja-JP" altLang="en-US" sz="1400" dirty="0" smtClean="0"/>
              <a:t>％</a:t>
            </a:r>
            <a:endParaRPr lang="en-US" altLang="ja-JP" sz="14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09414" y="2152217"/>
            <a:ext cx="844241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1.4%</a:t>
            </a:r>
          </a:p>
        </p:txBody>
      </p:sp>
      <p:cxnSp>
        <p:nvCxnSpPr>
          <p:cNvPr id="34" name="直線コネクタ 33"/>
          <p:cNvCxnSpPr>
            <a:stCxn id="16" idx="3"/>
          </p:cNvCxnSpPr>
          <p:nvPr/>
        </p:nvCxnSpPr>
        <p:spPr>
          <a:xfrm>
            <a:off x="2572572" y="2350614"/>
            <a:ext cx="376272" cy="8985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endCxn id="5" idx="1"/>
          </p:cNvCxnSpPr>
          <p:nvPr/>
        </p:nvCxnSpPr>
        <p:spPr>
          <a:xfrm>
            <a:off x="2590859" y="2021202"/>
            <a:ext cx="341415" cy="5294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12929"/>
              </p:ext>
            </p:extLst>
          </p:nvPr>
        </p:nvGraphicFramePr>
        <p:xfrm>
          <a:off x="74427" y="3243320"/>
          <a:ext cx="8995144" cy="3619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51">
                  <a:extLst>
                    <a:ext uri="{9D8B030D-6E8A-4147-A177-3AD203B41FA5}">
                      <a16:colId xmlns:a16="http://schemas.microsoft.com/office/drawing/2014/main" val="3228801054"/>
                    </a:ext>
                  </a:extLst>
                </a:gridCol>
                <a:gridCol w="962869">
                  <a:extLst>
                    <a:ext uri="{9D8B030D-6E8A-4147-A177-3AD203B41FA5}">
                      <a16:colId xmlns:a16="http://schemas.microsoft.com/office/drawing/2014/main" val="2729776393"/>
                    </a:ext>
                  </a:extLst>
                </a:gridCol>
                <a:gridCol w="971106">
                  <a:extLst>
                    <a:ext uri="{9D8B030D-6E8A-4147-A177-3AD203B41FA5}">
                      <a16:colId xmlns:a16="http://schemas.microsoft.com/office/drawing/2014/main" val="1679217779"/>
                    </a:ext>
                  </a:extLst>
                </a:gridCol>
                <a:gridCol w="2006010">
                  <a:extLst>
                    <a:ext uri="{9D8B030D-6E8A-4147-A177-3AD203B41FA5}">
                      <a16:colId xmlns:a16="http://schemas.microsoft.com/office/drawing/2014/main" val="2320343102"/>
                    </a:ext>
                  </a:extLst>
                </a:gridCol>
                <a:gridCol w="1943795">
                  <a:extLst>
                    <a:ext uri="{9D8B030D-6E8A-4147-A177-3AD203B41FA5}">
                      <a16:colId xmlns:a16="http://schemas.microsoft.com/office/drawing/2014/main" val="733417717"/>
                    </a:ext>
                  </a:extLst>
                </a:gridCol>
                <a:gridCol w="298228">
                  <a:extLst>
                    <a:ext uri="{9D8B030D-6E8A-4147-A177-3AD203B41FA5}">
                      <a16:colId xmlns:a16="http://schemas.microsoft.com/office/drawing/2014/main" val="442917652"/>
                    </a:ext>
                  </a:extLst>
                </a:gridCol>
                <a:gridCol w="1745185">
                  <a:extLst>
                    <a:ext uri="{9D8B030D-6E8A-4147-A177-3AD203B41FA5}">
                      <a16:colId xmlns:a16="http://schemas.microsoft.com/office/drawing/2014/main" val="4079360130"/>
                    </a:ext>
                  </a:extLst>
                </a:gridCol>
              </a:tblGrid>
              <a:tr h="38362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 marL="36000" marR="3600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目標値</a:t>
                      </a:r>
                      <a:endParaRPr kumimoji="1" lang="en-US" altLang="ja-JP" sz="1200" dirty="0" smtClean="0"/>
                    </a:p>
                    <a:p>
                      <a:pPr algn="ctr"/>
                      <a:r>
                        <a:rPr kumimoji="1" lang="ja-JP" altLang="en-US" sz="1200" dirty="0" smtClean="0"/>
                        <a:t>▲千</a:t>
                      </a:r>
                      <a:r>
                        <a:rPr kumimoji="1" lang="en-US" altLang="ja-JP" sz="1200" dirty="0" smtClean="0"/>
                        <a:t>t-CO2</a:t>
                      </a:r>
                      <a:endParaRPr kumimoji="1" lang="ja-JP" altLang="en-US" sz="120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取組み内容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19</a:t>
                      </a:r>
                      <a:r>
                        <a:rPr kumimoji="1" lang="ja-JP" altLang="en-US" sz="1200" dirty="0" smtClean="0"/>
                        <a:t>年進捗</a:t>
                      </a:r>
                      <a:endParaRPr kumimoji="1" lang="ja-JP" altLang="en-US" sz="120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評価</a:t>
                      </a:r>
                      <a:endParaRPr kumimoji="1" lang="ja-JP" altLang="en-US" sz="120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今後の対応</a:t>
                      </a:r>
                      <a:endParaRPr kumimoji="1" lang="ja-JP" altLang="en-US" sz="1200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33516955"/>
                  </a:ext>
                </a:extLst>
              </a:tr>
              <a:tr h="383626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 smtClean="0">
                          <a:solidFill>
                            <a:srgbClr val="C00000"/>
                          </a:solidFill>
                        </a:rPr>
                        <a:t>①熱ロス</a:t>
                      </a:r>
                      <a:endParaRPr kumimoji="1" lang="en-US" altLang="ja-JP" sz="1400" b="1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kumimoji="1" lang="ja-JP" altLang="en-US" sz="1200" b="1" dirty="0" smtClean="0"/>
                        <a:t>　</a:t>
                      </a:r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</a:rPr>
                        <a:t>・排熱の</a:t>
                      </a:r>
                      <a:endParaRPr kumimoji="1" lang="en-US" altLang="ja-JP" sz="12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</a:rPr>
                        <a:t>　　回収と活用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水素生成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活用</a:t>
                      </a:r>
                      <a:endParaRPr kumimoji="1" lang="ja-JP" altLang="en-US" sz="12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8.4(1.2%)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再ｴﾈ電力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水素変換効率向上</a:t>
                      </a:r>
                      <a:r>
                        <a:rPr kumimoji="1" lang="ja-JP" altLang="en-US" sz="1200" dirty="0" smtClean="0">
                          <a:solidFill>
                            <a:schemeClr val="dk1"/>
                          </a:solidFill>
                        </a:rPr>
                        <a:t>に</a:t>
                      </a:r>
                      <a:r>
                        <a:rPr kumimoji="1" lang="ja-JP" altLang="en-US" sz="1200" dirty="0" smtClean="0"/>
                        <a:t>排熱活用</a:t>
                      </a:r>
                      <a:endParaRPr kumimoji="1" lang="ja-JP" altLang="en-US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</a:rPr>
                        <a:t>CO</a:t>
                      </a:r>
                      <a:r>
                        <a:rPr lang="en-US" altLang="ja-JP" sz="1200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ja-JP" altLang="en-US" sz="1200" b="0" dirty="0" smtClean="0">
                          <a:solidFill>
                            <a:schemeClr val="tx1"/>
                          </a:solidFill>
                        </a:rPr>
                        <a:t>ｾﾞﾛｸﾞﾗﾝﾄﾞﾃﾞｻﾞｲﾝ策定、実験</a:t>
                      </a: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ja-JP" altLang="en-US" sz="1200" b="0" dirty="0" smtClean="0">
                          <a:solidFill>
                            <a:schemeClr val="tx1"/>
                          </a:solidFill>
                        </a:rPr>
                        <a:t>工場実証計画検討実施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実験実証準備完了させ、‘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20/2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Ｑから実験開始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721066175"/>
                  </a:ext>
                </a:extLst>
              </a:tr>
              <a:tr h="38362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直接利活用</a:t>
                      </a:r>
                      <a:endParaRPr kumimoji="1" lang="ja-JP" altLang="en-US" sz="12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8.2(1.2%)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対象設備群、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回収・再活用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方法の検討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対象設備群　分析完了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対象設備決め、回収・活用方法の技術確立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797575744"/>
                  </a:ext>
                </a:extLst>
              </a:tr>
              <a:tr h="383626">
                <a:tc gridSpan="2"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</a:rPr>
                        <a:t>  ・洗浄液の昇温電力使用量削減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ヒートポンプ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後付けによる洗浄液の昇温電力使用量削減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ﾃﾞﾝｿｰ ｴｺｷｭｰﾄ後付け方法の企画設計・製作設置の検討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社外製ＨＰの後付け案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（投資回収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年）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053260865"/>
                  </a:ext>
                </a:extLst>
              </a:tr>
              <a:tr h="383626">
                <a:tc gridSpan="2"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②エアロス</a:t>
                      </a:r>
                      <a:endParaRPr lang="en-US" altLang="ja-JP" sz="14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ja-JP" altLang="en-US" sz="1200" b="1" dirty="0" smtClean="0">
                          <a:solidFill>
                            <a:srgbClr val="0000FF"/>
                          </a:solidFill>
                        </a:rPr>
                        <a:t>　</a:t>
                      </a: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</a:rPr>
                        <a:t>・漏れ検知器開発と</a:t>
                      </a:r>
                      <a:endParaRPr lang="en-US" altLang="ja-JP" sz="12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</a:rPr>
                        <a:t>　　現場導入環境構築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8.1(1.2%)</a:t>
                      </a:r>
                      <a:endParaRPr kumimoji="1" lang="ja-JP" altLang="en-US" sz="12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損失コスト見える化</a:t>
                      </a:r>
                      <a:r>
                        <a:rPr kumimoji="1" lang="ja-JP" altLang="en-US" sz="1200" dirty="0" smtClean="0"/>
                        <a:t>で漏れ対策を促す漏れ検知器開発中</a:t>
                      </a:r>
                      <a:endParaRPr kumimoji="1" lang="en-US" altLang="ja-JP" sz="1200" dirty="0" smtClean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基礎評価完了、仕様反映したプロト品製作中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(20/5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完計画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・プロト品検証し全社紹介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漏れ状態監視ｼｽﾃﾑ検討</a:t>
                      </a:r>
                      <a:endParaRPr kumimoji="1" lang="en-US" altLang="ja-JP" sz="12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ブロー改善の汎用化</a:t>
                      </a:r>
                      <a:endParaRPr kumimoji="1" lang="ja-JP" alt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185398058"/>
                  </a:ext>
                </a:extLst>
              </a:tr>
              <a:tr h="383626">
                <a:tc gridSpan="2">
                  <a:txBody>
                    <a:bodyPr/>
                    <a:lstStyle/>
                    <a:p>
                      <a:r>
                        <a:rPr lang="ja-JP" altLang="en-US" sz="1200" b="1" dirty="0" smtClean="0"/>
                        <a:t>　</a:t>
                      </a: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</a:rPr>
                        <a:t>・電動化（エア）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1.4(0.2%)</a:t>
                      </a:r>
                      <a:endParaRPr kumimoji="1" lang="ja-JP" altLang="en-US" sz="12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エア機器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電動化</a:t>
                      </a:r>
                      <a:r>
                        <a:rPr kumimoji="1" lang="ja-JP" altLang="en-US" sz="1200" dirty="0" smtClean="0"/>
                        <a:t>によるエネ</a:t>
                      </a:r>
                      <a:r>
                        <a:rPr kumimoji="1" lang="en-US" altLang="ja-JP" sz="1200" dirty="0" smtClean="0"/>
                        <a:t>JIT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モデル機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パワコン製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検証完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⇒検証結果の標準類（標準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MD</a:t>
                      </a:r>
                      <a:r>
                        <a:rPr kumimoji="1" lang="ja-JP" altLang="en-US" sz="1200" dirty="0" err="1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DMS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等）へ反映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標準ＭＤ機全社展開予定＠’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年度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990004980"/>
                  </a:ext>
                </a:extLst>
              </a:tr>
              <a:tr h="408174">
                <a:tc gridSpan="2"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③空調ロス</a:t>
                      </a:r>
                      <a:endParaRPr lang="en-US" altLang="ja-JP" sz="14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</a:rPr>
                        <a:t>・工場環境ｼﾐｭﾚｰｼｮﾝ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3.4(0.5%)</a:t>
                      </a:r>
                      <a:endParaRPr kumimoji="1" lang="ja-JP" altLang="en-US" sz="12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流体解析</a:t>
                      </a:r>
                      <a:r>
                        <a:rPr kumimoji="1" lang="ja-JP" altLang="en-US" sz="1200" dirty="0" smtClean="0"/>
                        <a:t>で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熱ムラ</a:t>
                      </a:r>
                      <a:r>
                        <a:rPr kumimoji="1" lang="ja-JP" altLang="en-US" sz="1200" dirty="0" smtClean="0"/>
                        <a:t>見える化・対策で空調減と作業環境改善</a:t>
                      </a:r>
                      <a:endParaRPr kumimoji="1" lang="ja-JP" altLang="en-US" sz="120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</a:rPr>
                        <a:t>社内展開開始（部品ｴﾝｼﾞ、モノ棟、安城、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</a:rPr>
                        <a:t>NZ</a:t>
                      </a:r>
                      <a:r>
                        <a:rPr lang="ja-JP" altLang="en-US" sz="1200" dirty="0" err="1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</a:rPr>
                        <a:t>モータ製）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Ｚ南で回析し、改善案抽出と反映実施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427457836"/>
                  </a:ext>
                </a:extLst>
              </a:tr>
              <a:tr h="383626">
                <a:tc gridSpan="2">
                  <a:txBody>
                    <a:bodyPr/>
                    <a:lstStyle/>
                    <a:p>
                      <a:r>
                        <a:rPr lang="ja-JP" altLang="en-US" sz="1200" dirty="0" smtClean="0"/>
                        <a:t>④その他</a:t>
                      </a:r>
                      <a:endParaRPr lang="en-US" altLang="ja-JP" sz="1200" dirty="0" smtClean="0"/>
                    </a:p>
                    <a:p>
                      <a:r>
                        <a:rPr lang="ja-JP" altLang="en-US" sz="1200" dirty="0" smtClean="0"/>
                        <a:t>　・高密度生産</a:t>
                      </a:r>
                      <a:endParaRPr kumimoji="1" lang="ja-JP" altLang="en-US" sz="1200" dirty="0"/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ｱｲﾄﾞﾙ時間減</a:t>
                      </a:r>
                      <a:endParaRPr kumimoji="1" lang="ja-JP" altLang="en-US" sz="120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モノ棟、製造部調査実施⇒過去事例展開と新規案件調査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△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事業部活動中であり、新規テーマ案件調査継続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693960018"/>
                  </a:ext>
                </a:extLst>
              </a:tr>
            </a:tbl>
          </a:graphicData>
        </a:graphic>
      </p:graphicFrame>
      <p:sp>
        <p:nvSpPr>
          <p:cNvPr id="39" name="タイトル 1"/>
          <p:cNvSpPr txBox="1">
            <a:spLocks/>
          </p:cNvSpPr>
          <p:nvPr/>
        </p:nvSpPr>
        <p:spPr>
          <a:xfrm>
            <a:off x="211587" y="535650"/>
            <a:ext cx="2304652" cy="369332"/>
          </a:xfrm>
          <a:prstGeom prst="rect">
            <a:avLst/>
          </a:prstGeom>
          <a:noFill/>
        </p:spPr>
        <p:txBody>
          <a:bodyPr vert="horz" wrap="none" lIns="72000" tIns="45720" rIns="7200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b="1" dirty="0" smtClean="0">
                <a:ea typeface="Meiryo UI" panose="020B0604030504040204" pitchFamily="50" charset="-128"/>
                <a:cs typeface="Meiryo UI" panose="020B0604030504040204" pitchFamily="50" charset="-128"/>
              </a:rPr>
              <a:t>１）テーマ積上げ状況</a:t>
            </a:r>
            <a:endParaRPr lang="en-US" altLang="ja-JP" sz="1800" dirty="0" smtClean="0"/>
          </a:p>
        </p:txBody>
      </p:sp>
      <p:sp>
        <p:nvSpPr>
          <p:cNvPr id="41" name="タイトル 1"/>
          <p:cNvSpPr txBox="1">
            <a:spLocks/>
          </p:cNvSpPr>
          <p:nvPr/>
        </p:nvSpPr>
        <p:spPr>
          <a:xfrm>
            <a:off x="211587" y="2928467"/>
            <a:ext cx="2024126" cy="369332"/>
          </a:xfrm>
          <a:prstGeom prst="rect">
            <a:avLst/>
          </a:prstGeom>
          <a:noFill/>
        </p:spPr>
        <p:txBody>
          <a:bodyPr vert="horz" wrap="none" lIns="72000" tIns="45720" rIns="7200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1800" b="1" dirty="0" smtClean="0"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1800" b="1" dirty="0" smtClean="0">
                <a:ea typeface="Meiryo UI" panose="020B0604030504040204" pitchFamily="50" charset="-128"/>
                <a:cs typeface="Meiryo UI" panose="020B0604030504040204" pitchFamily="50" charset="-128"/>
              </a:rPr>
              <a:t>）テーマ進捗</a:t>
            </a:r>
            <a:r>
              <a:rPr lang="ja-JP" altLang="en-US" sz="1800" b="1" dirty="0" smtClean="0">
                <a:ea typeface="Meiryo UI" panose="020B0604030504040204" pitchFamily="50" charset="-128"/>
                <a:cs typeface="Meiryo UI" panose="020B0604030504040204" pitchFamily="50" charset="-128"/>
              </a:rPr>
              <a:t>状況</a:t>
            </a:r>
            <a:endParaRPr lang="en-US" altLang="ja-JP" sz="1800" dirty="0" smtClean="0">
              <a:solidFill>
                <a:srgbClr val="0000FF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49195" y="1872079"/>
            <a:ext cx="86315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空調ロス</a:t>
            </a:r>
            <a:endParaRPr lang="en-US" altLang="ja-JP" sz="1400" b="1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98773" y="1864967"/>
            <a:ext cx="926789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0.5</a:t>
            </a:r>
            <a:r>
              <a:rPr lang="ja-JP" altLang="en-US" sz="1400" dirty="0" smtClean="0"/>
              <a:t>％</a:t>
            </a:r>
            <a:endParaRPr lang="en-US" altLang="ja-JP" sz="1400" dirty="0" smtClean="0"/>
          </a:p>
        </p:txBody>
      </p:sp>
      <p:sp>
        <p:nvSpPr>
          <p:cNvPr id="4" name="左中かっこ 3"/>
          <p:cNvSpPr/>
          <p:nvPr/>
        </p:nvSpPr>
        <p:spPr>
          <a:xfrm>
            <a:off x="645699" y="1936738"/>
            <a:ext cx="100324" cy="9590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427" y="2252443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4.3%</a:t>
            </a:r>
            <a:endParaRPr kumimoji="1" lang="ja-JP" altLang="en-US" sz="1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686813" y="16187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u="sng" dirty="0" smtClean="0"/>
              <a:t>連携部署</a:t>
            </a:r>
            <a:endParaRPr kumimoji="1" lang="ja-JP" altLang="en-US" sz="1400" u="sng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-10875" y="2528739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29.5</a:t>
            </a:r>
            <a:r>
              <a:rPr kumimoji="1" lang="ja-JP" altLang="en-US" sz="800" dirty="0" smtClean="0"/>
              <a:t>千</a:t>
            </a:r>
            <a:r>
              <a:rPr kumimoji="1" lang="en-US" altLang="ja-JP" sz="800" dirty="0" smtClean="0"/>
              <a:t>t-CO2</a:t>
            </a:r>
            <a:endParaRPr kumimoji="1" lang="ja-JP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5689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直線矢印コネクタ 172"/>
          <p:cNvCxnSpPr>
            <a:stCxn id="153" idx="1"/>
            <a:endCxn id="8" idx="3"/>
          </p:cNvCxnSpPr>
          <p:nvPr/>
        </p:nvCxnSpPr>
        <p:spPr>
          <a:xfrm flipH="1">
            <a:off x="2335185" y="1431105"/>
            <a:ext cx="3963788" cy="159522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/>
          <p:cNvCxnSpPr>
            <a:stCxn id="81" idx="1"/>
          </p:cNvCxnSpPr>
          <p:nvPr/>
        </p:nvCxnSpPr>
        <p:spPr>
          <a:xfrm flipH="1">
            <a:off x="2330509" y="3479917"/>
            <a:ext cx="3955571" cy="15857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角丸四角形 81"/>
          <p:cNvSpPr/>
          <p:nvPr/>
        </p:nvSpPr>
        <p:spPr>
          <a:xfrm>
            <a:off x="3368737" y="2545146"/>
            <a:ext cx="2721238" cy="1843185"/>
          </a:xfrm>
          <a:prstGeom prst="roundRect">
            <a:avLst>
              <a:gd name="adj" fmla="val 487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180" name="グラフ 1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318215"/>
              </p:ext>
            </p:extLst>
          </p:nvPr>
        </p:nvGraphicFramePr>
        <p:xfrm>
          <a:off x="3569563" y="2695712"/>
          <a:ext cx="1736925" cy="1685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9" name="テキスト ボックス 88"/>
          <p:cNvSpPr txBox="1"/>
          <p:nvPr/>
        </p:nvSpPr>
        <p:spPr>
          <a:xfrm>
            <a:off x="3501323" y="2543627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熱処理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工程エネロス比率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56702" y="3098091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製品</a:t>
            </a: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20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3788036" y="354552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放熱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21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730041" y="349034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搬送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17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4226490" y="37930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排気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25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390739" y="3192709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機械</a:t>
            </a: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447836" y="2976123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その他</a:t>
            </a: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919546" y="30059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アイドル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7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106169" y="2802099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立上げ</a:t>
            </a: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6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423429" y="3084987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送風</a:t>
            </a: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206" name="角丸四角形 205"/>
          <p:cNvSpPr/>
          <p:nvPr/>
        </p:nvSpPr>
        <p:spPr>
          <a:xfrm>
            <a:off x="3372339" y="519667"/>
            <a:ext cx="2721238" cy="1843185"/>
          </a:xfrm>
          <a:prstGeom prst="roundRect">
            <a:avLst>
              <a:gd name="adj" fmla="val 487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179" name="グラフ 1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907803"/>
              </p:ext>
            </p:extLst>
          </p:nvPr>
        </p:nvGraphicFramePr>
        <p:xfrm>
          <a:off x="3127493" y="775594"/>
          <a:ext cx="2394737" cy="1600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3" name="角丸四角形 152"/>
          <p:cNvSpPr/>
          <p:nvPr/>
        </p:nvSpPr>
        <p:spPr>
          <a:xfrm>
            <a:off x="6298973" y="510736"/>
            <a:ext cx="2721238" cy="1840738"/>
          </a:xfrm>
          <a:prstGeom prst="roundRect">
            <a:avLst>
              <a:gd name="adj" fmla="val 487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178" name="グラフ 1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389832"/>
              </p:ext>
            </p:extLst>
          </p:nvPr>
        </p:nvGraphicFramePr>
        <p:xfrm>
          <a:off x="6292898" y="765157"/>
          <a:ext cx="2102667" cy="1588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1" name="テキスト ボックス 90"/>
          <p:cNvSpPr txBox="1"/>
          <p:nvPr/>
        </p:nvSpPr>
        <p:spPr>
          <a:xfrm>
            <a:off x="137766" y="2974"/>
            <a:ext cx="488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『</a:t>
            </a:r>
            <a:r>
              <a:rPr kumimoji="1" lang="ja-JP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超省エネ工場</a:t>
            </a:r>
            <a:r>
              <a:rPr kumimoji="1" lang="en-US" altLang="ja-JP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』</a:t>
            </a:r>
            <a:r>
              <a:rPr kumimoji="1" lang="ja-JP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テーマ形成方針</a:t>
            </a:r>
            <a:endParaRPr kumimoji="1" lang="ja-JP" altLang="en-US" sz="2000" b="1" i="0" u="sng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495701" y="515967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ろう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付け工程エネロス比率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525129" y="1358466"/>
            <a:ext cx="488729" cy="30270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生産設備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８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３</a:t>
            </a: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%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0" name="正方形/長方形 229"/>
          <p:cNvSpPr/>
          <p:nvPr/>
        </p:nvSpPr>
        <p:spPr>
          <a:xfrm>
            <a:off x="525129" y="799481"/>
            <a:ext cx="1805381" cy="1575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照明 </a:t>
            </a: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4%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71081" y="95571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60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237" name="直線コネクタ 236"/>
          <p:cNvCxnSpPr/>
          <p:nvPr/>
        </p:nvCxnSpPr>
        <p:spPr>
          <a:xfrm>
            <a:off x="472294" y="1083241"/>
            <a:ext cx="1176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正方形/長方形 227"/>
          <p:cNvSpPr/>
          <p:nvPr/>
        </p:nvSpPr>
        <p:spPr>
          <a:xfrm>
            <a:off x="525129" y="953773"/>
            <a:ext cx="1805382" cy="3948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空調 １</a:t>
            </a:r>
            <a:r>
              <a:rPr kumimoji="1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４</a:t>
            </a:r>
            <a:r>
              <a:rPr kumimoji="1" lang="en-US" altLang="ja-JP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%</a:t>
            </a:r>
            <a:endParaRPr kumimoji="1" lang="ja-JP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6286080" y="2559548"/>
            <a:ext cx="2721238" cy="1840738"/>
          </a:xfrm>
          <a:prstGeom prst="roundRect">
            <a:avLst>
              <a:gd name="adj" fmla="val 487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45" name="図 2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992" y="2919206"/>
            <a:ext cx="1582173" cy="1403292"/>
          </a:xfrm>
          <a:prstGeom prst="rect">
            <a:avLst/>
          </a:prstGeom>
          <a:ln>
            <a:noFill/>
          </a:ln>
        </p:spPr>
      </p:pic>
      <p:sp>
        <p:nvSpPr>
          <p:cNvPr id="90" name="テキスト ボックス 89"/>
          <p:cNvSpPr txBox="1"/>
          <p:nvPr/>
        </p:nvSpPr>
        <p:spPr>
          <a:xfrm>
            <a:off x="6438098" y="2612940"/>
            <a:ext cx="20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組付け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工程エネロス比率</a:t>
            </a: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7284145" y="3230213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製品</a:t>
            </a: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25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55" name="円 154"/>
          <p:cNvSpPr/>
          <p:nvPr/>
        </p:nvSpPr>
        <p:spPr>
          <a:xfrm>
            <a:off x="6643571" y="2980222"/>
            <a:ext cx="1262789" cy="1260183"/>
          </a:xfrm>
          <a:prstGeom prst="pie">
            <a:avLst>
              <a:gd name="adj1" fmla="val 15116821"/>
              <a:gd name="adj2" fmla="val 162000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7024649" y="371161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搬送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50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6709321" y="331649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供給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20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6918927" y="284150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異常停止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246" name="円 245"/>
          <p:cNvSpPr/>
          <p:nvPr/>
        </p:nvSpPr>
        <p:spPr>
          <a:xfrm rot="18079253">
            <a:off x="6554299" y="2879991"/>
            <a:ext cx="1471096" cy="1516055"/>
          </a:xfrm>
          <a:prstGeom prst="pie">
            <a:avLst>
              <a:gd name="adj1" fmla="val 11190434"/>
              <a:gd name="adj2" fmla="val 15980086"/>
            </a:avLst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8048375" y="3577496"/>
            <a:ext cx="82073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エアロス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（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25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）</a:t>
            </a:r>
          </a:p>
        </p:txBody>
      </p:sp>
      <p:grpSp>
        <p:nvGrpSpPr>
          <p:cNvPr id="62" name="グループ化 61"/>
          <p:cNvGrpSpPr/>
          <p:nvPr/>
        </p:nvGrpSpPr>
        <p:grpSpPr>
          <a:xfrm>
            <a:off x="32330" y="498227"/>
            <a:ext cx="2302855" cy="4009192"/>
            <a:chOff x="1234261" y="538291"/>
            <a:chExt cx="1834403" cy="3963645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1265130" y="1384837"/>
              <a:ext cx="1803534" cy="3117099"/>
              <a:chOff x="1265130" y="1384837"/>
              <a:chExt cx="1803534" cy="3117099"/>
            </a:xfrm>
          </p:grpSpPr>
          <p:grpSp>
            <p:nvGrpSpPr>
              <p:cNvPr id="27" name="グループ化 26"/>
              <p:cNvGrpSpPr/>
              <p:nvPr/>
            </p:nvGrpSpPr>
            <p:grpSpPr>
              <a:xfrm>
                <a:off x="1549315" y="1600054"/>
                <a:ext cx="967768" cy="2775095"/>
                <a:chOff x="1097006" y="1600054"/>
                <a:chExt cx="1317667" cy="2775095"/>
              </a:xfrm>
            </p:grpSpPr>
            <p:cxnSp>
              <p:nvCxnSpPr>
                <p:cNvPr id="19" name="直線コネクタ 18"/>
                <p:cNvCxnSpPr/>
                <p:nvPr/>
              </p:nvCxnSpPr>
              <p:spPr>
                <a:xfrm>
                  <a:off x="1138322" y="4375149"/>
                  <a:ext cx="1276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コネクタ 21"/>
                <p:cNvCxnSpPr/>
                <p:nvPr/>
              </p:nvCxnSpPr>
              <p:spPr>
                <a:xfrm>
                  <a:off x="1097006" y="3828149"/>
                  <a:ext cx="127635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/>
                <p:cNvCxnSpPr/>
                <p:nvPr/>
              </p:nvCxnSpPr>
              <p:spPr>
                <a:xfrm>
                  <a:off x="1097006" y="3287788"/>
                  <a:ext cx="127635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1097006" y="2704955"/>
                  <a:ext cx="127635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/>
                <p:cNvCxnSpPr/>
                <p:nvPr/>
              </p:nvCxnSpPr>
              <p:spPr>
                <a:xfrm>
                  <a:off x="1097006" y="2149474"/>
                  <a:ext cx="127635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/>
                <p:cNvCxnSpPr/>
                <p:nvPr/>
              </p:nvCxnSpPr>
              <p:spPr>
                <a:xfrm>
                  <a:off x="1097010" y="1600054"/>
                  <a:ext cx="12763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グループ化 16"/>
              <p:cNvGrpSpPr/>
              <p:nvPr/>
            </p:nvGrpSpPr>
            <p:grpSpPr>
              <a:xfrm>
                <a:off x="2018669" y="1384837"/>
                <a:ext cx="1049995" cy="2996588"/>
                <a:chOff x="2018669" y="1384837"/>
                <a:chExt cx="1049995" cy="2996588"/>
              </a:xfrm>
            </p:grpSpPr>
            <p:sp>
              <p:nvSpPr>
                <p:cNvPr id="4" name="正方形/長方形 3"/>
                <p:cNvSpPr/>
                <p:nvPr/>
              </p:nvSpPr>
              <p:spPr>
                <a:xfrm>
                  <a:off x="2019300" y="3822635"/>
                  <a:ext cx="1047918" cy="55879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加工　</a:t>
                  </a:r>
                  <a:r>
                    <a:rPr kumimoji="1" lang="en-US" altLang="ja-JP" sz="1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17%</a:t>
                  </a:r>
                  <a:endParaRPr kumimoji="1" lang="en-US" altLang="ja-JP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" name="正方形/長方形 4"/>
                <p:cNvSpPr/>
                <p:nvPr/>
              </p:nvSpPr>
              <p:spPr>
                <a:xfrm>
                  <a:off x="2018669" y="3473295"/>
                  <a:ext cx="1048549" cy="35012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05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組付け</a:t>
                  </a:r>
                  <a:r>
                    <a:rPr kumimoji="1" lang="ja-JP" alt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　</a:t>
                  </a:r>
                  <a:r>
                    <a:rPr kumimoji="1" lang="en-US" altLang="ja-JP" sz="105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12%</a:t>
                  </a:r>
                  <a:endParaRPr kumimoji="1" lang="ja-JP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6" name="正方形/長方形 5"/>
                <p:cNvSpPr/>
                <p:nvPr/>
              </p:nvSpPr>
              <p:spPr>
                <a:xfrm>
                  <a:off x="2019297" y="1384837"/>
                  <a:ext cx="1045642" cy="258233"/>
                </a:xfrm>
                <a:prstGeom prst="rect">
                  <a:avLst/>
                </a:prstGeom>
                <a:solidFill>
                  <a:srgbClr val="B2B2B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その他　７％</a:t>
                  </a:r>
                </a:p>
              </p:txBody>
            </p:sp>
            <p:sp>
              <p:nvSpPr>
                <p:cNvPr id="7" name="正方形/長方形 6"/>
                <p:cNvSpPr/>
                <p:nvPr/>
              </p:nvSpPr>
              <p:spPr>
                <a:xfrm>
                  <a:off x="2019299" y="3154225"/>
                  <a:ext cx="1048241" cy="3193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05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熱処理</a:t>
                  </a:r>
                  <a:r>
                    <a:rPr kumimoji="1" lang="ja-JP" alt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　</a:t>
                  </a:r>
                  <a:r>
                    <a:rPr kumimoji="1" lang="en-US" altLang="ja-JP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9%</a:t>
                  </a:r>
                </a:p>
              </p:txBody>
            </p:sp>
            <p:sp>
              <p:nvSpPr>
                <p:cNvPr id="8" name="正方形/長方形 7"/>
                <p:cNvSpPr/>
                <p:nvPr/>
              </p:nvSpPr>
              <p:spPr>
                <a:xfrm>
                  <a:off x="2019300" y="2924831"/>
                  <a:ext cx="1049364" cy="22567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000" b="1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ろう</a:t>
                  </a:r>
                  <a:r>
                    <a:rPr kumimoji="1" lang="ja-JP" altLang="en-US" sz="1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付</a:t>
                  </a:r>
                  <a:r>
                    <a:rPr kumimoji="1" lang="en-US" altLang="ja-JP" sz="1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,</a:t>
                  </a:r>
                  <a:r>
                    <a:rPr kumimoji="1" lang="ja-JP" altLang="en-US" sz="1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はんだ付 </a:t>
                  </a:r>
                  <a:r>
                    <a:rPr kumimoji="1" lang="en-US" altLang="ja-JP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7</a:t>
                  </a:r>
                  <a:r>
                    <a:rPr kumimoji="1" lang="ja-JP" altLang="en-US" sz="105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％</a:t>
                  </a:r>
                  <a:endParaRPr kumimoji="1" lang="ja-JP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9" name="正方形/長方形 8"/>
                <p:cNvSpPr/>
                <p:nvPr/>
              </p:nvSpPr>
              <p:spPr>
                <a:xfrm>
                  <a:off x="2019300" y="2696037"/>
                  <a:ext cx="1048806" cy="23177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溶解 </a:t>
                  </a:r>
                  <a:r>
                    <a:rPr kumimoji="1" lang="en-US" altLang="ja-JP" sz="1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6</a:t>
                  </a:r>
                  <a:r>
                    <a:rPr kumimoji="1" lang="ja-JP" altLang="en-US" sz="1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％</a:t>
                  </a:r>
                  <a:endParaRPr kumimoji="1" lang="en-US" altLang="ja-JP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10" name="正方形/長方形 9"/>
                <p:cNvSpPr/>
                <p:nvPr/>
              </p:nvSpPr>
              <p:spPr>
                <a:xfrm>
                  <a:off x="2019299" y="2514750"/>
                  <a:ext cx="1047919" cy="19020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rPr>
                    <a:t>乾燥　５</a:t>
                  </a:r>
                  <a:r>
                    <a:rPr kumimoji="1" lang="ja-JP" altLang="en-US" sz="1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rPr>
                    <a:t>％</a:t>
                  </a:r>
                  <a:endParaRPr kumimoji="1" lang="ja-JP" alt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11" name="正方形/長方形 10"/>
                <p:cNvSpPr/>
                <p:nvPr/>
              </p:nvSpPr>
              <p:spPr>
                <a:xfrm>
                  <a:off x="2019300" y="2333624"/>
                  <a:ext cx="1047918" cy="18236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洗浄　</a:t>
                  </a:r>
                  <a:r>
                    <a:rPr kumimoji="1" lang="en-US" altLang="ja-JP" sz="1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5</a:t>
                  </a:r>
                  <a:r>
                    <a:rPr kumimoji="1" lang="ja-JP" altLang="en-US" sz="1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％</a:t>
                  </a:r>
                  <a:endParaRPr kumimoji="1" lang="ja-JP" alt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12" name="正方形/長方形 11"/>
                <p:cNvSpPr/>
                <p:nvPr/>
              </p:nvSpPr>
              <p:spPr>
                <a:xfrm>
                  <a:off x="2019300" y="2143960"/>
                  <a:ext cx="1047918" cy="18388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樹脂成形</a:t>
                  </a:r>
                  <a:r>
                    <a:rPr kumimoji="1" lang="ja-JP" alt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　</a:t>
                  </a:r>
                  <a:r>
                    <a:rPr kumimoji="1" lang="en-US" altLang="ja-JP" sz="1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5</a:t>
                  </a:r>
                  <a:r>
                    <a:rPr kumimoji="1" lang="ja-JP" altLang="en-US" sz="1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％</a:t>
                  </a:r>
                  <a:endParaRPr kumimoji="1" lang="ja-JP" alt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13" name="正方形/長方形 12"/>
                <p:cNvSpPr/>
                <p:nvPr/>
              </p:nvSpPr>
              <p:spPr>
                <a:xfrm>
                  <a:off x="2019300" y="1949674"/>
                  <a:ext cx="1045642" cy="187963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　</a:t>
                  </a:r>
                  <a:r>
                    <a:rPr kumimoji="1" lang="ja-JP" altLang="en-US" sz="7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検査　</a:t>
                  </a:r>
                  <a:r>
                    <a:rPr kumimoji="1" lang="en-US" altLang="ja-JP" sz="7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5</a:t>
                  </a:r>
                  <a:r>
                    <a:rPr kumimoji="1" lang="ja-JP" altLang="en-US" sz="7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％</a:t>
                  </a:r>
                  <a:endParaRPr kumimoji="1" lang="ja-JP" alt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14" name="正方形/長方形 13"/>
                <p:cNvSpPr/>
                <p:nvPr/>
              </p:nvSpPr>
              <p:spPr>
                <a:xfrm>
                  <a:off x="2019300" y="1851455"/>
                  <a:ext cx="1045642" cy="9525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　</a:t>
                  </a:r>
                  <a:r>
                    <a:rPr kumimoji="1" lang="ja-JP" altLang="en-US" sz="7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 溶接　</a:t>
                  </a:r>
                  <a:r>
                    <a:rPr kumimoji="1" lang="en-US" altLang="ja-JP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2</a:t>
                  </a:r>
                  <a:r>
                    <a:rPr kumimoji="1" lang="ja-JP" altLang="en-US" sz="7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％</a:t>
                  </a:r>
                  <a:endParaRPr kumimoji="1" lang="ja-JP" alt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2019300" y="1724973"/>
                  <a:ext cx="1045642" cy="125614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7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rPr>
                    <a:t>半導体生成　</a:t>
                  </a:r>
                  <a:r>
                    <a:rPr kumimoji="1" lang="en-US" altLang="ja-JP" sz="7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rPr>
                    <a:t>2%</a:t>
                  </a:r>
                  <a:endParaRPr kumimoji="1" lang="ja-JP" alt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2019300" y="1648761"/>
                  <a:ext cx="1045642" cy="7620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7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表面処理</a:t>
                  </a:r>
                  <a:r>
                    <a:rPr kumimoji="1" lang="ja-JP" alt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　</a:t>
                  </a:r>
                  <a:r>
                    <a:rPr kumimoji="1" lang="en-US" altLang="ja-JP" sz="7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1</a:t>
                  </a:r>
                  <a:r>
                    <a:rPr kumimoji="1" lang="ja-JP" altLang="en-US" sz="7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％</a:t>
                  </a:r>
                  <a:endParaRPr kumimoji="1" lang="ja-JP" alt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28" name="テキスト ボックス 27"/>
              <p:cNvSpPr txBox="1"/>
              <p:nvPr/>
            </p:nvSpPr>
            <p:spPr>
              <a:xfrm>
                <a:off x="1352944" y="4228084"/>
                <a:ext cx="223716" cy="273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0</a:t>
                </a:r>
                <a:endPara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1265130" y="3680320"/>
                <a:ext cx="300330" cy="273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10</a:t>
                </a:r>
                <a:endPara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1274593" y="3165836"/>
                <a:ext cx="300330" cy="273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20</a:t>
                </a:r>
                <a:endPara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1283099" y="2589292"/>
                <a:ext cx="300330" cy="273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30</a:t>
                </a:r>
                <a:endPara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1276537" y="2033524"/>
                <a:ext cx="300330" cy="273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40</a:t>
                </a:r>
                <a:endPara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1270436" y="1480264"/>
                <a:ext cx="300330" cy="273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50</a:t>
                </a:r>
                <a:endPara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35" name="テキスト ボックス 34"/>
            <p:cNvSpPr txBox="1"/>
            <p:nvPr/>
          </p:nvSpPr>
          <p:spPr>
            <a:xfrm>
              <a:off x="2094674" y="4066451"/>
              <a:ext cx="147153" cy="243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1234261" y="538291"/>
              <a:ext cx="1034557" cy="334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65</a:t>
              </a: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万</a:t>
              </a: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t-CO2</a:t>
              </a:r>
            </a:p>
          </p:txBody>
        </p:sp>
      </p:grpSp>
      <p:sp>
        <p:nvSpPr>
          <p:cNvPr id="276" name="テキスト ボックス 275"/>
          <p:cNvSpPr txBox="1"/>
          <p:nvPr/>
        </p:nvSpPr>
        <p:spPr>
          <a:xfrm>
            <a:off x="4418399" y="1161381"/>
            <a:ext cx="425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搬送</a:t>
            </a:r>
            <a:endParaRPr kumimoji="0" lang="en-US" altLang="ja-JP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10</a:t>
            </a: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％</a:t>
            </a:r>
          </a:p>
        </p:txBody>
      </p:sp>
      <p:sp>
        <p:nvSpPr>
          <p:cNvPr id="277" name="テキスト ボックス 276"/>
          <p:cNvSpPr txBox="1"/>
          <p:nvPr/>
        </p:nvSpPr>
        <p:spPr>
          <a:xfrm>
            <a:off x="4524081" y="1432490"/>
            <a:ext cx="425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排気</a:t>
            </a:r>
            <a:endParaRPr kumimoji="0" lang="en-US" altLang="ja-JP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15</a:t>
            </a: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％</a:t>
            </a:r>
          </a:p>
        </p:txBody>
      </p:sp>
      <p:sp>
        <p:nvSpPr>
          <p:cNvPr id="278" name="テキスト ボックス 277"/>
          <p:cNvSpPr txBox="1"/>
          <p:nvPr/>
        </p:nvSpPr>
        <p:spPr>
          <a:xfrm>
            <a:off x="4660293" y="1898462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放熱</a:t>
            </a:r>
            <a:r>
              <a:rPr kumimoji="0" lang="en-US" altLang="ja-JP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4</a:t>
            </a: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％</a:t>
            </a:r>
          </a:p>
        </p:txBody>
      </p:sp>
      <p:sp>
        <p:nvSpPr>
          <p:cNvPr id="279" name="テキスト ボックス 278"/>
          <p:cNvSpPr txBox="1"/>
          <p:nvPr/>
        </p:nvSpPr>
        <p:spPr>
          <a:xfrm>
            <a:off x="4314775" y="1876251"/>
            <a:ext cx="425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送風</a:t>
            </a:r>
            <a:endParaRPr kumimoji="0" lang="en-US" altLang="ja-JP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10</a:t>
            </a: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％</a:t>
            </a:r>
          </a:p>
        </p:txBody>
      </p:sp>
      <p:sp>
        <p:nvSpPr>
          <p:cNvPr id="280" name="テキスト ボックス 279"/>
          <p:cNvSpPr txBox="1"/>
          <p:nvPr/>
        </p:nvSpPr>
        <p:spPr>
          <a:xfrm>
            <a:off x="3731075" y="1640097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アイドル</a:t>
            </a:r>
            <a:endParaRPr kumimoji="0" lang="en-US" altLang="ja-JP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40</a:t>
            </a: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％</a:t>
            </a:r>
          </a:p>
        </p:txBody>
      </p:sp>
      <p:sp>
        <p:nvSpPr>
          <p:cNvPr id="281" name="テキスト ボックス 280"/>
          <p:cNvSpPr txBox="1"/>
          <p:nvPr/>
        </p:nvSpPr>
        <p:spPr>
          <a:xfrm>
            <a:off x="3754899" y="821742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切換え</a:t>
            </a:r>
            <a:r>
              <a:rPr kumimoji="0" lang="en-US" altLang="ja-JP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5</a:t>
            </a: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％</a:t>
            </a:r>
          </a:p>
        </p:txBody>
      </p:sp>
      <p:sp>
        <p:nvSpPr>
          <p:cNvPr id="283" name="テキスト ボックス 282"/>
          <p:cNvSpPr txBox="1"/>
          <p:nvPr/>
        </p:nvSpPr>
        <p:spPr>
          <a:xfrm>
            <a:off x="3754899" y="104820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立上げ</a:t>
            </a:r>
            <a:endParaRPr kumimoji="0" lang="en-US" altLang="ja-JP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8</a:t>
            </a: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％</a:t>
            </a:r>
          </a:p>
        </p:txBody>
      </p:sp>
      <p:sp>
        <p:nvSpPr>
          <p:cNvPr id="291" name="テキスト ボックス 290"/>
          <p:cNvSpPr txBox="1"/>
          <p:nvPr/>
        </p:nvSpPr>
        <p:spPr>
          <a:xfrm>
            <a:off x="4221942" y="1037186"/>
            <a:ext cx="389850" cy="338554"/>
          </a:xfrm>
          <a:prstGeom prst="rect">
            <a:avLst/>
          </a:prstGeom>
          <a:noFill/>
          <a:effectLst>
            <a:glow rad="63500">
              <a:srgbClr val="34B78F">
                <a:satMod val="175000"/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/>
                <a:ea typeface="Meiryo UI"/>
                <a:cs typeface="+mn-cs"/>
              </a:rPr>
              <a:t>製品</a:t>
            </a:r>
            <a:endParaRPr kumimoji="0" lang="en-US" altLang="ja-JP" sz="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/>
                <a:ea typeface="Meiryo UI"/>
                <a:cs typeface="+mn-cs"/>
              </a:rPr>
              <a:t>8</a:t>
            </a:r>
            <a:r>
              <a:rPr kumimoji="0" lang="ja-JP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/>
                <a:ea typeface="Meiryo UI"/>
                <a:cs typeface="+mn-cs"/>
              </a:rPr>
              <a:t>％</a:t>
            </a:r>
          </a:p>
        </p:txBody>
      </p:sp>
      <p:sp>
        <p:nvSpPr>
          <p:cNvPr id="3" name="右中かっこ 2"/>
          <p:cNvSpPr/>
          <p:nvPr/>
        </p:nvSpPr>
        <p:spPr>
          <a:xfrm>
            <a:off x="2408854" y="3483771"/>
            <a:ext cx="76140" cy="901754"/>
          </a:xfrm>
          <a:prstGeom prst="righ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8" name="右中かっこ 147"/>
          <p:cNvSpPr/>
          <p:nvPr/>
        </p:nvSpPr>
        <p:spPr>
          <a:xfrm>
            <a:off x="2419053" y="947747"/>
            <a:ext cx="51460" cy="375800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6377706" y="531581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はんだ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付工程エネロス比率</a:t>
            </a: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7186969" y="919113"/>
            <a:ext cx="6119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製品</a:t>
            </a: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7344232" y="106260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搬送</a:t>
            </a: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7472688" y="119386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排気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16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7422976" y="1496608"/>
            <a:ext cx="611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放熱</a:t>
            </a: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21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7108465" y="180355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送風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15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6695743" y="137728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アイドル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31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6692784" y="727514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切換え</a:t>
            </a: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6791783" y="953596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立上げ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4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</a:t>
            </a: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161134" y="4586293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①熱ロス</a:t>
            </a:r>
            <a:endParaRPr kumimoji="1" lang="en-US" altLang="ja-JP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&lt;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主要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設備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</a:t>
            </a:r>
            <a:r>
              <a:rPr kumimoji="1" lang="ja-JP" altLang="en-US" sz="1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排出量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&gt;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2683844" y="4568470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②エアロス</a:t>
            </a:r>
            <a:endParaRPr kumimoji="1" lang="en-US" altLang="ja-JP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&lt;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消費エア量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&gt;</a:t>
            </a:r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5689353" y="4609800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③空調ロス</a:t>
            </a:r>
            <a:endParaRPr kumimoji="1" lang="en-US" altLang="ja-JP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&lt;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空調消費ｴﾈ量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&gt;</a:t>
            </a:r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756702" y="6245164"/>
            <a:ext cx="7050328" cy="584775"/>
          </a:xfrm>
          <a:prstGeom prst="rect">
            <a:avLst/>
          </a:prstGeom>
          <a:solidFill>
            <a:srgbClr val="F1DBEC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CO2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削減効果が多い、①熱ロス、②エアロス、③空調ロス　を優先対策</a:t>
            </a:r>
            <a:endParaRPr kumimoji="1" lang="en-US" altLang="ja-JP" sz="1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主要設備選定、事業部との共同検討に繋げ具現化する</a:t>
            </a:r>
          </a:p>
        </p:txBody>
      </p:sp>
      <p:sp>
        <p:nvSpPr>
          <p:cNvPr id="240" name="円 239"/>
          <p:cNvSpPr/>
          <p:nvPr/>
        </p:nvSpPr>
        <p:spPr>
          <a:xfrm rot="15301968">
            <a:off x="6595941" y="818238"/>
            <a:ext cx="1502321" cy="1503278"/>
          </a:xfrm>
          <a:prstGeom prst="pie">
            <a:avLst>
              <a:gd name="adj1" fmla="val 2678236"/>
              <a:gd name="adj2" fmla="val 13948571"/>
            </a:avLst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3" name="円 202"/>
          <p:cNvSpPr/>
          <p:nvPr/>
        </p:nvSpPr>
        <p:spPr>
          <a:xfrm rot="15301968">
            <a:off x="3566850" y="801397"/>
            <a:ext cx="1515004" cy="1503278"/>
          </a:xfrm>
          <a:prstGeom prst="pie">
            <a:avLst>
              <a:gd name="adj1" fmla="val 4812650"/>
              <a:gd name="adj2" fmla="val 11101419"/>
            </a:avLst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4" name="円 203"/>
          <p:cNvSpPr/>
          <p:nvPr/>
        </p:nvSpPr>
        <p:spPr>
          <a:xfrm rot="1330785">
            <a:off x="3630842" y="2693455"/>
            <a:ext cx="1592748" cy="1671464"/>
          </a:xfrm>
          <a:prstGeom prst="pie">
            <a:avLst>
              <a:gd name="adj1" fmla="val 1211312"/>
              <a:gd name="adj2" fmla="val 11390606"/>
            </a:avLst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8174685" y="1452102"/>
            <a:ext cx="74379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熱ロス</a:t>
            </a:r>
            <a:endParaRPr kumimoji="1" lang="en-US" altLang="ja-JP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（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52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％）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5176490" y="1286609"/>
            <a:ext cx="74379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熱ロス</a:t>
            </a:r>
            <a:endParaRPr kumimoji="1" lang="en-US" altLang="ja-JP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（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29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％）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44" name="直線コネクタ 243"/>
          <p:cNvCxnSpPr/>
          <p:nvPr/>
        </p:nvCxnSpPr>
        <p:spPr>
          <a:xfrm>
            <a:off x="281789" y="5224191"/>
            <a:ext cx="0" cy="858981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>
          <a:xfrm>
            <a:off x="267176" y="6087287"/>
            <a:ext cx="2370269" cy="5921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正方形/長方形 253"/>
          <p:cNvSpPr/>
          <p:nvPr/>
        </p:nvSpPr>
        <p:spPr>
          <a:xfrm>
            <a:off x="463550" y="5313700"/>
            <a:ext cx="332509" cy="7758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ろう</a:t>
            </a: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付</a:t>
            </a: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炉</a:t>
            </a:r>
          </a:p>
        </p:txBody>
      </p:sp>
      <p:sp>
        <p:nvSpPr>
          <p:cNvPr id="207" name="正方形/長方形 206"/>
          <p:cNvSpPr/>
          <p:nvPr/>
        </p:nvSpPr>
        <p:spPr>
          <a:xfrm>
            <a:off x="903399" y="5809007"/>
            <a:ext cx="357593" cy="2727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8" name="正方形/長方形 207"/>
          <p:cNvSpPr/>
          <p:nvPr/>
        </p:nvSpPr>
        <p:spPr>
          <a:xfrm>
            <a:off x="1408285" y="5865163"/>
            <a:ext cx="329884" cy="2280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9" name="正方形/長方形 208"/>
          <p:cNvSpPr/>
          <p:nvPr/>
        </p:nvSpPr>
        <p:spPr>
          <a:xfrm>
            <a:off x="1818406" y="5957568"/>
            <a:ext cx="366053" cy="131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402870" y="50158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ｻｰﾏﾙ</a:t>
            </a:r>
            <a:endParaRPr kumimoji="1" lang="en-US" altLang="ja-JP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3" name="テキスト ボックス 262"/>
          <p:cNvSpPr txBox="1"/>
          <p:nvPr/>
        </p:nvSpPr>
        <p:spPr>
          <a:xfrm>
            <a:off x="852020" y="545335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ｴﾚ機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5208322" y="3787996"/>
            <a:ext cx="74379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熱ロス</a:t>
            </a:r>
            <a:endParaRPr kumimoji="1" lang="en-US" altLang="ja-JP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（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48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％）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4" name="テキスト ボックス 263"/>
          <p:cNvSpPr txBox="1"/>
          <p:nvPr/>
        </p:nvSpPr>
        <p:spPr>
          <a:xfrm>
            <a:off x="7454301" y="5475219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▲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2℃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：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10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％省ｴﾈ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1324403" y="5415567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ｾﾗﾐｯｸ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ｴﾚ機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71" name="テキスト ボックス 270"/>
          <p:cNvSpPr txBox="1"/>
          <p:nvPr/>
        </p:nvSpPr>
        <p:spPr>
          <a:xfrm>
            <a:off x="1744614" y="554568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電子</a:t>
            </a:r>
            <a:endParaRPr kumimoji="1" lang="en-US" altLang="ja-JP" sz="7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ｺｯｸﾋﾟｯﾄ</a:t>
            </a:r>
          </a:p>
        </p:txBody>
      </p:sp>
      <p:sp>
        <p:nvSpPr>
          <p:cNvPr id="272" name="テキスト ボックス 271"/>
          <p:cNvSpPr txBox="1"/>
          <p:nvPr/>
        </p:nvSpPr>
        <p:spPr>
          <a:xfrm>
            <a:off x="936783" y="5196563"/>
            <a:ext cx="1796502" cy="241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>
                <a:alpha val="98000"/>
              </a:srgb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排出量大設備から対策優先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149002" y="4550400"/>
            <a:ext cx="8875786" cy="33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/>
          <p:cNvSpPr txBox="1"/>
          <p:nvPr/>
        </p:nvSpPr>
        <p:spPr>
          <a:xfrm>
            <a:off x="2532623" y="616683"/>
            <a:ext cx="215444" cy="1227900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③空調ロス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%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81178" y="581884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溶解炉</a:t>
            </a:r>
            <a:endParaRPr kumimoji="1" lang="ja-JP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1209911" y="58680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熱</a:t>
            </a:r>
            <a:r>
              <a:rPr kumimoji="1" lang="ja-JP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処理</a:t>
            </a:r>
            <a:r>
              <a:rPr kumimoji="1" lang="ja-JP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炉</a:t>
            </a:r>
            <a:endParaRPr kumimoji="1" lang="ja-JP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1702987" y="575858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ﾘﾌﾛｰ</a:t>
            </a:r>
            <a:r>
              <a:rPr kumimoji="1" lang="ja-JP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炉</a:t>
            </a:r>
            <a:endParaRPr kumimoji="1" lang="ja-JP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2179252" y="583129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乾燥</a:t>
            </a:r>
            <a:r>
              <a:rPr kumimoji="1" lang="ja-JP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炉</a:t>
            </a:r>
            <a:endParaRPr kumimoji="1" lang="ja-JP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-23534" y="5242148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250</a:t>
            </a: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-63088" y="5168914"/>
            <a:ext cx="4074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(t-CO2)</a:t>
            </a:r>
            <a:endParaRPr kumimoji="1" lang="ja-JP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4" name="テキスト ボックス 233"/>
          <p:cNvSpPr txBox="1"/>
          <p:nvPr/>
        </p:nvSpPr>
        <p:spPr>
          <a:xfrm>
            <a:off x="459601" y="5152763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262</a:t>
            </a:r>
            <a:endParaRPr kumimoji="1" lang="ja-JP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930567" y="5640810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6</a:t>
            </a:r>
            <a:r>
              <a:rPr kumimoji="1" lang="en-US" altLang="ja-JP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8</a:t>
            </a:r>
            <a:endParaRPr kumimoji="1" lang="ja-JP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422495" y="5709857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</a:t>
            </a:r>
            <a:r>
              <a:rPr kumimoji="1" lang="en-US" altLang="ja-JP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8</a:t>
            </a:r>
            <a:endParaRPr kumimoji="1" lang="ja-JP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4499700" y="4776032"/>
            <a:ext cx="1209795" cy="600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加工</a:t>
            </a:r>
            <a:r>
              <a:rPr kumimoji="1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ja-JP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組立</a:t>
            </a:r>
            <a:r>
              <a:rPr kumimoji="1" lang="ja-JP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多い部署での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b="1" dirty="0">
                <a:solidFill>
                  <a:srgbClr val="70AD47">
                    <a:lumMod val="50000"/>
                  </a:srgbClr>
                </a:solidFill>
                <a:latin typeface="游ゴシック" panose="020F0502020204030204"/>
                <a:ea typeface="游ゴシック" panose="020B0400000000000000" pitchFamily="50" charset="-128"/>
              </a:rPr>
              <a:t>エア</a:t>
            </a:r>
            <a:r>
              <a:rPr kumimoji="1" lang="ja-JP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消費量大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7349927" y="4870183"/>
            <a:ext cx="1618709" cy="615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発熱</a:t>
            </a:r>
            <a:r>
              <a:rPr kumimoji="1" lang="ja-JP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設備（炉・ﾁﾗｰ）＋</a:t>
            </a:r>
            <a:r>
              <a:rPr kumimoji="1" lang="ja-JP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C0032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熱ムラ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rgbClr val="DC0032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⇒解消の空調ｴﾈ増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703207" y="1548073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工程</a:t>
            </a:r>
            <a:r>
              <a:rPr kumimoji="1" lang="en-US" altLang="ja-JP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%</a:t>
            </a:r>
            <a:r>
              <a:rPr kumimoji="1" lang="ja-JP" altLang="en-US" sz="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ｘ</a:t>
            </a:r>
            <a:r>
              <a:rPr lang="ja-JP" altLang="en-US" sz="800" b="1" dirty="0" smtClean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ﾛｽ</a:t>
            </a:r>
            <a:r>
              <a:rPr lang="en-US" altLang="ja-JP" sz="800" b="1" dirty="0" smtClean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%</a:t>
            </a:r>
            <a:endParaRPr kumimoji="1" lang="en-US" altLang="ja-JP" sz="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= </a:t>
            </a:r>
            <a:r>
              <a:rPr kumimoji="1" lang="en-US" altLang="ja-JP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14%x10</a:t>
            </a: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%</a:t>
            </a: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42" name="直線矢印コネクタ 241"/>
          <p:cNvCxnSpPr>
            <a:stCxn id="206" idx="1"/>
            <a:endCxn id="8" idx="3"/>
          </p:cNvCxnSpPr>
          <p:nvPr/>
        </p:nvCxnSpPr>
        <p:spPr>
          <a:xfrm flipH="1">
            <a:off x="2335185" y="1441260"/>
            <a:ext cx="1037154" cy="158506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-14252" y="5656944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100</a:t>
            </a: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71" name="直線矢印コネクタ 170"/>
          <p:cNvCxnSpPr>
            <a:stCxn id="82" idx="1"/>
          </p:cNvCxnSpPr>
          <p:nvPr/>
        </p:nvCxnSpPr>
        <p:spPr>
          <a:xfrm flipH="1" flipV="1">
            <a:off x="2321389" y="3281662"/>
            <a:ext cx="1047348" cy="18507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右中かっこ 145"/>
          <p:cNvSpPr/>
          <p:nvPr/>
        </p:nvSpPr>
        <p:spPr>
          <a:xfrm>
            <a:off x="2394932" y="2122348"/>
            <a:ext cx="133202" cy="1300338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32623" y="3292099"/>
            <a:ext cx="215444" cy="1227900"/>
          </a:xfrm>
          <a:prstGeom prst="rect">
            <a:avLst/>
          </a:prstGeom>
          <a:solidFill>
            <a:schemeClr val="bg1"/>
          </a:solidFill>
        </p:spPr>
        <p:txBody>
          <a:bodyPr vert="eaVert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②エアロス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７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%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532623" y="2012227"/>
            <a:ext cx="231089" cy="1131079"/>
          </a:xfrm>
          <a:prstGeom prst="rect">
            <a:avLst/>
          </a:prstGeom>
          <a:solidFill>
            <a:schemeClr val="bg1"/>
          </a:solidFill>
        </p:spPr>
        <p:txBody>
          <a:bodyPr vert="eaVert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①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熱ロス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13%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2660700" y="2753113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ja-JP" altLang="en-US" sz="800" b="1" dirty="0">
                <a:solidFill>
                  <a:prstClr val="black"/>
                </a:solidFill>
              </a:rPr>
              <a:t>工程</a:t>
            </a:r>
            <a:r>
              <a:rPr lang="en-US" altLang="ja-JP" sz="800" b="1" dirty="0">
                <a:solidFill>
                  <a:prstClr val="black"/>
                </a:solidFill>
              </a:rPr>
              <a:t>%</a:t>
            </a:r>
            <a:r>
              <a:rPr lang="ja-JP" altLang="en-US" sz="800" b="1" dirty="0" err="1">
                <a:solidFill>
                  <a:prstClr val="black"/>
                </a:solidFill>
              </a:rPr>
              <a:t>ｘ</a:t>
            </a:r>
            <a:r>
              <a:rPr lang="ja-JP" altLang="en-US" sz="800" b="1" dirty="0">
                <a:solidFill>
                  <a:prstClr val="black"/>
                </a:solidFill>
              </a:rPr>
              <a:t>ﾛｽ</a:t>
            </a:r>
            <a:r>
              <a:rPr lang="en-US" altLang="ja-JP" sz="800" b="1" dirty="0">
                <a:solidFill>
                  <a:prstClr val="black"/>
                </a:solidFill>
              </a:rPr>
              <a:t>%</a:t>
            </a:r>
            <a:endParaRPr kumimoji="1" lang="en-US" altLang="ja-JP" sz="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=37%x35%</a:t>
            </a: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2660815" y="4077661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ja-JP" altLang="en-US" sz="700" b="1" dirty="0" smtClean="0">
                <a:solidFill>
                  <a:prstClr val="black"/>
                </a:solidFill>
              </a:rPr>
              <a:t> 工程</a:t>
            </a:r>
            <a:r>
              <a:rPr lang="en-US" altLang="ja-JP" sz="700" b="1" dirty="0">
                <a:solidFill>
                  <a:prstClr val="black"/>
                </a:solidFill>
              </a:rPr>
              <a:t>%</a:t>
            </a:r>
            <a:r>
              <a:rPr lang="ja-JP" altLang="en-US" sz="700" b="1" dirty="0" err="1">
                <a:solidFill>
                  <a:prstClr val="black"/>
                </a:solidFill>
              </a:rPr>
              <a:t>ｘ</a:t>
            </a:r>
            <a:r>
              <a:rPr lang="ja-JP" altLang="en-US" sz="700" b="1" dirty="0">
                <a:solidFill>
                  <a:prstClr val="black"/>
                </a:solidFill>
              </a:rPr>
              <a:t>ﾛｽ</a:t>
            </a:r>
            <a:r>
              <a:rPr lang="en-US" altLang="ja-JP" sz="700" b="1" dirty="0">
                <a:solidFill>
                  <a:prstClr val="black"/>
                </a:solidFill>
              </a:rPr>
              <a:t>%</a:t>
            </a:r>
            <a:endParaRPr kumimoji="1" lang="en-US" altLang="ja-JP" sz="7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=</a:t>
            </a:r>
            <a:r>
              <a:rPr kumimoji="1" lang="en-US" altLang="ja-JP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29%x25</a:t>
            </a:r>
            <a:r>
              <a:rPr kumimoji="1" lang="en-US" altLang="ja-JP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%</a:t>
            </a:r>
            <a:endParaRPr kumimoji="1" lang="ja-JP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181" name="グラフ 1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303604"/>
              </p:ext>
            </p:extLst>
          </p:nvPr>
        </p:nvGraphicFramePr>
        <p:xfrm>
          <a:off x="5945851" y="4968514"/>
          <a:ext cx="1246975" cy="1387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47" name="グループ化 246"/>
          <p:cNvGrpSpPr/>
          <p:nvPr/>
        </p:nvGrpSpPr>
        <p:grpSpPr>
          <a:xfrm>
            <a:off x="5542318" y="5127746"/>
            <a:ext cx="2077791" cy="932562"/>
            <a:chOff x="5537319" y="5159531"/>
            <a:chExt cx="2077791" cy="932562"/>
          </a:xfrm>
        </p:grpSpPr>
        <p:sp>
          <p:nvSpPr>
            <p:cNvPr id="182" name="テキスト ボックス 181"/>
            <p:cNvSpPr txBox="1"/>
            <p:nvPr/>
          </p:nvSpPr>
          <p:spPr>
            <a:xfrm>
              <a:off x="6552319" y="5953594"/>
              <a:ext cx="106279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14% </a:t>
              </a: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ｶﾞｿﾘﾝ・ﾃﾞｲｰｾﾞﾙ</a:t>
              </a:r>
              <a:endPara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6656408" y="5469055"/>
              <a:ext cx="60112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43% </a:t>
              </a: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半導体</a:t>
              </a:r>
              <a:endPara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　</a:t>
              </a: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　・電子</a:t>
              </a:r>
              <a:endPara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83" name="テキスト ボックス 182"/>
            <p:cNvSpPr txBox="1"/>
            <p:nvPr/>
          </p:nvSpPr>
          <p:spPr>
            <a:xfrm>
              <a:off x="5615740" y="5881691"/>
              <a:ext cx="83035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A</a:t>
              </a:r>
              <a:r>
                <a:rPr kumimoji="1" lang="en-US" altLang="ja-JP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/C,</a:t>
              </a: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ｻｰﾏﾙ　</a:t>
              </a:r>
              <a:r>
                <a:rPr kumimoji="1" lang="en-US" altLang="ja-JP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12</a:t>
              </a: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％</a:t>
              </a:r>
              <a:endPara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84" name="テキスト ボックス 183"/>
            <p:cNvSpPr txBox="1"/>
            <p:nvPr/>
          </p:nvSpPr>
          <p:spPr>
            <a:xfrm>
              <a:off x="5537319" y="5611064"/>
              <a:ext cx="79829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ｾﾗ・点火　</a:t>
              </a:r>
              <a:r>
                <a:rPr kumimoji="1" lang="en-US" altLang="ja-JP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12%</a:t>
              </a:r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5964016" y="5159531"/>
              <a:ext cx="588303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その他 </a:t>
              </a:r>
              <a:r>
                <a:rPr kumimoji="1" lang="ja-JP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７</a:t>
              </a:r>
              <a:r>
                <a:rPr kumimoji="1" lang="en-US" altLang="ja-JP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%</a:t>
              </a:r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5838485" y="5376213"/>
              <a:ext cx="58990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ｴﾚ機　</a:t>
              </a:r>
              <a:r>
                <a:rPr kumimoji="1" lang="en-US" altLang="ja-JP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12</a:t>
              </a: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％</a:t>
              </a:r>
              <a:endPara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195" name="円 194"/>
          <p:cNvSpPr/>
          <p:nvPr/>
        </p:nvSpPr>
        <p:spPr>
          <a:xfrm rot="18079253">
            <a:off x="6014146" y="5115910"/>
            <a:ext cx="1108920" cy="1102685"/>
          </a:xfrm>
          <a:prstGeom prst="pie">
            <a:avLst>
              <a:gd name="adj1" fmla="val 7437138"/>
              <a:gd name="adj2" fmla="val 18298148"/>
            </a:avLst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2" name="正方形/長方形 211"/>
          <p:cNvSpPr/>
          <p:nvPr/>
        </p:nvSpPr>
        <p:spPr>
          <a:xfrm>
            <a:off x="2317522" y="6042590"/>
            <a:ext cx="272327" cy="50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2302372" y="5652114"/>
            <a:ext cx="297124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ｾﾗﾐｯｸ</a:t>
            </a:r>
            <a:endParaRPr kumimoji="1" lang="en-US" altLang="ja-JP" sz="7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点火</a:t>
            </a:r>
          </a:p>
        </p:txBody>
      </p:sp>
      <p:graphicFrame>
        <p:nvGraphicFramePr>
          <p:cNvPr id="194" name="グラフ 1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781374"/>
              </p:ext>
            </p:extLst>
          </p:nvPr>
        </p:nvGraphicFramePr>
        <p:xfrm>
          <a:off x="3169575" y="5007612"/>
          <a:ext cx="1461838" cy="1241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96" name="テキスト ボックス 195"/>
          <p:cNvSpPr txBox="1"/>
          <p:nvPr/>
        </p:nvSpPr>
        <p:spPr>
          <a:xfrm>
            <a:off x="4069654" y="5403093"/>
            <a:ext cx="7502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30% 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ｶﾞｿﾘﾝ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・ﾃﾞｲｰｾﾞﾙ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4077288" y="5865163"/>
            <a:ext cx="48571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17% 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ｴﾚ機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3063348" y="5651353"/>
            <a:ext cx="71654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点火・ｾﾗ 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16%</a:t>
            </a:r>
          </a:p>
        </p:txBody>
      </p:sp>
      <p:sp>
        <p:nvSpPr>
          <p:cNvPr id="199" name="テキスト ボックス 198"/>
          <p:cNvSpPr txBox="1"/>
          <p:nvPr/>
        </p:nvSpPr>
        <p:spPr>
          <a:xfrm>
            <a:off x="3008220" y="5322149"/>
            <a:ext cx="6828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半導体　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・電子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3311391" y="5145425"/>
            <a:ext cx="60112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その他 </a:t>
            </a: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0%</a:t>
            </a:r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3464605" y="5929940"/>
            <a:ext cx="48571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ｴｱｺﾝ 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16%</a:t>
            </a:r>
          </a:p>
        </p:txBody>
      </p:sp>
      <p:sp>
        <p:nvSpPr>
          <p:cNvPr id="215" name="円 214"/>
          <p:cNvSpPr/>
          <p:nvPr/>
        </p:nvSpPr>
        <p:spPr>
          <a:xfrm rot="18079253" flipH="1" flipV="1">
            <a:off x="3417225" y="5086803"/>
            <a:ext cx="1087967" cy="1083167"/>
          </a:xfrm>
          <a:prstGeom prst="pie">
            <a:avLst>
              <a:gd name="adj1" fmla="val 8897397"/>
              <a:gd name="adj2" fmla="val 19261133"/>
            </a:avLst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51" name="直線矢印コネクタ 250"/>
          <p:cNvCxnSpPr>
            <a:stCxn id="164" idx="2"/>
          </p:cNvCxnSpPr>
          <p:nvPr/>
        </p:nvCxnSpPr>
        <p:spPr>
          <a:xfrm flipH="1">
            <a:off x="4532352" y="5376196"/>
            <a:ext cx="572246" cy="3760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/>
          <p:cNvCxnSpPr>
            <a:stCxn id="165" idx="2"/>
          </p:cNvCxnSpPr>
          <p:nvPr/>
        </p:nvCxnSpPr>
        <p:spPr>
          <a:xfrm flipH="1">
            <a:off x="6397113" y="5485736"/>
            <a:ext cx="1762169" cy="39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>
          <a:xfrm flipH="1">
            <a:off x="6906751" y="3845769"/>
            <a:ext cx="1181628" cy="546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stCxn id="241" idx="1"/>
          </p:cNvCxnSpPr>
          <p:nvPr/>
        </p:nvCxnSpPr>
        <p:spPr>
          <a:xfrm flipH="1">
            <a:off x="7675628" y="1698324"/>
            <a:ext cx="499057" cy="95218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205" idx="1"/>
          </p:cNvCxnSpPr>
          <p:nvPr/>
        </p:nvCxnSpPr>
        <p:spPr>
          <a:xfrm flipH="1">
            <a:off x="4869859" y="1532831"/>
            <a:ext cx="306631" cy="227957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210" idx="1"/>
          </p:cNvCxnSpPr>
          <p:nvPr/>
        </p:nvCxnSpPr>
        <p:spPr>
          <a:xfrm flipH="1" flipV="1">
            <a:off x="4648172" y="4013754"/>
            <a:ext cx="560150" cy="20464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/>
          <p:cNvSpPr/>
          <p:nvPr/>
        </p:nvSpPr>
        <p:spPr>
          <a:xfrm>
            <a:off x="0" y="4563670"/>
            <a:ext cx="2756411" cy="1605516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8319768" y="-3428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11/17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62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" y="1269977"/>
            <a:ext cx="5613986" cy="365287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37766" y="2974"/>
            <a:ext cx="364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b="1" u="sng" dirty="0" smtClean="0">
                <a:solidFill>
                  <a:srgbClr val="70AD47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熱ロス：検討内容事例</a:t>
            </a:r>
            <a:endParaRPr lang="en-US" altLang="ja-JP" sz="2800" b="1" u="sng" dirty="0" smtClean="0">
              <a:solidFill>
                <a:srgbClr val="70AD47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766" y="900645"/>
            <a:ext cx="50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403</a:t>
            </a:r>
            <a:r>
              <a:rPr kumimoji="1" lang="ja-JP" altLang="en-US" dirty="0" smtClean="0"/>
              <a:t>工場 </a:t>
            </a:r>
            <a:r>
              <a:rPr kumimoji="1" lang="en-US" altLang="ja-JP" dirty="0" smtClean="0"/>
              <a:t>GSR1</a:t>
            </a:r>
            <a:r>
              <a:rPr kumimoji="1" lang="ja-JP" altLang="en-US" dirty="0" smtClean="0"/>
              <a:t>号炉　排気の状況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20" y="1269978"/>
            <a:ext cx="3284797" cy="202611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テキスト ボックス 6"/>
          <p:cNvSpPr txBox="1"/>
          <p:nvPr/>
        </p:nvSpPr>
        <p:spPr>
          <a:xfrm>
            <a:off x="137765" y="528754"/>
            <a:ext cx="556128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考え方：屋外排気されている未利用熱を回収・活用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882502" y="1269977"/>
            <a:ext cx="4093535" cy="271744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flipH="1">
            <a:off x="5050464" y="1310156"/>
            <a:ext cx="818707" cy="191386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064" y="4999604"/>
            <a:ext cx="5561285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活動項目</a:t>
            </a:r>
            <a:endParaRPr kumimoji="1" lang="en-US" altLang="ja-JP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ja-JP" sz="2000" b="1" dirty="0" smtClean="0">
                <a:solidFill>
                  <a:schemeClr val="accent6">
                    <a:lumMod val="50000"/>
                  </a:schemeClr>
                </a:solidFill>
              </a:rPr>
              <a:t>1.</a:t>
            </a:r>
            <a:r>
              <a:rPr lang="ja-JP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排熱回収対象設備選定</a:t>
            </a:r>
            <a:endParaRPr lang="en-US" altLang="ja-JP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ja-JP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　（</a:t>
            </a:r>
            <a:r>
              <a:rPr lang="ja-JP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ろう付炉、溶解炉、熱処理炉などから選定）</a:t>
            </a:r>
            <a:endParaRPr lang="en-US" altLang="ja-JP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kumimoji="1"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2.</a:t>
            </a:r>
            <a:r>
              <a:rPr kumimoji="1" lang="ja-JP" altLang="en-US" b="1" dirty="0" smtClean="0">
                <a:solidFill>
                  <a:schemeClr val="accent6">
                    <a:lumMod val="50000"/>
                  </a:schemeClr>
                </a:solidFill>
              </a:rPr>
              <a:t>回収・活用方法の技術確立</a:t>
            </a:r>
            <a:endParaRPr kumimoji="1" lang="en-US" altLang="ja-JP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ja-JP" altLang="en-US" sz="1600" b="1" dirty="0">
                <a:solidFill>
                  <a:schemeClr val="accent6">
                    <a:lumMod val="50000"/>
                  </a:schemeClr>
                </a:solidFill>
              </a:rPr>
              <a:t>　</a:t>
            </a:r>
            <a:r>
              <a:rPr kumimoji="1" lang="ja-JP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（</a:t>
            </a:r>
            <a:r>
              <a:rPr lang="ja-JP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不純物除去、回収設備設計）</a:t>
            </a:r>
            <a:endParaRPr kumimoji="1" lang="ja-JP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225" y="3312117"/>
            <a:ext cx="3287792" cy="29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08520" y="119807"/>
            <a:ext cx="6768752" cy="288032"/>
          </a:xfrm>
        </p:spPr>
        <p:txBody>
          <a:bodyPr/>
          <a:lstStyle/>
          <a:p>
            <a:r>
              <a:rPr lang="ja-JP" altLang="en-US" u="sng" dirty="0" smtClean="0">
                <a:solidFill>
                  <a:schemeClr val="accent2">
                    <a:lumMod val="50000"/>
                  </a:schemeClr>
                </a:solidFill>
              </a:rPr>
              <a:t>熱ロス：水素生成　</a:t>
            </a:r>
            <a:r>
              <a:rPr kumimoji="1" lang="ja-JP" altLang="en-US" u="sng" dirty="0" smtClean="0">
                <a:solidFill>
                  <a:schemeClr val="accent2">
                    <a:lumMod val="50000"/>
                  </a:schemeClr>
                </a:solidFill>
              </a:rPr>
              <a:t>開発技術　</a:t>
            </a:r>
            <a:r>
              <a:rPr kumimoji="1" lang="en-US" altLang="ja-JP" u="sng" dirty="0" smtClean="0">
                <a:solidFill>
                  <a:schemeClr val="accent2">
                    <a:lumMod val="50000"/>
                  </a:schemeClr>
                </a:solidFill>
              </a:rPr>
              <a:t>『</a:t>
            </a:r>
            <a:r>
              <a:rPr kumimoji="1" lang="ja-JP" altLang="en-US" u="sng" dirty="0" smtClean="0">
                <a:solidFill>
                  <a:schemeClr val="accent2">
                    <a:lumMod val="50000"/>
                  </a:schemeClr>
                </a:solidFill>
              </a:rPr>
              <a:t>エネマネシステム</a:t>
            </a:r>
            <a:r>
              <a:rPr kumimoji="1" lang="en-US" altLang="ja-JP" u="sng" dirty="0" smtClean="0">
                <a:solidFill>
                  <a:schemeClr val="accent2">
                    <a:lumMod val="50000"/>
                  </a:schemeClr>
                </a:solidFill>
              </a:rPr>
              <a:t>』</a:t>
            </a:r>
            <a:r>
              <a:rPr kumimoji="1" lang="ja-JP" altLang="en-US" u="sng" dirty="0" err="1" smtClean="0">
                <a:solidFill>
                  <a:schemeClr val="accent2">
                    <a:lumMod val="50000"/>
                  </a:schemeClr>
                </a:solidFill>
              </a:rPr>
              <a:t>への</a:t>
            </a:r>
            <a:r>
              <a:rPr kumimoji="1" lang="ja-JP" altLang="en-US" u="sng" dirty="0" smtClean="0">
                <a:solidFill>
                  <a:schemeClr val="accent2">
                    <a:lumMod val="50000"/>
                  </a:schemeClr>
                </a:solidFill>
              </a:rPr>
              <a:t>排熱活用</a:t>
            </a:r>
            <a:endParaRPr kumimoji="1" lang="ja-JP" altLang="en-US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755576" y="929369"/>
            <a:ext cx="7998250" cy="2974671"/>
            <a:chOff x="1247736" y="1694449"/>
            <a:chExt cx="8247944" cy="2974671"/>
          </a:xfrm>
        </p:grpSpPr>
        <p:sp>
          <p:nvSpPr>
            <p:cNvPr id="6" name="正方形/長方形 5"/>
            <p:cNvSpPr/>
            <p:nvPr/>
          </p:nvSpPr>
          <p:spPr>
            <a:xfrm>
              <a:off x="1274068" y="1845010"/>
              <a:ext cx="6013829" cy="27044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7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267728" y="3111254"/>
              <a:ext cx="773488" cy="1500137"/>
            </a:xfrm>
            <a:prstGeom prst="rect">
              <a:avLst/>
            </a:prstGeom>
            <a:gradFill flip="none" rotWithShape="1">
              <a:gsLst>
                <a:gs pos="0">
                  <a:srgbClr val="FF00FF">
                    <a:tint val="66000"/>
                    <a:satMod val="160000"/>
                  </a:srgbClr>
                </a:gs>
                <a:gs pos="50000">
                  <a:srgbClr val="FF00FF">
                    <a:tint val="44500"/>
                    <a:satMod val="160000"/>
                  </a:srgbClr>
                </a:gs>
                <a:gs pos="100000">
                  <a:srgbClr val="FF00FF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9525">
              <a:solidFill>
                <a:srgbClr val="0000FF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7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842280" y="3539344"/>
              <a:ext cx="2255038" cy="1129776"/>
            </a:xfrm>
            <a:prstGeom prst="rect">
              <a:avLst/>
            </a:prstGeom>
            <a:gradFill flip="none" rotWithShape="1">
              <a:gsLst>
                <a:gs pos="0">
                  <a:srgbClr val="008000">
                    <a:tint val="66000"/>
                    <a:satMod val="160000"/>
                  </a:srgbClr>
                </a:gs>
                <a:gs pos="50000">
                  <a:srgbClr val="008000">
                    <a:tint val="44500"/>
                    <a:satMod val="160000"/>
                  </a:srgbClr>
                </a:gs>
                <a:gs pos="100000">
                  <a:srgbClr val="008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9525">
              <a:solidFill>
                <a:srgbClr val="0000FF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7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926414" y="1817902"/>
              <a:ext cx="2139965" cy="1879046"/>
            </a:xfrm>
            <a:prstGeom prst="rect">
              <a:avLst/>
            </a:prstGeom>
            <a:gradFill flip="none" rotWithShape="1">
              <a:gsLst>
                <a:gs pos="0">
                  <a:srgbClr val="0000FF">
                    <a:tint val="66000"/>
                    <a:satMod val="160000"/>
                  </a:srgbClr>
                </a:gs>
                <a:gs pos="50000">
                  <a:srgbClr val="0000FF">
                    <a:tint val="44500"/>
                    <a:satMod val="160000"/>
                  </a:srgbClr>
                </a:gs>
                <a:gs pos="100000">
                  <a:srgbClr val="0000FF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38100">
              <a:solidFill>
                <a:srgbClr val="0000FF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488158" y="3066881"/>
              <a:ext cx="1958413" cy="151542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9525">
              <a:solidFill>
                <a:srgbClr val="0000FF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7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66353" y="1860267"/>
              <a:ext cx="2599835" cy="1407297"/>
            </a:xfrm>
            <a:prstGeom prst="rect">
              <a:avLst/>
            </a:prstGeom>
            <a:gradFill flip="none" rotWithShape="1">
              <a:gsLst>
                <a:gs pos="0">
                  <a:srgbClr val="FF00FF">
                    <a:tint val="66000"/>
                    <a:satMod val="160000"/>
                  </a:srgbClr>
                </a:gs>
                <a:gs pos="50000">
                  <a:srgbClr val="FF00FF">
                    <a:tint val="44500"/>
                    <a:satMod val="160000"/>
                  </a:srgbClr>
                </a:gs>
                <a:gs pos="100000">
                  <a:srgbClr val="FF00FF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9525">
              <a:solidFill>
                <a:srgbClr val="0000FF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7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247736" y="1845010"/>
              <a:ext cx="1442230" cy="1649171"/>
            </a:xfrm>
            <a:prstGeom prst="rect">
              <a:avLst/>
            </a:prstGeom>
            <a:gradFill flip="none" rotWithShape="1">
              <a:gsLst>
                <a:gs pos="0">
                  <a:srgbClr val="008000">
                    <a:tint val="66000"/>
                    <a:satMod val="160000"/>
                  </a:srgbClr>
                </a:gs>
                <a:gs pos="50000">
                  <a:srgbClr val="008000">
                    <a:tint val="44500"/>
                    <a:satMod val="160000"/>
                  </a:srgbClr>
                </a:gs>
                <a:gs pos="100000">
                  <a:srgbClr val="008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9525">
              <a:solidFill>
                <a:srgbClr val="0000FF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7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grpSp>
          <p:nvGrpSpPr>
            <p:cNvPr id="13" name="グループ化 12"/>
            <p:cNvGrpSpPr/>
            <p:nvPr/>
          </p:nvGrpSpPr>
          <p:grpSpPr>
            <a:xfrm>
              <a:off x="1699282" y="2042870"/>
              <a:ext cx="7772833" cy="2471917"/>
              <a:chOff x="179512" y="1667621"/>
              <a:chExt cx="12825805" cy="4718631"/>
            </a:xfrm>
          </p:grpSpPr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>
                <a:off x="7947526" y="2725338"/>
                <a:ext cx="3141845" cy="33912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 flipV="1">
                <a:off x="1691680" y="5634429"/>
                <a:ext cx="0" cy="73922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 flipV="1">
                <a:off x="4572000" y="2674757"/>
                <a:ext cx="230963" cy="15537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>
                <a:off x="1223630" y="2078955"/>
                <a:ext cx="4945296" cy="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pic>
            <p:nvPicPr>
              <p:cNvPr id="35" name="図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464" y="2170200"/>
                <a:ext cx="766411" cy="766411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36" name="図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91" y="2965372"/>
                <a:ext cx="692060" cy="69206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37" name="図 3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14" t="16087" r="13306" b="27079"/>
              <a:stretch/>
            </p:blipFill>
            <p:spPr>
              <a:xfrm>
                <a:off x="6183333" y="2087988"/>
                <a:ext cx="1764196" cy="122193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38" name="図 3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20" y="5085478"/>
                <a:ext cx="530269" cy="530269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39" name="図 3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91" y="4051024"/>
                <a:ext cx="734728" cy="734728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b="7869"/>
              <a:stretch/>
            </p:blipFill>
            <p:spPr>
              <a:xfrm>
                <a:off x="3941927" y="2602240"/>
                <a:ext cx="529059" cy="487436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sp>
            <p:nvSpPr>
              <p:cNvPr id="41" name="Line 7"/>
              <p:cNvSpPr>
                <a:spLocks noChangeShapeType="1"/>
              </p:cNvSpPr>
              <p:nvPr/>
            </p:nvSpPr>
            <p:spPr bwMode="auto">
              <a:xfrm>
                <a:off x="1038547" y="2625194"/>
                <a:ext cx="174260" cy="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V="1">
                <a:off x="1223626" y="2077883"/>
                <a:ext cx="11054" cy="1233518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43" name="Line 7"/>
              <p:cNvSpPr>
                <a:spLocks noChangeShapeType="1"/>
              </p:cNvSpPr>
              <p:nvPr/>
            </p:nvSpPr>
            <p:spPr bwMode="auto">
              <a:xfrm>
                <a:off x="1223628" y="3693436"/>
                <a:ext cx="3763749" cy="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1359152" y="5016666"/>
                <a:ext cx="623130" cy="61776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pic>
            <p:nvPicPr>
              <p:cNvPr id="45" name="図 4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6163" y="5069868"/>
                <a:ext cx="515561" cy="515561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46" name="図 4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01" r="16856"/>
              <a:stretch/>
            </p:blipFill>
            <p:spPr>
              <a:xfrm>
                <a:off x="1306393" y="1866132"/>
                <a:ext cx="396044" cy="568681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 flipV="1">
                <a:off x="1871700" y="2170197"/>
                <a:ext cx="0" cy="757307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>
                <a:off x="1871700" y="2927505"/>
                <a:ext cx="276165" cy="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3779505" y="2251285"/>
                <a:ext cx="778236" cy="31466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lIns="35967" tIns="35967" rIns="35967" bIns="35967" rtlCol="0">
                <a:spAutoFit/>
              </a:bodyPr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5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短期間貯蔵</a:t>
                </a:r>
              </a:p>
            </p:txBody>
          </p:sp>
          <p:sp>
            <p:nvSpPr>
              <p:cNvPr id="50" name="Line 7"/>
              <p:cNvSpPr>
                <a:spLocks noChangeShapeType="1"/>
              </p:cNvSpPr>
              <p:nvPr/>
            </p:nvSpPr>
            <p:spPr bwMode="auto">
              <a:xfrm>
                <a:off x="4787486" y="2445157"/>
                <a:ext cx="1381439" cy="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51" name="Line 7"/>
              <p:cNvSpPr>
                <a:spLocks noChangeShapeType="1"/>
              </p:cNvSpPr>
              <p:nvPr/>
            </p:nvSpPr>
            <p:spPr bwMode="auto">
              <a:xfrm flipV="1">
                <a:off x="4802963" y="2436737"/>
                <a:ext cx="0" cy="236927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1651675" y="4257696"/>
                <a:ext cx="778238" cy="31466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lIns="35967" tIns="35967" rIns="35967" bIns="35967" rtlCol="0">
                <a:spAutoFit/>
              </a:bodyPr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5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長期間貯蔵</a:t>
                </a:r>
                <a:endParaRPr kumimoji="1" lang="en-US" altLang="ja-JP" sz="5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53" name="Line 7"/>
              <p:cNvSpPr>
                <a:spLocks noChangeShapeType="1"/>
              </p:cNvSpPr>
              <p:nvPr/>
            </p:nvSpPr>
            <p:spPr bwMode="auto">
              <a:xfrm>
                <a:off x="4990468" y="2725342"/>
                <a:ext cx="1178457" cy="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54" name="Line 7"/>
              <p:cNvSpPr>
                <a:spLocks noChangeShapeType="1"/>
              </p:cNvSpPr>
              <p:nvPr/>
            </p:nvSpPr>
            <p:spPr bwMode="auto">
              <a:xfrm flipV="1">
                <a:off x="4987377" y="2733554"/>
                <a:ext cx="0" cy="959882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55" name="Line 7"/>
              <p:cNvSpPr>
                <a:spLocks noChangeShapeType="1"/>
              </p:cNvSpPr>
              <p:nvPr/>
            </p:nvSpPr>
            <p:spPr bwMode="auto">
              <a:xfrm flipV="1">
                <a:off x="1691680" y="6355255"/>
                <a:ext cx="10363300" cy="30997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56" name="Line 7"/>
              <p:cNvSpPr>
                <a:spLocks noChangeShapeType="1"/>
              </p:cNvSpPr>
              <p:nvPr/>
            </p:nvSpPr>
            <p:spPr bwMode="auto">
              <a:xfrm>
                <a:off x="1025821" y="5327799"/>
                <a:ext cx="341823" cy="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179512" y="2045083"/>
                <a:ext cx="946165" cy="1840472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pic>
            <p:nvPicPr>
              <p:cNvPr id="58" name="図 57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418" b="5414"/>
              <a:stretch/>
            </p:blipFill>
            <p:spPr>
              <a:xfrm>
                <a:off x="179512" y="3732136"/>
                <a:ext cx="313518" cy="279562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sp>
            <p:nvSpPr>
              <p:cNvPr id="59" name="テキスト ボックス 58"/>
              <p:cNvSpPr txBox="1"/>
              <p:nvPr/>
            </p:nvSpPr>
            <p:spPr>
              <a:xfrm>
                <a:off x="445881" y="3754330"/>
                <a:ext cx="647309" cy="3146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none" lIns="35967" tIns="35967" rIns="35967" bIns="35967" rtlCol="0">
                <a:spAutoFit/>
              </a:bodyPr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5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豊田通商</a:t>
                </a:r>
                <a:endParaRPr kumimoji="1" lang="en-US" altLang="ja-JP" sz="5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2138840" y="2199029"/>
                <a:ext cx="1512072" cy="14388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grpSp>
            <p:nvGrpSpPr>
              <p:cNvPr id="61" name="グループ化 60"/>
              <p:cNvGrpSpPr/>
              <p:nvPr/>
            </p:nvGrpSpPr>
            <p:grpSpPr>
              <a:xfrm>
                <a:off x="2164737" y="2177391"/>
                <a:ext cx="1470387" cy="1414813"/>
                <a:chOff x="2699792" y="2044764"/>
                <a:chExt cx="1465016" cy="2322282"/>
              </a:xfrm>
            </p:grpSpPr>
            <p:grpSp>
              <p:nvGrpSpPr>
                <p:cNvPr id="126" name="グループ化 125"/>
                <p:cNvGrpSpPr/>
                <p:nvPr/>
              </p:nvGrpSpPr>
              <p:grpSpPr>
                <a:xfrm>
                  <a:off x="2746824" y="2437560"/>
                  <a:ext cx="1371157" cy="843575"/>
                  <a:chOff x="2746824" y="2245966"/>
                  <a:chExt cx="1682578" cy="1035170"/>
                </a:xfrm>
              </p:grpSpPr>
              <p:sp>
                <p:nvSpPr>
                  <p:cNvPr id="140" name="正方形/長方形 139"/>
                  <p:cNvSpPr/>
                  <p:nvPr/>
                </p:nvSpPr>
                <p:spPr>
                  <a:xfrm>
                    <a:off x="2746824" y="2245966"/>
                    <a:ext cx="1677451" cy="103517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35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8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endParaRPr>
                  </a:p>
                </p:txBody>
              </p:sp>
              <p:sp>
                <p:nvSpPr>
                  <p:cNvPr id="141" name="フリーフォーム 140"/>
                  <p:cNvSpPr/>
                  <p:nvPr/>
                </p:nvSpPr>
                <p:spPr>
                  <a:xfrm>
                    <a:off x="3014820" y="2490193"/>
                    <a:ext cx="697578" cy="557477"/>
                  </a:xfrm>
                  <a:custGeom>
                    <a:avLst/>
                    <a:gdLst>
                      <a:gd name="connsiteX0" fmla="*/ 2731 w 707250"/>
                      <a:gd name="connsiteY0" fmla="*/ 566304 h 585170"/>
                      <a:gd name="connsiteX1" fmla="*/ 177415 w 707250"/>
                      <a:gd name="connsiteY1" fmla="*/ 175959 h 585170"/>
                      <a:gd name="connsiteX2" fmla="*/ 345631 w 707250"/>
                      <a:gd name="connsiteY2" fmla="*/ 1274 h 585170"/>
                      <a:gd name="connsiteX3" fmla="*/ 533255 w 707250"/>
                      <a:gd name="connsiteY3" fmla="*/ 117731 h 585170"/>
                      <a:gd name="connsiteX4" fmla="*/ 684217 w 707250"/>
                      <a:gd name="connsiteY4" fmla="*/ 480040 h 585170"/>
                      <a:gd name="connsiteX5" fmla="*/ 699314 w 707250"/>
                      <a:gd name="connsiteY5" fmla="*/ 525329 h 585170"/>
                      <a:gd name="connsiteX6" fmla="*/ 610893 w 707250"/>
                      <a:gd name="connsiteY6" fmla="*/ 542582 h 585170"/>
                      <a:gd name="connsiteX7" fmla="*/ 464244 w 707250"/>
                      <a:gd name="connsiteY7" fmla="*/ 449848 h 585170"/>
                      <a:gd name="connsiteX8" fmla="*/ 421112 w 707250"/>
                      <a:gd name="connsiteY8" fmla="*/ 521016 h 585170"/>
                      <a:gd name="connsiteX9" fmla="*/ 341317 w 707250"/>
                      <a:gd name="connsiteY9" fmla="*/ 512389 h 585170"/>
                      <a:gd name="connsiteX10" fmla="*/ 129970 w 707250"/>
                      <a:gd name="connsiteY10" fmla="*/ 376523 h 585170"/>
                      <a:gd name="connsiteX11" fmla="*/ 73899 w 707250"/>
                      <a:gd name="connsiteY11" fmla="*/ 508076 h 585170"/>
                      <a:gd name="connsiteX12" fmla="*/ 2731 w 707250"/>
                      <a:gd name="connsiteY12" fmla="*/ 566304 h 585170"/>
                      <a:gd name="connsiteX0" fmla="*/ 2825 w 707344"/>
                      <a:gd name="connsiteY0" fmla="*/ 566548 h 584964"/>
                      <a:gd name="connsiteX1" fmla="*/ 179665 w 707344"/>
                      <a:gd name="connsiteY1" fmla="*/ 182672 h 584964"/>
                      <a:gd name="connsiteX2" fmla="*/ 345725 w 707344"/>
                      <a:gd name="connsiteY2" fmla="*/ 1518 h 584964"/>
                      <a:gd name="connsiteX3" fmla="*/ 533349 w 707344"/>
                      <a:gd name="connsiteY3" fmla="*/ 117975 h 584964"/>
                      <a:gd name="connsiteX4" fmla="*/ 684311 w 707344"/>
                      <a:gd name="connsiteY4" fmla="*/ 480284 h 584964"/>
                      <a:gd name="connsiteX5" fmla="*/ 699408 w 707344"/>
                      <a:gd name="connsiteY5" fmla="*/ 525573 h 584964"/>
                      <a:gd name="connsiteX6" fmla="*/ 610987 w 707344"/>
                      <a:gd name="connsiteY6" fmla="*/ 542826 h 584964"/>
                      <a:gd name="connsiteX7" fmla="*/ 464338 w 707344"/>
                      <a:gd name="connsiteY7" fmla="*/ 450092 h 584964"/>
                      <a:gd name="connsiteX8" fmla="*/ 421206 w 707344"/>
                      <a:gd name="connsiteY8" fmla="*/ 521260 h 584964"/>
                      <a:gd name="connsiteX9" fmla="*/ 341411 w 707344"/>
                      <a:gd name="connsiteY9" fmla="*/ 512633 h 584964"/>
                      <a:gd name="connsiteX10" fmla="*/ 130064 w 707344"/>
                      <a:gd name="connsiteY10" fmla="*/ 376767 h 584964"/>
                      <a:gd name="connsiteX11" fmla="*/ 73993 w 707344"/>
                      <a:gd name="connsiteY11" fmla="*/ 508320 h 584964"/>
                      <a:gd name="connsiteX12" fmla="*/ 2825 w 707344"/>
                      <a:gd name="connsiteY12" fmla="*/ 566548 h 584964"/>
                      <a:gd name="connsiteX0" fmla="*/ 2825 w 707344"/>
                      <a:gd name="connsiteY0" fmla="*/ 556031 h 574447"/>
                      <a:gd name="connsiteX1" fmla="*/ 179665 w 707344"/>
                      <a:gd name="connsiteY1" fmla="*/ 172155 h 574447"/>
                      <a:gd name="connsiteX2" fmla="*/ 350038 w 707344"/>
                      <a:gd name="connsiteY2" fmla="*/ 1784 h 574447"/>
                      <a:gd name="connsiteX3" fmla="*/ 533349 w 707344"/>
                      <a:gd name="connsiteY3" fmla="*/ 107458 h 574447"/>
                      <a:gd name="connsiteX4" fmla="*/ 684311 w 707344"/>
                      <a:gd name="connsiteY4" fmla="*/ 469767 h 574447"/>
                      <a:gd name="connsiteX5" fmla="*/ 699408 w 707344"/>
                      <a:gd name="connsiteY5" fmla="*/ 515056 h 574447"/>
                      <a:gd name="connsiteX6" fmla="*/ 610987 w 707344"/>
                      <a:gd name="connsiteY6" fmla="*/ 532309 h 574447"/>
                      <a:gd name="connsiteX7" fmla="*/ 464338 w 707344"/>
                      <a:gd name="connsiteY7" fmla="*/ 439575 h 574447"/>
                      <a:gd name="connsiteX8" fmla="*/ 421206 w 707344"/>
                      <a:gd name="connsiteY8" fmla="*/ 510743 h 574447"/>
                      <a:gd name="connsiteX9" fmla="*/ 341411 w 707344"/>
                      <a:gd name="connsiteY9" fmla="*/ 502116 h 574447"/>
                      <a:gd name="connsiteX10" fmla="*/ 130064 w 707344"/>
                      <a:gd name="connsiteY10" fmla="*/ 366250 h 574447"/>
                      <a:gd name="connsiteX11" fmla="*/ 73993 w 707344"/>
                      <a:gd name="connsiteY11" fmla="*/ 497803 h 574447"/>
                      <a:gd name="connsiteX12" fmla="*/ 2825 w 707344"/>
                      <a:gd name="connsiteY12" fmla="*/ 556031 h 574447"/>
                      <a:gd name="connsiteX0" fmla="*/ 2825 w 707556"/>
                      <a:gd name="connsiteY0" fmla="*/ 555870 h 574286"/>
                      <a:gd name="connsiteX1" fmla="*/ 179665 w 707556"/>
                      <a:gd name="connsiteY1" fmla="*/ 171994 h 574286"/>
                      <a:gd name="connsiteX2" fmla="*/ 350038 w 707556"/>
                      <a:gd name="connsiteY2" fmla="*/ 1623 h 574286"/>
                      <a:gd name="connsiteX3" fmla="*/ 529036 w 707556"/>
                      <a:gd name="connsiteY3" fmla="*/ 109453 h 574286"/>
                      <a:gd name="connsiteX4" fmla="*/ 684311 w 707556"/>
                      <a:gd name="connsiteY4" fmla="*/ 469606 h 574286"/>
                      <a:gd name="connsiteX5" fmla="*/ 699408 w 707556"/>
                      <a:gd name="connsiteY5" fmla="*/ 514895 h 574286"/>
                      <a:gd name="connsiteX6" fmla="*/ 610987 w 707556"/>
                      <a:gd name="connsiteY6" fmla="*/ 532148 h 574286"/>
                      <a:gd name="connsiteX7" fmla="*/ 464338 w 707556"/>
                      <a:gd name="connsiteY7" fmla="*/ 439414 h 574286"/>
                      <a:gd name="connsiteX8" fmla="*/ 421206 w 707556"/>
                      <a:gd name="connsiteY8" fmla="*/ 510582 h 574286"/>
                      <a:gd name="connsiteX9" fmla="*/ 341411 w 707556"/>
                      <a:gd name="connsiteY9" fmla="*/ 501955 h 574286"/>
                      <a:gd name="connsiteX10" fmla="*/ 130064 w 707556"/>
                      <a:gd name="connsiteY10" fmla="*/ 366089 h 574286"/>
                      <a:gd name="connsiteX11" fmla="*/ 73993 w 707556"/>
                      <a:gd name="connsiteY11" fmla="*/ 497642 h 574286"/>
                      <a:gd name="connsiteX12" fmla="*/ 2825 w 707556"/>
                      <a:gd name="connsiteY12" fmla="*/ 555870 h 574286"/>
                      <a:gd name="connsiteX0" fmla="*/ 2825 w 706119"/>
                      <a:gd name="connsiteY0" fmla="*/ 555870 h 574286"/>
                      <a:gd name="connsiteX1" fmla="*/ 179665 w 706119"/>
                      <a:gd name="connsiteY1" fmla="*/ 171994 h 574286"/>
                      <a:gd name="connsiteX2" fmla="*/ 350038 w 706119"/>
                      <a:gd name="connsiteY2" fmla="*/ 1623 h 574286"/>
                      <a:gd name="connsiteX3" fmla="*/ 529036 w 706119"/>
                      <a:gd name="connsiteY3" fmla="*/ 109453 h 574286"/>
                      <a:gd name="connsiteX4" fmla="*/ 684311 w 706119"/>
                      <a:gd name="connsiteY4" fmla="*/ 469606 h 574286"/>
                      <a:gd name="connsiteX5" fmla="*/ 697252 w 706119"/>
                      <a:gd name="connsiteY5" fmla="*/ 508425 h 574286"/>
                      <a:gd name="connsiteX6" fmla="*/ 610987 w 706119"/>
                      <a:gd name="connsiteY6" fmla="*/ 532148 h 574286"/>
                      <a:gd name="connsiteX7" fmla="*/ 464338 w 706119"/>
                      <a:gd name="connsiteY7" fmla="*/ 439414 h 574286"/>
                      <a:gd name="connsiteX8" fmla="*/ 421206 w 706119"/>
                      <a:gd name="connsiteY8" fmla="*/ 510582 h 574286"/>
                      <a:gd name="connsiteX9" fmla="*/ 341411 w 706119"/>
                      <a:gd name="connsiteY9" fmla="*/ 501955 h 574286"/>
                      <a:gd name="connsiteX10" fmla="*/ 130064 w 706119"/>
                      <a:gd name="connsiteY10" fmla="*/ 366089 h 574286"/>
                      <a:gd name="connsiteX11" fmla="*/ 73993 w 706119"/>
                      <a:gd name="connsiteY11" fmla="*/ 497642 h 574286"/>
                      <a:gd name="connsiteX12" fmla="*/ 2825 w 706119"/>
                      <a:gd name="connsiteY12" fmla="*/ 555870 h 574286"/>
                      <a:gd name="connsiteX0" fmla="*/ 2825 w 707022"/>
                      <a:gd name="connsiteY0" fmla="*/ 555870 h 574286"/>
                      <a:gd name="connsiteX1" fmla="*/ 179665 w 707022"/>
                      <a:gd name="connsiteY1" fmla="*/ 171994 h 574286"/>
                      <a:gd name="connsiteX2" fmla="*/ 350038 w 707022"/>
                      <a:gd name="connsiteY2" fmla="*/ 1623 h 574286"/>
                      <a:gd name="connsiteX3" fmla="*/ 529036 w 707022"/>
                      <a:gd name="connsiteY3" fmla="*/ 109453 h 574286"/>
                      <a:gd name="connsiteX4" fmla="*/ 684311 w 707022"/>
                      <a:gd name="connsiteY4" fmla="*/ 469606 h 574286"/>
                      <a:gd name="connsiteX5" fmla="*/ 697252 w 707022"/>
                      <a:gd name="connsiteY5" fmla="*/ 508425 h 574286"/>
                      <a:gd name="connsiteX6" fmla="*/ 598047 w 707022"/>
                      <a:gd name="connsiteY6" fmla="*/ 529992 h 574286"/>
                      <a:gd name="connsiteX7" fmla="*/ 464338 w 707022"/>
                      <a:gd name="connsiteY7" fmla="*/ 439414 h 574286"/>
                      <a:gd name="connsiteX8" fmla="*/ 421206 w 707022"/>
                      <a:gd name="connsiteY8" fmla="*/ 510582 h 574286"/>
                      <a:gd name="connsiteX9" fmla="*/ 341411 w 707022"/>
                      <a:gd name="connsiteY9" fmla="*/ 501955 h 574286"/>
                      <a:gd name="connsiteX10" fmla="*/ 130064 w 707022"/>
                      <a:gd name="connsiteY10" fmla="*/ 366089 h 574286"/>
                      <a:gd name="connsiteX11" fmla="*/ 73993 w 707022"/>
                      <a:gd name="connsiteY11" fmla="*/ 497642 h 574286"/>
                      <a:gd name="connsiteX12" fmla="*/ 2825 w 707022"/>
                      <a:gd name="connsiteY12" fmla="*/ 555870 h 574286"/>
                      <a:gd name="connsiteX0" fmla="*/ 2825 w 707022"/>
                      <a:gd name="connsiteY0" fmla="*/ 555870 h 574286"/>
                      <a:gd name="connsiteX1" fmla="*/ 179665 w 707022"/>
                      <a:gd name="connsiteY1" fmla="*/ 171994 h 574286"/>
                      <a:gd name="connsiteX2" fmla="*/ 350038 w 707022"/>
                      <a:gd name="connsiteY2" fmla="*/ 1623 h 574286"/>
                      <a:gd name="connsiteX3" fmla="*/ 529036 w 707022"/>
                      <a:gd name="connsiteY3" fmla="*/ 109453 h 574286"/>
                      <a:gd name="connsiteX4" fmla="*/ 684311 w 707022"/>
                      <a:gd name="connsiteY4" fmla="*/ 469606 h 574286"/>
                      <a:gd name="connsiteX5" fmla="*/ 697252 w 707022"/>
                      <a:gd name="connsiteY5" fmla="*/ 508425 h 574286"/>
                      <a:gd name="connsiteX6" fmla="*/ 598047 w 707022"/>
                      <a:gd name="connsiteY6" fmla="*/ 521366 h 574286"/>
                      <a:gd name="connsiteX7" fmla="*/ 464338 w 707022"/>
                      <a:gd name="connsiteY7" fmla="*/ 439414 h 574286"/>
                      <a:gd name="connsiteX8" fmla="*/ 421206 w 707022"/>
                      <a:gd name="connsiteY8" fmla="*/ 510582 h 574286"/>
                      <a:gd name="connsiteX9" fmla="*/ 341411 w 707022"/>
                      <a:gd name="connsiteY9" fmla="*/ 501955 h 574286"/>
                      <a:gd name="connsiteX10" fmla="*/ 130064 w 707022"/>
                      <a:gd name="connsiteY10" fmla="*/ 366089 h 574286"/>
                      <a:gd name="connsiteX11" fmla="*/ 73993 w 707022"/>
                      <a:gd name="connsiteY11" fmla="*/ 497642 h 574286"/>
                      <a:gd name="connsiteX12" fmla="*/ 2825 w 707022"/>
                      <a:gd name="connsiteY12" fmla="*/ 555870 h 574286"/>
                      <a:gd name="connsiteX0" fmla="*/ 2825 w 707022"/>
                      <a:gd name="connsiteY0" fmla="*/ 555870 h 574286"/>
                      <a:gd name="connsiteX1" fmla="*/ 179665 w 707022"/>
                      <a:gd name="connsiteY1" fmla="*/ 171994 h 574286"/>
                      <a:gd name="connsiteX2" fmla="*/ 350038 w 707022"/>
                      <a:gd name="connsiteY2" fmla="*/ 1623 h 574286"/>
                      <a:gd name="connsiteX3" fmla="*/ 529036 w 707022"/>
                      <a:gd name="connsiteY3" fmla="*/ 109453 h 574286"/>
                      <a:gd name="connsiteX4" fmla="*/ 684311 w 707022"/>
                      <a:gd name="connsiteY4" fmla="*/ 469606 h 574286"/>
                      <a:gd name="connsiteX5" fmla="*/ 697252 w 707022"/>
                      <a:gd name="connsiteY5" fmla="*/ 508425 h 574286"/>
                      <a:gd name="connsiteX6" fmla="*/ 598047 w 707022"/>
                      <a:gd name="connsiteY6" fmla="*/ 521366 h 574286"/>
                      <a:gd name="connsiteX7" fmla="*/ 472965 w 707022"/>
                      <a:gd name="connsiteY7" fmla="*/ 452353 h 574286"/>
                      <a:gd name="connsiteX8" fmla="*/ 421206 w 707022"/>
                      <a:gd name="connsiteY8" fmla="*/ 510582 h 574286"/>
                      <a:gd name="connsiteX9" fmla="*/ 341411 w 707022"/>
                      <a:gd name="connsiteY9" fmla="*/ 501955 h 574286"/>
                      <a:gd name="connsiteX10" fmla="*/ 130064 w 707022"/>
                      <a:gd name="connsiteY10" fmla="*/ 366089 h 574286"/>
                      <a:gd name="connsiteX11" fmla="*/ 73993 w 707022"/>
                      <a:gd name="connsiteY11" fmla="*/ 497642 h 574286"/>
                      <a:gd name="connsiteX12" fmla="*/ 2825 w 707022"/>
                      <a:gd name="connsiteY12" fmla="*/ 555870 h 574286"/>
                      <a:gd name="connsiteX0" fmla="*/ 2825 w 707022"/>
                      <a:gd name="connsiteY0" fmla="*/ 555870 h 574286"/>
                      <a:gd name="connsiteX1" fmla="*/ 179665 w 707022"/>
                      <a:gd name="connsiteY1" fmla="*/ 171994 h 574286"/>
                      <a:gd name="connsiteX2" fmla="*/ 350038 w 707022"/>
                      <a:gd name="connsiteY2" fmla="*/ 1623 h 574286"/>
                      <a:gd name="connsiteX3" fmla="*/ 529036 w 707022"/>
                      <a:gd name="connsiteY3" fmla="*/ 109453 h 574286"/>
                      <a:gd name="connsiteX4" fmla="*/ 684311 w 707022"/>
                      <a:gd name="connsiteY4" fmla="*/ 469606 h 574286"/>
                      <a:gd name="connsiteX5" fmla="*/ 697252 w 707022"/>
                      <a:gd name="connsiteY5" fmla="*/ 508425 h 574286"/>
                      <a:gd name="connsiteX6" fmla="*/ 598047 w 707022"/>
                      <a:gd name="connsiteY6" fmla="*/ 521366 h 574286"/>
                      <a:gd name="connsiteX7" fmla="*/ 472965 w 707022"/>
                      <a:gd name="connsiteY7" fmla="*/ 452353 h 574286"/>
                      <a:gd name="connsiteX8" fmla="*/ 408266 w 707022"/>
                      <a:gd name="connsiteY8" fmla="*/ 512739 h 574286"/>
                      <a:gd name="connsiteX9" fmla="*/ 341411 w 707022"/>
                      <a:gd name="connsiteY9" fmla="*/ 501955 h 574286"/>
                      <a:gd name="connsiteX10" fmla="*/ 130064 w 707022"/>
                      <a:gd name="connsiteY10" fmla="*/ 366089 h 574286"/>
                      <a:gd name="connsiteX11" fmla="*/ 73993 w 707022"/>
                      <a:gd name="connsiteY11" fmla="*/ 497642 h 574286"/>
                      <a:gd name="connsiteX12" fmla="*/ 2825 w 707022"/>
                      <a:gd name="connsiteY12" fmla="*/ 555870 h 574286"/>
                      <a:gd name="connsiteX0" fmla="*/ 2825 w 707022"/>
                      <a:gd name="connsiteY0" fmla="*/ 555870 h 574286"/>
                      <a:gd name="connsiteX1" fmla="*/ 179665 w 707022"/>
                      <a:gd name="connsiteY1" fmla="*/ 171994 h 574286"/>
                      <a:gd name="connsiteX2" fmla="*/ 350038 w 707022"/>
                      <a:gd name="connsiteY2" fmla="*/ 1623 h 574286"/>
                      <a:gd name="connsiteX3" fmla="*/ 529036 w 707022"/>
                      <a:gd name="connsiteY3" fmla="*/ 109453 h 574286"/>
                      <a:gd name="connsiteX4" fmla="*/ 684311 w 707022"/>
                      <a:gd name="connsiteY4" fmla="*/ 469606 h 574286"/>
                      <a:gd name="connsiteX5" fmla="*/ 697252 w 707022"/>
                      <a:gd name="connsiteY5" fmla="*/ 508425 h 574286"/>
                      <a:gd name="connsiteX6" fmla="*/ 598047 w 707022"/>
                      <a:gd name="connsiteY6" fmla="*/ 521366 h 574286"/>
                      <a:gd name="connsiteX7" fmla="*/ 472965 w 707022"/>
                      <a:gd name="connsiteY7" fmla="*/ 452353 h 574286"/>
                      <a:gd name="connsiteX8" fmla="*/ 408266 w 707022"/>
                      <a:gd name="connsiteY8" fmla="*/ 512739 h 574286"/>
                      <a:gd name="connsiteX9" fmla="*/ 311218 w 707022"/>
                      <a:gd name="connsiteY9" fmla="*/ 493328 h 574286"/>
                      <a:gd name="connsiteX10" fmla="*/ 130064 w 707022"/>
                      <a:gd name="connsiteY10" fmla="*/ 366089 h 574286"/>
                      <a:gd name="connsiteX11" fmla="*/ 73993 w 707022"/>
                      <a:gd name="connsiteY11" fmla="*/ 497642 h 574286"/>
                      <a:gd name="connsiteX12" fmla="*/ 2825 w 707022"/>
                      <a:gd name="connsiteY12" fmla="*/ 555870 h 574286"/>
                      <a:gd name="connsiteX0" fmla="*/ 3567 w 707764"/>
                      <a:gd name="connsiteY0" fmla="*/ 555870 h 574286"/>
                      <a:gd name="connsiteX1" fmla="*/ 180407 w 707764"/>
                      <a:gd name="connsiteY1" fmla="*/ 171994 h 574286"/>
                      <a:gd name="connsiteX2" fmla="*/ 350780 w 707764"/>
                      <a:gd name="connsiteY2" fmla="*/ 1623 h 574286"/>
                      <a:gd name="connsiteX3" fmla="*/ 529778 w 707764"/>
                      <a:gd name="connsiteY3" fmla="*/ 109453 h 574286"/>
                      <a:gd name="connsiteX4" fmla="*/ 685053 w 707764"/>
                      <a:gd name="connsiteY4" fmla="*/ 469606 h 574286"/>
                      <a:gd name="connsiteX5" fmla="*/ 697994 w 707764"/>
                      <a:gd name="connsiteY5" fmla="*/ 508425 h 574286"/>
                      <a:gd name="connsiteX6" fmla="*/ 598789 w 707764"/>
                      <a:gd name="connsiteY6" fmla="*/ 521366 h 574286"/>
                      <a:gd name="connsiteX7" fmla="*/ 473707 w 707764"/>
                      <a:gd name="connsiteY7" fmla="*/ 452353 h 574286"/>
                      <a:gd name="connsiteX8" fmla="*/ 409008 w 707764"/>
                      <a:gd name="connsiteY8" fmla="*/ 512739 h 574286"/>
                      <a:gd name="connsiteX9" fmla="*/ 311960 w 707764"/>
                      <a:gd name="connsiteY9" fmla="*/ 493328 h 574286"/>
                      <a:gd name="connsiteX10" fmla="*/ 130806 w 707764"/>
                      <a:gd name="connsiteY10" fmla="*/ 366089 h 574286"/>
                      <a:gd name="connsiteX11" fmla="*/ 66108 w 707764"/>
                      <a:gd name="connsiteY11" fmla="*/ 497642 h 574286"/>
                      <a:gd name="connsiteX12" fmla="*/ 3567 w 707764"/>
                      <a:gd name="connsiteY12" fmla="*/ 555870 h 574286"/>
                      <a:gd name="connsiteX0" fmla="*/ 4164 w 697578"/>
                      <a:gd name="connsiteY0" fmla="*/ 536460 h 557477"/>
                      <a:gd name="connsiteX1" fmla="*/ 170221 w 697578"/>
                      <a:gd name="connsiteY1" fmla="*/ 171994 h 557477"/>
                      <a:gd name="connsiteX2" fmla="*/ 340594 w 697578"/>
                      <a:gd name="connsiteY2" fmla="*/ 1623 h 557477"/>
                      <a:gd name="connsiteX3" fmla="*/ 519592 w 697578"/>
                      <a:gd name="connsiteY3" fmla="*/ 109453 h 557477"/>
                      <a:gd name="connsiteX4" fmla="*/ 674867 w 697578"/>
                      <a:gd name="connsiteY4" fmla="*/ 469606 h 557477"/>
                      <a:gd name="connsiteX5" fmla="*/ 687808 w 697578"/>
                      <a:gd name="connsiteY5" fmla="*/ 508425 h 557477"/>
                      <a:gd name="connsiteX6" fmla="*/ 588603 w 697578"/>
                      <a:gd name="connsiteY6" fmla="*/ 521366 h 557477"/>
                      <a:gd name="connsiteX7" fmla="*/ 463521 w 697578"/>
                      <a:gd name="connsiteY7" fmla="*/ 452353 h 557477"/>
                      <a:gd name="connsiteX8" fmla="*/ 398822 w 697578"/>
                      <a:gd name="connsiteY8" fmla="*/ 512739 h 557477"/>
                      <a:gd name="connsiteX9" fmla="*/ 301774 w 697578"/>
                      <a:gd name="connsiteY9" fmla="*/ 493328 h 557477"/>
                      <a:gd name="connsiteX10" fmla="*/ 120620 w 697578"/>
                      <a:gd name="connsiteY10" fmla="*/ 366089 h 557477"/>
                      <a:gd name="connsiteX11" fmla="*/ 55922 w 697578"/>
                      <a:gd name="connsiteY11" fmla="*/ 497642 h 557477"/>
                      <a:gd name="connsiteX12" fmla="*/ 4164 w 697578"/>
                      <a:gd name="connsiteY12" fmla="*/ 536460 h 557477"/>
                      <a:gd name="connsiteX0" fmla="*/ 4164 w 697578"/>
                      <a:gd name="connsiteY0" fmla="*/ 536460 h 557477"/>
                      <a:gd name="connsiteX1" fmla="*/ 170221 w 697578"/>
                      <a:gd name="connsiteY1" fmla="*/ 171994 h 557477"/>
                      <a:gd name="connsiteX2" fmla="*/ 340594 w 697578"/>
                      <a:gd name="connsiteY2" fmla="*/ 1623 h 557477"/>
                      <a:gd name="connsiteX3" fmla="*/ 519592 w 697578"/>
                      <a:gd name="connsiteY3" fmla="*/ 109453 h 557477"/>
                      <a:gd name="connsiteX4" fmla="*/ 674867 w 697578"/>
                      <a:gd name="connsiteY4" fmla="*/ 469606 h 557477"/>
                      <a:gd name="connsiteX5" fmla="*/ 687808 w 697578"/>
                      <a:gd name="connsiteY5" fmla="*/ 508425 h 557477"/>
                      <a:gd name="connsiteX6" fmla="*/ 588603 w 697578"/>
                      <a:gd name="connsiteY6" fmla="*/ 521366 h 557477"/>
                      <a:gd name="connsiteX7" fmla="*/ 463521 w 697578"/>
                      <a:gd name="connsiteY7" fmla="*/ 452353 h 557477"/>
                      <a:gd name="connsiteX8" fmla="*/ 398822 w 697578"/>
                      <a:gd name="connsiteY8" fmla="*/ 512739 h 557477"/>
                      <a:gd name="connsiteX9" fmla="*/ 286678 w 697578"/>
                      <a:gd name="connsiteY9" fmla="*/ 478232 h 557477"/>
                      <a:gd name="connsiteX10" fmla="*/ 120620 w 697578"/>
                      <a:gd name="connsiteY10" fmla="*/ 366089 h 557477"/>
                      <a:gd name="connsiteX11" fmla="*/ 55922 w 697578"/>
                      <a:gd name="connsiteY11" fmla="*/ 497642 h 557477"/>
                      <a:gd name="connsiteX12" fmla="*/ 4164 w 697578"/>
                      <a:gd name="connsiteY12" fmla="*/ 536460 h 557477"/>
                      <a:gd name="connsiteX0" fmla="*/ 4164 w 697578"/>
                      <a:gd name="connsiteY0" fmla="*/ 536460 h 557477"/>
                      <a:gd name="connsiteX1" fmla="*/ 170221 w 697578"/>
                      <a:gd name="connsiteY1" fmla="*/ 171994 h 557477"/>
                      <a:gd name="connsiteX2" fmla="*/ 340594 w 697578"/>
                      <a:gd name="connsiteY2" fmla="*/ 1623 h 557477"/>
                      <a:gd name="connsiteX3" fmla="*/ 519592 w 697578"/>
                      <a:gd name="connsiteY3" fmla="*/ 109453 h 557477"/>
                      <a:gd name="connsiteX4" fmla="*/ 674867 w 697578"/>
                      <a:gd name="connsiteY4" fmla="*/ 469606 h 557477"/>
                      <a:gd name="connsiteX5" fmla="*/ 687808 w 697578"/>
                      <a:gd name="connsiteY5" fmla="*/ 508425 h 557477"/>
                      <a:gd name="connsiteX6" fmla="*/ 588603 w 697578"/>
                      <a:gd name="connsiteY6" fmla="*/ 521366 h 557477"/>
                      <a:gd name="connsiteX7" fmla="*/ 463521 w 697578"/>
                      <a:gd name="connsiteY7" fmla="*/ 452353 h 557477"/>
                      <a:gd name="connsiteX8" fmla="*/ 394509 w 697578"/>
                      <a:gd name="connsiteY8" fmla="*/ 510582 h 557477"/>
                      <a:gd name="connsiteX9" fmla="*/ 286678 w 697578"/>
                      <a:gd name="connsiteY9" fmla="*/ 478232 h 557477"/>
                      <a:gd name="connsiteX10" fmla="*/ 120620 w 697578"/>
                      <a:gd name="connsiteY10" fmla="*/ 366089 h 557477"/>
                      <a:gd name="connsiteX11" fmla="*/ 55922 w 697578"/>
                      <a:gd name="connsiteY11" fmla="*/ 497642 h 557477"/>
                      <a:gd name="connsiteX12" fmla="*/ 4164 w 697578"/>
                      <a:gd name="connsiteY12" fmla="*/ 536460 h 557477"/>
                      <a:gd name="connsiteX0" fmla="*/ 4164 w 697578"/>
                      <a:gd name="connsiteY0" fmla="*/ 536460 h 557477"/>
                      <a:gd name="connsiteX1" fmla="*/ 170221 w 697578"/>
                      <a:gd name="connsiteY1" fmla="*/ 171994 h 557477"/>
                      <a:gd name="connsiteX2" fmla="*/ 340594 w 697578"/>
                      <a:gd name="connsiteY2" fmla="*/ 1623 h 557477"/>
                      <a:gd name="connsiteX3" fmla="*/ 519592 w 697578"/>
                      <a:gd name="connsiteY3" fmla="*/ 109453 h 557477"/>
                      <a:gd name="connsiteX4" fmla="*/ 674867 w 697578"/>
                      <a:gd name="connsiteY4" fmla="*/ 469606 h 557477"/>
                      <a:gd name="connsiteX5" fmla="*/ 687808 w 697578"/>
                      <a:gd name="connsiteY5" fmla="*/ 508425 h 557477"/>
                      <a:gd name="connsiteX6" fmla="*/ 588603 w 697578"/>
                      <a:gd name="connsiteY6" fmla="*/ 521366 h 557477"/>
                      <a:gd name="connsiteX7" fmla="*/ 448424 w 697578"/>
                      <a:gd name="connsiteY7" fmla="*/ 452353 h 557477"/>
                      <a:gd name="connsiteX8" fmla="*/ 394509 w 697578"/>
                      <a:gd name="connsiteY8" fmla="*/ 510582 h 557477"/>
                      <a:gd name="connsiteX9" fmla="*/ 286678 w 697578"/>
                      <a:gd name="connsiteY9" fmla="*/ 478232 h 557477"/>
                      <a:gd name="connsiteX10" fmla="*/ 120620 w 697578"/>
                      <a:gd name="connsiteY10" fmla="*/ 366089 h 557477"/>
                      <a:gd name="connsiteX11" fmla="*/ 55922 w 697578"/>
                      <a:gd name="connsiteY11" fmla="*/ 497642 h 557477"/>
                      <a:gd name="connsiteX12" fmla="*/ 4164 w 697578"/>
                      <a:gd name="connsiteY12" fmla="*/ 536460 h 557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697578" h="557477">
                        <a:moveTo>
                          <a:pt x="4164" y="536460"/>
                        </a:moveTo>
                        <a:cubicBezTo>
                          <a:pt x="23214" y="482185"/>
                          <a:pt x="114149" y="261134"/>
                          <a:pt x="170221" y="171994"/>
                        </a:cubicBezTo>
                        <a:cubicBezTo>
                          <a:pt x="226293" y="82855"/>
                          <a:pt x="282366" y="12046"/>
                          <a:pt x="340594" y="1623"/>
                        </a:cubicBezTo>
                        <a:cubicBezTo>
                          <a:pt x="398822" y="-8800"/>
                          <a:pt x="463880" y="31456"/>
                          <a:pt x="519592" y="109453"/>
                        </a:cubicBezTo>
                        <a:cubicBezTo>
                          <a:pt x="575304" y="187450"/>
                          <a:pt x="646831" y="403111"/>
                          <a:pt x="674867" y="469606"/>
                        </a:cubicBezTo>
                        <a:cubicBezTo>
                          <a:pt x="702903" y="536101"/>
                          <a:pt x="702185" y="499798"/>
                          <a:pt x="687808" y="508425"/>
                        </a:cubicBezTo>
                        <a:cubicBezTo>
                          <a:pt x="673431" y="517052"/>
                          <a:pt x="628500" y="530711"/>
                          <a:pt x="588603" y="521366"/>
                        </a:cubicBezTo>
                        <a:cubicBezTo>
                          <a:pt x="548706" y="512021"/>
                          <a:pt x="480773" y="454150"/>
                          <a:pt x="448424" y="452353"/>
                        </a:cubicBezTo>
                        <a:cubicBezTo>
                          <a:pt x="416075" y="450556"/>
                          <a:pt x="421467" y="506269"/>
                          <a:pt x="394509" y="510582"/>
                        </a:cubicBezTo>
                        <a:cubicBezTo>
                          <a:pt x="367551" y="514895"/>
                          <a:pt x="332326" y="502314"/>
                          <a:pt x="286678" y="478232"/>
                        </a:cubicBezTo>
                        <a:cubicBezTo>
                          <a:pt x="241030" y="454150"/>
                          <a:pt x="165190" y="366808"/>
                          <a:pt x="120620" y="366089"/>
                        </a:cubicBezTo>
                        <a:cubicBezTo>
                          <a:pt x="76050" y="365370"/>
                          <a:pt x="75331" y="469247"/>
                          <a:pt x="55922" y="497642"/>
                        </a:cubicBezTo>
                        <a:cubicBezTo>
                          <a:pt x="36513" y="526037"/>
                          <a:pt x="-14886" y="590735"/>
                          <a:pt x="4164" y="536460"/>
                        </a:cubicBezTo>
                        <a:close/>
                      </a:path>
                    </a:pathLst>
                  </a:cu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35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8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endParaRPr>
                  </a:p>
                </p:txBody>
              </p:sp>
              <p:grpSp>
                <p:nvGrpSpPr>
                  <p:cNvPr id="142" name="グループ化 141"/>
                  <p:cNvGrpSpPr/>
                  <p:nvPr/>
                </p:nvGrpSpPr>
                <p:grpSpPr>
                  <a:xfrm>
                    <a:off x="2764504" y="2471603"/>
                    <a:ext cx="1664898" cy="796591"/>
                    <a:chOff x="2147977" y="583636"/>
                    <a:chExt cx="1664898" cy="796591"/>
                  </a:xfrm>
                </p:grpSpPr>
                <p:sp>
                  <p:nvSpPr>
                    <p:cNvPr id="143" name="フリーフォーム 142"/>
                    <p:cNvSpPr/>
                    <p:nvPr/>
                  </p:nvSpPr>
                  <p:spPr>
                    <a:xfrm>
                      <a:off x="2147977" y="583636"/>
                      <a:ext cx="1664898" cy="593972"/>
                    </a:xfrm>
                    <a:custGeom>
                      <a:avLst/>
                      <a:gdLst>
                        <a:gd name="connsiteX0" fmla="*/ 0 w 1664898"/>
                        <a:gd name="connsiteY0" fmla="*/ 294102 h 594043"/>
                        <a:gd name="connsiteX1" fmla="*/ 53915 w 1664898"/>
                        <a:gd name="connsiteY1" fmla="*/ 313511 h 594043"/>
                        <a:gd name="connsiteX2" fmla="*/ 101361 w 1664898"/>
                        <a:gd name="connsiteY2" fmla="*/ 317824 h 594043"/>
                        <a:gd name="connsiteX3" fmla="*/ 155276 w 1664898"/>
                        <a:gd name="connsiteY3" fmla="*/ 455847 h 594043"/>
                        <a:gd name="connsiteX4" fmla="*/ 232914 w 1664898"/>
                        <a:gd name="connsiteY4" fmla="*/ 589556 h 594043"/>
                        <a:gd name="connsiteX5" fmla="*/ 299768 w 1664898"/>
                        <a:gd name="connsiteY5" fmla="*/ 546424 h 594043"/>
                        <a:gd name="connsiteX6" fmla="*/ 351527 w 1664898"/>
                        <a:gd name="connsiteY6" fmla="*/ 391149 h 594043"/>
                        <a:gd name="connsiteX7" fmla="*/ 446417 w 1664898"/>
                        <a:gd name="connsiteY7" fmla="*/ 447221 h 594043"/>
                        <a:gd name="connsiteX8" fmla="*/ 573657 w 1664898"/>
                        <a:gd name="connsiteY8" fmla="*/ 524858 h 594043"/>
                        <a:gd name="connsiteX9" fmla="*/ 657765 w 1664898"/>
                        <a:gd name="connsiteY9" fmla="*/ 531328 h 594043"/>
                        <a:gd name="connsiteX10" fmla="*/ 703053 w 1664898"/>
                        <a:gd name="connsiteY10" fmla="*/ 475256 h 594043"/>
                        <a:gd name="connsiteX11" fmla="*/ 851859 w 1664898"/>
                        <a:gd name="connsiteY11" fmla="*/ 552894 h 594043"/>
                        <a:gd name="connsiteX12" fmla="*/ 966159 w 1664898"/>
                        <a:gd name="connsiteY12" fmla="*/ 518389 h 594043"/>
                        <a:gd name="connsiteX13" fmla="*/ 1069676 w 1664898"/>
                        <a:gd name="connsiteY13" fmla="*/ 417028 h 594043"/>
                        <a:gd name="connsiteX14" fmla="*/ 1143000 w 1664898"/>
                        <a:gd name="connsiteY14" fmla="*/ 175489 h 594043"/>
                        <a:gd name="connsiteX15" fmla="*/ 1216325 w 1664898"/>
                        <a:gd name="connsiteY15" fmla="*/ 209994 h 594043"/>
                        <a:gd name="connsiteX16" fmla="*/ 1268083 w 1664898"/>
                        <a:gd name="connsiteY16" fmla="*/ 319981 h 594043"/>
                        <a:gd name="connsiteX17" fmla="*/ 1334938 w 1664898"/>
                        <a:gd name="connsiteY17" fmla="*/ 319981 h 594043"/>
                        <a:gd name="connsiteX18" fmla="*/ 1403949 w 1664898"/>
                        <a:gd name="connsiteY18" fmla="*/ 30996 h 594043"/>
                        <a:gd name="connsiteX19" fmla="*/ 1468648 w 1664898"/>
                        <a:gd name="connsiteY19" fmla="*/ 35309 h 594043"/>
                        <a:gd name="connsiteX20" fmla="*/ 1580791 w 1664898"/>
                        <a:gd name="connsiteY20" fmla="*/ 272536 h 594043"/>
                        <a:gd name="connsiteX21" fmla="*/ 1664898 w 1664898"/>
                        <a:gd name="connsiteY21" fmla="*/ 319981 h 594043"/>
                        <a:gd name="connsiteX0" fmla="*/ 0 w 1664898"/>
                        <a:gd name="connsiteY0" fmla="*/ 294102 h 594043"/>
                        <a:gd name="connsiteX1" fmla="*/ 53915 w 1664898"/>
                        <a:gd name="connsiteY1" fmla="*/ 313511 h 594043"/>
                        <a:gd name="connsiteX2" fmla="*/ 101361 w 1664898"/>
                        <a:gd name="connsiteY2" fmla="*/ 317824 h 594043"/>
                        <a:gd name="connsiteX3" fmla="*/ 155276 w 1664898"/>
                        <a:gd name="connsiteY3" fmla="*/ 455847 h 594043"/>
                        <a:gd name="connsiteX4" fmla="*/ 232914 w 1664898"/>
                        <a:gd name="connsiteY4" fmla="*/ 589556 h 594043"/>
                        <a:gd name="connsiteX5" fmla="*/ 299768 w 1664898"/>
                        <a:gd name="connsiteY5" fmla="*/ 546424 h 594043"/>
                        <a:gd name="connsiteX6" fmla="*/ 351527 w 1664898"/>
                        <a:gd name="connsiteY6" fmla="*/ 391149 h 594043"/>
                        <a:gd name="connsiteX7" fmla="*/ 446417 w 1664898"/>
                        <a:gd name="connsiteY7" fmla="*/ 447221 h 594043"/>
                        <a:gd name="connsiteX8" fmla="*/ 573657 w 1664898"/>
                        <a:gd name="connsiteY8" fmla="*/ 524858 h 594043"/>
                        <a:gd name="connsiteX9" fmla="*/ 657765 w 1664898"/>
                        <a:gd name="connsiteY9" fmla="*/ 531328 h 594043"/>
                        <a:gd name="connsiteX10" fmla="*/ 703053 w 1664898"/>
                        <a:gd name="connsiteY10" fmla="*/ 475256 h 594043"/>
                        <a:gd name="connsiteX11" fmla="*/ 851859 w 1664898"/>
                        <a:gd name="connsiteY11" fmla="*/ 552894 h 594043"/>
                        <a:gd name="connsiteX12" fmla="*/ 966159 w 1664898"/>
                        <a:gd name="connsiteY12" fmla="*/ 518389 h 594043"/>
                        <a:gd name="connsiteX13" fmla="*/ 1069676 w 1664898"/>
                        <a:gd name="connsiteY13" fmla="*/ 417028 h 594043"/>
                        <a:gd name="connsiteX14" fmla="*/ 1143000 w 1664898"/>
                        <a:gd name="connsiteY14" fmla="*/ 175489 h 594043"/>
                        <a:gd name="connsiteX15" fmla="*/ 1216325 w 1664898"/>
                        <a:gd name="connsiteY15" fmla="*/ 209994 h 594043"/>
                        <a:gd name="connsiteX16" fmla="*/ 1268083 w 1664898"/>
                        <a:gd name="connsiteY16" fmla="*/ 319981 h 594043"/>
                        <a:gd name="connsiteX17" fmla="*/ 1334938 w 1664898"/>
                        <a:gd name="connsiteY17" fmla="*/ 319981 h 594043"/>
                        <a:gd name="connsiteX18" fmla="*/ 1403949 w 1664898"/>
                        <a:gd name="connsiteY18" fmla="*/ 30996 h 594043"/>
                        <a:gd name="connsiteX19" fmla="*/ 1468648 w 1664898"/>
                        <a:gd name="connsiteY19" fmla="*/ 35309 h 594043"/>
                        <a:gd name="connsiteX20" fmla="*/ 1580791 w 1664898"/>
                        <a:gd name="connsiteY20" fmla="*/ 272536 h 594043"/>
                        <a:gd name="connsiteX21" fmla="*/ 1664898 w 1664898"/>
                        <a:gd name="connsiteY21" fmla="*/ 319981 h 594043"/>
                        <a:gd name="connsiteX0" fmla="*/ 0 w 1664898"/>
                        <a:gd name="connsiteY0" fmla="*/ 294102 h 593972"/>
                        <a:gd name="connsiteX1" fmla="*/ 53915 w 1664898"/>
                        <a:gd name="connsiteY1" fmla="*/ 313511 h 593972"/>
                        <a:gd name="connsiteX2" fmla="*/ 101361 w 1664898"/>
                        <a:gd name="connsiteY2" fmla="*/ 317824 h 593972"/>
                        <a:gd name="connsiteX3" fmla="*/ 155276 w 1664898"/>
                        <a:gd name="connsiteY3" fmla="*/ 455847 h 593972"/>
                        <a:gd name="connsiteX4" fmla="*/ 232914 w 1664898"/>
                        <a:gd name="connsiteY4" fmla="*/ 589556 h 593972"/>
                        <a:gd name="connsiteX5" fmla="*/ 299768 w 1664898"/>
                        <a:gd name="connsiteY5" fmla="*/ 546424 h 593972"/>
                        <a:gd name="connsiteX6" fmla="*/ 368780 w 1664898"/>
                        <a:gd name="connsiteY6" fmla="*/ 395462 h 593972"/>
                        <a:gd name="connsiteX7" fmla="*/ 446417 w 1664898"/>
                        <a:gd name="connsiteY7" fmla="*/ 447221 h 593972"/>
                        <a:gd name="connsiteX8" fmla="*/ 573657 w 1664898"/>
                        <a:gd name="connsiteY8" fmla="*/ 524858 h 593972"/>
                        <a:gd name="connsiteX9" fmla="*/ 657765 w 1664898"/>
                        <a:gd name="connsiteY9" fmla="*/ 531328 h 593972"/>
                        <a:gd name="connsiteX10" fmla="*/ 703053 w 1664898"/>
                        <a:gd name="connsiteY10" fmla="*/ 475256 h 593972"/>
                        <a:gd name="connsiteX11" fmla="*/ 851859 w 1664898"/>
                        <a:gd name="connsiteY11" fmla="*/ 552894 h 593972"/>
                        <a:gd name="connsiteX12" fmla="*/ 966159 w 1664898"/>
                        <a:gd name="connsiteY12" fmla="*/ 518389 h 593972"/>
                        <a:gd name="connsiteX13" fmla="*/ 1069676 w 1664898"/>
                        <a:gd name="connsiteY13" fmla="*/ 417028 h 593972"/>
                        <a:gd name="connsiteX14" fmla="*/ 1143000 w 1664898"/>
                        <a:gd name="connsiteY14" fmla="*/ 175489 h 593972"/>
                        <a:gd name="connsiteX15" fmla="*/ 1216325 w 1664898"/>
                        <a:gd name="connsiteY15" fmla="*/ 209994 h 593972"/>
                        <a:gd name="connsiteX16" fmla="*/ 1268083 w 1664898"/>
                        <a:gd name="connsiteY16" fmla="*/ 319981 h 593972"/>
                        <a:gd name="connsiteX17" fmla="*/ 1334938 w 1664898"/>
                        <a:gd name="connsiteY17" fmla="*/ 319981 h 593972"/>
                        <a:gd name="connsiteX18" fmla="*/ 1403949 w 1664898"/>
                        <a:gd name="connsiteY18" fmla="*/ 30996 h 593972"/>
                        <a:gd name="connsiteX19" fmla="*/ 1468648 w 1664898"/>
                        <a:gd name="connsiteY19" fmla="*/ 35309 h 593972"/>
                        <a:gd name="connsiteX20" fmla="*/ 1580791 w 1664898"/>
                        <a:gd name="connsiteY20" fmla="*/ 272536 h 593972"/>
                        <a:gd name="connsiteX21" fmla="*/ 1664898 w 1664898"/>
                        <a:gd name="connsiteY21" fmla="*/ 319981 h 5939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1664898" h="593972">
                          <a:moveTo>
                            <a:pt x="0" y="294102"/>
                          </a:moveTo>
                          <a:cubicBezTo>
                            <a:pt x="18511" y="301829"/>
                            <a:pt x="37022" y="309557"/>
                            <a:pt x="53915" y="313511"/>
                          </a:cubicBezTo>
                          <a:cubicBezTo>
                            <a:pt x="70809" y="317465"/>
                            <a:pt x="84468" y="294101"/>
                            <a:pt x="101361" y="317824"/>
                          </a:cubicBezTo>
                          <a:cubicBezTo>
                            <a:pt x="118254" y="341547"/>
                            <a:pt x="133351" y="410558"/>
                            <a:pt x="155276" y="455847"/>
                          </a:cubicBezTo>
                          <a:cubicBezTo>
                            <a:pt x="177202" y="501136"/>
                            <a:pt x="208832" y="574460"/>
                            <a:pt x="232914" y="589556"/>
                          </a:cubicBezTo>
                          <a:cubicBezTo>
                            <a:pt x="256996" y="604652"/>
                            <a:pt x="277124" y="578773"/>
                            <a:pt x="299768" y="546424"/>
                          </a:cubicBezTo>
                          <a:cubicBezTo>
                            <a:pt x="322412" y="514075"/>
                            <a:pt x="344339" y="411996"/>
                            <a:pt x="368780" y="395462"/>
                          </a:cubicBezTo>
                          <a:cubicBezTo>
                            <a:pt x="393221" y="378928"/>
                            <a:pt x="412271" y="425655"/>
                            <a:pt x="446417" y="447221"/>
                          </a:cubicBezTo>
                          <a:cubicBezTo>
                            <a:pt x="480563" y="468787"/>
                            <a:pt x="538432" y="510840"/>
                            <a:pt x="573657" y="524858"/>
                          </a:cubicBezTo>
                          <a:cubicBezTo>
                            <a:pt x="608882" y="538876"/>
                            <a:pt x="636199" y="539595"/>
                            <a:pt x="657765" y="531328"/>
                          </a:cubicBezTo>
                          <a:cubicBezTo>
                            <a:pt x="679331" y="523061"/>
                            <a:pt x="670704" y="471662"/>
                            <a:pt x="703053" y="475256"/>
                          </a:cubicBezTo>
                          <a:cubicBezTo>
                            <a:pt x="735402" y="478850"/>
                            <a:pt x="808008" y="545705"/>
                            <a:pt x="851859" y="552894"/>
                          </a:cubicBezTo>
                          <a:cubicBezTo>
                            <a:pt x="895710" y="560083"/>
                            <a:pt x="929856" y="541033"/>
                            <a:pt x="966159" y="518389"/>
                          </a:cubicBezTo>
                          <a:cubicBezTo>
                            <a:pt x="1002462" y="495745"/>
                            <a:pt x="1040203" y="474178"/>
                            <a:pt x="1069676" y="417028"/>
                          </a:cubicBezTo>
                          <a:cubicBezTo>
                            <a:pt x="1099150" y="359878"/>
                            <a:pt x="1096993" y="203526"/>
                            <a:pt x="1143000" y="175489"/>
                          </a:cubicBezTo>
                          <a:cubicBezTo>
                            <a:pt x="1189007" y="147452"/>
                            <a:pt x="1195478" y="185912"/>
                            <a:pt x="1216325" y="209994"/>
                          </a:cubicBezTo>
                          <a:cubicBezTo>
                            <a:pt x="1237172" y="234076"/>
                            <a:pt x="1248314" y="301650"/>
                            <a:pt x="1268083" y="319981"/>
                          </a:cubicBezTo>
                          <a:cubicBezTo>
                            <a:pt x="1287852" y="338312"/>
                            <a:pt x="1312294" y="368145"/>
                            <a:pt x="1334938" y="319981"/>
                          </a:cubicBezTo>
                          <a:cubicBezTo>
                            <a:pt x="1357582" y="271817"/>
                            <a:pt x="1381664" y="78441"/>
                            <a:pt x="1403949" y="30996"/>
                          </a:cubicBezTo>
                          <a:cubicBezTo>
                            <a:pt x="1426234" y="-16449"/>
                            <a:pt x="1439174" y="-4948"/>
                            <a:pt x="1468648" y="35309"/>
                          </a:cubicBezTo>
                          <a:cubicBezTo>
                            <a:pt x="1498122" y="75566"/>
                            <a:pt x="1548083" y="225091"/>
                            <a:pt x="1580791" y="272536"/>
                          </a:cubicBezTo>
                          <a:cubicBezTo>
                            <a:pt x="1613499" y="319981"/>
                            <a:pt x="1639198" y="319981"/>
                            <a:pt x="1664898" y="319981"/>
                          </a:cubicBezTo>
                        </a:path>
                      </a:pathLst>
                    </a:cu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35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99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p:txBody>
                </p:sp>
                <p:sp>
                  <p:nvSpPr>
                    <p:cNvPr id="144" name="フリーフォーム 143"/>
                    <p:cNvSpPr/>
                    <p:nvPr/>
                  </p:nvSpPr>
                  <p:spPr>
                    <a:xfrm>
                      <a:off x="2236398" y="595160"/>
                      <a:ext cx="1076145" cy="785067"/>
                    </a:xfrm>
                    <a:custGeom>
                      <a:avLst/>
                      <a:gdLst>
                        <a:gd name="connsiteX0" fmla="*/ 0 w 1061049"/>
                        <a:gd name="connsiteY0" fmla="*/ 789657 h 796489"/>
                        <a:gd name="connsiteX1" fmla="*/ 105674 w 1061049"/>
                        <a:gd name="connsiteY1" fmla="*/ 690453 h 796489"/>
                        <a:gd name="connsiteX2" fmla="*/ 306238 w 1061049"/>
                        <a:gd name="connsiteY2" fmla="*/ 231097 h 796489"/>
                        <a:gd name="connsiteX3" fmla="*/ 493862 w 1061049"/>
                        <a:gd name="connsiteY3" fmla="*/ 6810 h 796489"/>
                        <a:gd name="connsiteX4" fmla="*/ 649138 w 1061049"/>
                        <a:gd name="connsiteY4" fmla="*/ 84448 h 796489"/>
                        <a:gd name="connsiteX5" fmla="*/ 789317 w 1061049"/>
                        <a:gd name="connsiteY5" fmla="*/ 349710 h 796489"/>
                        <a:gd name="connsiteX6" fmla="*/ 923027 w 1061049"/>
                        <a:gd name="connsiteY6" fmla="*/ 662417 h 796489"/>
                        <a:gd name="connsiteX7" fmla="*/ 1026544 w 1061049"/>
                        <a:gd name="connsiteY7" fmla="*/ 785344 h 796489"/>
                        <a:gd name="connsiteX8" fmla="*/ 1061049 w 1061049"/>
                        <a:gd name="connsiteY8" fmla="*/ 783187 h 796489"/>
                        <a:gd name="connsiteX0" fmla="*/ 0 w 1061049"/>
                        <a:gd name="connsiteY0" fmla="*/ 779864 h 786696"/>
                        <a:gd name="connsiteX1" fmla="*/ 105674 w 1061049"/>
                        <a:gd name="connsiteY1" fmla="*/ 680660 h 786696"/>
                        <a:gd name="connsiteX2" fmla="*/ 306238 w 1061049"/>
                        <a:gd name="connsiteY2" fmla="*/ 221304 h 786696"/>
                        <a:gd name="connsiteX3" fmla="*/ 472296 w 1061049"/>
                        <a:gd name="connsiteY3" fmla="*/ 7800 h 786696"/>
                        <a:gd name="connsiteX4" fmla="*/ 649138 w 1061049"/>
                        <a:gd name="connsiteY4" fmla="*/ 74655 h 786696"/>
                        <a:gd name="connsiteX5" fmla="*/ 789317 w 1061049"/>
                        <a:gd name="connsiteY5" fmla="*/ 339917 h 786696"/>
                        <a:gd name="connsiteX6" fmla="*/ 923027 w 1061049"/>
                        <a:gd name="connsiteY6" fmla="*/ 652624 h 786696"/>
                        <a:gd name="connsiteX7" fmla="*/ 1026544 w 1061049"/>
                        <a:gd name="connsiteY7" fmla="*/ 775551 h 786696"/>
                        <a:gd name="connsiteX8" fmla="*/ 1061049 w 1061049"/>
                        <a:gd name="connsiteY8" fmla="*/ 773394 h 786696"/>
                        <a:gd name="connsiteX0" fmla="*/ 0 w 1061049"/>
                        <a:gd name="connsiteY0" fmla="*/ 772094 h 778926"/>
                        <a:gd name="connsiteX1" fmla="*/ 105674 w 1061049"/>
                        <a:gd name="connsiteY1" fmla="*/ 672890 h 778926"/>
                        <a:gd name="connsiteX2" fmla="*/ 306238 w 1061049"/>
                        <a:gd name="connsiteY2" fmla="*/ 213534 h 778926"/>
                        <a:gd name="connsiteX3" fmla="*/ 472296 w 1061049"/>
                        <a:gd name="connsiteY3" fmla="*/ 30 h 778926"/>
                        <a:gd name="connsiteX4" fmla="*/ 649138 w 1061049"/>
                        <a:gd name="connsiteY4" fmla="*/ 66885 h 778926"/>
                        <a:gd name="connsiteX5" fmla="*/ 789317 w 1061049"/>
                        <a:gd name="connsiteY5" fmla="*/ 332147 h 778926"/>
                        <a:gd name="connsiteX6" fmla="*/ 923027 w 1061049"/>
                        <a:gd name="connsiteY6" fmla="*/ 644854 h 778926"/>
                        <a:gd name="connsiteX7" fmla="*/ 1026544 w 1061049"/>
                        <a:gd name="connsiteY7" fmla="*/ 767781 h 778926"/>
                        <a:gd name="connsiteX8" fmla="*/ 1061049 w 1061049"/>
                        <a:gd name="connsiteY8" fmla="*/ 765624 h 778926"/>
                        <a:gd name="connsiteX0" fmla="*/ 0 w 1061049"/>
                        <a:gd name="connsiteY0" fmla="*/ 776400 h 783232"/>
                        <a:gd name="connsiteX1" fmla="*/ 105674 w 1061049"/>
                        <a:gd name="connsiteY1" fmla="*/ 677196 h 783232"/>
                        <a:gd name="connsiteX2" fmla="*/ 306238 w 1061049"/>
                        <a:gd name="connsiteY2" fmla="*/ 217840 h 783232"/>
                        <a:gd name="connsiteX3" fmla="*/ 508958 w 1061049"/>
                        <a:gd name="connsiteY3" fmla="*/ 23 h 783232"/>
                        <a:gd name="connsiteX4" fmla="*/ 649138 w 1061049"/>
                        <a:gd name="connsiteY4" fmla="*/ 71191 h 783232"/>
                        <a:gd name="connsiteX5" fmla="*/ 789317 w 1061049"/>
                        <a:gd name="connsiteY5" fmla="*/ 336453 h 783232"/>
                        <a:gd name="connsiteX6" fmla="*/ 923027 w 1061049"/>
                        <a:gd name="connsiteY6" fmla="*/ 649160 h 783232"/>
                        <a:gd name="connsiteX7" fmla="*/ 1026544 w 1061049"/>
                        <a:gd name="connsiteY7" fmla="*/ 772087 h 783232"/>
                        <a:gd name="connsiteX8" fmla="*/ 1061049 w 1061049"/>
                        <a:gd name="connsiteY8" fmla="*/ 769930 h 783232"/>
                        <a:gd name="connsiteX0" fmla="*/ 0 w 1061049"/>
                        <a:gd name="connsiteY0" fmla="*/ 780986 h 787818"/>
                        <a:gd name="connsiteX1" fmla="*/ 105674 w 1061049"/>
                        <a:gd name="connsiteY1" fmla="*/ 681782 h 787818"/>
                        <a:gd name="connsiteX2" fmla="*/ 306238 w 1061049"/>
                        <a:gd name="connsiteY2" fmla="*/ 222426 h 787818"/>
                        <a:gd name="connsiteX3" fmla="*/ 508958 w 1061049"/>
                        <a:gd name="connsiteY3" fmla="*/ 4609 h 787818"/>
                        <a:gd name="connsiteX4" fmla="*/ 670704 w 1061049"/>
                        <a:gd name="connsiteY4" fmla="*/ 95186 h 787818"/>
                        <a:gd name="connsiteX5" fmla="*/ 789317 w 1061049"/>
                        <a:gd name="connsiteY5" fmla="*/ 341039 h 787818"/>
                        <a:gd name="connsiteX6" fmla="*/ 923027 w 1061049"/>
                        <a:gd name="connsiteY6" fmla="*/ 653746 h 787818"/>
                        <a:gd name="connsiteX7" fmla="*/ 1026544 w 1061049"/>
                        <a:gd name="connsiteY7" fmla="*/ 776673 h 787818"/>
                        <a:gd name="connsiteX8" fmla="*/ 1061049 w 1061049"/>
                        <a:gd name="connsiteY8" fmla="*/ 774516 h 787818"/>
                        <a:gd name="connsiteX0" fmla="*/ 0 w 1061049"/>
                        <a:gd name="connsiteY0" fmla="*/ 776441 h 783273"/>
                        <a:gd name="connsiteX1" fmla="*/ 105674 w 1061049"/>
                        <a:gd name="connsiteY1" fmla="*/ 677237 h 783273"/>
                        <a:gd name="connsiteX2" fmla="*/ 306238 w 1061049"/>
                        <a:gd name="connsiteY2" fmla="*/ 217881 h 783273"/>
                        <a:gd name="connsiteX3" fmla="*/ 508958 w 1061049"/>
                        <a:gd name="connsiteY3" fmla="*/ 64 h 783273"/>
                        <a:gd name="connsiteX4" fmla="*/ 670704 w 1061049"/>
                        <a:gd name="connsiteY4" fmla="*/ 90641 h 783273"/>
                        <a:gd name="connsiteX5" fmla="*/ 789317 w 1061049"/>
                        <a:gd name="connsiteY5" fmla="*/ 336494 h 783273"/>
                        <a:gd name="connsiteX6" fmla="*/ 923027 w 1061049"/>
                        <a:gd name="connsiteY6" fmla="*/ 649201 h 783273"/>
                        <a:gd name="connsiteX7" fmla="*/ 1026544 w 1061049"/>
                        <a:gd name="connsiteY7" fmla="*/ 772128 h 783273"/>
                        <a:gd name="connsiteX8" fmla="*/ 1061049 w 1061049"/>
                        <a:gd name="connsiteY8" fmla="*/ 769971 h 783273"/>
                        <a:gd name="connsiteX0" fmla="*/ 0 w 1061049"/>
                        <a:gd name="connsiteY0" fmla="*/ 776441 h 776441"/>
                        <a:gd name="connsiteX1" fmla="*/ 105674 w 1061049"/>
                        <a:gd name="connsiteY1" fmla="*/ 677237 h 776441"/>
                        <a:gd name="connsiteX2" fmla="*/ 306238 w 1061049"/>
                        <a:gd name="connsiteY2" fmla="*/ 217881 h 776441"/>
                        <a:gd name="connsiteX3" fmla="*/ 508958 w 1061049"/>
                        <a:gd name="connsiteY3" fmla="*/ 64 h 776441"/>
                        <a:gd name="connsiteX4" fmla="*/ 670704 w 1061049"/>
                        <a:gd name="connsiteY4" fmla="*/ 90641 h 776441"/>
                        <a:gd name="connsiteX5" fmla="*/ 789317 w 1061049"/>
                        <a:gd name="connsiteY5" fmla="*/ 336494 h 776441"/>
                        <a:gd name="connsiteX6" fmla="*/ 923027 w 1061049"/>
                        <a:gd name="connsiteY6" fmla="*/ 649201 h 776441"/>
                        <a:gd name="connsiteX7" fmla="*/ 1061049 w 1061049"/>
                        <a:gd name="connsiteY7" fmla="*/ 769971 h 776441"/>
                        <a:gd name="connsiteX0" fmla="*/ 0 w 1076145"/>
                        <a:gd name="connsiteY0" fmla="*/ 776441 h 785067"/>
                        <a:gd name="connsiteX1" fmla="*/ 105674 w 1076145"/>
                        <a:gd name="connsiteY1" fmla="*/ 677237 h 785067"/>
                        <a:gd name="connsiteX2" fmla="*/ 306238 w 1076145"/>
                        <a:gd name="connsiteY2" fmla="*/ 217881 h 785067"/>
                        <a:gd name="connsiteX3" fmla="*/ 508958 w 1076145"/>
                        <a:gd name="connsiteY3" fmla="*/ 64 h 785067"/>
                        <a:gd name="connsiteX4" fmla="*/ 670704 w 1076145"/>
                        <a:gd name="connsiteY4" fmla="*/ 90641 h 785067"/>
                        <a:gd name="connsiteX5" fmla="*/ 789317 w 1076145"/>
                        <a:gd name="connsiteY5" fmla="*/ 336494 h 785067"/>
                        <a:gd name="connsiteX6" fmla="*/ 923027 w 1076145"/>
                        <a:gd name="connsiteY6" fmla="*/ 649201 h 785067"/>
                        <a:gd name="connsiteX7" fmla="*/ 1076145 w 1076145"/>
                        <a:gd name="connsiteY7" fmla="*/ 785067 h 785067"/>
                        <a:gd name="connsiteX0" fmla="*/ 0 w 1076145"/>
                        <a:gd name="connsiteY0" fmla="*/ 776441 h 785067"/>
                        <a:gd name="connsiteX1" fmla="*/ 105674 w 1076145"/>
                        <a:gd name="connsiteY1" fmla="*/ 677237 h 785067"/>
                        <a:gd name="connsiteX2" fmla="*/ 306238 w 1076145"/>
                        <a:gd name="connsiteY2" fmla="*/ 217881 h 785067"/>
                        <a:gd name="connsiteX3" fmla="*/ 508958 w 1076145"/>
                        <a:gd name="connsiteY3" fmla="*/ 64 h 785067"/>
                        <a:gd name="connsiteX4" fmla="*/ 670704 w 1076145"/>
                        <a:gd name="connsiteY4" fmla="*/ 90641 h 785067"/>
                        <a:gd name="connsiteX5" fmla="*/ 789317 w 1076145"/>
                        <a:gd name="connsiteY5" fmla="*/ 336494 h 785067"/>
                        <a:gd name="connsiteX6" fmla="*/ 923027 w 1076145"/>
                        <a:gd name="connsiteY6" fmla="*/ 649201 h 785067"/>
                        <a:gd name="connsiteX7" fmla="*/ 1076145 w 1076145"/>
                        <a:gd name="connsiteY7" fmla="*/ 785067 h 7850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76145" h="785067">
                          <a:moveTo>
                            <a:pt x="0" y="776441"/>
                          </a:moveTo>
                          <a:cubicBezTo>
                            <a:pt x="27317" y="773385"/>
                            <a:pt x="54634" y="770330"/>
                            <a:pt x="105674" y="677237"/>
                          </a:cubicBezTo>
                          <a:cubicBezTo>
                            <a:pt x="156714" y="584144"/>
                            <a:pt x="239024" y="330743"/>
                            <a:pt x="306238" y="217881"/>
                          </a:cubicBezTo>
                          <a:cubicBezTo>
                            <a:pt x="373452" y="105019"/>
                            <a:pt x="443900" y="1862"/>
                            <a:pt x="508958" y="64"/>
                          </a:cubicBezTo>
                          <a:cubicBezTo>
                            <a:pt x="574016" y="-1734"/>
                            <a:pt x="623978" y="34569"/>
                            <a:pt x="670704" y="90641"/>
                          </a:cubicBezTo>
                          <a:cubicBezTo>
                            <a:pt x="717430" y="146713"/>
                            <a:pt x="747263" y="243401"/>
                            <a:pt x="789317" y="336494"/>
                          </a:cubicBezTo>
                          <a:cubicBezTo>
                            <a:pt x="831371" y="429587"/>
                            <a:pt x="875222" y="574439"/>
                            <a:pt x="923027" y="649201"/>
                          </a:cubicBezTo>
                          <a:cubicBezTo>
                            <a:pt x="970832" y="723963"/>
                            <a:pt x="1006416" y="759907"/>
                            <a:pt x="1076145" y="785067"/>
                          </a:cubicBezTo>
                        </a:path>
                      </a:pathLst>
                    </a:cu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35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99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27" name="テキスト ボックス 126"/>
                <p:cNvSpPr txBox="1"/>
                <p:nvPr/>
              </p:nvSpPr>
              <p:spPr>
                <a:xfrm>
                  <a:off x="2699792" y="2044764"/>
                  <a:ext cx="1452101" cy="516492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lIns="35967" tIns="35967" rIns="35967" bIns="35967" rtlCol="0">
                  <a:spAutoFit/>
                </a:bodyPr>
                <a:lstStyle/>
                <a:p>
                  <a:pPr marL="0" marR="0" lvl="0" indent="0" algn="l" defTabSz="9135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599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rPr>
                    <a:t>エネルギー需給（１日）</a:t>
                  </a:r>
                </a:p>
              </p:txBody>
            </p:sp>
            <p:sp>
              <p:nvSpPr>
                <p:cNvPr id="128" name="テキスト ボックス 127"/>
                <p:cNvSpPr txBox="1"/>
                <p:nvPr/>
              </p:nvSpPr>
              <p:spPr>
                <a:xfrm>
                  <a:off x="2868631" y="2483692"/>
                  <a:ext cx="253596" cy="372242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lIns="35967" tIns="35967" rIns="35967" bIns="35967" rtlCol="0">
                  <a:spAutoFit/>
                </a:bodyPr>
                <a:lstStyle/>
                <a:p>
                  <a:pPr marL="0" marR="0" lvl="0" indent="0" algn="l" defTabSz="9135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rPr>
                    <a:t>発電</a:t>
                  </a:r>
                </a:p>
              </p:txBody>
            </p:sp>
            <p:sp>
              <p:nvSpPr>
                <p:cNvPr id="129" name="テキスト ボックス 128"/>
                <p:cNvSpPr txBox="1"/>
                <p:nvPr/>
              </p:nvSpPr>
              <p:spPr>
                <a:xfrm>
                  <a:off x="3708726" y="2873534"/>
                  <a:ext cx="253596" cy="372242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lIns="35967" tIns="35967" rIns="35967" bIns="35967" rtlCol="0">
                  <a:spAutoFit/>
                </a:bodyPr>
                <a:lstStyle/>
                <a:p>
                  <a:pPr marL="0" marR="0" lvl="0" indent="0" algn="l" defTabSz="9135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rPr>
                    <a:t>消費</a:t>
                  </a:r>
                </a:p>
              </p:txBody>
            </p:sp>
            <p:grpSp>
              <p:nvGrpSpPr>
                <p:cNvPr id="130" name="グループ化 129"/>
                <p:cNvGrpSpPr/>
                <p:nvPr/>
              </p:nvGrpSpPr>
              <p:grpSpPr>
                <a:xfrm>
                  <a:off x="2755163" y="3533345"/>
                  <a:ext cx="1350979" cy="833701"/>
                  <a:chOff x="2760913" y="3502009"/>
                  <a:chExt cx="1677451" cy="1035170"/>
                </a:xfrm>
              </p:grpSpPr>
              <p:sp>
                <p:nvSpPr>
                  <p:cNvPr id="134" name="正方形/長方形 133"/>
                  <p:cNvSpPr/>
                  <p:nvPr/>
                </p:nvSpPr>
                <p:spPr>
                  <a:xfrm>
                    <a:off x="2760913" y="3502009"/>
                    <a:ext cx="1677451" cy="103517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35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8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endParaRPr>
                  </a:p>
                </p:txBody>
              </p:sp>
              <p:sp>
                <p:nvSpPr>
                  <p:cNvPr id="135" name="フリーフォーム 134"/>
                  <p:cNvSpPr/>
                  <p:nvPr/>
                </p:nvSpPr>
                <p:spPr>
                  <a:xfrm>
                    <a:off x="3876696" y="3743911"/>
                    <a:ext cx="280869" cy="266119"/>
                  </a:xfrm>
                  <a:custGeom>
                    <a:avLst/>
                    <a:gdLst>
                      <a:gd name="connsiteX0" fmla="*/ 2731 w 707250"/>
                      <a:gd name="connsiteY0" fmla="*/ 566304 h 585170"/>
                      <a:gd name="connsiteX1" fmla="*/ 177415 w 707250"/>
                      <a:gd name="connsiteY1" fmla="*/ 175959 h 585170"/>
                      <a:gd name="connsiteX2" fmla="*/ 345631 w 707250"/>
                      <a:gd name="connsiteY2" fmla="*/ 1274 h 585170"/>
                      <a:gd name="connsiteX3" fmla="*/ 533255 w 707250"/>
                      <a:gd name="connsiteY3" fmla="*/ 117731 h 585170"/>
                      <a:gd name="connsiteX4" fmla="*/ 684217 w 707250"/>
                      <a:gd name="connsiteY4" fmla="*/ 480040 h 585170"/>
                      <a:gd name="connsiteX5" fmla="*/ 699314 w 707250"/>
                      <a:gd name="connsiteY5" fmla="*/ 525329 h 585170"/>
                      <a:gd name="connsiteX6" fmla="*/ 610893 w 707250"/>
                      <a:gd name="connsiteY6" fmla="*/ 542582 h 585170"/>
                      <a:gd name="connsiteX7" fmla="*/ 464244 w 707250"/>
                      <a:gd name="connsiteY7" fmla="*/ 449848 h 585170"/>
                      <a:gd name="connsiteX8" fmla="*/ 421112 w 707250"/>
                      <a:gd name="connsiteY8" fmla="*/ 521016 h 585170"/>
                      <a:gd name="connsiteX9" fmla="*/ 341317 w 707250"/>
                      <a:gd name="connsiteY9" fmla="*/ 512389 h 585170"/>
                      <a:gd name="connsiteX10" fmla="*/ 129970 w 707250"/>
                      <a:gd name="connsiteY10" fmla="*/ 376523 h 585170"/>
                      <a:gd name="connsiteX11" fmla="*/ 73899 w 707250"/>
                      <a:gd name="connsiteY11" fmla="*/ 508076 h 585170"/>
                      <a:gd name="connsiteX12" fmla="*/ 2731 w 707250"/>
                      <a:gd name="connsiteY12" fmla="*/ 566304 h 585170"/>
                      <a:gd name="connsiteX0" fmla="*/ 2825 w 707344"/>
                      <a:gd name="connsiteY0" fmla="*/ 566548 h 584964"/>
                      <a:gd name="connsiteX1" fmla="*/ 179665 w 707344"/>
                      <a:gd name="connsiteY1" fmla="*/ 182672 h 584964"/>
                      <a:gd name="connsiteX2" fmla="*/ 345725 w 707344"/>
                      <a:gd name="connsiteY2" fmla="*/ 1518 h 584964"/>
                      <a:gd name="connsiteX3" fmla="*/ 533349 w 707344"/>
                      <a:gd name="connsiteY3" fmla="*/ 117975 h 584964"/>
                      <a:gd name="connsiteX4" fmla="*/ 684311 w 707344"/>
                      <a:gd name="connsiteY4" fmla="*/ 480284 h 584964"/>
                      <a:gd name="connsiteX5" fmla="*/ 699408 w 707344"/>
                      <a:gd name="connsiteY5" fmla="*/ 525573 h 584964"/>
                      <a:gd name="connsiteX6" fmla="*/ 610987 w 707344"/>
                      <a:gd name="connsiteY6" fmla="*/ 542826 h 584964"/>
                      <a:gd name="connsiteX7" fmla="*/ 464338 w 707344"/>
                      <a:gd name="connsiteY7" fmla="*/ 450092 h 584964"/>
                      <a:gd name="connsiteX8" fmla="*/ 421206 w 707344"/>
                      <a:gd name="connsiteY8" fmla="*/ 521260 h 584964"/>
                      <a:gd name="connsiteX9" fmla="*/ 341411 w 707344"/>
                      <a:gd name="connsiteY9" fmla="*/ 512633 h 584964"/>
                      <a:gd name="connsiteX10" fmla="*/ 130064 w 707344"/>
                      <a:gd name="connsiteY10" fmla="*/ 376767 h 584964"/>
                      <a:gd name="connsiteX11" fmla="*/ 73993 w 707344"/>
                      <a:gd name="connsiteY11" fmla="*/ 508320 h 584964"/>
                      <a:gd name="connsiteX12" fmla="*/ 2825 w 707344"/>
                      <a:gd name="connsiteY12" fmla="*/ 566548 h 584964"/>
                      <a:gd name="connsiteX0" fmla="*/ 2825 w 707344"/>
                      <a:gd name="connsiteY0" fmla="*/ 556031 h 574447"/>
                      <a:gd name="connsiteX1" fmla="*/ 179665 w 707344"/>
                      <a:gd name="connsiteY1" fmla="*/ 172155 h 574447"/>
                      <a:gd name="connsiteX2" fmla="*/ 350038 w 707344"/>
                      <a:gd name="connsiteY2" fmla="*/ 1784 h 574447"/>
                      <a:gd name="connsiteX3" fmla="*/ 533349 w 707344"/>
                      <a:gd name="connsiteY3" fmla="*/ 107458 h 574447"/>
                      <a:gd name="connsiteX4" fmla="*/ 684311 w 707344"/>
                      <a:gd name="connsiteY4" fmla="*/ 469767 h 574447"/>
                      <a:gd name="connsiteX5" fmla="*/ 699408 w 707344"/>
                      <a:gd name="connsiteY5" fmla="*/ 515056 h 574447"/>
                      <a:gd name="connsiteX6" fmla="*/ 610987 w 707344"/>
                      <a:gd name="connsiteY6" fmla="*/ 532309 h 574447"/>
                      <a:gd name="connsiteX7" fmla="*/ 464338 w 707344"/>
                      <a:gd name="connsiteY7" fmla="*/ 439575 h 574447"/>
                      <a:gd name="connsiteX8" fmla="*/ 421206 w 707344"/>
                      <a:gd name="connsiteY8" fmla="*/ 510743 h 574447"/>
                      <a:gd name="connsiteX9" fmla="*/ 341411 w 707344"/>
                      <a:gd name="connsiteY9" fmla="*/ 502116 h 574447"/>
                      <a:gd name="connsiteX10" fmla="*/ 130064 w 707344"/>
                      <a:gd name="connsiteY10" fmla="*/ 366250 h 574447"/>
                      <a:gd name="connsiteX11" fmla="*/ 73993 w 707344"/>
                      <a:gd name="connsiteY11" fmla="*/ 497803 h 574447"/>
                      <a:gd name="connsiteX12" fmla="*/ 2825 w 707344"/>
                      <a:gd name="connsiteY12" fmla="*/ 556031 h 574447"/>
                      <a:gd name="connsiteX0" fmla="*/ 2825 w 707556"/>
                      <a:gd name="connsiteY0" fmla="*/ 555870 h 574286"/>
                      <a:gd name="connsiteX1" fmla="*/ 179665 w 707556"/>
                      <a:gd name="connsiteY1" fmla="*/ 171994 h 574286"/>
                      <a:gd name="connsiteX2" fmla="*/ 350038 w 707556"/>
                      <a:gd name="connsiteY2" fmla="*/ 1623 h 574286"/>
                      <a:gd name="connsiteX3" fmla="*/ 529036 w 707556"/>
                      <a:gd name="connsiteY3" fmla="*/ 109453 h 574286"/>
                      <a:gd name="connsiteX4" fmla="*/ 684311 w 707556"/>
                      <a:gd name="connsiteY4" fmla="*/ 469606 h 574286"/>
                      <a:gd name="connsiteX5" fmla="*/ 699408 w 707556"/>
                      <a:gd name="connsiteY5" fmla="*/ 514895 h 574286"/>
                      <a:gd name="connsiteX6" fmla="*/ 610987 w 707556"/>
                      <a:gd name="connsiteY6" fmla="*/ 532148 h 574286"/>
                      <a:gd name="connsiteX7" fmla="*/ 464338 w 707556"/>
                      <a:gd name="connsiteY7" fmla="*/ 439414 h 574286"/>
                      <a:gd name="connsiteX8" fmla="*/ 421206 w 707556"/>
                      <a:gd name="connsiteY8" fmla="*/ 510582 h 574286"/>
                      <a:gd name="connsiteX9" fmla="*/ 341411 w 707556"/>
                      <a:gd name="connsiteY9" fmla="*/ 501955 h 574286"/>
                      <a:gd name="connsiteX10" fmla="*/ 130064 w 707556"/>
                      <a:gd name="connsiteY10" fmla="*/ 366089 h 574286"/>
                      <a:gd name="connsiteX11" fmla="*/ 73993 w 707556"/>
                      <a:gd name="connsiteY11" fmla="*/ 497642 h 574286"/>
                      <a:gd name="connsiteX12" fmla="*/ 2825 w 707556"/>
                      <a:gd name="connsiteY12" fmla="*/ 555870 h 574286"/>
                      <a:gd name="connsiteX0" fmla="*/ 2825 w 706119"/>
                      <a:gd name="connsiteY0" fmla="*/ 555870 h 574286"/>
                      <a:gd name="connsiteX1" fmla="*/ 179665 w 706119"/>
                      <a:gd name="connsiteY1" fmla="*/ 171994 h 574286"/>
                      <a:gd name="connsiteX2" fmla="*/ 350038 w 706119"/>
                      <a:gd name="connsiteY2" fmla="*/ 1623 h 574286"/>
                      <a:gd name="connsiteX3" fmla="*/ 529036 w 706119"/>
                      <a:gd name="connsiteY3" fmla="*/ 109453 h 574286"/>
                      <a:gd name="connsiteX4" fmla="*/ 684311 w 706119"/>
                      <a:gd name="connsiteY4" fmla="*/ 469606 h 574286"/>
                      <a:gd name="connsiteX5" fmla="*/ 697252 w 706119"/>
                      <a:gd name="connsiteY5" fmla="*/ 508425 h 574286"/>
                      <a:gd name="connsiteX6" fmla="*/ 610987 w 706119"/>
                      <a:gd name="connsiteY6" fmla="*/ 532148 h 574286"/>
                      <a:gd name="connsiteX7" fmla="*/ 464338 w 706119"/>
                      <a:gd name="connsiteY7" fmla="*/ 439414 h 574286"/>
                      <a:gd name="connsiteX8" fmla="*/ 421206 w 706119"/>
                      <a:gd name="connsiteY8" fmla="*/ 510582 h 574286"/>
                      <a:gd name="connsiteX9" fmla="*/ 341411 w 706119"/>
                      <a:gd name="connsiteY9" fmla="*/ 501955 h 574286"/>
                      <a:gd name="connsiteX10" fmla="*/ 130064 w 706119"/>
                      <a:gd name="connsiteY10" fmla="*/ 366089 h 574286"/>
                      <a:gd name="connsiteX11" fmla="*/ 73993 w 706119"/>
                      <a:gd name="connsiteY11" fmla="*/ 497642 h 574286"/>
                      <a:gd name="connsiteX12" fmla="*/ 2825 w 706119"/>
                      <a:gd name="connsiteY12" fmla="*/ 555870 h 574286"/>
                      <a:gd name="connsiteX0" fmla="*/ 2825 w 707022"/>
                      <a:gd name="connsiteY0" fmla="*/ 555870 h 574286"/>
                      <a:gd name="connsiteX1" fmla="*/ 179665 w 707022"/>
                      <a:gd name="connsiteY1" fmla="*/ 171994 h 574286"/>
                      <a:gd name="connsiteX2" fmla="*/ 350038 w 707022"/>
                      <a:gd name="connsiteY2" fmla="*/ 1623 h 574286"/>
                      <a:gd name="connsiteX3" fmla="*/ 529036 w 707022"/>
                      <a:gd name="connsiteY3" fmla="*/ 109453 h 574286"/>
                      <a:gd name="connsiteX4" fmla="*/ 684311 w 707022"/>
                      <a:gd name="connsiteY4" fmla="*/ 469606 h 574286"/>
                      <a:gd name="connsiteX5" fmla="*/ 697252 w 707022"/>
                      <a:gd name="connsiteY5" fmla="*/ 508425 h 574286"/>
                      <a:gd name="connsiteX6" fmla="*/ 598047 w 707022"/>
                      <a:gd name="connsiteY6" fmla="*/ 529992 h 574286"/>
                      <a:gd name="connsiteX7" fmla="*/ 464338 w 707022"/>
                      <a:gd name="connsiteY7" fmla="*/ 439414 h 574286"/>
                      <a:gd name="connsiteX8" fmla="*/ 421206 w 707022"/>
                      <a:gd name="connsiteY8" fmla="*/ 510582 h 574286"/>
                      <a:gd name="connsiteX9" fmla="*/ 341411 w 707022"/>
                      <a:gd name="connsiteY9" fmla="*/ 501955 h 574286"/>
                      <a:gd name="connsiteX10" fmla="*/ 130064 w 707022"/>
                      <a:gd name="connsiteY10" fmla="*/ 366089 h 574286"/>
                      <a:gd name="connsiteX11" fmla="*/ 73993 w 707022"/>
                      <a:gd name="connsiteY11" fmla="*/ 497642 h 574286"/>
                      <a:gd name="connsiteX12" fmla="*/ 2825 w 707022"/>
                      <a:gd name="connsiteY12" fmla="*/ 555870 h 574286"/>
                      <a:gd name="connsiteX0" fmla="*/ 2825 w 707022"/>
                      <a:gd name="connsiteY0" fmla="*/ 555870 h 574286"/>
                      <a:gd name="connsiteX1" fmla="*/ 179665 w 707022"/>
                      <a:gd name="connsiteY1" fmla="*/ 171994 h 574286"/>
                      <a:gd name="connsiteX2" fmla="*/ 350038 w 707022"/>
                      <a:gd name="connsiteY2" fmla="*/ 1623 h 574286"/>
                      <a:gd name="connsiteX3" fmla="*/ 529036 w 707022"/>
                      <a:gd name="connsiteY3" fmla="*/ 109453 h 574286"/>
                      <a:gd name="connsiteX4" fmla="*/ 684311 w 707022"/>
                      <a:gd name="connsiteY4" fmla="*/ 469606 h 574286"/>
                      <a:gd name="connsiteX5" fmla="*/ 697252 w 707022"/>
                      <a:gd name="connsiteY5" fmla="*/ 508425 h 574286"/>
                      <a:gd name="connsiteX6" fmla="*/ 598047 w 707022"/>
                      <a:gd name="connsiteY6" fmla="*/ 521366 h 574286"/>
                      <a:gd name="connsiteX7" fmla="*/ 464338 w 707022"/>
                      <a:gd name="connsiteY7" fmla="*/ 439414 h 574286"/>
                      <a:gd name="connsiteX8" fmla="*/ 421206 w 707022"/>
                      <a:gd name="connsiteY8" fmla="*/ 510582 h 574286"/>
                      <a:gd name="connsiteX9" fmla="*/ 341411 w 707022"/>
                      <a:gd name="connsiteY9" fmla="*/ 501955 h 574286"/>
                      <a:gd name="connsiteX10" fmla="*/ 130064 w 707022"/>
                      <a:gd name="connsiteY10" fmla="*/ 366089 h 574286"/>
                      <a:gd name="connsiteX11" fmla="*/ 73993 w 707022"/>
                      <a:gd name="connsiteY11" fmla="*/ 497642 h 574286"/>
                      <a:gd name="connsiteX12" fmla="*/ 2825 w 707022"/>
                      <a:gd name="connsiteY12" fmla="*/ 555870 h 574286"/>
                      <a:gd name="connsiteX0" fmla="*/ 2825 w 707022"/>
                      <a:gd name="connsiteY0" fmla="*/ 555870 h 574286"/>
                      <a:gd name="connsiteX1" fmla="*/ 179665 w 707022"/>
                      <a:gd name="connsiteY1" fmla="*/ 171994 h 574286"/>
                      <a:gd name="connsiteX2" fmla="*/ 350038 w 707022"/>
                      <a:gd name="connsiteY2" fmla="*/ 1623 h 574286"/>
                      <a:gd name="connsiteX3" fmla="*/ 529036 w 707022"/>
                      <a:gd name="connsiteY3" fmla="*/ 109453 h 574286"/>
                      <a:gd name="connsiteX4" fmla="*/ 684311 w 707022"/>
                      <a:gd name="connsiteY4" fmla="*/ 469606 h 574286"/>
                      <a:gd name="connsiteX5" fmla="*/ 697252 w 707022"/>
                      <a:gd name="connsiteY5" fmla="*/ 508425 h 574286"/>
                      <a:gd name="connsiteX6" fmla="*/ 598047 w 707022"/>
                      <a:gd name="connsiteY6" fmla="*/ 521366 h 574286"/>
                      <a:gd name="connsiteX7" fmla="*/ 472965 w 707022"/>
                      <a:gd name="connsiteY7" fmla="*/ 452353 h 574286"/>
                      <a:gd name="connsiteX8" fmla="*/ 421206 w 707022"/>
                      <a:gd name="connsiteY8" fmla="*/ 510582 h 574286"/>
                      <a:gd name="connsiteX9" fmla="*/ 341411 w 707022"/>
                      <a:gd name="connsiteY9" fmla="*/ 501955 h 574286"/>
                      <a:gd name="connsiteX10" fmla="*/ 130064 w 707022"/>
                      <a:gd name="connsiteY10" fmla="*/ 366089 h 574286"/>
                      <a:gd name="connsiteX11" fmla="*/ 73993 w 707022"/>
                      <a:gd name="connsiteY11" fmla="*/ 497642 h 574286"/>
                      <a:gd name="connsiteX12" fmla="*/ 2825 w 707022"/>
                      <a:gd name="connsiteY12" fmla="*/ 555870 h 574286"/>
                      <a:gd name="connsiteX0" fmla="*/ 2825 w 707022"/>
                      <a:gd name="connsiteY0" fmla="*/ 555870 h 574286"/>
                      <a:gd name="connsiteX1" fmla="*/ 179665 w 707022"/>
                      <a:gd name="connsiteY1" fmla="*/ 171994 h 574286"/>
                      <a:gd name="connsiteX2" fmla="*/ 350038 w 707022"/>
                      <a:gd name="connsiteY2" fmla="*/ 1623 h 574286"/>
                      <a:gd name="connsiteX3" fmla="*/ 529036 w 707022"/>
                      <a:gd name="connsiteY3" fmla="*/ 109453 h 574286"/>
                      <a:gd name="connsiteX4" fmla="*/ 684311 w 707022"/>
                      <a:gd name="connsiteY4" fmla="*/ 469606 h 574286"/>
                      <a:gd name="connsiteX5" fmla="*/ 697252 w 707022"/>
                      <a:gd name="connsiteY5" fmla="*/ 508425 h 574286"/>
                      <a:gd name="connsiteX6" fmla="*/ 598047 w 707022"/>
                      <a:gd name="connsiteY6" fmla="*/ 521366 h 574286"/>
                      <a:gd name="connsiteX7" fmla="*/ 472965 w 707022"/>
                      <a:gd name="connsiteY7" fmla="*/ 452353 h 574286"/>
                      <a:gd name="connsiteX8" fmla="*/ 408266 w 707022"/>
                      <a:gd name="connsiteY8" fmla="*/ 512739 h 574286"/>
                      <a:gd name="connsiteX9" fmla="*/ 341411 w 707022"/>
                      <a:gd name="connsiteY9" fmla="*/ 501955 h 574286"/>
                      <a:gd name="connsiteX10" fmla="*/ 130064 w 707022"/>
                      <a:gd name="connsiteY10" fmla="*/ 366089 h 574286"/>
                      <a:gd name="connsiteX11" fmla="*/ 73993 w 707022"/>
                      <a:gd name="connsiteY11" fmla="*/ 497642 h 574286"/>
                      <a:gd name="connsiteX12" fmla="*/ 2825 w 707022"/>
                      <a:gd name="connsiteY12" fmla="*/ 555870 h 574286"/>
                      <a:gd name="connsiteX0" fmla="*/ 2825 w 707022"/>
                      <a:gd name="connsiteY0" fmla="*/ 555870 h 574286"/>
                      <a:gd name="connsiteX1" fmla="*/ 179665 w 707022"/>
                      <a:gd name="connsiteY1" fmla="*/ 171994 h 574286"/>
                      <a:gd name="connsiteX2" fmla="*/ 350038 w 707022"/>
                      <a:gd name="connsiteY2" fmla="*/ 1623 h 574286"/>
                      <a:gd name="connsiteX3" fmla="*/ 529036 w 707022"/>
                      <a:gd name="connsiteY3" fmla="*/ 109453 h 574286"/>
                      <a:gd name="connsiteX4" fmla="*/ 684311 w 707022"/>
                      <a:gd name="connsiteY4" fmla="*/ 469606 h 574286"/>
                      <a:gd name="connsiteX5" fmla="*/ 697252 w 707022"/>
                      <a:gd name="connsiteY5" fmla="*/ 508425 h 574286"/>
                      <a:gd name="connsiteX6" fmla="*/ 598047 w 707022"/>
                      <a:gd name="connsiteY6" fmla="*/ 521366 h 574286"/>
                      <a:gd name="connsiteX7" fmla="*/ 472965 w 707022"/>
                      <a:gd name="connsiteY7" fmla="*/ 452353 h 574286"/>
                      <a:gd name="connsiteX8" fmla="*/ 408266 w 707022"/>
                      <a:gd name="connsiteY8" fmla="*/ 512739 h 574286"/>
                      <a:gd name="connsiteX9" fmla="*/ 311218 w 707022"/>
                      <a:gd name="connsiteY9" fmla="*/ 493328 h 574286"/>
                      <a:gd name="connsiteX10" fmla="*/ 130064 w 707022"/>
                      <a:gd name="connsiteY10" fmla="*/ 366089 h 574286"/>
                      <a:gd name="connsiteX11" fmla="*/ 73993 w 707022"/>
                      <a:gd name="connsiteY11" fmla="*/ 497642 h 574286"/>
                      <a:gd name="connsiteX12" fmla="*/ 2825 w 707022"/>
                      <a:gd name="connsiteY12" fmla="*/ 555870 h 574286"/>
                      <a:gd name="connsiteX0" fmla="*/ 3567 w 707764"/>
                      <a:gd name="connsiteY0" fmla="*/ 555870 h 574286"/>
                      <a:gd name="connsiteX1" fmla="*/ 180407 w 707764"/>
                      <a:gd name="connsiteY1" fmla="*/ 171994 h 574286"/>
                      <a:gd name="connsiteX2" fmla="*/ 350780 w 707764"/>
                      <a:gd name="connsiteY2" fmla="*/ 1623 h 574286"/>
                      <a:gd name="connsiteX3" fmla="*/ 529778 w 707764"/>
                      <a:gd name="connsiteY3" fmla="*/ 109453 h 574286"/>
                      <a:gd name="connsiteX4" fmla="*/ 685053 w 707764"/>
                      <a:gd name="connsiteY4" fmla="*/ 469606 h 574286"/>
                      <a:gd name="connsiteX5" fmla="*/ 697994 w 707764"/>
                      <a:gd name="connsiteY5" fmla="*/ 508425 h 574286"/>
                      <a:gd name="connsiteX6" fmla="*/ 598789 w 707764"/>
                      <a:gd name="connsiteY6" fmla="*/ 521366 h 574286"/>
                      <a:gd name="connsiteX7" fmla="*/ 473707 w 707764"/>
                      <a:gd name="connsiteY7" fmla="*/ 452353 h 574286"/>
                      <a:gd name="connsiteX8" fmla="*/ 409008 w 707764"/>
                      <a:gd name="connsiteY8" fmla="*/ 512739 h 574286"/>
                      <a:gd name="connsiteX9" fmla="*/ 311960 w 707764"/>
                      <a:gd name="connsiteY9" fmla="*/ 493328 h 574286"/>
                      <a:gd name="connsiteX10" fmla="*/ 130806 w 707764"/>
                      <a:gd name="connsiteY10" fmla="*/ 366089 h 574286"/>
                      <a:gd name="connsiteX11" fmla="*/ 66108 w 707764"/>
                      <a:gd name="connsiteY11" fmla="*/ 497642 h 574286"/>
                      <a:gd name="connsiteX12" fmla="*/ 3567 w 707764"/>
                      <a:gd name="connsiteY12" fmla="*/ 555870 h 574286"/>
                      <a:gd name="connsiteX0" fmla="*/ 4164 w 697578"/>
                      <a:gd name="connsiteY0" fmla="*/ 536460 h 557477"/>
                      <a:gd name="connsiteX1" fmla="*/ 170221 w 697578"/>
                      <a:gd name="connsiteY1" fmla="*/ 171994 h 557477"/>
                      <a:gd name="connsiteX2" fmla="*/ 340594 w 697578"/>
                      <a:gd name="connsiteY2" fmla="*/ 1623 h 557477"/>
                      <a:gd name="connsiteX3" fmla="*/ 519592 w 697578"/>
                      <a:gd name="connsiteY3" fmla="*/ 109453 h 557477"/>
                      <a:gd name="connsiteX4" fmla="*/ 674867 w 697578"/>
                      <a:gd name="connsiteY4" fmla="*/ 469606 h 557477"/>
                      <a:gd name="connsiteX5" fmla="*/ 687808 w 697578"/>
                      <a:gd name="connsiteY5" fmla="*/ 508425 h 557477"/>
                      <a:gd name="connsiteX6" fmla="*/ 588603 w 697578"/>
                      <a:gd name="connsiteY6" fmla="*/ 521366 h 557477"/>
                      <a:gd name="connsiteX7" fmla="*/ 463521 w 697578"/>
                      <a:gd name="connsiteY7" fmla="*/ 452353 h 557477"/>
                      <a:gd name="connsiteX8" fmla="*/ 398822 w 697578"/>
                      <a:gd name="connsiteY8" fmla="*/ 512739 h 557477"/>
                      <a:gd name="connsiteX9" fmla="*/ 301774 w 697578"/>
                      <a:gd name="connsiteY9" fmla="*/ 493328 h 557477"/>
                      <a:gd name="connsiteX10" fmla="*/ 120620 w 697578"/>
                      <a:gd name="connsiteY10" fmla="*/ 366089 h 557477"/>
                      <a:gd name="connsiteX11" fmla="*/ 55922 w 697578"/>
                      <a:gd name="connsiteY11" fmla="*/ 497642 h 557477"/>
                      <a:gd name="connsiteX12" fmla="*/ 4164 w 697578"/>
                      <a:gd name="connsiteY12" fmla="*/ 536460 h 557477"/>
                      <a:gd name="connsiteX0" fmla="*/ 4164 w 697578"/>
                      <a:gd name="connsiteY0" fmla="*/ 536460 h 557477"/>
                      <a:gd name="connsiteX1" fmla="*/ 170221 w 697578"/>
                      <a:gd name="connsiteY1" fmla="*/ 171994 h 557477"/>
                      <a:gd name="connsiteX2" fmla="*/ 340594 w 697578"/>
                      <a:gd name="connsiteY2" fmla="*/ 1623 h 557477"/>
                      <a:gd name="connsiteX3" fmla="*/ 519592 w 697578"/>
                      <a:gd name="connsiteY3" fmla="*/ 109453 h 557477"/>
                      <a:gd name="connsiteX4" fmla="*/ 674867 w 697578"/>
                      <a:gd name="connsiteY4" fmla="*/ 469606 h 557477"/>
                      <a:gd name="connsiteX5" fmla="*/ 687808 w 697578"/>
                      <a:gd name="connsiteY5" fmla="*/ 508425 h 557477"/>
                      <a:gd name="connsiteX6" fmla="*/ 588603 w 697578"/>
                      <a:gd name="connsiteY6" fmla="*/ 521366 h 557477"/>
                      <a:gd name="connsiteX7" fmla="*/ 463521 w 697578"/>
                      <a:gd name="connsiteY7" fmla="*/ 452353 h 557477"/>
                      <a:gd name="connsiteX8" fmla="*/ 398822 w 697578"/>
                      <a:gd name="connsiteY8" fmla="*/ 512739 h 557477"/>
                      <a:gd name="connsiteX9" fmla="*/ 286678 w 697578"/>
                      <a:gd name="connsiteY9" fmla="*/ 478232 h 557477"/>
                      <a:gd name="connsiteX10" fmla="*/ 120620 w 697578"/>
                      <a:gd name="connsiteY10" fmla="*/ 366089 h 557477"/>
                      <a:gd name="connsiteX11" fmla="*/ 55922 w 697578"/>
                      <a:gd name="connsiteY11" fmla="*/ 497642 h 557477"/>
                      <a:gd name="connsiteX12" fmla="*/ 4164 w 697578"/>
                      <a:gd name="connsiteY12" fmla="*/ 536460 h 557477"/>
                      <a:gd name="connsiteX0" fmla="*/ 4164 w 697578"/>
                      <a:gd name="connsiteY0" fmla="*/ 536460 h 557477"/>
                      <a:gd name="connsiteX1" fmla="*/ 170221 w 697578"/>
                      <a:gd name="connsiteY1" fmla="*/ 171994 h 557477"/>
                      <a:gd name="connsiteX2" fmla="*/ 340594 w 697578"/>
                      <a:gd name="connsiteY2" fmla="*/ 1623 h 557477"/>
                      <a:gd name="connsiteX3" fmla="*/ 519592 w 697578"/>
                      <a:gd name="connsiteY3" fmla="*/ 109453 h 557477"/>
                      <a:gd name="connsiteX4" fmla="*/ 674867 w 697578"/>
                      <a:gd name="connsiteY4" fmla="*/ 469606 h 557477"/>
                      <a:gd name="connsiteX5" fmla="*/ 687808 w 697578"/>
                      <a:gd name="connsiteY5" fmla="*/ 508425 h 557477"/>
                      <a:gd name="connsiteX6" fmla="*/ 588603 w 697578"/>
                      <a:gd name="connsiteY6" fmla="*/ 521366 h 557477"/>
                      <a:gd name="connsiteX7" fmla="*/ 463521 w 697578"/>
                      <a:gd name="connsiteY7" fmla="*/ 452353 h 557477"/>
                      <a:gd name="connsiteX8" fmla="*/ 394509 w 697578"/>
                      <a:gd name="connsiteY8" fmla="*/ 510582 h 557477"/>
                      <a:gd name="connsiteX9" fmla="*/ 286678 w 697578"/>
                      <a:gd name="connsiteY9" fmla="*/ 478232 h 557477"/>
                      <a:gd name="connsiteX10" fmla="*/ 120620 w 697578"/>
                      <a:gd name="connsiteY10" fmla="*/ 366089 h 557477"/>
                      <a:gd name="connsiteX11" fmla="*/ 55922 w 697578"/>
                      <a:gd name="connsiteY11" fmla="*/ 497642 h 557477"/>
                      <a:gd name="connsiteX12" fmla="*/ 4164 w 697578"/>
                      <a:gd name="connsiteY12" fmla="*/ 536460 h 557477"/>
                      <a:gd name="connsiteX0" fmla="*/ 4164 w 697578"/>
                      <a:gd name="connsiteY0" fmla="*/ 536460 h 557477"/>
                      <a:gd name="connsiteX1" fmla="*/ 170221 w 697578"/>
                      <a:gd name="connsiteY1" fmla="*/ 171994 h 557477"/>
                      <a:gd name="connsiteX2" fmla="*/ 340594 w 697578"/>
                      <a:gd name="connsiteY2" fmla="*/ 1623 h 557477"/>
                      <a:gd name="connsiteX3" fmla="*/ 519592 w 697578"/>
                      <a:gd name="connsiteY3" fmla="*/ 109453 h 557477"/>
                      <a:gd name="connsiteX4" fmla="*/ 674867 w 697578"/>
                      <a:gd name="connsiteY4" fmla="*/ 469606 h 557477"/>
                      <a:gd name="connsiteX5" fmla="*/ 687808 w 697578"/>
                      <a:gd name="connsiteY5" fmla="*/ 508425 h 557477"/>
                      <a:gd name="connsiteX6" fmla="*/ 588603 w 697578"/>
                      <a:gd name="connsiteY6" fmla="*/ 521366 h 557477"/>
                      <a:gd name="connsiteX7" fmla="*/ 448424 w 697578"/>
                      <a:gd name="connsiteY7" fmla="*/ 452353 h 557477"/>
                      <a:gd name="connsiteX8" fmla="*/ 394509 w 697578"/>
                      <a:gd name="connsiteY8" fmla="*/ 510582 h 557477"/>
                      <a:gd name="connsiteX9" fmla="*/ 286678 w 697578"/>
                      <a:gd name="connsiteY9" fmla="*/ 478232 h 557477"/>
                      <a:gd name="connsiteX10" fmla="*/ 120620 w 697578"/>
                      <a:gd name="connsiteY10" fmla="*/ 366089 h 557477"/>
                      <a:gd name="connsiteX11" fmla="*/ 55922 w 697578"/>
                      <a:gd name="connsiteY11" fmla="*/ 497642 h 557477"/>
                      <a:gd name="connsiteX12" fmla="*/ 4164 w 697578"/>
                      <a:gd name="connsiteY12" fmla="*/ 536460 h 557477"/>
                      <a:gd name="connsiteX0" fmla="*/ 9750 w 703164"/>
                      <a:gd name="connsiteY0" fmla="*/ 538465 h 571418"/>
                      <a:gd name="connsiteX1" fmla="*/ 16790 w 703164"/>
                      <a:gd name="connsiteY1" fmla="*/ 10390 h 571418"/>
                      <a:gd name="connsiteX2" fmla="*/ 175807 w 703164"/>
                      <a:gd name="connsiteY2" fmla="*/ 173999 h 571418"/>
                      <a:gd name="connsiteX3" fmla="*/ 346180 w 703164"/>
                      <a:gd name="connsiteY3" fmla="*/ 3628 h 571418"/>
                      <a:gd name="connsiteX4" fmla="*/ 525178 w 703164"/>
                      <a:gd name="connsiteY4" fmla="*/ 111458 h 571418"/>
                      <a:gd name="connsiteX5" fmla="*/ 680453 w 703164"/>
                      <a:gd name="connsiteY5" fmla="*/ 471611 h 571418"/>
                      <a:gd name="connsiteX6" fmla="*/ 693394 w 703164"/>
                      <a:gd name="connsiteY6" fmla="*/ 510430 h 571418"/>
                      <a:gd name="connsiteX7" fmla="*/ 594189 w 703164"/>
                      <a:gd name="connsiteY7" fmla="*/ 523371 h 571418"/>
                      <a:gd name="connsiteX8" fmla="*/ 454010 w 703164"/>
                      <a:gd name="connsiteY8" fmla="*/ 454358 h 571418"/>
                      <a:gd name="connsiteX9" fmla="*/ 400095 w 703164"/>
                      <a:gd name="connsiteY9" fmla="*/ 512587 h 571418"/>
                      <a:gd name="connsiteX10" fmla="*/ 292264 w 703164"/>
                      <a:gd name="connsiteY10" fmla="*/ 480237 h 571418"/>
                      <a:gd name="connsiteX11" fmla="*/ 126206 w 703164"/>
                      <a:gd name="connsiteY11" fmla="*/ 368094 h 571418"/>
                      <a:gd name="connsiteX12" fmla="*/ 61508 w 703164"/>
                      <a:gd name="connsiteY12" fmla="*/ 499647 h 571418"/>
                      <a:gd name="connsiteX13" fmla="*/ 9750 w 703164"/>
                      <a:gd name="connsiteY13" fmla="*/ 538465 h 571418"/>
                      <a:gd name="connsiteX0" fmla="*/ 9750 w 703164"/>
                      <a:gd name="connsiteY0" fmla="*/ 741877 h 774830"/>
                      <a:gd name="connsiteX1" fmla="*/ 16790 w 703164"/>
                      <a:gd name="connsiteY1" fmla="*/ 213802 h 774830"/>
                      <a:gd name="connsiteX2" fmla="*/ 305203 w 703164"/>
                      <a:gd name="connsiteY2" fmla="*/ 6 h 774830"/>
                      <a:gd name="connsiteX3" fmla="*/ 346180 w 703164"/>
                      <a:gd name="connsiteY3" fmla="*/ 207040 h 774830"/>
                      <a:gd name="connsiteX4" fmla="*/ 525178 w 703164"/>
                      <a:gd name="connsiteY4" fmla="*/ 314870 h 774830"/>
                      <a:gd name="connsiteX5" fmla="*/ 680453 w 703164"/>
                      <a:gd name="connsiteY5" fmla="*/ 675023 h 774830"/>
                      <a:gd name="connsiteX6" fmla="*/ 693394 w 703164"/>
                      <a:gd name="connsiteY6" fmla="*/ 713842 h 774830"/>
                      <a:gd name="connsiteX7" fmla="*/ 594189 w 703164"/>
                      <a:gd name="connsiteY7" fmla="*/ 726783 h 774830"/>
                      <a:gd name="connsiteX8" fmla="*/ 454010 w 703164"/>
                      <a:gd name="connsiteY8" fmla="*/ 657770 h 774830"/>
                      <a:gd name="connsiteX9" fmla="*/ 400095 w 703164"/>
                      <a:gd name="connsiteY9" fmla="*/ 715999 h 774830"/>
                      <a:gd name="connsiteX10" fmla="*/ 292264 w 703164"/>
                      <a:gd name="connsiteY10" fmla="*/ 683649 h 774830"/>
                      <a:gd name="connsiteX11" fmla="*/ 126206 w 703164"/>
                      <a:gd name="connsiteY11" fmla="*/ 571506 h 774830"/>
                      <a:gd name="connsiteX12" fmla="*/ 61508 w 703164"/>
                      <a:gd name="connsiteY12" fmla="*/ 703059 h 774830"/>
                      <a:gd name="connsiteX13" fmla="*/ 9750 w 703164"/>
                      <a:gd name="connsiteY13" fmla="*/ 741877 h 774830"/>
                      <a:gd name="connsiteX0" fmla="*/ 397 w 693811"/>
                      <a:gd name="connsiteY0" fmla="*/ 741877 h 774830"/>
                      <a:gd name="connsiteX1" fmla="*/ 7437 w 693811"/>
                      <a:gd name="connsiteY1" fmla="*/ 213802 h 774830"/>
                      <a:gd name="connsiteX2" fmla="*/ 295850 w 693811"/>
                      <a:gd name="connsiteY2" fmla="*/ 6 h 774830"/>
                      <a:gd name="connsiteX3" fmla="*/ 336827 w 693811"/>
                      <a:gd name="connsiteY3" fmla="*/ 207040 h 774830"/>
                      <a:gd name="connsiteX4" fmla="*/ 515825 w 693811"/>
                      <a:gd name="connsiteY4" fmla="*/ 314870 h 774830"/>
                      <a:gd name="connsiteX5" fmla="*/ 671100 w 693811"/>
                      <a:gd name="connsiteY5" fmla="*/ 675023 h 774830"/>
                      <a:gd name="connsiteX6" fmla="*/ 684041 w 693811"/>
                      <a:gd name="connsiteY6" fmla="*/ 713842 h 774830"/>
                      <a:gd name="connsiteX7" fmla="*/ 584836 w 693811"/>
                      <a:gd name="connsiteY7" fmla="*/ 726783 h 774830"/>
                      <a:gd name="connsiteX8" fmla="*/ 444657 w 693811"/>
                      <a:gd name="connsiteY8" fmla="*/ 657770 h 774830"/>
                      <a:gd name="connsiteX9" fmla="*/ 390742 w 693811"/>
                      <a:gd name="connsiteY9" fmla="*/ 715999 h 774830"/>
                      <a:gd name="connsiteX10" fmla="*/ 282911 w 693811"/>
                      <a:gd name="connsiteY10" fmla="*/ 683649 h 774830"/>
                      <a:gd name="connsiteX11" fmla="*/ 116853 w 693811"/>
                      <a:gd name="connsiteY11" fmla="*/ 571506 h 774830"/>
                      <a:gd name="connsiteX12" fmla="*/ 52155 w 693811"/>
                      <a:gd name="connsiteY12" fmla="*/ 703059 h 774830"/>
                      <a:gd name="connsiteX13" fmla="*/ 397 w 693811"/>
                      <a:gd name="connsiteY13" fmla="*/ 741877 h 774830"/>
                      <a:gd name="connsiteX0" fmla="*/ 397 w 693811"/>
                      <a:gd name="connsiteY0" fmla="*/ 741877 h 774830"/>
                      <a:gd name="connsiteX1" fmla="*/ 7437 w 693811"/>
                      <a:gd name="connsiteY1" fmla="*/ 213802 h 774830"/>
                      <a:gd name="connsiteX2" fmla="*/ 295850 w 693811"/>
                      <a:gd name="connsiteY2" fmla="*/ 6 h 774830"/>
                      <a:gd name="connsiteX3" fmla="*/ 336827 w 693811"/>
                      <a:gd name="connsiteY3" fmla="*/ 207040 h 774830"/>
                      <a:gd name="connsiteX4" fmla="*/ 515825 w 693811"/>
                      <a:gd name="connsiteY4" fmla="*/ 314870 h 774830"/>
                      <a:gd name="connsiteX5" fmla="*/ 671100 w 693811"/>
                      <a:gd name="connsiteY5" fmla="*/ 675023 h 774830"/>
                      <a:gd name="connsiteX6" fmla="*/ 684041 w 693811"/>
                      <a:gd name="connsiteY6" fmla="*/ 713842 h 774830"/>
                      <a:gd name="connsiteX7" fmla="*/ 584836 w 693811"/>
                      <a:gd name="connsiteY7" fmla="*/ 726783 h 774830"/>
                      <a:gd name="connsiteX8" fmla="*/ 444657 w 693811"/>
                      <a:gd name="connsiteY8" fmla="*/ 657770 h 774830"/>
                      <a:gd name="connsiteX9" fmla="*/ 390742 w 693811"/>
                      <a:gd name="connsiteY9" fmla="*/ 715999 h 774830"/>
                      <a:gd name="connsiteX10" fmla="*/ 282911 w 693811"/>
                      <a:gd name="connsiteY10" fmla="*/ 683649 h 774830"/>
                      <a:gd name="connsiteX11" fmla="*/ 116853 w 693811"/>
                      <a:gd name="connsiteY11" fmla="*/ 571506 h 774830"/>
                      <a:gd name="connsiteX12" fmla="*/ 52155 w 693811"/>
                      <a:gd name="connsiteY12" fmla="*/ 703059 h 774830"/>
                      <a:gd name="connsiteX13" fmla="*/ 397 w 693811"/>
                      <a:gd name="connsiteY13" fmla="*/ 741877 h 774830"/>
                      <a:gd name="connsiteX0" fmla="*/ 210777 w 686374"/>
                      <a:gd name="connsiteY0" fmla="*/ 265267 h 729924"/>
                      <a:gd name="connsiteX1" fmla="*/ 0 w 686374"/>
                      <a:gd name="connsiteY1" fmla="*/ 213802 h 729924"/>
                      <a:gd name="connsiteX2" fmla="*/ 288413 w 686374"/>
                      <a:gd name="connsiteY2" fmla="*/ 6 h 729924"/>
                      <a:gd name="connsiteX3" fmla="*/ 329390 w 686374"/>
                      <a:gd name="connsiteY3" fmla="*/ 207040 h 729924"/>
                      <a:gd name="connsiteX4" fmla="*/ 508388 w 686374"/>
                      <a:gd name="connsiteY4" fmla="*/ 314870 h 729924"/>
                      <a:gd name="connsiteX5" fmla="*/ 663663 w 686374"/>
                      <a:gd name="connsiteY5" fmla="*/ 675023 h 729924"/>
                      <a:gd name="connsiteX6" fmla="*/ 676604 w 686374"/>
                      <a:gd name="connsiteY6" fmla="*/ 713842 h 729924"/>
                      <a:gd name="connsiteX7" fmla="*/ 577399 w 686374"/>
                      <a:gd name="connsiteY7" fmla="*/ 726783 h 729924"/>
                      <a:gd name="connsiteX8" fmla="*/ 437220 w 686374"/>
                      <a:gd name="connsiteY8" fmla="*/ 657770 h 729924"/>
                      <a:gd name="connsiteX9" fmla="*/ 383305 w 686374"/>
                      <a:gd name="connsiteY9" fmla="*/ 715999 h 729924"/>
                      <a:gd name="connsiteX10" fmla="*/ 275474 w 686374"/>
                      <a:gd name="connsiteY10" fmla="*/ 683649 h 729924"/>
                      <a:gd name="connsiteX11" fmla="*/ 109416 w 686374"/>
                      <a:gd name="connsiteY11" fmla="*/ 571506 h 729924"/>
                      <a:gd name="connsiteX12" fmla="*/ 44718 w 686374"/>
                      <a:gd name="connsiteY12" fmla="*/ 703059 h 729924"/>
                      <a:gd name="connsiteX13" fmla="*/ 210777 w 686374"/>
                      <a:gd name="connsiteY13" fmla="*/ 265267 h 729924"/>
                      <a:gd name="connsiteX0" fmla="*/ 210777 w 686374"/>
                      <a:gd name="connsiteY0" fmla="*/ 265267 h 729924"/>
                      <a:gd name="connsiteX1" fmla="*/ 0 w 686374"/>
                      <a:gd name="connsiteY1" fmla="*/ 213802 h 729924"/>
                      <a:gd name="connsiteX2" fmla="*/ 288413 w 686374"/>
                      <a:gd name="connsiteY2" fmla="*/ 6 h 729924"/>
                      <a:gd name="connsiteX3" fmla="*/ 329390 w 686374"/>
                      <a:gd name="connsiteY3" fmla="*/ 207040 h 729924"/>
                      <a:gd name="connsiteX4" fmla="*/ 508388 w 686374"/>
                      <a:gd name="connsiteY4" fmla="*/ 314870 h 729924"/>
                      <a:gd name="connsiteX5" fmla="*/ 663663 w 686374"/>
                      <a:gd name="connsiteY5" fmla="*/ 675023 h 729924"/>
                      <a:gd name="connsiteX6" fmla="*/ 676604 w 686374"/>
                      <a:gd name="connsiteY6" fmla="*/ 713842 h 729924"/>
                      <a:gd name="connsiteX7" fmla="*/ 577399 w 686374"/>
                      <a:gd name="connsiteY7" fmla="*/ 726783 h 729924"/>
                      <a:gd name="connsiteX8" fmla="*/ 437220 w 686374"/>
                      <a:gd name="connsiteY8" fmla="*/ 657770 h 729924"/>
                      <a:gd name="connsiteX9" fmla="*/ 383305 w 686374"/>
                      <a:gd name="connsiteY9" fmla="*/ 715999 h 729924"/>
                      <a:gd name="connsiteX10" fmla="*/ 275474 w 686374"/>
                      <a:gd name="connsiteY10" fmla="*/ 683649 h 729924"/>
                      <a:gd name="connsiteX11" fmla="*/ 44718 w 686374"/>
                      <a:gd name="connsiteY11" fmla="*/ 703059 h 729924"/>
                      <a:gd name="connsiteX12" fmla="*/ 210777 w 686374"/>
                      <a:gd name="connsiteY12" fmla="*/ 265267 h 729924"/>
                      <a:gd name="connsiteX0" fmla="*/ 210777 w 686374"/>
                      <a:gd name="connsiteY0" fmla="*/ 265267 h 729924"/>
                      <a:gd name="connsiteX1" fmla="*/ 0 w 686374"/>
                      <a:gd name="connsiteY1" fmla="*/ 213802 h 729924"/>
                      <a:gd name="connsiteX2" fmla="*/ 288413 w 686374"/>
                      <a:gd name="connsiteY2" fmla="*/ 6 h 729924"/>
                      <a:gd name="connsiteX3" fmla="*/ 329390 w 686374"/>
                      <a:gd name="connsiteY3" fmla="*/ 207040 h 729924"/>
                      <a:gd name="connsiteX4" fmla="*/ 508388 w 686374"/>
                      <a:gd name="connsiteY4" fmla="*/ 314870 h 729924"/>
                      <a:gd name="connsiteX5" fmla="*/ 663663 w 686374"/>
                      <a:gd name="connsiteY5" fmla="*/ 675023 h 729924"/>
                      <a:gd name="connsiteX6" fmla="*/ 676604 w 686374"/>
                      <a:gd name="connsiteY6" fmla="*/ 713842 h 729924"/>
                      <a:gd name="connsiteX7" fmla="*/ 577399 w 686374"/>
                      <a:gd name="connsiteY7" fmla="*/ 726783 h 729924"/>
                      <a:gd name="connsiteX8" fmla="*/ 437220 w 686374"/>
                      <a:gd name="connsiteY8" fmla="*/ 657770 h 729924"/>
                      <a:gd name="connsiteX9" fmla="*/ 383305 w 686374"/>
                      <a:gd name="connsiteY9" fmla="*/ 715999 h 729924"/>
                      <a:gd name="connsiteX10" fmla="*/ 275474 w 686374"/>
                      <a:gd name="connsiteY10" fmla="*/ 683649 h 729924"/>
                      <a:gd name="connsiteX11" fmla="*/ 322920 w 686374"/>
                      <a:gd name="connsiteY11" fmla="*/ 332123 h 729924"/>
                      <a:gd name="connsiteX12" fmla="*/ 210777 w 686374"/>
                      <a:gd name="connsiteY12" fmla="*/ 265267 h 729924"/>
                      <a:gd name="connsiteX0" fmla="*/ 197837 w 686374"/>
                      <a:gd name="connsiteY0" fmla="*/ 271737 h 729924"/>
                      <a:gd name="connsiteX1" fmla="*/ 0 w 686374"/>
                      <a:gd name="connsiteY1" fmla="*/ 213802 h 729924"/>
                      <a:gd name="connsiteX2" fmla="*/ 288413 w 686374"/>
                      <a:gd name="connsiteY2" fmla="*/ 6 h 729924"/>
                      <a:gd name="connsiteX3" fmla="*/ 329390 w 686374"/>
                      <a:gd name="connsiteY3" fmla="*/ 207040 h 729924"/>
                      <a:gd name="connsiteX4" fmla="*/ 508388 w 686374"/>
                      <a:gd name="connsiteY4" fmla="*/ 314870 h 729924"/>
                      <a:gd name="connsiteX5" fmla="*/ 663663 w 686374"/>
                      <a:gd name="connsiteY5" fmla="*/ 675023 h 729924"/>
                      <a:gd name="connsiteX6" fmla="*/ 676604 w 686374"/>
                      <a:gd name="connsiteY6" fmla="*/ 713842 h 729924"/>
                      <a:gd name="connsiteX7" fmla="*/ 577399 w 686374"/>
                      <a:gd name="connsiteY7" fmla="*/ 726783 h 729924"/>
                      <a:gd name="connsiteX8" fmla="*/ 437220 w 686374"/>
                      <a:gd name="connsiteY8" fmla="*/ 657770 h 729924"/>
                      <a:gd name="connsiteX9" fmla="*/ 383305 w 686374"/>
                      <a:gd name="connsiteY9" fmla="*/ 715999 h 729924"/>
                      <a:gd name="connsiteX10" fmla="*/ 275474 w 686374"/>
                      <a:gd name="connsiteY10" fmla="*/ 683649 h 729924"/>
                      <a:gd name="connsiteX11" fmla="*/ 322920 w 686374"/>
                      <a:gd name="connsiteY11" fmla="*/ 332123 h 729924"/>
                      <a:gd name="connsiteX12" fmla="*/ 197837 w 686374"/>
                      <a:gd name="connsiteY12" fmla="*/ 271737 h 729924"/>
                      <a:gd name="connsiteX0" fmla="*/ 197837 w 686374"/>
                      <a:gd name="connsiteY0" fmla="*/ 271737 h 729924"/>
                      <a:gd name="connsiteX1" fmla="*/ 0 w 686374"/>
                      <a:gd name="connsiteY1" fmla="*/ 213802 h 729924"/>
                      <a:gd name="connsiteX2" fmla="*/ 288413 w 686374"/>
                      <a:gd name="connsiteY2" fmla="*/ 6 h 729924"/>
                      <a:gd name="connsiteX3" fmla="*/ 329390 w 686374"/>
                      <a:gd name="connsiteY3" fmla="*/ 207040 h 729924"/>
                      <a:gd name="connsiteX4" fmla="*/ 508388 w 686374"/>
                      <a:gd name="connsiteY4" fmla="*/ 314870 h 729924"/>
                      <a:gd name="connsiteX5" fmla="*/ 663663 w 686374"/>
                      <a:gd name="connsiteY5" fmla="*/ 675023 h 729924"/>
                      <a:gd name="connsiteX6" fmla="*/ 676604 w 686374"/>
                      <a:gd name="connsiteY6" fmla="*/ 713842 h 729924"/>
                      <a:gd name="connsiteX7" fmla="*/ 577399 w 686374"/>
                      <a:gd name="connsiteY7" fmla="*/ 726783 h 729924"/>
                      <a:gd name="connsiteX8" fmla="*/ 437220 w 686374"/>
                      <a:gd name="connsiteY8" fmla="*/ 657770 h 729924"/>
                      <a:gd name="connsiteX9" fmla="*/ 383305 w 686374"/>
                      <a:gd name="connsiteY9" fmla="*/ 715999 h 729924"/>
                      <a:gd name="connsiteX10" fmla="*/ 275474 w 686374"/>
                      <a:gd name="connsiteY10" fmla="*/ 683649 h 729924"/>
                      <a:gd name="connsiteX11" fmla="*/ 322920 w 686374"/>
                      <a:gd name="connsiteY11" fmla="*/ 332123 h 729924"/>
                      <a:gd name="connsiteX12" fmla="*/ 197837 w 686374"/>
                      <a:gd name="connsiteY12" fmla="*/ 271737 h 729924"/>
                      <a:gd name="connsiteX0" fmla="*/ 197837 w 686374"/>
                      <a:gd name="connsiteY0" fmla="*/ 271737 h 730632"/>
                      <a:gd name="connsiteX1" fmla="*/ 0 w 686374"/>
                      <a:gd name="connsiteY1" fmla="*/ 213802 h 730632"/>
                      <a:gd name="connsiteX2" fmla="*/ 288413 w 686374"/>
                      <a:gd name="connsiteY2" fmla="*/ 6 h 730632"/>
                      <a:gd name="connsiteX3" fmla="*/ 329390 w 686374"/>
                      <a:gd name="connsiteY3" fmla="*/ 207040 h 730632"/>
                      <a:gd name="connsiteX4" fmla="*/ 508388 w 686374"/>
                      <a:gd name="connsiteY4" fmla="*/ 314870 h 730632"/>
                      <a:gd name="connsiteX5" fmla="*/ 663663 w 686374"/>
                      <a:gd name="connsiteY5" fmla="*/ 675023 h 730632"/>
                      <a:gd name="connsiteX6" fmla="*/ 676604 w 686374"/>
                      <a:gd name="connsiteY6" fmla="*/ 713842 h 730632"/>
                      <a:gd name="connsiteX7" fmla="*/ 577399 w 686374"/>
                      <a:gd name="connsiteY7" fmla="*/ 726783 h 730632"/>
                      <a:gd name="connsiteX8" fmla="*/ 437220 w 686374"/>
                      <a:gd name="connsiteY8" fmla="*/ 657770 h 730632"/>
                      <a:gd name="connsiteX9" fmla="*/ 383305 w 686374"/>
                      <a:gd name="connsiteY9" fmla="*/ 715999 h 730632"/>
                      <a:gd name="connsiteX10" fmla="*/ 322920 w 686374"/>
                      <a:gd name="connsiteY10" fmla="*/ 332123 h 730632"/>
                      <a:gd name="connsiteX11" fmla="*/ 197837 w 686374"/>
                      <a:gd name="connsiteY11" fmla="*/ 271737 h 730632"/>
                      <a:gd name="connsiteX0" fmla="*/ 197837 w 686374"/>
                      <a:gd name="connsiteY0" fmla="*/ 271737 h 729924"/>
                      <a:gd name="connsiteX1" fmla="*/ 0 w 686374"/>
                      <a:gd name="connsiteY1" fmla="*/ 213802 h 729924"/>
                      <a:gd name="connsiteX2" fmla="*/ 288413 w 686374"/>
                      <a:gd name="connsiteY2" fmla="*/ 6 h 729924"/>
                      <a:gd name="connsiteX3" fmla="*/ 329390 w 686374"/>
                      <a:gd name="connsiteY3" fmla="*/ 207040 h 729924"/>
                      <a:gd name="connsiteX4" fmla="*/ 508388 w 686374"/>
                      <a:gd name="connsiteY4" fmla="*/ 314870 h 729924"/>
                      <a:gd name="connsiteX5" fmla="*/ 663663 w 686374"/>
                      <a:gd name="connsiteY5" fmla="*/ 675023 h 729924"/>
                      <a:gd name="connsiteX6" fmla="*/ 676604 w 686374"/>
                      <a:gd name="connsiteY6" fmla="*/ 713842 h 729924"/>
                      <a:gd name="connsiteX7" fmla="*/ 577399 w 686374"/>
                      <a:gd name="connsiteY7" fmla="*/ 726783 h 729924"/>
                      <a:gd name="connsiteX8" fmla="*/ 437220 w 686374"/>
                      <a:gd name="connsiteY8" fmla="*/ 657770 h 729924"/>
                      <a:gd name="connsiteX9" fmla="*/ 322920 w 686374"/>
                      <a:gd name="connsiteY9" fmla="*/ 332123 h 729924"/>
                      <a:gd name="connsiteX10" fmla="*/ 197837 w 686374"/>
                      <a:gd name="connsiteY10" fmla="*/ 271737 h 729924"/>
                      <a:gd name="connsiteX0" fmla="*/ 197837 w 686374"/>
                      <a:gd name="connsiteY0" fmla="*/ 271737 h 748616"/>
                      <a:gd name="connsiteX1" fmla="*/ 0 w 686374"/>
                      <a:gd name="connsiteY1" fmla="*/ 213802 h 748616"/>
                      <a:gd name="connsiteX2" fmla="*/ 288413 w 686374"/>
                      <a:gd name="connsiteY2" fmla="*/ 6 h 748616"/>
                      <a:gd name="connsiteX3" fmla="*/ 329390 w 686374"/>
                      <a:gd name="connsiteY3" fmla="*/ 207040 h 748616"/>
                      <a:gd name="connsiteX4" fmla="*/ 508388 w 686374"/>
                      <a:gd name="connsiteY4" fmla="*/ 314870 h 748616"/>
                      <a:gd name="connsiteX5" fmla="*/ 663663 w 686374"/>
                      <a:gd name="connsiteY5" fmla="*/ 675023 h 748616"/>
                      <a:gd name="connsiteX6" fmla="*/ 676604 w 686374"/>
                      <a:gd name="connsiteY6" fmla="*/ 713842 h 748616"/>
                      <a:gd name="connsiteX7" fmla="*/ 577399 w 686374"/>
                      <a:gd name="connsiteY7" fmla="*/ 726783 h 748616"/>
                      <a:gd name="connsiteX8" fmla="*/ 473882 w 686374"/>
                      <a:gd name="connsiteY8" fmla="*/ 401134 h 748616"/>
                      <a:gd name="connsiteX9" fmla="*/ 322920 w 686374"/>
                      <a:gd name="connsiteY9" fmla="*/ 332123 h 748616"/>
                      <a:gd name="connsiteX10" fmla="*/ 197837 w 686374"/>
                      <a:gd name="connsiteY10" fmla="*/ 271737 h 748616"/>
                      <a:gd name="connsiteX0" fmla="*/ 197837 w 685717"/>
                      <a:gd name="connsiteY0" fmla="*/ 271737 h 748616"/>
                      <a:gd name="connsiteX1" fmla="*/ 0 w 685717"/>
                      <a:gd name="connsiteY1" fmla="*/ 213802 h 748616"/>
                      <a:gd name="connsiteX2" fmla="*/ 288413 w 685717"/>
                      <a:gd name="connsiteY2" fmla="*/ 6 h 748616"/>
                      <a:gd name="connsiteX3" fmla="*/ 329390 w 685717"/>
                      <a:gd name="connsiteY3" fmla="*/ 207040 h 748616"/>
                      <a:gd name="connsiteX4" fmla="*/ 521328 w 685717"/>
                      <a:gd name="connsiteY4" fmla="*/ 112149 h 748616"/>
                      <a:gd name="connsiteX5" fmla="*/ 663663 w 685717"/>
                      <a:gd name="connsiteY5" fmla="*/ 675023 h 748616"/>
                      <a:gd name="connsiteX6" fmla="*/ 676604 w 685717"/>
                      <a:gd name="connsiteY6" fmla="*/ 713842 h 748616"/>
                      <a:gd name="connsiteX7" fmla="*/ 577399 w 685717"/>
                      <a:gd name="connsiteY7" fmla="*/ 726783 h 748616"/>
                      <a:gd name="connsiteX8" fmla="*/ 473882 w 685717"/>
                      <a:gd name="connsiteY8" fmla="*/ 401134 h 748616"/>
                      <a:gd name="connsiteX9" fmla="*/ 322920 w 685717"/>
                      <a:gd name="connsiteY9" fmla="*/ 332123 h 748616"/>
                      <a:gd name="connsiteX10" fmla="*/ 197837 w 685717"/>
                      <a:gd name="connsiteY10" fmla="*/ 271737 h 748616"/>
                      <a:gd name="connsiteX0" fmla="*/ 197837 w 677405"/>
                      <a:gd name="connsiteY0" fmla="*/ 271737 h 778626"/>
                      <a:gd name="connsiteX1" fmla="*/ 0 w 677405"/>
                      <a:gd name="connsiteY1" fmla="*/ 213802 h 778626"/>
                      <a:gd name="connsiteX2" fmla="*/ 288413 w 677405"/>
                      <a:gd name="connsiteY2" fmla="*/ 6 h 778626"/>
                      <a:gd name="connsiteX3" fmla="*/ 329390 w 677405"/>
                      <a:gd name="connsiteY3" fmla="*/ 207040 h 778626"/>
                      <a:gd name="connsiteX4" fmla="*/ 521328 w 677405"/>
                      <a:gd name="connsiteY4" fmla="*/ 112149 h 778626"/>
                      <a:gd name="connsiteX5" fmla="*/ 676604 w 677405"/>
                      <a:gd name="connsiteY5" fmla="*/ 713842 h 778626"/>
                      <a:gd name="connsiteX6" fmla="*/ 577399 w 677405"/>
                      <a:gd name="connsiteY6" fmla="*/ 726783 h 778626"/>
                      <a:gd name="connsiteX7" fmla="*/ 473882 w 677405"/>
                      <a:gd name="connsiteY7" fmla="*/ 401134 h 778626"/>
                      <a:gd name="connsiteX8" fmla="*/ 322920 w 677405"/>
                      <a:gd name="connsiteY8" fmla="*/ 332123 h 778626"/>
                      <a:gd name="connsiteX9" fmla="*/ 197837 w 677405"/>
                      <a:gd name="connsiteY9" fmla="*/ 271737 h 778626"/>
                      <a:gd name="connsiteX0" fmla="*/ 197837 w 587585"/>
                      <a:gd name="connsiteY0" fmla="*/ 271737 h 730661"/>
                      <a:gd name="connsiteX1" fmla="*/ 0 w 587585"/>
                      <a:gd name="connsiteY1" fmla="*/ 213802 h 730661"/>
                      <a:gd name="connsiteX2" fmla="*/ 288413 w 587585"/>
                      <a:gd name="connsiteY2" fmla="*/ 6 h 730661"/>
                      <a:gd name="connsiteX3" fmla="*/ 329390 w 587585"/>
                      <a:gd name="connsiteY3" fmla="*/ 207040 h 730661"/>
                      <a:gd name="connsiteX4" fmla="*/ 521328 w 587585"/>
                      <a:gd name="connsiteY4" fmla="*/ 112149 h 730661"/>
                      <a:gd name="connsiteX5" fmla="*/ 577401 w 587585"/>
                      <a:gd name="connsiteY5" fmla="*/ 153125 h 730661"/>
                      <a:gd name="connsiteX6" fmla="*/ 577399 w 587585"/>
                      <a:gd name="connsiteY6" fmla="*/ 726783 h 730661"/>
                      <a:gd name="connsiteX7" fmla="*/ 473882 w 587585"/>
                      <a:gd name="connsiteY7" fmla="*/ 401134 h 730661"/>
                      <a:gd name="connsiteX8" fmla="*/ 322920 w 587585"/>
                      <a:gd name="connsiteY8" fmla="*/ 332123 h 730661"/>
                      <a:gd name="connsiteX9" fmla="*/ 197837 w 587585"/>
                      <a:gd name="connsiteY9" fmla="*/ 271737 h 730661"/>
                      <a:gd name="connsiteX0" fmla="*/ 197837 w 578962"/>
                      <a:gd name="connsiteY0" fmla="*/ 271737 h 407895"/>
                      <a:gd name="connsiteX1" fmla="*/ 0 w 578962"/>
                      <a:gd name="connsiteY1" fmla="*/ 213802 h 407895"/>
                      <a:gd name="connsiteX2" fmla="*/ 288413 w 578962"/>
                      <a:gd name="connsiteY2" fmla="*/ 6 h 407895"/>
                      <a:gd name="connsiteX3" fmla="*/ 329390 w 578962"/>
                      <a:gd name="connsiteY3" fmla="*/ 207040 h 407895"/>
                      <a:gd name="connsiteX4" fmla="*/ 521328 w 578962"/>
                      <a:gd name="connsiteY4" fmla="*/ 112149 h 407895"/>
                      <a:gd name="connsiteX5" fmla="*/ 577401 w 578962"/>
                      <a:gd name="connsiteY5" fmla="*/ 153125 h 407895"/>
                      <a:gd name="connsiteX6" fmla="*/ 473882 w 578962"/>
                      <a:gd name="connsiteY6" fmla="*/ 401134 h 407895"/>
                      <a:gd name="connsiteX7" fmla="*/ 322920 w 578962"/>
                      <a:gd name="connsiteY7" fmla="*/ 332123 h 407895"/>
                      <a:gd name="connsiteX8" fmla="*/ 197837 w 578962"/>
                      <a:gd name="connsiteY8" fmla="*/ 271737 h 407895"/>
                      <a:gd name="connsiteX0" fmla="*/ 197837 w 622920"/>
                      <a:gd name="connsiteY0" fmla="*/ 271737 h 407895"/>
                      <a:gd name="connsiteX1" fmla="*/ 0 w 622920"/>
                      <a:gd name="connsiteY1" fmla="*/ 213802 h 407895"/>
                      <a:gd name="connsiteX2" fmla="*/ 288413 w 622920"/>
                      <a:gd name="connsiteY2" fmla="*/ 6 h 407895"/>
                      <a:gd name="connsiteX3" fmla="*/ 329390 w 622920"/>
                      <a:gd name="connsiteY3" fmla="*/ 207040 h 407895"/>
                      <a:gd name="connsiteX4" fmla="*/ 521328 w 622920"/>
                      <a:gd name="connsiteY4" fmla="*/ 112149 h 407895"/>
                      <a:gd name="connsiteX5" fmla="*/ 621102 w 622920"/>
                      <a:gd name="connsiteY5" fmla="*/ 45587 h 407895"/>
                      <a:gd name="connsiteX6" fmla="*/ 577401 w 622920"/>
                      <a:gd name="connsiteY6" fmla="*/ 153125 h 407895"/>
                      <a:gd name="connsiteX7" fmla="*/ 473882 w 622920"/>
                      <a:gd name="connsiteY7" fmla="*/ 401134 h 407895"/>
                      <a:gd name="connsiteX8" fmla="*/ 322920 w 622920"/>
                      <a:gd name="connsiteY8" fmla="*/ 332123 h 407895"/>
                      <a:gd name="connsiteX9" fmla="*/ 197837 w 622920"/>
                      <a:gd name="connsiteY9" fmla="*/ 271737 h 407895"/>
                      <a:gd name="connsiteX0" fmla="*/ 197837 w 622920"/>
                      <a:gd name="connsiteY0" fmla="*/ 271737 h 407895"/>
                      <a:gd name="connsiteX1" fmla="*/ 0 w 622920"/>
                      <a:gd name="connsiteY1" fmla="*/ 213802 h 407895"/>
                      <a:gd name="connsiteX2" fmla="*/ 288413 w 622920"/>
                      <a:gd name="connsiteY2" fmla="*/ 6 h 407895"/>
                      <a:gd name="connsiteX3" fmla="*/ 329390 w 622920"/>
                      <a:gd name="connsiteY3" fmla="*/ 207040 h 407895"/>
                      <a:gd name="connsiteX4" fmla="*/ 521328 w 622920"/>
                      <a:gd name="connsiteY4" fmla="*/ 112149 h 407895"/>
                      <a:gd name="connsiteX5" fmla="*/ 621102 w 622920"/>
                      <a:gd name="connsiteY5" fmla="*/ 45587 h 407895"/>
                      <a:gd name="connsiteX6" fmla="*/ 577401 w 622920"/>
                      <a:gd name="connsiteY6" fmla="*/ 153125 h 407895"/>
                      <a:gd name="connsiteX7" fmla="*/ 473882 w 622920"/>
                      <a:gd name="connsiteY7" fmla="*/ 401134 h 407895"/>
                      <a:gd name="connsiteX8" fmla="*/ 322920 w 622920"/>
                      <a:gd name="connsiteY8" fmla="*/ 332123 h 407895"/>
                      <a:gd name="connsiteX9" fmla="*/ 197837 w 622920"/>
                      <a:gd name="connsiteY9" fmla="*/ 271737 h 407895"/>
                      <a:gd name="connsiteX0" fmla="*/ 197837 w 583819"/>
                      <a:gd name="connsiteY0" fmla="*/ 271737 h 407895"/>
                      <a:gd name="connsiteX1" fmla="*/ 0 w 583819"/>
                      <a:gd name="connsiteY1" fmla="*/ 213802 h 407895"/>
                      <a:gd name="connsiteX2" fmla="*/ 288413 w 583819"/>
                      <a:gd name="connsiteY2" fmla="*/ 6 h 407895"/>
                      <a:gd name="connsiteX3" fmla="*/ 329390 w 583819"/>
                      <a:gd name="connsiteY3" fmla="*/ 207040 h 407895"/>
                      <a:gd name="connsiteX4" fmla="*/ 521328 w 583819"/>
                      <a:gd name="connsiteY4" fmla="*/ 112149 h 407895"/>
                      <a:gd name="connsiteX5" fmla="*/ 567187 w 583819"/>
                      <a:gd name="connsiteY5" fmla="*/ 84406 h 407895"/>
                      <a:gd name="connsiteX6" fmla="*/ 577401 w 583819"/>
                      <a:gd name="connsiteY6" fmla="*/ 153125 h 407895"/>
                      <a:gd name="connsiteX7" fmla="*/ 473882 w 583819"/>
                      <a:gd name="connsiteY7" fmla="*/ 401134 h 407895"/>
                      <a:gd name="connsiteX8" fmla="*/ 322920 w 583819"/>
                      <a:gd name="connsiteY8" fmla="*/ 332123 h 407895"/>
                      <a:gd name="connsiteX9" fmla="*/ 197837 w 583819"/>
                      <a:gd name="connsiteY9" fmla="*/ 271737 h 407895"/>
                      <a:gd name="connsiteX0" fmla="*/ 197837 w 616757"/>
                      <a:gd name="connsiteY0" fmla="*/ 271737 h 407895"/>
                      <a:gd name="connsiteX1" fmla="*/ 0 w 616757"/>
                      <a:gd name="connsiteY1" fmla="*/ 213802 h 407895"/>
                      <a:gd name="connsiteX2" fmla="*/ 288413 w 616757"/>
                      <a:gd name="connsiteY2" fmla="*/ 6 h 407895"/>
                      <a:gd name="connsiteX3" fmla="*/ 329390 w 616757"/>
                      <a:gd name="connsiteY3" fmla="*/ 207040 h 407895"/>
                      <a:gd name="connsiteX4" fmla="*/ 521328 w 616757"/>
                      <a:gd name="connsiteY4" fmla="*/ 112149 h 407895"/>
                      <a:gd name="connsiteX5" fmla="*/ 614632 w 616757"/>
                      <a:gd name="connsiteY5" fmla="*/ 6768 h 407895"/>
                      <a:gd name="connsiteX6" fmla="*/ 577401 w 616757"/>
                      <a:gd name="connsiteY6" fmla="*/ 153125 h 407895"/>
                      <a:gd name="connsiteX7" fmla="*/ 473882 w 616757"/>
                      <a:gd name="connsiteY7" fmla="*/ 401134 h 407895"/>
                      <a:gd name="connsiteX8" fmla="*/ 322920 w 616757"/>
                      <a:gd name="connsiteY8" fmla="*/ 332123 h 407895"/>
                      <a:gd name="connsiteX9" fmla="*/ 197837 w 616757"/>
                      <a:gd name="connsiteY9" fmla="*/ 271737 h 407895"/>
                      <a:gd name="connsiteX0" fmla="*/ 197837 w 614632"/>
                      <a:gd name="connsiteY0" fmla="*/ 271737 h 407895"/>
                      <a:gd name="connsiteX1" fmla="*/ 0 w 614632"/>
                      <a:gd name="connsiteY1" fmla="*/ 213802 h 407895"/>
                      <a:gd name="connsiteX2" fmla="*/ 288413 w 614632"/>
                      <a:gd name="connsiteY2" fmla="*/ 6 h 407895"/>
                      <a:gd name="connsiteX3" fmla="*/ 329390 w 614632"/>
                      <a:gd name="connsiteY3" fmla="*/ 207040 h 407895"/>
                      <a:gd name="connsiteX4" fmla="*/ 521328 w 614632"/>
                      <a:gd name="connsiteY4" fmla="*/ 112149 h 407895"/>
                      <a:gd name="connsiteX5" fmla="*/ 614632 w 614632"/>
                      <a:gd name="connsiteY5" fmla="*/ 6768 h 407895"/>
                      <a:gd name="connsiteX6" fmla="*/ 577401 w 614632"/>
                      <a:gd name="connsiteY6" fmla="*/ 153125 h 407895"/>
                      <a:gd name="connsiteX7" fmla="*/ 473882 w 614632"/>
                      <a:gd name="connsiteY7" fmla="*/ 401134 h 407895"/>
                      <a:gd name="connsiteX8" fmla="*/ 322920 w 614632"/>
                      <a:gd name="connsiteY8" fmla="*/ 332123 h 407895"/>
                      <a:gd name="connsiteX9" fmla="*/ 197837 w 614632"/>
                      <a:gd name="connsiteY9" fmla="*/ 271737 h 407895"/>
                      <a:gd name="connsiteX0" fmla="*/ 197837 w 623258"/>
                      <a:gd name="connsiteY0" fmla="*/ 271737 h 407895"/>
                      <a:gd name="connsiteX1" fmla="*/ 0 w 623258"/>
                      <a:gd name="connsiteY1" fmla="*/ 213802 h 407895"/>
                      <a:gd name="connsiteX2" fmla="*/ 288413 w 623258"/>
                      <a:gd name="connsiteY2" fmla="*/ 6 h 407895"/>
                      <a:gd name="connsiteX3" fmla="*/ 329390 w 623258"/>
                      <a:gd name="connsiteY3" fmla="*/ 207040 h 407895"/>
                      <a:gd name="connsiteX4" fmla="*/ 521328 w 623258"/>
                      <a:gd name="connsiteY4" fmla="*/ 112149 h 407895"/>
                      <a:gd name="connsiteX5" fmla="*/ 623258 w 623258"/>
                      <a:gd name="connsiteY5" fmla="*/ 52057 h 407895"/>
                      <a:gd name="connsiteX6" fmla="*/ 577401 w 623258"/>
                      <a:gd name="connsiteY6" fmla="*/ 153125 h 407895"/>
                      <a:gd name="connsiteX7" fmla="*/ 473882 w 623258"/>
                      <a:gd name="connsiteY7" fmla="*/ 401134 h 407895"/>
                      <a:gd name="connsiteX8" fmla="*/ 322920 w 623258"/>
                      <a:gd name="connsiteY8" fmla="*/ 332123 h 407895"/>
                      <a:gd name="connsiteX9" fmla="*/ 197837 w 623258"/>
                      <a:gd name="connsiteY9" fmla="*/ 271737 h 407895"/>
                      <a:gd name="connsiteX0" fmla="*/ 197837 w 623258"/>
                      <a:gd name="connsiteY0" fmla="*/ 271736 h 407894"/>
                      <a:gd name="connsiteX1" fmla="*/ 0 w 623258"/>
                      <a:gd name="connsiteY1" fmla="*/ 213801 h 407894"/>
                      <a:gd name="connsiteX2" fmla="*/ 288413 w 623258"/>
                      <a:gd name="connsiteY2" fmla="*/ 5 h 407894"/>
                      <a:gd name="connsiteX3" fmla="*/ 329390 w 623258"/>
                      <a:gd name="connsiteY3" fmla="*/ 207039 h 407894"/>
                      <a:gd name="connsiteX4" fmla="*/ 501919 w 623258"/>
                      <a:gd name="connsiteY4" fmla="*/ 105679 h 407894"/>
                      <a:gd name="connsiteX5" fmla="*/ 623258 w 623258"/>
                      <a:gd name="connsiteY5" fmla="*/ 52056 h 407894"/>
                      <a:gd name="connsiteX6" fmla="*/ 577401 w 623258"/>
                      <a:gd name="connsiteY6" fmla="*/ 153124 h 407894"/>
                      <a:gd name="connsiteX7" fmla="*/ 473882 w 623258"/>
                      <a:gd name="connsiteY7" fmla="*/ 401133 h 407894"/>
                      <a:gd name="connsiteX8" fmla="*/ 322920 w 623258"/>
                      <a:gd name="connsiteY8" fmla="*/ 332122 h 407894"/>
                      <a:gd name="connsiteX9" fmla="*/ 197837 w 623258"/>
                      <a:gd name="connsiteY9" fmla="*/ 271736 h 407894"/>
                      <a:gd name="connsiteX0" fmla="*/ 197837 w 623258"/>
                      <a:gd name="connsiteY0" fmla="*/ 275641 h 411799"/>
                      <a:gd name="connsiteX1" fmla="*/ 0 w 623258"/>
                      <a:gd name="connsiteY1" fmla="*/ 217706 h 411799"/>
                      <a:gd name="connsiteX2" fmla="*/ 288413 w 623258"/>
                      <a:gd name="connsiteY2" fmla="*/ 3910 h 411799"/>
                      <a:gd name="connsiteX3" fmla="*/ 417811 w 623258"/>
                      <a:gd name="connsiteY3" fmla="*/ 81548 h 411799"/>
                      <a:gd name="connsiteX4" fmla="*/ 501919 w 623258"/>
                      <a:gd name="connsiteY4" fmla="*/ 109584 h 411799"/>
                      <a:gd name="connsiteX5" fmla="*/ 623258 w 623258"/>
                      <a:gd name="connsiteY5" fmla="*/ 55961 h 411799"/>
                      <a:gd name="connsiteX6" fmla="*/ 577401 w 623258"/>
                      <a:gd name="connsiteY6" fmla="*/ 157029 h 411799"/>
                      <a:gd name="connsiteX7" fmla="*/ 473882 w 623258"/>
                      <a:gd name="connsiteY7" fmla="*/ 405038 h 411799"/>
                      <a:gd name="connsiteX8" fmla="*/ 322920 w 623258"/>
                      <a:gd name="connsiteY8" fmla="*/ 336027 h 411799"/>
                      <a:gd name="connsiteX9" fmla="*/ 197837 w 623258"/>
                      <a:gd name="connsiteY9" fmla="*/ 275641 h 411799"/>
                      <a:gd name="connsiteX0" fmla="*/ 197837 w 623258"/>
                      <a:gd name="connsiteY0" fmla="*/ 275641 h 336631"/>
                      <a:gd name="connsiteX1" fmla="*/ 0 w 623258"/>
                      <a:gd name="connsiteY1" fmla="*/ 217706 h 336631"/>
                      <a:gd name="connsiteX2" fmla="*/ 288413 w 623258"/>
                      <a:gd name="connsiteY2" fmla="*/ 3910 h 336631"/>
                      <a:gd name="connsiteX3" fmla="*/ 417811 w 623258"/>
                      <a:gd name="connsiteY3" fmla="*/ 81548 h 336631"/>
                      <a:gd name="connsiteX4" fmla="*/ 501919 w 623258"/>
                      <a:gd name="connsiteY4" fmla="*/ 109584 h 336631"/>
                      <a:gd name="connsiteX5" fmla="*/ 623258 w 623258"/>
                      <a:gd name="connsiteY5" fmla="*/ 55961 h 336631"/>
                      <a:gd name="connsiteX6" fmla="*/ 577401 w 623258"/>
                      <a:gd name="connsiteY6" fmla="*/ 157029 h 336631"/>
                      <a:gd name="connsiteX7" fmla="*/ 419967 w 623258"/>
                      <a:gd name="connsiteY7" fmla="*/ 236823 h 336631"/>
                      <a:gd name="connsiteX8" fmla="*/ 322920 w 623258"/>
                      <a:gd name="connsiteY8" fmla="*/ 336027 h 336631"/>
                      <a:gd name="connsiteX9" fmla="*/ 197837 w 623258"/>
                      <a:gd name="connsiteY9" fmla="*/ 275641 h 336631"/>
                      <a:gd name="connsiteX0" fmla="*/ 197837 w 623258"/>
                      <a:gd name="connsiteY0" fmla="*/ 275641 h 337496"/>
                      <a:gd name="connsiteX1" fmla="*/ 0 w 623258"/>
                      <a:gd name="connsiteY1" fmla="*/ 217706 h 337496"/>
                      <a:gd name="connsiteX2" fmla="*/ 288413 w 623258"/>
                      <a:gd name="connsiteY2" fmla="*/ 3910 h 337496"/>
                      <a:gd name="connsiteX3" fmla="*/ 417811 w 623258"/>
                      <a:gd name="connsiteY3" fmla="*/ 81548 h 337496"/>
                      <a:gd name="connsiteX4" fmla="*/ 501919 w 623258"/>
                      <a:gd name="connsiteY4" fmla="*/ 109584 h 337496"/>
                      <a:gd name="connsiteX5" fmla="*/ 623258 w 623258"/>
                      <a:gd name="connsiteY5" fmla="*/ 55961 h 337496"/>
                      <a:gd name="connsiteX6" fmla="*/ 577401 w 623258"/>
                      <a:gd name="connsiteY6" fmla="*/ 157029 h 337496"/>
                      <a:gd name="connsiteX7" fmla="*/ 482508 w 623258"/>
                      <a:gd name="connsiteY7" fmla="*/ 210944 h 337496"/>
                      <a:gd name="connsiteX8" fmla="*/ 322920 w 623258"/>
                      <a:gd name="connsiteY8" fmla="*/ 336027 h 337496"/>
                      <a:gd name="connsiteX9" fmla="*/ 197837 w 623258"/>
                      <a:gd name="connsiteY9" fmla="*/ 275641 h 337496"/>
                      <a:gd name="connsiteX0" fmla="*/ 197837 w 623258"/>
                      <a:gd name="connsiteY0" fmla="*/ 275641 h 336861"/>
                      <a:gd name="connsiteX1" fmla="*/ 0 w 623258"/>
                      <a:gd name="connsiteY1" fmla="*/ 217706 h 336861"/>
                      <a:gd name="connsiteX2" fmla="*/ 288413 w 623258"/>
                      <a:gd name="connsiteY2" fmla="*/ 3910 h 336861"/>
                      <a:gd name="connsiteX3" fmla="*/ 417811 w 623258"/>
                      <a:gd name="connsiteY3" fmla="*/ 81548 h 336861"/>
                      <a:gd name="connsiteX4" fmla="*/ 501919 w 623258"/>
                      <a:gd name="connsiteY4" fmla="*/ 109584 h 336861"/>
                      <a:gd name="connsiteX5" fmla="*/ 623258 w 623258"/>
                      <a:gd name="connsiteY5" fmla="*/ 55961 h 336861"/>
                      <a:gd name="connsiteX6" fmla="*/ 577401 w 623258"/>
                      <a:gd name="connsiteY6" fmla="*/ 157029 h 336861"/>
                      <a:gd name="connsiteX7" fmla="*/ 482508 w 623258"/>
                      <a:gd name="connsiteY7" fmla="*/ 210944 h 336861"/>
                      <a:gd name="connsiteX8" fmla="*/ 467984 w 623258"/>
                      <a:gd name="connsiteY8" fmla="*/ 303970 h 336861"/>
                      <a:gd name="connsiteX9" fmla="*/ 322920 w 623258"/>
                      <a:gd name="connsiteY9" fmla="*/ 336027 h 336861"/>
                      <a:gd name="connsiteX10" fmla="*/ 197837 w 623258"/>
                      <a:gd name="connsiteY10" fmla="*/ 275641 h 336861"/>
                      <a:gd name="connsiteX0" fmla="*/ 197837 w 623258"/>
                      <a:gd name="connsiteY0" fmla="*/ 275641 h 336861"/>
                      <a:gd name="connsiteX1" fmla="*/ 0 w 623258"/>
                      <a:gd name="connsiteY1" fmla="*/ 217706 h 336861"/>
                      <a:gd name="connsiteX2" fmla="*/ 288413 w 623258"/>
                      <a:gd name="connsiteY2" fmla="*/ 3910 h 336861"/>
                      <a:gd name="connsiteX3" fmla="*/ 417811 w 623258"/>
                      <a:gd name="connsiteY3" fmla="*/ 81548 h 336861"/>
                      <a:gd name="connsiteX4" fmla="*/ 501919 w 623258"/>
                      <a:gd name="connsiteY4" fmla="*/ 109584 h 336861"/>
                      <a:gd name="connsiteX5" fmla="*/ 623258 w 623258"/>
                      <a:gd name="connsiteY5" fmla="*/ 55961 h 336861"/>
                      <a:gd name="connsiteX6" fmla="*/ 577401 w 623258"/>
                      <a:gd name="connsiteY6" fmla="*/ 157029 h 336861"/>
                      <a:gd name="connsiteX7" fmla="*/ 482508 w 623258"/>
                      <a:gd name="connsiteY7" fmla="*/ 210944 h 336861"/>
                      <a:gd name="connsiteX8" fmla="*/ 467984 w 623258"/>
                      <a:gd name="connsiteY8" fmla="*/ 303970 h 336861"/>
                      <a:gd name="connsiteX9" fmla="*/ 322920 w 623258"/>
                      <a:gd name="connsiteY9" fmla="*/ 336027 h 336861"/>
                      <a:gd name="connsiteX10" fmla="*/ 197837 w 623258"/>
                      <a:gd name="connsiteY10" fmla="*/ 275641 h 336861"/>
                      <a:gd name="connsiteX0" fmla="*/ 197837 w 623258"/>
                      <a:gd name="connsiteY0" fmla="*/ 275641 h 336668"/>
                      <a:gd name="connsiteX1" fmla="*/ 0 w 623258"/>
                      <a:gd name="connsiteY1" fmla="*/ 217706 h 336668"/>
                      <a:gd name="connsiteX2" fmla="*/ 288413 w 623258"/>
                      <a:gd name="connsiteY2" fmla="*/ 3910 h 336668"/>
                      <a:gd name="connsiteX3" fmla="*/ 417811 w 623258"/>
                      <a:gd name="connsiteY3" fmla="*/ 81548 h 336668"/>
                      <a:gd name="connsiteX4" fmla="*/ 501919 w 623258"/>
                      <a:gd name="connsiteY4" fmla="*/ 109584 h 336668"/>
                      <a:gd name="connsiteX5" fmla="*/ 623258 w 623258"/>
                      <a:gd name="connsiteY5" fmla="*/ 55961 h 336668"/>
                      <a:gd name="connsiteX6" fmla="*/ 577401 w 623258"/>
                      <a:gd name="connsiteY6" fmla="*/ 157029 h 336668"/>
                      <a:gd name="connsiteX7" fmla="*/ 482508 w 623258"/>
                      <a:gd name="connsiteY7" fmla="*/ 210944 h 336668"/>
                      <a:gd name="connsiteX8" fmla="*/ 467984 w 623258"/>
                      <a:gd name="connsiteY8" fmla="*/ 303970 h 336668"/>
                      <a:gd name="connsiteX9" fmla="*/ 322920 w 623258"/>
                      <a:gd name="connsiteY9" fmla="*/ 336027 h 336668"/>
                      <a:gd name="connsiteX10" fmla="*/ 197837 w 623258"/>
                      <a:gd name="connsiteY10" fmla="*/ 275641 h 336668"/>
                      <a:gd name="connsiteX0" fmla="*/ 197837 w 623258"/>
                      <a:gd name="connsiteY0" fmla="*/ 275641 h 308371"/>
                      <a:gd name="connsiteX1" fmla="*/ 0 w 623258"/>
                      <a:gd name="connsiteY1" fmla="*/ 217706 h 308371"/>
                      <a:gd name="connsiteX2" fmla="*/ 288413 w 623258"/>
                      <a:gd name="connsiteY2" fmla="*/ 3910 h 308371"/>
                      <a:gd name="connsiteX3" fmla="*/ 417811 w 623258"/>
                      <a:gd name="connsiteY3" fmla="*/ 81548 h 308371"/>
                      <a:gd name="connsiteX4" fmla="*/ 501919 w 623258"/>
                      <a:gd name="connsiteY4" fmla="*/ 109584 h 308371"/>
                      <a:gd name="connsiteX5" fmla="*/ 623258 w 623258"/>
                      <a:gd name="connsiteY5" fmla="*/ 55961 h 308371"/>
                      <a:gd name="connsiteX6" fmla="*/ 577401 w 623258"/>
                      <a:gd name="connsiteY6" fmla="*/ 157029 h 308371"/>
                      <a:gd name="connsiteX7" fmla="*/ 482508 w 623258"/>
                      <a:gd name="connsiteY7" fmla="*/ 210944 h 308371"/>
                      <a:gd name="connsiteX8" fmla="*/ 467984 w 623258"/>
                      <a:gd name="connsiteY8" fmla="*/ 303970 h 308371"/>
                      <a:gd name="connsiteX9" fmla="*/ 333703 w 623258"/>
                      <a:gd name="connsiteY9" fmla="*/ 288582 h 308371"/>
                      <a:gd name="connsiteX10" fmla="*/ 197837 w 623258"/>
                      <a:gd name="connsiteY10" fmla="*/ 275641 h 308371"/>
                      <a:gd name="connsiteX0" fmla="*/ 197837 w 623258"/>
                      <a:gd name="connsiteY0" fmla="*/ 275641 h 306615"/>
                      <a:gd name="connsiteX1" fmla="*/ 0 w 623258"/>
                      <a:gd name="connsiteY1" fmla="*/ 217706 h 306615"/>
                      <a:gd name="connsiteX2" fmla="*/ 288413 w 623258"/>
                      <a:gd name="connsiteY2" fmla="*/ 3910 h 306615"/>
                      <a:gd name="connsiteX3" fmla="*/ 417811 w 623258"/>
                      <a:gd name="connsiteY3" fmla="*/ 81548 h 306615"/>
                      <a:gd name="connsiteX4" fmla="*/ 501919 w 623258"/>
                      <a:gd name="connsiteY4" fmla="*/ 109584 h 306615"/>
                      <a:gd name="connsiteX5" fmla="*/ 623258 w 623258"/>
                      <a:gd name="connsiteY5" fmla="*/ 55961 h 306615"/>
                      <a:gd name="connsiteX6" fmla="*/ 577401 w 623258"/>
                      <a:gd name="connsiteY6" fmla="*/ 157029 h 306615"/>
                      <a:gd name="connsiteX7" fmla="*/ 482508 w 623258"/>
                      <a:gd name="connsiteY7" fmla="*/ 210944 h 306615"/>
                      <a:gd name="connsiteX8" fmla="*/ 467984 w 623258"/>
                      <a:gd name="connsiteY8" fmla="*/ 303970 h 306615"/>
                      <a:gd name="connsiteX9" fmla="*/ 197837 w 623258"/>
                      <a:gd name="connsiteY9" fmla="*/ 275641 h 306615"/>
                      <a:gd name="connsiteX0" fmla="*/ 197837 w 623258"/>
                      <a:gd name="connsiteY0" fmla="*/ 275641 h 318816"/>
                      <a:gd name="connsiteX1" fmla="*/ 0 w 623258"/>
                      <a:gd name="connsiteY1" fmla="*/ 217706 h 318816"/>
                      <a:gd name="connsiteX2" fmla="*/ 288413 w 623258"/>
                      <a:gd name="connsiteY2" fmla="*/ 3910 h 318816"/>
                      <a:gd name="connsiteX3" fmla="*/ 417811 w 623258"/>
                      <a:gd name="connsiteY3" fmla="*/ 81548 h 318816"/>
                      <a:gd name="connsiteX4" fmla="*/ 501919 w 623258"/>
                      <a:gd name="connsiteY4" fmla="*/ 109584 h 318816"/>
                      <a:gd name="connsiteX5" fmla="*/ 623258 w 623258"/>
                      <a:gd name="connsiteY5" fmla="*/ 55961 h 318816"/>
                      <a:gd name="connsiteX6" fmla="*/ 577401 w 623258"/>
                      <a:gd name="connsiteY6" fmla="*/ 157029 h 318816"/>
                      <a:gd name="connsiteX7" fmla="*/ 482508 w 623258"/>
                      <a:gd name="connsiteY7" fmla="*/ 210944 h 318816"/>
                      <a:gd name="connsiteX8" fmla="*/ 467984 w 623258"/>
                      <a:gd name="connsiteY8" fmla="*/ 303970 h 318816"/>
                      <a:gd name="connsiteX9" fmla="*/ 301926 w 623258"/>
                      <a:gd name="connsiteY9" fmla="*/ 316911 h 318816"/>
                      <a:gd name="connsiteX10" fmla="*/ 197837 w 623258"/>
                      <a:gd name="connsiteY10" fmla="*/ 275641 h 318816"/>
                      <a:gd name="connsiteX0" fmla="*/ 197837 w 623258"/>
                      <a:gd name="connsiteY0" fmla="*/ 275641 h 317045"/>
                      <a:gd name="connsiteX1" fmla="*/ 0 w 623258"/>
                      <a:gd name="connsiteY1" fmla="*/ 217706 h 317045"/>
                      <a:gd name="connsiteX2" fmla="*/ 288413 w 623258"/>
                      <a:gd name="connsiteY2" fmla="*/ 3910 h 317045"/>
                      <a:gd name="connsiteX3" fmla="*/ 417811 w 623258"/>
                      <a:gd name="connsiteY3" fmla="*/ 81548 h 317045"/>
                      <a:gd name="connsiteX4" fmla="*/ 501919 w 623258"/>
                      <a:gd name="connsiteY4" fmla="*/ 109584 h 317045"/>
                      <a:gd name="connsiteX5" fmla="*/ 623258 w 623258"/>
                      <a:gd name="connsiteY5" fmla="*/ 55961 h 317045"/>
                      <a:gd name="connsiteX6" fmla="*/ 577401 w 623258"/>
                      <a:gd name="connsiteY6" fmla="*/ 157029 h 317045"/>
                      <a:gd name="connsiteX7" fmla="*/ 482508 w 623258"/>
                      <a:gd name="connsiteY7" fmla="*/ 210944 h 317045"/>
                      <a:gd name="connsiteX8" fmla="*/ 467984 w 623258"/>
                      <a:gd name="connsiteY8" fmla="*/ 303970 h 317045"/>
                      <a:gd name="connsiteX9" fmla="*/ 301926 w 623258"/>
                      <a:gd name="connsiteY9" fmla="*/ 316911 h 317045"/>
                      <a:gd name="connsiteX10" fmla="*/ 197837 w 623258"/>
                      <a:gd name="connsiteY10" fmla="*/ 275641 h 317045"/>
                      <a:gd name="connsiteX0" fmla="*/ 197837 w 623258"/>
                      <a:gd name="connsiteY0" fmla="*/ 275641 h 317045"/>
                      <a:gd name="connsiteX1" fmla="*/ 0 w 623258"/>
                      <a:gd name="connsiteY1" fmla="*/ 217706 h 317045"/>
                      <a:gd name="connsiteX2" fmla="*/ 288413 w 623258"/>
                      <a:gd name="connsiteY2" fmla="*/ 3910 h 317045"/>
                      <a:gd name="connsiteX3" fmla="*/ 417811 w 623258"/>
                      <a:gd name="connsiteY3" fmla="*/ 81548 h 317045"/>
                      <a:gd name="connsiteX4" fmla="*/ 501919 w 623258"/>
                      <a:gd name="connsiteY4" fmla="*/ 109584 h 317045"/>
                      <a:gd name="connsiteX5" fmla="*/ 623258 w 623258"/>
                      <a:gd name="connsiteY5" fmla="*/ 55961 h 317045"/>
                      <a:gd name="connsiteX6" fmla="*/ 577401 w 623258"/>
                      <a:gd name="connsiteY6" fmla="*/ 157029 h 317045"/>
                      <a:gd name="connsiteX7" fmla="*/ 482508 w 623258"/>
                      <a:gd name="connsiteY7" fmla="*/ 210944 h 317045"/>
                      <a:gd name="connsiteX8" fmla="*/ 467984 w 623258"/>
                      <a:gd name="connsiteY8" fmla="*/ 303970 h 317045"/>
                      <a:gd name="connsiteX9" fmla="*/ 301926 w 623258"/>
                      <a:gd name="connsiteY9" fmla="*/ 316911 h 317045"/>
                      <a:gd name="connsiteX10" fmla="*/ 197837 w 623258"/>
                      <a:gd name="connsiteY10" fmla="*/ 275641 h 317045"/>
                      <a:gd name="connsiteX0" fmla="*/ 197837 w 623258"/>
                      <a:gd name="connsiteY0" fmla="*/ 275641 h 317045"/>
                      <a:gd name="connsiteX1" fmla="*/ 0 w 623258"/>
                      <a:gd name="connsiteY1" fmla="*/ 217706 h 317045"/>
                      <a:gd name="connsiteX2" fmla="*/ 288413 w 623258"/>
                      <a:gd name="connsiteY2" fmla="*/ 3910 h 317045"/>
                      <a:gd name="connsiteX3" fmla="*/ 417811 w 623258"/>
                      <a:gd name="connsiteY3" fmla="*/ 81548 h 317045"/>
                      <a:gd name="connsiteX4" fmla="*/ 501919 w 623258"/>
                      <a:gd name="connsiteY4" fmla="*/ 109584 h 317045"/>
                      <a:gd name="connsiteX5" fmla="*/ 623258 w 623258"/>
                      <a:gd name="connsiteY5" fmla="*/ 55961 h 317045"/>
                      <a:gd name="connsiteX6" fmla="*/ 577401 w 623258"/>
                      <a:gd name="connsiteY6" fmla="*/ 157029 h 317045"/>
                      <a:gd name="connsiteX7" fmla="*/ 514857 w 623258"/>
                      <a:gd name="connsiteY7" fmla="*/ 210944 h 317045"/>
                      <a:gd name="connsiteX8" fmla="*/ 467984 w 623258"/>
                      <a:gd name="connsiteY8" fmla="*/ 303970 h 317045"/>
                      <a:gd name="connsiteX9" fmla="*/ 301926 w 623258"/>
                      <a:gd name="connsiteY9" fmla="*/ 316911 h 317045"/>
                      <a:gd name="connsiteX10" fmla="*/ 197837 w 623258"/>
                      <a:gd name="connsiteY10" fmla="*/ 275641 h 317045"/>
                      <a:gd name="connsiteX0" fmla="*/ 197837 w 623258"/>
                      <a:gd name="connsiteY0" fmla="*/ 275641 h 317045"/>
                      <a:gd name="connsiteX1" fmla="*/ 0 w 623258"/>
                      <a:gd name="connsiteY1" fmla="*/ 217706 h 317045"/>
                      <a:gd name="connsiteX2" fmla="*/ 288413 w 623258"/>
                      <a:gd name="connsiteY2" fmla="*/ 3910 h 317045"/>
                      <a:gd name="connsiteX3" fmla="*/ 417811 w 623258"/>
                      <a:gd name="connsiteY3" fmla="*/ 81548 h 317045"/>
                      <a:gd name="connsiteX4" fmla="*/ 501919 w 623258"/>
                      <a:gd name="connsiteY4" fmla="*/ 109584 h 317045"/>
                      <a:gd name="connsiteX5" fmla="*/ 623258 w 623258"/>
                      <a:gd name="connsiteY5" fmla="*/ 55961 h 317045"/>
                      <a:gd name="connsiteX6" fmla="*/ 562305 w 623258"/>
                      <a:gd name="connsiteY6" fmla="*/ 148403 h 317045"/>
                      <a:gd name="connsiteX7" fmla="*/ 514857 w 623258"/>
                      <a:gd name="connsiteY7" fmla="*/ 210944 h 317045"/>
                      <a:gd name="connsiteX8" fmla="*/ 467984 w 623258"/>
                      <a:gd name="connsiteY8" fmla="*/ 303970 h 317045"/>
                      <a:gd name="connsiteX9" fmla="*/ 301926 w 623258"/>
                      <a:gd name="connsiteY9" fmla="*/ 316911 h 317045"/>
                      <a:gd name="connsiteX10" fmla="*/ 197837 w 623258"/>
                      <a:gd name="connsiteY10" fmla="*/ 275641 h 317045"/>
                      <a:gd name="connsiteX0" fmla="*/ 197837 w 623258"/>
                      <a:gd name="connsiteY0" fmla="*/ 275641 h 317045"/>
                      <a:gd name="connsiteX1" fmla="*/ 0 w 623258"/>
                      <a:gd name="connsiteY1" fmla="*/ 217706 h 317045"/>
                      <a:gd name="connsiteX2" fmla="*/ 288413 w 623258"/>
                      <a:gd name="connsiteY2" fmla="*/ 3910 h 317045"/>
                      <a:gd name="connsiteX3" fmla="*/ 417811 w 623258"/>
                      <a:gd name="connsiteY3" fmla="*/ 81548 h 317045"/>
                      <a:gd name="connsiteX4" fmla="*/ 501919 w 623258"/>
                      <a:gd name="connsiteY4" fmla="*/ 109584 h 317045"/>
                      <a:gd name="connsiteX5" fmla="*/ 623258 w 623258"/>
                      <a:gd name="connsiteY5" fmla="*/ 55961 h 317045"/>
                      <a:gd name="connsiteX6" fmla="*/ 555835 w 623258"/>
                      <a:gd name="connsiteY6" fmla="*/ 137620 h 317045"/>
                      <a:gd name="connsiteX7" fmla="*/ 514857 w 623258"/>
                      <a:gd name="connsiteY7" fmla="*/ 210944 h 317045"/>
                      <a:gd name="connsiteX8" fmla="*/ 467984 w 623258"/>
                      <a:gd name="connsiteY8" fmla="*/ 303970 h 317045"/>
                      <a:gd name="connsiteX9" fmla="*/ 301926 w 623258"/>
                      <a:gd name="connsiteY9" fmla="*/ 316911 h 317045"/>
                      <a:gd name="connsiteX10" fmla="*/ 197837 w 623258"/>
                      <a:gd name="connsiteY10" fmla="*/ 275641 h 317045"/>
                      <a:gd name="connsiteX0" fmla="*/ 197837 w 623258"/>
                      <a:gd name="connsiteY0" fmla="*/ 275641 h 317045"/>
                      <a:gd name="connsiteX1" fmla="*/ 0 w 623258"/>
                      <a:gd name="connsiteY1" fmla="*/ 217706 h 317045"/>
                      <a:gd name="connsiteX2" fmla="*/ 288413 w 623258"/>
                      <a:gd name="connsiteY2" fmla="*/ 3910 h 317045"/>
                      <a:gd name="connsiteX3" fmla="*/ 417811 w 623258"/>
                      <a:gd name="connsiteY3" fmla="*/ 81548 h 317045"/>
                      <a:gd name="connsiteX4" fmla="*/ 501919 w 623258"/>
                      <a:gd name="connsiteY4" fmla="*/ 109584 h 317045"/>
                      <a:gd name="connsiteX5" fmla="*/ 623258 w 623258"/>
                      <a:gd name="connsiteY5" fmla="*/ 55961 h 317045"/>
                      <a:gd name="connsiteX6" fmla="*/ 555835 w 623258"/>
                      <a:gd name="connsiteY6" fmla="*/ 137620 h 317045"/>
                      <a:gd name="connsiteX7" fmla="*/ 514857 w 623258"/>
                      <a:gd name="connsiteY7" fmla="*/ 210944 h 317045"/>
                      <a:gd name="connsiteX8" fmla="*/ 467984 w 623258"/>
                      <a:gd name="connsiteY8" fmla="*/ 303970 h 317045"/>
                      <a:gd name="connsiteX9" fmla="*/ 301926 w 623258"/>
                      <a:gd name="connsiteY9" fmla="*/ 316911 h 317045"/>
                      <a:gd name="connsiteX10" fmla="*/ 197837 w 623258"/>
                      <a:gd name="connsiteY10" fmla="*/ 275641 h 317045"/>
                      <a:gd name="connsiteX0" fmla="*/ 197837 w 623258"/>
                      <a:gd name="connsiteY0" fmla="*/ 275641 h 317045"/>
                      <a:gd name="connsiteX1" fmla="*/ 0 w 623258"/>
                      <a:gd name="connsiteY1" fmla="*/ 217706 h 317045"/>
                      <a:gd name="connsiteX2" fmla="*/ 288413 w 623258"/>
                      <a:gd name="connsiteY2" fmla="*/ 3910 h 317045"/>
                      <a:gd name="connsiteX3" fmla="*/ 417811 w 623258"/>
                      <a:gd name="connsiteY3" fmla="*/ 81548 h 317045"/>
                      <a:gd name="connsiteX4" fmla="*/ 501919 w 623258"/>
                      <a:gd name="connsiteY4" fmla="*/ 109584 h 317045"/>
                      <a:gd name="connsiteX5" fmla="*/ 623258 w 623258"/>
                      <a:gd name="connsiteY5" fmla="*/ 55961 h 317045"/>
                      <a:gd name="connsiteX6" fmla="*/ 555835 w 623258"/>
                      <a:gd name="connsiteY6" fmla="*/ 137620 h 317045"/>
                      <a:gd name="connsiteX7" fmla="*/ 514857 w 623258"/>
                      <a:gd name="connsiteY7" fmla="*/ 210944 h 317045"/>
                      <a:gd name="connsiteX8" fmla="*/ 467984 w 623258"/>
                      <a:gd name="connsiteY8" fmla="*/ 303970 h 317045"/>
                      <a:gd name="connsiteX9" fmla="*/ 301926 w 623258"/>
                      <a:gd name="connsiteY9" fmla="*/ 316911 h 317045"/>
                      <a:gd name="connsiteX10" fmla="*/ 197837 w 623258"/>
                      <a:gd name="connsiteY10" fmla="*/ 275641 h 317045"/>
                      <a:gd name="connsiteX0" fmla="*/ 197837 w 623258"/>
                      <a:gd name="connsiteY0" fmla="*/ 319850 h 361254"/>
                      <a:gd name="connsiteX1" fmla="*/ 0 w 623258"/>
                      <a:gd name="connsiteY1" fmla="*/ 261915 h 361254"/>
                      <a:gd name="connsiteX2" fmla="*/ 357425 w 623258"/>
                      <a:gd name="connsiteY2" fmla="*/ 2830 h 361254"/>
                      <a:gd name="connsiteX3" fmla="*/ 417811 w 623258"/>
                      <a:gd name="connsiteY3" fmla="*/ 125757 h 361254"/>
                      <a:gd name="connsiteX4" fmla="*/ 501919 w 623258"/>
                      <a:gd name="connsiteY4" fmla="*/ 153793 h 361254"/>
                      <a:gd name="connsiteX5" fmla="*/ 623258 w 623258"/>
                      <a:gd name="connsiteY5" fmla="*/ 100170 h 361254"/>
                      <a:gd name="connsiteX6" fmla="*/ 555835 w 623258"/>
                      <a:gd name="connsiteY6" fmla="*/ 181829 h 361254"/>
                      <a:gd name="connsiteX7" fmla="*/ 514857 w 623258"/>
                      <a:gd name="connsiteY7" fmla="*/ 255153 h 361254"/>
                      <a:gd name="connsiteX8" fmla="*/ 467984 w 623258"/>
                      <a:gd name="connsiteY8" fmla="*/ 348179 h 361254"/>
                      <a:gd name="connsiteX9" fmla="*/ 301926 w 623258"/>
                      <a:gd name="connsiteY9" fmla="*/ 361120 h 361254"/>
                      <a:gd name="connsiteX10" fmla="*/ 197837 w 623258"/>
                      <a:gd name="connsiteY10" fmla="*/ 319850 h 361254"/>
                      <a:gd name="connsiteX0" fmla="*/ 197837 w 623258"/>
                      <a:gd name="connsiteY0" fmla="*/ 317304 h 358708"/>
                      <a:gd name="connsiteX1" fmla="*/ 0 w 623258"/>
                      <a:gd name="connsiteY1" fmla="*/ 259369 h 358708"/>
                      <a:gd name="connsiteX2" fmla="*/ 198513 w 623258"/>
                      <a:gd name="connsiteY2" fmla="*/ 94695 h 358708"/>
                      <a:gd name="connsiteX3" fmla="*/ 357425 w 623258"/>
                      <a:gd name="connsiteY3" fmla="*/ 284 h 358708"/>
                      <a:gd name="connsiteX4" fmla="*/ 417811 w 623258"/>
                      <a:gd name="connsiteY4" fmla="*/ 123211 h 358708"/>
                      <a:gd name="connsiteX5" fmla="*/ 501919 w 623258"/>
                      <a:gd name="connsiteY5" fmla="*/ 151247 h 358708"/>
                      <a:gd name="connsiteX6" fmla="*/ 623258 w 623258"/>
                      <a:gd name="connsiteY6" fmla="*/ 97624 h 358708"/>
                      <a:gd name="connsiteX7" fmla="*/ 555835 w 623258"/>
                      <a:gd name="connsiteY7" fmla="*/ 179283 h 358708"/>
                      <a:gd name="connsiteX8" fmla="*/ 514857 w 623258"/>
                      <a:gd name="connsiteY8" fmla="*/ 252607 h 358708"/>
                      <a:gd name="connsiteX9" fmla="*/ 467984 w 623258"/>
                      <a:gd name="connsiteY9" fmla="*/ 345633 h 358708"/>
                      <a:gd name="connsiteX10" fmla="*/ 301926 w 623258"/>
                      <a:gd name="connsiteY10" fmla="*/ 358574 h 358708"/>
                      <a:gd name="connsiteX11" fmla="*/ 197837 w 623258"/>
                      <a:gd name="connsiteY11" fmla="*/ 317304 h 358708"/>
                      <a:gd name="connsiteX0" fmla="*/ 12011 w 437432"/>
                      <a:gd name="connsiteY0" fmla="*/ 485618 h 532973"/>
                      <a:gd name="connsiteX1" fmla="*/ 122568 w 437432"/>
                      <a:gd name="connsiteY1" fmla="*/ 2832 h 532973"/>
                      <a:gd name="connsiteX2" fmla="*/ 12687 w 437432"/>
                      <a:gd name="connsiteY2" fmla="*/ 263009 h 532973"/>
                      <a:gd name="connsiteX3" fmla="*/ 171599 w 437432"/>
                      <a:gd name="connsiteY3" fmla="*/ 168598 h 532973"/>
                      <a:gd name="connsiteX4" fmla="*/ 231985 w 437432"/>
                      <a:gd name="connsiteY4" fmla="*/ 291525 h 532973"/>
                      <a:gd name="connsiteX5" fmla="*/ 316093 w 437432"/>
                      <a:gd name="connsiteY5" fmla="*/ 319561 h 532973"/>
                      <a:gd name="connsiteX6" fmla="*/ 437432 w 437432"/>
                      <a:gd name="connsiteY6" fmla="*/ 265938 h 532973"/>
                      <a:gd name="connsiteX7" fmla="*/ 370009 w 437432"/>
                      <a:gd name="connsiteY7" fmla="*/ 347597 h 532973"/>
                      <a:gd name="connsiteX8" fmla="*/ 329031 w 437432"/>
                      <a:gd name="connsiteY8" fmla="*/ 420921 h 532973"/>
                      <a:gd name="connsiteX9" fmla="*/ 282158 w 437432"/>
                      <a:gd name="connsiteY9" fmla="*/ 513947 h 532973"/>
                      <a:gd name="connsiteX10" fmla="*/ 116100 w 437432"/>
                      <a:gd name="connsiteY10" fmla="*/ 526888 h 532973"/>
                      <a:gd name="connsiteX11" fmla="*/ 12011 w 437432"/>
                      <a:gd name="connsiteY11" fmla="*/ 485618 h 532973"/>
                      <a:gd name="connsiteX0" fmla="*/ 26717 w 452138"/>
                      <a:gd name="connsiteY0" fmla="*/ 482786 h 530141"/>
                      <a:gd name="connsiteX1" fmla="*/ 137274 w 452138"/>
                      <a:gd name="connsiteY1" fmla="*/ 0 h 530141"/>
                      <a:gd name="connsiteX2" fmla="*/ 27393 w 452138"/>
                      <a:gd name="connsiteY2" fmla="*/ 260177 h 530141"/>
                      <a:gd name="connsiteX3" fmla="*/ 186305 w 452138"/>
                      <a:gd name="connsiteY3" fmla="*/ 165766 h 530141"/>
                      <a:gd name="connsiteX4" fmla="*/ 246691 w 452138"/>
                      <a:gd name="connsiteY4" fmla="*/ 288693 h 530141"/>
                      <a:gd name="connsiteX5" fmla="*/ 330799 w 452138"/>
                      <a:gd name="connsiteY5" fmla="*/ 316729 h 530141"/>
                      <a:gd name="connsiteX6" fmla="*/ 452138 w 452138"/>
                      <a:gd name="connsiteY6" fmla="*/ 263106 h 530141"/>
                      <a:gd name="connsiteX7" fmla="*/ 384715 w 452138"/>
                      <a:gd name="connsiteY7" fmla="*/ 344765 h 530141"/>
                      <a:gd name="connsiteX8" fmla="*/ 343737 w 452138"/>
                      <a:gd name="connsiteY8" fmla="*/ 418089 h 530141"/>
                      <a:gd name="connsiteX9" fmla="*/ 296864 w 452138"/>
                      <a:gd name="connsiteY9" fmla="*/ 511115 h 530141"/>
                      <a:gd name="connsiteX10" fmla="*/ 130806 w 452138"/>
                      <a:gd name="connsiteY10" fmla="*/ 524056 h 530141"/>
                      <a:gd name="connsiteX11" fmla="*/ 26717 w 452138"/>
                      <a:gd name="connsiteY11" fmla="*/ 482786 h 530141"/>
                      <a:gd name="connsiteX0" fmla="*/ 26717 w 452138"/>
                      <a:gd name="connsiteY0" fmla="*/ 482786 h 530141"/>
                      <a:gd name="connsiteX1" fmla="*/ 137274 w 452138"/>
                      <a:gd name="connsiteY1" fmla="*/ 0 h 530141"/>
                      <a:gd name="connsiteX2" fmla="*/ 27393 w 452138"/>
                      <a:gd name="connsiteY2" fmla="*/ 260177 h 530141"/>
                      <a:gd name="connsiteX3" fmla="*/ 186305 w 452138"/>
                      <a:gd name="connsiteY3" fmla="*/ 165766 h 530141"/>
                      <a:gd name="connsiteX4" fmla="*/ 246691 w 452138"/>
                      <a:gd name="connsiteY4" fmla="*/ 288693 h 530141"/>
                      <a:gd name="connsiteX5" fmla="*/ 330799 w 452138"/>
                      <a:gd name="connsiteY5" fmla="*/ 316729 h 530141"/>
                      <a:gd name="connsiteX6" fmla="*/ 452138 w 452138"/>
                      <a:gd name="connsiteY6" fmla="*/ 263106 h 530141"/>
                      <a:gd name="connsiteX7" fmla="*/ 384715 w 452138"/>
                      <a:gd name="connsiteY7" fmla="*/ 344765 h 530141"/>
                      <a:gd name="connsiteX8" fmla="*/ 343737 w 452138"/>
                      <a:gd name="connsiteY8" fmla="*/ 418089 h 530141"/>
                      <a:gd name="connsiteX9" fmla="*/ 296864 w 452138"/>
                      <a:gd name="connsiteY9" fmla="*/ 511115 h 530141"/>
                      <a:gd name="connsiteX10" fmla="*/ 130806 w 452138"/>
                      <a:gd name="connsiteY10" fmla="*/ 524056 h 530141"/>
                      <a:gd name="connsiteX11" fmla="*/ 26717 w 452138"/>
                      <a:gd name="connsiteY11" fmla="*/ 482786 h 530141"/>
                      <a:gd name="connsiteX0" fmla="*/ 16 w 425437"/>
                      <a:gd name="connsiteY0" fmla="*/ 492830 h 540185"/>
                      <a:gd name="connsiteX1" fmla="*/ 110573 w 425437"/>
                      <a:gd name="connsiteY1" fmla="*/ 10044 h 540185"/>
                      <a:gd name="connsiteX2" fmla="*/ 159604 w 425437"/>
                      <a:gd name="connsiteY2" fmla="*/ 175810 h 540185"/>
                      <a:gd name="connsiteX3" fmla="*/ 219990 w 425437"/>
                      <a:gd name="connsiteY3" fmla="*/ 298737 h 540185"/>
                      <a:gd name="connsiteX4" fmla="*/ 304098 w 425437"/>
                      <a:gd name="connsiteY4" fmla="*/ 326773 h 540185"/>
                      <a:gd name="connsiteX5" fmla="*/ 425437 w 425437"/>
                      <a:gd name="connsiteY5" fmla="*/ 273150 h 540185"/>
                      <a:gd name="connsiteX6" fmla="*/ 358014 w 425437"/>
                      <a:gd name="connsiteY6" fmla="*/ 354809 h 540185"/>
                      <a:gd name="connsiteX7" fmla="*/ 317036 w 425437"/>
                      <a:gd name="connsiteY7" fmla="*/ 428133 h 540185"/>
                      <a:gd name="connsiteX8" fmla="*/ 270163 w 425437"/>
                      <a:gd name="connsiteY8" fmla="*/ 521159 h 540185"/>
                      <a:gd name="connsiteX9" fmla="*/ 104105 w 425437"/>
                      <a:gd name="connsiteY9" fmla="*/ 534100 h 540185"/>
                      <a:gd name="connsiteX10" fmla="*/ 16 w 425437"/>
                      <a:gd name="connsiteY10" fmla="*/ 492830 h 540185"/>
                      <a:gd name="connsiteX0" fmla="*/ 16 w 425437"/>
                      <a:gd name="connsiteY0" fmla="*/ 492830 h 540185"/>
                      <a:gd name="connsiteX1" fmla="*/ 110573 w 425437"/>
                      <a:gd name="connsiteY1" fmla="*/ 10044 h 540185"/>
                      <a:gd name="connsiteX2" fmla="*/ 159604 w 425437"/>
                      <a:gd name="connsiteY2" fmla="*/ 175810 h 540185"/>
                      <a:gd name="connsiteX3" fmla="*/ 219990 w 425437"/>
                      <a:gd name="connsiteY3" fmla="*/ 298737 h 540185"/>
                      <a:gd name="connsiteX4" fmla="*/ 304098 w 425437"/>
                      <a:gd name="connsiteY4" fmla="*/ 326773 h 540185"/>
                      <a:gd name="connsiteX5" fmla="*/ 425437 w 425437"/>
                      <a:gd name="connsiteY5" fmla="*/ 273150 h 540185"/>
                      <a:gd name="connsiteX6" fmla="*/ 358014 w 425437"/>
                      <a:gd name="connsiteY6" fmla="*/ 354809 h 540185"/>
                      <a:gd name="connsiteX7" fmla="*/ 317036 w 425437"/>
                      <a:gd name="connsiteY7" fmla="*/ 428133 h 540185"/>
                      <a:gd name="connsiteX8" fmla="*/ 270163 w 425437"/>
                      <a:gd name="connsiteY8" fmla="*/ 521159 h 540185"/>
                      <a:gd name="connsiteX9" fmla="*/ 104105 w 425437"/>
                      <a:gd name="connsiteY9" fmla="*/ 534100 h 540185"/>
                      <a:gd name="connsiteX10" fmla="*/ 16 w 425437"/>
                      <a:gd name="connsiteY10" fmla="*/ 492830 h 540185"/>
                      <a:gd name="connsiteX0" fmla="*/ 16 w 425437"/>
                      <a:gd name="connsiteY0" fmla="*/ 482786 h 530141"/>
                      <a:gd name="connsiteX1" fmla="*/ 110573 w 425437"/>
                      <a:gd name="connsiteY1" fmla="*/ 0 h 530141"/>
                      <a:gd name="connsiteX2" fmla="*/ 159604 w 425437"/>
                      <a:gd name="connsiteY2" fmla="*/ 165766 h 530141"/>
                      <a:gd name="connsiteX3" fmla="*/ 219990 w 425437"/>
                      <a:gd name="connsiteY3" fmla="*/ 288693 h 530141"/>
                      <a:gd name="connsiteX4" fmla="*/ 304098 w 425437"/>
                      <a:gd name="connsiteY4" fmla="*/ 316729 h 530141"/>
                      <a:gd name="connsiteX5" fmla="*/ 425437 w 425437"/>
                      <a:gd name="connsiteY5" fmla="*/ 263106 h 530141"/>
                      <a:gd name="connsiteX6" fmla="*/ 358014 w 425437"/>
                      <a:gd name="connsiteY6" fmla="*/ 344765 h 530141"/>
                      <a:gd name="connsiteX7" fmla="*/ 317036 w 425437"/>
                      <a:gd name="connsiteY7" fmla="*/ 418089 h 530141"/>
                      <a:gd name="connsiteX8" fmla="*/ 270163 w 425437"/>
                      <a:gd name="connsiteY8" fmla="*/ 511115 h 530141"/>
                      <a:gd name="connsiteX9" fmla="*/ 104105 w 425437"/>
                      <a:gd name="connsiteY9" fmla="*/ 524056 h 530141"/>
                      <a:gd name="connsiteX10" fmla="*/ 16 w 425437"/>
                      <a:gd name="connsiteY10" fmla="*/ 482786 h 530141"/>
                      <a:gd name="connsiteX0" fmla="*/ 16 w 425437"/>
                      <a:gd name="connsiteY0" fmla="*/ 482786 h 530141"/>
                      <a:gd name="connsiteX1" fmla="*/ 110573 w 425437"/>
                      <a:gd name="connsiteY1" fmla="*/ 0 h 530141"/>
                      <a:gd name="connsiteX2" fmla="*/ 219989 w 425437"/>
                      <a:gd name="connsiteY2" fmla="*/ 146357 h 530141"/>
                      <a:gd name="connsiteX3" fmla="*/ 219990 w 425437"/>
                      <a:gd name="connsiteY3" fmla="*/ 288693 h 530141"/>
                      <a:gd name="connsiteX4" fmla="*/ 304098 w 425437"/>
                      <a:gd name="connsiteY4" fmla="*/ 316729 h 530141"/>
                      <a:gd name="connsiteX5" fmla="*/ 425437 w 425437"/>
                      <a:gd name="connsiteY5" fmla="*/ 263106 h 530141"/>
                      <a:gd name="connsiteX6" fmla="*/ 358014 w 425437"/>
                      <a:gd name="connsiteY6" fmla="*/ 344765 h 530141"/>
                      <a:gd name="connsiteX7" fmla="*/ 317036 w 425437"/>
                      <a:gd name="connsiteY7" fmla="*/ 418089 h 530141"/>
                      <a:gd name="connsiteX8" fmla="*/ 270163 w 425437"/>
                      <a:gd name="connsiteY8" fmla="*/ 511115 h 530141"/>
                      <a:gd name="connsiteX9" fmla="*/ 104105 w 425437"/>
                      <a:gd name="connsiteY9" fmla="*/ 524056 h 530141"/>
                      <a:gd name="connsiteX10" fmla="*/ 16 w 425437"/>
                      <a:gd name="connsiteY10" fmla="*/ 482786 h 530141"/>
                      <a:gd name="connsiteX0" fmla="*/ 16 w 425437"/>
                      <a:gd name="connsiteY0" fmla="*/ 482786 h 530141"/>
                      <a:gd name="connsiteX1" fmla="*/ 110573 w 425437"/>
                      <a:gd name="connsiteY1" fmla="*/ 0 h 530141"/>
                      <a:gd name="connsiteX2" fmla="*/ 219989 w 425437"/>
                      <a:gd name="connsiteY2" fmla="*/ 146357 h 530141"/>
                      <a:gd name="connsiteX3" fmla="*/ 219990 w 425437"/>
                      <a:gd name="connsiteY3" fmla="*/ 288693 h 530141"/>
                      <a:gd name="connsiteX4" fmla="*/ 304098 w 425437"/>
                      <a:gd name="connsiteY4" fmla="*/ 316729 h 530141"/>
                      <a:gd name="connsiteX5" fmla="*/ 425437 w 425437"/>
                      <a:gd name="connsiteY5" fmla="*/ 263106 h 530141"/>
                      <a:gd name="connsiteX6" fmla="*/ 358014 w 425437"/>
                      <a:gd name="connsiteY6" fmla="*/ 344765 h 530141"/>
                      <a:gd name="connsiteX7" fmla="*/ 317036 w 425437"/>
                      <a:gd name="connsiteY7" fmla="*/ 418089 h 530141"/>
                      <a:gd name="connsiteX8" fmla="*/ 270163 w 425437"/>
                      <a:gd name="connsiteY8" fmla="*/ 511115 h 530141"/>
                      <a:gd name="connsiteX9" fmla="*/ 104105 w 425437"/>
                      <a:gd name="connsiteY9" fmla="*/ 524056 h 530141"/>
                      <a:gd name="connsiteX10" fmla="*/ 16 w 425437"/>
                      <a:gd name="connsiteY10" fmla="*/ 482786 h 530141"/>
                      <a:gd name="connsiteX0" fmla="*/ 16 w 425437"/>
                      <a:gd name="connsiteY0" fmla="*/ 482786 h 530141"/>
                      <a:gd name="connsiteX1" fmla="*/ 110573 w 425437"/>
                      <a:gd name="connsiteY1" fmla="*/ 0 h 530141"/>
                      <a:gd name="connsiteX2" fmla="*/ 219989 w 425437"/>
                      <a:gd name="connsiteY2" fmla="*/ 146357 h 530141"/>
                      <a:gd name="connsiteX3" fmla="*/ 304098 w 425437"/>
                      <a:gd name="connsiteY3" fmla="*/ 316729 h 530141"/>
                      <a:gd name="connsiteX4" fmla="*/ 425437 w 425437"/>
                      <a:gd name="connsiteY4" fmla="*/ 263106 h 530141"/>
                      <a:gd name="connsiteX5" fmla="*/ 358014 w 425437"/>
                      <a:gd name="connsiteY5" fmla="*/ 344765 h 530141"/>
                      <a:gd name="connsiteX6" fmla="*/ 317036 w 425437"/>
                      <a:gd name="connsiteY6" fmla="*/ 418089 h 530141"/>
                      <a:gd name="connsiteX7" fmla="*/ 270163 w 425437"/>
                      <a:gd name="connsiteY7" fmla="*/ 511115 h 530141"/>
                      <a:gd name="connsiteX8" fmla="*/ 104105 w 425437"/>
                      <a:gd name="connsiteY8" fmla="*/ 524056 h 530141"/>
                      <a:gd name="connsiteX9" fmla="*/ 16 w 425437"/>
                      <a:gd name="connsiteY9" fmla="*/ 482786 h 530141"/>
                      <a:gd name="connsiteX0" fmla="*/ 16 w 430884"/>
                      <a:gd name="connsiteY0" fmla="*/ 482786 h 530141"/>
                      <a:gd name="connsiteX1" fmla="*/ 110573 w 430884"/>
                      <a:gd name="connsiteY1" fmla="*/ 0 h 530141"/>
                      <a:gd name="connsiteX2" fmla="*/ 219989 w 430884"/>
                      <a:gd name="connsiteY2" fmla="*/ 146357 h 530141"/>
                      <a:gd name="connsiteX3" fmla="*/ 425437 w 430884"/>
                      <a:gd name="connsiteY3" fmla="*/ 263106 h 530141"/>
                      <a:gd name="connsiteX4" fmla="*/ 358014 w 430884"/>
                      <a:gd name="connsiteY4" fmla="*/ 344765 h 530141"/>
                      <a:gd name="connsiteX5" fmla="*/ 317036 w 430884"/>
                      <a:gd name="connsiteY5" fmla="*/ 418089 h 530141"/>
                      <a:gd name="connsiteX6" fmla="*/ 270163 w 430884"/>
                      <a:gd name="connsiteY6" fmla="*/ 511115 h 530141"/>
                      <a:gd name="connsiteX7" fmla="*/ 104105 w 430884"/>
                      <a:gd name="connsiteY7" fmla="*/ 524056 h 530141"/>
                      <a:gd name="connsiteX8" fmla="*/ 16 w 430884"/>
                      <a:gd name="connsiteY8" fmla="*/ 482786 h 530141"/>
                      <a:gd name="connsiteX0" fmla="*/ 16 w 397524"/>
                      <a:gd name="connsiteY0" fmla="*/ 482786 h 530141"/>
                      <a:gd name="connsiteX1" fmla="*/ 110573 w 397524"/>
                      <a:gd name="connsiteY1" fmla="*/ 0 h 530141"/>
                      <a:gd name="connsiteX2" fmla="*/ 219989 w 397524"/>
                      <a:gd name="connsiteY2" fmla="*/ 146357 h 530141"/>
                      <a:gd name="connsiteX3" fmla="*/ 390931 w 397524"/>
                      <a:gd name="connsiteY3" fmla="*/ 265263 h 530141"/>
                      <a:gd name="connsiteX4" fmla="*/ 358014 w 397524"/>
                      <a:gd name="connsiteY4" fmla="*/ 344765 h 530141"/>
                      <a:gd name="connsiteX5" fmla="*/ 317036 w 397524"/>
                      <a:gd name="connsiteY5" fmla="*/ 418089 h 530141"/>
                      <a:gd name="connsiteX6" fmla="*/ 270163 w 397524"/>
                      <a:gd name="connsiteY6" fmla="*/ 511115 h 530141"/>
                      <a:gd name="connsiteX7" fmla="*/ 104105 w 397524"/>
                      <a:gd name="connsiteY7" fmla="*/ 524056 h 530141"/>
                      <a:gd name="connsiteX8" fmla="*/ 16 w 397524"/>
                      <a:gd name="connsiteY8" fmla="*/ 482786 h 530141"/>
                      <a:gd name="connsiteX0" fmla="*/ 16 w 390931"/>
                      <a:gd name="connsiteY0" fmla="*/ 482786 h 530141"/>
                      <a:gd name="connsiteX1" fmla="*/ 110573 w 390931"/>
                      <a:gd name="connsiteY1" fmla="*/ 0 h 530141"/>
                      <a:gd name="connsiteX2" fmla="*/ 219989 w 390931"/>
                      <a:gd name="connsiteY2" fmla="*/ 146357 h 530141"/>
                      <a:gd name="connsiteX3" fmla="*/ 390931 w 390931"/>
                      <a:gd name="connsiteY3" fmla="*/ 265263 h 530141"/>
                      <a:gd name="connsiteX4" fmla="*/ 358014 w 390931"/>
                      <a:gd name="connsiteY4" fmla="*/ 344765 h 530141"/>
                      <a:gd name="connsiteX5" fmla="*/ 317036 w 390931"/>
                      <a:gd name="connsiteY5" fmla="*/ 418089 h 530141"/>
                      <a:gd name="connsiteX6" fmla="*/ 270163 w 390931"/>
                      <a:gd name="connsiteY6" fmla="*/ 511115 h 530141"/>
                      <a:gd name="connsiteX7" fmla="*/ 104105 w 390931"/>
                      <a:gd name="connsiteY7" fmla="*/ 524056 h 530141"/>
                      <a:gd name="connsiteX8" fmla="*/ 16 w 390931"/>
                      <a:gd name="connsiteY8" fmla="*/ 482786 h 530141"/>
                      <a:gd name="connsiteX0" fmla="*/ 16 w 390931"/>
                      <a:gd name="connsiteY0" fmla="*/ 482786 h 530141"/>
                      <a:gd name="connsiteX1" fmla="*/ 110573 w 390931"/>
                      <a:gd name="connsiteY1" fmla="*/ 0 h 530141"/>
                      <a:gd name="connsiteX2" fmla="*/ 219989 w 390931"/>
                      <a:gd name="connsiteY2" fmla="*/ 146357 h 530141"/>
                      <a:gd name="connsiteX3" fmla="*/ 390931 w 390931"/>
                      <a:gd name="connsiteY3" fmla="*/ 265263 h 530141"/>
                      <a:gd name="connsiteX4" fmla="*/ 295473 w 390931"/>
                      <a:gd name="connsiteY4" fmla="*/ 333982 h 530141"/>
                      <a:gd name="connsiteX5" fmla="*/ 317036 w 390931"/>
                      <a:gd name="connsiteY5" fmla="*/ 418089 h 530141"/>
                      <a:gd name="connsiteX6" fmla="*/ 270163 w 390931"/>
                      <a:gd name="connsiteY6" fmla="*/ 511115 h 530141"/>
                      <a:gd name="connsiteX7" fmla="*/ 104105 w 390931"/>
                      <a:gd name="connsiteY7" fmla="*/ 524056 h 530141"/>
                      <a:gd name="connsiteX8" fmla="*/ 16 w 390931"/>
                      <a:gd name="connsiteY8" fmla="*/ 482786 h 530141"/>
                      <a:gd name="connsiteX0" fmla="*/ 16 w 390931"/>
                      <a:gd name="connsiteY0" fmla="*/ 482786 h 530141"/>
                      <a:gd name="connsiteX1" fmla="*/ 110573 w 390931"/>
                      <a:gd name="connsiteY1" fmla="*/ 0 h 530141"/>
                      <a:gd name="connsiteX2" fmla="*/ 219989 w 390931"/>
                      <a:gd name="connsiteY2" fmla="*/ 146357 h 530141"/>
                      <a:gd name="connsiteX3" fmla="*/ 390931 w 390931"/>
                      <a:gd name="connsiteY3" fmla="*/ 265263 h 530141"/>
                      <a:gd name="connsiteX4" fmla="*/ 295473 w 390931"/>
                      <a:gd name="connsiteY4" fmla="*/ 333982 h 530141"/>
                      <a:gd name="connsiteX5" fmla="*/ 270163 w 390931"/>
                      <a:gd name="connsiteY5" fmla="*/ 511115 h 530141"/>
                      <a:gd name="connsiteX6" fmla="*/ 104105 w 390931"/>
                      <a:gd name="connsiteY6" fmla="*/ 524056 h 530141"/>
                      <a:gd name="connsiteX7" fmla="*/ 16 w 390931"/>
                      <a:gd name="connsiteY7" fmla="*/ 482786 h 530141"/>
                      <a:gd name="connsiteX0" fmla="*/ 1216 w 392131"/>
                      <a:gd name="connsiteY0" fmla="*/ 482786 h 511505"/>
                      <a:gd name="connsiteX1" fmla="*/ 111773 w 392131"/>
                      <a:gd name="connsiteY1" fmla="*/ 0 h 511505"/>
                      <a:gd name="connsiteX2" fmla="*/ 221189 w 392131"/>
                      <a:gd name="connsiteY2" fmla="*/ 146357 h 511505"/>
                      <a:gd name="connsiteX3" fmla="*/ 392131 w 392131"/>
                      <a:gd name="connsiteY3" fmla="*/ 265263 h 511505"/>
                      <a:gd name="connsiteX4" fmla="*/ 296673 w 392131"/>
                      <a:gd name="connsiteY4" fmla="*/ 333982 h 511505"/>
                      <a:gd name="connsiteX5" fmla="*/ 271363 w 392131"/>
                      <a:gd name="connsiteY5" fmla="*/ 511115 h 511505"/>
                      <a:gd name="connsiteX6" fmla="*/ 206666 w 392131"/>
                      <a:gd name="connsiteY6" fmla="*/ 172530 h 511505"/>
                      <a:gd name="connsiteX7" fmla="*/ 1216 w 392131"/>
                      <a:gd name="connsiteY7" fmla="*/ 482786 h 511505"/>
                      <a:gd name="connsiteX0" fmla="*/ 1216 w 392131"/>
                      <a:gd name="connsiteY0" fmla="*/ 482786 h 484643"/>
                      <a:gd name="connsiteX1" fmla="*/ 111773 w 392131"/>
                      <a:gd name="connsiteY1" fmla="*/ 0 h 484643"/>
                      <a:gd name="connsiteX2" fmla="*/ 221189 w 392131"/>
                      <a:gd name="connsiteY2" fmla="*/ 146357 h 484643"/>
                      <a:gd name="connsiteX3" fmla="*/ 392131 w 392131"/>
                      <a:gd name="connsiteY3" fmla="*/ 265263 h 484643"/>
                      <a:gd name="connsiteX4" fmla="*/ 296673 w 392131"/>
                      <a:gd name="connsiteY4" fmla="*/ 333982 h 484643"/>
                      <a:gd name="connsiteX5" fmla="*/ 206666 w 392131"/>
                      <a:gd name="connsiteY5" fmla="*/ 172530 h 484643"/>
                      <a:gd name="connsiteX6" fmla="*/ 1216 w 392131"/>
                      <a:gd name="connsiteY6" fmla="*/ 482786 h 484643"/>
                      <a:gd name="connsiteX0" fmla="*/ 1216 w 392131"/>
                      <a:gd name="connsiteY0" fmla="*/ 482786 h 484643"/>
                      <a:gd name="connsiteX1" fmla="*/ 111773 w 392131"/>
                      <a:gd name="connsiteY1" fmla="*/ 0 h 484643"/>
                      <a:gd name="connsiteX2" fmla="*/ 221189 w 392131"/>
                      <a:gd name="connsiteY2" fmla="*/ 146357 h 484643"/>
                      <a:gd name="connsiteX3" fmla="*/ 392131 w 392131"/>
                      <a:gd name="connsiteY3" fmla="*/ 265263 h 484643"/>
                      <a:gd name="connsiteX4" fmla="*/ 262167 w 392131"/>
                      <a:gd name="connsiteY4" fmla="*/ 245561 h 484643"/>
                      <a:gd name="connsiteX5" fmla="*/ 206666 w 392131"/>
                      <a:gd name="connsiteY5" fmla="*/ 172530 h 484643"/>
                      <a:gd name="connsiteX6" fmla="*/ 1216 w 392131"/>
                      <a:gd name="connsiteY6" fmla="*/ 482786 h 484643"/>
                      <a:gd name="connsiteX0" fmla="*/ 1216 w 392131"/>
                      <a:gd name="connsiteY0" fmla="*/ 482786 h 484643"/>
                      <a:gd name="connsiteX1" fmla="*/ 111773 w 392131"/>
                      <a:gd name="connsiteY1" fmla="*/ 0 h 484643"/>
                      <a:gd name="connsiteX2" fmla="*/ 221189 w 392131"/>
                      <a:gd name="connsiteY2" fmla="*/ 146357 h 484643"/>
                      <a:gd name="connsiteX3" fmla="*/ 392131 w 392131"/>
                      <a:gd name="connsiteY3" fmla="*/ 265263 h 484643"/>
                      <a:gd name="connsiteX4" fmla="*/ 262167 w 392131"/>
                      <a:gd name="connsiteY4" fmla="*/ 245561 h 484643"/>
                      <a:gd name="connsiteX5" fmla="*/ 206666 w 392131"/>
                      <a:gd name="connsiteY5" fmla="*/ 172530 h 484643"/>
                      <a:gd name="connsiteX6" fmla="*/ 1216 w 392131"/>
                      <a:gd name="connsiteY6" fmla="*/ 482786 h 484643"/>
                      <a:gd name="connsiteX0" fmla="*/ 1216 w 392131"/>
                      <a:gd name="connsiteY0" fmla="*/ 482786 h 484643"/>
                      <a:gd name="connsiteX1" fmla="*/ 111773 w 392131"/>
                      <a:gd name="connsiteY1" fmla="*/ 0 h 484643"/>
                      <a:gd name="connsiteX2" fmla="*/ 221189 w 392131"/>
                      <a:gd name="connsiteY2" fmla="*/ 146357 h 484643"/>
                      <a:gd name="connsiteX3" fmla="*/ 392131 w 392131"/>
                      <a:gd name="connsiteY3" fmla="*/ 265263 h 484643"/>
                      <a:gd name="connsiteX4" fmla="*/ 262167 w 392131"/>
                      <a:gd name="connsiteY4" fmla="*/ 245561 h 484643"/>
                      <a:gd name="connsiteX5" fmla="*/ 206666 w 392131"/>
                      <a:gd name="connsiteY5" fmla="*/ 172530 h 484643"/>
                      <a:gd name="connsiteX6" fmla="*/ 1216 w 392131"/>
                      <a:gd name="connsiteY6" fmla="*/ 482786 h 484643"/>
                      <a:gd name="connsiteX0" fmla="*/ 1216 w 392131"/>
                      <a:gd name="connsiteY0" fmla="*/ 482786 h 484643"/>
                      <a:gd name="connsiteX1" fmla="*/ 111773 w 392131"/>
                      <a:gd name="connsiteY1" fmla="*/ 0 h 484643"/>
                      <a:gd name="connsiteX2" fmla="*/ 221189 w 392131"/>
                      <a:gd name="connsiteY2" fmla="*/ 146357 h 484643"/>
                      <a:gd name="connsiteX3" fmla="*/ 392131 w 392131"/>
                      <a:gd name="connsiteY3" fmla="*/ 265263 h 484643"/>
                      <a:gd name="connsiteX4" fmla="*/ 247070 w 392131"/>
                      <a:gd name="connsiteY4" fmla="*/ 236935 h 484643"/>
                      <a:gd name="connsiteX5" fmla="*/ 206666 w 392131"/>
                      <a:gd name="connsiteY5" fmla="*/ 172530 h 484643"/>
                      <a:gd name="connsiteX6" fmla="*/ 1216 w 392131"/>
                      <a:gd name="connsiteY6" fmla="*/ 482786 h 484643"/>
                      <a:gd name="connsiteX0" fmla="*/ 715 w 391630"/>
                      <a:gd name="connsiteY0" fmla="*/ 482786 h 484332"/>
                      <a:gd name="connsiteX1" fmla="*/ 111272 w 391630"/>
                      <a:gd name="connsiteY1" fmla="*/ 0 h 484332"/>
                      <a:gd name="connsiteX2" fmla="*/ 220688 w 391630"/>
                      <a:gd name="connsiteY2" fmla="*/ 146357 h 484332"/>
                      <a:gd name="connsiteX3" fmla="*/ 391630 w 391630"/>
                      <a:gd name="connsiteY3" fmla="*/ 265263 h 484332"/>
                      <a:gd name="connsiteX4" fmla="*/ 246569 w 391630"/>
                      <a:gd name="connsiteY4" fmla="*/ 236935 h 484332"/>
                      <a:gd name="connsiteX5" fmla="*/ 182442 w 391630"/>
                      <a:gd name="connsiteY5" fmla="*/ 159590 h 484332"/>
                      <a:gd name="connsiteX6" fmla="*/ 715 w 391630"/>
                      <a:gd name="connsiteY6" fmla="*/ 482786 h 484332"/>
                      <a:gd name="connsiteX0" fmla="*/ 715 w 391630"/>
                      <a:gd name="connsiteY0" fmla="*/ 482786 h 484332"/>
                      <a:gd name="connsiteX1" fmla="*/ 111272 w 391630"/>
                      <a:gd name="connsiteY1" fmla="*/ 0 h 484332"/>
                      <a:gd name="connsiteX2" fmla="*/ 220688 w 391630"/>
                      <a:gd name="connsiteY2" fmla="*/ 146357 h 484332"/>
                      <a:gd name="connsiteX3" fmla="*/ 391630 w 391630"/>
                      <a:gd name="connsiteY3" fmla="*/ 265263 h 484332"/>
                      <a:gd name="connsiteX4" fmla="*/ 246569 w 391630"/>
                      <a:gd name="connsiteY4" fmla="*/ 236935 h 484332"/>
                      <a:gd name="connsiteX5" fmla="*/ 182442 w 391630"/>
                      <a:gd name="connsiteY5" fmla="*/ 159590 h 484332"/>
                      <a:gd name="connsiteX6" fmla="*/ 715 w 391630"/>
                      <a:gd name="connsiteY6" fmla="*/ 482786 h 484332"/>
                      <a:gd name="connsiteX0" fmla="*/ 715 w 391630"/>
                      <a:gd name="connsiteY0" fmla="*/ 482786 h 484018"/>
                      <a:gd name="connsiteX1" fmla="*/ 111272 w 391630"/>
                      <a:gd name="connsiteY1" fmla="*/ 0 h 484018"/>
                      <a:gd name="connsiteX2" fmla="*/ 220688 w 391630"/>
                      <a:gd name="connsiteY2" fmla="*/ 146357 h 484018"/>
                      <a:gd name="connsiteX3" fmla="*/ 391630 w 391630"/>
                      <a:gd name="connsiteY3" fmla="*/ 265263 h 484018"/>
                      <a:gd name="connsiteX4" fmla="*/ 246569 w 391630"/>
                      <a:gd name="connsiteY4" fmla="*/ 236935 h 484018"/>
                      <a:gd name="connsiteX5" fmla="*/ 182442 w 391630"/>
                      <a:gd name="connsiteY5" fmla="*/ 159590 h 484018"/>
                      <a:gd name="connsiteX6" fmla="*/ 715 w 391630"/>
                      <a:gd name="connsiteY6" fmla="*/ 482786 h 484018"/>
                      <a:gd name="connsiteX0" fmla="*/ 71681 w 280869"/>
                      <a:gd name="connsiteY0" fmla="*/ 159624 h 265682"/>
                      <a:gd name="connsiteX1" fmla="*/ 511 w 280869"/>
                      <a:gd name="connsiteY1" fmla="*/ 34 h 265682"/>
                      <a:gd name="connsiteX2" fmla="*/ 109927 w 280869"/>
                      <a:gd name="connsiteY2" fmla="*/ 146391 h 265682"/>
                      <a:gd name="connsiteX3" fmla="*/ 280869 w 280869"/>
                      <a:gd name="connsiteY3" fmla="*/ 265297 h 265682"/>
                      <a:gd name="connsiteX4" fmla="*/ 135808 w 280869"/>
                      <a:gd name="connsiteY4" fmla="*/ 236969 h 265682"/>
                      <a:gd name="connsiteX5" fmla="*/ 71681 w 280869"/>
                      <a:gd name="connsiteY5" fmla="*/ 159624 h 265682"/>
                      <a:gd name="connsiteX0" fmla="*/ 71681 w 280869"/>
                      <a:gd name="connsiteY0" fmla="*/ 159624 h 265682"/>
                      <a:gd name="connsiteX1" fmla="*/ 511 w 280869"/>
                      <a:gd name="connsiteY1" fmla="*/ 34 h 265682"/>
                      <a:gd name="connsiteX2" fmla="*/ 109927 w 280869"/>
                      <a:gd name="connsiteY2" fmla="*/ 146391 h 265682"/>
                      <a:gd name="connsiteX3" fmla="*/ 280869 w 280869"/>
                      <a:gd name="connsiteY3" fmla="*/ 265297 h 265682"/>
                      <a:gd name="connsiteX4" fmla="*/ 148747 w 280869"/>
                      <a:gd name="connsiteY4" fmla="*/ 236969 h 265682"/>
                      <a:gd name="connsiteX5" fmla="*/ 71681 w 280869"/>
                      <a:gd name="connsiteY5" fmla="*/ 159624 h 265682"/>
                      <a:gd name="connsiteX0" fmla="*/ 71681 w 280869"/>
                      <a:gd name="connsiteY0" fmla="*/ 159624 h 267461"/>
                      <a:gd name="connsiteX1" fmla="*/ 511 w 280869"/>
                      <a:gd name="connsiteY1" fmla="*/ 34 h 267461"/>
                      <a:gd name="connsiteX2" fmla="*/ 109927 w 280869"/>
                      <a:gd name="connsiteY2" fmla="*/ 146391 h 267461"/>
                      <a:gd name="connsiteX3" fmla="*/ 280869 w 280869"/>
                      <a:gd name="connsiteY3" fmla="*/ 265297 h 267461"/>
                      <a:gd name="connsiteX4" fmla="*/ 148747 w 280869"/>
                      <a:gd name="connsiteY4" fmla="*/ 236969 h 267461"/>
                      <a:gd name="connsiteX5" fmla="*/ 71681 w 280869"/>
                      <a:gd name="connsiteY5" fmla="*/ 159624 h 267461"/>
                      <a:gd name="connsiteX0" fmla="*/ 71681 w 280869"/>
                      <a:gd name="connsiteY0" fmla="*/ 159624 h 267949"/>
                      <a:gd name="connsiteX1" fmla="*/ 511 w 280869"/>
                      <a:gd name="connsiteY1" fmla="*/ 34 h 267949"/>
                      <a:gd name="connsiteX2" fmla="*/ 109927 w 280869"/>
                      <a:gd name="connsiteY2" fmla="*/ 146391 h 267949"/>
                      <a:gd name="connsiteX3" fmla="*/ 280869 w 280869"/>
                      <a:gd name="connsiteY3" fmla="*/ 265297 h 267949"/>
                      <a:gd name="connsiteX4" fmla="*/ 148747 w 280869"/>
                      <a:gd name="connsiteY4" fmla="*/ 236969 h 267949"/>
                      <a:gd name="connsiteX5" fmla="*/ 71681 w 280869"/>
                      <a:gd name="connsiteY5" fmla="*/ 159624 h 267949"/>
                      <a:gd name="connsiteX0" fmla="*/ 71681 w 280869"/>
                      <a:gd name="connsiteY0" fmla="*/ 159624 h 266119"/>
                      <a:gd name="connsiteX1" fmla="*/ 511 w 280869"/>
                      <a:gd name="connsiteY1" fmla="*/ 34 h 266119"/>
                      <a:gd name="connsiteX2" fmla="*/ 109927 w 280869"/>
                      <a:gd name="connsiteY2" fmla="*/ 146391 h 266119"/>
                      <a:gd name="connsiteX3" fmla="*/ 280869 w 280869"/>
                      <a:gd name="connsiteY3" fmla="*/ 265297 h 266119"/>
                      <a:gd name="connsiteX4" fmla="*/ 159530 w 280869"/>
                      <a:gd name="connsiteY4" fmla="*/ 226186 h 266119"/>
                      <a:gd name="connsiteX5" fmla="*/ 71681 w 280869"/>
                      <a:gd name="connsiteY5" fmla="*/ 159624 h 266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0869" h="266119">
                        <a:moveTo>
                          <a:pt x="71681" y="159624"/>
                        </a:moveTo>
                        <a:cubicBezTo>
                          <a:pt x="49132" y="120135"/>
                          <a:pt x="-5863" y="2239"/>
                          <a:pt x="511" y="34"/>
                        </a:cubicBezTo>
                        <a:cubicBezTo>
                          <a:pt x="6885" y="-2171"/>
                          <a:pt x="63201" y="102181"/>
                          <a:pt x="109927" y="146391"/>
                        </a:cubicBezTo>
                        <a:cubicBezTo>
                          <a:pt x="156653" y="190602"/>
                          <a:pt x="257865" y="232229"/>
                          <a:pt x="280869" y="265297"/>
                        </a:cubicBezTo>
                        <a:cubicBezTo>
                          <a:pt x="172321" y="268172"/>
                          <a:pt x="205177" y="265364"/>
                          <a:pt x="159530" y="226186"/>
                        </a:cubicBezTo>
                        <a:cubicBezTo>
                          <a:pt x="113883" y="187008"/>
                          <a:pt x="101515" y="197364"/>
                          <a:pt x="71681" y="159624"/>
                        </a:cubicBezTo>
                        <a:close/>
                      </a:path>
                    </a:pathLst>
                  </a:cu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35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8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endParaRPr>
                  </a:p>
                </p:txBody>
              </p:sp>
              <p:grpSp>
                <p:nvGrpSpPr>
                  <p:cNvPr id="136" name="グループ化 135"/>
                  <p:cNvGrpSpPr/>
                  <p:nvPr/>
                </p:nvGrpSpPr>
                <p:grpSpPr>
                  <a:xfrm>
                    <a:off x="2760913" y="3666985"/>
                    <a:ext cx="1651951" cy="533468"/>
                    <a:chOff x="2144386" y="1869069"/>
                    <a:chExt cx="1651951" cy="533468"/>
                  </a:xfrm>
                </p:grpSpPr>
                <p:sp>
                  <p:nvSpPr>
                    <p:cNvPr id="137" name="フリーフォーム 136"/>
                    <p:cNvSpPr/>
                    <p:nvPr/>
                  </p:nvSpPr>
                  <p:spPr>
                    <a:xfrm>
                      <a:off x="2426178" y="1945366"/>
                      <a:ext cx="623258" cy="317045"/>
                    </a:xfrm>
                    <a:custGeom>
                      <a:avLst/>
                      <a:gdLst>
                        <a:gd name="connsiteX0" fmla="*/ 2731 w 707250"/>
                        <a:gd name="connsiteY0" fmla="*/ 566304 h 585170"/>
                        <a:gd name="connsiteX1" fmla="*/ 177415 w 707250"/>
                        <a:gd name="connsiteY1" fmla="*/ 175959 h 585170"/>
                        <a:gd name="connsiteX2" fmla="*/ 345631 w 707250"/>
                        <a:gd name="connsiteY2" fmla="*/ 1274 h 585170"/>
                        <a:gd name="connsiteX3" fmla="*/ 533255 w 707250"/>
                        <a:gd name="connsiteY3" fmla="*/ 117731 h 585170"/>
                        <a:gd name="connsiteX4" fmla="*/ 684217 w 707250"/>
                        <a:gd name="connsiteY4" fmla="*/ 480040 h 585170"/>
                        <a:gd name="connsiteX5" fmla="*/ 699314 w 707250"/>
                        <a:gd name="connsiteY5" fmla="*/ 525329 h 585170"/>
                        <a:gd name="connsiteX6" fmla="*/ 610893 w 707250"/>
                        <a:gd name="connsiteY6" fmla="*/ 542582 h 585170"/>
                        <a:gd name="connsiteX7" fmla="*/ 464244 w 707250"/>
                        <a:gd name="connsiteY7" fmla="*/ 449848 h 585170"/>
                        <a:gd name="connsiteX8" fmla="*/ 421112 w 707250"/>
                        <a:gd name="connsiteY8" fmla="*/ 521016 h 585170"/>
                        <a:gd name="connsiteX9" fmla="*/ 341317 w 707250"/>
                        <a:gd name="connsiteY9" fmla="*/ 512389 h 585170"/>
                        <a:gd name="connsiteX10" fmla="*/ 129970 w 707250"/>
                        <a:gd name="connsiteY10" fmla="*/ 376523 h 585170"/>
                        <a:gd name="connsiteX11" fmla="*/ 73899 w 707250"/>
                        <a:gd name="connsiteY11" fmla="*/ 508076 h 585170"/>
                        <a:gd name="connsiteX12" fmla="*/ 2731 w 707250"/>
                        <a:gd name="connsiteY12" fmla="*/ 566304 h 585170"/>
                        <a:gd name="connsiteX0" fmla="*/ 2825 w 707344"/>
                        <a:gd name="connsiteY0" fmla="*/ 566548 h 584964"/>
                        <a:gd name="connsiteX1" fmla="*/ 179665 w 707344"/>
                        <a:gd name="connsiteY1" fmla="*/ 182672 h 584964"/>
                        <a:gd name="connsiteX2" fmla="*/ 345725 w 707344"/>
                        <a:gd name="connsiteY2" fmla="*/ 1518 h 584964"/>
                        <a:gd name="connsiteX3" fmla="*/ 533349 w 707344"/>
                        <a:gd name="connsiteY3" fmla="*/ 117975 h 584964"/>
                        <a:gd name="connsiteX4" fmla="*/ 684311 w 707344"/>
                        <a:gd name="connsiteY4" fmla="*/ 480284 h 584964"/>
                        <a:gd name="connsiteX5" fmla="*/ 699408 w 707344"/>
                        <a:gd name="connsiteY5" fmla="*/ 525573 h 584964"/>
                        <a:gd name="connsiteX6" fmla="*/ 610987 w 707344"/>
                        <a:gd name="connsiteY6" fmla="*/ 542826 h 584964"/>
                        <a:gd name="connsiteX7" fmla="*/ 464338 w 707344"/>
                        <a:gd name="connsiteY7" fmla="*/ 450092 h 584964"/>
                        <a:gd name="connsiteX8" fmla="*/ 421206 w 707344"/>
                        <a:gd name="connsiteY8" fmla="*/ 521260 h 584964"/>
                        <a:gd name="connsiteX9" fmla="*/ 341411 w 707344"/>
                        <a:gd name="connsiteY9" fmla="*/ 512633 h 584964"/>
                        <a:gd name="connsiteX10" fmla="*/ 130064 w 707344"/>
                        <a:gd name="connsiteY10" fmla="*/ 376767 h 584964"/>
                        <a:gd name="connsiteX11" fmla="*/ 73993 w 707344"/>
                        <a:gd name="connsiteY11" fmla="*/ 508320 h 584964"/>
                        <a:gd name="connsiteX12" fmla="*/ 2825 w 707344"/>
                        <a:gd name="connsiteY12" fmla="*/ 566548 h 584964"/>
                        <a:gd name="connsiteX0" fmla="*/ 2825 w 707344"/>
                        <a:gd name="connsiteY0" fmla="*/ 556031 h 574447"/>
                        <a:gd name="connsiteX1" fmla="*/ 179665 w 707344"/>
                        <a:gd name="connsiteY1" fmla="*/ 172155 h 574447"/>
                        <a:gd name="connsiteX2" fmla="*/ 350038 w 707344"/>
                        <a:gd name="connsiteY2" fmla="*/ 1784 h 574447"/>
                        <a:gd name="connsiteX3" fmla="*/ 533349 w 707344"/>
                        <a:gd name="connsiteY3" fmla="*/ 107458 h 574447"/>
                        <a:gd name="connsiteX4" fmla="*/ 684311 w 707344"/>
                        <a:gd name="connsiteY4" fmla="*/ 469767 h 574447"/>
                        <a:gd name="connsiteX5" fmla="*/ 699408 w 707344"/>
                        <a:gd name="connsiteY5" fmla="*/ 515056 h 574447"/>
                        <a:gd name="connsiteX6" fmla="*/ 610987 w 707344"/>
                        <a:gd name="connsiteY6" fmla="*/ 532309 h 574447"/>
                        <a:gd name="connsiteX7" fmla="*/ 464338 w 707344"/>
                        <a:gd name="connsiteY7" fmla="*/ 439575 h 574447"/>
                        <a:gd name="connsiteX8" fmla="*/ 421206 w 707344"/>
                        <a:gd name="connsiteY8" fmla="*/ 510743 h 574447"/>
                        <a:gd name="connsiteX9" fmla="*/ 341411 w 707344"/>
                        <a:gd name="connsiteY9" fmla="*/ 502116 h 574447"/>
                        <a:gd name="connsiteX10" fmla="*/ 130064 w 707344"/>
                        <a:gd name="connsiteY10" fmla="*/ 366250 h 574447"/>
                        <a:gd name="connsiteX11" fmla="*/ 73993 w 707344"/>
                        <a:gd name="connsiteY11" fmla="*/ 497803 h 574447"/>
                        <a:gd name="connsiteX12" fmla="*/ 2825 w 707344"/>
                        <a:gd name="connsiteY12" fmla="*/ 556031 h 574447"/>
                        <a:gd name="connsiteX0" fmla="*/ 2825 w 707556"/>
                        <a:gd name="connsiteY0" fmla="*/ 555870 h 574286"/>
                        <a:gd name="connsiteX1" fmla="*/ 179665 w 707556"/>
                        <a:gd name="connsiteY1" fmla="*/ 171994 h 574286"/>
                        <a:gd name="connsiteX2" fmla="*/ 350038 w 707556"/>
                        <a:gd name="connsiteY2" fmla="*/ 1623 h 574286"/>
                        <a:gd name="connsiteX3" fmla="*/ 529036 w 707556"/>
                        <a:gd name="connsiteY3" fmla="*/ 109453 h 574286"/>
                        <a:gd name="connsiteX4" fmla="*/ 684311 w 707556"/>
                        <a:gd name="connsiteY4" fmla="*/ 469606 h 574286"/>
                        <a:gd name="connsiteX5" fmla="*/ 699408 w 707556"/>
                        <a:gd name="connsiteY5" fmla="*/ 514895 h 574286"/>
                        <a:gd name="connsiteX6" fmla="*/ 610987 w 707556"/>
                        <a:gd name="connsiteY6" fmla="*/ 532148 h 574286"/>
                        <a:gd name="connsiteX7" fmla="*/ 464338 w 707556"/>
                        <a:gd name="connsiteY7" fmla="*/ 439414 h 574286"/>
                        <a:gd name="connsiteX8" fmla="*/ 421206 w 707556"/>
                        <a:gd name="connsiteY8" fmla="*/ 510582 h 574286"/>
                        <a:gd name="connsiteX9" fmla="*/ 341411 w 707556"/>
                        <a:gd name="connsiteY9" fmla="*/ 501955 h 574286"/>
                        <a:gd name="connsiteX10" fmla="*/ 130064 w 707556"/>
                        <a:gd name="connsiteY10" fmla="*/ 366089 h 574286"/>
                        <a:gd name="connsiteX11" fmla="*/ 73993 w 707556"/>
                        <a:gd name="connsiteY11" fmla="*/ 497642 h 574286"/>
                        <a:gd name="connsiteX12" fmla="*/ 2825 w 707556"/>
                        <a:gd name="connsiteY12" fmla="*/ 555870 h 574286"/>
                        <a:gd name="connsiteX0" fmla="*/ 2825 w 706119"/>
                        <a:gd name="connsiteY0" fmla="*/ 555870 h 574286"/>
                        <a:gd name="connsiteX1" fmla="*/ 179665 w 706119"/>
                        <a:gd name="connsiteY1" fmla="*/ 171994 h 574286"/>
                        <a:gd name="connsiteX2" fmla="*/ 350038 w 706119"/>
                        <a:gd name="connsiteY2" fmla="*/ 1623 h 574286"/>
                        <a:gd name="connsiteX3" fmla="*/ 529036 w 706119"/>
                        <a:gd name="connsiteY3" fmla="*/ 109453 h 574286"/>
                        <a:gd name="connsiteX4" fmla="*/ 684311 w 706119"/>
                        <a:gd name="connsiteY4" fmla="*/ 469606 h 574286"/>
                        <a:gd name="connsiteX5" fmla="*/ 697252 w 706119"/>
                        <a:gd name="connsiteY5" fmla="*/ 508425 h 574286"/>
                        <a:gd name="connsiteX6" fmla="*/ 610987 w 706119"/>
                        <a:gd name="connsiteY6" fmla="*/ 532148 h 574286"/>
                        <a:gd name="connsiteX7" fmla="*/ 464338 w 706119"/>
                        <a:gd name="connsiteY7" fmla="*/ 439414 h 574286"/>
                        <a:gd name="connsiteX8" fmla="*/ 421206 w 706119"/>
                        <a:gd name="connsiteY8" fmla="*/ 510582 h 574286"/>
                        <a:gd name="connsiteX9" fmla="*/ 341411 w 706119"/>
                        <a:gd name="connsiteY9" fmla="*/ 501955 h 574286"/>
                        <a:gd name="connsiteX10" fmla="*/ 130064 w 706119"/>
                        <a:gd name="connsiteY10" fmla="*/ 366089 h 574286"/>
                        <a:gd name="connsiteX11" fmla="*/ 73993 w 706119"/>
                        <a:gd name="connsiteY11" fmla="*/ 497642 h 574286"/>
                        <a:gd name="connsiteX12" fmla="*/ 2825 w 706119"/>
                        <a:gd name="connsiteY12" fmla="*/ 555870 h 574286"/>
                        <a:gd name="connsiteX0" fmla="*/ 2825 w 707022"/>
                        <a:gd name="connsiteY0" fmla="*/ 555870 h 574286"/>
                        <a:gd name="connsiteX1" fmla="*/ 179665 w 707022"/>
                        <a:gd name="connsiteY1" fmla="*/ 171994 h 574286"/>
                        <a:gd name="connsiteX2" fmla="*/ 350038 w 707022"/>
                        <a:gd name="connsiteY2" fmla="*/ 1623 h 574286"/>
                        <a:gd name="connsiteX3" fmla="*/ 529036 w 707022"/>
                        <a:gd name="connsiteY3" fmla="*/ 109453 h 574286"/>
                        <a:gd name="connsiteX4" fmla="*/ 684311 w 707022"/>
                        <a:gd name="connsiteY4" fmla="*/ 469606 h 574286"/>
                        <a:gd name="connsiteX5" fmla="*/ 697252 w 707022"/>
                        <a:gd name="connsiteY5" fmla="*/ 508425 h 574286"/>
                        <a:gd name="connsiteX6" fmla="*/ 598047 w 707022"/>
                        <a:gd name="connsiteY6" fmla="*/ 529992 h 574286"/>
                        <a:gd name="connsiteX7" fmla="*/ 464338 w 707022"/>
                        <a:gd name="connsiteY7" fmla="*/ 439414 h 574286"/>
                        <a:gd name="connsiteX8" fmla="*/ 421206 w 707022"/>
                        <a:gd name="connsiteY8" fmla="*/ 510582 h 574286"/>
                        <a:gd name="connsiteX9" fmla="*/ 341411 w 707022"/>
                        <a:gd name="connsiteY9" fmla="*/ 501955 h 574286"/>
                        <a:gd name="connsiteX10" fmla="*/ 130064 w 707022"/>
                        <a:gd name="connsiteY10" fmla="*/ 366089 h 574286"/>
                        <a:gd name="connsiteX11" fmla="*/ 73993 w 707022"/>
                        <a:gd name="connsiteY11" fmla="*/ 497642 h 574286"/>
                        <a:gd name="connsiteX12" fmla="*/ 2825 w 707022"/>
                        <a:gd name="connsiteY12" fmla="*/ 555870 h 574286"/>
                        <a:gd name="connsiteX0" fmla="*/ 2825 w 707022"/>
                        <a:gd name="connsiteY0" fmla="*/ 555870 h 574286"/>
                        <a:gd name="connsiteX1" fmla="*/ 179665 w 707022"/>
                        <a:gd name="connsiteY1" fmla="*/ 171994 h 574286"/>
                        <a:gd name="connsiteX2" fmla="*/ 350038 w 707022"/>
                        <a:gd name="connsiteY2" fmla="*/ 1623 h 574286"/>
                        <a:gd name="connsiteX3" fmla="*/ 529036 w 707022"/>
                        <a:gd name="connsiteY3" fmla="*/ 109453 h 574286"/>
                        <a:gd name="connsiteX4" fmla="*/ 684311 w 707022"/>
                        <a:gd name="connsiteY4" fmla="*/ 469606 h 574286"/>
                        <a:gd name="connsiteX5" fmla="*/ 697252 w 707022"/>
                        <a:gd name="connsiteY5" fmla="*/ 508425 h 574286"/>
                        <a:gd name="connsiteX6" fmla="*/ 598047 w 707022"/>
                        <a:gd name="connsiteY6" fmla="*/ 521366 h 574286"/>
                        <a:gd name="connsiteX7" fmla="*/ 464338 w 707022"/>
                        <a:gd name="connsiteY7" fmla="*/ 439414 h 574286"/>
                        <a:gd name="connsiteX8" fmla="*/ 421206 w 707022"/>
                        <a:gd name="connsiteY8" fmla="*/ 510582 h 574286"/>
                        <a:gd name="connsiteX9" fmla="*/ 341411 w 707022"/>
                        <a:gd name="connsiteY9" fmla="*/ 501955 h 574286"/>
                        <a:gd name="connsiteX10" fmla="*/ 130064 w 707022"/>
                        <a:gd name="connsiteY10" fmla="*/ 366089 h 574286"/>
                        <a:gd name="connsiteX11" fmla="*/ 73993 w 707022"/>
                        <a:gd name="connsiteY11" fmla="*/ 497642 h 574286"/>
                        <a:gd name="connsiteX12" fmla="*/ 2825 w 707022"/>
                        <a:gd name="connsiteY12" fmla="*/ 555870 h 574286"/>
                        <a:gd name="connsiteX0" fmla="*/ 2825 w 707022"/>
                        <a:gd name="connsiteY0" fmla="*/ 555870 h 574286"/>
                        <a:gd name="connsiteX1" fmla="*/ 179665 w 707022"/>
                        <a:gd name="connsiteY1" fmla="*/ 171994 h 574286"/>
                        <a:gd name="connsiteX2" fmla="*/ 350038 w 707022"/>
                        <a:gd name="connsiteY2" fmla="*/ 1623 h 574286"/>
                        <a:gd name="connsiteX3" fmla="*/ 529036 w 707022"/>
                        <a:gd name="connsiteY3" fmla="*/ 109453 h 574286"/>
                        <a:gd name="connsiteX4" fmla="*/ 684311 w 707022"/>
                        <a:gd name="connsiteY4" fmla="*/ 469606 h 574286"/>
                        <a:gd name="connsiteX5" fmla="*/ 697252 w 707022"/>
                        <a:gd name="connsiteY5" fmla="*/ 508425 h 574286"/>
                        <a:gd name="connsiteX6" fmla="*/ 598047 w 707022"/>
                        <a:gd name="connsiteY6" fmla="*/ 521366 h 574286"/>
                        <a:gd name="connsiteX7" fmla="*/ 472965 w 707022"/>
                        <a:gd name="connsiteY7" fmla="*/ 452353 h 574286"/>
                        <a:gd name="connsiteX8" fmla="*/ 421206 w 707022"/>
                        <a:gd name="connsiteY8" fmla="*/ 510582 h 574286"/>
                        <a:gd name="connsiteX9" fmla="*/ 341411 w 707022"/>
                        <a:gd name="connsiteY9" fmla="*/ 501955 h 574286"/>
                        <a:gd name="connsiteX10" fmla="*/ 130064 w 707022"/>
                        <a:gd name="connsiteY10" fmla="*/ 366089 h 574286"/>
                        <a:gd name="connsiteX11" fmla="*/ 73993 w 707022"/>
                        <a:gd name="connsiteY11" fmla="*/ 497642 h 574286"/>
                        <a:gd name="connsiteX12" fmla="*/ 2825 w 707022"/>
                        <a:gd name="connsiteY12" fmla="*/ 555870 h 574286"/>
                        <a:gd name="connsiteX0" fmla="*/ 2825 w 707022"/>
                        <a:gd name="connsiteY0" fmla="*/ 555870 h 574286"/>
                        <a:gd name="connsiteX1" fmla="*/ 179665 w 707022"/>
                        <a:gd name="connsiteY1" fmla="*/ 171994 h 574286"/>
                        <a:gd name="connsiteX2" fmla="*/ 350038 w 707022"/>
                        <a:gd name="connsiteY2" fmla="*/ 1623 h 574286"/>
                        <a:gd name="connsiteX3" fmla="*/ 529036 w 707022"/>
                        <a:gd name="connsiteY3" fmla="*/ 109453 h 574286"/>
                        <a:gd name="connsiteX4" fmla="*/ 684311 w 707022"/>
                        <a:gd name="connsiteY4" fmla="*/ 469606 h 574286"/>
                        <a:gd name="connsiteX5" fmla="*/ 697252 w 707022"/>
                        <a:gd name="connsiteY5" fmla="*/ 508425 h 574286"/>
                        <a:gd name="connsiteX6" fmla="*/ 598047 w 707022"/>
                        <a:gd name="connsiteY6" fmla="*/ 521366 h 574286"/>
                        <a:gd name="connsiteX7" fmla="*/ 472965 w 707022"/>
                        <a:gd name="connsiteY7" fmla="*/ 452353 h 574286"/>
                        <a:gd name="connsiteX8" fmla="*/ 408266 w 707022"/>
                        <a:gd name="connsiteY8" fmla="*/ 512739 h 574286"/>
                        <a:gd name="connsiteX9" fmla="*/ 341411 w 707022"/>
                        <a:gd name="connsiteY9" fmla="*/ 501955 h 574286"/>
                        <a:gd name="connsiteX10" fmla="*/ 130064 w 707022"/>
                        <a:gd name="connsiteY10" fmla="*/ 366089 h 574286"/>
                        <a:gd name="connsiteX11" fmla="*/ 73993 w 707022"/>
                        <a:gd name="connsiteY11" fmla="*/ 497642 h 574286"/>
                        <a:gd name="connsiteX12" fmla="*/ 2825 w 707022"/>
                        <a:gd name="connsiteY12" fmla="*/ 555870 h 574286"/>
                        <a:gd name="connsiteX0" fmla="*/ 2825 w 707022"/>
                        <a:gd name="connsiteY0" fmla="*/ 555870 h 574286"/>
                        <a:gd name="connsiteX1" fmla="*/ 179665 w 707022"/>
                        <a:gd name="connsiteY1" fmla="*/ 171994 h 574286"/>
                        <a:gd name="connsiteX2" fmla="*/ 350038 w 707022"/>
                        <a:gd name="connsiteY2" fmla="*/ 1623 h 574286"/>
                        <a:gd name="connsiteX3" fmla="*/ 529036 w 707022"/>
                        <a:gd name="connsiteY3" fmla="*/ 109453 h 574286"/>
                        <a:gd name="connsiteX4" fmla="*/ 684311 w 707022"/>
                        <a:gd name="connsiteY4" fmla="*/ 469606 h 574286"/>
                        <a:gd name="connsiteX5" fmla="*/ 697252 w 707022"/>
                        <a:gd name="connsiteY5" fmla="*/ 508425 h 574286"/>
                        <a:gd name="connsiteX6" fmla="*/ 598047 w 707022"/>
                        <a:gd name="connsiteY6" fmla="*/ 521366 h 574286"/>
                        <a:gd name="connsiteX7" fmla="*/ 472965 w 707022"/>
                        <a:gd name="connsiteY7" fmla="*/ 452353 h 574286"/>
                        <a:gd name="connsiteX8" fmla="*/ 408266 w 707022"/>
                        <a:gd name="connsiteY8" fmla="*/ 512739 h 574286"/>
                        <a:gd name="connsiteX9" fmla="*/ 311218 w 707022"/>
                        <a:gd name="connsiteY9" fmla="*/ 493328 h 574286"/>
                        <a:gd name="connsiteX10" fmla="*/ 130064 w 707022"/>
                        <a:gd name="connsiteY10" fmla="*/ 366089 h 574286"/>
                        <a:gd name="connsiteX11" fmla="*/ 73993 w 707022"/>
                        <a:gd name="connsiteY11" fmla="*/ 497642 h 574286"/>
                        <a:gd name="connsiteX12" fmla="*/ 2825 w 707022"/>
                        <a:gd name="connsiteY12" fmla="*/ 555870 h 574286"/>
                        <a:gd name="connsiteX0" fmla="*/ 3567 w 707764"/>
                        <a:gd name="connsiteY0" fmla="*/ 555870 h 574286"/>
                        <a:gd name="connsiteX1" fmla="*/ 180407 w 707764"/>
                        <a:gd name="connsiteY1" fmla="*/ 171994 h 574286"/>
                        <a:gd name="connsiteX2" fmla="*/ 350780 w 707764"/>
                        <a:gd name="connsiteY2" fmla="*/ 1623 h 574286"/>
                        <a:gd name="connsiteX3" fmla="*/ 529778 w 707764"/>
                        <a:gd name="connsiteY3" fmla="*/ 109453 h 574286"/>
                        <a:gd name="connsiteX4" fmla="*/ 685053 w 707764"/>
                        <a:gd name="connsiteY4" fmla="*/ 469606 h 574286"/>
                        <a:gd name="connsiteX5" fmla="*/ 697994 w 707764"/>
                        <a:gd name="connsiteY5" fmla="*/ 508425 h 574286"/>
                        <a:gd name="connsiteX6" fmla="*/ 598789 w 707764"/>
                        <a:gd name="connsiteY6" fmla="*/ 521366 h 574286"/>
                        <a:gd name="connsiteX7" fmla="*/ 473707 w 707764"/>
                        <a:gd name="connsiteY7" fmla="*/ 452353 h 574286"/>
                        <a:gd name="connsiteX8" fmla="*/ 409008 w 707764"/>
                        <a:gd name="connsiteY8" fmla="*/ 512739 h 574286"/>
                        <a:gd name="connsiteX9" fmla="*/ 311960 w 707764"/>
                        <a:gd name="connsiteY9" fmla="*/ 493328 h 574286"/>
                        <a:gd name="connsiteX10" fmla="*/ 130806 w 707764"/>
                        <a:gd name="connsiteY10" fmla="*/ 366089 h 574286"/>
                        <a:gd name="connsiteX11" fmla="*/ 66108 w 707764"/>
                        <a:gd name="connsiteY11" fmla="*/ 497642 h 574286"/>
                        <a:gd name="connsiteX12" fmla="*/ 3567 w 707764"/>
                        <a:gd name="connsiteY12" fmla="*/ 555870 h 574286"/>
                        <a:gd name="connsiteX0" fmla="*/ 4164 w 697578"/>
                        <a:gd name="connsiteY0" fmla="*/ 536460 h 557477"/>
                        <a:gd name="connsiteX1" fmla="*/ 170221 w 697578"/>
                        <a:gd name="connsiteY1" fmla="*/ 171994 h 557477"/>
                        <a:gd name="connsiteX2" fmla="*/ 340594 w 697578"/>
                        <a:gd name="connsiteY2" fmla="*/ 1623 h 557477"/>
                        <a:gd name="connsiteX3" fmla="*/ 519592 w 697578"/>
                        <a:gd name="connsiteY3" fmla="*/ 109453 h 557477"/>
                        <a:gd name="connsiteX4" fmla="*/ 674867 w 697578"/>
                        <a:gd name="connsiteY4" fmla="*/ 469606 h 557477"/>
                        <a:gd name="connsiteX5" fmla="*/ 687808 w 697578"/>
                        <a:gd name="connsiteY5" fmla="*/ 508425 h 557477"/>
                        <a:gd name="connsiteX6" fmla="*/ 588603 w 697578"/>
                        <a:gd name="connsiteY6" fmla="*/ 521366 h 557477"/>
                        <a:gd name="connsiteX7" fmla="*/ 463521 w 697578"/>
                        <a:gd name="connsiteY7" fmla="*/ 452353 h 557477"/>
                        <a:gd name="connsiteX8" fmla="*/ 398822 w 697578"/>
                        <a:gd name="connsiteY8" fmla="*/ 512739 h 557477"/>
                        <a:gd name="connsiteX9" fmla="*/ 301774 w 697578"/>
                        <a:gd name="connsiteY9" fmla="*/ 493328 h 557477"/>
                        <a:gd name="connsiteX10" fmla="*/ 120620 w 697578"/>
                        <a:gd name="connsiteY10" fmla="*/ 366089 h 557477"/>
                        <a:gd name="connsiteX11" fmla="*/ 55922 w 697578"/>
                        <a:gd name="connsiteY11" fmla="*/ 497642 h 557477"/>
                        <a:gd name="connsiteX12" fmla="*/ 4164 w 697578"/>
                        <a:gd name="connsiteY12" fmla="*/ 536460 h 557477"/>
                        <a:gd name="connsiteX0" fmla="*/ 4164 w 697578"/>
                        <a:gd name="connsiteY0" fmla="*/ 536460 h 557477"/>
                        <a:gd name="connsiteX1" fmla="*/ 170221 w 697578"/>
                        <a:gd name="connsiteY1" fmla="*/ 171994 h 557477"/>
                        <a:gd name="connsiteX2" fmla="*/ 340594 w 697578"/>
                        <a:gd name="connsiteY2" fmla="*/ 1623 h 557477"/>
                        <a:gd name="connsiteX3" fmla="*/ 519592 w 697578"/>
                        <a:gd name="connsiteY3" fmla="*/ 109453 h 557477"/>
                        <a:gd name="connsiteX4" fmla="*/ 674867 w 697578"/>
                        <a:gd name="connsiteY4" fmla="*/ 469606 h 557477"/>
                        <a:gd name="connsiteX5" fmla="*/ 687808 w 697578"/>
                        <a:gd name="connsiteY5" fmla="*/ 508425 h 557477"/>
                        <a:gd name="connsiteX6" fmla="*/ 588603 w 697578"/>
                        <a:gd name="connsiteY6" fmla="*/ 521366 h 557477"/>
                        <a:gd name="connsiteX7" fmla="*/ 463521 w 697578"/>
                        <a:gd name="connsiteY7" fmla="*/ 452353 h 557477"/>
                        <a:gd name="connsiteX8" fmla="*/ 398822 w 697578"/>
                        <a:gd name="connsiteY8" fmla="*/ 512739 h 557477"/>
                        <a:gd name="connsiteX9" fmla="*/ 286678 w 697578"/>
                        <a:gd name="connsiteY9" fmla="*/ 478232 h 557477"/>
                        <a:gd name="connsiteX10" fmla="*/ 120620 w 697578"/>
                        <a:gd name="connsiteY10" fmla="*/ 366089 h 557477"/>
                        <a:gd name="connsiteX11" fmla="*/ 55922 w 697578"/>
                        <a:gd name="connsiteY11" fmla="*/ 497642 h 557477"/>
                        <a:gd name="connsiteX12" fmla="*/ 4164 w 697578"/>
                        <a:gd name="connsiteY12" fmla="*/ 536460 h 557477"/>
                        <a:gd name="connsiteX0" fmla="*/ 4164 w 697578"/>
                        <a:gd name="connsiteY0" fmla="*/ 536460 h 557477"/>
                        <a:gd name="connsiteX1" fmla="*/ 170221 w 697578"/>
                        <a:gd name="connsiteY1" fmla="*/ 171994 h 557477"/>
                        <a:gd name="connsiteX2" fmla="*/ 340594 w 697578"/>
                        <a:gd name="connsiteY2" fmla="*/ 1623 h 557477"/>
                        <a:gd name="connsiteX3" fmla="*/ 519592 w 697578"/>
                        <a:gd name="connsiteY3" fmla="*/ 109453 h 557477"/>
                        <a:gd name="connsiteX4" fmla="*/ 674867 w 697578"/>
                        <a:gd name="connsiteY4" fmla="*/ 469606 h 557477"/>
                        <a:gd name="connsiteX5" fmla="*/ 687808 w 697578"/>
                        <a:gd name="connsiteY5" fmla="*/ 508425 h 557477"/>
                        <a:gd name="connsiteX6" fmla="*/ 588603 w 697578"/>
                        <a:gd name="connsiteY6" fmla="*/ 521366 h 557477"/>
                        <a:gd name="connsiteX7" fmla="*/ 463521 w 697578"/>
                        <a:gd name="connsiteY7" fmla="*/ 452353 h 557477"/>
                        <a:gd name="connsiteX8" fmla="*/ 394509 w 697578"/>
                        <a:gd name="connsiteY8" fmla="*/ 510582 h 557477"/>
                        <a:gd name="connsiteX9" fmla="*/ 286678 w 697578"/>
                        <a:gd name="connsiteY9" fmla="*/ 478232 h 557477"/>
                        <a:gd name="connsiteX10" fmla="*/ 120620 w 697578"/>
                        <a:gd name="connsiteY10" fmla="*/ 366089 h 557477"/>
                        <a:gd name="connsiteX11" fmla="*/ 55922 w 697578"/>
                        <a:gd name="connsiteY11" fmla="*/ 497642 h 557477"/>
                        <a:gd name="connsiteX12" fmla="*/ 4164 w 697578"/>
                        <a:gd name="connsiteY12" fmla="*/ 536460 h 557477"/>
                        <a:gd name="connsiteX0" fmla="*/ 4164 w 697578"/>
                        <a:gd name="connsiteY0" fmla="*/ 536460 h 557477"/>
                        <a:gd name="connsiteX1" fmla="*/ 170221 w 697578"/>
                        <a:gd name="connsiteY1" fmla="*/ 171994 h 557477"/>
                        <a:gd name="connsiteX2" fmla="*/ 340594 w 697578"/>
                        <a:gd name="connsiteY2" fmla="*/ 1623 h 557477"/>
                        <a:gd name="connsiteX3" fmla="*/ 519592 w 697578"/>
                        <a:gd name="connsiteY3" fmla="*/ 109453 h 557477"/>
                        <a:gd name="connsiteX4" fmla="*/ 674867 w 697578"/>
                        <a:gd name="connsiteY4" fmla="*/ 469606 h 557477"/>
                        <a:gd name="connsiteX5" fmla="*/ 687808 w 697578"/>
                        <a:gd name="connsiteY5" fmla="*/ 508425 h 557477"/>
                        <a:gd name="connsiteX6" fmla="*/ 588603 w 697578"/>
                        <a:gd name="connsiteY6" fmla="*/ 521366 h 557477"/>
                        <a:gd name="connsiteX7" fmla="*/ 448424 w 697578"/>
                        <a:gd name="connsiteY7" fmla="*/ 452353 h 557477"/>
                        <a:gd name="connsiteX8" fmla="*/ 394509 w 697578"/>
                        <a:gd name="connsiteY8" fmla="*/ 510582 h 557477"/>
                        <a:gd name="connsiteX9" fmla="*/ 286678 w 697578"/>
                        <a:gd name="connsiteY9" fmla="*/ 478232 h 557477"/>
                        <a:gd name="connsiteX10" fmla="*/ 120620 w 697578"/>
                        <a:gd name="connsiteY10" fmla="*/ 366089 h 557477"/>
                        <a:gd name="connsiteX11" fmla="*/ 55922 w 697578"/>
                        <a:gd name="connsiteY11" fmla="*/ 497642 h 557477"/>
                        <a:gd name="connsiteX12" fmla="*/ 4164 w 697578"/>
                        <a:gd name="connsiteY12" fmla="*/ 536460 h 557477"/>
                        <a:gd name="connsiteX0" fmla="*/ 9750 w 703164"/>
                        <a:gd name="connsiteY0" fmla="*/ 538465 h 571418"/>
                        <a:gd name="connsiteX1" fmla="*/ 16790 w 703164"/>
                        <a:gd name="connsiteY1" fmla="*/ 10390 h 571418"/>
                        <a:gd name="connsiteX2" fmla="*/ 175807 w 703164"/>
                        <a:gd name="connsiteY2" fmla="*/ 173999 h 571418"/>
                        <a:gd name="connsiteX3" fmla="*/ 346180 w 703164"/>
                        <a:gd name="connsiteY3" fmla="*/ 3628 h 571418"/>
                        <a:gd name="connsiteX4" fmla="*/ 525178 w 703164"/>
                        <a:gd name="connsiteY4" fmla="*/ 111458 h 571418"/>
                        <a:gd name="connsiteX5" fmla="*/ 680453 w 703164"/>
                        <a:gd name="connsiteY5" fmla="*/ 471611 h 571418"/>
                        <a:gd name="connsiteX6" fmla="*/ 693394 w 703164"/>
                        <a:gd name="connsiteY6" fmla="*/ 510430 h 571418"/>
                        <a:gd name="connsiteX7" fmla="*/ 594189 w 703164"/>
                        <a:gd name="connsiteY7" fmla="*/ 523371 h 571418"/>
                        <a:gd name="connsiteX8" fmla="*/ 454010 w 703164"/>
                        <a:gd name="connsiteY8" fmla="*/ 454358 h 571418"/>
                        <a:gd name="connsiteX9" fmla="*/ 400095 w 703164"/>
                        <a:gd name="connsiteY9" fmla="*/ 512587 h 571418"/>
                        <a:gd name="connsiteX10" fmla="*/ 292264 w 703164"/>
                        <a:gd name="connsiteY10" fmla="*/ 480237 h 571418"/>
                        <a:gd name="connsiteX11" fmla="*/ 126206 w 703164"/>
                        <a:gd name="connsiteY11" fmla="*/ 368094 h 571418"/>
                        <a:gd name="connsiteX12" fmla="*/ 61508 w 703164"/>
                        <a:gd name="connsiteY12" fmla="*/ 499647 h 571418"/>
                        <a:gd name="connsiteX13" fmla="*/ 9750 w 703164"/>
                        <a:gd name="connsiteY13" fmla="*/ 538465 h 571418"/>
                        <a:gd name="connsiteX0" fmla="*/ 9750 w 703164"/>
                        <a:gd name="connsiteY0" fmla="*/ 741877 h 774830"/>
                        <a:gd name="connsiteX1" fmla="*/ 16790 w 703164"/>
                        <a:gd name="connsiteY1" fmla="*/ 213802 h 774830"/>
                        <a:gd name="connsiteX2" fmla="*/ 305203 w 703164"/>
                        <a:gd name="connsiteY2" fmla="*/ 6 h 774830"/>
                        <a:gd name="connsiteX3" fmla="*/ 346180 w 703164"/>
                        <a:gd name="connsiteY3" fmla="*/ 207040 h 774830"/>
                        <a:gd name="connsiteX4" fmla="*/ 525178 w 703164"/>
                        <a:gd name="connsiteY4" fmla="*/ 314870 h 774830"/>
                        <a:gd name="connsiteX5" fmla="*/ 680453 w 703164"/>
                        <a:gd name="connsiteY5" fmla="*/ 675023 h 774830"/>
                        <a:gd name="connsiteX6" fmla="*/ 693394 w 703164"/>
                        <a:gd name="connsiteY6" fmla="*/ 713842 h 774830"/>
                        <a:gd name="connsiteX7" fmla="*/ 594189 w 703164"/>
                        <a:gd name="connsiteY7" fmla="*/ 726783 h 774830"/>
                        <a:gd name="connsiteX8" fmla="*/ 454010 w 703164"/>
                        <a:gd name="connsiteY8" fmla="*/ 657770 h 774830"/>
                        <a:gd name="connsiteX9" fmla="*/ 400095 w 703164"/>
                        <a:gd name="connsiteY9" fmla="*/ 715999 h 774830"/>
                        <a:gd name="connsiteX10" fmla="*/ 292264 w 703164"/>
                        <a:gd name="connsiteY10" fmla="*/ 683649 h 774830"/>
                        <a:gd name="connsiteX11" fmla="*/ 126206 w 703164"/>
                        <a:gd name="connsiteY11" fmla="*/ 571506 h 774830"/>
                        <a:gd name="connsiteX12" fmla="*/ 61508 w 703164"/>
                        <a:gd name="connsiteY12" fmla="*/ 703059 h 774830"/>
                        <a:gd name="connsiteX13" fmla="*/ 9750 w 703164"/>
                        <a:gd name="connsiteY13" fmla="*/ 741877 h 774830"/>
                        <a:gd name="connsiteX0" fmla="*/ 397 w 693811"/>
                        <a:gd name="connsiteY0" fmla="*/ 741877 h 774830"/>
                        <a:gd name="connsiteX1" fmla="*/ 7437 w 693811"/>
                        <a:gd name="connsiteY1" fmla="*/ 213802 h 774830"/>
                        <a:gd name="connsiteX2" fmla="*/ 295850 w 693811"/>
                        <a:gd name="connsiteY2" fmla="*/ 6 h 774830"/>
                        <a:gd name="connsiteX3" fmla="*/ 336827 w 693811"/>
                        <a:gd name="connsiteY3" fmla="*/ 207040 h 774830"/>
                        <a:gd name="connsiteX4" fmla="*/ 515825 w 693811"/>
                        <a:gd name="connsiteY4" fmla="*/ 314870 h 774830"/>
                        <a:gd name="connsiteX5" fmla="*/ 671100 w 693811"/>
                        <a:gd name="connsiteY5" fmla="*/ 675023 h 774830"/>
                        <a:gd name="connsiteX6" fmla="*/ 684041 w 693811"/>
                        <a:gd name="connsiteY6" fmla="*/ 713842 h 774830"/>
                        <a:gd name="connsiteX7" fmla="*/ 584836 w 693811"/>
                        <a:gd name="connsiteY7" fmla="*/ 726783 h 774830"/>
                        <a:gd name="connsiteX8" fmla="*/ 444657 w 693811"/>
                        <a:gd name="connsiteY8" fmla="*/ 657770 h 774830"/>
                        <a:gd name="connsiteX9" fmla="*/ 390742 w 693811"/>
                        <a:gd name="connsiteY9" fmla="*/ 715999 h 774830"/>
                        <a:gd name="connsiteX10" fmla="*/ 282911 w 693811"/>
                        <a:gd name="connsiteY10" fmla="*/ 683649 h 774830"/>
                        <a:gd name="connsiteX11" fmla="*/ 116853 w 693811"/>
                        <a:gd name="connsiteY11" fmla="*/ 571506 h 774830"/>
                        <a:gd name="connsiteX12" fmla="*/ 52155 w 693811"/>
                        <a:gd name="connsiteY12" fmla="*/ 703059 h 774830"/>
                        <a:gd name="connsiteX13" fmla="*/ 397 w 693811"/>
                        <a:gd name="connsiteY13" fmla="*/ 741877 h 774830"/>
                        <a:gd name="connsiteX0" fmla="*/ 397 w 693811"/>
                        <a:gd name="connsiteY0" fmla="*/ 741877 h 774830"/>
                        <a:gd name="connsiteX1" fmla="*/ 7437 w 693811"/>
                        <a:gd name="connsiteY1" fmla="*/ 213802 h 774830"/>
                        <a:gd name="connsiteX2" fmla="*/ 295850 w 693811"/>
                        <a:gd name="connsiteY2" fmla="*/ 6 h 774830"/>
                        <a:gd name="connsiteX3" fmla="*/ 336827 w 693811"/>
                        <a:gd name="connsiteY3" fmla="*/ 207040 h 774830"/>
                        <a:gd name="connsiteX4" fmla="*/ 515825 w 693811"/>
                        <a:gd name="connsiteY4" fmla="*/ 314870 h 774830"/>
                        <a:gd name="connsiteX5" fmla="*/ 671100 w 693811"/>
                        <a:gd name="connsiteY5" fmla="*/ 675023 h 774830"/>
                        <a:gd name="connsiteX6" fmla="*/ 684041 w 693811"/>
                        <a:gd name="connsiteY6" fmla="*/ 713842 h 774830"/>
                        <a:gd name="connsiteX7" fmla="*/ 584836 w 693811"/>
                        <a:gd name="connsiteY7" fmla="*/ 726783 h 774830"/>
                        <a:gd name="connsiteX8" fmla="*/ 444657 w 693811"/>
                        <a:gd name="connsiteY8" fmla="*/ 657770 h 774830"/>
                        <a:gd name="connsiteX9" fmla="*/ 390742 w 693811"/>
                        <a:gd name="connsiteY9" fmla="*/ 715999 h 774830"/>
                        <a:gd name="connsiteX10" fmla="*/ 282911 w 693811"/>
                        <a:gd name="connsiteY10" fmla="*/ 683649 h 774830"/>
                        <a:gd name="connsiteX11" fmla="*/ 116853 w 693811"/>
                        <a:gd name="connsiteY11" fmla="*/ 571506 h 774830"/>
                        <a:gd name="connsiteX12" fmla="*/ 52155 w 693811"/>
                        <a:gd name="connsiteY12" fmla="*/ 703059 h 774830"/>
                        <a:gd name="connsiteX13" fmla="*/ 397 w 693811"/>
                        <a:gd name="connsiteY13" fmla="*/ 741877 h 774830"/>
                        <a:gd name="connsiteX0" fmla="*/ 210777 w 686374"/>
                        <a:gd name="connsiteY0" fmla="*/ 265267 h 729924"/>
                        <a:gd name="connsiteX1" fmla="*/ 0 w 686374"/>
                        <a:gd name="connsiteY1" fmla="*/ 213802 h 729924"/>
                        <a:gd name="connsiteX2" fmla="*/ 288413 w 686374"/>
                        <a:gd name="connsiteY2" fmla="*/ 6 h 729924"/>
                        <a:gd name="connsiteX3" fmla="*/ 329390 w 686374"/>
                        <a:gd name="connsiteY3" fmla="*/ 207040 h 729924"/>
                        <a:gd name="connsiteX4" fmla="*/ 508388 w 686374"/>
                        <a:gd name="connsiteY4" fmla="*/ 314870 h 729924"/>
                        <a:gd name="connsiteX5" fmla="*/ 663663 w 686374"/>
                        <a:gd name="connsiteY5" fmla="*/ 675023 h 729924"/>
                        <a:gd name="connsiteX6" fmla="*/ 676604 w 686374"/>
                        <a:gd name="connsiteY6" fmla="*/ 713842 h 729924"/>
                        <a:gd name="connsiteX7" fmla="*/ 577399 w 686374"/>
                        <a:gd name="connsiteY7" fmla="*/ 726783 h 729924"/>
                        <a:gd name="connsiteX8" fmla="*/ 437220 w 686374"/>
                        <a:gd name="connsiteY8" fmla="*/ 657770 h 729924"/>
                        <a:gd name="connsiteX9" fmla="*/ 383305 w 686374"/>
                        <a:gd name="connsiteY9" fmla="*/ 715999 h 729924"/>
                        <a:gd name="connsiteX10" fmla="*/ 275474 w 686374"/>
                        <a:gd name="connsiteY10" fmla="*/ 683649 h 729924"/>
                        <a:gd name="connsiteX11" fmla="*/ 109416 w 686374"/>
                        <a:gd name="connsiteY11" fmla="*/ 571506 h 729924"/>
                        <a:gd name="connsiteX12" fmla="*/ 44718 w 686374"/>
                        <a:gd name="connsiteY12" fmla="*/ 703059 h 729924"/>
                        <a:gd name="connsiteX13" fmla="*/ 210777 w 686374"/>
                        <a:gd name="connsiteY13" fmla="*/ 265267 h 729924"/>
                        <a:gd name="connsiteX0" fmla="*/ 210777 w 686374"/>
                        <a:gd name="connsiteY0" fmla="*/ 265267 h 729924"/>
                        <a:gd name="connsiteX1" fmla="*/ 0 w 686374"/>
                        <a:gd name="connsiteY1" fmla="*/ 213802 h 729924"/>
                        <a:gd name="connsiteX2" fmla="*/ 288413 w 686374"/>
                        <a:gd name="connsiteY2" fmla="*/ 6 h 729924"/>
                        <a:gd name="connsiteX3" fmla="*/ 329390 w 686374"/>
                        <a:gd name="connsiteY3" fmla="*/ 207040 h 729924"/>
                        <a:gd name="connsiteX4" fmla="*/ 508388 w 686374"/>
                        <a:gd name="connsiteY4" fmla="*/ 314870 h 729924"/>
                        <a:gd name="connsiteX5" fmla="*/ 663663 w 686374"/>
                        <a:gd name="connsiteY5" fmla="*/ 675023 h 729924"/>
                        <a:gd name="connsiteX6" fmla="*/ 676604 w 686374"/>
                        <a:gd name="connsiteY6" fmla="*/ 713842 h 729924"/>
                        <a:gd name="connsiteX7" fmla="*/ 577399 w 686374"/>
                        <a:gd name="connsiteY7" fmla="*/ 726783 h 729924"/>
                        <a:gd name="connsiteX8" fmla="*/ 437220 w 686374"/>
                        <a:gd name="connsiteY8" fmla="*/ 657770 h 729924"/>
                        <a:gd name="connsiteX9" fmla="*/ 383305 w 686374"/>
                        <a:gd name="connsiteY9" fmla="*/ 715999 h 729924"/>
                        <a:gd name="connsiteX10" fmla="*/ 275474 w 686374"/>
                        <a:gd name="connsiteY10" fmla="*/ 683649 h 729924"/>
                        <a:gd name="connsiteX11" fmla="*/ 44718 w 686374"/>
                        <a:gd name="connsiteY11" fmla="*/ 703059 h 729924"/>
                        <a:gd name="connsiteX12" fmla="*/ 210777 w 686374"/>
                        <a:gd name="connsiteY12" fmla="*/ 265267 h 729924"/>
                        <a:gd name="connsiteX0" fmla="*/ 210777 w 686374"/>
                        <a:gd name="connsiteY0" fmla="*/ 265267 h 729924"/>
                        <a:gd name="connsiteX1" fmla="*/ 0 w 686374"/>
                        <a:gd name="connsiteY1" fmla="*/ 213802 h 729924"/>
                        <a:gd name="connsiteX2" fmla="*/ 288413 w 686374"/>
                        <a:gd name="connsiteY2" fmla="*/ 6 h 729924"/>
                        <a:gd name="connsiteX3" fmla="*/ 329390 w 686374"/>
                        <a:gd name="connsiteY3" fmla="*/ 207040 h 729924"/>
                        <a:gd name="connsiteX4" fmla="*/ 508388 w 686374"/>
                        <a:gd name="connsiteY4" fmla="*/ 314870 h 729924"/>
                        <a:gd name="connsiteX5" fmla="*/ 663663 w 686374"/>
                        <a:gd name="connsiteY5" fmla="*/ 675023 h 729924"/>
                        <a:gd name="connsiteX6" fmla="*/ 676604 w 686374"/>
                        <a:gd name="connsiteY6" fmla="*/ 713842 h 729924"/>
                        <a:gd name="connsiteX7" fmla="*/ 577399 w 686374"/>
                        <a:gd name="connsiteY7" fmla="*/ 726783 h 729924"/>
                        <a:gd name="connsiteX8" fmla="*/ 437220 w 686374"/>
                        <a:gd name="connsiteY8" fmla="*/ 657770 h 729924"/>
                        <a:gd name="connsiteX9" fmla="*/ 383305 w 686374"/>
                        <a:gd name="connsiteY9" fmla="*/ 715999 h 729924"/>
                        <a:gd name="connsiteX10" fmla="*/ 275474 w 686374"/>
                        <a:gd name="connsiteY10" fmla="*/ 683649 h 729924"/>
                        <a:gd name="connsiteX11" fmla="*/ 322920 w 686374"/>
                        <a:gd name="connsiteY11" fmla="*/ 332123 h 729924"/>
                        <a:gd name="connsiteX12" fmla="*/ 210777 w 686374"/>
                        <a:gd name="connsiteY12" fmla="*/ 265267 h 729924"/>
                        <a:gd name="connsiteX0" fmla="*/ 197837 w 686374"/>
                        <a:gd name="connsiteY0" fmla="*/ 271737 h 729924"/>
                        <a:gd name="connsiteX1" fmla="*/ 0 w 686374"/>
                        <a:gd name="connsiteY1" fmla="*/ 213802 h 729924"/>
                        <a:gd name="connsiteX2" fmla="*/ 288413 w 686374"/>
                        <a:gd name="connsiteY2" fmla="*/ 6 h 729924"/>
                        <a:gd name="connsiteX3" fmla="*/ 329390 w 686374"/>
                        <a:gd name="connsiteY3" fmla="*/ 207040 h 729924"/>
                        <a:gd name="connsiteX4" fmla="*/ 508388 w 686374"/>
                        <a:gd name="connsiteY4" fmla="*/ 314870 h 729924"/>
                        <a:gd name="connsiteX5" fmla="*/ 663663 w 686374"/>
                        <a:gd name="connsiteY5" fmla="*/ 675023 h 729924"/>
                        <a:gd name="connsiteX6" fmla="*/ 676604 w 686374"/>
                        <a:gd name="connsiteY6" fmla="*/ 713842 h 729924"/>
                        <a:gd name="connsiteX7" fmla="*/ 577399 w 686374"/>
                        <a:gd name="connsiteY7" fmla="*/ 726783 h 729924"/>
                        <a:gd name="connsiteX8" fmla="*/ 437220 w 686374"/>
                        <a:gd name="connsiteY8" fmla="*/ 657770 h 729924"/>
                        <a:gd name="connsiteX9" fmla="*/ 383305 w 686374"/>
                        <a:gd name="connsiteY9" fmla="*/ 715999 h 729924"/>
                        <a:gd name="connsiteX10" fmla="*/ 275474 w 686374"/>
                        <a:gd name="connsiteY10" fmla="*/ 683649 h 729924"/>
                        <a:gd name="connsiteX11" fmla="*/ 322920 w 686374"/>
                        <a:gd name="connsiteY11" fmla="*/ 332123 h 729924"/>
                        <a:gd name="connsiteX12" fmla="*/ 197837 w 686374"/>
                        <a:gd name="connsiteY12" fmla="*/ 271737 h 729924"/>
                        <a:gd name="connsiteX0" fmla="*/ 197837 w 686374"/>
                        <a:gd name="connsiteY0" fmla="*/ 271737 h 729924"/>
                        <a:gd name="connsiteX1" fmla="*/ 0 w 686374"/>
                        <a:gd name="connsiteY1" fmla="*/ 213802 h 729924"/>
                        <a:gd name="connsiteX2" fmla="*/ 288413 w 686374"/>
                        <a:gd name="connsiteY2" fmla="*/ 6 h 729924"/>
                        <a:gd name="connsiteX3" fmla="*/ 329390 w 686374"/>
                        <a:gd name="connsiteY3" fmla="*/ 207040 h 729924"/>
                        <a:gd name="connsiteX4" fmla="*/ 508388 w 686374"/>
                        <a:gd name="connsiteY4" fmla="*/ 314870 h 729924"/>
                        <a:gd name="connsiteX5" fmla="*/ 663663 w 686374"/>
                        <a:gd name="connsiteY5" fmla="*/ 675023 h 729924"/>
                        <a:gd name="connsiteX6" fmla="*/ 676604 w 686374"/>
                        <a:gd name="connsiteY6" fmla="*/ 713842 h 729924"/>
                        <a:gd name="connsiteX7" fmla="*/ 577399 w 686374"/>
                        <a:gd name="connsiteY7" fmla="*/ 726783 h 729924"/>
                        <a:gd name="connsiteX8" fmla="*/ 437220 w 686374"/>
                        <a:gd name="connsiteY8" fmla="*/ 657770 h 729924"/>
                        <a:gd name="connsiteX9" fmla="*/ 383305 w 686374"/>
                        <a:gd name="connsiteY9" fmla="*/ 715999 h 729924"/>
                        <a:gd name="connsiteX10" fmla="*/ 275474 w 686374"/>
                        <a:gd name="connsiteY10" fmla="*/ 683649 h 729924"/>
                        <a:gd name="connsiteX11" fmla="*/ 322920 w 686374"/>
                        <a:gd name="connsiteY11" fmla="*/ 332123 h 729924"/>
                        <a:gd name="connsiteX12" fmla="*/ 197837 w 686374"/>
                        <a:gd name="connsiteY12" fmla="*/ 271737 h 729924"/>
                        <a:gd name="connsiteX0" fmla="*/ 197837 w 686374"/>
                        <a:gd name="connsiteY0" fmla="*/ 271737 h 730632"/>
                        <a:gd name="connsiteX1" fmla="*/ 0 w 686374"/>
                        <a:gd name="connsiteY1" fmla="*/ 213802 h 730632"/>
                        <a:gd name="connsiteX2" fmla="*/ 288413 w 686374"/>
                        <a:gd name="connsiteY2" fmla="*/ 6 h 730632"/>
                        <a:gd name="connsiteX3" fmla="*/ 329390 w 686374"/>
                        <a:gd name="connsiteY3" fmla="*/ 207040 h 730632"/>
                        <a:gd name="connsiteX4" fmla="*/ 508388 w 686374"/>
                        <a:gd name="connsiteY4" fmla="*/ 314870 h 730632"/>
                        <a:gd name="connsiteX5" fmla="*/ 663663 w 686374"/>
                        <a:gd name="connsiteY5" fmla="*/ 675023 h 730632"/>
                        <a:gd name="connsiteX6" fmla="*/ 676604 w 686374"/>
                        <a:gd name="connsiteY6" fmla="*/ 713842 h 730632"/>
                        <a:gd name="connsiteX7" fmla="*/ 577399 w 686374"/>
                        <a:gd name="connsiteY7" fmla="*/ 726783 h 730632"/>
                        <a:gd name="connsiteX8" fmla="*/ 437220 w 686374"/>
                        <a:gd name="connsiteY8" fmla="*/ 657770 h 730632"/>
                        <a:gd name="connsiteX9" fmla="*/ 383305 w 686374"/>
                        <a:gd name="connsiteY9" fmla="*/ 715999 h 730632"/>
                        <a:gd name="connsiteX10" fmla="*/ 322920 w 686374"/>
                        <a:gd name="connsiteY10" fmla="*/ 332123 h 730632"/>
                        <a:gd name="connsiteX11" fmla="*/ 197837 w 686374"/>
                        <a:gd name="connsiteY11" fmla="*/ 271737 h 730632"/>
                        <a:gd name="connsiteX0" fmla="*/ 197837 w 686374"/>
                        <a:gd name="connsiteY0" fmla="*/ 271737 h 729924"/>
                        <a:gd name="connsiteX1" fmla="*/ 0 w 686374"/>
                        <a:gd name="connsiteY1" fmla="*/ 213802 h 729924"/>
                        <a:gd name="connsiteX2" fmla="*/ 288413 w 686374"/>
                        <a:gd name="connsiteY2" fmla="*/ 6 h 729924"/>
                        <a:gd name="connsiteX3" fmla="*/ 329390 w 686374"/>
                        <a:gd name="connsiteY3" fmla="*/ 207040 h 729924"/>
                        <a:gd name="connsiteX4" fmla="*/ 508388 w 686374"/>
                        <a:gd name="connsiteY4" fmla="*/ 314870 h 729924"/>
                        <a:gd name="connsiteX5" fmla="*/ 663663 w 686374"/>
                        <a:gd name="connsiteY5" fmla="*/ 675023 h 729924"/>
                        <a:gd name="connsiteX6" fmla="*/ 676604 w 686374"/>
                        <a:gd name="connsiteY6" fmla="*/ 713842 h 729924"/>
                        <a:gd name="connsiteX7" fmla="*/ 577399 w 686374"/>
                        <a:gd name="connsiteY7" fmla="*/ 726783 h 729924"/>
                        <a:gd name="connsiteX8" fmla="*/ 437220 w 686374"/>
                        <a:gd name="connsiteY8" fmla="*/ 657770 h 729924"/>
                        <a:gd name="connsiteX9" fmla="*/ 322920 w 686374"/>
                        <a:gd name="connsiteY9" fmla="*/ 332123 h 729924"/>
                        <a:gd name="connsiteX10" fmla="*/ 197837 w 686374"/>
                        <a:gd name="connsiteY10" fmla="*/ 271737 h 729924"/>
                        <a:gd name="connsiteX0" fmla="*/ 197837 w 686374"/>
                        <a:gd name="connsiteY0" fmla="*/ 271737 h 748616"/>
                        <a:gd name="connsiteX1" fmla="*/ 0 w 686374"/>
                        <a:gd name="connsiteY1" fmla="*/ 213802 h 748616"/>
                        <a:gd name="connsiteX2" fmla="*/ 288413 w 686374"/>
                        <a:gd name="connsiteY2" fmla="*/ 6 h 748616"/>
                        <a:gd name="connsiteX3" fmla="*/ 329390 w 686374"/>
                        <a:gd name="connsiteY3" fmla="*/ 207040 h 748616"/>
                        <a:gd name="connsiteX4" fmla="*/ 508388 w 686374"/>
                        <a:gd name="connsiteY4" fmla="*/ 314870 h 748616"/>
                        <a:gd name="connsiteX5" fmla="*/ 663663 w 686374"/>
                        <a:gd name="connsiteY5" fmla="*/ 675023 h 748616"/>
                        <a:gd name="connsiteX6" fmla="*/ 676604 w 686374"/>
                        <a:gd name="connsiteY6" fmla="*/ 713842 h 748616"/>
                        <a:gd name="connsiteX7" fmla="*/ 577399 w 686374"/>
                        <a:gd name="connsiteY7" fmla="*/ 726783 h 748616"/>
                        <a:gd name="connsiteX8" fmla="*/ 473882 w 686374"/>
                        <a:gd name="connsiteY8" fmla="*/ 401134 h 748616"/>
                        <a:gd name="connsiteX9" fmla="*/ 322920 w 686374"/>
                        <a:gd name="connsiteY9" fmla="*/ 332123 h 748616"/>
                        <a:gd name="connsiteX10" fmla="*/ 197837 w 686374"/>
                        <a:gd name="connsiteY10" fmla="*/ 271737 h 748616"/>
                        <a:gd name="connsiteX0" fmla="*/ 197837 w 685717"/>
                        <a:gd name="connsiteY0" fmla="*/ 271737 h 748616"/>
                        <a:gd name="connsiteX1" fmla="*/ 0 w 685717"/>
                        <a:gd name="connsiteY1" fmla="*/ 213802 h 748616"/>
                        <a:gd name="connsiteX2" fmla="*/ 288413 w 685717"/>
                        <a:gd name="connsiteY2" fmla="*/ 6 h 748616"/>
                        <a:gd name="connsiteX3" fmla="*/ 329390 w 685717"/>
                        <a:gd name="connsiteY3" fmla="*/ 207040 h 748616"/>
                        <a:gd name="connsiteX4" fmla="*/ 521328 w 685717"/>
                        <a:gd name="connsiteY4" fmla="*/ 112149 h 748616"/>
                        <a:gd name="connsiteX5" fmla="*/ 663663 w 685717"/>
                        <a:gd name="connsiteY5" fmla="*/ 675023 h 748616"/>
                        <a:gd name="connsiteX6" fmla="*/ 676604 w 685717"/>
                        <a:gd name="connsiteY6" fmla="*/ 713842 h 748616"/>
                        <a:gd name="connsiteX7" fmla="*/ 577399 w 685717"/>
                        <a:gd name="connsiteY7" fmla="*/ 726783 h 748616"/>
                        <a:gd name="connsiteX8" fmla="*/ 473882 w 685717"/>
                        <a:gd name="connsiteY8" fmla="*/ 401134 h 748616"/>
                        <a:gd name="connsiteX9" fmla="*/ 322920 w 685717"/>
                        <a:gd name="connsiteY9" fmla="*/ 332123 h 748616"/>
                        <a:gd name="connsiteX10" fmla="*/ 197837 w 685717"/>
                        <a:gd name="connsiteY10" fmla="*/ 271737 h 748616"/>
                        <a:gd name="connsiteX0" fmla="*/ 197837 w 677405"/>
                        <a:gd name="connsiteY0" fmla="*/ 271737 h 778626"/>
                        <a:gd name="connsiteX1" fmla="*/ 0 w 677405"/>
                        <a:gd name="connsiteY1" fmla="*/ 213802 h 778626"/>
                        <a:gd name="connsiteX2" fmla="*/ 288413 w 677405"/>
                        <a:gd name="connsiteY2" fmla="*/ 6 h 778626"/>
                        <a:gd name="connsiteX3" fmla="*/ 329390 w 677405"/>
                        <a:gd name="connsiteY3" fmla="*/ 207040 h 778626"/>
                        <a:gd name="connsiteX4" fmla="*/ 521328 w 677405"/>
                        <a:gd name="connsiteY4" fmla="*/ 112149 h 778626"/>
                        <a:gd name="connsiteX5" fmla="*/ 676604 w 677405"/>
                        <a:gd name="connsiteY5" fmla="*/ 713842 h 778626"/>
                        <a:gd name="connsiteX6" fmla="*/ 577399 w 677405"/>
                        <a:gd name="connsiteY6" fmla="*/ 726783 h 778626"/>
                        <a:gd name="connsiteX7" fmla="*/ 473882 w 677405"/>
                        <a:gd name="connsiteY7" fmla="*/ 401134 h 778626"/>
                        <a:gd name="connsiteX8" fmla="*/ 322920 w 677405"/>
                        <a:gd name="connsiteY8" fmla="*/ 332123 h 778626"/>
                        <a:gd name="connsiteX9" fmla="*/ 197837 w 677405"/>
                        <a:gd name="connsiteY9" fmla="*/ 271737 h 778626"/>
                        <a:gd name="connsiteX0" fmla="*/ 197837 w 587585"/>
                        <a:gd name="connsiteY0" fmla="*/ 271737 h 730661"/>
                        <a:gd name="connsiteX1" fmla="*/ 0 w 587585"/>
                        <a:gd name="connsiteY1" fmla="*/ 213802 h 730661"/>
                        <a:gd name="connsiteX2" fmla="*/ 288413 w 587585"/>
                        <a:gd name="connsiteY2" fmla="*/ 6 h 730661"/>
                        <a:gd name="connsiteX3" fmla="*/ 329390 w 587585"/>
                        <a:gd name="connsiteY3" fmla="*/ 207040 h 730661"/>
                        <a:gd name="connsiteX4" fmla="*/ 521328 w 587585"/>
                        <a:gd name="connsiteY4" fmla="*/ 112149 h 730661"/>
                        <a:gd name="connsiteX5" fmla="*/ 577401 w 587585"/>
                        <a:gd name="connsiteY5" fmla="*/ 153125 h 730661"/>
                        <a:gd name="connsiteX6" fmla="*/ 577399 w 587585"/>
                        <a:gd name="connsiteY6" fmla="*/ 726783 h 730661"/>
                        <a:gd name="connsiteX7" fmla="*/ 473882 w 587585"/>
                        <a:gd name="connsiteY7" fmla="*/ 401134 h 730661"/>
                        <a:gd name="connsiteX8" fmla="*/ 322920 w 587585"/>
                        <a:gd name="connsiteY8" fmla="*/ 332123 h 730661"/>
                        <a:gd name="connsiteX9" fmla="*/ 197837 w 587585"/>
                        <a:gd name="connsiteY9" fmla="*/ 271737 h 730661"/>
                        <a:gd name="connsiteX0" fmla="*/ 197837 w 578962"/>
                        <a:gd name="connsiteY0" fmla="*/ 271737 h 407895"/>
                        <a:gd name="connsiteX1" fmla="*/ 0 w 578962"/>
                        <a:gd name="connsiteY1" fmla="*/ 213802 h 407895"/>
                        <a:gd name="connsiteX2" fmla="*/ 288413 w 578962"/>
                        <a:gd name="connsiteY2" fmla="*/ 6 h 407895"/>
                        <a:gd name="connsiteX3" fmla="*/ 329390 w 578962"/>
                        <a:gd name="connsiteY3" fmla="*/ 207040 h 407895"/>
                        <a:gd name="connsiteX4" fmla="*/ 521328 w 578962"/>
                        <a:gd name="connsiteY4" fmla="*/ 112149 h 407895"/>
                        <a:gd name="connsiteX5" fmla="*/ 577401 w 578962"/>
                        <a:gd name="connsiteY5" fmla="*/ 153125 h 407895"/>
                        <a:gd name="connsiteX6" fmla="*/ 473882 w 578962"/>
                        <a:gd name="connsiteY6" fmla="*/ 401134 h 407895"/>
                        <a:gd name="connsiteX7" fmla="*/ 322920 w 578962"/>
                        <a:gd name="connsiteY7" fmla="*/ 332123 h 407895"/>
                        <a:gd name="connsiteX8" fmla="*/ 197837 w 578962"/>
                        <a:gd name="connsiteY8" fmla="*/ 271737 h 407895"/>
                        <a:gd name="connsiteX0" fmla="*/ 197837 w 622920"/>
                        <a:gd name="connsiteY0" fmla="*/ 271737 h 407895"/>
                        <a:gd name="connsiteX1" fmla="*/ 0 w 622920"/>
                        <a:gd name="connsiteY1" fmla="*/ 213802 h 407895"/>
                        <a:gd name="connsiteX2" fmla="*/ 288413 w 622920"/>
                        <a:gd name="connsiteY2" fmla="*/ 6 h 407895"/>
                        <a:gd name="connsiteX3" fmla="*/ 329390 w 622920"/>
                        <a:gd name="connsiteY3" fmla="*/ 207040 h 407895"/>
                        <a:gd name="connsiteX4" fmla="*/ 521328 w 622920"/>
                        <a:gd name="connsiteY4" fmla="*/ 112149 h 407895"/>
                        <a:gd name="connsiteX5" fmla="*/ 621102 w 622920"/>
                        <a:gd name="connsiteY5" fmla="*/ 45587 h 407895"/>
                        <a:gd name="connsiteX6" fmla="*/ 577401 w 622920"/>
                        <a:gd name="connsiteY6" fmla="*/ 153125 h 407895"/>
                        <a:gd name="connsiteX7" fmla="*/ 473882 w 622920"/>
                        <a:gd name="connsiteY7" fmla="*/ 401134 h 407895"/>
                        <a:gd name="connsiteX8" fmla="*/ 322920 w 622920"/>
                        <a:gd name="connsiteY8" fmla="*/ 332123 h 407895"/>
                        <a:gd name="connsiteX9" fmla="*/ 197837 w 622920"/>
                        <a:gd name="connsiteY9" fmla="*/ 271737 h 407895"/>
                        <a:gd name="connsiteX0" fmla="*/ 197837 w 622920"/>
                        <a:gd name="connsiteY0" fmla="*/ 271737 h 407895"/>
                        <a:gd name="connsiteX1" fmla="*/ 0 w 622920"/>
                        <a:gd name="connsiteY1" fmla="*/ 213802 h 407895"/>
                        <a:gd name="connsiteX2" fmla="*/ 288413 w 622920"/>
                        <a:gd name="connsiteY2" fmla="*/ 6 h 407895"/>
                        <a:gd name="connsiteX3" fmla="*/ 329390 w 622920"/>
                        <a:gd name="connsiteY3" fmla="*/ 207040 h 407895"/>
                        <a:gd name="connsiteX4" fmla="*/ 521328 w 622920"/>
                        <a:gd name="connsiteY4" fmla="*/ 112149 h 407895"/>
                        <a:gd name="connsiteX5" fmla="*/ 621102 w 622920"/>
                        <a:gd name="connsiteY5" fmla="*/ 45587 h 407895"/>
                        <a:gd name="connsiteX6" fmla="*/ 577401 w 622920"/>
                        <a:gd name="connsiteY6" fmla="*/ 153125 h 407895"/>
                        <a:gd name="connsiteX7" fmla="*/ 473882 w 622920"/>
                        <a:gd name="connsiteY7" fmla="*/ 401134 h 407895"/>
                        <a:gd name="connsiteX8" fmla="*/ 322920 w 622920"/>
                        <a:gd name="connsiteY8" fmla="*/ 332123 h 407895"/>
                        <a:gd name="connsiteX9" fmla="*/ 197837 w 622920"/>
                        <a:gd name="connsiteY9" fmla="*/ 271737 h 407895"/>
                        <a:gd name="connsiteX0" fmla="*/ 197837 w 583819"/>
                        <a:gd name="connsiteY0" fmla="*/ 271737 h 407895"/>
                        <a:gd name="connsiteX1" fmla="*/ 0 w 583819"/>
                        <a:gd name="connsiteY1" fmla="*/ 213802 h 407895"/>
                        <a:gd name="connsiteX2" fmla="*/ 288413 w 583819"/>
                        <a:gd name="connsiteY2" fmla="*/ 6 h 407895"/>
                        <a:gd name="connsiteX3" fmla="*/ 329390 w 583819"/>
                        <a:gd name="connsiteY3" fmla="*/ 207040 h 407895"/>
                        <a:gd name="connsiteX4" fmla="*/ 521328 w 583819"/>
                        <a:gd name="connsiteY4" fmla="*/ 112149 h 407895"/>
                        <a:gd name="connsiteX5" fmla="*/ 567187 w 583819"/>
                        <a:gd name="connsiteY5" fmla="*/ 84406 h 407895"/>
                        <a:gd name="connsiteX6" fmla="*/ 577401 w 583819"/>
                        <a:gd name="connsiteY6" fmla="*/ 153125 h 407895"/>
                        <a:gd name="connsiteX7" fmla="*/ 473882 w 583819"/>
                        <a:gd name="connsiteY7" fmla="*/ 401134 h 407895"/>
                        <a:gd name="connsiteX8" fmla="*/ 322920 w 583819"/>
                        <a:gd name="connsiteY8" fmla="*/ 332123 h 407895"/>
                        <a:gd name="connsiteX9" fmla="*/ 197837 w 583819"/>
                        <a:gd name="connsiteY9" fmla="*/ 271737 h 407895"/>
                        <a:gd name="connsiteX0" fmla="*/ 197837 w 616757"/>
                        <a:gd name="connsiteY0" fmla="*/ 271737 h 407895"/>
                        <a:gd name="connsiteX1" fmla="*/ 0 w 616757"/>
                        <a:gd name="connsiteY1" fmla="*/ 213802 h 407895"/>
                        <a:gd name="connsiteX2" fmla="*/ 288413 w 616757"/>
                        <a:gd name="connsiteY2" fmla="*/ 6 h 407895"/>
                        <a:gd name="connsiteX3" fmla="*/ 329390 w 616757"/>
                        <a:gd name="connsiteY3" fmla="*/ 207040 h 407895"/>
                        <a:gd name="connsiteX4" fmla="*/ 521328 w 616757"/>
                        <a:gd name="connsiteY4" fmla="*/ 112149 h 407895"/>
                        <a:gd name="connsiteX5" fmla="*/ 614632 w 616757"/>
                        <a:gd name="connsiteY5" fmla="*/ 6768 h 407895"/>
                        <a:gd name="connsiteX6" fmla="*/ 577401 w 616757"/>
                        <a:gd name="connsiteY6" fmla="*/ 153125 h 407895"/>
                        <a:gd name="connsiteX7" fmla="*/ 473882 w 616757"/>
                        <a:gd name="connsiteY7" fmla="*/ 401134 h 407895"/>
                        <a:gd name="connsiteX8" fmla="*/ 322920 w 616757"/>
                        <a:gd name="connsiteY8" fmla="*/ 332123 h 407895"/>
                        <a:gd name="connsiteX9" fmla="*/ 197837 w 616757"/>
                        <a:gd name="connsiteY9" fmla="*/ 271737 h 407895"/>
                        <a:gd name="connsiteX0" fmla="*/ 197837 w 614632"/>
                        <a:gd name="connsiteY0" fmla="*/ 271737 h 407895"/>
                        <a:gd name="connsiteX1" fmla="*/ 0 w 614632"/>
                        <a:gd name="connsiteY1" fmla="*/ 213802 h 407895"/>
                        <a:gd name="connsiteX2" fmla="*/ 288413 w 614632"/>
                        <a:gd name="connsiteY2" fmla="*/ 6 h 407895"/>
                        <a:gd name="connsiteX3" fmla="*/ 329390 w 614632"/>
                        <a:gd name="connsiteY3" fmla="*/ 207040 h 407895"/>
                        <a:gd name="connsiteX4" fmla="*/ 521328 w 614632"/>
                        <a:gd name="connsiteY4" fmla="*/ 112149 h 407895"/>
                        <a:gd name="connsiteX5" fmla="*/ 614632 w 614632"/>
                        <a:gd name="connsiteY5" fmla="*/ 6768 h 407895"/>
                        <a:gd name="connsiteX6" fmla="*/ 577401 w 614632"/>
                        <a:gd name="connsiteY6" fmla="*/ 153125 h 407895"/>
                        <a:gd name="connsiteX7" fmla="*/ 473882 w 614632"/>
                        <a:gd name="connsiteY7" fmla="*/ 401134 h 407895"/>
                        <a:gd name="connsiteX8" fmla="*/ 322920 w 614632"/>
                        <a:gd name="connsiteY8" fmla="*/ 332123 h 407895"/>
                        <a:gd name="connsiteX9" fmla="*/ 197837 w 614632"/>
                        <a:gd name="connsiteY9" fmla="*/ 271737 h 407895"/>
                        <a:gd name="connsiteX0" fmla="*/ 197837 w 623258"/>
                        <a:gd name="connsiteY0" fmla="*/ 271737 h 407895"/>
                        <a:gd name="connsiteX1" fmla="*/ 0 w 623258"/>
                        <a:gd name="connsiteY1" fmla="*/ 213802 h 407895"/>
                        <a:gd name="connsiteX2" fmla="*/ 288413 w 623258"/>
                        <a:gd name="connsiteY2" fmla="*/ 6 h 407895"/>
                        <a:gd name="connsiteX3" fmla="*/ 329390 w 623258"/>
                        <a:gd name="connsiteY3" fmla="*/ 207040 h 407895"/>
                        <a:gd name="connsiteX4" fmla="*/ 521328 w 623258"/>
                        <a:gd name="connsiteY4" fmla="*/ 112149 h 407895"/>
                        <a:gd name="connsiteX5" fmla="*/ 623258 w 623258"/>
                        <a:gd name="connsiteY5" fmla="*/ 52057 h 407895"/>
                        <a:gd name="connsiteX6" fmla="*/ 577401 w 623258"/>
                        <a:gd name="connsiteY6" fmla="*/ 153125 h 407895"/>
                        <a:gd name="connsiteX7" fmla="*/ 473882 w 623258"/>
                        <a:gd name="connsiteY7" fmla="*/ 401134 h 407895"/>
                        <a:gd name="connsiteX8" fmla="*/ 322920 w 623258"/>
                        <a:gd name="connsiteY8" fmla="*/ 332123 h 407895"/>
                        <a:gd name="connsiteX9" fmla="*/ 197837 w 623258"/>
                        <a:gd name="connsiteY9" fmla="*/ 271737 h 407895"/>
                        <a:gd name="connsiteX0" fmla="*/ 197837 w 623258"/>
                        <a:gd name="connsiteY0" fmla="*/ 271736 h 407894"/>
                        <a:gd name="connsiteX1" fmla="*/ 0 w 623258"/>
                        <a:gd name="connsiteY1" fmla="*/ 213801 h 407894"/>
                        <a:gd name="connsiteX2" fmla="*/ 288413 w 623258"/>
                        <a:gd name="connsiteY2" fmla="*/ 5 h 407894"/>
                        <a:gd name="connsiteX3" fmla="*/ 329390 w 623258"/>
                        <a:gd name="connsiteY3" fmla="*/ 207039 h 407894"/>
                        <a:gd name="connsiteX4" fmla="*/ 501919 w 623258"/>
                        <a:gd name="connsiteY4" fmla="*/ 105679 h 407894"/>
                        <a:gd name="connsiteX5" fmla="*/ 623258 w 623258"/>
                        <a:gd name="connsiteY5" fmla="*/ 52056 h 407894"/>
                        <a:gd name="connsiteX6" fmla="*/ 577401 w 623258"/>
                        <a:gd name="connsiteY6" fmla="*/ 153124 h 407894"/>
                        <a:gd name="connsiteX7" fmla="*/ 473882 w 623258"/>
                        <a:gd name="connsiteY7" fmla="*/ 401133 h 407894"/>
                        <a:gd name="connsiteX8" fmla="*/ 322920 w 623258"/>
                        <a:gd name="connsiteY8" fmla="*/ 332122 h 407894"/>
                        <a:gd name="connsiteX9" fmla="*/ 197837 w 623258"/>
                        <a:gd name="connsiteY9" fmla="*/ 271736 h 407894"/>
                        <a:gd name="connsiteX0" fmla="*/ 197837 w 623258"/>
                        <a:gd name="connsiteY0" fmla="*/ 275641 h 411799"/>
                        <a:gd name="connsiteX1" fmla="*/ 0 w 623258"/>
                        <a:gd name="connsiteY1" fmla="*/ 217706 h 411799"/>
                        <a:gd name="connsiteX2" fmla="*/ 288413 w 623258"/>
                        <a:gd name="connsiteY2" fmla="*/ 3910 h 411799"/>
                        <a:gd name="connsiteX3" fmla="*/ 417811 w 623258"/>
                        <a:gd name="connsiteY3" fmla="*/ 81548 h 411799"/>
                        <a:gd name="connsiteX4" fmla="*/ 501919 w 623258"/>
                        <a:gd name="connsiteY4" fmla="*/ 109584 h 411799"/>
                        <a:gd name="connsiteX5" fmla="*/ 623258 w 623258"/>
                        <a:gd name="connsiteY5" fmla="*/ 55961 h 411799"/>
                        <a:gd name="connsiteX6" fmla="*/ 577401 w 623258"/>
                        <a:gd name="connsiteY6" fmla="*/ 157029 h 411799"/>
                        <a:gd name="connsiteX7" fmla="*/ 473882 w 623258"/>
                        <a:gd name="connsiteY7" fmla="*/ 405038 h 411799"/>
                        <a:gd name="connsiteX8" fmla="*/ 322920 w 623258"/>
                        <a:gd name="connsiteY8" fmla="*/ 336027 h 411799"/>
                        <a:gd name="connsiteX9" fmla="*/ 197837 w 623258"/>
                        <a:gd name="connsiteY9" fmla="*/ 275641 h 411799"/>
                        <a:gd name="connsiteX0" fmla="*/ 197837 w 623258"/>
                        <a:gd name="connsiteY0" fmla="*/ 275641 h 336631"/>
                        <a:gd name="connsiteX1" fmla="*/ 0 w 623258"/>
                        <a:gd name="connsiteY1" fmla="*/ 217706 h 336631"/>
                        <a:gd name="connsiteX2" fmla="*/ 288413 w 623258"/>
                        <a:gd name="connsiteY2" fmla="*/ 3910 h 336631"/>
                        <a:gd name="connsiteX3" fmla="*/ 417811 w 623258"/>
                        <a:gd name="connsiteY3" fmla="*/ 81548 h 336631"/>
                        <a:gd name="connsiteX4" fmla="*/ 501919 w 623258"/>
                        <a:gd name="connsiteY4" fmla="*/ 109584 h 336631"/>
                        <a:gd name="connsiteX5" fmla="*/ 623258 w 623258"/>
                        <a:gd name="connsiteY5" fmla="*/ 55961 h 336631"/>
                        <a:gd name="connsiteX6" fmla="*/ 577401 w 623258"/>
                        <a:gd name="connsiteY6" fmla="*/ 157029 h 336631"/>
                        <a:gd name="connsiteX7" fmla="*/ 419967 w 623258"/>
                        <a:gd name="connsiteY7" fmla="*/ 236823 h 336631"/>
                        <a:gd name="connsiteX8" fmla="*/ 322920 w 623258"/>
                        <a:gd name="connsiteY8" fmla="*/ 336027 h 336631"/>
                        <a:gd name="connsiteX9" fmla="*/ 197837 w 623258"/>
                        <a:gd name="connsiteY9" fmla="*/ 275641 h 336631"/>
                        <a:gd name="connsiteX0" fmla="*/ 197837 w 623258"/>
                        <a:gd name="connsiteY0" fmla="*/ 275641 h 337496"/>
                        <a:gd name="connsiteX1" fmla="*/ 0 w 623258"/>
                        <a:gd name="connsiteY1" fmla="*/ 217706 h 337496"/>
                        <a:gd name="connsiteX2" fmla="*/ 288413 w 623258"/>
                        <a:gd name="connsiteY2" fmla="*/ 3910 h 337496"/>
                        <a:gd name="connsiteX3" fmla="*/ 417811 w 623258"/>
                        <a:gd name="connsiteY3" fmla="*/ 81548 h 337496"/>
                        <a:gd name="connsiteX4" fmla="*/ 501919 w 623258"/>
                        <a:gd name="connsiteY4" fmla="*/ 109584 h 337496"/>
                        <a:gd name="connsiteX5" fmla="*/ 623258 w 623258"/>
                        <a:gd name="connsiteY5" fmla="*/ 55961 h 337496"/>
                        <a:gd name="connsiteX6" fmla="*/ 577401 w 623258"/>
                        <a:gd name="connsiteY6" fmla="*/ 157029 h 337496"/>
                        <a:gd name="connsiteX7" fmla="*/ 482508 w 623258"/>
                        <a:gd name="connsiteY7" fmla="*/ 210944 h 337496"/>
                        <a:gd name="connsiteX8" fmla="*/ 322920 w 623258"/>
                        <a:gd name="connsiteY8" fmla="*/ 336027 h 337496"/>
                        <a:gd name="connsiteX9" fmla="*/ 197837 w 623258"/>
                        <a:gd name="connsiteY9" fmla="*/ 275641 h 337496"/>
                        <a:gd name="connsiteX0" fmla="*/ 197837 w 623258"/>
                        <a:gd name="connsiteY0" fmla="*/ 275641 h 336861"/>
                        <a:gd name="connsiteX1" fmla="*/ 0 w 623258"/>
                        <a:gd name="connsiteY1" fmla="*/ 217706 h 336861"/>
                        <a:gd name="connsiteX2" fmla="*/ 288413 w 623258"/>
                        <a:gd name="connsiteY2" fmla="*/ 3910 h 336861"/>
                        <a:gd name="connsiteX3" fmla="*/ 417811 w 623258"/>
                        <a:gd name="connsiteY3" fmla="*/ 81548 h 336861"/>
                        <a:gd name="connsiteX4" fmla="*/ 501919 w 623258"/>
                        <a:gd name="connsiteY4" fmla="*/ 109584 h 336861"/>
                        <a:gd name="connsiteX5" fmla="*/ 623258 w 623258"/>
                        <a:gd name="connsiteY5" fmla="*/ 55961 h 336861"/>
                        <a:gd name="connsiteX6" fmla="*/ 577401 w 623258"/>
                        <a:gd name="connsiteY6" fmla="*/ 157029 h 336861"/>
                        <a:gd name="connsiteX7" fmla="*/ 482508 w 623258"/>
                        <a:gd name="connsiteY7" fmla="*/ 210944 h 336861"/>
                        <a:gd name="connsiteX8" fmla="*/ 467984 w 623258"/>
                        <a:gd name="connsiteY8" fmla="*/ 303970 h 336861"/>
                        <a:gd name="connsiteX9" fmla="*/ 322920 w 623258"/>
                        <a:gd name="connsiteY9" fmla="*/ 336027 h 336861"/>
                        <a:gd name="connsiteX10" fmla="*/ 197837 w 623258"/>
                        <a:gd name="connsiteY10" fmla="*/ 275641 h 336861"/>
                        <a:gd name="connsiteX0" fmla="*/ 197837 w 623258"/>
                        <a:gd name="connsiteY0" fmla="*/ 275641 h 336861"/>
                        <a:gd name="connsiteX1" fmla="*/ 0 w 623258"/>
                        <a:gd name="connsiteY1" fmla="*/ 217706 h 336861"/>
                        <a:gd name="connsiteX2" fmla="*/ 288413 w 623258"/>
                        <a:gd name="connsiteY2" fmla="*/ 3910 h 336861"/>
                        <a:gd name="connsiteX3" fmla="*/ 417811 w 623258"/>
                        <a:gd name="connsiteY3" fmla="*/ 81548 h 336861"/>
                        <a:gd name="connsiteX4" fmla="*/ 501919 w 623258"/>
                        <a:gd name="connsiteY4" fmla="*/ 109584 h 336861"/>
                        <a:gd name="connsiteX5" fmla="*/ 623258 w 623258"/>
                        <a:gd name="connsiteY5" fmla="*/ 55961 h 336861"/>
                        <a:gd name="connsiteX6" fmla="*/ 577401 w 623258"/>
                        <a:gd name="connsiteY6" fmla="*/ 157029 h 336861"/>
                        <a:gd name="connsiteX7" fmla="*/ 482508 w 623258"/>
                        <a:gd name="connsiteY7" fmla="*/ 210944 h 336861"/>
                        <a:gd name="connsiteX8" fmla="*/ 467984 w 623258"/>
                        <a:gd name="connsiteY8" fmla="*/ 303970 h 336861"/>
                        <a:gd name="connsiteX9" fmla="*/ 322920 w 623258"/>
                        <a:gd name="connsiteY9" fmla="*/ 336027 h 336861"/>
                        <a:gd name="connsiteX10" fmla="*/ 197837 w 623258"/>
                        <a:gd name="connsiteY10" fmla="*/ 275641 h 336861"/>
                        <a:gd name="connsiteX0" fmla="*/ 197837 w 623258"/>
                        <a:gd name="connsiteY0" fmla="*/ 275641 h 336668"/>
                        <a:gd name="connsiteX1" fmla="*/ 0 w 623258"/>
                        <a:gd name="connsiteY1" fmla="*/ 217706 h 336668"/>
                        <a:gd name="connsiteX2" fmla="*/ 288413 w 623258"/>
                        <a:gd name="connsiteY2" fmla="*/ 3910 h 336668"/>
                        <a:gd name="connsiteX3" fmla="*/ 417811 w 623258"/>
                        <a:gd name="connsiteY3" fmla="*/ 81548 h 336668"/>
                        <a:gd name="connsiteX4" fmla="*/ 501919 w 623258"/>
                        <a:gd name="connsiteY4" fmla="*/ 109584 h 336668"/>
                        <a:gd name="connsiteX5" fmla="*/ 623258 w 623258"/>
                        <a:gd name="connsiteY5" fmla="*/ 55961 h 336668"/>
                        <a:gd name="connsiteX6" fmla="*/ 577401 w 623258"/>
                        <a:gd name="connsiteY6" fmla="*/ 157029 h 336668"/>
                        <a:gd name="connsiteX7" fmla="*/ 482508 w 623258"/>
                        <a:gd name="connsiteY7" fmla="*/ 210944 h 336668"/>
                        <a:gd name="connsiteX8" fmla="*/ 467984 w 623258"/>
                        <a:gd name="connsiteY8" fmla="*/ 303970 h 336668"/>
                        <a:gd name="connsiteX9" fmla="*/ 322920 w 623258"/>
                        <a:gd name="connsiteY9" fmla="*/ 336027 h 336668"/>
                        <a:gd name="connsiteX10" fmla="*/ 197837 w 623258"/>
                        <a:gd name="connsiteY10" fmla="*/ 275641 h 336668"/>
                        <a:gd name="connsiteX0" fmla="*/ 197837 w 623258"/>
                        <a:gd name="connsiteY0" fmla="*/ 275641 h 308371"/>
                        <a:gd name="connsiteX1" fmla="*/ 0 w 623258"/>
                        <a:gd name="connsiteY1" fmla="*/ 217706 h 308371"/>
                        <a:gd name="connsiteX2" fmla="*/ 288413 w 623258"/>
                        <a:gd name="connsiteY2" fmla="*/ 3910 h 308371"/>
                        <a:gd name="connsiteX3" fmla="*/ 417811 w 623258"/>
                        <a:gd name="connsiteY3" fmla="*/ 81548 h 308371"/>
                        <a:gd name="connsiteX4" fmla="*/ 501919 w 623258"/>
                        <a:gd name="connsiteY4" fmla="*/ 109584 h 308371"/>
                        <a:gd name="connsiteX5" fmla="*/ 623258 w 623258"/>
                        <a:gd name="connsiteY5" fmla="*/ 55961 h 308371"/>
                        <a:gd name="connsiteX6" fmla="*/ 577401 w 623258"/>
                        <a:gd name="connsiteY6" fmla="*/ 157029 h 308371"/>
                        <a:gd name="connsiteX7" fmla="*/ 482508 w 623258"/>
                        <a:gd name="connsiteY7" fmla="*/ 210944 h 308371"/>
                        <a:gd name="connsiteX8" fmla="*/ 467984 w 623258"/>
                        <a:gd name="connsiteY8" fmla="*/ 303970 h 308371"/>
                        <a:gd name="connsiteX9" fmla="*/ 333703 w 623258"/>
                        <a:gd name="connsiteY9" fmla="*/ 288582 h 308371"/>
                        <a:gd name="connsiteX10" fmla="*/ 197837 w 623258"/>
                        <a:gd name="connsiteY10" fmla="*/ 275641 h 308371"/>
                        <a:gd name="connsiteX0" fmla="*/ 197837 w 623258"/>
                        <a:gd name="connsiteY0" fmla="*/ 275641 h 306615"/>
                        <a:gd name="connsiteX1" fmla="*/ 0 w 623258"/>
                        <a:gd name="connsiteY1" fmla="*/ 217706 h 306615"/>
                        <a:gd name="connsiteX2" fmla="*/ 288413 w 623258"/>
                        <a:gd name="connsiteY2" fmla="*/ 3910 h 306615"/>
                        <a:gd name="connsiteX3" fmla="*/ 417811 w 623258"/>
                        <a:gd name="connsiteY3" fmla="*/ 81548 h 306615"/>
                        <a:gd name="connsiteX4" fmla="*/ 501919 w 623258"/>
                        <a:gd name="connsiteY4" fmla="*/ 109584 h 306615"/>
                        <a:gd name="connsiteX5" fmla="*/ 623258 w 623258"/>
                        <a:gd name="connsiteY5" fmla="*/ 55961 h 306615"/>
                        <a:gd name="connsiteX6" fmla="*/ 577401 w 623258"/>
                        <a:gd name="connsiteY6" fmla="*/ 157029 h 306615"/>
                        <a:gd name="connsiteX7" fmla="*/ 482508 w 623258"/>
                        <a:gd name="connsiteY7" fmla="*/ 210944 h 306615"/>
                        <a:gd name="connsiteX8" fmla="*/ 467984 w 623258"/>
                        <a:gd name="connsiteY8" fmla="*/ 303970 h 306615"/>
                        <a:gd name="connsiteX9" fmla="*/ 197837 w 623258"/>
                        <a:gd name="connsiteY9" fmla="*/ 275641 h 306615"/>
                        <a:gd name="connsiteX0" fmla="*/ 197837 w 623258"/>
                        <a:gd name="connsiteY0" fmla="*/ 275641 h 318816"/>
                        <a:gd name="connsiteX1" fmla="*/ 0 w 623258"/>
                        <a:gd name="connsiteY1" fmla="*/ 217706 h 318816"/>
                        <a:gd name="connsiteX2" fmla="*/ 288413 w 623258"/>
                        <a:gd name="connsiteY2" fmla="*/ 3910 h 318816"/>
                        <a:gd name="connsiteX3" fmla="*/ 417811 w 623258"/>
                        <a:gd name="connsiteY3" fmla="*/ 81548 h 318816"/>
                        <a:gd name="connsiteX4" fmla="*/ 501919 w 623258"/>
                        <a:gd name="connsiteY4" fmla="*/ 109584 h 318816"/>
                        <a:gd name="connsiteX5" fmla="*/ 623258 w 623258"/>
                        <a:gd name="connsiteY5" fmla="*/ 55961 h 318816"/>
                        <a:gd name="connsiteX6" fmla="*/ 577401 w 623258"/>
                        <a:gd name="connsiteY6" fmla="*/ 157029 h 318816"/>
                        <a:gd name="connsiteX7" fmla="*/ 482508 w 623258"/>
                        <a:gd name="connsiteY7" fmla="*/ 210944 h 318816"/>
                        <a:gd name="connsiteX8" fmla="*/ 467984 w 623258"/>
                        <a:gd name="connsiteY8" fmla="*/ 303970 h 318816"/>
                        <a:gd name="connsiteX9" fmla="*/ 301926 w 623258"/>
                        <a:gd name="connsiteY9" fmla="*/ 316911 h 318816"/>
                        <a:gd name="connsiteX10" fmla="*/ 197837 w 623258"/>
                        <a:gd name="connsiteY10" fmla="*/ 275641 h 318816"/>
                        <a:gd name="connsiteX0" fmla="*/ 197837 w 623258"/>
                        <a:gd name="connsiteY0" fmla="*/ 275641 h 317045"/>
                        <a:gd name="connsiteX1" fmla="*/ 0 w 623258"/>
                        <a:gd name="connsiteY1" fmla="*/ 217706 h 317045"/>
                        <a:gd name="connsiteX2" fmla="*/ 288413 w 623258"/>
                        <a:gd name="connsiteY2" fmla="*/ 3910 h 317045"/>
                        <a:gd name="connsiteX3" fmla="*/ 417811 w 623258"/>
                        <a:gd name="connsiteY3" fmla="*/ 81548 h 317045"/>
                        <a:gd name="connsiteX4" fmla="*/ 501919 w 623258"/>
                        <a:gd name="connsiteY4" fmla="*/ 109584 h 317045"/>
                        <a:gd name="connsiteX5" fmla="*/ 623258 w 623258"/>
                        <a:gd name="connsiteY5" fmla="*/ 55961 h 317045"/>
                        <a:gd name="connsiteX6" fmla="*/ 577401 w 623258"/>
                        <a:gd name="connsiteY6" fmla="*/ 157029 h 317045"/>
                        <a:gd name="connsiteX7" fmla="*/ 482508 w 623258"/>
                        <a:gd name="connsiteY7" fmla="*/ 210944 h 317045"/>
                        <a:gd name="connsiteX8" fmla="*/ 467984 w 623258"/>
                        <a:gd name="connsiteY8" fmla="*/ 303970 h 317045"/>
                        <a:gd name="connsiteX9" fmla="*/ 301926 w 623258"/>
                        <a:gd name="connsiteY9" fmla="*/ 316911 h 317045"/>
                        <a:gd name="connsiteX10" fmla="*/ 197837 w 623258"/>
                        <a:gd name="connsiteY10" fmla="*/ 275641 h 317045"/>
                        <a:gd name="connsiteX0" fmla="*/ 197837 w 623258"/>
                        <a:gd name="connsiteY0" fmla="*/ 275641 h 317045"/>
                        <a:gd name="connsiteX1" fmla="*/ 0 w 623258"/>
                        <a:gd name="connsiteY1" fmla="*/ 217706 h 317045"/>
                        <a:gd name="connsiteX2" fmla="*/ 288413 w 623258"/>
                        <a:gd name="connsiteY2" fmla="*/ 3910 h 317045"/>
                        <a:gd name="connsiteX3" fmla="*/ 417811 w 623258"/>
                        <a:gd name="connsiteY3" fmla="*/ 81548 h 317045"/>
                        <a:gd name="connsiteX4" fmla="*/ 501919 w 623258"/>
                        <a:gd name="connsiteY4" fmla="*/ 109584 h 317045"/>
                        <a:gd name="connsiteX5" fmla="*/ 623258 w 623258"/>
                        <a:gd name="connsiteY5" fmla="*/ 55961 h 317045"/>
                        <a:gd name="connsiteX6" fmla="*/ 577401 w 623258"/>
                        <a:gd name="connsiteY6" fmla="*/ 157029 h 317045"/>
                        <a:gd name="connsiteX7" fmla="*/ 482508 w 623258"/>
                        <a:gd name="connsiteY7" fmla="*/ 210944 h 317045"/>
                        <a:gd name="connsiteX8" fmla="*/ 467984 w 623258"/>
                        <a:gd name="connsiteY8" fmla="*/ 303970 h 317045"/>
                        <a:gd name="connsiteX9" fmla="*/ 301926 w 623258"/>
                        <a:gd name="connsiteY9" fmla="*/ 316911 h 317045"/>
                        <a:gd name="connsiteX10" fmla="*/ 197837 w 623258"/>
                        <a:gd name="connsiteY10" fmla="*/ 275641 h 317045"/>
                        <a:gd name="connsiteX0" fmla="*/ 197837 w 623258"/>
                        <a:gd name="connsiteY0" fmla="*/ 275641 h 317045"/>
                        <a:gd name="connsiteX1" fmla="*/ 0 w 623258"/>
                        <a:gd name="connsiteY1" fmla="*/ 217706 h 317045"/>
                        <a:gd name="connsiteX2" fmla="*/ 288413 w 623258"/>
                        <a:gd name="connsiteY2" fmla="*/ 3910 h 317045"/>
                        <a:gd name="connsiteX3" fmla="*/ 417811 w 623258"/>
                        <a:gd name="connsiteY3" fmla="*/ 81548 h 317045"/>
                        <a:gd name="connsiteX4" fmla="*/ 501919 w 623258"/>
                        <a:gd name="connsiteY4" fmla="*/ 109584 h 317045"/>
                        <a:gd name="connsiteX5" fmla="*/ 623258 w 623258"/>
                        <a:gd name="connsiteY5" fmla="*/ 55961 h 317045"/>
                        <a:gd name="connsiteX6" fmla="*/ 577401 w 623258"/>
                        <a:gd name="connsiteY6" fmla="*/ 157029 h 317045"/>
                        <a:gd name="connsiteX7" fmla="*/ 514857 w 623258"/>
                        <a:gd name="connsiteY7" fmla="*/ 210944 h 317045"/>
                        <a:gd name="connsiteX8" fmla="*/ 467984 w 623258"/>
                        <a:gd name="connsiteY8" fmla="*/ 303970 h 317045"/>
                        <a:gd name="connsiteX9" fmla="*/ 301926 w 623258"/>
                        <a:gd name="connsiteY9" fmla="*/ 316911 h 317045"/>
                        <a:gd name="connsiteX10" fmla="*/ 197837 w 623258"/>
                        <a:gd name="connsiteY10" fmla="*/ 275641 h 317045"/>
                        <a:gd name="connsiteX0" fmla="*/ 197837 w 623258"/>
                        <a:gd name="connsiteY0" fmla="*/ 275641 h 317045"/>
                        <a:gd name="connsiteX1" fmla="*/ 0 w 623258"/>
                        <a:gd name="connsiteY1" fmla="*/ 217706 h 317045"/>
                        <a:gd name="connsiteX2" fmla="*/ 288413 w 623258"/>
                        <a:gd name="connsiteY2" fmla="*/ 3910 h 317045"/>
                        <a:gd name="connsiteX3" fmla="*/ 417811 w 623258"/>
                        <a:gd name="connsiteY3" fmla="*/ 81548 h 317045"/>
                        <a:gd name="connsiteX4" fmla="*/ 501919 w 623258"/>
                        <a:gd name="connsiteY4" fmla="*/ 109584 h 317045"/>
                        <a:gd name="connsiteX5" fmla="*/ 623258 w 623258"/>
                        <a:gd name="connsiteY5" fmla="*/ 55961 h 317045"/>
                        <a:gd name="connsiteX6" fmla="*/ 562305 w 623258"/>
                        <a:gd name="connsiteY6" fmla="*/ 148403 h 317045"/>
                        <a:gd name="connsiteX7" fmla="*/ 514857 w 623258"/>
                        <a:gd name="connsiteY7" fmla="*/ 210944 h 317045"/>
                        <a:gd name="connsiteX8" fmla="*/ 467984 w 623258"/>
                        <a:gd name="connsiteY8" fmla="*/ 303970 h 317045"/>
                        <a:gd name="connsiteX9" fmla="*/ 301926 w 623258"/>
                        <a:gd name="connsiteY9" fmla="*/ 316911 h 317045"/>
                        <a:gd name="connsiteX10" fmla="*/ 197837 w 623258"/>
                        <a:gd name="connsiteY10" fmla="*/ 275641 h 317045"/>
                        <a:gd name="connsiteX0" fmla="*/ 197837 w 623258"/>
                        <a:gd name="connsiteY0" fmla="*/ 275641 h 317045"/>
                        <a:gd name="connsiteX1" fmla="*/ 0 w 623258"/>
                        <a:gd name="connsiteY1" fmla="*/ 217706 h 317045"/>
                        <a:gd name="connsiteX2" fmla="*/ 288413 w 623258"/>
                        <a:gd name="connsiteY2" fmla="*/ 3910 h 317045"/>
                        <a:gd name="connsiteX3" fmla="*/ 417811 w 623258"/>
                        <a:gd name="connsiteY3" fmla="*/ 81548 h 317045"/>
                        <a:gd name="connsiteX4" fmla="*/ 501919 w 623258"/>
                        <a:gd name="connsiteY4" fmla="*/ 109584 h 317045"/>
                        <a:gd name="connsiteX5" fmla="*/ 623258 w 623258"/>
                        <a:gd name="connsiteY5" fmla="*/ 55961 h 317045"/>
                        <a:gd name="connsiteX6" fmla="*/ 555835 w 623258"/>
                        <a:gd name="connsiteY6" fmla="*/ 137620 h 317045"/>
                        <a:gd name="connsiteX7" fmla="*/ 514857 w 623258"/>
                        <a:gd name="connsiteY7" fmla="*/ 210944 h 317045"/>
                        <a:gd name="connsiteX8" fmla="*/ 467984 w 623258"/>
                        <a:gd name="connsiteY8" fmla="*/ 303970 h 317045"/>
                        <a:gd name="connsiteX9" fmla="*/ 301926 w 623258"/>
                        <a:gd name="connsiteY9" fmla="*/ 316911 h 317045"/>
                        <a:gd name="connsiteX10" fmla="*/ 197837 w 623258"/>
                        <a:gd name="connsiteY10" fmla="*/ 275641 h 317045"/>
                        <a:gd name="connsiteX0" fmla="*/ 197837 w 623258"/>
                        <a:gd name="connsiteY0" fmla="*/ 275641 h 317045"/>
                        <a:gd name="connsiteX1" fmla="*/ 0 w 623258"/>
                        <a:gd name="connsiteY1" fmla="*/ 217706 h 317045"/>
                        <a:gd name="connsiteX2" fmla="*/ 288413 w 623258"/>
                        <a:gd name="connsiteY2" fmla="*/ 3910 h 317045"/>
                        <a:gd name="connsiteX3" fmla="*/ 417811 w 623258"/>
                        <a:gd name="connsiteY3" fmla="*/ 81548 h 317045"/>
                        <a:gd name="connsiteX4" fmla="*/ 501919 w 623258"/>
                        <a:gd name="connsiteY4" fmla="*/ 109584 h 317045"/>
                        <a:gd name="connsiteX5" fmla="*/ 623258 w 623258"/>
                        <a:gd name="connsiteY5" fmla="*/ 55961 h 317045"/>
                        <a:gd name="connsiteX6" fmla="*/ 555835 w 623258"/>
                        <a:gd name="connsiteY6" fmla="*/ 137620 h 317045"/>
                        <a:gd name="connsiteX7" fmla="*/ 514857 w 623258"/>
                        <a:gd name="connsiteY7" fmla="*/ 210944 h 317045"/>
                        <a:gd name="connsiteX8" fmla="*/ 467984 w 623258"/>
                        <a:gd name="connsiteY8" fmla="*/ 303970 h 317045"/>
                        <a:gd name="connsiteX9" fmla="*/ 301926 w 623258"/>
                        <a:gd name="connsiteY9" fmla="*/ 316911 h 317045"/>
                        <a:gd name="connsiteX10" fmla="*/ 197837 w 623258"/>
                        <a:gd name="connsiteY10" fmla="*/ 275641 h 317045"/>
                        <a:gd name="connsiteX0" fmla="*/ 197837 w 623258"/>
                        <a:gd name="connsiteY0" fmla="*/ 275641 h 317045"/>
                        <a:gd name="connsiteX1" fmla="*/ 0 w 623258"/>
                        <a:gd name="connsiteY1" fmla="*/ 217706 h 317045"/>
                        <a:gd name="connsiteX2" fmla="*/ 288413 w 623258"/>
                        <a:gd name="connsiteY2" fmla="*/ 3910 h 317045"/>
                        <a:gd name="connsiteX3" fmla="*/ 417811 w 623258"/>
                        <a:gd name="connsiteY3" fmla="*/ 81548 h 317045"/>
                        <a:gd name="connsiteX4" fmla="*/ 501919 w 623258"/>
                        <a:gd name="connsiteY4" fmla="*/ 109584 h 317045"/>
                        <a:gd name="connsiteX5" fmla="*/ 623258 w 623258"/>
                        <a:gd name="connsiteY5" fmla="*/ 55961 h 317045"/>
                        <a:gd name="connsiteX6" fmla="*/ 555835 w 623258"/>
                        <a:gd name="connsiteY6" fmla="*/ 137620 h 317045"/>
                        <a:gd name="connsiteX7" fmla="*/ 514857 w 623258"/>
                        <a:gd name="connsiteY7" fmla="*/ 210944 h 317045"/>
                        <a:gd name="connsiteX8" fmla="*/ 467984 w 623258"/>
                        <a:gd name="connsiteY8" fmla="*/ 303970 h 317045"/>
                        <a:gd name="connsiteX9" fmla="*/ 301926 w 623258"/>
                        <a:gd name="connsiteY9" fmla="*/ 316911 h 317045"/>
                        <a:gd name="connsiteX10" fmla="*/ 197837 w 623258"/>
                        <a:gd name="connsiteY10" fmla="*/ 275641 h 3170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23258" h="317045">
                          <a:moveTo>
                            <a:pt x="197837" y="275641"/>
                          </a:moveTo>
                          <a:cubicBezTo>
                            <a:pt x="147516" y="259107"/>
                            <a:pt x="106033" y="254727"/>
                            <a:pt x="0" y="217706"/>
                          </a:cubicBezTo>
                          <a:cubicBezTo>
                            <a:pt x="42772" y="163432"/>
                            <a:pt x="218778" y="26603"/>
                            <a:pt x="288413" y="3910"/>
                          </a:cubicBezTo>
                          <a:cubicBezTo>
                            <a:pt x="358048" y="-18783"/>
                            <a:pt x="382227" y="63936"/>
                            <a:pt x="417811" y="81548"/>
                          </a:cubicBezTo>
                          <a:cubicBezTo>
                            <a:pt x="453395" y="99160"/>
                            <a:pt x="467678" y="113848"/>
                            <a:pt x="501919" y="109584"/>
                          </a:cubicBezTo>
                          <a:cubicBezTo>
                            <a:pt x="536160" y="105320"/>
                            <a:pt x="547057" y="68541"/>
                            <a:pt x="623258" y="55961"/>
                          </a:cubicBezTo>
                          <a:cubicBezTo>
                            <a:pt x="583002" y="112392"/>
                            <a:pt x="591155" y="94537"/>
                            <a:pt x="555835" y="137620"/>
                          </a:cubicBezTo>
                          <a:cubicBezTo>
                            <a:pt x="520515" y="180703"/>
                            <a:pt x="529499" y="183219"/>
                            <a:pt x="514857" y="210944"/>
                          </a:cubicBezTo>
                          <a:cubicBezTo>
                            <a:pt x="500215" y="238669"/>
                            <a:pt x="495565" y="290263"/>
                            <a:pt x="467984" y="303970"/>
                          </a:cubicBezTo>
                          <a:cubicBezTo>
                            <a:pt x="440403" y="317677"/>
                            <a:pt x="370673" y="317318"/>
                            <a:pt x="301926" y="316911"/>
                          </a:cubicBezTo>
                          <a:cubicBezTo>
                            <a:pt x="252589" y="299251"/>
                            <a:pt x="248158" y="292175"/>
                            <a:pt x="197837" y="275641"/>
                          </a:cubicBezTo>
                          <a:close/>
                        </a:path>
                      </a:pathLst>
                    </a:cu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35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99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p:txBody>
                </p:sp>
                <p:sp>
                  <p:nvSpPr>
                    <p:cNvPr id="138" name="フリーフォーム 137"/>
                    <p:cNvSpPr/>
                    <p:nvPr/>
                  </p:nvSpPr>
                  <p:spPr>
                    <a:xfrm>
                      <a:off x="2165226" y="1877684"/>
                      <a:ext cx="1631111" cy="389053"/>
                    </a:xfrm>
                    <a:custGeom>
                      <a:avLst/>
                      <a:gdLst>
                        <a:gd name="connsiteX0" fmla="*/ 0 w 1664898"/>
                        <a:gd name="connsiteY0" fmla="*/ 294102 h 594043"/>
                        <a:gd name="connsiteX1" fmla="*/ 53915 w 1664898"/>
                        <a:gd name="connsiteY1" fmla="*/ 313511 h 594043"/>
                        <a:gd name="connsiteX2" fmla="*/ 101361 w 1664898"/>
                        <a:gd name="connsiteY2" fmla="*/ 317824 h 594043"/>
                        <a:gd name="connsiteX3" fmla="*/ 155276 w 1664898"/>
                        <a:gd name="connsiteY3" fmla="*/ 455847 h 594043"/>
                        <a:gd name="connsiteX4" fmla="*/ 232914 w 1664898"/>
                        <a:gd name="connsiteY4" fmla="*/ 589556 h 594043"/>
                        <a:gd name="connsiteX5" fmla="*/ 299768 w 1664898"/>
                        <a:gd name="connsiteY5" fmla="*/ 546424 h 594043"/>
                        <a:gd name="connsiteX6" fmla="*/ 351527 w 1664898"/>
                        <a:gd name="connsiteY6" fmla="*/ 391149 h 594043"/>
                        <a:gd name="connsiteX7" fmla="*/ 446417 w 1664898"/>
                        <a:gd name="connsiteY7" fmla="*/ 447221 h 594043"/>
                        <a:gd name="connsiteX8" fmla="*/ 573657 w 1664898"/>
                        <a:gd name="connsiteY8" fmla="*/ 524858 h 594043"/>
                        <a:gd name="connsiteX9" fmla="*/ 657765 w 1664898"/>
                        <a:gd name="connsiteY9" fmla="*/ 531328 h 594043"/>
                        <a:gd name="connsiteX10" fmla="*/ 703053 w 1664898"/>
                        <a:gd name="connsiteY10" fmla="*/ 475256 h 594043"/>
                        <a:gd name="connsiteX11" fmla="*/ 851859 w 1664898"/>
                        <a:gd name="connsiteY11" fmla="*/ 552894 h 594043"/>
                        <a:gd name="connsiteX12" fmla="*/ 966159 w 1664898"/>
                        <a:gd name="connsiteY12" fmla="*/ 518389 h 594043"/>
                        <a:gd name="connsiteX13" fmla="*/ 1069676 w 1664898"/>
                        <a:gd name="connsiteY13" fmla="*/ 417028 h 594043"/>
                        <a:gd name="connsiteX14" fmla="*/ 1143000 w 1664898"/>
                        <a:gd name="connsiteY14" fmla="*/ 175489 h 594043"/>
                        <a:gd name="connsiteX15" fmla="*/ 1216325 w 1664898"/>
                        <a:gd name="connsiteY15" fmla="*/ 209994 h 594043"/>
                        <a:gd name="connsiteX16" fmla="*/ 1268083 w 1664898"/>
                        <a:gd name="connsiteY16" fmla="*/ 319981 h 594043"/>
                        <a:gd name="connsiteX17" fmla="*/ 1334938 w 1664898"/>
                        <a:gd name="connsiteY17" fmla="*/ 319981 h 594043"/>
                        <a:gd name="connsiteX18" fmla="*/ 1403949 w 1664898"/>
                        <a:gd name="connsiteY18" fmla="*/ 30996 h 594043"/>
                        <a:gd name="connsiteX19" fmla="*/ 1468648 w 1664898"/>
                        <a:gd name="connsiteY19" fmla="*/ 35309 h 594043"/>
                        <a:gd name="connsiteX20" fmla="*/ 1580791 w 1664898"/>
                        <a:gd name="connsiteY20" fmla="*/ 272536 h 594043"/>
                        <a:gd name="connsiteX21" fmla="*/ 1664898 w 1664898"/>
                        <a:gd name="connsiteY21" fmla="*/ 319981 h 594043"/>
                        <a:gd name="connsiteX0" fmla="*/ 0 w 1664898"/>
                        <a:gd name="connsiteY0" fmla="*/ 294102 h 594043"/>
                        <a:gd name="connsiteX1" fmla="*/ 53915 w 1664898"/>
                        <a:gd name="connsiteY1" fmla="*/ 313511 h 594043"/>
                        <a:gd name="connsiteX2" fmla="*/ 101361 w 1664898"/>
                        <a:gd name="connsiteY2" fmla="*/ 317824 h 594043"/>
                        <a:gd name="connsiteX3" fmla="*/ 155276 w 1664898"/>
                        <a:gd name="connsiteY3" fmla="*/ 455847 h 594043"/>
                        <a:gd name="connsiteX4" fmla="*/ 232914 w 1664898"/>
                        <a:gd name="connsiteY4" fmla="*/ 589556 h 594043"/>
                        <a:gd name="connsiteX5" fmla="*/ 299768 w 1664898"/>
                        <a:gd name="connsiteY5" fmla="*/ 546424 h 594043"/>
                        <a:gd name="connsiteX6" fmla="*/ 351527 w 1664898"/>
                        <a:gd name="connsiteY6" fmla="*/ 391149 h 594043"/>
                        <a:gd name="connsiteX7" fmla="*/ 446417 w 1664898"/>
                        <a:gd name="connsiteY7" fmla="*/ 447221 h 594043"/>
                        <a:gd name="connsiteX8" fmla="*/ 573657 w 1664898"/>
                        <a:gd name="connsiteY8" fmla="*/ 524858 h 594043"/>
                        <a:gd name="connsiteX9" fmla="*/ 657765 w 1664898"/>
                        <a:gd name="connsiteY9" fmla="*/ 531328 h 594043"/>
                        <a:gd name="connsiteX10" fmla="*/ 703053 w 1664898"/>
                        <a:gd name="connsiteY10" fmla="*/ 475256 h 594043"/>
                        <a:gd name="connsiteX11" fmla="*/ 851859 w 1664898"/>
                        <a:gd name="connsiteY11" fmla="*/ 552894 h 594043"/>
                        <a:gd name="connsiteX12" fmla="*/ 966159 w 1664898"/>
                        <a:gd name="connsiteY12" fmla="*/ 518389 h 594043"/>
                        <a:gd name="connsiteX13" fmla="*/ 1069676 w 1664898"/>
                        <a:gd name="connsiteY13" fmla="*/ 417028 h 594043"/>
                        <a:gd name="connsiteX14" fmla="*/ 1143000 w 1664898"/>
                        <a:gd name="connsiteY14" fmla="*/ 175489 h 594043"/>
                        <a:gd name="connsiteX15" fmla="*/ 1216325 w 1664898"/>
                        <a:gd name="connsiteY15" fmla="*/ 209994 h 594043"/>
                        <a:gd name="connsiteX16" fmla="*/ 1268083 w 1664898"/>
                        <a:gd name="connsiteY16" fmla="*/ 319981 h 594043"/>
                        <a:gd name="connsiteX17" fmla="*/ 1334938 w 1664898"/>
                        <a:gd name="connsiteY17" fmla="*/ 319981 h 594043"/>
                        <a:gd name="connsiteX18" fmla="*/ 1403949 w 1664898"/>
                        <a:gd name="connsiteY18" fmla="*/ 30996 h 594043"/>
                        <a:gd name="connsiteX19" fmla="*/ 1468648 w 1664898"/>
                        <a:gd name="connsiteY19" fmla="*/ 35309 h 594043"/>
                        <a:gd name="connsiteX20" fmla="*/ 1580791 w 1664898"/>
                        <a:gd name="connsiteY20" fmla="*/ 272536 h 594043"/>
                        <a:gd name="connsiteX21" fmla="*/ 1664898 w 1664898"/>
                        <a:gd name="connsiteY21" fmla="*/ 319981 h 594043"/>
                        <a:gd name="connsiteX0" fmla="*/ 0 w 1664898"/>
                        <a:gd name="connsiteY0" fmla="*/ 294102 h 593972"/>
                        <a:gd name="connsiteX1" fmla="*/ 53915 w 1664898"/>
                        <a:gd name="connsiteY1" fmla="*/ 313511 h 593972"/>
                        <a:gd name="connsiteX2" fmla="*/ 101361 w 1664898"/>
                        <a:gd name="connsiteY2" fmla="*/ 317824 h 593972"/>
                        <a:gd name="connsiteX3" fmla="*/ 155276 w 1664898"/>
                        <a:gd name="connsiteY3" fmla="*/ 455847 h 593972"/>
                        <a:gd name="connsiteX4" fmla="*/ 232914 w 1664898"/>
                        <a:gd name="connsiteY4" fmla="*/ 589556 h 593972"/>
                        <a:gd name="connsiteX5" fmla="*/ 299768 w 1664898"/>
                        <a:gd name="connsiteY5" fmla="*/ 546424 h 593972"/>
                        <a:gd name="connsiteX6" fmla="*/ 368780 w 1664898"/>
                        <a:gd name="connsiteY6" fmla="*/ 395462 h 593972"/>
                        <a:gd name="connsiteX7" fmla="*/ 446417 w 1664898"/>
                        <a:gd name="connsiteY7" fmla="*/ 447221 h 593972"/>
                        <a:gd name="connsiteX8" fmla="*/ 573657 w 1664898"/>
                        <a:gd name="connsiteY8" fmla="*/ 524858 h 593972"/>
                        <a:gd name="connsiteX9" fmla="*/ 657765 w 1664898"/>
                        <a:gd name="connsiteY9" fmla="*/ 531328 h 593972"/>
                        <a:gd name="connsiteX10" fmla="*/ 703053 w 1664898"/>
                        <a:gd name="connsiteY10" fmla="*/ 475256 h 593972"/>
                        <a:gd name="connsiteX11" fmla="*/ 851859 w 1664898"/>
                        <a:gd name="connsiteY11" fmla="*/ 552894 h 593972"/>
                        <a:gd name="connsiteX12" fmla="*/ 966159 w 1664898"/>
                        <a:gd name="connsiteY12" fmla="*/ 518389 h 593972"/>
                        <a:gd name="connsiteX13" fmla="*/ 1069676 w 1664898"/>
                        <a:gd name="connsiteY13" fmla="*/ 417028 h 593972"/>
                        <a:gd name="connsiteX14" fmla="*/ 1143000 w 1664898"/>
                        <a:gd name="connsiteY14" fmla="*/ 175489 h 593972"/>
                        <a:gd name="connsiteX15" fmla="*/ 1216325 w 1664898"/>
                        <a:gd name="connsiteY15" fmla="*/ 209994 h 593972"/>
                        <a:gd name="connsiteX16" fmla="*/ 1268083 w 1664898"/>
                        <a:gd name="connsiteY16" fmla="*/ 319981 h 593972"/>
                        <a:gd name="connsiteX17" fmla="*/ 1334938 w 1664898"/>
                        <a:gd name="connsiteY17" fmla="*/ 319981 h 593972"/>
                        <a:gd name="connsiteX18" fmla="*/ 1403949 w 1664898"/>
                        <a:gd name="connsiteY18" fmla="*/ 30996 h 593972"/>
                        <a:gd name="connsiteX19" fmla="*/ 1468648 w 1664898"/>
                        <a:gd name="connsiteY19" fmla="*/ 35309 h 593972"/>
                        <a:gd name="connsiteX20" fmla="*/ 1580791 w 1664898"/>
                        <a:gd name="connsiteY20" fmla="*/ 272536 h 593972"/>
                        <a:gd name="connsiteX21" fmla="*/ 1664898 w 1664898"/>
                        <a:gd name="connsiteY21" fmla="*/ 319981 h 593972"/>
                        <a:gd name="connsiteX0" fmla="*/ 0 w 1800045"/>
                        <a:gd name="connsiteY0" fmla="*/ 1441416 h 1441462"/>
                        <a:gd name="connsiteX1" fmla="*/ 189062 w 1800045"/>
                        <a:gd name="connsiteY1" fmla="*/ 313511 h 1441462"/>
                        <a:gd name="connsiteX2" fmla="*/ 236508 w 1800045"/>
                        <a:gd name="connsiteY2" fmla="*/ 317824 h 1441462"/>
                        <a:gd name="connsiteX3" fmla="*/ 290423 w 1800045"/>
                        <a:gd name="connsiteY3" fmla="*/ 455847 h 1441462"/>
                        <a:gd name="connsiteX4" fmla="*/ 368061 w 1800045"/>
                        <a:gd name="connsiteY4" fmla="*/ 589556 h 1441462"/>
                        <a:gd name="connsiteX5" fmla="*/ 434915 w 1800045"/>
                        <a:gd name="connsiteY5" fmla="*/ 546424 h 1441462"/>
                        <a:gd name="connsiteX6" fmla="*/ 503927 w 1800045"/>
                        <a:gd name="connsiteY6" fmla="*/ 395462 h 1441462"/>
                        <a:gd name="connsiteX7" fmla="*/ 581564 w 1800045"/>
                        <a:gd name="connsiteY7" fmla="*/ 447221 h 1441462"/>
                        <a:gd name="connsiteX8" fmla="*/ 708804 w 1800045"/>
                        <a:gd name="connsiteY8" fmla="*/ 524858 h 1441462"/>
                        <a:gd name="connsiteX9" fmla="*/ 792912 w 1800045"/>
                        <a:gd name="connsiteY9" fmla="*/ 531328 h 1441462"/>
                        <a:gd name="connsiteX10" fmla="*/ 838200 w 1800045"/>
                        <a:gd name="connsiteY10" fmla="*/ 475256 h 1441462"/>
                        <a:gd name="connsiteX11" fmla="*/ 987006 w 1800045"/>
                        <a:gd name="connsiteY11" fmla="*/ 552894 h 1441462"/>
                        <a:gd name="connsiteX12" fmla="*/ 1101306 w 1800045"/>
                        <a:gd name="connsiteY12" fmla="*/ 518389 h 1441462"/>
                        <a:gd name="connsiteX13" fmla="*/ 1204823 w 1800045"/>
                        <a:gd name="connsiteY13" fmla="*/ 417028 h 1441462"/>
                        <a:gd name="connsiteX14" fmla="*/ 1278147 w 1800045"/>
                        <a:gd name="connsiteY14" fmla="*/ 175489 h 1441462"/>
                        <a:gd name="connsiteX15" fmla="*/ 1351472 w 1800045"/>
                        <a:gd name="connsiteY15" fmla="*/ 209994 h 1441462"/>
                        <a:gd name="connsiteX16" fmla="*/ 1403230 w 1800045"/>
                        <a:gd name="connsiteY16" fmla="*/ 319981 h 1441462"/>
                        <a:gd name="connsiteX17" fmla="*/ 1470085 w 1800045"/>
                        <a:gd name="connsiteY17" fmla="*/ 319981 h 1441462"/>
                        <a:gd name="connsiteX18" fmla="*/ 1539096 w 1800045"/>
                        <a:gd name="connsiteY18" fmla="*/ 30996 h 1441462"/>
                        <a:gd name="connsiteX19" fmla="*/ 1603795 w 1800045"/>
                        <a:gd name="connsiteY19" fmla="*/ 35309 h 1441462"/>
                        <a:gd name="connsiteX20" fmla="*/ 1715938 w 1800045"/>
                        <a:gd name="connsiteY20" fmla="*/ 272536 h 1441462"/>
                        <a:gd name="connsiteX21" fmla="*/ 1800045 w 1800045"/>
                        <a:gd name="connsiteY21" fmla="*/ 319981 h 1441462"/>
                        <a:gd name="connsiteX0" fmla="*/ 0 w 1800045"/>
                        <a:gd name="connsiteY0" fmla="*/ 1441416 h 1525862"/>
                        <a:gd name="connsiteX1" fmla="*/ 283953 w 1800045"/>
                        <a:gd name="connsiteY1" fmla="*/ 1440696 h 1525862"/>
                        <a:gd name="connsiteX2" fmla="*/ 236508 w 1800045"/>
                        <a:gd name="connsiteY2" fmla="*/ 317824 h 1525862"/>
                        <a:gd name="connsiteX3" fmla="*/ 290423 w 1800045"/>
                        <a:gd name="connsiteY3" fmla="*/ 455847 h 1525862"/>
                        <a:gd name="connsiteX4" fmla="*/ 368061 w 1800045"/>
                        <a:gd name="connsiteY4" fmla="*/ 589556 h 1525862"/>
                        <a:gd name="connsiteX5" fmla="*/ 434915 w 1800045"/>
                        <a:gd name="connsiteY5" fmla="*/ 546424 h 1525862"/>
                        <a:gd name="connsiteX6" fmla="*/ 503927 w 1800045"/>
                        <a:gd name="connsiteY6" fmla="*/ 395462 h 1525862"/>
                        <a:gd name="connsiteX7" fmla="*/ 581564 w 1800045"/>
                        <a:gd name="connsiteY7" fmla="*/ 447221 h 1525862"/>
                        <a:gd name="connsiteX8" fmla="*/ 708804 w 1800045"/>
                        <a:gd name="connsiteY8" fmla="*/ 524858 h 1525862"/>
                        <a:gd name="connsiteX9" fmla="*/ 792912 w 1800045"/>
                        <a:gd name="connsiteY9" fmla="*/ 531328 h 1525862"/>
                        <a:gd name="connsiteX10" fmla="*/ 838200 w 1800045"/>
                        <a:gd name="connsiteY10" fmla="*/ 475256 h 1525862"/>
                        <a:gd name="connsiteX11" fmla="*/ 987006 w 1800045"/>
                        <a:gd name="connsiteY11" fmla="*/ 552894 h 1525862"/>
                        <a:gd name="connsiteX12" fmla="*/ 1101306 w 1800045"/>
                        <a:gd name="connsiteY12" fmla="*/ 518389 h 1525862"/>
                        <a:gd name="connsiteX13" fmla="*/ 1204823 w 1800045"/>
                        <a:gd name="connsiteY13" fmla="*/ 417028 h 1525862"/>
                        <a:gd name="connsiteX14" fmla="*/ 1278147 w 1800045"/>
                        <a:gd name="connsiteY14" fmla="*/ 175489 h 1525862"/>
                        <a:gd name="connsiteX15" fmla="*/ 1351472 w 1800045"/>
                        <a:gd name="connsiteY15" fmla="*/ 209994 h 1525862"/>
                        <a:gd name="connsiteX16" fmla="*/ 1403230 w 1800045"/>
                        <a:gd name="connsiteY16" fmla="*/ 319981 h 1525862"/>
                        <a:gd name="connsiteX17" fmla="*/ 1470085 w 1800045"/>
                        <a:gd name="connsiteY17" fmla="*/ 319981 h 1525862"/>
                        <a:gd name="connsiteX18" fmla="*/ 1539096 w 1800045"/>
                        <a:gd name="connsiteY18" fmla="*/ 30996 h 1525862"/>
                        <a:gd name="connsiteX19" fmla="*/ 1603795 w 1800045"/>
                        <a:gd name="connsiteY19" fmla="*/ 35309 h 1525862"/>
                        <a:gd name="connsiteX20" fmla="*/ 1715938 w 1800045"/>
                        <a:gd name="connsiteY20" fmla="*/ 272536 h 1525862"/>
                        <a:gd name="connsiteX21" fmla="*/ 1800045 w 1800045"/>
                        <a:gd name="connsiteY21" fmla="*/ 319981 h 1525862"/>
                        <a:gd name="connsiteX0" fmla="*/ 0 w 1800045"/>
                        <a:gd name="connsiteY0" fmla="*/ 1441416 h 1443514"/>
                        <a:gd name="connsiteX1" fmla="*/ 283953 w 1800045"/>
                        <a:gd name="connsiteY1" fmla="*/ 1440696 h 1443514"/>
                        <a:gd name="connsiteX2" fmla="*/ 236508 w 1800045"/>
                        <a:gd name="connsiteY2" fmla="*/ 317824 h 1443514"/>
                        <a:gd name="connsiteX3" fmla="*/ 290423 w 1800045"/>
                        <a:gd name="connsiteY3" fmla="*/ 455847 h 1443514"/>
                        <a:gd name="connsiteX4" fmla="*/ 368061 w 1800045"/>
                        <a:gd name="connsiteY4" fmla="*/ 589556 h 1443514"/>
                        <a:gd name="connsiteX5" fmla="*/ 434915 w 1800045"/>
                        <a:gd name="connsiteY5" fmla="*/ 546424 h 1443514"/>
                        <a:gd name="connsiteX6" fmla="*/ 503927 w 1800045"/>
                        <a:gd name="connsiteY6" fmla="*/ 395462 h 1443514"/>
                        <a:gd name="connsiteX7" fmla="*/ 581564 w 1800045"/>
                        <a:gd name="connsiteY7" fmla="*/ 447221 h 1443514"/>
                        <a:gd name="connsiteX8" fmla="*/ 708804 w 1800045"/>
                        <a:gd name="connsiteY8" fmla="*/ 524858 h 1443514"/>
                        <a:gd name="connsiteX9" fmla="*/ 792912 w 1800045"/>
                        <a:gd name="connsiteY9" fmla="*/ 531328 h 1443514"/>
                        <a:gd name="connsiteX10" fmla="*/ 838200 w 1800045"/>
                        <a:gd name="connsiteY10" fmla="*/ 475256 h 1443514"/>
                        <a:gd name="connsiteX11" fmla="*/ 987006 w 1800045"/>
                        <a:gd name="connsiteY11" fmla="*/ 552894 h 1443514"/>
                        <a:gd name="connsiteX12" fmla="*/ 1101306 w 1800045"/>
                        <a:gd name="connsiteY12" fmla="*/ 518389 h 1443514"/>
                        <a:gd name="connsiteX13" fmla="*/ 1204823 w 1800045"/>
                        <a:gd name="connsiteY13" fmla="*/ 417028 h 1443514"/>
                        <a:gd name="connsiteX14" fmla="*/ 1278147 w 1800045"/>
                        <a:gd name="connsiteY14" fmla="*/ 175489 h 1443514"/>
                        <a:gd name="connsiteX15" fmla="*/ 1351472 w 1800045"/>
                        <a:gd name="connsiteY15" fmla="*/ 209994 h 1443514"/>
                        <a:gd name="connsiteX16" fmla="*/ 1403230 w 1800045"/>
                        <a:gd name="connsiteY16" fmla="*/ 319981 h 1443514"/>
                        <a:gd name="connsiteX17" fmla="*/ 1470085 w 1800045"/>
                        <a:gd name="connsiteY17" fmla="*/ 319981 h 1443514"/>
                        <a:gd name="connsiteX18" fmla="*/ 1539096 w 1800045"/>
                        <a:gd name="connsiteY18" fmla="*/ 30996 h 1443514"/>
                        <a:gd name="connsiteX19" fmla="*/ 1603795 w 1800045"/>
                        <a:gd name="connsiteY19" fmla="*/ 35309 h 1443514"/>
                        <a:gd name="connsiteX20" fmla="*/ 1715938 w 1800045"/>
                        <a:gd name="connsiteY20" fmla="*/ 272536 h 1443514"/>
                        <a:gd name="connsiteX21" fmla="*/ 1800045 w 1800045"/>
                        <a:gd name="connsiteY21" fmla="*/ 319981 h 1443514"/>
                        <a:gd name="connsiteX0" fmla="*/ 0 w 1800045"/>
                        <a:gd name="connsiteY0" fmla="*/ 1441416 h 1597040"/>
                        <a:gd name="connsiteX1" fmla="*/ 283953 w 1800045"/>
                        <a:gd name="connsiteY1" fmla="*/ 1440696 h 1597040"/>
                        <a:gd name="connsiteX2" fmla="*/ 583722 w 1800045"/>
                        <a:gd name="connsiteY2" fmla="*/ 1529836 h 1597040"/>
                        <a:gd name="connsiteX3" fmla="*/ 236508 w 1800045"/>
                        <a:gd name="connsiteY3" fmla="*/ 317824 h 1597040"/>
                        <a:gd name="connsiteX4" fmla="*/ 290423 w 1800045"/>
                        <a:gd name="connsiteY4" fmla="*/ 455847 h 1597040"/>
                        <a:gd name="connsiteX5" fmla="*/ 368061 w 1800045"/>
                        <a:gd name="connsiteY5" fmla="*/ 589556 h 1597040"/>
                        <a:gd name="connsiteX6" fmla="*/ 434915 w 1800045"/>
                        <a:gd name="connsiteY6" fmla="*/ 546424 h 1597040"/>
                        <a:gd name="connsiteX7" fmla="*/ 503927 w 1800045"/>
                        <a:gd name="connsiteY7" fmla="*/ 395462 h 1597040"/>
                        <a:gd name="connsiteX8" fmla="*/ 581564 w 1800045"/>
                        <a:gd name="connsiteY8" fmla="*/ 447221 h 1597040"/>
                        <a:gd name="connsiteX9" fmla="*/ 708804 w 1800045"/>
                        <a:gd name="connsiteY9" fmla="*/ 524858 h 1597040"/>
                        <a:gd name="connsiteX10" fmla="*/ 792912 w 1800045"/>
                        <a:gd name="connsiteY10" fmla="*/ 531328 h 1597040"/>
                        <a:gd name="connsiteX11" fmla="*/ 838200 w 1800045"/>
                        <a:gd name="connsiteY11" fmla="*/ 475256 h 1597040"/>
                        <a:gd name="connsiteX12" fmla="*/ 987006 w 1800045"/>
                        <a:gd name="connsiteY12" fmla="*/ 552894 h 1597040"/>
                        <a:gd name="connsiteX13" fmla="*/ 1101306 w 1800045"/>
                        <a:gd name="connsiteY13" fmla="*/ 518389 h 1597040"/>
                        <a:gd name="connsiteX14" fmla="*/ 1204823 w 1800045"/>
                        <a:gd name="connsiteY14" fmla="*/ 417028 h 1597040"/>
                        <a:gd name="connsiteX15" fmla="*/ 1278147 w 1800045"/>
                        <a:gd name="connsiteY15" fmla="*/ 175489 h 1597040"/>
                        <a:gd name="connsiteX16" fmla="*/ 1351472 w 1800045"/>
                        <a:gd name="connsiteY16" fmla="*/ 209994 h 1597040"/>
                        <a:gd name="connsiteX17" fmla="*/ 1403230 w 1800045"/>
                        <a:gd name="connsiteY17" fmla="*/ 319981 h 1597040"/>
                        <a:gd name="connsiteX18" fmla="*/ 1470085 w 1800045"/>
                        <a:gd name="connsiteY18" fmla="*/ 319981 h 1597040"/>
                        <a:gd name="connsiteX19" fmla="*/ 1539096 w 1800045"/>
                        <a:gd name="connsiteY19" fmla="*/ 30996 h 1597040"/>
                        <a:gd name="connsiteX20" fmla="*/ 1603795 w 1800045"/>
                        <a:gd name="connsiteY20" fmla="*/ 35309 h 1597040"/>
                        <a:gd name="connsiteX21" fmla="*/ 1715938 w 1800045"/>
                        <a:gd name="connsiteY21" fmla="*/ 272536 h 1597040"/>
                        <a:gd name="connsiteX22" fmla="*/ 1800045 w 1800045"/>
                        <a:gd name="connsiteY22" fmla="*/ 319981 h 1597040"/>
                        <a:gd name="connsiteX0" fmla="*/ 0 w 1800045"/>
                        <a:gd name="connsiteY0" fmla="*/ 1441416 h 1529836"/>
                        <a:gd name="connsiteX1" fmla="*/ 283953 w 1800045"/>
                        <a:gd name="connsiteY1" fmla="*/ 1440696 h 1529836"/>
                        <a:gd name="connsiteX2" fmla="*/ 583722 w 1800045"/>
                        <a:gd name="connsiteY2" fmla="*/ 1529836 h 1529836"/>
                        <a:gd name="connsiteX3" fmla="*/ 236508 w 1800045"/>
                        <a:gd name="connsiteY3" fmla="*/ 317824 h 1529836"/>
                        <a:gd name="connsiteX4" fmla="*/ 290423 w 1800045"/>
                        <a:gd name="connsiteY4" fmla="*/ 455847 h 1529836"/>
                        <a:gd name="connsiteX5" fmla="*/ 368061 w 1800045"/>
                        <a:gd name="connsiteY5" fmla="*/ 589556 h 1529836"/>
                        <a:gd name="connsiteX6" fmla="*/ 434915 w 1800045"/>
                        <a:gd name="connsiteY6" fmla="*/ 546424 h 1529836"/>
                        <a:gd name="connsiteX7" fmla="*/ 503927 w 1800045"/>
                        <a:gd name="connsiteY7" fmla="*/ 395462 h 1529836"/>
                        <a:gd name="connsiteX8" fmla="*/ 581564 w 1800045"/>
                        <a:gd name="connsiteY8" fmla="*/ 447221 h 1529836"/>
                        <a:gd name="connsiteX9" fmla="*/ 708804 w 1800045"/>
                        <a:gd name="connsiteY9" fmla="*/ 524858 h 1529836"/>
                        <a:gd name="connsiteX10" fmla="*/ 792912 w 1800045"/>
                        <a:gd name="connsiteY10" fmla="*/ 531328 h 1529836"/>
                        <a:gd name="connsiteX11" fmla="*/ 838200 w 1800045"/>
                        <a:gd name="connsiteY11" fmla="*/ 475256 h 1529836"/>
                        <a:gd name="connsiteX12" fmla="*/ 987006 w 1800045"/>
                        <a:gd name="connsiteY12" fmla="*/ 552894 h 1529836"/>
                        <a:gd name="connsiteX13" fmla="*/ 1101306 w 1800045"/>
                        <a:gd name="connsiteY13" fmla="*/ 518389 h 1529836"/>
                        <a:gd name="connsiteX14" fmla="*/ 1204823 w 1800045"/>
                        <a:gd name="connsiteY14" fmla="*/ 417028 h 1529836"/>
                        <a:gd name="connsiteX15" fmla="*/ 1278147 w 1800045"/>
                        <a:gd name="connsiteY15" fmla="*/ 175489 h 1529836"/>
                        <a:gd name="connsiteX16" fmla="*/ 1351472 w 1800045"/>
                        <a:gd name="connsiteY16" fmla="*/ 209994 h 1529836"/>
                        <a:gd name="connsiteX17" fmla="*/ 1403230 w 1800045"/>
                        <a:gd name="connsiteY17" fmla="*/ 319981 h 1529836"/>
                        <a:gd name="connsiteX18" fmla="*/ 1470085 w 1800045"/>
                        <a:gd name="connsiteY18" fmla="*/ 319981 h 1529836"/>
                        <a:gd name="connsiteX19" fmla="*/ 1539096 w 1800045"/>
                        <a:gd name="connsiteY19" fmla="*/ 30996 h 1529836"/>
                        <a:gd name="connsiteX20" fmla="*/ 1603795 w 1800045"/>
                        <a:gd name="connsiteY20" fmla="*/ 35309 h 1529836"/>
                        <a:gd name="connsiteX21" fmla="*/ 1715938 w 1800045"/>
                        <a:gd name="connsiteY21" fmla="*/ 272536 h 1529836"/>
                        <a:gd name="connsiteX22" fmla="*/ 1800045 w 1800045"/>
                        <a:gd name="connsiteY22" fmla="*/ 319981 h 1529836"/>
                        <a:gd name="connsiteX0" fmla="*/ 0 w 1800045"/>
                        <a:gd name="connsiteY0" fmla="*/ 1441416 h 1529836"/>
                        <a:gd name="connsiteX1" fmla="*/ 283953 w 1800045"/>
                        <a:gd name="connsiteY1" fmla="*/ 1440696 h 1529836"/>
                        <a:gd name="connsiteX2" fmla="*/ 583722 w 1800045"/>
                        <a:gd name="connsiteY2" fmla="*/ 1529836 h 1529836"/>
                        <a:gd name="connsiteX3" fmla="*/ 236508 w 1800045"/>
                        <a:gd name="connsiteY3" fmla="*/ 317824 h 1529836"/>
                        <a:gd name="connsiteX4" fmla="*/ 290423 w 1800045"/>
                        <a:gd name="connsiteY4" fmla="*/ 455847 h 1529836"/>
                        <a:gd name="connsiteX5" fmla="*/ 368061 w 1800045"/>
                        <a:gd name="connsiteY5" fmla="*/ 589556 h 1529836"/>
                        <a:gd name="connsiteX6" fmla="*/ 434915 w 1800045"/>
                        <a:gd name="connsiteY6" fmla="*/ 546424 h 1529836"/>
                        <a:gd name="connsiteX7" fmla="*/ 503927 w 1800045"/>
                        <a:gd name="connsiteY7" fmla="*/ 395462 h 1529836"/>
                        <a:gd name="connsiteX8" fmla="*/ 581564 w 1800045"/>
                        <a:gd name="connsiteY8" fmla="*/ 447221 h 1529836"/>
                        <a:gd name="connsiteX9" fmla="*/ 708804 w 1800045"/>
                        <a:gd name="connsiteY9" fmla="*/ 524858 h 1529836"/>
                        <a:gd name="connsiteX10" fmla="*/ 792912 w 1800045"/>
                        <a:gd name="connsiteY10" fmla="*/ 531328 h 1529836"/>
                        <a:gd name="connsiteX11" fmla="*/ 838200 w 1800045"/>
                        <a:gd name="connsiteY11" fmla="*/ 475256 h 1529836"/>
                        <a:gd name="connsiteX12" fmla="*/ 987006 w 1800045"/>
                        <a:gd name="connsiteY12" fmla="*/ 552894 h 1529836"/>
                        <a:gd name="connsiteX13" fmla="*/ 1101306 w 1800045"/>
                        <a:gd name="connsiteY13" fmla="*/ 518389 h 1529836"/>
                        <a:gd name="connsiteX14" fmla="*/ 1204823 w 1800045"/>
                        <a:gd name="connsiteY14" fmla="*/ 417028 h 1529836"/>
                        <a:gd name="connsiteX15" fmla="*/ 1278147 w 1800045"/>
                        <a:gd name="connsiteY15" fmla="*/ 175489 h 1529836"/>
                        <a:gd name="connsiteX16" fmla="*/ 1351472 w 1800045"/>
                        <a:gd name="connsiteY16" fmla="*/ 209994 h 1529836"/>
                        <a:gd name="connsiteX17" fmla="*/ 1403230 w 1800045"/>
                        <a:gd name="connsiteY17" fmla="*/ 319981 h 1529836"/>
                        <a:gd name="connsiteX18" fmla="*/ 1470085 w 1800045"/>
                        <a:gd name="connsiteY18" fmla="*/ 319981 h 1529836"/>
                        <a:gd name="connsiteX19" fmla="*/ 1539096 w 1800045"/>
                        <a:gd name="connsiteY19" fmla="*/ 30996 h 1529836"/>
                        <a:gd name="connsiteX20" fmla="*/ 1603795 w 1800045"/>
                        <a:gd name="connsiteY20" fmla="*/ 35309 h 1529836"/>
                        <a:gd name="connsiteX21" fmla="*/ 1715938 w 1800045"/>
                        <a:gd name="connsiteY21" fmla="*/ 272536 h 1529836"/>
                        <a:gd name="connsiteX22" fmla="*/ 1800045 w 1800045"/>
                        <a:gd name="connsiteY22" fmla="*/ 319981 h 1529836"/>
                        <a:gd name="connsiteX0" fmla="*/ 0 w 1800045"/>
                        <a:gd name="connsiteY0" fmla="*/ 1441416 h 1529836"/>
                        <a:gd name="connsiteX1" fmla="*/ 283953 w 1800045"/>
                        <a:gd name="connsiteY1" fmla="*/ 1440696 h 1529836"/>
                        <a:gd name="connsiteX2" fmla="*/ 583722 w 1800045"/>
                        <a:gd name="connsiteY2" fmla="*/ 1529836 h 1529836"/>
                        <a:gd name="connsiteX3" fmla="*/ 846108 w 1800045"/>
                        <a:gd name="connsiteY3" fmla="*/ 1327114 h 1529836"/>
                        <a:gd name="connsiteX4" fmla="*/ 290423 w 1800045"/>
                        <a:gd name="connsiteY4" fmla="*/ 455847 h 1529836"/>
                        <a:gd name="connsiteX5" fmla="*/ 368061 w 1800045"/>
                        <a:gd name="connsiteY5" fmla="*/ 589556 h 1529836"/>
                        <a:gd name="connsiteX6" fmla="*/ 434915 w 1800045"/>
                        <a:gd name="connsiteY6" fmla="*/ 546424 h 1529836"/>
                        <a:gd name="connsiteX7" fmla="*/ 503927 w 1800045"/>
                        <a:gd name="connsiteY7" fmla="*/ 395462 h 1529836"/>
                        <a:gd name="connsiteX8" fmla="*/ 581564 w 1800045"/>
                        <a:gd name="connsiteY8" fmla="*/ 447221 h 1529836"/>
                        <a:gd name="connsiteX9" fmla="*/ 708804 w 1800045"/>
                        <a:gd name="connsiteY9" fmla="*/ 524858 h 1529836"/>
                        <a:gd name="connsiteX10" fmla="*/ 792912 w 1800045"/>
                        <a:gd name="connsiteY10" fmla="*/ 531328 h 1529836"/>
                        <a:gd name="connsiteX11" fmla="*/ 838200 w 1800045"/>
                        <a:gd name="connsiteY11" fmla="*/ 475256 h 1529836"/>
                        <a:gd name="connsiteX12" fmla="*/ 987006 w 1800045"/>
                        <a:gd name="connsiteY12" fmla="*/ 552894 h 1529836"/>
                        <a:gd name="connsiteX13" fmla="*/ 1101306 w 1800045"/>
                        <a:gd name="connsiteY13" fmla="*/ 518389 h 1529836"/>
                        <a:gd name="connsiteX14" fmla="*/ 1204823 w 1800045"/>
                        <a:gd name="connsiteY14" fmla="*/ 417028 h 1529836"/>
                        <a:gd name="connsiteX15" fmla="*/ 1278147 w 1800045"/>
                        <a:gd name="connsiteY15" fmla="*/ 175489 h 1529836"/>
                        <a:gd name="connsiteX16" fmla="*/ 1351472 w 1800045"/>
                        <a:gd name="connsiteY16" fmla="*/ 209994 h 1529836"/>
                        <a:gd name="connsiteX17" fmla="*/ 1403230 w 1800045"/>
                        <a:gd name="connsiteY17" fmla="*/ 319981 h 1529836"/>
                        <a:gd name="connsiteX18" fmla="*/ 1470085 w 1800045"/>
                        <a:gd name="connsiteY18" fmla="*/ 319981 h 1529836"/>
                        <a:gd name="connsiteX19" fmla="*/ 1539096 w 1800045"/>
                        <a:gd name="connsiteY19" fmla="*/ 30996 h 1529836"/>
                        <a:gd name="connsiteX20" fmla="*/ 1603795 w 1800045"/>
                        <a:gd name="connsiteY20" fmla="*/ 35309 h 1529836"/>
                        <a:gd name="connsiteX21" fmla="*/ 1715938 w 1800045"/>
                        <a:gd name="connsiteY21" fmla="*/ 272536 h 1529836"/>
                        <a:gd name="connsiteX22" fmla="*/ 1800045 w 1800045"/>
                        <a:gd name="connsiteY22" fmla="*/ 319981 h 1529836"/>
                        <a:gd name="connsiteX0" fmla="*/ 0 w 1800045"/>
                        <a:gd name="connsiteY0" fmla="*/ 1441416 h 1538144"/>
                        <a:gd name="connsiteX1" fmla="*/ 283953 w 1800045"/>
                        <a:gd name="connsiteY1" fmla="*/ 1440696 h 1538144"/>
                        <a:gd name="connsiteX2" fmla="*/ 583722 w 1800045"/>
                        <a:gd name="connsiteY2" fmla="*/ 1529836 h 1538144"/>
                        <a:gd name="connsiteX3" fmla="*/ 733246 w 1800045"/>
                        <a:gd name="connsiteY3" fmla="*/ 1518334 h 1538144"/>
                        <a:gd name="connsiteX4" fmla="*/ 846108 w 1800045"/>
                        <a:gd name="connsiteY4" fmla="*/ 1327114 h 1538144"/>
                        <a:gd name="connsiteX5" fmla="*/ 290423 w 1800045"/>
                        <a:gd name="connsiteY5" fmla="*/ 455847 h 1538144"/>
                        <a:gd name="connsiteX6" fmla="*/ 368061 w 1800045"/>
                        <a:gd name="connsiteY6" fmla="*/ 589556 h 1538144"/>
                        <a:gd name="connsiteX7" fmla="*/ 434915 w 1800045"/>
                        <a:gd name="connsiteY7" fmla="*/ 546424 h 1538144"/>
                        <a:gd name="connsiteX8" fmla="*/ 503927 w 1800045"/>
                        <a:gd name="connsiteY8" fmla="*/ 395462 h 1538144"/>
                        <a:gd name="connsiteX9" fmla="*/ 581564 w 1800045"/>
                        <a:gd name="connsiteY9" fmla="*/ 447221 h 1538144"/>
                        <a:gd name="connsiteX10" fmla="*/ 708804 w 1800045"/>
                        <a:gd name="connsiteY10" fmla="*/ 524858 h 1538144"/>
                        <a:gd name="connsiteX11" fmla="*/ 792912 w 1800045"/>
                        <a:gd name="connsiteY11" fmla="*/ 531328 h 1538144"/>
                        <a:gd name="connsiteX12" fmla="*/ 838200 w 1800045"/>
                        <a:gd name="connsiteY12" fmla="*/ 475256 h 1538144"/>
                        <a:gd name="connsiteX13" fmla="*/ 987006 w 1800045"/>
                        <a:gd name="connsiteY13" fmla="*/ 552894 h 1538144"/>
                        <a:gd name="connsiteX14" fmla="*/ 1101306 w 1800045"/>
                        <a:gd name="connsiteY14" fmla="*/ 518389 h 1538144"/>
                        <a:gd name="connsiteX15" fmla="*/ 1204823 w 1800045"/>
                        <a:gd name="connsiteY15" fmla="*/ 417028 h 1538144"/>
                        <a:gd name="connsiteX16" fmla="*/ 1278147 w 1800045"/>
                        <a:gd name="connsiteY16" fmla="*/ 175489 h 1538144"/>
                        <a:gd name="connsiteX17" fmla="*/ 1351472 w 1800045"/>
                        <a:gd name="connsiteY17" fmla="*/ 209994 h 1538144"/>
                        <a:gd name="connsiteX18" fmla="*/ 1403230 w 1800045"/>
                        <a:gd name="connsiteY18" fmla="*/ 319981 h 1538144"/>
                        <a:gd name="connsiteX19" fmla="*/ 1470085 w 1800045"/>
                        <a:gd name="connsiteY19" fmla="*/ 319981 h 1538144"/>
                        <a:gd name="connsiteX20" fmla="*/ 1539096 w 1800045"/>
                        <a:gd name="connsiteY20" fmla="*/ 30996 h 1538144"/>
                        <a:gd name="connsiteX21" fmla="*/ 1603795 w 1800045"/>
                        <a:gd name="connsiteY21" fmla="*/ 35309 h 1538144"/>
                        <a:gd name="connsiteX22" fmla="*/ 1715938 w 1800045"/>
                        <a:gd name="connsiteY22" fmla="*/ 272536 h 1538144"/>
                        <a:gd name="connsiteX23" fmla="*/ 1800045 w 1800045"/>
                        <a:gd name="connsiteY23" fmla="*/ 319981 h 1538144"/>
                        <a:gd name="connsiteX0" fmla="*/ 0 w 1800045"/>
                        <a:gd name="connsiteY0" fmla="*/ 1441416 h 1530700"/>
                        <a:gd name="connsiteX1" fmla="*/ 283953 w 1800045"/>
                        <a:gd name="connsiteY1" fmla="*/ 1440696 h 1530700"/>
                        <a:gd name="connsiteX2" fmla="*/ 583722 w 1800045"/>
                        <a:gd name="connsiteY2" fmla="*/ 1529836 h 1530700"/>
                        <a:gd name="connsiteX3" fmla="*/ 733246 w 1800045"/>
                        <a:gd name="connsiteY3" fmla="*/ 1518334 h 1530700"/>
                        <a:gd name="connsiteX4" fmla="*/ 846108 w 1800045"/>
                        <a:gd name="connsiteY4" fmla="*/ 1327114 h 1530700"/>
                        <a:gd name="connsiteX5" fmla="*/ 290423 w 1800045"/>
                        <a:gd name="connsiteY5" fmla="*/ 455847 h 1530700"/>
                        <a:gd name="connsiteX6" fmla="*/ 368061 w 1800045"/>
                        <a:gd name="connsiteY6" fmla="*/ 589556 h 1530700"/>
                        <a:gd name="connsiteX7" fmla="*/ 434915 w 1800045"/>
                        <a:gd name="connsiteY7" fmla="*/ 546424 h 1530700"/>
                        <a:gd name="connsiteX8" fmla="*/ 503927 w 1800045"/>
                        <a:gd name="connsiteY8" fmla="*/ 395462 h 1530700"/>
                        <a:gd name="connsiteX9" fmla="*/ 581564 w 1800045"/>
                        <a:gd name="connsiteY9" fmla="*/ 447221 h 1530700"/>
                        <a:gd name="connsiteX10" fmla="*/ 708804 w 1800045"/>
                        <a:gd name="connsiteY10" fmla="*/ 524858 h 1530700"/>
                        <a:gd name="connsiteX11" fmla="*/ 792912 w 1800045"/>
                        <a:gd name="connsiteY11" fmla="*/ 531328 h 1530700"/>
                        <a:gd name="connsiteX12" fmla="*/ 838200 w 1800045"/>
                        <a:gd name="connsiteY12" fmla="*/ 475256 h 1530700"/>
                        <a:gd name="connsiteX13" fmla="*/ 987006 w 1800045"/>
                        <a:gd name="connsiteY13" fmla="*/ 552894 h 1530700"/>
                        <a:gd name="connsiteX14" fmla="*/ 1101306 w 1800045"/>
                        <a:gd name="connsiteY14" fmla="*/ 518389 h 1530700"/>
                        <a:gd name="connsiteX15" fmla="*/ 1204823 w 1800045"/>
                        <a:gd name="connsiteY15" fmla="*/ 417028 h 1530700"/>
                        <a:gd name="connsiteX16" fmla="*/ 1278147 w 1800045"/>
                        <a:gd name="connsiteY16" fmla="*/ 175489 h 1530700"/>
                        <a:gd name="connsiteX17" fmla="*/ 1351472 w 1800045"/>
                        <a:gd name="connsiteY17" fmla="*/ 209994 h 1530700"/>
                        <a:gd name="connsiteX18" fmla="*/ 1403230 w 1800045"/>
                        <a:gd name="connsiteY18" fmla="*/ 319981 h 1530700"/>
                        <a:gd name="connsiteX19" fmla="*/ 1470085 w 1800045"/>
                        <a:gd name="connsiteY19" fmla="*/ 319981 h 1530700"/>
                        <a:gd name="connsiteX20" fmla="*/ 1539096 w 1800045"/>
                        <a:gd name="connsiteY20" fmla="*/ 30996 h 1530700"/>
                        <a:gd name="connsiteX21" fmla="*/ 1603795 w 1800045"/>
                        <a:gd name="connsiteY21" fmla="*/ 35309 h 1530700"/>
                        <a:gd name="connsiteX22" fmla="*/ 1715938 w 1800045"/>
                        <a:gd name="connsiteY22" fmla="*/ 272536 h 1530700"/>
                        <a:gd name="connsiteX23" fmla="*/ 1800045 w 1800045"/>
                        <a:gd name="connsiteY23" fmla="*/ 319981 h 1530700"/>
                        <a:gd name="connsiteX0" fmla="*/ 0 w 1800045"/>
                        <a:gd name="connsiteY0" fmla="*/ 1441416 h 1530700"/>
                        <a:gd name="connsiteX1" fmla="*/ 283953 w 1800045"/>
                        <a:gd name="connsiteY1" fmla="*/ 1440696 h 1530700"/>
                        <a:gd name="connsiteX2" fmla="*/ 583722 w 1800045"/>
                        <a:gd name="connsiteY2" fmla="*/ 1529836 h 1530700"/>
                        <a:gd name="connsiteX3" fmla="*/ 733246 w 1800045"/>
                        <a:gd name="connsiteY3" fmla="*/ 1518334 h 1530700"/>
                        <a:gd name="connsiteX4" fmla="*/ 846108 w 1800045"/>
                        <a:gd name="connsiteY4" fmla="*/ 1327114 h 1530700"/>
                        <a:gd name="connsiteX5" fmla="*/ 290423 w 1800045"/>
                        <a:gd name="connsiteY5" fmla="*/ 455847 h 1530700"/>
                        <a:gd name="connsiteX6" fmla="*/ 368061 w 1800045"/>
                        <a:gd name="connsiteY6" fmla="*/ 589556 h 1530700"/>
                        <a:gd name="connsiteX7" fmla="*/ 434915 w 1800045"/>
                        <a:gd name="connsiteY7" fmla="*/ 546424 h 1530700"/>
                        <a:gd name="connsiteX8" fmla="*/ 503927 w 1800045"/>
                        <a:gd name="connsiteY8" fmla="*/ 395462 h 1530700"/>
                        <a:gd name="connsiteX9" fmla="*/ 581564 w 1800045"/>
                        <a:gd name="connsiteY9" fmla="*/ 447221 h 1530700"/>
                        <a:gd name="connsiteX10" fmla="*/ 708804 w 1800045"/>
                        <a:gd name="connsiteY10" fmla="*/ 524858 h 1530700"/>
                        <a:gd name="connsiteX11" fmla="*/ 792912 w 1800045"/>
                        <a:gd name="connsiteY11" fmla="*/ 531328 h 1530700"/>
                        <a:gd name="connsiteX12" fmla="*/ 838200 w 1800045"/>
                        <a:gd name="connsiteY12" fmla="*/ 475256 h 1530700"/>
                        <a:gd name="connsiteX13" fmla="*/ 987006 w 1800045"/>
                        <a:gd name="connsiteY13" fmla="*/ 552894 h 1530700"/>
                        <a:gd name="connsiteX14" fmla="*/ 1101306 w 1800045"/>
                        <a:gd name="connsiteY14" fmla="*/ 518389 h 1530700"/>
                        <a:gd name="connsiteX15" fmla="*/ 1204823 w 1800045"/>
                        <a:gd name="connsiteY15" fmla="*/ 417028 h 1530700"/>
                        <a:gd name="connsiteX16" fmla="*/ 1278147 w 1800045"/>
                        <a:gd name="connsiteY16" fmla="*/ 175489 h 1530700"/>
                        <a:gd name="connsiteX17" fmla="*/ 1351472 w 1800045"/>
                        <a:gd name="connsiteY17" fmla="*/ 209994 h 1530700"/>
                        <a:gd name="connsiteX18" fmla="*/ 1403230 w 1800045"/>
                        <a:gd name="connsiteY18" fmla="*/ 319981 h 1530700"/>
                        <a:gd name="connsiteX19" fmla="*/ 1470085 w 1800045"/>
                        <a:gd name="connsiteY19" fmla="*/ 319981 h 1530700"/>
                        <a:gd name="connsiteX20" fmla="*/ 1539096 w 1800045"/>
                        <a:gd name="connsiteY20" fmla="*/ 30996 h 1530700"/>
                        <a:gd name="connsiteX21" fmla="*/ 1603795 w 1800045"/>
                        <a:gd name="connsiteY21" fmla="*/ 35309 h 1530700"/>
                        <a:gd name="connsiteX22" fmla="*/ 1715938 w 1800045"/>
                        <a:gd name="connsiteY22" fmla="*/ 272536 h 1530700"/>
                        <a:gd name="connsiteX23" fmla="*/ 1800045 w 1800045"/>
                        <a:gd name="connsiteY23" fmla="*/ 319981 h 1530700"/>
                        <a:gd name="connsiteX0" fmla="*/ 0 w 1800045"/>
                        <a:gd name="connsiteY0" fmla="*/ 1441416 h 1530700"/>
                        <a:gd name="connsiteX1" fmla="*/ 283953 w 1800045"/>
                        <a:gd name="connsiteY1" fmla="*/ 1440696 h 1530700"/>
                        <a:gd name="connsiteX2" fmla="*/ 583722 w 1800045"/>
                        <a:gd name="connsiteY2" fmla="*/ 1529836 h 1530700"/>
                        <a:gd name="connsiteX3" fmla="*/ 733246 w 1800045"/>
                        <a:gd name="connsiteY3" fmla="*/ 1518334 h 1530700"/>
                        <a:gd name="connsiteX4" fmla="*/ 846108 w 1800045"/>
                        <a:gd name="connsiteY4" fmla="*/ 1327114 h 1530700"/>
                        <a:gd name="connsiteX5" fmla="*/ 290423 w 1800045"/>
                        <a:gd name="connsiteY5" fmla="*/ 455847 h 1530700"/>
                        <a:gd name="connsiteX6" fmla="*/ 368061 w 1800045"/>
                        <a:gd name="connsiteY6" fmla="*/ 589556 h 1530700"/>
                        <a:gd name="connsiteX7" fmla="*/ 434915 w 1800045"/>
                        <a:gd name="connsiteY7" fmla="*/ 546424 h 1530700"/>
                        <a:gd name="connsiteX8" fmla="*/ 503927 w 1800045"/>
                        <a:gd name="connsiteY8" fmla="*/ 395462 h 1530700"/>
                        <a:gd name="connsiteX9" fmla="*/ 581564 w 1800045"/>
                        <a:gd name="connsiteY9" fmla="*/ 447221 h 1530700"/>
                        <a:gd name="connsiteX10" fmla="*/ 708804 w 1800045"/>
                        <a:gd name="connsiteY10" fmla="*/ 524858 h 1530700"/>
                        <a:gd name="connsiteX11" fmla="*/ 792912 w 1800045"/>
                        <a:gd name="connsiteY11" fmla="*/ 531328 h 1530700"/>
                        <a:gd name="connsiteX12" fmla="*/ 838200 w 1800045"/>
                        <a:gd name="connsiteY12" fmla="*/ 475256 h 1530700"/>
                        <a:gd name="connsiteX13" fmla="*/ 987006 w 1800045"/>
                        <a:gd name="connsiteY13" fmla="*/ 552894 h 1530700"/>
                        <a:gd name="connsiteX14" fmla="*/ 1101306 w 1800045"/>
                        <a:gd name="connsiteY14" fmla="*/ 518389 h 1530700"/>
                        <a:gd name="connsiteX15" fmla="*/ 1204823 w 1800045"/>
                        <a:gd name="connsiteY15" fmla="*/ 417028 h 1530700"/>
                        <a:gd name="connsiteX16" fmla="*/ 1278147 w 1800045"/>
                        <a:gd name="connsiteY16" fmla="*/ 175489 h 1530700"/>
                        <a:gd name="connsiteX17" fmla="*/ 1351472 w 1800045"/>
                        <a:gd name="connsiteY17" fmla="*/ 209994 h 1530700"/>
                        <a:gd name="connsiteX18" fmla="*/ 1403230 w 1800045"/>
                        <a:gd name="connsiteY18" fmla="*/ 319981 h 1530700"/>
                        <a:gd name="connsiteX19" fmla="*/ 1470085 w 1800045"/>
                        <a:gd name="connsiteY19" fmla="*/ 319981 h 1530700"/>
                        <a:gd name="connsiteX20" fmla="*/ 1539096 w 1800045"/>
                        <a:gd name="connsiteY20" fmla="*/ 30996 h 1530700"/>
                        <a:gd name="connsiteX21" fmla="*/ 1603795 w 1800045"/>
                        <a:gd name="connsiteY21" fmla="*/ 35309 h 1530700"/>
                        <a:gd name="connsiteX22" fmla="*/ 1715938 w 1800045"/>
                        <a:gd name="connsiteY22" fmla="*/ 272536 h 1530700"/>
                        <a:gd name="connsiteX23" fmla="*/ 1800045 w 1800045"/>
                        <a:gd name="connsiteY23" fmla="*/ 319981 h 1530700"/>
                        <a:gd name="connsiteX0" fmla="*/ 0 w 1800045"/>
                        <a:gd name="connsiteY0" fmla="*/ 1441416 h 1530700"/>
                        <a:gd name="connsiteX1" fmla="*/ 283953 w 1800045"/>
                        <a:gd name="connsiteY1" fmla="*/ 1440696 h 1530700"/>
                        <a:gd name="connsiteX2" fmla="*/ 583722 w 1800045"/>
                        <a:gd name="connsiteY2" fmla="*/ 1529836 h 1530700"/>
                        <a:gd name="connsiteX3" fmla="*/ 733246 w 1800045"/>
                        <a:gd name="connsiteY3" fmla="*/ 1518334 h 1530700"/>
                        <a:gd name="connsiteX4" fmla="*/ 846108 w 1800045"/>
                        <a:gd name="connsiteY4" fmla="*/ 1327114 h 1530700"/>
                        <a:gd name="connsiteX5" fmla="*/ 1038046 w 1800045"/>
                        <a:gd name="connsiteY5" fmla="*/ 1125832 h 1530700"/>
                        <a:gd name="connsiteX6" fmla="*/ 368061 w 1800045"/>
                        <a:gd name="connsiteY6" fmla="*/ 589556 h 1530700"/>
                        <a:gd name="connsiteX7" fmla="*/ 434915 w 1800045"/>
                        <a:gd name="connsiteY7" fmla="*/ 546424 h 1530700"/>
                        <a:gd name="connsiteX8" fmla="*/ 503927 w 1800045"/>
                        <a:gd name="connsiteY8" fmla="*/ 395462 h 1530700"/>
                        <a:gd name="connsiteX9" fmla="*/ 581564 w 1800045"/>
                        <a:gd name="connsiteY9" fmla="*/ 447221 h 1530700"/>
                        <a:gd name="connsiteX10" fmla="*/ 708804 w 1800045"/>
                        <a:gd name="connsiteY10" fmla="*/ 524858 h 1530700"/>
                        <a:gd name="connsiteX11" fmla="*/ 792912 w 1800045"/>
                        <a:gd name="connsiteY11" fmla="*/ 531328 h 1530700"/>
                        <a:gd name="connsiteX12" fmla="*/ 838200 w 1800045"/>
                        <a:gd name="connsiteY12" fmla="*/ 475256 h 1530700"/>
                        <a:gd name="connsiteX13" fmla="*/ 987006 w 1800045"/>
                        <a:gd name="connsiteY13" fmla="*/ 552894 h 1530700"/>
                        <a:gd name="connsiteX14" fmla="*/ 1101306 w 1800045"/>
                        <a:gd name="connsiteY14" fmla="*/ 518389 h 1530700"/>
                        <a:gd name="connsiteX15" fmla="*/ 1204823 w 1800045"/>
                        <a:gd name="connsiteY15" fmla="*/ 417028 h 1530700"/>
                        <a:gd name="connsiteX16" fmla="*/ 1278147 w 1800045"/>
                        <a:gd name="connsiteY16" fmla="*/ 175489 h 1530700"/>
                        <a:gd name="connsiteX17" fmla="*/ 1351472 w 1800045"/>
                        <a:gd name="connsiteY17" fmla="*/ 209994 h 1530700"/>
                        <a:gd name="connsiteX18" fmla="*/ 1403230 w 1800045"/>
                        <a:gd name="connsiteY18" fmla="*/ 319981 h 1530700"/>
                        <a:gd name="connsiteX19" fmla="*/ 1470085 w 1800045"/>
                        <a:gd name="connsiteY19" fmla="*/ 319981 h 1530700"/>
                        <a:gd name="connsiteX20" fmla="*/ 1539096 w 1800045"/>
                        <a:gd name="connsiteY20" fmla="*/ 30996 h 1530700"/>
                        <a:gd name="connsiteX21" fmla="*/ 1603795 w 1800045"/>
                        <a:gd name="connsiteY21" fmla="*/ 35309 h 1530700"/>
                        <a:gd name="connsiteX22" fmla="*/ 1715938 w 1800045"/>
                        <a:gd name="connsiteY22" fmla="*/ 272536 h 1530700"/>
                        <a:gd name="connsiteX23" fmla="*/ 1800045 w 1800045"/>
                        <a:gd name="connsiteY23" fmla="*/ 319981 h 1530700"/>
                        <a:gd name="connsiteX0" fmla="*/ 0 w 1800045"/>
                        <a:gd name="connsiteY0" fmla="*/ 1441416 h 1530700"/>
                        <a:gd name="connsiteX1" fmla="*/ 283953 w 1800045"/>
                        <a:gd name="connsiteY1" fmla="*/ 1440696 h 1530700"/>
                        <a:gd name="connsiteX2" fmla="*/ 583722 w 1800045"/>
                        <a:gd name="connsiteY2" fmla="*/ 1529836 h 1530700"/>
                        <a:gd name="connsiteX3" fmla="*/ 733246 w 1800045"/>
                        <a:gd name="connsiteY3" fmla="*/ 1518334 h 1530700"/>
                        <a:gd name="connsiteX4" fmla="*/ 846108 w 1800045"/>
                        <a:gd name="connsiteY4" fmla="*/ 1327114 h 1530700"/>
                        <a:gd name="connsiteX5" fmla="*/ 1038046 w 1800045"/>
                        <a:gd name="connsiteY5" fmla="*/ 1125832 h 1530700"/>
                        <a:gd name="connsiteX6" fmla="*/ 434915 w 1800045"/>
                        <a:gd name="connsiteY6" fmla="*/ 546424 h 1530700"/>
                        <a:gd name="connsiteX7" fmla="*/ 503927 w 1800045"/>
                        <a:gd name="connsiteY7" fmla="*/ 395462 h 1530700"/>
                        <a:gd name="connsiteX8" fmla="*/ 581564 w 1800045"/>
                        <a:gd name="connsiteY8" fmla="*/ 447221 h 1530700"/>
                        <a:gd name="connsiteX9" fmla="*/ 708804 w 1800045"/>
                        <a:gd name="connsiteY9" fmla="*/ 524858 h 1530700"/>
                        <a:gd name="connsiteX10" fmla="*/ 792912 w 1800045"/>
                        <a:gd name="connsiteY10" fmla="*/ 531328 h 1530700"/>
                        <a:gd name="connsiteX11" fmla="*/ 838200 w 1800045"/>
                        <a:gd name="connsiteY11" fmla="*/ 475256 h 1530700"/>
                        <a:gd name="connsiteX12" fmla="*/ 987006 w 1800045"/>
                        <a:gd name="connsiteY12" fmla="*/ 552894 h 1530700"/>
                        <a:gd name="connsiteX13" fmla="*/ 1101306 w 1800045"/>
                        <a:gd name="connsiteY13" fmla="*/ 518389 h 1530700"/>
                        <a:gd name="connsiteX14" fmla="*/ 1204823 w 1800045"/>
                        <a:gd name="connsiteY14" fmla="*/ 417028 h 1530700"/>
                        <a:gd name="connsiteX15" fmla="*/ 1278147 w 1800045"/>
                        <a:gd name="connsiteY15" fmla="*/ 175489 h 1530700"/>
                        <a:gd name="connsiteX16" fmla="*/ 1351472 w 1800045"/>
                        <a:gd name="connsiteY16" fmla="*/ 209994 h 1530700"/>
                        <a:gd name="connsiteX17" fmla="*/ 1403230 w 1800045"/>
                        <a:gd name="connsiteY17" fmla="*/ 319981 h 1530700"/>
                        <a:gd name="connsiteX18" fmla="*/ 1470085 w 1800045"/>
                        <a:gd name="connsiteY18" fmla="*/ 319981 h 1530700"/>
                        <a:gd name="connsiteX19" fmla="*/ 1539096 w 1800045"/>
                        <a:gd name="connsiteY19" fmla="*/ 30996 h 1530700"/>
                        <a:gd name="connsiteX20" fmla="*/ 1603795 w 1800045"/>
                        <a:gd name="connsiteY20" fmla="*/ 35309 h 1530700"/>
                        <a:gd name="connsiteX21" fmla="*/ 1715938 w 1800045"/>
                        <a:gd name="connsiteY21" fmla="*/ 272536 h 1530700"/>
                        <a:gd name="connsiteX22" fmla="*/ 1800045 w 1800045"/>
                        <a:gd name="connsiteY22" fmla="*/ 319981 h 1530700"/>
                        <a:gd name="connsiteX0" fmla="*/ 0 w 1800045"/>
                        <a:gd name="connsiteY0" fmla="*/ 1441416 h 1530700"/>
                        <a:gd name="connsiteX1" fmla="*/ 283953 w 1800045"/>
                        <a:gd name="connsiteY1" fmla="*/ 1440696 h 1530700"/>
                        <a:gd name="connsiteX2" fmla="*/ 583722 w 1800045"/>
                        <a:gd name="connsiteY2" fmla="*/ 1529836 h 1530700"/>
                        <a:gd name="connsiteX3" fmla="*/ 733246 w 1800045"/>
                        <a:gd name="connsiteY3" fmla="*/ 1518334 h 1530700"/>
                        <a:gd name="connsiteX4" fmla="*/ 846108 w 1800045"/>
                        <a:gd name="connsiteY4" fmla="*/ 1327114 h 1530700"/>
                        <a:gd name="connsiteX5" fmla="*/ 1038046 w 1800045"/>
                        <a:gd name="connsiteY5" fmla="*/ 1125832 h 1530700"/>
                        <a:gd name="connsiteX6" fmla="*/ 1173912 w 1800045"/>
                        <a:gd name="connsiteY6" fmla="*/ 1400439 h 1530700"/>
                        <a:gd name="connsiteX7" fmla="*/ 503927 w 1800045"/>
                        <a:gd name="connsiteY7" fmla="*/ 395462 h 1530700"/>
                        <a:gd name="connsiteX8" fmla="*/ 581564 w 1800045"/>
                        <a:gd name="connsiteY8" fmla="*/ 447221 h 1530700"/>
                        <a:gd name="connsiteX9" fmla="*/ 708804 w 1800045"/>
                        <a:gd name="connsiteY9" fmla="*/ 524858 h 1530700"/>
                        <a:gd name="connsiteX10" fmla="*/ 792912 w 1800045"/>
                        <a:gd name="connsiteY10" fmla="*/ 531328 h 1530700"/>
                        <a:gd name="connsiteX11" fmla="*/ 838200 w 1800045"/>
                        <a:gd name="connsiteY11" fmla="*/ 475256 h 1530700"/>
                        <a:gd name="connsiteX12" fmla="*/ 987006 w 1800045"/>
                        <a:gd name="connsiteY12" fmla="*/ 552894 h 1530700"/>
                        <a:gd name="connsiteX13" fmla="*/ 1101306 w 1800045"/>
                        <a:gd name="connsiteY13" fmla="*/ 518389 h 1530700"/>
                        <a:gd name="connsiteX14" fmla="*/ 1204823 w 1800045"/>
                        <a:gd name="connsiteY14" fmla="*/ 417028 h 1530700"/>
                        <a:gd name="connsiteX15" fmla="*/ 1278147 w 1800045"/>
                        <a:gd name="connsiteY15" fmla="*/ 175489 h 1530700"/>
                        <a:gd name="connsiteX16" fmla="*/ 1351472 w 1800045"/>
                        <a:gd name="connsiteY16" fmla="*/ 209994 h 1530700"/>
                        <a:gd name="connsiteX17" fmla="*/ 1403230 w 1800045"/>
                        <a:gd name="connsiteY17" fmla="*/ 319981 h 1530700"/>
                        <a:gd name="connsiteX18" fmla="*/ 1470085 w 1800045"/>
                        <a:gd name="connsiteY18" fmla="*/ 319981 h 1530700"/>
                        <a:gd name="connsiteX19" fmla="*/ 1539096 w 1800045"/>
                        <a:gd name="connsiteY19" fmla="*/ 30996 h 1530700"/>
                        <a:gd name="connsiteX20" fmla="*/ 1603795 w 1800045"/>
                        <a:gd name="connsiteY20" fmla="*/ 35309 h 1530700"/>
                        <a:gd name="connsiteX21" fmla="*/ 1715938 w 1800045"/>
                        <a:gd name="connsiteY21" fmla="*/ 272536 h 1530700"/>
                        <a:gd name="connsiteX22" fmla="*/ 1800045 w 1800045"/>
                        <a:gd name="connsiteY22" fmla="*/ 319981 h 1530700"/>
                        <a:gd name="connsiteX0" fmla="*/ 0 w 1800045"/>
                        <a:gd name="connsiteY0" fmla="*/ 1441416 h 1546032"/>
                        <a:gd name="connsiteX1" fmla="*/ 283953 w 1800045"/>
                        <a:gd name="connsiteY1" fmla="*/ 1440696 h 1546032"/>
                        <a:gd name="connsiteX2" fmla="*/ 583722 w 1800045"/>
                        <a:gd name="connsiteY2" fmla="*/ 1529836 h 1546032"/>
                        <a:gd name="connsiteX3" fmla="*/ 733246 w 1800045"/>
                        <a:gd name="connsiteY3" fmla="*/ 1518334 h 1546032"/>
                        <a:gd name="connsiteX4" fmla="*/ 846108 w 1800045"/>
                        <a:gd name="connsiteY4" fmla="*/ 1327114 h 1546032"/>
                        <a:gd name="connsiteX5" fmla="*/ 1038046 w 1800045"/>
                        <a:gd name="connsiteY5" fmla="*/ 1125832 h 1546032"/>
                        <a:gd name="connsiteX6" fmla="*/ 1173912 w 1800045"/>
                        <a:gd name="connsiteY6" fmla="*/ 1400439 h 1546032"/>
                        <a:gd name="connsiteX7" fmla="*/ 1317685 w 1800045"/>
                        <a:gd name="connsiteY7" fmla="*/ 1482391 h 1546032"/>
                        <a:gd name="connsiteX8" fmla="*/ 581564 w 1800045"/>
                        <a:gd name="connsiteY8" fmla="*/ 447221 h 1546032"/>
                        <a:gd name="connsiteX9" fmla="*/ 708804 w 1800045"/>
                        <a:gd name="connsiteY9" fmla="*/ 524858 h 1546032"/>
                        <a:gd name="connsiteX10" fmla="*/ 792912 w 1800045"/>
                        <a:gd name="connsiteY10" fmla="*/ 531328 h 1546032"/>
                        <a:gd name="connsiteX11" fmla="*/ 838200 w 1800045"/>
                        <a:gd name="connsiteY11" fmla="*/ 475256 h 1546032"/>
                        <a:gd name="connsiteX12" fmla="*/ 987006 w 1800045"/>
                        <a:gd name="connsiteY12" fmla="*/ 552894 h 1546032"/>
                        <a:gd name="connsiteX13" fmla="*/ 1101306 w 1800045"/>
                        <a:gd name="connsiteY13" fmla="*/ 518389 h 1546032"/>
                        <a:gd name="connsiteX14" fmla="*/ 1204823 w 1800045"/>
                        <a:gd name="connsiteY14" fmla="*/ 417028 h 1546032"/>
                        <a:gd name="connsiteX15" fmla="*/ 1278147 w 1800045"/>
                        <a:gd name="connsiteY15" fmla="*/ 175489 h 1546032"/>
                        <a:gd name="connsiteX16" fmla="*/ 1351472 w 1800045"/>
                        <a:gd name="connsiteY16" fmla="*/ 209994 h 1546032"/>
                        <a:gd name="connsiteX17" fmla="*/ 1403230 w 1800045"/>
                        <a:gd name="connsiteY17" fmla="*/ 319981 h 1546032"/>
                        <a:gd name="connsiteX18" fmla="*/ 1470085 w 1800045"/>
                        <a:gd name="connsiteY18" fmla="*/ 319981 h 1546032"/>
                        <a:gd name="connsiteX19" fmla="*/ 1539096 w 1800045"/>
                        <a:gd name="connsiteY19" fmla="*/ 30996 h 1546032"/>
                        <a:gd name="connsiteX20" fmla="*/ 1603795 w 1800045"/>
                        <a:gd name="connsiteY20" fmla="*/ 35309 h 1546032"/>
                        <a:gd name="connsiteX21" fmla="*/ 1715938 w 1800045"/>
                        <a:gd name="connsiteY21" fmla="*/ 272536 h 1546032"/>
                        <a:gd name="connsiteX22" fmla="*/ 1800045 w 1800045"/>
                        <a:gd name="connsiteY22" fmla="*/ 319981 h 1546032"/>
                        <a:gd name="connsiteX0" fmla="*/ 0 w 1800045"/>
                        <a:gd name="connsiteY0" fmla="*/ 1441416 h 1541320"/>
                        <a:gd name="connsiteX1" fmla="*/ 283953 w 1800045"/>
                        <a:gd name="connsiteY1" fmla="*/ 1440696 h 1541320"/>
                        <a:gd name="connsiteX2" fmla="*/ 583722 w 1800045"/>
                        <a:gd name="connsiteY2" fmla="*/ 1529836 h 1541320"/>
                        <a:gd name="connsiteX3" fmla="*/ 733246 w 1800045"/>
                        <a:gd name="connsiteY3" fmla="*/ 1518334 h 1541320"/>
                        <a:gd name="connsiteX4" fmla="*/ 846108 w 1800045"/>
                        <a:gd name="connsiteY4" fmla="*/ 1327114 h 1541320"/>
                        <a:gd name="connsiteX5" fmla="*/ 1066801 w 1800045"/>
                        <a:gd name="connsiteY5" fmla="*/ 1292609 h 1541320"/>
                        <a:gd name="connsiteX6" fmla="*/ 1173912 w 1800045"/>
                        <a:gd name="connsiteY6" fmla="*/ 1400439 h 1541320"/>
                        <a:gd name="connsiteX7" fmla="*/ 1317685 w 1800045"/>
                        <a:gd name="connsiteY7" fmla="*/ 1482391 h 1541320"/>
                        <a:gd name="connsiteX8" fmla="*/ 581564 w 1800045"/>
                        <a:gd name="connsiteY8" fmla="*/ 447221 h 1541320"/>
                        <a:gd name="connsiteX9" fmla="*/ 708804 w 1800045"/>
                        <a:gd name="connsiteY9" fmla="*/ 524858 h 1541320"/>
                        <a:gd name="connsiteX10" fmla="*/ 792912 w 1800045"/>
                        <a:gd name="connsiteY10" fmla="*/ 531328 h 1541320"/>
                        <a:gd name="connsiteX11" fmla="*/ 838200 w 1800045"/>
                        <a:gd name="connsiteY11" fmla="*/ 475256 h 1541320"/>
                        <a:gd name="connsiteX12" fmla="*/ 987006 w 1800045"/>
                        <a:gd name="connsiteY12" fmla="*/ 552894 h 1541320"/>
                        <a:gd name="connsiteX13" fmla="*/ 1101306 w 1800045"/>
                        <a:gd name="connsiteY13" fmla="*/ 518389 h 1541320"/>
                        <a:gd name="connsiteX14" fmla="*/ 1204823 w 1800045"/>
                        <a:gd name="connsiteY14" fmla="*/ 417028 h 1541320"/>
                        <a:gd name="connsiteX15" fmla="*/ 1278147 w 1800045"/>
                        <a:gd name="connsiteY15" fmla="*/ 175489 h 1541320"/>
                        <a:gd name="connsiteX16" fmla="*/ 1351472 w 1800045"/>
                        <a:gd name="connsiteY16" fmla="*/ 209994 h 1541320"/>
                        <a:gd name="connsiteX17" fmla="*/ 1403230 w 1800045"/>
                        <a:gd name="connsiteY17" fmla="*/ 319981 h 1541320"/>
                        <a:gd name="connsiteX18" fmla="*/ 1470085 w 1800045"/>
                        <a:gd name="connsiteY18" fmla="*/ 319981 h 1541320"/>
                        <a:gd name="connsiteX19" fmla="*/ 1539096 w 1800045"/>
                        <a:gd name="connsiteY19" fmla="*/ 30996 h 1541320"/>
                        <a:gd name="connsiteX20" fmla="*/ 1603795 w 1800045"/>
                        <a:gd name="connsiteY20" fmla="*/ 35309 h 1541320"/>
                        <a:gd name="connsiteX21" fmla="*/ 1715938 w 1800045"/>
                        <a:gd name="connsiteY21" fmla="*/ 272536 h 1541320"/>
                        <a:gd name="connsiteX22" fmla="*/ 1800045 w 1800045"/>
                        <a:gd name="connsiteY22" fmla="*/ 319981 h 1541320"/>
                        <a:gd name="connsiteX0" fmla="*/ 0 w 1800045"/>
                        <a:gd name="connsiteY0" fmla="*/ 1441416 h 1541320"/>
                        <a:gd name="connsiteX1" fmla="*/ 283953 w 1800045"/>
                        <a:gd name="connsiteY1" fmla="*/ 1440696 h 1541320"/>
                        <a:gd name="connsiteX2" fmla="*/ 583722 w 1800045"/>
                        <a:gd name="connsiteY2" fmla="*/ 1529836 h 1541320"/>
                        <a:gd name="connsiteX3" fmla="*/ 733246 w 1800045"/>
                        <a:gd name="connsiteY3" fmla="*/ 1518334 h 1541320"/>
                        <a:gd name="connsiteX4" fmla="*/ 846108 w 1800045"/>
                        <a:gd name="connsiteY4" fmla="*/ 1327114 h 1541320"/>
                        <a:gd name="connsiteX5" fmla="*/ 1035171 w 1800045"/>
                        <a:gd name="connsiteY5" fmla="*/ 1141647 h 1541320"/>
                        <a:gd name="connsiteX6" fmla="*/ 1066801 w 1800045"/>
                        <a:gd name="connsiteY6" fmla="*/ 1292609 h 1541320"/>
                        <a:gd name="connsiteX7" fmla="*/ 1173912 w 1800045"/>
                        <a:gd name="connsiteY7" fmla="*/ 1400439 h 1541320"/>
                        <a:gd name="connsiteX8" fmla="*/ 1317685 w 1800045"/>
                        <a:gd name="connsiteY8" fmla="*/ 1482391 h 1541320"/>
                        <a:gd name="connsiteX9" fmla="*/ 581564 w 1800045"/>
                        <a:gd name="connsiteY9" fmla="*/ 447221 h 1541320"/>
                        <a:gd name="connsiteX10" fmla="*/ 708804 w 1800045"/>
                        <a:gd name="connsiteY10" fmla="*/ 524858 h 1541320"/>
                        <a:gd name="connsiteX11" fmla="*/ 792912 w 1800045"/>
                        <a:gd name="connsiteY11" fmla="*/ 531328 h 1541320"/>
                        <a:gd name="connsiteX12" fmla="*/ 838200 w 1800045"/>
                        <a:gd name="connsiteY12" fmla="*/ 475256 h 1541320"/>
                        <a:gd name="connsiteX13" fmla="*/ 987006 w 1800045"/>
                        <a:gd name="connsiteY13" fmla="*/ 552894 h 1541320"/>
                        <a:gd name="connsiteX14" fmla="*/ 1101306 w 1800045"/>
                        <a:gd name="connsiteY14" fmla="*/ 518389 h 1541320"/>
                        <a:gd name="connsiteX15" fmla="*/ 1204823 w 1800045"/>
                        <a:gd name="connsiteY15" fmla="*/ 417028 h 1541320"/>
                        <a:gd name="connsiteX16" fmla="*/ 1278147 w 1800045"/>
                        <a:gd name="connsiteY16" fmla="*/ 175489 h 1541320"/>
                        <a:gd name="connsiteX17" fmla="*/ 1351472 w 1800045"/>
                        <a:gd name="connsiteY17" fmla="*/ 209994 h 1541320"/>
                        <a:gd name="connsiteX18" fmla="*/ 1403230 w 1800045"/>
                        <a:gd name="connsiteY18" fmla="*/ 319981 h 1541320"/>
                        <a:gd name="connsiteX19" fmla="*/ 1470085 w 1800045"/>
                        <a:gd name="connsiteY19" fmla="*/ 319981 h 1541320"/>
                        <a:gd name="connsiteX20" fmla="*/ 1539096 w 1800045"/>
                        <a:gd name="connsiteY20" fmla="*/ 30996 h 1541320"/>
                        <a:gd name="connsiteX21" fmla="*/ 1603795 w 1800045"/>
                        <a:gd name="connsiteY21" fmla="*/ 35309 h 1541320"/>
                        <a:gd name="connsiteX22" fmla="*/ 1715938 w 1800045"/>
                        <a:gd name="connsiteY22" fmla="*/ 272536 h 1541320"/>
                        <a:gd name="connsiteX23" fmla="*/ 1800045 w 1800045"/>
                        <a:gd name="connsiteY23" fmla="*/ 319981 h 1541320"/>
                        <a:gd name="connsiteX0" fmla="*/ 0 w 1800045"/>
                        <a:gd name="connsiteY0" fmla="*/ 1441416 h 1541320"/>
                        <a:gd name="connsiteX1" fmla="*/ 283953 w 1800045"/>
                        <a:gd name="connsiteY1" fmla="*/ 1440696 h 1541320"/>
                        <a:gd name="connsiteX2" fmla="*/ 583722 w 1800045"/>
                        <a:gd name="connsiteY2" fmla="*/ 1529836 h 1541320"/>
                        <a:gd name="connsiteX3" fmla="*/ 733246 w 1800045"/>
                        <a:gd name="connsiteY3" fmla="*/ 1518334 h 1541320"/>
                        <a:gd name="connsiteX4" fmla="*/ 846108 w 1800045"/>
                        <a:gd name="connsiteY4" fmla="*/ 1327114 h 1541320"/>
                        <a:gd name="connsiteX5" fmla="*/ 1035171 w 1800045"/>
                        <a:gd name="connsiteY5" fmla="*/ 1141647 h 1541320"/>
                        <a:gd name="connsiteX6" fmla="*/ 1066801 w 1800045"/>
                        <a:gd name="connsiteY6" fmla="*/ 1292609 h 1541320"/>
                        <a:gd name="connsiteX7" fmla="*/ 1173912 w 1800045"/>
                        <a:gd name="connsiteY7" fmla="*/ 1400439 h 1541320"/>
                        <a:gd name="connsiteX8" fmla="*/ 1317685 w 1800045"/>
                        <a:gd name="connsiteY8" fmla="*/ 1482391 h 1541320"/>
                        <a:gd name="connsiteX9" fmla="*/ 581564 w 1800045"/>
                        <a:gd name="connsiteY9" fmla="*/ 447221 h 1541320"/>
                        <a:gd name="connsiteX10" fmla="*/ 708804 w 1800045"/>
                        <a:gd name="connsiteY10" fmla="*/ 524858 h 1541320"/>
                        <a:gd name="connsiteX11" fmla="*/ 792912 w 1800045"/>
                        <a:gd name="connsiteY11" fmla="*/ 531328 h 1541320"/>
                        <a:gd name="connsiteX12" fmla="*/ 838200 w 1800045"/>
                        <a:gd name="connsiteY12" fmla="*/ 475256 h 1541320"/>
                        <a:gd name="connsiteX13" fmla="*/ 987006 w 1800045"/>
                        <a:gd name="connsiteY13" fmla="*/ 552894 h 1541320"/>
                        <a:gd name="connsiteX14" fmla="*/ 1101306 w 1800045"/>
                        <a:gd name="connsiteY14" fmla="*/ 518389 h 1541320"/>
                        <a:gd name="connsiteX15" fmla="*/ 1204823 w 1800045"/>
                        <a:gd name="connsiteY15" fmla="*/ 417028 h 1541320"/>
                        <a:gd name="connsiteX16" fmla="*/ 1278147 w 1800045"/>
                        <a:gd name="connsiteY16" fmla="*/ 175489 h 1541320"/>
                        <a:gd name="connsiteX17" fmla="*/ 1351472 w 1800045"/>
                        <a:gd name="connsiteY17" fmla="*/ 209994 h 1541320"/>
                        <a:gd name="connsiteX18" fmla="*/ 1403230 w 1800045"/>
                        <a:gd name="connsiteY18" fmla="*/ 319981 h 1541320"/>
                        <a:gd name="connsiteX19" fmla="*/ 1470085 w 1800045"/>
                        <a:gd name="connsiteY19" fmla="*/ 319981 h 1541320"/>
                        <a:gd name="connsiteX20" fmla="*/ 1539096 w 1800045"/>
                        <a:gd name="connsiteY20" fmla="*/ 30996 h 1541320"/>
                        <a:gd name="connsiteX21" fmla="*/ 1603795 w 1800045"/>
                        <a:gd name="connsiteY21" fmla="*/ 35309 h 1541320"/>
                        <a:gd name="connsiteX22" fmla="*/ 1715938 w 1800045"/>
                        <a:gd name="connsiteY22" fmla="*/ 272536 h 1541320"/>
                        <a:gd name="connsiteX23" fmla="*/ 1800045 w 1800045"/>
                        <a:gd name="connsiteY23" fmla="*/ 319981 h 1541320"/>
                        <a:gd name="connsiteX0" fmla="*/ 0 w 1800045"/>
                        <a:gd name="connsiteY0" fmla="*/ 1441416 h 1541320"/>
                        <a:gd name="connsiteX1" fmla="*/ 283953 w 1800045"/>
                        <a:gd name="connsiteY1" fmla="*/ 1440696 h 1541320"/>
                        <a:gd name="connsiteX2" fmla="*/ 583722 w 1800045"/>
                        <a:gd name="connsiteY2" fmla="*/ 1529836 h 1541320"/>
                        <a:gd name="connsiteX3" fmla="*/ 733246 w 1800045"/>
                        <a:gd name="connsiteY3" fmla="*/ 1518334 h 1541320"/>
                        <a:gd name="connsiteX4" fmla="*/ 846108 w 1800045"/>
                        <a:gd name="connsiteY4" fmla="*/ 1327114 h 1541320"/>
                        <a:gd name="connsiteX5" fmla="*/ 1035171 w 1800045"/>
                        <a:gd name="connsiteY5" fmla="*/ 1141647 h 1541320"/>
                        <a:gd name="connsiteX6" fmla="*/ 1066801 w 1800045"/>
                        <a:gd name="connsiteY6" fmla="*/ 1292609 h 1541320"/>
                        <a:gd name="connsiteX7" fmla="*/ 1173912 w 1800045"/>
                        <a:gd name="connsiteY7" fmla="*/ 1400439 h 1541320"/>
                        <a:gd name="connsiteX8" fmla="*/ 1317685 w 1800045"/>
                        <a:gd name="connsiteY8" fmla="*/ 1482391 h 1541320"/>
                        <a:gd name="connsiteX9" fmla="*/ 581564 w 1800045"/>
                        <a:gd name="connsiteY9" fmla="*/ 447221 h 1541320"/>
                        <a:gd name="connsiteX10" fmla="*/ 708804 w 1800045"/>
                        <a:gd name="connsiteY10" fmla="*/ 524858 h 1541320"/>
                        <a:gd name="connsiteX11" fmla="*/ 792912 w 1800045"/>
                        <a:gd name="connsiteY11" fmla="*/ 531328 h 1541320"/>
                        <a:gd name="connsiteX12" fmla="*/ 838200 w 1800045"/>
                        <a:gd name="connsiteY12" fmla="*/ 475256 h 1541320"/>
                        <a:gd name="connsiteX13" fmla="*/ 987006 w 1800045"/>
                        <a:gd name="connsiteY13" fmla="*/ 552894 h 1541320"/>
                        <a:gd name="connsiteX14" fmla="*/ 1101306 w 1800045"/>
                        <a:gd name="connsiteY14" fmla="*/ 518389 h 1541320"/>
                        <a:gd name="connsiteX15" fmla="*/ 1204823 w 1800045"/>
                        <a:gd name="connsiteY15" fmla="*/ 417028 h 1541320"/>
                        <a:gd name="connsiteX16" fmla="*/ 1278147 w 1800045"/>
                        <a:gd name="connsiteY16" fmla="*/ 175489 h 1541320"/>
                        <a:gd name="connsiteX17" fmla="*/ 1351472 w 1800045"/>
                        <a:gd name="connsiteY17" fmla="*/ 209994 h 1541320"/>
                        <a:gd name="connsiteX18" fmla="*/ 1403230 w 1800045"/>
                        <a:gd name="connsiteY18" fmla="*/ 319981 h 1541320"/>
                        <a:gd name="connsiteX19" fmla="*/ 1470085 w 1800045"/>
                        <a:gd name="connsiteY19" fmla="*/ 319981 h 1541320"/>
                        <a:gd name="connsiteX20" fmla="*/ 1539096 w 1800045"/>
                        <a:gd name="connsiteY20" fmla="*/ 30996 h 1541320"/>
                        <a:gd name="connsiteX21" fmla="*/ 1603795 w 1800045"/>
                        <a:gd name="connsiteY21" fmla="*/ 35309 h 1541320"/>
                        <a:gd name="connsiteX22" fmla="*/ 1715938 w 1800045"/>
                        <a:gd name="connsiteY22" fmla="*/ 272536 h 1541320"/>
                        <a:gd name="connsiteX23" fmla="*/ 1800045 w 1800045"/>
                        <a:gd name="connsiteY23" fmla="*/ 319981 h 1541320"/>
                        <a:gd name="connsiteX0" fmla="*/ 0 w 1800045"/>
                        <a:gd name="connsiteY0" fmla="*/ 1441416 h 1540864"/>
                        <a:gd name="connsiteX1" fmla="*/ 283953 w 1800045"/>
                        <a:gd name="connsiteY1" fmla="*/ 1440696 h 1540864"/>
                        <a:gd name="connsiteX2" fmla="*/ 583722 w 1800045"/>
                        <a:gd name="connsiteY2" fmla="*/ 1529836 h 1540864"/>
                        <a:gd name="connsiteX3" fmla="*/ 733246 w 1800045"/>
                        <a:gd name="connsiteY3" fmla="*/ 1518334 h 1540864"/>
                        <a:gd name="connsiteX4" fmla="*/ 846108 w 1800045"/>
                        <a:gd name="connsiteY4" fmla="*/ 1327114 h 1540864"/>
                        <a:gd name="connsiteX5" fmla="*/ 1035171 w 1800045"/>
                        <a:gd name="connsiteY5" fmla="*/ 1141647 h 1540864"/>
                        <a:gd name="connsiteX6" fmla="*/ 1132937 w 1800045"/>
                        <a:gd name="connsiteY6" fmla="*/ 1309861 h 1540864"/>
                        <a:gd name="connsiteX7" fmla="*/ 1173912 w 1800045"/>
                        <a:gd name="connsiteY7" fmla="*/ 1400439 h 1540864"/>
                        <a:gd name="connsiteX8" fmla="*/ 1317685 w 1800045"/>
                        <a:gd name="connsiteY8" fmla="*/ 1482391 h 1540864"/>
                        <a:gd name="connsiteX9" fmla="*/ 581564 w 1800045"/>
                        <a:gd name="connsiteY9" fmla="*/ 447221 h 1540864"/>
                        <a:gd name="connsiteX10" fmla="*/ 708804 w 1800045"/>
                        <a:gd name="connsiteY10" fmla="*/ 524858 h 1540864"/>
                        <a:gd name="connsiteX11" fmla="*/ 792912 w 1800045"/>
                        <a:gd name="connsiteY11" fmla="*/ 531328 h 1540864"/>
                        <a:gd name="connsiteX12" fmla="*/ 838200 w 1800045"/>
                        <a:gd name="connsiteY12" fmla="*/ 475256 h 1540864"/>
                        <a:gd name="connsiteX13" fmla="*/ 987006 w 1800045"/>
                        <a:gd name="connsiteY13" fmla="*/ 552894 h 1540864"/>
                        <a:gd name="connsiteX14" fmla="*/ 1101306 w 1800045"/>
                        <a:gd name="connsiteY14" fmla="*/ 518389 h 1540864"/>
                        <a:gd name="connsiteX15" fmla="*/ 1204823 w 1800045"/>
                        <a:gd name="connsiteY15" fmla="*/ 417028 h 1540864"/>
                        <a:gd name="connsiteX16" fmla="*/ 1278147 w 1800045"/>
                        <a:gd name="connsiteY16" fmla="*/ 175489 h 1540864"/>
                        <a:gd name="connsiteX17" fmla="*/ 1351472 w 1800045"/>
                        <a:gd name="connsiteY17" fmla="*/ 209994 h 1540864"/>
                        <a:gd name="connsiteX18" fmla="*/ 1403230 w 1800045"/>
                        <a:gd name="connsiteY18" fmla="*/ 319981 h 1540864"/>
                        <a:gd name="connsiteX19" fmla="*/ 1470085 w 1800045"/>
                        <a:gd name="connsiteY19" fmla="*/ 319981 h 1540864"/>
                        <a:gd name="connsiteX20" fmla="*/ 1539096 w 1800045"/>
                        <a:gd name="connsiteY20" fmla="*/ 30996 h 1540864"/>
                        <a:gd name="connsiteX21" fmla="*/ 1603795 w 1800045"/>
                        <a:gd name="connsiteY21" fmla="*/ 35309 h 1540864"/>
                        <a:gd name="connsiteX22" fmla="*/ 1715938 w 1800045"/>
                        <a:gd name="connsiteY22" fmla="*/ 272536 h 1540864"/>
                        <a:gd name="connsiteX23" fmla="*/ 1800045 w 1800045"/>
                        <a:gd name="connsiteY23" fmla="*/ 319981 h 1540864"/>
                        <a:gd name="connsiteX0" fmla="*/ 0 w 1800045"/>
                        <a:gd name="connsiteY0" fmla="*/ 1441416 h 1550179"/>
                        <a:gd name="connsiteX1" fmla="*/ 283953 w 1800045"/>
                        <a:gd name="connsiteY1" fmla="*/ 1440696 h 1550179"/>
                        <a:gd name="connsiteX2" fmla="*/ 583722 w 1800045"/>
                        <a:gd name="connsiteY2" fmla="*/ 1529836 h 1550179"/>
                        <a:gd name="connsiteX3" fmla="*/ 733246 w 1800045"/>
                        <a:gd name="connsiteY3" fmla="*/ 1518334 h 1550179"/>
                        <a:gd name="connsiteX4" fmla="*/ 846108 w 1800045"/>
                        <a:gd name="connsiteY4" fmla="*/ 1327114 h 1550179"/>
                        <a:gd name="connsiteX5" fmla="*/ 1035171 w 1800045"/>
                        <a:gd name="connsiteY5" fmla="*/ 1141647 h 1550179"/>
                        <a:gd name="connsiteX6" fmla="*/ 1132937 w 1800045"/>
                        <a:gd name="connsiteY6" fmla="*/ 1309861 h 1550179"/>
                        <a:gd name="connsiteX7" fmla="*/ 1222795 w 1800045"/>
                        <a:gd name="connsiteY7" fmla="*/ 1434945 h 1550179"/>
                        <a:gd name="connsiteX8" fmla="*/ 1317685 w 1800045"/>
                        <a:gd name="connsiteY8" fmla="*/ 1482391 h 1550179"/>
                        <a:gd name="connsiteX9" fmla="*/ 581564 w 1800045"/>
                        <a:gd name="connsiteY9" fmla="*/ 447221 h 1550179"/>
                        <a:gd name="connsiteX10" fmla="*/ 708804 w 1800045"/>
                        <a:gd name="connsiteY10" fmla="*/ 524858 h 1550179"/>
                        <a:gd name="connsiteX11" fmla="*/ 792912 w 1800045"/>
                        <a:gd name="connsiteY11" fmla="*/ 531328 h 1550179"/>
                        <a:gd name="connsiteX12" fmla="*/ 838200 w 1800045"/>
                        <a:gd name="connsiteY12" fmla="*/ 475256 h 1550179"/>
                        <a:gd name="connsiteX13" fmla="*/ 987006 w 1800045"/>
                        <a:gd name="connsiteY13" fmla="*/ 552894 h 1550179"/>
                        <a:gd name="connsiteX14" fmla="*/ 1101306 w 1800045"/>
                        <a:gd name="connsiteY14" fmla="*/ 518389 h 1550179"/>
                        <a:gd name="connsiteX15" fmla="*/ 1204823 w 1800045"/>
                        <a:gd name="connsiteY15" fmla="*/ 417028 h 1550179"/>
                        <a:gd name="connsiteX16" fmla="*/ 1278147 w 1800045"/>
                        <a:gd name="connsiteY16" fmla="*/ 175489 h 1550179"/>
                        <a:gd name="connsiteX17" fmla="*/ 1351472 w 1800045"/>
                        <a:gd name="connsiteY17" fmla="*/ 209994 h 1550179"/>
                        <a:gd name="connsiteX18" fmla="*/ 1403230 w 1800045"/>
                        <a:gd name="connsiteY18" fmla="*/ 319981 h 1550179"/>
                        <a:gd name="connsiteX19" fmla="*/ 1470085 w 1800045"/>
                        <a:gd name="connsiteY19" fmla="*/ 319981 h 1550179"/>
                        <a:gd name="connsiteX20" fmla="*/ 1539096 w 1800045"/>
                        <a:gd name="connsiteY20" fmla="*/ 30996 h 1550179"/>
                        <a:gd name="connsiteX21" fmla="*/ 1603795 w 1800045"/>
                        <a:gd name="connsiteY21" fmla="*/ 35309 h 1550179"/>
                        <a:gd name="connsiteX22" fmla="*/ 1715938 w 1800045"/>
                        <a:gd name="connsiteY22" fmla="*/ 272536 h 1550179"/>
                        <a:gd name="connsiteX23" fmla="*/ 1800045 w 1800045"/>
                        <a:gd name="connsiteY23" fmla="*/ 319981 h 1550179"/>
                        <a:gd name="connsiteX0" fmla="*/ 0 w 1800045"/>
                        <a:gd name="connsiteY0" fmla="*/ 1441416 h 1530700"/>
                        <a:gd name="connsiteX1" fmla="*/ 283953 w 1800045"/>
                        <a:gd name="connsiteY1" fmla="*/ 1440696 h 1530700"/>
                        <a:gd name="connsiteX2" fmla="*/ 583722 w 1800045"/>
                        <a:gd name="connsiteY2" fmla="*/ 1529836 h 1530700"/>
                        <a:gd name="connsiteX3" fmla="*/ 733246 w 1800045"/>
                        <a:gd name="connsiteY3" fmla="*/ 1518334 h 1530700"/>
                        <a:gd name="connsiteX4" fmla="*/ 846108 w 1800045"/>
                        <a:gd name="connsiteY4" fmla="*/ 1327114 h 1530700"/>
                        <a:gd name="connsiteX5" fmla="*/ 1035171 w 1800045"/>
                        <a:gd name="connsiteY5" fmla="*/ 1141647 h 1530700"/>
                        <a:gd name="connsiteX6" fmla="*/ 1132937 w 1800045"/>
                        <a:gd name="connsiteY6" fmla="*/ 1309861 h 1530700"/>
                        <a:gd name="connsiteX7" fmla="*/ 1222795 w 1800045"/>
                        <a:gd name="connsiteY7" fmla="*/ 1434945 h 1530700"/>
                        <a:gd name="connsiteX8" fmla="*/ 1475836 w 1800045"/>
                        <a:gd name="connsiteY8" fmla="*/ 1396127 h 1530700"/>
                        <a:gd name="connsiteX9" fmla="*/ 581564 w 1800045"/>
                        <a:gd name="connsiteY9" fmla="*/ 447221 h 1530700"/>
                        <a:gd name="connsiteX10" fmla="*/ 708804 w 1800045"/>
                        <a:gd name="connsiteY10" fmla="*/ 524858 h 1530700"/>
                        <a:gd name="connsiteX11" fmla="*/ 792912 w 1800045"/>
                        <a:gd name="connsiteY11" fmla="*/ 531328 h 1530700"/>
                        <a:gd name="connsiteX12" fmla="*/ 838200 w 1800045"/>
                        <a:gd name="connsiteY12" fmla="*/ 475256 h 1530700"/>
                        <a:gd name="connsiteX13" fmla="*/ 987006 w 1800045"/>
                        <a:gd name="connsiteY13" fmla="*/ 552894 h 1530700"/>
                        <a:gd name="connsiteX14" fmla="*/ 1101306 w 1800045"/>
                        <a:gd name="connsiteY14" fmla="*/ 518389 h 1530700"/>
                        <a:gd name="connsiteX15" fmla="*/ 1204823 w 1800045"/>
                        <a:gd name="connsiteY15" fmla="*/ 417028 h 1530700"/>
                        <a:gd name="connsiteX16" fmla="*/ 1278147 w 1800045"/>
                        <a:gd name="connsiteY16" fmla="*/ 175489 h 1530700"/>
                        <a:gd name="connsiteX17" fmla="*/ 1351472 w 1800045"/>
                        <a:gd name="connsiteY17" fmla="*/ 209994 h 1530700"/>
                        <a:gd name="connsiteX18" fmla="*/ 1403230 w 1800045"/>
                        <a:gd name="connsiteY18" fmla="*/ 319981 h 1530700"/>
                        <a:gd name="connsiteX19" fmla="*/ 1470085 w 1800045"/>
                        <a:gd name="connsiteY19" fmla="*/ 319981 h 1530700"/>
                        <a:gd name="connsiteX20" fmla="*/ 1539096 w 1800045"/>
                        <a:gd name="connsiteY20" fmla="*/ 30996 h 1530700"/>
                        <a:gd name="connsiteX21" fmla="*/ 1603795 w 1800045"/>
                        <a:gd name="connsiteY21" fmla="*/ 35309 h 1530700"/>
                        <a:gd name="connsiteX22" fmla="*/ 1715938 w 1800045"/>
                        <a:gd name="connsiteY22" fmla="*/ 272536 h 1530700"/>
                        <a:gd name="connsiteX23" fmla="*/ 1800045 w 1800045"/>
                        <a:gd name="connsiteY23" fmla="*/ 319981 h 1530700"/>
                        <a:gd name="connsiteX0" fmla="*/ 0 w 1800045"/>
                        <a:gd name="connsiteY0" fmla="*/ 1441416 h 1530700"/>
                        <a:gd name="connsiteX1" fmla="*/ 283953 w 1800045"/>
                        <a:gd name="connsiteY1" fmla="*/ 1440696 h 1530700"/>
                        <a:gd name="connsiteX2" fmla="*/ 583722 w 1800045"/>
                        <a:gd name="connsiteY2" fmla="*/ 1529836 h 1530700"/>
                        <a:gd name="connsiteX3" fmla="*/ 733246 w 1800045"/>
                        <a:gd name="connsiteY3" fmla="*/ 1518334 h 1530700"/>
                        <a:gd name="connsiteX4" fmla="*/ 846108 w 1800045"/>
                        <a:gd name="connsiteY4" fmla="*/ 1327114 h 1530700"/>
                        <a:gd name="connsiteX5" fmla="*/ 1035171 w 1800045"/>
                        <a:gd name="connsiteY5" fmla="*/ 1141647 h 1530700"/>
                        <a:gd name="connsiteX6" fmla="*/ 1132937 w 1800045"/>
                        <a:gd name="connsiteY6" fmla="*/ 1309861 h 1530700"/>
                        <a:gd name="connsiteX7" fmla="*/ 1222795 w 1800045"/>
                        <a:gd name="connsiteY7" fmla="*/ 1434945 h 1530700"/>
                        <a:gd name="connsiteX8" fmla="*/ 1475836 w 1800045"/>
                        <a:gd name="connsiteY8" fmla="*/ 1396127 h 1530700"/>
                        <a:gd name="connsiteX9" fmla="*/ 581564 w 1800045"/>
                        <a:gd name="connsiteY9" fmla="*/ 447221 h 1530700"/>
                        <a:gd name="connsiteX10" fmla="*/ 708804 w 1800045"/>
                        <a:gd name="connsiteY10" fmla="*/ 524858 h 1530700"/>
                        <a:gd name="connsiteX11" fmla="*/ 792912 w 1800045"/>
                        <a:gd name="connsiteY11" fmla="*/ 531328 h 1530700"/>
                        <a:gd name="connsiteX12" fmla="*/ 838200 w 1800045"/>
                        <a:gd name="connsiteY12" fmla="*/ 475256 h 1530700"/>
                        <a:gd name="connsiteX13" fmla="*/ 987006 w 1800045"/>
                        <a:gd name="connsiteY13" fmla="*/ 552894 h 1530700"/>
                        <a:gd name="connsiteX14" fmla="*/ 1101306 w 1800045"/>
                        <a:gd name="connsiteY14" fmla="*/ 518389 h 1530700"/>
                        <a:gd name="connsiteX15" fmla="*/ 1204823 w 1800045"/>
                        <a:gd name="connsiteY15" fmla="*/ 417028 h 1530700"/>
                        <a:gd name="connsiteX16" fmla="*/ 1278147 w 1800045"/>
                        <a:gd name="connsiteY16" fmla="*/ 175489 h 1530700"/>
                        <a:gd name="connsiteX17" fmla="*/ 1351472 w 1800045"/>
                        <a:gd name="connsiteY17" fmla="*/ 209994 h 1530700"/>
                        <a:gd name="connsiteX18" fmla="*/ 1403230 w 1800045"/>
                        <a:gd name="connsiteY18" fmla="*/ 319981 h 1530700"/>
                        <a:gd name="connsiteX19" fmla="*/ 1470085 w 1800045"/>
                        <a:gd name="connsiteY19" fmla="*/ 319981 h 1530700"/>
                        <a:gd name="connsiteX20" fmla="*/ 1539096 w 1800045"/>
                        <a:gd name="connsiteY20" fmla="*/ 30996 h 1530700"/>
                        <a:gd name="connsiteX21" fmla="*/ 1603795 w 1800045"/>
                        <a:gd name="connsiteY21" fmla="*/ 35309 h 1530700"/>
                        <a:gd name="connsiteX22" fmla="*/ 1715938 w 1800045"/>
                        <a:gd name="connsiteY22" fmla="*/ 272536 h 1530700"/>
                        <a:gd name="connsiteX23" fmla="*/ 1800045 w 1800045"/>
                        <a:gd name="connsiteY23" fmla="*/ 319981 h 1530700"/>
                        <a:gd name="connsiteX0" fmla="*/ 0 w 1800045"/>
                        <a:gd name="connsiteY0" fmla="*/ 1441416 h 1530700"/>
                        <a:gd name="connsiteX1" fmla="*/ 283953 w 1800045"/>
                        <a:gd name="connsiteY1" fmla="*/ 1440696 h 1530700"/>
                        <a:gd name="connsiteX2" fmla="*/ 583722 w 1800045"/>
                        <a:gd name="connsiteY2" fmla="*/ 1529836 h 1530700"/>
                        <a:gd name="connsiteX3" fmla="*/ 733246 w 1800045"/>
                        <a:gd name="connsiteY3" fmla="*/ 1518334 h 1530700"/>
                        <a:gd name="connsiteX4" fmla="*/ 846108 w 1800045"/>
                        <a:gd name="connsiteY4" fmla="*/ 1327114 h 1530700"/>
                        <a:gd name="connsiteX5" fmla="*/ 1035171 w 1800045"/>
                        <a:gd name="connsiteY5" fmla="*/ 1141647 h 1530700"/>
                        <a:gd name="connsiteX6" fmla="*/ 1132937 w 1800045"/>
                        <a:gd name="connsiteY6" fmla="*/ 1309861 h 1530700"/>
                        <a:gd name="connsiteX7" fmla="*/ 1222795 w 1800045"/>
                        <a:gd name="connsiteY7" fmla="*/ 1434945 h 1530700"/>
                        <a:gd name="connsiteX8" fmla="*/ 1328469 w 1800045"/>
                        <a:gd name="connsiteY8" fmla="*/ 1483828 h 1530700"/>
                        <a:gd name="connsiteX9" fmla="*/ 1475836 w 1800045"/>
                        <a:gd name="connsiteY9" fmla="*/ 1396127 h 1530700"/>
                        <a:gd name="connsiteX10" fmla="*/ 581564 w 1800045"/>
                        <a:gd name="connsiteY10" fmla="*/ 447221 h 1530700"/>
                        <a:gd name="connsiteX11" fmla="*/ 708804 w 1800045"/>
                        <a:gd name="connsiteY11" fmla="*/ 524858 h 1530700"/>
                        <a:gd name="connsiteX12" fmla="*/ 792912 w 1800045"/>
                        <a:gd name="connsiteY12" fmla="*/ 531328 h 1530700"/>
                        <a:gd name="connsiteX13" fmla="*/ 838200 w 1800045"/>
                        <a:gd name="connsiteY13" fmla="*/ 475256 h 1530700"/>
                        <a:gd name="connsiteX14" fmla="*/ 987006 w 1800045"/>
                        <a:gd name="connsiteY14" fmla="*/ 552894 h 1530700"/>
                        <a:gd name="connsiteX15" fmla="*/ 1101306 w 1800045"/>
                        <a:gd name="connsiteY15" fmla="*/ 518389 h 1530700"/>
                        <a:gd name="connsiteX16" fmla="*/ 1204823 w 1800045"/>
                        <a:gd name="connsiteY16" fmla="*/ 417028 h 1530700"/>
                        <a:gd name="connsiteX17" fmla="*/ 1278147 w 1800045"/>
                        <a:gd name="connsiteY17" fmla="*/ 175489 h 1530700"/>
                        <a:gd name="connsiteX18" fmla="*/ 1351472 w 1800045"/>
                        <a:gd name="connsiteY18" fmla="*/ 209994 h 1530700"/>
                        <a:gd name="connsiteX19" fmla="*/ 1403230 w 1800045"/>
                        <a:gd name="connsiteY19" fmla="*/ 319981 h 1530700"/>
                        <a:gd name="connsiteX20" fmla="*/ 1470085 w 1800045"/>
                        <a:gd name="connsiteY20" fmla="*/ 319981 h 1530700"/>
                        <a:gd name="connsiteX21" fmla="*/ 1539096 w 1800045"/>
                        <a:gd name="connsiteY21" fmla="*/ 30996 h 1530700"/>
                        <a:gd name="connsiteX22" fmla="*/ 1603795 w 1800045"/>
                        <a:gd name="connsiteY22" fmla="*/ 35309 h 1530700"/>
                        <a:gd name="connsiteX23" fmla="*/ 1715938 w 1800045"/>
                        <a:gd name="connsiteY23" fmla="*/ 272536 h 1530700"/>
                        <a:gd name="connsiteX24" fmla="*/ 1800045 w 1800045"/>
                        <a:gd name="connsiteY24" fmla="*/ 319981 h 1530700"/>
                        <a:gd name="connsiteX0" fmla="*/ 0 w 1800045"/>
                        <a:gd name="connsiteY0" fmla="*/ 1441416 h 1530700"/>
                        <a:gd name="connsiteX1" fmla="*/ 283953 w 1800045"/>
                        <a:gd name="connsiteY1" fmla="*/ 1440696 h 1530700"/>
                        <a:gd name="connsiteX2" fmla="*/ 583722 w 1800045"/>
                        <a:gd name="connsiteY2" fmla="*/ 1529836 h 1530700"/>
                        <a:gd name="connsiteX3" fmla="*/ 733246 w 1800045"/>
                        <a:gd name="connsiteY3" fmla="*/ 1518334 h 1530700"/>
                        <a:gd name="connsiteX4" fmla="*/ 846108 w 1800045"/>
                        <a:gd name="connsiteY4" fmla="*/ 1327114 h 1530700"/>
                        <a:gd name="connsiteX5" fmla="*/ 1035171 w 1800045"/>
                        <a:gd name="connsiteY5" fmla="*/ 1141647 h 1530700"/>
                        <a:gd name="connsiteX6" fmla="*/ 1132937 w 1800045"/>
                        <a:gd name="connsiteY6" fmla="*/ 1309861 h 1530700"/>
                        <a:gd name="connsiteX7" fmla="*/ 1222795 w 1800045"/>
                        <a:gd name="connsiteY7" fmla="*/ 1434945 h 1530700"/>
                        <a:gd name="connsiteX8" fmla="*/ 1328469 w 1800045"/>
                        <a:gd name="connsiteY8" fmla="*/ 1483828 h 1530700"/>
                        <a:gd name="connsiteX9" fmla="*/ 1475836 w 1800045"/>
                        <a:gd name="connsiteY9" fmla="*/ 1396127 h 1530700"/>
                        <a:gd name="connsiteX10" fmla="*/ 581564 w 1800045"/>
                        <a:gd name="connsiteY10" fmla="*/ 447221 h 1530700"/>
                        <a:gd name="connsiteX11" fmla="*/ 708804 w 1800045"/>
                        <a:gd name="connsiteY11" fmla="*/ 524858 h 1530700"/>
                        <a:gd name="connsiteX12" fmla="*/ 792912 w 1800045"/>
                        <a:gd name="connsiteY12" fmla="*/ 531328 h 1530700"/>
                        <a:gd name="connsiteX13" fmla="*/ 838200 w 1800045"/>
                        <a:gd name="connsiteY13" fmla="*/ 475256 h 1530700"/>
                        <a:gd name="connsiteX14" fmla="*/ 987006 w 1800045"/>
                        <a:gd name="connsiteY14" fmla="*/ 552894 h 1530700"/>
                        <a:gd name="connsiteX15" fmla="*/ 1101306 w 1800045"/>
                        <a:gd name="connsiteY15" fmla="*/ 518389 h 1530700"/>
                        <a:gd name="connsiteX16" fmla="*/ 1204823 w 1800045"/>
                        <a:gd name="connsiteY16" fmla="*/ 417028 h 1530700"/>
                        <a:gd name="connsiteX17" fmla="*/ 1278147 w 1800045"/>
                        <a:gd name="connsiteY17" fmla="*/ 175489 h 1530700"/>
                        <a:gd name="connsiteX18" fmla="*/ 1351472 w 1800045"/>
                        <a:gd name="connsiteY18" fmla="*/ 209994 h 1530700"/>
                        <a:gd name="connsiteX19" fmla="*/ 1403230 w 1800045"/>
                        <a:gd name="connsiteY19" fmla="*/ 319981 h 1530700"/>
                        <a:gd name="connsiteX20" fmla="*/ 1470085 w 1800045"/>
                        <a:gd name="connsiteY20" fmla="*/ 319981 h 1530700"/>
                        <a:gd name="connsiteX21" fmla="*/ 1539096 w 1800045"/>
                        <a:gd name="connsiteY21" fmla="*/ 30996 h 1530700"/>
                        <a:gd name="connsiteX22" fmla="*/ 1603795 w 1800045"/>
                        <a:gd name="connsiteY22" fmla="*/ 35309 h 1530700"/>
                        <a:gd name="connsiteX23" fmla="*/ 1715938 w 1800045"/>
                        <a:gd name="connsiteY23" fmla="*/ 272536 h 1530700"/>
                        <a:gd name="connsiteX24" fmla="*/ 1800045 w 1800045"/>
                        <a:gd name="connsiteY24" fmla="*/ 319981 h 1530700"/>
                        <a:gd name="connsiteX0" fmla="*/ 0 w 1800045"/>
                        <a:gd name="connsiteY0" fmla="*/ 1441416 h 1530700"/>
                        <a:gd name="connsiteX1" fmla="*/ 283953 w 1800045"/>
                        <a:gd name="connsiteY1" fmla="*/ 1440696 h 1530700"/>
                        <a:gd name="connsiteX2" fmla="*/ 583722 w 1800045"/>
                        <a:gd name="connsiteY2" fmla="*/ 1529836 h 1530700"/>
                        <a:gd name="connsiteX3" fmla="*/ 733246 w 1800045"/>
                        <a:gd name="connsiteY3" fmla="*/ 1518334 h 1530700"/>
                        <a:gd name="connsiteX4" fmla="*/ 846108 w 1800045"/>
                        <a:gd name="connsiteY4" fmla="*/ 1327114 h 1530700"/>
                        <a:gd name="connsiteX5" fmla="*/ 1035171 w 1800045"/>
                        <a:gd name="connsiteY5" fmla="*/ 1141647 h 1530700"/>
                        <a:gd name="connsiteX6" fmla="*/ 1132937 w 1800045"/>
                        <a:gd name="connsiteY6" fmla="*/ 1309861 h 1530700"/>
                        <a:gd name="connsiteX7" fmla="*/ 1222795 w 1800045"/>
                        <a:gd name="connsiteY7" fmla="*/ 1434945 h 1530700"/>
                        <a:gd name="connsiteX8" fmla="*/ 1328469 w 1800045"/>
                        <a:gd name="connsiteY8" fmla="*/ 1483828 h 1530700"/>
                        <a:gd name="connsiteX9" fmla="*/ 1475836 w 1800045"/>
                        <a:gd name="connsiteY9" fmla="*/ 1396127 h 1530700"/>
                        <a:gd name="connsiteX10" fmla="*/ 581564 w 1800045"/>
                        <a:gd name="connsiteY10" fmla="*/ 447221 h 1530700"/>
                        <a:gd name="connsiteX11" fmla="*/ 708804 w 1800045"/>
                        <a:gd name="connsiteY11" fmla="*/ 524858 h 1530700"/>
                        <a:gd name="connsiteX12" fmla="*/ 792912 w 1800045"/>
                        <a:gd name="connsiteY12" fmla="*/ 531328 h 1530700"/>
                        <a:gd name="connsiteX13" fmla="*/ 838200 w 1800045"/>
                        <a:gd name="connsiteY13" fmla="*/ 475256 h 1530700"/>
                        <a:gd name="connsiteX14" fmla="*/ 987006 w 1800045"/>
                        <a:gd name="connsiteY14" fmla="*/ 552894 h 1530700"/>
                        <a:gd name="connsiteX15" fmla="*/ 1101306 w 1800045"/>
                        <a:gd name="connsiteY15" fmla="*/ 518389 h 1530700"/>
                        <a:gd name="connsiteX16" fmla="*/ 1204823 w 1800045"/>
                        <a:gd name="connsiteY16" fmla="*/ 417028 h 1530700"/>
                        <a:gd name="connsiteX17" fmla="*/ 1278147 w 1800045"/>
                        <a:gd name="connsiteY17" fmla="*/ 175489 h 1530700"/>
                        <a:gd name="connsiteX18" fmla="*/ 1351472 w 1800045"/>
                        <a:gd name="connsiteY18" fmla="*/ 209994 h 1530700"/>
                        <a:gd name="connsiteX19" fmla="*/ 1403230 w 1800045"/>
                        <a:gd name="connsiteY19" fmla="*/ 319981 h 1530700"/>
                        <a:gd name="connsiteX20" fmla="*/ 1470085 w 1800045"/>
                        <a:gd name="connsiteY20" fmla="*/ 319981 h 1530700"/>
                        <a:gd name="connsiteX21" fmla="*/ 1539096 w 1800045"/>
                        <a:gd name="connsiteY21" fmla="*/ 30996 h 1530700"/>
                        <a:gd name="connsiteX22" fmla="*/ 1603795 w 1800045"/>
                        <a:gd name="connsiteY22" fmla="*/ 35309 h 1530700"/>
                        <a:gd name="connsiteX23" fmla="*/ 1715938 w 1800045"/>
                        <a:gd name="connsiteY23" fmla="*/ 272536 h 1530700"/>
                        <a:gd name="connsiteX24" fmla="*/ 1800045 w 1800045"/>
                        <a:gd name="connsiteY24" fmla="*/ 319981 h 1530700"/>
                        <a:gd name="connsiteX0" fmla="*/ 0 w 1800045"/>
                        <a:gd name="connsiteY0" fmla="*/ 1441416 h 1530700"/>
                        <a:gd name="connsiteX1" fmla="*/ 283953 w 1800045"/>
                        <a:gd name="connsiteY1" fmla="*/ 1440696 h 1530700"/>
                        <a:gd name="connsiteX2" fmla="*/ 583722 w 1800045"/>
                        <a:gd name="connsiteY2" fmla="*/ 1529836 h 1530700"/>
                        <a:gd name="connsiteX3" fmla="*/ 733246 w 1800045"/>
                        <a:gd name="connsiteY3" fmla="*/ 1518334 h 1530700"/>
                        <a:gd name="connsiteX4" fmla="*/ 846108 w 1800045"/>
                        <a:gd name="connsiteY4" fmla="*/ 1327114 h 1530700"/>
                        <a:gd name="connsiteX5" fmla="*/ 1035171 w 1800045"/>
                        <a:gd name="connsiteY5" fmla="*/ 1141647 h 1530700"/>
                        <a:gd name="connsiteX6" fmla="*/ 1132937 w 1800045"/>
                        <a:gd name="connsiteY6" fmla="*/ 1309861 h 1530700"/>
                        <a:gd name="connsiteX7" fmla="*/ 1222795 w 1800045"/>
                        <a:gd name="connsiteY7" fmla="*/ 1434945 h 1530700"/>
                        <a:gd name="connsiteX8" fmla="*/ 1328469 w 1800045"/>
                        <a:gd name="connsiteY8" fmla="*/ 1483828 h 1530700"/>
                        <a:gd name="connsiteX9" fmla="*/ 1631111 w 1800045"/>
                        <a:gd name="connsiteY9" fmla="*/ 1439259 h 1530700"/>
                        <a:gd name="connsiteX10" fmla="*/ 581564 w 1800045"/>
                        <a:gd name="connsiteY10" fmla="*/ 447221 h 1530700"/>
                        <a:gd name="connsiteX11" fmla="*/ 708804 w 1800045"/>
                        <a:gd name="connsiteY11" fmla="*/ 524858 h 1530700"/>
                        <a:gd name="connsiteX12" fmla="*/ 792912 w 1800045"/>
                        <a:gd name="connsiteY12" fmla="*/ 531328 h 1530700"/>
                        <a:gd name="connsiteX13" fmla="*/ 838200 w 1800045"/>
                        <a:gd name="connsiteY13" fmla="*/ 475256 h 1530700"/>
                        <a:gd name="connsiteX14" fmla="*/ 987006 w 1800045"/>
                        <a:gd name="connsiteY14" fmla="*/ 552894 h 1530700"/>
                        <a:gd name="connsiteX15" fmla="*/ 1101306 w 1800045"/>
                        <a:gd name="connsiteY15" fmla="*/ 518389 h 1530700"/>
                        <a:gd name="connsiteX16" fmla="*/ 1204823 w 1800045"/>
                        <a:gd name="connsiteY16" fmla="*/ 417028 h 1530700"/>
                        <a:gd name="connsiteX17" fmla="*/ 1278147 w 1800045"/>
                        <a:gd name="connsiteY17" fmla="*/ 175489 h 1530700"/>
                        <a:gd name="connsiteX18" fmla="*/ 1351472 w 1800045"/>
                        <a:gd name="connsiteY18" fmla="*/ 209994 h 1530700"/>
                        <a:gd name="connsiteX19" fmla="*/ 1403230 w 1800045"/>
                        <a:gd name="connsiteY19" fmla="*/ 319981 h 1530700"/>
                        <a:gd name="connsiteX20" fmla="*/ 1470085 w 1800045"/>
                        <a:gd name="connsiteY20" fmla="*/ 319981 h 1530700"/>
                        <a:gd name="connsiteX21" fmla="*/ 1539096 w 1800045"/>
                        <a:gd name="connsiteY21" fmla="*/ 30996 h 1530700"/>
                        <a:gd name="connsiteX22" fmla="*/ 1603795 w 1800045"/>
                        <a:gd name="connsiteY22" fmla="*/ 35309 h 1530700"/>
                        <a:gd name="connsiteX23" fmla="*/ 1715938 w 1800045"/>
                        <a:gd name="connsiteY23" fmla="*/ 272536 h 1530700"/>
                        <a:gd name="connsiteX24" fmla="*/ 1800045 w 1800045"/>
                        <a:gd name="connsiteY24" fmla="*/ 319981 h 1530700"/>
                        <a:gd name="connsiteX0" fmla="*/ 0 w 1715938"/>
                        <a:gd name="connsiteY0" fmla="*/ 1441416 h 1530700"/>
                        <a:gd name="connsiteX1" fmla="*/ 283953 w 1715938"/>
                        <a:gd name="connsiteY1" fmla="*/ 1440696 h 1530700"/>
                        <a:gd name="connsiteX2" fmla="*/ 583722 w 1715938"/>
                        <a:gd name="connsiteY2" fmla="*/ 1529836 h 1530700"/>
                        <a:gd name="connsiteX3" fmla="*/ 733246 w 1715938"/>
                        <a:gd name="connsiteY3" fmla="*/ 1518334 h 1530700"/>
                        <a:gd name="connsiteX4" fmla="*/ 846108 w 1715938"/>
                        <a:gd name="connsiteY4" fmla="*/ 1327114 h 1530700"/>
                        <a:gd name="connsiteX5" fmla="*/ 1035171 w 1715938"/>
                        <a:gd name="connsiteY5" fmla="*/ 1141647 h 1530700"/>
                        <a:gd name="connsiteX6" fmla="*/ 1132937 w 1715938"/>
                        <a:gd name="connsiteY6" fmla="*/ 1309861 h 1530700"/>
                        <a:gd name="connsiteX7" fmla="*/ 1222795 w 1715938"/>
                        <a:gd name="connsiteY7" fmla="*/ 1434945 h 1530700"/>
                        <a:gd name="connsiteX8" fmla="*/ 1328469 w 1715938"/>
                        <a:gd name="connsiteY8" fmla="*/ 1483828 h 1530700"/>
                        <a:gd name="connsiteX9" fmla="*/ 1631111 w 1715938"/>
                        <a:gd name="connsiteY9" fmla="*/ 1439259 h 1530700"/>
                        <a:gd name="connsiteX10" fmla="*/ 581564 w 1715938"/>
                        <a:gd name="connsiteY10" fmla="*/ 447221 h 1530700"/>
                        <a:gd name="connsiteX11" fmla="*/ 708804 w 1715938"/>
                        <a:gd name="connsiteY11" fmla="*/ 524858 h 1530700"/>
                        <a:gd name="connsiteX12" fmla="*/ 792912 w 1715938"/>
                        <a:gd name="connsiteY12" fmla="*/ 531328 h 1530700"/>
                        <a:gd name="connsiteX13" fmla="*/ 838200 w 1715938"/>
                        <a:gd name="connsiteY13" fmla="*/ 475256 h 1530700"/>
                        <a:gd name="connsiteX14" fmla="*/ 987006 w 1715938"/>
                        <a:gd name="connsiteY14" fmla="*/ 552894 h 1530700"/>
                        <a:gd name="connsiteX15" fmla="*/ 1101306 w 1715938"/>
                        <a:gd name="connsiteY15" fmla="*/ 518389 h 1530700"/>
                        <a:gd name="connsiteX16" fmla="*/ 1204823 w 1715938"/>
                        <a:gd name="connsiteY16" fmla="*/ 417028 h 1530700"/>
                        <a:gd name="connsiteX17" fmla="*/ 1278147 w 1715938"/>
                        <a:gd name="connsiteY17" fmla="*/ 175489 h 1530700"/>
                        <a:gd name="connsiteX18" fmla="*/ 1351472 w 1715938"/>
                        <a:gd name="connsiteY18" fmla="*/ 209994 h 1530700"/>
                        <a:gd name="connsiteX19" fmla="*/ 1403230 w 1715938"/>
                        <a:gd name="connsiteY19" fmla="*/ 319981 h 1530700"/>
                        <a:gd name="connsiteX20" fmla="*/ 1470085 w 1715938"/>
                        <a:gd name="connsiteY20" fmla="*/ 319981 h 1530700"/>
                        <a:gd name="connsiteX21" fmla="*/ 1539096 w 1715938"/>
                        <a:gd name="connsiteY21" fmla="*/ 30996 h 1530700"/>
                        <a:gd name="connsiteX22" fmla="*/ 1603795 w 1715938"/>
                        <a:gd name="connsiteY22" fmla="*/ 35309 h 1530700"/>
                        <a:gd name="connsiteX23" fmla="*/ 1715938 w 1715938"/>
                        <a:gd name="connsiteY23" fmla="*/ 272536 h 1530700"/>
                        <a:gd name="connsiteX0" fmla="*/ 0 w 1656967"/>
                        <a:gd name="connsiteY0" fmla="*/ 1441416 h 1530700"/>
                        <a:gd name="connsiteX1" fmla="*/ 283953 w 1656967"/>
                        <a:gd name="connsiteY1" fmla="*/ 1440696 h 1530700"/>
                        <a:gd name="connsiteX2" fmla="*/ 583722 w 1656967"/>
                        <a:gd name="connsiteY2" fmla="*/ 1529836 h 1530700"/>
                        <a:gd name="connsiteX3" fmla="*/ 733246 w 1656967"/>
                        <a:gd name="connsiteY3" fmla="*/ 1518334 h 1530700"/>
                        <a:gd name="connsiteX4" fmla="*/ 846108 w 1656967"/>
                        <a:gd name="connsiteY4" fmla="*/ 1327114 h 1530700"/>
                        <a:gd name="connsiteX5" fmla="*/ 1035171 w 1656967"/>
                        <a:gd name="connsiteY5" fmla="*/ 1141647 h 1530700"/>
                        <a:gd name="connsiteX6" fmla="*/ 1132937 w 1656967"/>
                        <a:gd name="connsiteY6" fmla="*/ 1309861 h 1530700"/>
                        <a:gd name="connsiteX7" fmla="*/ 1222795 w 1656967"/>
                        <a:gd name="connsiteY7" fmla="*/ 1434945 h 1530700"/>
                        <a:gd name="connsiteX8" fmla="*/ 1328469 w 1656967"/>
                        <a:gd name="connsiteY8" fmla="*/ 1483828 h 1530700"/>
                        <a:gd name="connsiteX9" fmla="*/ 1631111 w 1656967"/>
                        <a:gd name="connsiteY9" fmla="*/ 1439259 h 1530700"/>
                        <a:gd name="connsiteX10" fmla="*/ 581564 w 1656967"/>
                        <a:gd name="connsiteY10" fmla="*/ 447221 h 1530700"/>
                        <a:gd name="connsiteX11" fmla="*/ 708804 w 1656967"/>
                        <a:gd name="connsiteY11" fmla="*/ 524858 h 1530700"/>
                        <a:gd name="connsiteX12" fmla="*/ 792912 w 1656967"/>
                        <a:gd name="connsiteY12" fmla="*/ 531328 h 1530700"/>
                        <a:gd name="connsiteX13" fmla="*/ 838200 w 1656967"/>
                        <a:gd name="connsiteY13" fmla="*/ 475256 h 1530700"/>
                        <a:gd name="connsiteX14" fmla="*/ 987006 w 1656967"/>
                        <a:gd name="connsiteY14" fmla="*/ 552894 h 1530700"/>
                        <a:gd name="connsiteX15" fmla="*/ 1101306 w 1656967"/>
                        <a:gd name="connsiteY15" fmla="*/ 518389 h 1530700"/>
                        <a:gd name="connsiteX16" fmla="*/ 1204823 w 1656967"/>
                        <a:gd name="connsiteY16" fmla="*/ 417028 h 1530700"/>
                        <a:gd name="connsiteX17" fmla="*/ 1278147 w 1656967"/>
                        <a:gd name="connsiteY17" fmla="*/ 175489 h 1530700"/>
                        <a:gd name="connsiteX18" fmla="*/ 1351472 w 1656967"/>
                        <a:gd name="connsiteY18" fmla="*/ 209994 h 1530700"/>
                        <a:gd name="connsiteX19" fmla="*/ 1403230 w 1656967"/>
                        <a:gd name="connsiteY19" fmla="*/ 319981 h 1530700"/>
                        <a:gd name="connsiteX20" fmla="*/ 1470085 w 1656967"/>
                        <a:gd name="connsiteY20" fmla="*/ 319981 h 1530700"/>
                        <a:gd name="connsiteX21" fmla="*/ 1539096 w 1656967"/>
                        <a:gd name="connsiteY21" fmla="*/ 30996 h 1530700"/>
                        <a:gd name="connsiteX22" fmla="*/ 1603795 w 1656967"/>
                        <a:gd name="connsiteY22" fmla="*/ 35309 h 1530700"/>
                        <a:gd name="connsiteX0" fmla="*/ 0 w 1656967"/>
                        <a:gd name="connsiteY0" fmla="*/ 1410420 h 1499704"/>
                        <a:gd name="connsiteX1" fmla="*/ 283953 w 1656967"/>
                        <a:gd name="connsiteY1" fmla="*/ 1409700 h 1499704"/>
                        <a:gd name="connsiteX2" fmla="*/ 583722 w 1656967"/>
                        <a:gd name="connsiteY2" fmla="*/ 1498840 h 1499704"/>
                        <a:gd name="connsiteX3" fmla="*/ 733246 w 1656967"/>
                        <a:gd name="connsiteY3" fmla="*/ 1487338 h 1499704"/>
                        <a:gd name="connsiteX4" fmla="*/ 846108 w 1656967"/>
                        <a:gd name="connsiteY4" fmla="*/ 1296118 h 1499704"/>
                        <a:gd name="connsiteX5" fmla="*/ 1035171 w 1656967"/>
                        <a:gd name="connsiteY5" fmla="*/ 1110651 h 1499704"/>
                        <a:gd name="connsiteX6" fmla="*/ 1132937 w 1656967"/>
                        <a:gd name="connsiteY6" fmla="*/ 1278865 h 1499704"/>
                        <a:gd name="connsiteX7" fmla="*/ 1222795 w 1656967"/>
                        <a:gd name="connsiteY7" fmla="*/ 1403949 h 1499704"/>
                        <a:gd name="connsiteX8" fmla="*/ 1328469 w 1656967"/>
                        <a:gd name="connsiteY8" fmla="*/ 1452832 h 1499704"/>
                        <a:gd name="connsiteX9" fmla="*/ 1631111 w 1656967"/>
                        <a:gd name="connsiteY9" fmla="*/ 1408263 h 1499704"/>
                        <a:gd name="connsiteX10" fmla="*/ 581564 w 1656967"/>
                        <a:gd name="connsiteY10" fmla="*/ 416225 h 1499704"/>
                        <a:gd name="connsiteX11" fmla="*/ 708804 w 1656967"/>
                        <a:gd name="connsiteY11" fmla="*/ 493862 h 1499704"/>
                        <a:gd name="connsiteX12" fmla="*/ 792912 w 1656967"/>
                        <a:gd name="connsiteY12" fmla="*/ 500332 h 1499704"/>
                        <a:gd name="connsiteX13" fmla="*/ 838200 w 1656967"/>
                        <a:gd name="connsiteY13" fmla="*/ 444260 h 1499704"/>
                        <a:gd name="connsiteX14" fmla="*/ 987006 w 1656967"/>
                        <a:gd name="connsiteY14" fmla="*/ 521898 h 1499704"/>
                        <a:gd name="connsiteX15" fmla="*/ 1101306 w 1656967"/>
                        <a:gd name="connsiteY15" fmla="*/ 487393 h 1499704"/>
                        <a:gd name="connsiteX16" fmla="*/ 1204823 w 1656967"/>
                        <a:gd name="connsiteY16" fmla="*/ 386032 h 1499704"/>
                        <a:gd name="connsiteX17" fmla="*/ 1278147 w 1656967"/>
                        <a:gd name="connsiteY17" fmla="*/ 144493 h 1499704"/>
                        <a:gd name="connsiteX18" fmla="*/ 1351472 w 1656967"/>
                        <a:gd name="connsiteY18" fmla="*/ 178998 h 1499704"/>
                        <a:gd name="connsiteX19" fmla="*/ 1403230 w 1656967"/>
                        <a:gd name="connsiteY19" fmla="*/ 288985 h 1499704"/>
                        <a:gd name="connsiteX20" fmla="*/ 1470085 w 1656967"/>
                        <a:gd name="connsiteY20" fmla="*/ 288985 h 1499704"/>
                        <a:gd name="connsiteX21" fmla="*/ 1539096 w 1656967"/>
                        <a:gd name="connsiteY21" fmla="*/ 0 h 1499704"/>
                        <a:gd name="connsiteX0" fmla="*/ 0 w 1656967"/>
                        <a:gd name="connsiteY0" fmla="*/ 1275751 h 1365035"/>
                        <a:gd name="connsiteX1" fmla="*/ 283953 w 1656967"/>
                        <a:gd name="connsiteY1" fmla="*/ 1275031 h 1365035"/>
                        <a:gd name="connsiteX2" fmla="*/ 583722 w 1656967"/>
                        <a:gd name="connsiteY2" fmla="*/ 1364171 h 1365035"/>
                        <a:gd name="connsiteX3" fmla="*/ 733246 w 1656967"/>
                        <a:gd name="connsiteY3" fmla="*/ 1352669 h 1365035"/>
                        <a:gd name="connsiteX4" fmla="*/ 846108 w 1656967"/>
                        <a:gd name="connsiteY4" fmla="*/ 1161449 h 1365035"/>
                        <a:gd name="connsiteX5" fmla="*/ 1035171 w 1656967"/>
                        <a:gd name="connsiteY5" fmla="*/ 975982 h 1365035"/>
                        <a:gd name="connsiteX6" fmla="*/ 1132937 w 1656967"/>
                        <a:gd name="connsiteY6" fmla="*/ 1144196 h 1365035"/>
                        <a:gd name="connsiteX7" fmla="*/ 1222795 w 1656967"/>
                        <a:gd name="connsiteY7" fmla="*/ 1269280 h 1365035"/>
                        <a:gd name="connsiteX8" fmla="*/ 1328469 w 1656967"/>
                        <a:gd name="connsiteY8" fmla="*/ 1318163 h 1365035"/>
                        <a:gd name="connsiteX9" fmla="*/ 1631111 w 1656967"/>
                        <a:gd name="connsiteY9" fmla="*/ 1273594 h 1365035"/>
                        <a:gd name="connsiteX10" fmla="*/ 581564 w 1656967"/>
                        <a:gd name="connsiteY10" fmla="*/ 281556 h 1365035"/>
                        <a:gd name="connsiteX11" fmla="*/ 708804 w 1656967"/>
                        <a:gd name="connsiteY11" fmla="*/ 359193 h 1365035"/>
                        <a:gd name="connsiteX12" fmla="*/ 792912 w 1656967"/>
                        <a:gd name="connsiteY12" fmla="*/ 365663 h 1365035"/>
                        <a:gd name="connsiteX13" fmla="*/ 838200 w 1656967"/>
                        <a:gd name="connsiteY13" fmla="*/ 309591 h 1365035"/>
                        <a:gd name="connsiteX14" fmla="*/ 987006 w 1656967"/>
                        <a:gd name="connsiteY14" fmla="*/ 387229 h 1365035"/>
                        <a:gd name="connsiteX15" fmla="*/ 1101306 w 1656967"/>
                        <a:gd name="connsiteY15" fmla="*/ 352724 h 1365035"/>
                        <a:gd name="connsiteX16" fmla="*/ 1204823 w 1656967"/>
                        <a:gd name="connsiteY16" fmla="*/ 251363 h 1365035"/>
                        <a:gd name="connsiteX17" fmla="*/ 1278147 w 1656967"/>
                        <a:gd name="connsiteY17" fmla="*/ 9824 h 1365035"/>
                        <a:gd name="connsiteX18" fmla="*/ 1351472 w 1656967"/>
                        <a:gd name="connsiteY18" fmla="*/ 44329 h 1365035"/>
                        <a:gd name="connsiteX19" fmla="*/ 1403230 w 1656967"/>
                        <a:gd name="connsiteY19" fmla="*/ 154316 h 1365035"/>
                        <a:gd name="connsiteX20" fmla="*/ 1470085 w 1656967"/>
                        <a:gd name="connsiteY20" fmla="*/ 154316 h 1365035"/>
                        <a:gd name="connsiteX0" fmla="*/ 0 w 1656967"/>
                        <a:gd name="connsiteY0" fmla="*/ 1275751 h 1365035"/>
                        <a:gd name="connsiteX1" fmla="*/ 283953 w 1656967"/>
                        <a:gd name="connsiteY1" fmla="*/ 1275031 h 1365035"/>
                        <a:gd name="connsiteX2" fmla="*/ 583722 w 1656967"/>
                        <a:gd name="connsiteY2" fmla="*/ 1364171 h 1365035"/>
                        <a:gd name="connsiteX3" fmla="*/ 733246 w 1656967"/>
                        <a:gd name="connsiteY3" fmla="*/ 1352669 h 1365035"/>
                        <a:gd name="connsiteX4" fmla="*/ 846108 w 1656967"/>
                        <a:gd name="connsiteY4" fmla="*/ 1161449 h 1365035"/>
                        <a:gd name="connsiteX5" fmla="*/ 1035171 w 1656967"/>
                        <a:gd name="connsiteY5" fmla="*/ 975982 h 1365035"/>
                        <a:gd name="connsiteX6" fmla="*/ 1132937 w 1656967"/>
                        <a:gd name="connsiteY6" fmla="*/ 1144196 h 1365035"/>
                        <a:gd name="connsiteX7" fmla="*/ 1222795 w 1656967"/>
                        <a:gd name="connsiteY7" fmla="*/ 1269280 h 1365035"/>
                        <a:gd name="connsiteX8" fmla="*/ 1328469 w 1656967"/>
                        <a:gd name="connsiteY8" fmla="*/ 1318163 h 1365035"/>
                        <a:gd name="connsiteX9" fmla="*/ 1631111 w 1656967"/>
                        <a:gd name="connsiteY9" fmla="*/ 1273594 h 1365035"/>
                        <a:gd name="connsiteX10" fmla="*/ 581564 w 1656967"/>
                        <a:gd name="connsiteY10" fmla="*/ 281556 h 1365035"/>
                        <a:gd name="connsiteX11" fmla="*/ 708804 w 1656967"/>
                        <a:gd name="connsiteY11" fmla="*/ 359193 h 1365035"/>
                        <a:gd name="connsiteX12" fmla="*/ 792912 w 1656967"/>
                        <a:gd name="connsiteY12" fmla="*/ 365663 h 1365035"/>
                        <a:gd name="connsiteX13" fmla="*/ 838200 w 1656967"/>
                        <a:gd name="connsiteY13" fmla="*/ 309591 h 1365035"/>
                        <a:gd name="connsiteX14" fmla="*/ 987006 w 1656967"/>
                        <a:gd name="connsiteY14" fmla="*/ 387229 h 1365035"/>
                        <a:gd name="connsiteX15" fmla="*/ 1101306 w 1656967"/>
                        <a:gd name="connsiteY15" fmla="*/ 352724 h 1365035"/>
                        <a:gd name="connsiteX16" fmla="*/ 1204823 w 1656967"/>
                        <a:gd name="connsiteY16" fmla="*/ 251363 h 1365035"/>
                        <a:gd name="connsiteX17" fmla="*/ 1278147 w 1656967"/>
                        <a:gd name="connsiteY17" fmla="*/ 9824 h 1365035"/>
                        <a:gd name="connsiteX18" fmla="*/ 1351472 w 1656967"/>
                        <a:gd name="connsiteY18" fmla="*/ 44329 h 1365035"/>
                        <a:gd name="connsiteX19" fmla="*/ 1403230 w 1656967"/>
                        <a:gd name="connsiteY19" fmla="*/ 154316 h 1365035"/>
                        <a:gd name="connsiteX0" fmla="*/ 0 w 1677297"/>
                        <a:gd name="connsiteY0" fmla="*/ 1275751 h 1365035"/>
                        <a:gd name="connsiteX1" fmla="*/ 283953 w 1677297"/>
                        <a:gd name="connsiteY1" fmla="*/ 1275031 h 1365035"/>
                        <a:gd name="connsiteX2" fmla="*/ 583722 w 1677297"/>
                        <a:gd name="connsiteY2" fmla="*/ 1364171 h 1365035"/>
                        <a:gd name="connsiteX3" fmla="*/ 733246 w 1677297"/>
                        <a:gd name="connsiteY3" fmla="*/ 1352669 h 1365035"/>
                        <a:gd name="connsiteX4" fmla="*/ 846108 w 1677297"/>
                        <a:gd name="connsiteY4" fmla="*/ 1161449 h 1365035"/>
                        <a:gd name="connsiteX5" fmla="*/ 1035171 w 1677297"/>
                        <a:gd name="connsiteY5" fmla="*/ 975982 h 1365035"/>
                        <a:gd name="connsiteX6" fmla="*/ 1132937 w 1677297"/>
                        <a:gd name="connsiteY6" fmla="*/ 1144196 h 1365035"/>
                        <a:gd name="connsiteX7" fmla="*/ 1222795 w 1677297"/>
                        <a:gd name="connsiteY7" fmla="*/ 1269280 h 1365035"/>
                        <a:gd name="connsiteX8" fmla="*/ 1328469 w 1677297"/>
                        <a:gd name="connsiteY8" fmla="*/ 1318163 h 1365035"/>
                        <a:gd name="connsiteX9" fmla="*/ 1475119 w 1677297"/>
                        <a:gd name="connsiteY9" fmla="*/ 1243401 h 1365035"/>
                        <a:gd name="connsiteX10" fmla="*/ 1631111 w 1677297"/>
                        <a:gd name="connsiteY10" fmla="*/ 1273594 h 1365035"/>
                        <a:gd name="connsiteX11" fmla="*/ 581564 w 1677297"/>
                        <a:gd name="connsiteY11" fmla="*/ 281556 h 1365035"/>
                        <a:gd name="connsiteX12" fmla="*/ 708804 w 1677297"/>
                        <a:gd name="connsiteY12" fmla="*/ 359193 h 1365035"/>
                        <a:gd name="connsiteX13" fmla="*/ 792912 w 1677297"/>
                        <a:gd name="connsiteY13" fmla="*/ 365663 h 1365035"/>
                        <a:gd name="connsiteX14" fmla="*/ 838200 w 1677297"/>
                        <a:gd name="connsiteY14" fmla="*/ 309591 h 1365035"/>
                        <a:gd name="connsiteX15" fmla="*/ 987006 w 1677297"/>
                        <a:gd name="connsiteY15" fmla="*/ 387229 h 1365035"/>
                        <a:gd name="connsiteX16" fmla="*/ 1101306 w 1677297"/>
                        <a:gd name="connsiteY16" fmla="*/ 352724 h 1365035"/>
                        <a:gd name="connsiteX17" fmla="*/ 1204823 w 1677297"/>
                        <a:gd name="connsiteY17" fmla="*/ 251363 h 1365035"/>
                        <a:gd name="connsiteX18" fmla="*/ 1278147 w 1677297"/>
                        <a:gd name="connsiteY18" fmla="*/ 9824 h 1365035"/>
                        <a:gd name="connsiteX19" fmla="*/ 1351472 w 1677297"/>
                        <a:gd name="connsiteY19" fmla="*/ 44329 h 1365035"/>
                        <a:gd name="connsiteX20" fmla="*/ 1403230 w 1677297"/>
                        <a:gd name="connsiteY20" fmla="*/ 154316 h 1365035"/>
                        <a:gd name="connsiteX0" fmla="*/ 0 w 1636206"/>
                        <a:gd name="connsiteY0" fmla="*/ 1275751 h 1365035"/>
                        <a:gd name="connsiteX1" fmla="*/ 283953 w 1636206"/>
                        <a:gd name="connsiteY1" fmla="*/ 1275031 h 1365035"/>
                        <a:gd name="connsiteX2" fmla="*/ 583722 w 1636206"/>
                        <a:gd name="connsiteY2" fmla="*/ 1364171 h 1365035"/>
                        <a:gd name="connsiteX3" fmla="*/ 733246 w 1636206"/>
                        <a:gd name="connsiteY3" fmla="*/ 1352669 h 1365035"/>
                        <a:gd name="connsiteX4" fmla="*/ 846108 w 1636206"/>
                        <a:gd name="connsiteY4" fmla="*/ 1161449 h 1365035"/>
                        <a:gd name="connsiteX5" fmla="*/ 1035171 w 1636206"/>
                        <a:gd name="connsiteY5" fmla="*/ 975982 h 1365035"/>
                        <a:gd name="connsiteX6" fmla="*/ 1132937 w 1636206"/>
                        <a:gd name="connsiteY6" fmla="*/ 1144196 h 1365035"/>
                        <a:gd name="connsiteX7" fmla="*/ 1222795 w 1636206"/>
                        <a:gd name="connsiteY7" fmla="*/ 1269280 h 1365035"/>
                        <a:gd name="connsiteX8" fmla="*/ 1328469 w 1636206"/>
                        <a:gd name="connsiteY8" fmla="*/ 1318163 h 1365035"/>
                        <a:gd name="connsiteX9" fmla="*/ 1475119 w 1636206"/>
                        <a:gd name="connsiteY9" fmla="*/ 1243401 h 1365035"/>
                        <a:gd name="connsiteX10" fmla="*/ 1631111 w 1636206"/>
                        <a:gd name="connsiteY10" fmla="*/ 1273594 h 1365035"/>
                        <a:gd name="connsiteX11" fmla="*/ 581564 w 1636206"/>
                        <a:gd name="connsiteY11" fmla="*/ 281556 h 1365035"/>
                        <a:gd name="connsiteX12" fmla="*/ 708804 w 1636206"/>
                        <a:gd name="connsiteY12" fmla="*/ 359193 h 1365035"/>
                        <a:gd name="connsiteX13" fmla="*/ 792912 w 1636206"/>
                        <a:gd name="connsiteY13" fmla="*/ 365663 h 1365035"/>
                        <a:gd name="connsiteX14" fmla="*/ 838200 w 1636206"/>
                        <a:gd name="connsiteY14" fmla="*/ 309591 h 1365035"/>
                        <a:gd name="connsiteX15" fmla="*/ 987006 w 1636206"/>
                        <a:gd name="connsiteY15" fmla="*/ 387229 h 1365035"/>
                        <a:gd name="connsiteX16" fmla="*/ 1101306 w 1636206"/>
                        <a:gd name="connsiteY16" fmla="*/ 352724 h 1365035"/>
                        <a:gd name="connsiteX17" fmla="*/ 1204823 w 1636206"/>
                        <a:gd name="connsiteY17" fmla="*/ 251363 h 1365035"/>
                        <a:gd name="connsiteX18" fmla="*/ 1278147 w 1636206"/>
                        <a:gd name="connsiteY18" fmla="*/ 9824 h 1365035"/>
                        <a:gd name="connsiteX19" fmla="*/ 1351472 w 1636206"/>
                        <a:gd name="connsiteY19" fmla="*/ 44329 h 1365035"/>
                        <a:gd name="connsiteX20" fmla="*/ 1403230 w 1636206"/>
                        <a:gd name="connsiteY20" fmla="*/ 154316 h 1365035"/>
                        <a:gd name="connsiteX0" fmla="*/ 0 w 1668851"/>
                        <a:gd name="connsiteY0" fmla="*/ 1275751 h 1365035"/>
                        <a:gd name="connsiteX1" fmla="*/ 283953 w 1668851"/>
                        <a:gd name="connsiteY1" fmla="*/ 1275031 h 1365035"/>
                        <a:gd name="connsiteX2" fmla="*/ 583722 w 1668851"/>
                        <a:gd name="connsiteY2" fmla="*/ 1364171 h 1365035"/>
                        <a:gd name="connsiteX3" fmla="*/ 733246 w 1668851"/>
                        <a:gd name="connsiteY3" fmla="*/ 1352669 h 1365035"/>
                        <a:gd name="connsiteX4" fmla="*/ 846108 w 1668851"/>
                        <a:gd name="connsiteY4" fmla="*/ 1161449 h 1365035"/>
                        <a:gd name="connsiteX5" fmla="*/ 1035171 w 1668851"/>
                        <a:gd name="connsiteY5" fmla="*/ 975982 h 1365035"/>
                        <a:gd name="connsiteX6" fmla="*/ 1132937 w 1668851"/>
                        <a:gd name="connsiteY6" fmla="*/ 1144196 h 1365035"/>
                        <a:gd name="connsiteX7" fmla="*/ 1222795 w 1668851"/>
                        <a:gd name="connsiteY7" fmla="*/ 1269280 h 1365035"/>
                        <a:gd name="connsiteX8" fmla="*/ 1328469 w 1668851"/>
                        <a:gd name="connsiteY8" fmla="*/ 1318163 h 1365035"/>
                        <a:gd name="connsiteX9" fmla="*/ 1475119 w 1668851"/>
                        <a:gd name="connsiteY9" fmla="*/ 1243401 h 1365035"/>
                        <a:gd name="connsiteX10" fmla="*/ 1631111 w 1668851"/>
                        <a:gd name="connsiteY10" fmla="*/ 1273594 h 1365035"/>
                        <a:gd name="connsiteX11" fmla="*/ 708804 w 1668851"/>
                        <a:gd name="connsiteY11" fmla="*/ 359193 h 1365035"/>
                        <a:gd name="connsiteX12" fmla="*/ 792912 w 1668851"/>
                        <a:gd name="connsiteY12" fmla="*/ 365663 h 1365035"/>
                        <a:gd name="connsiteX13" fmla="*/ 838200 w 1668851"/>
                        <a:gd name="connsiteY13" fmla="*/ 309591 h 1365035"/>
                        <a:gd name="connsiteX14" fmla="*/ 987006 w 1668851"/>
                        <a:gd name="connsiteY14" fmla="*/ 387229 h 1365035"/>
                        <a:gd name="connsiteX15" fmla="*/ 1101306 w 1668851"/>
                        <a:gd name="connsiteY15" fmla="*/ 352724 h 1365035"/>
                        <a:gd name="connsiteX16" fmla="*/ 1204823 w 1668851"/>
                        <a:gd name="connsiteY16" fmla="*/ 251363 h 1365035"/>
                        <a:gd name="connsiteX17" fmla="*/ 1278147 w 1668851"/>
                        <a:gd name="connsiteY17" fmla="*/ 9824 h 1365035"/>
                        <a:gd name="connsiteX18" fmla="*/ 1351472 w 1668851"/>
                        <a:gd name="connsiteY18" fmla="*/ 44329 h 1365035"/>
                        <a:gd name="connsiteX19" fmla="*/ 1403230 w 1668851"/>
                        <a:gd name="connsiteY19" fmla="*/ 154316 h 1365035"/>
                        <a:gd name="connsiteX0" fmla="*/ 0 w 1663392"/>
                        <a:gd name="connsiteY0" fmla="*/ 1275751 h 1365035"/>
                        <a:gd name="connsiteX1" fmla="*/ 283953 w 1663392"/>
                        <a:gd name="connsiteY1" fmla="*/ 1275031 h 1365035"/>
                        <a:gd name="connsiteX2" fmla="*/ 583722 w 1663392"/>
                        <a:gd name="connsiteY2" fmla="*/ 1364171 h 1365035"/>
                        <a:gd name="connsiteX3" fmla="*/ 733246 w 1663392"/>
                        <a:gd name="connsiteY3" fmla="*/ 1352669 h 1365035"/>
                        <a:gd name="connsiteX4" fmla="*/ 846108 w 1663392"/>
                        <a:gd name="connsiteY4" fmla="*/ 1161449 h 1365035"/>
                        <a:gd name="connsiteX5" fmla="*/ 1035171 w 1663392"/>
                        <a:gd name="connsiteY5" fmla="*/ 975982 h 1365035"/>
                        <a:gd name="connsiteX6" fmla="*/ 1132937 w 1663392"/>
                        <a:gd name="connsiteY6" fmla="*/ 1144196 h 1365035"/>
                        <a:gd name="connsiteX7" fmla="*/ 1222795 w 1663392"/>
                        <a:gd name="connsiteY7" fmla="*/ 1269280 h 1365035"/>
                        <a:gd name="connsiteX8" fmla="*/ 1328469 w 1663392"/>
                        <a:gd name="connsiteY8" fmla="*/ 1318163 h 1365035"/>
                        <a:gd name="connsiteX9" fmla="*/ 1475119 w 1663392"/>
                        <a:gd name="connsiteY9" fmla="*/ 1243401 h 1365035"/>
                        <a:gd name="connsiteX10" fmla="*/ 1631111 w 1663392"/>
                        <a:gd name="connsiteY10" fmla="*/ 1273594 h 1365035"/>
                        <a:gd name="connsiteX11" fmla="*/ 792912 w 1663392"/>
                        <a:gd name="connsiteY11" fmla="*/ 365663 h 1365035"/>
                        <a:gd name="connsiteX12" fmla="*/ 838200 w 1663392"/>
                        <a:gd name="connsiteY12" fmla="*/ 309591 h 1365035"/>
                        <a:gd name="connsiteX13" fmla="*/ 987006 w 1663392"/>
                        <a:gd name="connsiteY13" fmla="*/ 387229 h 1365035"/>
                        <a:gd name="connsiteX14" fmla="*/ 1101306 w 1663392"/>
                        <a:gd name="connsiteY14" fmla="*/ 352724 h 1365035"/>
                        <a:gd name="connsiteX15" fmla="*/ 1204823 w 1663392"/>
                        <a:gd name="connsiteY15" fmla="*/ 251363 h 1365035"/>
                        <a:gd name="connsiteX16" fmla="*/ 1278147 w 1663392"/>
                        <a:gd name="connsiteY16" fmla="*/ 9824 h 1365035"/>
                        <a:gd name="connsiteX17" fmla="*/ 1351472 w 1663392"/>
                        <a:gd name="connsiteY17" fmla="*/ 44329 h 1365035"/>
                        <a:gd name="connsiteX18" fmla="*/ 1403230 w 1663392"/>
                        <a:gd name="connsiteY18" fmla="*/ 154316 h 1365035"/>
                        <a:gd name="connsiteX0" fmla="*/ 0 w 1660504"/>
                        <a:gd name="connsiteY0" fmla="*/ 1275751 h 1365035"/>
                        <a:gd name="connsiteX1" fmla="*/ 283953 w 1660504"/>
                        <a:gd name="connsiteY1" fmla="*/ 1275031 h 1365035"/>
                        <a:gd name="connsiteX2" fmla="*/ 583722 w 1660504"/>
                        <a:gd name="connsiteY2" fmla="*/ 1364171 h 1365035"/>
                        <a:gd name="connsiteX3" fmla="*/ 733246 w 1660504"/>
                        <a:gd name="connsiteY3" fmla="*/ 1352669 h 1365035"/>
                        <a:gd name="connsiteX4" fmla="*/ 846108 w 1660504"/>
                        <a:gd name="connsiteY4" fmla="*/ 1161449 h 1365035"/>
                        <a:gd name="connsiteX5" fmla="*/ 1035171 w 1660504"/>
                        <a:gd name="connsiteY5" fmla="*/ 975982 h 1365035"/>
                        <a:gd name="connsiteX6" fmla="*/ 1132937 w 1660504"/>
                        <a:gd name="connsiteY6" fmla="*/ 1144196 h 1365035"/>
                        <a:gd name="connsiteX7" fmla="*/ 1222795 w 1660504"/>
                        <a:gd name="connsiteY7" fmla="*/ 1269280 h 1365035"/>
                        <a:gd name="connsiteX8" fmla="*/ 1328469 w 1660504"/>
                        <a:gd name="connsiteY8" fmla="*/ 1318163 h 1365035"/>
                        <a:gd name="connsiteX9" fmla="*/ 1475119 w 1660504"/>
                        <a:gd name="connsiteY9" fmla="*/ 1243401 h 1365035"/>
                        <a:gd name="connsiteX10" fmla="*/ 1631111 w 1660504"/>
                        <a:gd name="connsiteY10" fmla="*/ 1273594 h 1365035"/>
                        <a:gd name="connsiteX11" fmla="*/ 838200 w 1660504"/>
                        <a:gd name="connsiteY11" fmla="*/ 309591 h 1365035"/>
                        <a:gd name="connsiteX12" fmla="*/ 987006 w 1660504"/>
                        <a:gd name="connsiteY12" fmla="*/ 387229 h 1365035"/>
                        <a:gd name="connsiteX13" fmla="*/ 1101306 w 1660504"/>
                        <a:gd name="connsiteY13" fmla="*/ 352724 h 1365035"/>
                        <a:gd name="connsiteX14" fmla="*/ 1204823 w 1660504"/>
                        <a:gd name="connsiteY14" fmla="*/ 251363 h 1365035"/>
                        <a:gd name="connsiteX15" fmla="*/ 1278147 w 1660504"/>
                        <a:gd name="connsiteY15" fmla="*/ 9824 h 1365035"/>
                        <a:gd name="connsiteX16" fmla="*/ 1351472 w 1660504"/>
                        <a:gd name="connsiteY16" fmla="*/ 44329 h 1365035"/>
                        <a:gd name="connsiteX17" fmla="*/ 1403230 w 1660504"/>
                        <a:gd name="connsiteY17" fmla="*/ 154316 h 1365035"/>
                        <a:gd name="connsiteX0" fmla="*/ 0 w 1651343"/>
                        <a:gd name="connsiteY0" fmla="*/ 1275751 h 1365035"/>
                        <a:gd name="connsiteX1" fmla="*/ 283953 w 1651343"/>
                        <a:gd name="connsiteY1" fmla="*/ 1275031 h 1365035"/>
                        <a:gd name="connsiteX2" fmla="*/ 583722 w 1651343"/>
                        <a:gd name="connsiteY2" fmla="*/ 1364171 h 1365035"/>
                        <a:gd name="connsiteX3" fmla="*/ 733246 w 1651343"/>
                        <a:gd name="connsiteY3" fmla="*/ 1352669 h 1365035"/>
                        <a:gd name="connsiteX4" fmla="*/ 846108 w 1651343"/>
                        <a:gd name="connsiteY4" fmla="*/ 1161449 h 1365035"/>
                        <a:gd name="connsiteX5" fmla="*/ 1035171 w 1651343"/>
                        <a:gd name="connsiteY5" fmla="*/ 975982 h 1365035"/>
                        <a:gd name="connsiteX6" fmla="*/ 1132937 w 1651343"/>
                        <a:gd name="connsiteY6" fmla="*/ 1144196 h 1365035"/>
                        <a:gd name="connsiteX7" fmla="*/ 1222795 w 1651343"/>
                        <a:gd name="connsiteY7" fmla="*/ 1269280 h 1365035"/>
                        <a:gd name="connsiteX8" fmla="*/ 1328469 w 1651343"/>
                        <a:gd name="connsiteY8" fmla="*/ 1318163 h 1365035"/>
                        <a:gd name="connsiteX9" fmla="*/ 1475119 w 1651343"/>
                        <a:gd name="connsiteY9" fmla="*/ 1243401 h 1365035"/>
                        <a:gd name="connsiteX10" fmla="*/ 1631111 w 1651343"/>
                        <a:gd name="connsiteY10" fmla="*/ 1273594 h 1365035"/>
                        <a:gd name="connsiteX11" fmla="*/ 987006 w 1651343"/>
                        <a:gd name="connsiteY11" fmla="*/ 387229 h 1365035"/>
                        <a:gd name="connsiteX12" fmla="*/ 1101306 w 1651343"/>
                        <a:gd name="connsiteY12" fmla="*/ 352724 h 1365035"/>
                        <a:gd name="connsiteX13" fmla="*/ 1204823 w 1651343"/>
                        <a:gd name="connsiteY13" fmla="*/ 251363 h 1365035"/>
                        <a:gd name="connsiteX14" fmla="*/ 1278147 w 1651343"/>
                        <a:gd name="connsiteY14" fmla="*/ 9824 h 1365035"/>
                        <a:gd name="connsiteX15" fmla="*/ 1351472 w 1651343"/>
                        <a:gd name="connsiteY15" fmla="*/ 44329 h 1365035"/>
                        <a:gd name="connsiteX16" fmla="*/ 1403230 w 1651343"/>
                        <a:gd name="connsiteY16" fmla="*/ 154316 h 1365035"/>
                        <a:gd name="connsiteX0" fmla="*/ 0 w 1644789"/>
                        <a:gd name="connsiteY0" fmla="*/ 1275751 h 1365035"/>
                        <a:gd name="connsiteX1" fmla="*/ 283953 w 1644789"/>
                        <a:gd name="connsiteY1" fmla="*/ 1275031 h 1365035"/>
                        <a:gd name="connsiteX2" fmla="*/ 583722 w 1644789"/>
                        <a:gd name="connsiteY2" fmla="*/ 1364171 h 1365035"/>
                        <a:gd name="connsiteX3" fmla="*/ 733246 w 1644789"/>
                        <a:gd name="connsiteY3" fmla="*/ 1352669 h 1365035"/>
                        <a:gd name="connsiteX4" fmla="*/ 846108 w 1644789"/>
                        <a:gd name="connsiteY4" fmla="*/ 1161449 h 1365035"/>
                        <a:gd name="connsiteX5" fmla="*/ 1035171 w 1644789"/>
                        <a:gd name="connsiteY5" fmla="*/ 975982 h 1365035"/>
                        <a:gd name="connsiteX6" fmla="*/ 1132937 w 1644789"/>
                        <a:gd name="connsiteY6" fmla="*/ 1144196 h 1365035"/>
                        <a:gd name="connsiteX7" fmla="*/ 1222795 w 1644789"/>
                        <a:gd name="connsiteY7" fmla="*/ 1269280 h 1365035"/>
                        <a:gd name="connsiteX8" fmla="*/ 1328469 w 1644789"/>
                        <a:gd name="connsiteY8" fmla="*/ 1318163 h 1365035"/>
                        <a:gd name="connsiteX9" fmla="*/ 1475119 w 1644789"/>
                        <a:gd name="connsiteY9" fmla="*/ 1243401 h 1365035"/>
                        <a:gd name="connsiteX10" fmla="*/ 1631111 w 1644789"/>
                        <a:gd name="connsiteY10" fmla="*/ 1273594 h 1365035"/>
                        <a:gd name="connsiteX11" fmla="*/ 1101306 w 1644789"/>
                        <a:gd name="connsiteY11" fmla="*/ 352724 h 1365035"/>
                        <a:gd name="connsiteX12" fmla="*/ 1204823 w 1644789"/>
                        <a:gd name="connsiteY12" fmla="*/ 251363 h 1365035"/>
                        <a:gd name="connsiteX13" fmla="*/ 1278147 w 1644789"/>
                        <a:gd name="connsiteY13" fmla="*/ 9824 h 1365035"/>
                        <a:gd name="connsiteX14" fmla="*/ 1351472 w 1644789"/>
                        <a:gd name="connsiteY14" fmla="*/ 44329 h 1365035"/>
                        <a:gd name="connsiteX15" fmla="*/ 1403230 w 1644789"/>
                        <a:gd name="connsiteY15" fmla="*/ 154316 h 1365035"/>
                        <a:gd name="connsiteX0" fmla="*/ 0 w 1639413"/>
                        <a:gd name="connsiteY0" fmla="*/ 1275751 h 1365035"/>
                        <a:gd name="connsiteX1" fmla="*/ 283953 w 1639413"/>
                        <a:gd name="connsiteY1" fmla="*/ 1275031 h 1365035"/>
                        <a:gd name="connsiteX2" fmla="*/ 583722 w 1639413"/>
                        <a:gd name="connsiteY2" fmla="*/ 1364171 h 1365035"/>
                        <a:gd name="connsiteX3" fmla="*/ 733246 w 1639413"/>
                        <a:gd name="connsiteY3" fmla="*/ 1352669 h 1365035"/>
                        <a:gd name="connsiteX4" fmla="*/ 846108 w 1639413"/>
                        <a:gd name="connsiteY4" fmla="*/ 1161449 h 1365035"/>
                        <a:gd name="connsiteX5" fmla="*/ 1035171 w 1639413"/>
                        <a:gd name="connsiteY5" fmla="*/ 975982 h 1365035"/>
                        <a:gd name="connsiteX6" fmla="*/ 1132937 w 1639413"/>
                        <a:gd name="connsiteY6" fmla="*/ 1144196 h 1365035"/>
                        <a:gd name="connsiteX7" fmla="*/ 1222795 w 1639413"/>
                        <a:gd name="connsiteY7" fmla="*/ 1269280 h 1365035"/>
                        <a:gd name="connsiteX8" fmla="*/ 1328469 w 1639413"/>
                        <a:gd name="connsiteY8" fmla="*/ 1318163 h 1365035"/>
                        <a:gd name="connsiteX9" fmla="*/ 1475119 w 1639413"/>
                        <a:gd name="connsiteY9" fmla="*/ 1243401 h 1365035"/>
                        <a:gd name="connsiteX10" fmla="*/ 1631111 w 1639413"/>
                        <a:gd name="connsiteY10" fmla="*/ 1273594 h 1365035"/>
                        <a:gd name="connsiteX11" fmla="*/ 1204823 w 1639413"/>
                        <a:gd name="connsiteY11" fmla="*/ 251363 h 1365035"/>
                        <a:gd name="connsiteX12" fmla="*/ 1278147 w 1639413"/>
                        <a:gd name="connsiteY12" fmla="*/ 9824 h 1365035"/>
                        <a:gd name="connsiteX13" fmla="*/ 1351472 w 1639413"/>
                        <a:gd name="connsiteY13" fmla="*/ 44329 h 1365035"/>
                        <a:gd name="connsiteX14" fmla="*/ 1403230 w 1639413"/>
                        <a:gd name="connsiteY14" fmla="*/ 154316 h 1365035"/>
                        <a:gd name="connsiteX0" fmla="*/ 0 w 1636089"/>
                        <a:gd name="connsiteY0" fmla="*/ 1275751 h 1365035"/>
                        <a:gd name="connsiteX1" fmla="*/ 283953 w 1636089"/>
                        <a:gd name="connsiteY1" fmla="*/ 1275031 h 1365035"/>
                        <a:gd name="connsiteX2" fmla="*/ 583722 w 1636089"/>
                        <a:gd name="connsiteY2" fmla="*/ 1364171 h 1365035"/>
                        <a:gd name="connsiteX3" fmla="*/ 733246 w 1636089"/>
                        <a:gd name="connsiteY3" fmla="*/ 1352669 h 1365035"/>
                        <a:gd name="connsiteX4" fmla="*/ 846108 w 1636089"/>
                        <a:gd name="connsiteY4" fmla="*/ 1161449 h 1365035"/>
                        <a:gd name="connsiteX5" fmla="*/ 1035171 w 1636089"/>
                        <a:gd name="connsiteY5" fmla="*/ 975982 h 1365035"/>
                        <a:gd name="connsiteX6" fmla="*/ 1132937 w 1636089"/>
                        <a:gd name="connsiteY6" fmla="*/ 1144196 h 1365035"/>
                        <a:gd name="connsiteX7" fmla="*/ 1222795 w 1636089"/>
                        <a:gd name="connsiteY7" fmla="*/ 1269280 h 1365035"/>
                        <a:gd name="connsiteX8" fmla="*/ 1328469 w 1636089"/>
                        <a:gd name="connsiteY8" fmla="*/ 1318163 h 1365035"/>
                        <a:gd name="connsiteX9" fmla="*/ 1475119 w 1636089"/>
                        <a:gd name="connsiteY9" fmla="*/ 1243401 h 1365035"/>
                        <a:gd name="connsiteX10" fmla="*/ 1631111 w 1636089"/>
                        <a:gd name="connsiteY10" fmla="*/ 1273594 h 1365035"/>
                        <a:gd name="connsiteX11" fmla="*/ 1278147 w 1636089"/>
                        <a:gd name="connsiteY11" fmla="*/ 9824 h 1365035"/>
                        <a:gd name="connsiteX12" fmla="*/ 1351472 w 1636089"/>
                        <a:gd name="connsiteY12" fmla="*/ 44329 h 1365035"/>
                        <a:gd name="connsiteX13" fmla="*/ 1403230 w 1636089"/>
                        <a:gd name="connsiteY13" fmla="*/ 154316 h 1365035"/>
                        <a:gd name="connsiteX0" fmla="*/ 0 w 1633365"/>
                        <a:gd name="connsiteY0" fmla="*/ 1231422 h 1320706"/>
                        <a:gd name="connsiteX1" fmla="*/ 283953 w 1633365"/>
                        <a:gd name="connsiteY1" fmla="*/ 1230702 h 1320706"/>
                        <a:gd name="connsiteX2" fmla="*/ 583722 w 1633365"/>
                        <a:gd name="connsiteY2" fmla="*/ 1319842 h 1320706"/>
                        <a:gd name="connsiteX3" fmla="*/ 733246 w 1633365"/>
                        <a:gd name="connsiteY3" fmla="*/ 1308340 h 1320706"/>
                        <a:gd name="connsiteX4" fmla="*/ 846108 w 1633365"/>
                        <a:gd name="connsiteY4" fmla="*/ 1117120 h 1320706"/>
                        <a:gd name="connsiteX5" fmla="*/ 1035171 w 1633365"/>
                        <a:gd name="connsiteY5" fmla="*/ 931653 h 1320706"/>
                        <a:gd name="connsiteX6" fmla="*/ 1132937 w 1633365"/>
                        <a:gd name="connsiteY6" fmla="*/ 1099867 h 1320706"/>
                        <a:gd name="connsiteX7" fmla="*/ 1222795 w 1633365"/>
                        <a:gd name="connsiteY7" fmla="*/ 1224951 h 1320706"/>
                        <a:gd name="connsiteX8" fmla="*/ 1328469 w 1633365"/>
                        <a:gd name="connsiteY8" fmla="*/ 1273834 h 1320706"/>
                        <a:gd name="connsiteX9" fmla="*/ 1475119 w 1633365"/>
                        <a:gd name="connsiteY9" fmla="*/ 1199072 h 1320706"/>
                        <a:gd name="connsiteX10" fmla="*/ 1631111 w 1633365"/>
                        <a:gd name="connsiteY10" fmla="*/ 1229265 h 1320706"/>
                        <a:gd name="connsiteX11" fmla="*/ 1351472 w 1633365"/>
                        <a:gd name="connsiteY11" fmla="*/ 0 h 1320706"/>
                        <a:gd name="connsiteX12" fmla="*/ 1403230 w 1633365"/>
                        <a:gd name="connsiteY12" fmla="*/ 109987 h 1320706"/>
                        <a:gd name="connsiteX0" fmla="*/ 0 w 1631962"/>
                        <a:gd name="connsiteY0" fmla="*/ 1121435 h 1210719"/>
                        <a:gd name="connsiteX1" fmla="*/ 283953 w 1631962"/>
                        <a:gd name="connsiteY1" fmla="*/ 1120715 h 1210719"/>
                        <a:gd name="connsiteX2" fmla="*/ 583722 w 1631962"/>
                        <a:gd name="connsiteY2" fmla="*/ 1209855 h 1210719"/>
                        <a:gd name="connsiteX3" fmla="*/ 733246 w 1631962"/>
                        <a:gd name="connsiteY3" fmla="*/ 1198353 h 1210719"/>
                        <a:gd name="connsiteX4" fmla="*/ 846108 w 1631962"/>
                        <a:gd name="connsiteY4" fmla="*/ 1007133 h 1210719"/>
                        <a:gd name="connsiteX5" fmla="*/ 1035171 w 1631962"/>
                        <a:gd name="connsiteY5" fmla="*/ 821666 h 1210719"/>
                        <a:gd name="connsiteX6" fmla="*/ 1132937 w 1631962"/>
                        <a:gd name="connsiteY6" fmla="*/ 989880 h 1210719"/>
                        <a:gd name="connsiteX7" fmla="*/ 1222795 w 1631962"/>
                        <a:gd name="connsiteY7" fmla="*/ 1114964 h 1210719"/>
                        <a:gd name="connsiteX8" fmla="*/ 1328469 w 1631962"/>
                        <a:gd name="connsiteY8" fmla="*/ 1163847 h 1210719"/>
                        <a:gd name="connsiteX9" fmla="*/ 1475119 w 1631962"/>
                        <a:gd name="connsiteY9" fmla="*/ 1089085 h 1210719"/>
                        <a:gd name="connsiteX10" fmla="*/ 1631111 w 1631962"/>
                        <a:gd name="connsiteY10" fmla="*/ 1119278 h 1210719"/>
                        <a:gd name="connsiteX11" fmla="*/ 1403230 w 1631962"/>
                        <a:gd name="connsiteY11" fmla="*/ 0 h 1210719"/>
                        <a:gd name="connsiteX0" fmla="*/ 0 w 1631962"/>
                        <a:gd name="connsiteY0" fmla="*/ 299769 h 389053"/>
                        <a:gd name="connsiteX1" fmla="*/ 283953 w 1631962"/>
                        <a:gd name="connsiteY1" fmla="*/ 299049 h 389053"/>
                        <a:gd name="connsiteX2" fmla="*/ 583722 w 1631962"/>
                        <a:gd name="connsiteY2" fmla="*/ 388189 h 389053"/>
                        <a:gd name="connsiteX3" fmla="*/ 733246 w 1631962"/>
                        <a:gd name="connsiteY3" fmla="*/ 376687 h 389053"/>
                        <a:gd name="connsiteX4" fmla="*/ 846108 w 1631962"/>
                        <a:gd name="connsiteY4" fmla="*/ 185467 h 389053"/>
                        <a:gd name="connsiteX5" fmla="*/ 1035171 w 1631962"/>
                        <a:gd name="connsiteY5" fmla="*/ 0 h 389053"/>
                        <a:gd name="connsiteX6" fmla="*/ 1132937 w 1631962"/>
                        <a:gd name="connsiteY6" fmla="*/ 168214 h 389053"/>
                        <a:gd name="connsiteX7" fmla="*/ 1222795 w 1631962"/>
                        <a:gd name="connsiteY7" fmla="*/ 293298 h 389053"/>
                        <a:gd name="connsiteX8" fmla="*/ 1328469 w 1631962"/>
                        <a:gd name="connsiteY8" fmla="*/ 342181 h 389053"/>
                        <a:gd name="connsiteX9" fmla="*/ 1475119 w 1631962"/>
                        <a:gd name="connsiteY9" fmla="*/ 267419 h 389053"/>
                        <a:gd name="connsiteX10" fmla="*/ 1631111 w 1631962"/>
                        <a:gd name="connsiteY10" fmla="*/ 297612 h 389053"/>
                        <a:gd name="connsiteX0" fmla="*/ 0 w 1631111"/>
                        <a:gd name="connsiteY0" fmla="*/ 299769 h 389053"/>
                        <a:gd name="connsiteX1" fmla="*/ 283953 w 1631111"/>
                        <a:gd name="connsiteY1" fmla="*/ 299049 h 389053"/>
                        <a:gd name="connsiteX2" fmla="*/ 583722 w 1631111"/>
                        <a:gd name="connsiteY2" fmla="*/ 388189 h 389053"/>
                        <a:gd name="connsiteX3" fmla="*/ 733246 w 1631111"/>
                        <a:gd name="connsiteY3" fmla="*/ 376687 h 389053"/>
                        <a:gd name="connsiteX4" fmla="*/ 846108 w 1631111"/>
                        <a:gd name="connsiteY4" fmla="*/ 185467 h 389053"/>
                        <a:gd name="connsiteX5" fmla="*/ 1035171 w 1631111"/>
                        <a:gd name="connsiteY5" fmla="*/ 0 h 389053"/>
                        <a:gd name="connsiteX6" fmla="*/ 1132937 w 1631111"/>
                        <a:gd name="connsiteY6" fmla="*/ 168214 h 389053"/>
                        <a:gd name="connsiteX7" fmla="*/ 1222795 w 1631111"/>
                        <a:gd name="connsiteY7" fmla="*/ 293298 h 389053"/>
                        <a:gd name="connsiteX8" fmla="*/ 1328469 w 1631111"/>
                        <a:gd name="connsiteY8" fmla="*/ 342181 h 389053"/>
                        <a:gd name="connsiteX9" fmla="*/ 1475119 w 1631111"/>
                        <a:gd name="connsiteY9" fmla="*/ 267419 h 389053"/>
                        <a:gd name="connsiteX10" fmla="*/ 1631111 w 1631111"/>
                        <a:gd name="connsiteY10" fmla="*/ 297612 h 389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631111" h="389053">
                          <a:moveTo>
                            <a:pt x="0" y="299769"/>
                          </a:moveTo>
                          <a:cubicBezTo>
                            <a:pt x="18511" y="307496"/>
                            <a:pt x="186666" y="284312"/>
                            <a:pt x="283953" y="299049"/>
                          </a:cubicBezTo>
                          <a:cubicBezTo>
                            <a:pt x="381240" y="313786"/>
                            <a:pt x="494942" y="384834"/>
                            <a:pt x="583722" y="388189"/>
                          </a:cubicBezTo>
                          <a:cubicBezTo>
                            <a:pt x="672502" y="391544"/>
                            <a:pt x="672262" y="384595"/>
                            <a:pt x="733246" y="376687"/>
                          </a:cubicBezTo>
                          <a:cubicBezTo>
                            <a:pt x="785604" y="279640"/>
                            <a:pt x="795787" y="248248"/>
                            <a:pt x="846108" y="185467"/>
                          </a:cubicBezTo>
                          <a:cubicBezTo>
                            <a:pt x="896429" y="122686"/>
                            <a:pt x="938004" y="69012"/>
                            <a:pt x="1035171" y="0"/>
                          </a:cubicBezTo>
                          <a:cubicBezTo>
                            <a:pt x="1106459" y="103517"/>
                            <a:pt x="1101666" y="119331"/>
                            <a:pt x="1132937" y="168214"/>
                          </a:cubicBezTo>
                          <a:cubicBezTo>
                            <a:pt x="1164208" y="217097"/>
                            <a:pt x="1190206" y="264304"/>
                            <a:pt x="1222795" y="293298"/>
                          </a:cubicBezTo>
                          <a:cubicBezTo>
                            <a:pt x="1255384" y="322292"/>
                            <a:pt x="1283060" y="331638"/>
                            <a:pt x="1328469" y="342181"/>
                          </a:cubicBezTo>
                          <a:cubicBezTo>
                            <a:pt x="1373878" y="352724"/>
                            <a:pt x="1424679" y="274847"/>
                            <a:pt x="1475119" y="267419"/>
                          </a:cubicBezTo>
                          <a:cubicBezTo>
                            <a:pt x="1525559" y="259991"/>
                            <a:pt x="1542450" y="280718"/>
                            <a:pt x="1631111" y="297612"/>
                          </a:cubicBezTo>
                        </a:path>
                      </a:pathLst>
                    </a:cu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35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99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p:txBody>
                </p:sp>
                <p:sp>
                  <p:nvSpPr>
                    <p:cNvPr id="139" name="フリーフォーム 138"/>
                    <p:cNvSpPr/>
                    <p:nvPr/>
                  </p:nvSpPr>
                  <p:spPr>
                    <a:xfrm>
                      <a:off x="2144386" y="1869069"/>
                      <a:ext cx="1636862" cy="533468"/>
                    </a:xfrm>
                    <a:custGeom>
                      <a:avLst/>
                      <a:gdLst>
                        <a:gd name="connsiteX0" fmla="*/ 0 w 1061049"/>
                        <a:gd name="connsiteY0" fmla="*/ 789657 h 796489"/>
                        <a:gd name="connsiteX1" fmla="*/ 105674 w 1061049"/>
                        <a:gd name="connsiteY1" fmla="*/ 690453 h 796489"/>
                        <a:gd name="connsiteX2" fmla="*/ 306238 w 1061049"/>
                        <a:gd name="connsiteY2" fmla="*/ 231097 h 796489"/>
                        <a:gd name="connsiteX3" fmla="*/ 493862 w 1061049"/>
                        <a:gd name="connsiteY3" fmla="*/ 6810 h 796489"/>
                        <a:gd name="connsiteX4" fmla="*/ 649138 w 1061049"/>
                        <a:gd name="connsiteY4" fmla="*/ 84448 h 796489"/>
                        <a:gd name="connsiteX5" fmla="*/ 789317 w 1061049"/>
                        <a:gd name="connsiteY5" fmla="*/ 349710 h 796489"/>
                        <a:gd name="connsiteX6" fmla="*/ 923027 w 1061049"/>
                        <a:gd name="connsiteY6" fmla="*/ 662417 h 796489"/>
                        <a:gd name="connsiteX7" fmla="*/ 1026544 w 1061049"/>
                        <a:gd name="connsiteY7" fmla="*/ 785344 h 796489"/>
                        <a:gd name="connsiteX8" fmla="*/ 1061049 w 1061049"/>
                        <a:gd name="connsiteY8" fmla="*/ 783187 h 796489"/>
                        <a:gd name="connsiteX0" fmla="*/ 0 w 1061049"/>
                        <a:gd name="connsiteY0" fmla="*/ 779864 h 786696"/>
                        <a:gd name="connsiteX1" fmla="*/ 105674 w 1061049"/>
                        <a:gd name="connsiteY1" fmla="*/ 680660 h 786696"/>
                        <a:gd name="connsiteX2" fmla="*/ 306238 w 1061049"/>
                        <a:gd name="connsiteY2" fmla="*/ 221304 h 786696"/>
                        <a:gd name="connsiteX3" fmla="*/ 472296 w 1061049"/>
                        <a:gd name="connsiteY3" fmla="*/ 7800 h 786696"/>
                        <a:gd name="connsiteX4" fmla="*/ 649138 w 1061049"/>
                        <a:gd name="connsiteY4" fmla="*/ 74655 h 786696"/>
                        <a:gd name="connsiteX5" fmla="*/ 789317 w 1061049"/>
                        <a:gd name="connsiteY5" fmla="*/ 339917 h 786696"/>
                        <a:gd name="connsiteX6" fmla="*/ 923027 w 1061049"/>
                        <a:gd name="connsiteY6" fmla="*/ 652624 h 786696"/>
                        <a:gd name="connsiteX7" fmla="*/ 1026544 w 1061049"/>
                        <a:gd name="connsiteY7" fmla="*/ 775551 h 786696"/>
                        <a:gd name="connsiteX8" fmla="*/ 1061049 w 1061049"/>
                        <a:gd name="connsiteY8" fmla="*/ 773394 h 786696"/>
                        <a:gd name="connsiteX0" fmla="*/ 0 w 1061049"/>
                        <a:gd name="connsiteY0" fmla="*/ 772094 h 778926"/>
                        <a:gd name="connsiteX1" fmla="*/ 105674 w 1061049"/>
                        <a:gd name="connsiteY1" fmla="*/ 672890 h 778926"/>
                        <a:gd name="connsiteX2" fmla="*/ 306238 w 1061049"/>
                        <a:gd name="connsiteY2" fmla="*/ 213534 h 778926"/>
                        <a:gd name="connsiteX3" fmla="*/ 472296 w 1061049"/>
                        <a:gd name="connsiteY3" fmla="*/ 30 h 778926"/>
                        <a:gd name="connsiteX4" fmla="*/ 649138 w 1061049"/>
                        <a:gd name="connsiteY4" fmla="*/ 66885 h 778926"/>
                        <a:gd name="connsiteX5" fmla="*/ 789317 w 1061049"/>
                        <a:gd name="connsiteY5" fmla="*/ 332147 h 778926"/>
                        <a:gd name="connsiteX6" fmla="*/ 923027 w 1061049"/>
                        <a:gd name="connsiteY6" fmla="*/ 644854 h 778926"/>
                        <a:gd name="connsiteX7" fmla="*/ 1026544 w 1061049"/>
                        <a:gd name="connsiteY7" fmla="*/ 767781 h 778926"/>
                        <a:gd name="connsiteX8" fmla="*/ 1061049 w 1061049"/>
                        <a:gd name="connsiteY8" fmla="*/ 765624 h 778926"/>
                        <a:gd name="connsiteX0" fmla="*/ 0 w 1061049"/>
                        <a:gd name="connsiteY0" fmla="*/ 776400 h 783232"/>
                        <a:gd name="connsiteX1" fmla="*/ 105674 w 1061049"/>
                        <a:gd name="connsiteY1" fmla="*/ 677196 h 783232"/>
                        <a:gd name="connsiteX2" fmla="*/ 306238 w 1061049"/>
                        <a:gd name="connsiteY2" fmla="*/ 217840 h 783232"/>
                        <a:gd name="connsiteX3" fmla="*/ 508958 w 1061049"/>
                        <a:gd name="connsiteY3" fmla="*/ 23 h 783232"/>
                        <a:gd name="connsiteX4" fmla="*/ 649138 w 1061049"/>
                        <a:gd name="connsiteY4" fmla="*/ 71191 h 783232"/>
                        <a:gd name="connsiteX5" fmla="*/ 789317 w 1061049"/>
                        <a:gd name="connsiteY5" fmla="*/ 336453 h 783232"/>
                        <a:gd name="connsiteX6" fmla="*/ 923027 w 1061049"/>
                        <a:gd name="connsiteY6" fmla="*/ 649160 h 783232"/>
                        <a:gd name="connsiteX7" fmla="*/ 1026544 w 1061049"/>
                        <a:gd name="connsiteY7" fmla="*/ 772087 h 783232"/>
                        <a:gd name="connsiteX8" fmla="*/ 1061049 w 1061049"/>
                        <a:gd name="connsiteY8" fmla="*/ 769930 h 783232"/>
                        <a:gd name="connsiteX0" fmla="*/ 0 w 1061049"/>
                        <a:gd name="connsiteY0" fmla="*/ 780986 h 787818"/>
                        <a:gd name="connsiteX1" fmla="*/ 105674 w 1061049"/>
                        <a:gd name="connsiteY1" fmla="*/ 681782 h 787818"/>
                        <a:gd name="connsiteX2" fmla="*/ 306238 w 1061049"/>
                        <a:gd name="connsiteY2" fmla="*/ 222426 h 787818"/>
                        <a:gd name="connsiteX3" fmla="*/ 508958 w 1061049"/>
                        <a:gd name="connsiteY3" fmla="*/ 4609 h 787818"/>
                        <a:gd name="connsiteX4" fmla="*/ 670704 w 1061049"/>
                        <a:gd name="connsiteY4" fmla="*/ 95186 h 787818"/>
                        <a:gd name="connsiteX5" fmla="*/ 789317 w 1061049"/>
                        <a:gd name="connsiteY5" fmla="*/ 341039 h 787818"/>
                        <a:gd name="connsiteX6" fmla="*/ 923027 w 1061049"/>
                        <a:gd name="connsiteY6" fmla="*/ 653746 h 787818"/>
                        <a:gd name="connsiteX7" fmla="*/ 1026544 w 1061049"/>
                        <a:gd name="connsiteY7" fmla="*/ 776673 h 787818"/>
                        <a:gd name="connsiteX8" fmla="*/ 1061049 w 1061049"/>
                        <a:gd name="connsiteY8" fmla="*/ 774516 h 787818"/>
                        <a:gd name="connsiteX0" fmla="*/ 0 w 1061049"/>
                        <a:gd name="connsiteY0" fmla="*/ 776441 h 783273"/>
                        <a:gd name="connsiteX1" fmla="*/ 105674 w 1061049"/>
                        <a:gd name="connsiteY1" fmla="*/ 677237 h 783273"/>
                        <a:gd name="connsiteX2" fmla="*/ 306238 w 1061049"/>
                        <a:gd name="connsiteY2" fmla="*/ 217881 h 783273"/>
                        <a:gd name="connsiteX3" fmla="*/ 508958 w 1061049"/>
                        <a:gd name="connsiteY3" fmla="*/ 64 h 783273"/>
                        <a:gd name="connsiteX4" fmla="*/ 670704 w 1061049"/>
                        <a:gd name="connsiteY4" fmla="*/ 90641 h 783273"/>
                        <a:gd name="connsiteX5" fmla="*/ 789317 w 1061049"/>
                        <a:gd name="connsiteY5" fmla="*/ 336494 h 783273"/>
                        <a:gd name="connsiteX6" fmla="*/ 923027 w 1061049"/>
                        <a:gd name="connsiteY6" fmla="*/ 649201 h 783273"/>
                        <a:gd name="connsiteX7" fmla="*/ 1026544 w 1061049"/>
                        <a:gd name="connsiteY7" fmla="*/ 772128 h 783273"/>
                        <a:gd name="connsiteX8" fmla="*/ 1061049 w 1061049"/>
                        <a:gd name="connsiteY8" fmla="*/ 769971 h 783273"/>
                        <a:gd name="connsiteX0" fmla="*/ 0 w 1061049"/>
                        <a:gd name="connsiteY0" fmla="*/ 776441 h 776441"/>
                        <a:gd name="connsiteX1" fmla="*/ 105674 w 1061049"/>
                        <a:gd name="connsiteY1" fmla="*/ 677237 h 776441"/>
                        <a:gd name="connsiteX2" fmla="*/ 306238 w 1061049"/>
                        <a:gd name="connsiteY2" fmla="*/ 217881 h 776441"/>
                        <a:gd name="connsiteX3" fmla="*/ 508958 w 1061049"/>
                        <a:gd name="connsiteY3" fmla="*/ 64 h 776441"/>
                        <a:gd name="connsiteX4" fmla="*/ 670704 w 1061049"/>
                        <a:gd name="connsiteY4" fmla="*/ 90641 h 776441"/>
                        <a:gd name="connsiteX5" fmla="*/ 789317 w 1061049"/>
                        <a:gd name="connsiteY5" fmla="*/ 336494 h 776441"/>
                        <a:gd name="connsiteX6" fmla="*/ 923027 w 1061049"/>
                        <a:gd name="connsiteY6" fmla="*/ 649201 h 776441"/>
                        <a:gd name="connsiteX7" fmla="*/ 1061049 w 1061049"/>
                        <a:gd name="connsiteY7" fmla="*/ 769971 h 776441"/>
                        <a:gd name="connsiteX0" fmla="*/ 0 w 1076145"/>
                        <a:gd name="connsiteY0" fmla="*/ 776441 h 785067"/>
                        <a:gd name="connsiteX1" fmla="*/ 105674 w 1076145"/>
                        <a:gd name="connsiteY1" fmla="*/ 677237 h 785067"/>
                        <a:gd name="connsiteX2" fmla="*/ 306238 w 1076145"/>
                        <a:gd name="connsiteY2" fmla="*/ 217881 h 785067"/>
                        <a:gd name="connsiteX3" fmla="*/ 508958 w 1076145"/>
                        <a:gd name="connsiteY3" fmla="*/ 64 h 785067"/>
                        <a:gd name="connsiteX4" fmla="*/ 670704 w 1076145"/>
                        <a:gd name="connsiteY4" fmla="*/ 90641 h 785067"/>
                        <a:gd name="connsiteX5" fmla="*/ 789317 w 1076145"/>
                        <a:gd name="connsiteY5" fmla="*/ 336494 h 785067"/>
                        <a:gd name="connsiteX6" fmla="*/ 923027 w 1076145"/>
                        <a:gd name="connsiteY6" fmla="*/ 649201 h 785067"/>
                        <a:gd name="connsiteX7" fmla="*/ 1076145 w 1076145"/>
                        <a:gd name="connsiteY7" fmla="*/ 785067 h 785067"/>
                        <a:gd name="connsiteX0" fmla="*/ 0 w 1076145"/>
                        <a:gd name="connsiteY0" fmla="*/ 776441 h 785067"/>
                        <a:gd name="connsiteX1" fmla="*/ 105674 w 1076145"/>
                        <a:gd name="connsiteY1" fmla="*/ 677237 h 785067"/>
                        <a:gd name="connsiteX2" fmla="*/ 306238 w 1076145"/>
                        <a:gd name="connsiteY2" fmla="*/ 217881 h 785067"/>
                        <a:gd name="connsiteX3" fmla="*/ 508958 w 1076145"/>
                        <a:gd name="connsiteY3" fmla="*/ 64 h 785067"/>
                        <a:gd name="connsiteX4" fmla="*/ 670704 w 1076145"/>
                        <a:gd name="connsiteY4" fmla="*/ 90641 h 785067"/>
                        <a:gd name="connsiteX5" fmla="*/ 789317 w 1076145"/>
                        <a:gd name="connsiteY5" fmla="*/ 336494 h 785067"/>
                        <a:gd name="connsiteX6" fmla="*/ 923027 w 1076145"/>
                        <a:gd name="connsiteY6" fmla="*/ 649201 h 785067"/>
                        <a:gd name="connsiteX7" fmla="*/ 1076145 w 1076145"/>
                        <a:gd name="connsiteY7" fmla="*/ 785067 h 785067"/>
                        <a:gd name="connsiteX0" fmla="*/ 0 w 1076145"/>
                        <a:gd name="connsiteY0" fmla="*/ 776441 h 785067"/>
                        <a:gd name="connsiteX1" fmla="*/ 163183 w 1076145"/>
                        <a:gd name="connsiteY1" fmla="*/ 682988 h 785067"/>
                        <a:gd name="connsiteX2" fmla="*/ 306238 w 1076145"/>
                        <a:gd name="connsiteY2" fmla="*/ 217881 h 785067"/>
                        <a:gd name="connsiteX3" fmla="*/ 508958 w 1076145"/>
                        <a:gd name="connsiteY3" fmla="*/ 64 h 785067"/>
                        <a:gd name="connsiteX4" fmla="*/ 670704 w 1076145"/>
                        <a:gd name="connsiteY4" fmla="*/ 90641 h 785067"/>
                        <a:gd name="connsiteX5" fmla="*/ 789317 w 1076145"/>
                        <a:gd name="connsiteY5" fmla="*/ 336494 h 785067"/>
                        <a:gd name="connsiteX6" fmla="*/ 923027 w 1076145"/>
                        <a:gd name="connsiteY6" fmla="*/ 649201 h 785067"/>
                        <a:gd name="connsiteX7" fmla="*/ 1076145 w 1076145"/>
                        <a:gd name="connsiteY7" fmla="*/ 785067 h 785067"/>
                        <a:gd name="connsiteX0" fmla="*/ 0 w 1076145"/>
                        <a:gd name="connsiteY0" fmla="*/ 776441 h 785067"/>
                        <a:gd name="connsiteX1" fmla="*/ 163183 w 1076145"/>
                        <a:gd name="connsiteY1" fmla="*/ 682988 h 785067"/>
                        <a:gd name="connsiteX2" fmla="*/ 306238 w 1076145"/>
                        <a:gd name="connsiteY2" fmla="*/ 217881 h 785067"/>
                        <a:gd name="connsiteX3" fmla="*/ 508958 w 1076145"/>
                        <a:gd name="connsiteY3" fmla="*/ 64 h 785067"/>
                        <a:gd name="connsiteX4" fmla="*/ 670704 w 1076145"/>
                        <a:gd name="connsiteY4" fmla="*/ 90641 h 785067"/>
                        <a:gd name="connsiteX5" fmla="*/ 789317 w 1076145"/>
                        <a:gd name="connsiteY5" fmla="*/ 336494 h 785067"/>
                        <a:gd name="connsiteX6" fmla="*/ 923027 w 1076145"/>
                        <a:gd name="connsiteY6" fmla="*/ 649201 h 785067"/>
                        <a:gd name="connsiteX7" fmla="*/ 1076145 w 1076145"/>
                        <a:gd name="connsiteY7" fmla="*/ 785067 h 785067"/>
                        <a:gd name="connsiteX0" fmla="*/ 0 w 1076145"/>
                        <a:gd name="connsiteY0" fmla="*/ 795425 h 804051"/>
                        <a:gd name="connsiteX1" fmla="*/ 163183 w 1076145"/>
                        <a:gd name="connsiteY1" fmla="*/ 701972 h 804051"/>
                        <a:gd name="connsiteX2" fmla="*/ 386751 w 1076145"/>
                        <a:gd name="connsiteY2" fmla="*/ 466903 h 804051"/>
                        <a:gd name="connsiteX3" fmla="*/ 508958 w 1076145"/>
                        <a:gd name="connsiteY3" fmla="*/ 19048 h 804051"/>
                        <a:gd name="connsiteX4" fmla="*/ 670704 w 1076145"/>
                        <a:gd name="connsiteY4" fmla="*/ 109625 h 804051"/>
                        <a:gd name="connsiteX5" fmla="*/ 789317 w 1076145"/>
                        <a:gd name="connsiteY5" fmla="*/ 355478 h 804051"/>
                        <a:gd name="connsiteX6" fmla="*/ 923027 w 1076145"/>
                        <a:gd name="connsiteY6" fmla="*/ 668185 h 804051"/>
                        <a:gd name="connsiteX7" fmla="*/ 1076145 w 1076145"/>
                        <a:gd name="connsiteY7" fmla="*/ 804051 h 804051"/>
                        <a:gd name="connsiteX0" fmla="*/ 0 w 1076145"/>
                        <a:gd name="connsiteY0" fmla="*/ 686006 h 694632"/>
                        <a:gd name="connsiteX1" fmla="*/ 163183 w 1076145"/>
                        <a:gd name="connsiteY1" fmla="*/ 592553 h 694632"/>
                        <a:gd name="connsiteX2" fmla="*/ 386751 w 1076145"/>
                        <a:gd name="connsiteY2" fmla="*/ 357484 h 694632"/>
                        <a:gd name="connsiteX3" fmla="*/ 457199 w 1076145"/>
                        <a:gd name="connsiteY3" fmla="*/ 286316 h 694632"/>
                        <a:gd name="connsiteX4" fmla="*/ 670704 w 1076145"/>
                        <a:gd name="connsiteY4" fmla="*/ 206 h 694632"/>
                        <a:gd name="connsiteX5" fmla="*/ 789317 w 1076145"/>
                        <a:gd name="connsiteY5" fmla="*/ 246059 h 694632"/>
                        <a:gd name="connsiteX6" fmla="*/ 923027 w 1076145"/>
                        <a:gd name="connsiteY6" fmla="*/ 558766 h 694632"/>
                        <a:gd name="connsiteX7" fmla="*/ 1076145 w 1076145"/>
                        <a:gd name="connsiteY7" fmla="*/ 694632 h 694632"/>
                        <a:gd name="connsiteX0" fmla="*/ 0 w 1076145"/>
                        <a:gd name="connsiteY0" fmla="*/ 686006 h 694632"/>
                        <a:gd name="connsiteX1" fmla="*/ 163183 w 1076145"/>
                        <a:gd name="connsiteY1" fmla="*/ 592553 h 694632"/>
                        <a:gd name="connsiteX2" fmla="*/ 326366 w 1076145"/>
                        <a:gd name="connsiteY2" fmla="*/ 394865 h 694632"/>
                        <a:gd name="connsiteX3" fmla="*/ 457199 w 1076145"/>
                        <a:gd name="connsiteY3" fmla="*/ 286316 h 694632"/>
                        <a:gd name="connsiteX4" fmla="*/ 670704 w 1076145"/>
                        <a:gd name="connsiteY4" fmla="*/ 206 h 694632"/>
                        <a:gd name="connsiteX5" fmla="*/ 789317 w 1076145"/>
                        <a:gd name="connsiteY5" fmla="*/ 246059 h 694632"/>
                        <a:gd name="connsiteX6" fmla="*/ 923027 w 1076145"/>
                        <a:gd name="connsiteY6" fmla="*/ 558766 h 694632"/>
                        <a:gd name="connsiteX7" fmla="*/ 1076145 w 1076145"/>
                        <a:gd name="connsiteY7" fmla="*/ 694632 h 694632"/>
                        <a:gd name="connsiteX0" fmla="*/ 0 w 1076145"/>
                        <a:gd name="connsiteY0" fmla="*/ 474189 h 482815"/>
                        <a:gd name="connsiteX1" fmla="*/ 163183 w 1076145"/>
                        <a:gd name="connsiteY1" fmla="*/ 380736 h 482815"/>
                        <a:gd name="connsiteX2" fmla="*/ 326366 w 1076145"/>
                        <a:gd name="connsiteY2" fmla="*/ 183048 h 482815"/>
                        <a:gd name="connsiteX3" fmla="*/ 457199 w 1076145"/>
                        <a:gd name="connsiteY3" fmla="*/ 74499 h 482815"/>
                        <a:gd name="connsiteX4" fmla="*/ 598817 w 1076145"/>
                        <a:gd name="connsiteY4" fmla="*/ 12676 h 482815"/>
                        <a:gd name="connsiteX5" fmla="*/ 789317 w 1076145"/>
                        <a:gd name="connsiteY5" fmla="*/ 34242 h 482815"/>
                        <a:gd name="connsiteX6" fmla="*/ 923027 w 1076145"/>
                        <a:gd name="connsiteY6" fmla="*/ 346949 h 482815"/>
                        <a:gd name="connsiteX7" fmla="*/ 1076145 w 1076145"/>
                        <a:gd name="connsiteY7" fmla="*/ 482815 h 482815"/>
                        <a:gd name="connsiteX0" fmla="*/ 0 w 1076145"/>
                        <a:gd name="connsiteY0" fmla="*/ 462450 h 471076"/>
                        <a:gd name="connsiteX1" fmla="*/ 163183 w 1076145"/>
                        <a:gd name="connsiteY1" fmla="*/ 368997 h 471076"/>
                        <a:gd name="connsiteX2" fmla="*/ 326366 w 1076145"/>
                        <a:gd name="connsiteY2" fmla="*/ 171309 h 471076"/>
                        <a:gd name="connsiteX3" fmla="*/ 457199 w 1076145"/>
                        <a:gd name="connsiteY3" fmla="*/ 62760 h 471076"/>
                        <a:gd name="connsiteX4" fmla="*/ 598817 w 1076145"/>
                        <a:gd name="connsiteY4" fmla="*/ 937 h 471076"/>
                        <a:gd name="connsiteX5" fmla="*/ 740434 w 1076145"/>
                        <a:gd name="connsiteY5" fmla="*/ 108767 h 471076"/>
                        <a:gd name="connsiteX6" fmla="*/ 923027 w 1076145"/>
                        <a:gd name="connsiteY6" fmla="*/ 335210 h 471076"/>
                        <a:gd name="connsiteX7" fmla="*/ 1076145 w 1076145"/>
                        <a:gd name="connsiteY7" fmla="*/ 471076 h 471076"/>
                        <a:gd name="connsiteX0" fmla="*/ 0 w 1076145"/>
                        <a:gd name="connsiteY0" fmla="*/ 462450 h 471076"/>
                        <a:gd name="connsiteX1" fmla="*/ 163183 w 1076145"/>
                        <a:gd name="connsiteY1" fmla="*/ 368997 h 471076"/>
                        <a:gd name="connsiteX2" fmla="*/ 326366 w 1076145"/>
                        <a:gd name="connsiteY2" fmla="*/ 171309 h 471076"/>
                        <a:gd name="connsiteX3" fmla="*/ 457199 w 1076145"/>
                        <a:gd name="connsiteY3" fmla="*/ 62760 h 471076"/>
                        <a:gd name="connsiteX4" fmla="*/ 598817 w 1076145"/>
                        <a:gd name="connsiteY4" fmla="*/ 937 h 471076"/>
                        <a:gd name="connsiteX5" fmla="*/ 740434 w 1076145"/>
                        <a:gd name="connsiteY5" fmla="*/ 108767 h 471076"/>
                        <a:gd name="connsiteX6" fmla="*/ 932370 w 1076145"/>
                        <a:gd name="connsiteY6" fmla="*/ 55502 h 471076"/>
                        <a:gd name="connsiteX7" fmla="*/ 923027 w 1076145"/>
                        <a:gd name="connsiteY7" fmla="*/ 335210 h 471076"/>
                        <a:gd name="connsiteX8" fmla="*/ 1076145 w 1076145"/>
                        <a:gd name="connsiteY8" fmla="*/ 471076 h 471076"/>
                        <a:gd name="connsiteX0" fmla="*/ 0 w 1076145"/>
                        <a:gd name="connsiteY0" fmla="*/ 462450 h 471076"/>
                        <a:gd name="connsiteX1" fmla="*/ 163183 w 1076145"/>
                        <a:gd name="connsiteY1" fmla="*/ 368997 h 471076"/>
                        <a:gd name="connsiteX2" fmla="*/ 326366 w 1076145"/>
                        <a:gd name="connsiteY2" fmla="*/ 171309 h 471076"/>
                        <a:gd name="connsiteX3" fmla="*/ 457199 w 1076145"/>
                        <a:gd name="connsiteY3" fmla="*/ 62760 h 471076"/>
                        <a:gd name="connsiteX4" fmla="*/ 598817 w 1076145"/>
                        <a:gd name="connsiteY4" fmla="*/ 937 h 471076"/>
                        <a:gd name="connsiteX5" fmla="*/ 760562 w 1076145"/>
                        <a:gd name="connsiteY5" fmla="*/ 108767 h 471076"/>
                        <a:gd name="connsiteX6" fmla="*/ 932370 w 1076145"/>
                        <a:gd name="connsiteY6" fmla="*/ 55502 h 471076"/>
                        <a:gd name="connsiteX7" fmla="*/ 923027 w 1076145"/>
                        <a:gd name="connsiteY7" fmla="*/ 335210 h 471076"/>
                        <a:gd name="connsiteX8" fmla="*/ 1076145 w 1076145"/>
                        <a:gd name="connsiteY8" fmla="*/ 471076 h 471076"/>
                        <a:gd name="connsiteX0" fmla="*/ 0 w 1076145"/>
                        <a:gd name="connsiteY0" fmla="*/ 516278 h 524904"/>
                        <a:gd name="connsiteX1" fmla="*/ 163183 w 1076145"/>
                        <a:gd name="connsiteY1" fmla="*/ 422825 h 524904"/>
                        <a:gd name="connsiteX2" fmla="*/ 326366 w 1076145"/>
                        <a:gd name="connsiteY2" fmla="*/ 225137 h 524904"/>
                        <a:gd name="connsiteX3" fmla="*/ 457199 w 1076145"/>
                        <a:gd name="connsiteY3" fmla="*/ 116588 h 524904"/>
                        <a:gd name="connsiteX4" fmla="*/ 598817 w 1076145"/>
                        <a:gd name="connsiteY4" fmla="*/ 54765 h 524904"/>
                        <a:gd name="connsiteX5" fmla="*/ 760562 w 1076145"/>
                        <a:gd name="connsiteY5" fmla="*/ 162595 h 524904"/>
                        <a:gd name="connsiteX6" fmla="*/ 932370 w 1076145"/>
                        <a:gd name="connsiteY6" fmla="*/ 109330 h 524904"/>
                        <a:gd name="connsiteX7" fmla="*/ 1056015 w 1076145"/>
                        <a:gd name="connsiteY7" fmla="*/ 8689 h 524904"/>
                        <a:gd name="connsiteX8" fmla="*/ 923027 w 1076145"/>
                        <a:gd name="connsiteY8" fmla="*/ 389038 h 524904"/>
                        <a:gd name="connsiteX9" fmla="*/ 1076145 w 1076145"/>
                        <a:gd name="connsiteY9" fmla="*/ 524904 h 524904"/>
                        <a:gd name="connsiteX0" fmla="*/ 0 w 1076145"/>
                        <a:gd name="connsiteY0" fmla="*/ 517000 h 525626"/>
                        <a:gd name="connsiteX1" fmla="*/ 163183 w 1076145"/>
                        <a:gd name="connsiteY1" fmla="*/ 423547 h 525626"/>
                        <a:gd name="connsiteX2" fmla="*/ 326366 w 1076145"/>
                        <a:gd name="connsiteY2" fmla="*/ 225859 h 525626"/>
                        <a:gd name="connsiteX3" fmla="*/ 457199 w 1076145"/>
                        <a:gd name="connsiteY3" fmla="*/ 117310 h 525626"/>
                        <a:gd name="connsiteX4" fmla="*/ 598817 w 1076145"/>
                        <a:gd name="connsiteY4" fmla="*/ 55487 h 525626"/>
                        <a:gd name="connsiteX5" fmla="*/ 760562 w 1076145"/>
                        <a:gd name="connsiteY5" fmla="*/ 163317 h 525626"/>
                        <a:gd name="connsiteX6" fmla="*/ 920868 w 1076145"/>
                        <a:gd name="connsiteY6" fmla="*/ 95675 h 525626"/>
                        <a:gd name="connsiteX7" fmla="*/ 1056015 w 1076145"/>
                        <a:gd name="connsiteY7" fmla="*/ 9411 h 525626"/>
                        <a:gd name="connsiteX8" fmla="*/ 923027 w 1076145"/>
                        <a:gd name="connsiteY8" fmla="*/ 389760 h 525626"/>
                        <a:gd name="connsiteX9" fmla="*/ 1076145 w 1076145"/>
                        <a:gd name="connsiteY9" fmla="*/ 525626 h 525626"/>
                        <a:gd name="connsiteX0" fmla="*/ 0 w 1076145"/>
                        <a:gd name="connsiteY0" fmla="*/ 523065 h 531691"/>
                        <a:gd name="connsiteX1" fmla="*/ 163183 w 1076145"/>
                        <a:gd name="connsiteY1" fmla="*/ 429612 h 531691"/>
                        <a:gd name="connsiteX2" fmla="*/ 326366 w 1076145"/>
                        <a:gd name="connsiteY2" fmla="*/ 231924 h 531691"/>
                        <a:gd name="connsiteX3" fmla="*/ 457199 w 1076145"/>
                        <a:gd name="connsiteY3" fmla="*/ 123375 h 531691"/>
                        <a:gd name="connsiteX4" fmla="*/ 598817 w 1076145"/>
                        <a:gd name="connsiteY4" fmla="*/ 61552 h 531691"/>
                        <a:gd name="connsiteX5" fmla="*/ 760562 w 1076145"/>
                        <a:gd name="connsiteY5" fmla="*/ 169382 h 531691"/>
                        <a:gd name="connsiteX6" fmla="*/ 920868 w 1076145"/>
                        <a:gd name="connsiteY6" fmla="*/ 101740 h 531691"/>
                        <a:gd name="connsiteX7" fmla="*/ 1056015 w 1076145"/>
                        <a:gd name="connsiteY7" fmla="*/ 15476 h 531691"/>
                        <a:gd name="connsiteX8" fmla="*/ 923027 w 1076145"/>
                        <a:gd name="connsiteY8" fmla="*/ 395825 h 531691"/>
                        <a:gd name="connsiteX9" fmla="*/ 1076145 w 1076145"/>
                        <a:gd name="connsiteY9" fmla="*/ 531691 h 531691"/>
                        <a:gd name="connsiteX0" fmla="*/ 0 w 1076145"/>
                        <a:gd name="connsiteY0" fmla="*/ 523065 h 531691"/>
                        <a:gd name="connsiteX1" fmla="*/ 163183 w 1076145"/>
                        <a:gd name="connsiteY1" fmla="*/ 429612 h 531691"/>
                        <a:gd name="connsiteX2" fmla="*/ 326366 w 1076145"/>
                        <a:gd name="connsiteY2" fmla="*/ 231924 h 531691"/>
                        <a:gd name="connsiteX3" fmla="*/ 457199 w 1076145"/>
                        <a:gd name="connsiteY3" fmla="*/ 123375 h 531691"/>
                        <a:gd name="connsiteX4" fmla="*/ 598817 w 1076145"/>
                        <a:gd name="connsiteY4" fmla="*/ 61552 h 531691"/>
                        <a:gd name="connsiteX5" fmla="*/ 760562 w 1076145"/>
                        <a:gd name="connsiteY5" fmla="*/ 169382 h 531691"/>
                        <a:gd name="connsiteX6" fmla="*/ 920868 w 1076145"/>
                        <a:gd name="connsiteY6" fmla="*/ 101740 h 531691"/>
                        <a:gd name="connsiteX7" fmla="*/ 1056015 w 1076145"/>
                        <a:gd name="connsiteY7" fmla="*/ 15476 h 531691"/>
                        <a:gd name="connsiteX8" fmla="*/ 923027 w 1076145"/>
                        <a:gd name="connsiteY8" fmla="*/ 395825 h 531691"/>
                        <a:gd name="connsiteX9" fmla="*/ 1076145 w 1076145"/>
                        <a:gd name="connsiteY9" fmla="*/ 531691 h 531691"/>
                        <a:gd name="connsiteX0" fmla="*/ 0 w 1076145"/>
                        <a:gd name="connsiteY0" fmla="*/ 523065 h 531691"/>
                        <a:gd name="connsiteX1" fmla="*/ 163183 w 1076145"/>
                        <a:gd name="connsiteY1" fmla="*/ 429612 h 531691"/>
                        <a:gd name="connsiteX2" fmla="*/ 326366 w 1076145"/>
                        <a:gd name="connsiteY2" fmla="*/ 231924 h 531691"/>
                        <a:gd name="connsiteX3" fmla="*/ 457199 w 1076145"/>
                        <a:gd name="connsiteY3" fmla="*/ 123375 h 531691"/>
                        <a:gd name="connsiteX4" fmla="*/ 598817 w 1076145"/>
                        <a:gd name="connsiteY4" fmla="*/ 61552 h 531691"/>
                        <a:gd name="connsiteX5" fmla="*/ 760562 w 1076145"/>
                        <a:gd name="connsiteY5" fmla="*/ 169382 h 531691"/>
                        <a:gd name="connsiteX6" fmla="*/ 920868 w 1076145"/>
                        <a:gd name="connsiteY6" fmla="*/ 101740 h 531691"/>
                        <a:gd name="connsiteX7" fmla="*/ 1056015 w 1076145"/>
                        <a:gd name="connsiteY7" fmla="*/ 15476 h 531691"/>
                        <a:gd name="connsiteX8" fmla="*/ 923027 w 1076145"/>
                        <a:gd name="connsiteY8" fmla="*/ 395825 h 531691"/>
                        <a:gd name="connsiteX9" fmla="*/ 1076145 w 1076145"/>
                        <a:gd name="connsiteY9" fmla="*/ 531691 h 531691"/>
                        <a:gd name="connsiteX0" fmla="*/ 0 w 1076145"/>
                        <a:gd name="connsiteY0" fmla="*/ 523065 h 531691"/>
                        <a:gd name="connsiteX1" fmla="*/ 163183 w 1076145"/>
                        <a:gd name="connsiteY1" fmla="*/ 429612 h 531691"/>
                        <a:gd name="connsiteX2" fmla="*/ 326366 w 1076145"/>
                        <a:gd name="connsiteY2" fmla="*/ 231924 h 531691"/>
                        <a:gd name="connsiteX3" fmla="*/ 457199 w 1076145"/>
                        <a:gd name="connsiteY3" fmla="*/ 123375 h 531691"/>
                        <a:gd name="connsiteX4" fmla="*/ 598817 w 1076145"/>
                        <a:gd name="connsiteY4" fmla="*/ 61552 h 531691"/>
                        <a:gd name="connsiteX5" fmla="*/ 714555 w 1076145"/>
                        <a:gd name="connsiteY5" fmla="*/ 143502 h 531691"/>
                        <a:gd name="connsiteX6" fmla="*/ 920868 w 1076145"/>
                        <a:gd name="connsiteY6" fmla="*/ 101740 h 531691"/>
                        <a:gd name="connsiteX7" fmla="*/ 1056015 w 1076145"/>
                        <a:gd name="connsiteY7" fmla="*/ 15476 h 531691"/>
                        <a:gd name="connsiteX8" fmla="*/ 923027 w 1076145"/>
                        <a:gd name="connsiteY8" fmla="*/ 395825 h 531691"/>
                        <a:gd name="connsiteX9" fmla="*/ 1076145 w 1076145"/>
                        <a:gd name="connsiteY9" fmla="*/ 531691 h 531691"/>
                        <a:gd name="connsiteX0" fmla="*/ 0 w 1076145"/>
                        <a:gd name="connsiteY0" fmla="*/ 523065 h 531691"/>
                        <a:gd name="connsiteX1" fmla="*/ 163183 w 1076145"/>
                        <a:gd name="connsiteY1" fmla="*/ 429612 h 531691"/>
                        <a:gd name="connsiteX2" fmla="*/ 326366 w 1076145"/>
                        <a:gd name="connsiteY2" fmla="*/ 231924 h 531691"/>
                        <a:gd name="connsiteX3" fmla="*/ 457199 w 1076145"/>
                        <a:gd name="connsiteY3" fmla="*/ 123375 h 531691"/>
                        <a:gd name="connsiteX4" fmla="*/ 598817 w 1076145"/>
                        <a:gd name="connsiteY4" fmla="*/ 61552 h 531691"/>
                        <a:gd name="connsiteX5" fmla="*/ 714555 w 1076145"/>
                        <a:gd name="connsiteY5" fmla="*/ 143502 h 531691"/>
                        <a:gd name="connsiteX6" fmla="*/ 748340 w 1076145"/>
                        <a:gd name="connsiteY6" fmla="*/ 170752 h 531691"/>
                        <a:gd name="connsiteX7" fmla="*/ 920868 w 1076145"/>
                        <a:gd name="connsiteY7" fmla="*/ 101740 h 531691"/>
                        <a:gd name="connsiteX8" fmla="*/ 1056015 w 1076145"/>
                        <a:gd name="connsiteY8" fmla="*/ 15476 h 531691"/>
                        <a:gd name="connsiteX9" fmla="*/ 923027 w 1076145"/>
                        <a:gd name="connsiteY9" fmla="*/ 395825 h 531691"/>
                        <a:gd name="connsiteX10" fmla="*/ 1076145 w 1076145"/>
                        <a:gd name="connsiteY10" fmla="*/ 531691 h 531691"/>
                        <a:gd name="connsiteX0" fmla="*/ 0 w 1076145"/>
                        <a:gd name="connsiteY0" fmla="*/ 523065 h 531691"/>
                        <a:gd name="connsiteX1" fmla="*/ 163183 w 1076145"/>
                        <a:gd name="connsiteY1" fmla="*/ 429612 h 531691"/>
                        <a:gd name="connsiteX2" fmla="*/ 326366 w 1076145"/>
                        <a:gd name="connsiteY2" fmla="*/ 231924 h 531691"/>
                        <a:gd name="connsiteX3" fmla="*/ 457199 w 1076145"/>
                        <a:gd name="connsiteY3" fmla="*/ 123375 h 531691"/>
                        <a:gd name="connsiteX4" fmla="*/ 598817 w 1076145"/>
                        <a:gd name="connsiteY4" fmla="*/ 61552 h 531691"/>
                        <a:gd name="connsiteX5" fmla="*/ 714555 w 1076145"/>
                        <a:gd name="connsiteY5" fmla="*/ 143502 h 531691"/>
                        <a:gd name="connsiteX6" fmla="*/ 748340 w 1076145"/>
                        <a:gd name="connsiteY6" fmla="*/ 170752 h 531691"/>
                        <a:gd name="connsiteX7" fmla="*/ 920868 w 1076145"/>
                        <a:gd name="connsiteY7" fmla="*/ 101740 h 531691"/>
                        <a:gd name="connsiteX8" fmla="*/ 1056015 w 1076145"/>
                        <a:gd name="connsiteY8" fmla="*/ 15476 h 531691"/>
                        <a:gd name="connsiteX9" fmla="*/ 923027 w 1076145"/>
                        <a:gd name="connsiteY9" fmla="*/ 395825 h 531691"/>
                        <a:gd name="connsiteX10" fmla="*/ 1076145 w 1076145"/>
                        <a:gd name="connsiteY10" fmla="*/ 531691 h 531691"/>
                        <a:gd name="connsiteX0" fmla="*/ 0 w 1076145"/>
                        <a:gd name="connsiteY0" fmla="*/ 523065 h 531691"/>
                        <a:gd name="connsiteX1" fmla="*/ 163183 w 1076145"/>
                        <a:gd name="connsiteY1" fmla="*/ 429612 h 531691"/>
                        <a:gd name="connsiteX2" fmla="*/ 326366 w 1076145"/>
                        <a:gd name="connsiteY2" fmla="*/ 231924 h 531691"/>
                        <a:gd name="connsiteX3" fmla="*/ 457199 w 1076145"/>
                        <a:gd name="connsiteY3" fmla="*/ 123375 h 531691"/>
                        <a:gd name="connsiteX4" fmla="*/ 598817 w 1076145"/>
                        <a:gd name="connsiteY4" fmla="*/ 61552 h 531691"/>
                        <a:gd name="connsiteX5" fmla="*/ 748340 w 1076145"/>
                        <a:gd name="connsiteY5" fmla="*/ 170752 h 531691"/>
                        <a:gd name="connsiteX6" fmla="*/ 920868 w 1076145"/>
                        <a:gd name="connsiteY6" fmla="*/ 101740 h 531691"/>
                        <a:gd name="connsiteX7" fmla="*/ 1056015 w 1076145"/>
                        <a:gd name="connsiteY7" fmla="*/ 15476 h 531691"/>
                        <a:gd name="connsiteX8" fmla="*/ 923027 w 1076145"/>
                        <a:gd name="connsiteY8" fmla="*/ 395825 h 531691"/>
                        <a:gd name="connsiteX9" fmla="*/ 1076145 w 1076145"/>
                        <a:gd name="connsiteY9" fmla="*/ 531691 h 531691"/>
                        <a:gd name="connsiteX0" fmla="*/ 0 w 1076145"/>
                        <a:gd name="connsiteY0" fmla="*/ 523065 h 531691"/>
                        <a:gd name="connsiteX1" fmla="*/ 163183 w 1076145"/>
                        <a:gd name="connsiteY1" fmla="*/ 429612 h 531691"/>
                        <a:gd name="connsiteX2" fmla="*/ 326366 w 1076145"/>
                        <a:gd name="connsiteY2" fmla="*/ 231924 h 531691"/>
                        <a:gd name="connsiteX3" fmla="*/ 457199 w 1076145"/>
                        <a:gd name="connsiteY3" fmla="*/ 123375 h 531691"/>
                        <a:gd name="connsiteX4" fmla="*/ 598817 w 1076145"/>
                        <a:gd name="connsiteY4" fmla="*/ 61552 h 531691"/>
                        <a:gd name="connsiteX5" fmla="*/ 765592 w 1076145"/>
                        <a:gd name="connsiteY5" fmla="*/ 170752 h 531691"/>
                        <a:gd name="connsiteX6" fmla="*/ 920868 w 1076145"/>
                        <a:gd name="connsiteY6" fmla="*/ 101740 h 531691"/>
                        <a:gd name="connsiteX7" fmla="*/ 1056015 w 1076145"/>
                        <a:gd name="connsiteY7" fmla="*/ 15476 h 531691"/>
                        <a:gd name="connsiteX8" fmla="*/ 923027 w 1076145"/>
                        <a:gd name="connsiteY8" fmla="*/ 395825 h 531691"/>
                        <a:gd name="connsiteX9" fmla="*/ 1076145 w 1076145"/>
                        <a:gd name="connsiteY9" fmla="*/ 531691 h 531691"/>
                        <a:gd name="connsiteX0" fmla="*/ 0 w 1216134"/>
                        <a:gd name="connsiteY0" fmla="*/ 523065 h 531691"/>
                        <a:gd name="connsiteX1" fmla="*/ 163183 w 1216134"/>
                        <a:gd name="connsiteY1" fmla="*/ 429612 h 531691"/>
                        <a:gd name="connsiteX2" fmla="*/ 326366 w 1216134"/>
                        <a:gd name="connsiteY2" fmla="*/ 231924 h 531691"/>
                        <a:gd name="connsiteX3" fmla="*/ 457199 w 1216134"/>
                        <a:gd name="connsiteY3" fmla="*/ 123375 h 531691"/>
                        <a:gd name="connsiteX4" fmla="*/ 598817 w 1216134"/>
                        <a:gd name="connsiteY4" fmla="*/ 61552 h 531691"/>
                        <a:gd name="connsiteX5" fmla="*/ 765592 w 1216134"/>
                        <a:gd name="connsiteY5" fmla="*/ 170752 h 531691"/>
                        <a:gd name="connsiteX6" fmla="*/ 920868 w 1216134"/>
                        <a:gd name="connsiteY6" fmla="*/ 101740 h 531691"/>
                        <a:gd name="connsiteX7" fmla="*/ 1056015 w 1216134"/>
                        <a:gd name="connsiteY7" fmla="*/ 15476 h 531691"/>
                        <a:gd name="connsiteX8" fmla="*/ 1214166 w 1216134"/>
                        <a:gd name="connsiteY8" fmla="*/ 228262 h 531691"/>
                        <a:gd name="connsiteX9" fmla="*/ 923027 w 1216134"/>
                        <a:gd name="connsiteY9" fmla="*/ 395825 h 531691"/>
                        <a:gd name="connsiteX10" fmla="*/ 1076145 w 1216134"/>
                        <a:gd name="connsiteY10" fmla="*/ 531691 h 531691"/>
                        <a:gd name="connsiteX0" fmla="*/ 0 w 1216966"/>
                        <a:gd name="connsiteY0" fmla="*/ 523065 h 531691"/>
                        <a:gd name="connsiteX1" fmla="*/ 163183 w 1216966"/>
                        <a:gd name="connsiteY1" fmla="*/ 429612 h 531691"/>
                        <a:gd name="connsiteX2" fmla="*/ 326366 w 1216966"/>
                        <a:gd name="connsiteY2" fmla="*/ 231924 h 531691"/>
                        <a:gd name="connsiteX3" fmla="*/ 457199 w 1216966"/>
                        <a:gd name="connsiteY3" fmla="*/ 123375 h 531691"/>
                        <a:gd name="connsiteX4" fmla="*/ 598817 w 1216966"/>
                        <a:gd name="connsiteY4" fmla="*/ 61552 h 531691"/>
                        <a:gd name="connsiteX5" fmla="*/ 765592 w 1216966"/>
                        <a:gd name="connsiteY5" fmla="*/ 170752 h 531691"/>
                        <a:gd name="connsiteX6" fmla="*/ 920868 w 1216966"/>
                        <a:gd name="connsiteY6" fmla="*/ 101740 h 531691"/>
                        <a:gd name="connsiteX7" fmla="*/ 1056015 w 1216966"/>
                        <a:gd name="connsiteY7" fmla="*/ 15476 h 531691"/>
                        <a:gd name="connsiteX8" fmla="*/ 1214166 w 1216966"/>
                        <a:gd name="connsiteY8" fmla="*/ 228262 h 531691"/>
                        <a:gd name="connsiteX9" fmla="*/ 923027 w 1216966"/>
                        <a:gd name="connsiteY9" fmla="*/ 395825 h 531691"/>
                        <a:gd name="connsiteX10" fmla="*/ 1076145 w 1216966"/>
                        <a:gd name="connsiteY10" fmla="*/ 531691 h 531691"/>
                        <a:gd name="connsiteX0" fmla="*/ 0 w 1216966"/>
                        <a:gd name="connsiteY0" fmla="*/ 509224 h 517850"/>
                        <a:gd name="connsiteX1" fmla="*/ 163183 w 1216966"/>
                        <a:gd name="connsiteY1" fmla="*/ 415771 h 517850"/>
                        <a:gd name="connsiteX2" fmla="*/ 326366 w 1216966"/>
                        <a:gd name="connsiteY2" fmla="*/ 218083 h 517850"/>
                        <a:gd name="connsiteX3" fmla="*/ 457199 w 1216966"/>
                        <a:gd name="connsiteY3" fmla="*/ 109534 h 517850"/>
                        <a:gd name="connsiteX4" fmla="*/ 598817 w 1216966"/>
                        <a:gd name="connsiteY4" fmla="*/ 47711 h 517850"/>
                        <a:gd name="connsiteX5" fmla="*/ 765592 w 1216966"/>
                        <a:gd name="connsiteY5" fmla="*/ 156911 h 517850"/>
                        <a:gd name="connsiteX6" fmla="*/ 920868 w 1216966"/>
                        <a:gd name="connsiteY6" fmla="*/ 87899 h 517850"/>
                        <a:gd name="connsiteX7" fmla="*/ 1056015 w 1216966"/>
                        <a:gd name="connsiteY7" fmla="*/ 1635 h 517850"/>
                        <a:gd name="connsiteX8" fmla="*/ 1214166 w 1216966"/>
                        <a:gd name="connsiteY8" fmla="*/ 214421 h 517850"/>
                        <a:gd name="connsiteX9" fmla="*/ 923027 w 1216966"/>
                        <a:gd name="connsiteY9" fmla="*/ 381984 h 517850"/>
                        <a:gd name="connsiteX10" fmla="*/ 1076145 w 1216966"/>
                        <a:gd name="connsiteY10" fmla="*/ 517850 h 517850"/>
                        <a:gd name="connsiteX0" fmla="*/ 0 w 1216966"/>
                        <a:gd name="connsiteY0" fmla="*/ 534470 h 543096"/>
                        <a:gd name="connsiteX1" fmla="*/ 163183 w 1216966"/>
                        <a:gd name="connsiteY1" fmla="*/ 441017 h 543096"/>
                        <a:gd name="connsiteX2" fmla="*/ 326366 w 1216966"/>
                        <a:gd name="connsiteY2" fmla="*/ 243329 h 543096"/>
                        <a:gd name="connsiteX3" fmla="*/ 457199 w 1216966"/>
                        <a:gd name="connsiteY3" fmla="*/ 134780 h 543096"/>
                        <a:gd name="connsiteX4" fmla="*/ 598817 w 1216966"/>
                        <a:gd name="connsiteY4" fmla="*/ 72957 h 543096"/>
                        <a:gd name="connsiteX5" fmla="*/ 765592 w 1216966"/>
                        <a:gd name="connsiteY5" fmla="*/ 182157 h 543096"/>
                        <a:gd name="connsiteX6" fmla="*/ 920868 w 1216966"/>
                        <a:gd name="connsiteY6" fmla="*/ 113145 h 543096"/>
                        <a:gd name="connsiteX7" fmla="*/ 1056015 w 1216966"/>
                        <a:gd name="connsiteY7" fmla="*/ 1002 h 543096"/>
                        <a:gd name="connsiteX8" fmla="*/ 1214166 w 1216966"/>
                        <a:gd name="connsiteY8" fmla="*/ 239667 h 543096"/>
                        <a:gd name="connsiteX9" fmla="*/ 923027 w 1216966"/>
                        <a:gd name="connsiteY9" fmla="*/ 407230 h 543096"/>
                        <a:gd name="connsiteX10" fmla="*/ 1076145 w 1216966"/>
                        <a:gd name="connsiteY10" fmla="*/ 543096 h 543096"/>
                        <a:gd name="connsiteX0" fmla="*/ 0 w 1216966"/>
                        <a:gd name="connsiteY0" fmla="*/ 533468 h 542094"/>
                        <a:gd name="connsiteX1" fmla="*/ 163183 w 1216966"/>
                        <a:gd name="connsiteY1" fmla="*/ 440015 h 542094"/>
                        <a:gd name="connsiteX2" fmla="*/ 326366 w 1216966"/>
                        <a:gd name="connsiteY2" fmla="*/ 242327 h 542094"/>
                        <a:gd name="connsiteX3" fmla="*/ 457199 w 1216966"/>
                        <a:gd name="connsiteY3" fmla="*/ 133778 h 542094"/>
                        <a:gd name="connsiteX4" fmla="*/ 598817 w 1216966"/>
                        <a:gd name="connsiteY4" fmla="*/ 71955 h 542094"/>
                        <a:gd name="connsiteX5" fmla="*/ 765592 w 1216966"/>
                        <a:gd name="connsiteY5" fmla="*/ 181155 h 542094"/>
                        <a:gd name="connsiteX6" fmla="*/ 920868 w 1216966"/>
                        <a:gd name="connsiteY6" fmla="*/ 112143 h 542094"/>
                        <a:gd name="connsiteX7" fmla="*/ 1056015 w 1216966"/>
                        <a:gd name="connsiteY7" fmla="*/ 0 h 542094"/>
                        <a:gd name="connsiteX8" fmla="*/ 1214166 w 1216966"/>
                        <a:gd name="connsiteY8" fmla="*/ 238665 h 542094"/>
                        <a:gd name="connsiteX9" fmla="*/ 923027 w 1216966"/>
                        <a:gd name="connsiteY9" fmla="*/ 406228 h 542094"/>
                        <a:gd name="connsiteX10" fmla="*/ 1076145 w 1216966"/>
                        <a:gd name="connsiteY10" fmla="*/ 542094 h 542094"/>
                        <a:gd name="connsiteX0" fmla="*/ 0 w 1364873"/>
                        <a:gd name="connsiteY0" fmla="*/ 533468 h 542094"/>
                        <a:gd name="connsiteX1" fmla="*/ 163183 w 1364873"/>
                        <a:gd name="connsiteY1" fmla="*/ 440015 h 542094"/>
                        <a:gd name="connsiteX2" fmla="*/ 326366 w 1364873"/>
                        <a:gd name="connsiteY2" fmla="*/ 242327 h 542094"/>
                        <a:gd name="connsiteX3" fmla="*/ 457199 w 1364873"/>
                        <a:gd name="connsiteY3" fmla="*/ 133778 h 542094"/>
                        <a:gd name="connsiteX4" fmla="*/ 598817 w 1364873"/>
                        <a:gd name="connsiteY4" fmla="*/ 71955 h 542094"/>
                        <a:gd name="connsiteX5" fmla="*/ 765592 w 1364873"/>
                        <a:gd name="connsiteY5" fmla="*/ 181155 h 542094"/>
                        <a:gd name="connsiteX6" fmla="*/ 920868 w 1364873"/>
                        <a:gd name="connsiteY6" fmla="*/ 112143 h 542094"/>
                        <a:gd name="connsiteX7" fmla="*/ 1056015 w 1364873"/>
                        <a:gd name="connsiteY7" fmla="*/ 0 h 542094"/>
                        <a:gd name="connsiteX8" fmla="*/ 1214166 w 1364873"/>
                        <a:gd name="connsiteY8" fmla="*/ 238665 h 542094"/>
                        <a:gd name="connsiteX9" fmla="*/ 1362974 w 1364873"/>
                        <a:gd name="connsiteY9" fmla="*/ 351594 h 542094"/>
                        <a:gd name="connsiteX10" fmla="*/ 1076145 w 1364873"/>
                        <a:gd name="connsiteY10" fmla="*/ 542094 h 542094"/>
                        <a:gd name="connsiteX0" fmla="*/ 0 w 1368402"/>
                        <a:gd name="connsiteY0" fmla="*/ 533468 h 542094"/>
                        <a:gd name="connsiteX1" fmla="*/ 163183 w 1368402"/>
                        <a:gd name="connsiteY1" fmla="*/ 440015 h 542094"/>
                        <a:gd name="connsiteX2" fmla="*/ 326366 w 1368402"/>
                        <a:gd name="connsiteY2" fmla="*/ 242327 h 542094"/>
                        <a:gd name="connsiteX3" fmla="*/ 457199 w 1368402"/>
                        <a:gd name="connsiteY3" fmla="*/ 133778 h 542094"/>
                        <a:gd name="connsiteX4" fmla="*/ 598817 w 1368402"/>
                        <a:gd name="connsiteY4" fmla="*/ 71955 h 542094"/>
                        <a:gd name="connsiteX5" fmla="*/ 765592 w 1368402"/>
                        <a:gd name="connsiteY5" fmla="*/ 181155 h 542094"/>
                        <a:gd name="connsiteX6" fmla="*/ 920868 w 1368402"/>
                        <a:gd name="connsiteY6" fmla="*/ 112143 h 542094"/>
                        <a:gd name="connsiteX7" fmla="*/ 1056015 w 1368402"/>
                        <a:gd name="connsiteY7" fmla="*/ 0 h 542094"/>
                        <a:gd name="connsiteX8" fmla="*/ 1214166 w 1368402"/>
                        <a:gd name="connsiteY8" fmla="*/ 238665 h 542094"/>
                        <a:gd name="connsiteX9" fmla="*/ 1362974 w 1368402"/>
                        <a:gd name="connsiteY9" fmla="*/ 351594 h 542094"/>
                        <a:gd name="connsiteX10" fmla="*/ 1076145 w 1368402"/>
                        <a:gd name="connsiteY10" fmla="*/ 542094 h 542094"/>
                        <a:gd name="connsiteX0" fmla="*/ 0 w 1368402"/>
                        <a:gd name="connsiteY0" fmla="*/ 533468 h 542094"/>
                        <a:gd name="connsiteX1" fmla="*/ 163183 w 1368402"/>
                        <a:gd name="connsiteY1" fmla="*/ 440015 h 542094"/>
                        <a:gd name="connsiteX2" fmla="*/ 326366 w 1368402"/>
                        <a:gd name="connsiteY2" fmla="*/ 242327 h 542094"/>
                        <a:gd name="connsiteX3" fmla="*/ 457199 w 1368402"/>
                        <a:gd name="connsiteY3" fmla="*/ 133778 h 542094"/>
                        <a:gd name="connsiteX4" fmla="*/ 598817 w 1368402"/>
                        <a:gd name="connsiteY4" fmla="*/ 71955 h 542094"/>
                        <a:gd name="connsiteX5" fmla="*/ 765592 w 1368402"/>
                        <a:gd name="connsiteY5" fmla="*/ 181155 h 542094"/>
                        <a:gd name="connsiteX6" fmla="*/ 920868 w 1368402"/>
                        <a:gd name="connsiteY6" fmla="*/ 112143 h 542094"/>
                        <a:gd name="connsiteX7" fmla="*/ 1056015 w 1368402"/>
                        <a:gd name="connsiteY7" fmla="*/ 0 h 542094"/>
                        <a:gd name="connsiteX8" fmla="*/ 1214166 w 1368402"/>
                        <a:gd name="connsiteY8" fmla="*/ 238665 h 542094"/>
                        <a:gd name="connsiteX9" fmla="*/ 1362974 w 1368402"/>
                        <a:gd name="connsiteY9" fmla="*/ 351594 h 542094"/>
                        <a:gd name="connsiteX10" fmla="*/ 1076145 w 1368402"/>
                        <a:gd name="connsiteY10" fmla="*/ 542094 h 542094"/>
                        <a:gd name="connsiteX0" fmla="*/ 0 w 1372494"/>
                        <a:gd name="connsiteY0" fmla="*/ 533468 h 542094"/>
                        <a:gd name="connsiteX1" fmla="*/ 163183 w 1372494"/>
                        <a:gd name="connsiteY1" fmla="*/ 440015 h 542094"/>
                        <a:gd name="connsiteX2" fmla="*/ 326366 w 1372494"/>
                        <a:gd name="connsiteY2" fmla="*/ 242327 h 542094"/>
                        <a:gd name="connsiteX3" fmla="*/ 457199 w 1372494"/>
                        <a:gd name="connsiteY3" fmla="*/ 133778 h 542094"/>
                        <a:gd name="connsiteX4" fmla="*/ 598817 w 1372494"/>
                        <a:gd name="connsiteY4" fmla="*/ 71955 h 542094"/>
                        <a:gd name="connsiteX5" fmla="*/ 765592 w 1372494"/>
                        <a:gd name="connsiteY5" fmla="*/ 181155 h 542094"/>
                        <a:gd name="connsiteX6" fmla="*/ 920868 w 1372494"/>
                        <a:gd name="connsiteY6" fmla="*/ 112143 h 542094"/>
                        <a:gd name="connsiteX7" fmla="*/ 1056015 w 1372494"/>
                        <a:gd name="connsiteY7" fmla="*/ 0 h 542094"/>
                        <a:gd name="connsiteX8" fmla="*/ 1240045 w 1372494"/>
                        <a:gd name="connsiteY8" fmla="*/ 224288 h 542094"/>
                        <a:gd name="connsiteX9" fmla="*/ 1362974 w 1372494"/>
                        <a:gd name="connsiteY9" fmla="*/ 351594 h 542094"/>
                        <a:gd name="connsiteX10" fmla="*/ 1076145 w 1372494"/>
                        <a:gd name="connsiteY10" fmla="*/ 542094 h 542094"/>
                        <a:gd name="connsiteX0" fmla="*/ 0 w 1372494"/>
                        <a:gd name="connsiteY0" fmla="*/ 533468 h 542094"/>
                        <a:gd name="connsiteX1" fmla="*/ 163183 w 1372494"/>
                        <a:gd name="connsiteY1" fmla="*/ 440015 h 542094"/>
                        <a:gd name="connsiteX2" fmla="*/ 326366 w 1372494"/>
                        <a:gd name="connsiteY2" fmla="*/ 242327 h 542094"/>
                        <a:gd name="connsiteX3" fmla="*/ 457199 w 1372494"/>
                        <a:gd name="connsiteY3" fmla="*/ 133778 h 542094"/>
                        <a:gd name="connsiteX4" fmla="*/ 598817 w 1372494"/>
                        <a:gd name="connsiteY4" fmla="*/ 71955 h 542094"/>
                        <a:gd name="connsiteX5" fmla="*/ 765592 w 1372494"/>
                        <a:gd name="connsiteY5" fmla="*/ 181155 h 542094"/>
                        <a:gd name="connsiteX6" fmla="*/ 920868 w 1372494"/>
                        <a:gd name="connsiteY6" fmla="*/ 112143 h 542094"/>
                        <a:gd name="connsiteX7" fmla="*/ 1056015 w 1372494"/>
                        <a:gd name="connsiteY7" fmla="*/ 0 h 542094"/>
                        <a:gd name="connsiteX8" fmla="*/ 1240045 w 1372494"/>
                        <a:gd name="connsiteY8" fmla="*/ 224288 h 542094"/>
                        <a:gd name="connsiteX9" fmla="*/ 1362974 w 1372494"/>
                        <a:gd name="connsiteY9" fmla="*/ 351594 h 542094"/>
                        <a:gd name="connsiteX10" fmla="*/ 1076145 w 1372494"/>
                        <a:gd name="connsiteY10" fmla="*/ 542094 h 542094"/>
                        <a:gd name="connsiteX0" fmla="*/ 0 w 1367703"/>
                        <a:gd name="connsiteY0" fmla="*/ 533468 h 542094"/>
                        <a:gd name="connsiteX1" fmla="*/ 163183 w 1367703"/>
                        <a:gd name="connsiteY1" fmla="*/ 440015 h 542094"/>
                        <a:gd name="connsiteX2" fmla="*/ 326366 w 1367703"/>
                        <a:gd name="connsiteY2" fmla="*/ 242327 h 542094"/>
                        <a:gd name="connsiteX3" fmla="*/ 457199 w 1367703"/>
                        <a:gd name="connsiteY3" fmla="*/ 133778 h 542094"/>
                        <a:gd name="connsiteX4" fmla="*/ 598817 w 1367703"/>
                        <a:gd name="connsiteY4" fmla="*/ 71955 h 542094"/>
                        <a:gd name="connsiteX5" fmla="*/ 765592 w 1367703"/>
                        <a:gd name="connsiteY5" fmla="*/ 181155 h 542094"/>
                        <a:gd name="connsiteX6" fmla="*/ 920868 w 1367703"/>
                        <a:gd name="connsiteY6" fmla="*/ 112143 h 542094"/>
                        <a:gd name="connsiteX7" fmla="*/ 1056015 w 1367703"/>
                        <a:gd name="connsiteY7" fmla="*/ 0 h 542094"/>
                        <a:gd name="connsiteX8" fmla="*/ 1240045 w 1367703"/>
                        <a:gd name="connsiteY8" fmla="*/ 224288 h 542094"/>
                        <a:gd name="connsiteX9" fmla="*/ 1362974 w 1367703"/>
                        <a:gd name="connsiteY9" fmla="*/ 351594 h 542094"/>
                        <a:gd name="connsiteX10" fmla="*/ 1076145 w 1367703"/>
                        <a:gd name="connsiteY10" fmla="*/ 542094 h 542094"/>
                        <a:gd name="connsiteX0" fmla="*/ 0 w 1364970"/>
                        <a:gd name="connsiteY0" fmla="*/ 533468 h 542094"/>
                        <a:gd name="connsiteX1" fmla="*/ 163183 w 1364970"/>
                        <a:gd name="connsiteY1" fmla="*/ 440015 h 542094"/>
                        <a:gd name="connsiteX2" fmla="*/ 326366 w 1364970"/>
                        <a:gd name="connsiteY2" fmla="*/ 242327 h 542094"/>
                        <a:gd name="connsiteX3" fmla="*/ 457199 w 1364970"/>
                        <a:gd name="connsiteY3" fmla="*/ 133778 h 542094"/>
                        <a:gd name="connsiteX4" fmla="*/ 598817 w 1364970"/>
                        <a:gd name="connsiteY4" fmla="*/ 71955 h 542094"/>
                        <a:gd name="connsiteX5" fmla="*/ 765592 w 1364970"/>
                        <a:gd name="connsiteY5" fmla="*/ 181155 h 542094"/>
                        <a:gd name="connsiteX6" fmla="*/ 920868 w 1364970"/>
                        <a:gd name="connsiteY6" fmla="*/ 112143 h 542094"/>
                        <a:gd name="connsiteX7" fmla="*/ 1056015 w 1364970"/>
                        <a:gd name="connsiteY7" fmla="*/ 0 h 542094"/>
                        <a:gd name="connsiteX8" fmla="*/ 1240045 w 1364970"/>
                        <a:gd name="connsiteY8" fmla="*/ 224288 h 542094"/>
                        <a:gd name="connsiteX9" fmla="*/ 1362974 w 1364970"/>
                        <a:gd name="connsiteY9" fmla="*/ 351594 h 542094"/>
                        <a:gd name="connsiteX10" fmla="*/ 1076145 w 1364970"/>
                        <a:gd name="connsiteY10" fmla="*/ 542094 h 542094"/>
                        <a:gd name="connsiteX0" fmla="*/ 0 w 1367754"/>
                        <a:gd name="connsiteY0" fmla="*/ 533468 h 542094"/>
                        <a:gd name="connsiteX1" fmla="*/ 163183 w 1367754"/>
                        <a:gd name="connsiteY1" fmla="*/ 440015 h 542094"/>
                        <a:gd name="connsiteX2" fmla="*/ 326366 w 1367754"/>
                        <a:gd name="connsiteY2" fmla="*/ 242327 h 542094"/>
                        <a:gd name="connsiteX3" fmla="*/ 457199 w 1367754"/>
                        <a:gd name="connsiteY3" fmla="*/ 133778 h 542094"/>
                        <a:gd name="connsiteX4" fmla="*/ 598817 w 1367754"/>
                        <a:gd name="connsiteY4" fmla="*/ 71955 h 542094"/>
                        <a:gd name="connsiteX5" fmla="*/ 765592 w 1367754"/>
                        <a:gd name="connsiteY5" fmla="*/ 181155 h 542094"/>
                        <a:gd name="connsiteX6" fmla="*/ 920868 w 1367754"/>
                        <a:gd name="connsiteY6" fmla="*/ 112143 h 542094"/>
                        <a:gd name="connsiteX7" fmla="*/ 1056015 w 1367754"/>
                        <a:gd name="connsiteY7" fmla="*/ 0 h 542094"/>
                        <a:gd name="connsiteX8" fmla="*/ 1240045 w 1367754"/>
                        <a:gd name="connsiteY8" fmla="*/ 224288 h 542094"/>
                        <a:gd name="connsiteX9" fmla="*/ 1362974 w 1367754"/>
                        <a:gd name="connsiteY9" fmla="*/ 351594 h 542094"/>
                        <a:gd name="connsiteX10" fmla="*/ 1076145 w 1367754"/>
                        <a:gd name="connsiteY10" fmla="*/ 542094 h 542094"/>
                        <a:gd name="connsiteX0" fmla="*/ 0 w 1636862"/>
                        <a:gd name="connsiteY0" fmla="*/ 533468 h 533468"/>
                        <a:gd name="connsiteX1" fmla="*/ 163183 w 1636862"/>
                        <a:gd name="connsiteY1" fmla="*/ 440015 h 533468"/>
                        <a:gd name="connsiteX2" fmla="*/ 326366 w 1636862"/>
                        <a:gd name="connsiteY2" fmla="*/ 242327 h 533468"/>
                        <a:gd name="connsiteX3" fmla="*/ 457199 w 1636862"/>
                        <a:gd name="connsiteY3" fmla="*/ 133778 h 533468"/>
                        <a:gd name="connsiteX4" fmla="*/ 598817 w 1636862"/>
                        <a:gd name="connsiteY4" fmla="*/ 71955 h 533468"/>
                        <a:gd name="connsiteX5" fmla="*/ 765592 w 1636862"/>
                        <a:gd name="connsiteY5" fmla="*/ 181155 h 533468"/>
                        <a:gd name="connsiteX6" fmla="*/ 920868 w 1636862"/>
                        <a:gd name="connsiteY6" fmla="*/ 112143 h 533468"/>
                        <a:gd name="connsiteX7" fmla="*/ 1056015 w 1636862"/>
                        <a:gd name="connsiteY7" fmla="*/ 0 h 533468"/>
                        <a:gd name="connsiteX8" fmla="*/ 1240045 w 1636862"/>
                        <a:gd name="connsiteY8" fmla="*/ 224288 h 533468"/>
                        <a:gd name="connsiteX9" fmla="*/ 1362974 w 1636862"/>
                        <a:gd name="connsiteY9" fmla="*/ 351594 h 533468"/>
                        <a:gd name="connsiteX10" fmla="*/ 1636862 w 1636862"/>
                        <a:gd name="connsiteY10" fmla="*/ 510464 h 533468"/>
                        <a:gd name="connsiteX0" fmla="*/ 0 w 1636862"/>
                        <a:gd name="connsiteY0" fmla="*/ 533468 h 533468"/>
                        <a:gd name="connsiteX1" fmla="*/ 163183 w 1636862"/>
                        <a:gd name="connsiteY1" fmla="*/ 440015 h 533468"/>
                        <a:gd name="connsiteX2" fmla="*/ 326366 w 1636862"/>
                        <a:gd name="connsiteY2" fmla="*/ 242327 h 533468"/>
                        <a:gd name="connsiteX3" fmla="*/ 457199 w 1636862"/>
                        <a:gd name="connsiteY3" fmla="*/ 133778 h 533468"/>
                        <a:gd name="connsiteX4" fmla="*/ 598817 w 1636862"/>
                        <a:gd name="connsiteY4" fmla="*/ 71955 h 533468"/>
                        <a:gd name="connsiteX5" fmla="*/ 765592 w 1636862"/>
                        <a:gd name="connsiteY5" fmla="*/ 181155 h 533468"/>
                        <a:gd name="connsiteX6" fmla="*/ 920868 w 1636862"/>
                        <a:gd name="connsiteY6" fmla="*/ 112143 h 533468"/>
                        <a:gd name="connsiteX7" fmla="*/ 1056015 w 1636862"/>
                        <a:gd name="connsiteY7" fmla="*/ 0 h 533468"/>
                        <a:gd name="connsiteX8" fmla="*/ 1240045 w 1636862"/>
                        <a:gd name="connsiteY8" fmla="*/ 224288 h 533468"/>
                        <a:gd name="connsiteX9" fmla="*/ 1362974 w 1636862"/>
                        <a:gd name="connsiteY9" fmla="*/ 351594 h 533468"/>
                        <a:gd name="connsiteX10" fmla="*/ 1636862 w 1636862"/>
                        <a:gd name="connsiteY10" fmla="*/ 510464 h 533468"/>
                        <a:gd name="connsiteX0" fmla="*/ 0 w 1636862"/>
                        <a:gd name="connsiteY0" fmla="*/ 533468 h 533468"/>
                        <a:gd name="connsiteX1" fmla="*/ 163183 w 1636862"/>
                        <a:gd name="connsiteY1" fmla="*/ 440015 h 533468"/>
                        <a:gd name="connsiteX2" fmla="*/ 326366 w 1636862"/>
                        <a:gd name="connsiteY2" fmla="*/ 242327 h 533468"/>
                        <a:gd name="connsiteX3" fmla="*/ 457199 w 1636862"/>
                        <a:gd name="connsiteY3" fmla="*/ 133778 h 533468"/>
                        <a:gd name="connsiteX4" fmla="*/ 598817 w 1636862"/>
                        <a:gd name="connsiteY4" fmla="*/ 71955 h 533468"/>
                        <a:gd name="connsiteX5" fmla="*/ 765592 w 1636862"/>
                        <a:gd name="connsiteY5" fmla="*/ 181155 h 533468"/>
                        <a:gd name="connsiteX6" fmla="*/ 920868 w 1636862"/>
                        <a:gd name="connsiteY6" fmla="*/ 112143 h 533468"/>
                        <a:gd name="connsiteX7" fmla="*/ 1056015 w 1636862"/>
                        <a:gd name="connsiteY7" fmla="*/ 0 h 533468"/>
                        <a:gd name="connsiteX8" fmla="*/ 1240045 w 1636862"/>
                        <a:gd name="connsiteY8" fmla="*/ 224288 h 533468"/>
                        <a:gd name="connsiteX9" fmla="*/ 1362974 w 1636862"/>
                        <a:gd name="connsiteY9" fmla="*/ 351594 h 533468"/>
                        <a:gd name="connsiteX10" fmla="*/ 1636862 w 1636862"/>
                        <a:gd name="connsiteY10" fmla="*/ 510464 h 533468"/>
                        <a:gd name="connsiteX0" fmla="*/ 0 w 1636862"/>
                        <a:gd name="connsiteY0" fmla="*/ 533468 h 533468"/>
                        <a:gd name="connsiteX1" fmla="*/ 163183 w 1636862"/>
                        <a:gd name="connsiteY1" fmla="*/ 440015 h 533468"/>
                        <a:gd name="connsiteX2" fmla="*/ 326366 w 1636862"/>
                        <a:gd name="connsiteY2" fmla="*/ 242327 h 533468"/>
                        <a:gd name="connsiteX3" fmla="*/ 457199 w 1636862"/>
                        <a:gd name="connsiteY3" fmla="*/ 133778 h 533468"/>
                        <a:gd name="connsiteX4" fmla="*/ 598817 w 1636862"/>
                        <a:gd name="connsiteY4" fmla="*/ 71955 h 533468"/>
                        <a:gd name="connsiteX5" fmla="*/ 765592 w 1636862"/>
                        <a:gd name="connsiteY5" fmla="*/ 181155 h 533468"/>
                        <a:gd name="connsiteX6" fmla="*/ 920868 w 1636862"/>
                        <a:gd name="connsiteY6" fmla="*/ 112143 h 533468"/>
                        <a:gd name="connsiteX7" fmla="*/ 1056015 w 1636862"/>
                        <a:gd name="connsiteY7" fmla="*/ 0 h 533468"/>
                        <a:gd name="connsiteX8" fmla="*/ 1240045 w 1636862"/>
                        <a:gd name="connsiteY8" fmla="*/ 224288 h 533468"/>
                        <a:gd name="connsiteX9" fmla="*/ 1377352 w 1636862"/>
                        <a:gd name="connsiteY9" fmla="*/ 331466 h 533468"/>
                        <a:gd name="connsiteX10" fmla="*/ 1636862 w 1636862"/>
                        <a:gd name="connsiteY10" fmla="*/ 510464 h 5334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636862" h="533468">
                          <a:moveTo>
                            <a:pt x="0" y="533468"/>
                          </a:moveTo>
                          <a:cubicBezTo>
                            <a:pt x="27317" y="530412"/>
                            <a:pt x="108789" y="488538"/>
                            <a:pt x="163183" y="440015"/>
                          </a:cubicBezTo>
                          <a:cubicBezTo>
                            <a:pt x="217577" y="391492"/>
                            <a:pt x="277364" y="293366"/>
                            <a:pt x="326366" y="242327"/>
                          </a:cubicBezTo>
                          <a:cubicBezTo>
                            <a:pt x="375368" y="191288"/>
                            <a:pt x="411791" y="162173"/>
                            <a:pt x="457199" y="133778"/>
                          </a:cubicBezTo>
                          <a:cubicBezTo>
                            <a:pt x="502608" y="105383"/>
                            <a:pt x="547418" y="64059"/>
                            <a:pt x="598817" y="71955"/>
                          </a:cubicBezTo>
                          <a:cubicBezTo>
                            <a:pt x="650216" y="79851"/>
                            <a:pt x="711917" y="174457"/>
                            <a:pt x="765592" y="181155"/>
                          </a:cubicBezTo>
                          <a:cubicBezTo>
                            <a:pt x="799978" y="174195"/>
                            <a:pt x="879174" y="132271"/>
                            <a:pt x="920868" y="112143"/>
                          </a:cubicBezTo>
                          <a:cubicBezTo>
                            <a:pt x="998865" y="46714"/>
                            <a:pt x="979935" y="36771"/>
                            <a:pt x="1056015" y="0"/>
                          </a:cubicBezTo>
                          <a:cubicBezTo>
                            <a:pt x="1121671" y="45049"/>
                            <a:pt x="1173069" y="155146"/>
                            <a:pt x="1240045" y="224288"/>
                          </a:cubicBezTo>
                          <a:cubicBezTo>
                            <a:pt x="1292643" y="273301"/>
                            <a:pt x="1311216" y="283770"/>
                            <a:pt x="1377352" y="331466"/>
                          </a:cubicBezTo>
                          <a:cubicBezTo>
                            <a:pt x="1443488" y="379162"/>
                            <a:pt x="1512499" y="393289"/>
                            <a:pt x="1636862" y="510464"/>
                          </a:cubicBezTo>
                        </a:path>
                      </a:pathLst>
                    </a:cu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35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99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31" name="テキスト ボックス 130"/>
                <p:cNvSpPr txBox="1"/>
                <p:nvPr/>
              </p:nvSpPr>
              <p:spPr>
                <a:xfrm>
                  <a:off x="2712709" y="3157590"/>
                  <a:ext cx="1452099" cy="516492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lIns="35967" tIns="35967" rIns="35967" bIns="35967" rtlCol="0">
                  <a:spAutoFit/>
                </a:bodyPr>
                <a:lstStyle/>
                <a:p>
                  <a:pPr marL="0" marR="0" lvl="0" indent="0" algn="l" defTabSz="9135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599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rPr>
                    <a:t>エネルギー需給（１年）</a:t>
                  </a:r>
                </a:p>
              </p:txBody>
            </p:sp>
            <p:sp>
              <p:nvSpPr>
                <p:cNvPr id="132" name="テキスト ボックス 131"/>
                <p:cNvSpPr txBox="1"/>
                <p:nvPr/>
              </p:nvSpPr>
              <p:spPr>
                <a:xfrm>
                  <a:off x="2808620" y="3566535"/>
                  <a:ext cx="253596" cy="372242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lIns="35967" tIns="35967" rIns="35967" bIns="35967" rtlCol="0">
                  <a:spAutoFit/>
                </a:bodyPr>
                <a:lstStyle/>
                <a:p>
                  <a:pPr marL="0" marR="0" lvl="0" indent="0" algn="l" defTabSz="9135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rPr>
                    <a:t>発電</a:t>
                  </a:r>
                </a:p>
              </p:txBody>
            </p:sp>
            <p:sp>
              <p:nvSpPr>
                <p:cNvPr id="133" name="テキスト ボックス 132"/>
                <p:cNvSpPr txBox="1"/>
                <p:nvPr/>
              </p:nvSpPr>
              <p:spPr>
                <a:xfrm>
                  <a:off x="3514852" y="3931220"/>
                  <a:ext cx="253596" cy="372242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lIns="35967" tIns="35967" rIns="35967" bIns="35967" rtlCol="0">
                  <a:spAutoFit/>
                </a:bodyPr>
                <a:lstStyle/>
                <a:p>
                  <a:pPr marL="0" marR="0" lvl="0" indent="0" algn="l" defTabSz="9135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rPr>
                    <a:t>消費</a:t>
                  </a:r>
                </a:p>
              </p:txBody>
            </p:sp>
          </p:grpSp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24140" y="5144059"/>
                <a:ext cx="437286" cy="354556"/>
              </a:xfrm>
              <a:prstGeom prst="rect">
                <a:avLst/>
              </a:prstGeom>
              <a:ln w="3175">
                <a:noFill/>
              </a:ln>
            </p:spPr>
          </p:pic>
          <p:pic>
            <p:nvPicPr>
              <p:cNvPr id="63" name="図 62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03" t="21653" r="14304" b="18503"/>
              <a:stretch/>
            </p:blipFill>
            <p:spPr>
              <a:xfrm>
                <a:off x="11323850" y="5528057"/>
                <a:ext cx="402999" cy="337810"/>
              </a:xfrm>
              <a:prstGeom prst="rect">
                <a:avLst/>
              </a:prstGeom>
              <a:ln w="3175">
                <a:noFill/>
              </a:ln>
            </p:spPr>
          </p:pic>
          <p:pic>
            <p:nvPicPr>
              <p:cNvPr id="64" name="図 63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88" t="22617" r="9850" b="42440"/>
              <a:stretch/>
            </p:blipFill>
            <p:spPr>
              <a:xfrm>
                <a:off x="11850598" y="5433784"/>
                <a:ext cx="750010" cy="175527"/>
              </a:xfrm>
              <a:prstGeom prst="rect">
                <a:avLst/>
              </a:prstGeom>
              <a:ln w="3175">
                <a:noFill/>
              </a:ln>
            </p:spPr>
          </p:pic>
          <p:pic>
            <p:nvPicPr>
              <p:cNvPr id="65" name="図 64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4979" y="5633666"/>
                <a:ext cx="401900" cy="368407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sp>
            <p:nvSpPr>
              <p:cNvPr id="66" name="正方形/長方形 65"/>
              <p:cNvSpPr/>
              <p:nvPr/>
            </p:nvSpPr>
            <p:spPr>
              <a:xfrm>
                <a:off x="11137684" y="3633862"/>
                <a:ext cx="1867633" cy="2399833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67" name="Line 7"/>
              <p:cNvSpPr>
                <a:spLocks noChangeShapeType="1"/>
              </p:cNvSpPr>
              <p:nvPr/>
            </p:nvSpPr>
            <p:spPr bwMode="auto">
              <a:xfrm flipH="1" flipV="1">
                <a:off x="12080645" y="6042191"/>
                <a:ext cx="0" cy="313065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68" name="Line 7"/>
              <p:cNvSpPr>
                <a:spLocks noChangeShapeType="1"/>
              </p:cNvSpPr>
              <p:nvPr/>
            </p:nvSpPr>
            <p:spPr bwMode="auto">
              <a:xfrm flipH="1" flipV="1">
                <a:off x="2243096" y="3633860"/>
                <a:ext cx="8070" cy="362408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69" name="Line 7"/>
              <p:cNvSpPr>
                <a:spLocks noChangeShapeType="1"/>
              </p:cNvSpPr>
              <p:nvPr/>
            </p:nvSpPr>
            <p:spPr bwMode="auto">
              <a:xfrm flipV="1">
                <a:off x="5179696" y="2988087"/>
                <a:ext cx="989229" cy="2363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70" name="Line 7"/>
              <p:cNvSpPr>
                <a:spLocks noChangeShapeType="1"/>
              </p:cNvSpPr>
              <p:nvPr/>
            </p:nvSpPr>
            <p:spPr bwMode="auto">
              <a:xfrm flipH="1" flipV="1">
                <a:off x="5380553" y="3280322"/>
                <a:ext cx="19537" cy="1527975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71" name="Line 7"/>
              <p:cNvSpPr>
                <a:spLocks noChangeShapeType="1"/>
              </p:cNvSpPr>
              <p:nvPr/>
            </p:nvSpPr>
            <p:spPr bwMode="auto">
              <a:xfrm flipV="1">
                <a:off x="5375643" y="3256547"/>
                <a:ext cx="793282" cy="15905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403049" y="1806073"/>
                <a:ext cx="429096" cy="34404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lIns="35967" tIns="35967" rIns="35967" bIns="35967" rtlCol="0">
                <a:spAutoFit/>
              </a:bodyPr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6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電気</a:t>
                </a:r>
                <a:endParaRPr kumimoji="1" lang="en-US" altLang="ja-JP" sz="6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5431670" y="2171378"/>
                <a:ext cx="429096" cy="34404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lIns="35967" tIns="35967" rIns="35967" bIns="35967" rtlCol="0">
                <a:spAutoFit/>
              </a:bodyPr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6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電気</a:t>
                </a:r>
                <a:endParaRPr kumimoji="1" lang="en-US" altLang="ja-JP" sz="6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433923" y="2682999"/>
                <a:ext cx="429096" cy="34404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lIns="35967" tIns="35967" rIns="35967" bIns="35967" rtlCol="0">
                <a:spAutoFit/>
              </a:bodyPr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6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C0032">
                        <a:lumMod val="50000"/>
                      </a:srgbClr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電気</a:t>
                </a:r>
                <a:endParaRPr kumimoji="1" lang="en-US" altLang="ja-JP" sz="699" b="1" i="0" u="none" strike="noStrike" kern="1200" cap="none" spc="0" normalizeH="0" baseline="0" noProof="0" dirty="0">
                  <a:ln>
                    <a:noFill/>
                  </a:ln>
                  <a:solidFill>
                    <a:srgbClr val="DC0032">
                      <a:lumMod val="50000"/>
                    </a:srgbClr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5517580" y="3008924"/>
                <a:ext cx="276349" cy="34404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lIns="35967" tIns="35967" rIns="35967" bIns="35967" rtlCol="0">
                <a:spAutoFit/>
              </a:bodyPr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6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C0032">
                        <a:lumMod val="75000"/>
                      </a:srgbClr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熱</a:t>
                </a:r>
                <a:endParaRPr kumimoji="1" lang="en-US" altLang="ja-JP" sz="699" b="1" i="0" u="none" strike="noStrike" kern="1200" cap="none" spc="0" normalizeH="0" baseline="0" noProof="0" dirty="0">
                  <a:ln>
                    <a:noFill/>
                  </a:ln>
                  <a:solidFill>
                    <a:srgbClr val="DC0032">
                      <a:lumMod val="75000"/>
                    </a:srgbClr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5422150" y="2456251"/>
                <a:ext cx="371815" cy="34404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lIns="35967" tIns="35967" rIns="35967" bIns="35967" rtlCol="0">
                <a:spAutoFit/>
              </a:bodyPr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6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ガス</a:t>
                </a:r>
                <a:endParaRPr kumimoji="1" lang="en-US" altLang="ja-JP" sz="6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11220164" y="6020153"/>
                <a:ext cx="599255" cy="31474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35967" tIns="35967" rIns="35967" bIns="35967" rtlCol="0">
                <a:spAutoFit/>
              </a:bodyPr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5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燃料</a:t>
                </a:r>
                <a:endParaRPr kumimoji="1" lang="en-US" altLang="ja-JP" sz="5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7919481" y="2427211"/>
                <a:ext cx="377271" cy="31466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lIns="35967" tIns="35967" rIns="35967" bIns="35967" rtlCol="0">
                <a:spAutoFit/>
              </a:bodyPr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5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386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CO</a:t>
                </a:r>
                <a:r>
                  <a:rPr kumimoji="1" lang="en-US" altLang="ja-JP" sz="599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4386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2</a:t>
                </a:r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11451658" y="2374577"/>
                <a:ext cx="1148970" cy="793883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pic>
            <p:nvPicPr>
              <p:cNvPr id="80" name="図 79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93" t="38750" r="25194" b="39500"/>
              <a:stretch/>
            </p:blipFill>
            <p:spPr>
              <a:xfrm>
                <a:off x="11441132" y="2253280"/>
                <a:ext cx="1085732" cy="249890"/>
              </a:xfrm>
              <a:prstGeom prst="rect">
                <a:avLst/>
              </a:prstGeom>
              <a:ln w="3175">
                <a:noFill/>
              </a:ln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104743" y="5856869"/>
                <a:ext cx="647310" cy="31466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lIns="35967" tIns="35967" rIns="35967" bIns="35967" rtlCol="0">
                <a:spAutoFit/>
              </a:bodyPr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5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燃料電池</a:t>
                </a:r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 flipV="1">
                <a:off x="1223628" y="3693436"/>
                <a:ext cx="0" cy="830798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83" name="Line 7"/>
              <p:cNvSpPr>
                <a:spLocks noChangeShapeType="1"/>
              </p:cNvSpPr>
              <p:nvPr/>
            </p:nvSpPr>
            <p:spPr bwMode="auto">
              <a:xfrm>
                <a:off x="1038547" y="3316550"/>
                <a:ext cx="174260" cy="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84" name="Line 7"/>
              <p:cNvSpPr>
                <a:spLocks noChangeShapeType="1"/>
              </p:cNvSpPr>
              <p:nvPr/>
            </p:nvSpPr>
            <p:spPr bwMode="auto">
              <a:xfrm>
                <a:off x="1038547" y="4524234"/>
                <a:ext cx="174260" cy="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grpSp>
            <p:nvGrpSpPr>
              <p:cNvPr id="85" name="グループ化 84"/>
              <p:cNvGrpSpPr/>
              <p:nvPr/>
            </p:nvGrpSpPr>
            <p:grpSpPr>
              <a:xfrm>
                <a:off x="2436902" y="3763712"/>
                <a:ext cx="632918" cy="541792"/>
                <a:chOff x="2042045" y="3474183"/>
                <a:chExt cx="632918" cy="541792"/>
              </a:xfrm>
            </p:grpSpPr>
            <p:sp>
              <p:nvSpPr>
                <p:cNvPr id="114" name="正方形/長方形 113"/>
                <p:cNvSpPr/>
                <p:nvPr/>
              </p:nvSpPr>
              <p:spPr>
                <a:xfrm>
                  <a:off x="2042045" y="3474183"/>
                  <a:ext cx="536238" cy="53162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35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8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endParaRPr>
                </a:p>
              </p:txBody>
            </p:sp>
            <p:sp>
              <p:nvSpPr>
                <p:cNvPr id="115" name="曲折矢印 114"/>
                <p:cNvSpPr/>
                <p:nvPr/>
              </p:nvSpPr>
              <p:spPr>
                <a:xfrm rot="16200000" flipV="1">
                  <a:off x="2402036" y="3655270"/>
                  <a:ext cx="164434" cy="173994"/>
                </a:xfrm>
                <a:prstGeom prst="ben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35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8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endParaRPr>
                </a:p>
              </p:txBody>
            </p:sp>
            <p:grpSp>
              <p:nvGrpSpPr>
                <p:cNvPr id="116" name="グループ化 115"/>
                <p:cNvGrpSpPr>
                  <a:grpSpLocks noChangeAspect="1"/>
                </p:cNvGrpSpPr>
                <p:nvPr/>
              </p:nvGrpSpPr>
              <p:grpSpPr>
                <a:xfrm rot="1694626">
                  <a:off x="2460629" y="3519464"/>
                  <a:ext cx="100212" cy="57057"/>
                  <a:chOff x="975963" y="4965018"/>
                  <a:chExt cx="227696" cy="129642"/>
                </a:xfrm>
              </p:grpSpPr>
              <p:sp>
                <p:nvSpPr>
                  <p:cNvPr id="124" name="楕円 123"/>
                  <p:cNvSpPr/>
                  <p:nvPr/>
                </p:nvSpPr>
                <p:spPr>
                  <a:xfrm>
                    <a:off x="975963" y="4965018"/>
                    <a:ext cx="129642" cy="129642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35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8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endParaRPr>
                  </a:p>
                </p:txBody>
              </p:sp>
              <p:sp>
                <p:nvSpPr>
                  <p:cNvPr id="125" name="楕円 124"/>
                  <p:cNvSpPr/>
                  <p:nvPr/>
                </p:nvSpPr>
                <p:spPr>
                  <a:xfrm>
                    <a:off x="1074017" y="4965018"/>
                    <a:ext cx="129642" cy="129642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35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8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endParaRPr>
                  </a:p>
                </p:txBody>
              </p:sp>
            </p:grpSp>
            <p:grpSp>
              <p:nvGrpSpPr>
                <p:cNvPr id="117" name="グループ化 116"/>
                <p:cNvGrpSpPr>
                  <a:grpSpLocks noChangeAspect="1"/>
                </p:cNvGrpSpPr>
                <p:nvPr/>
              </p:nvGrpSpPr>
              <p:grpSpPr>
                <a:xfrm rot="19857152">
                  <a:off x="2574751" y="3617576"/>
                  <a:ext cx="100212" cy="57057"/>
                  <a:chOff x="975963" y="4965018"/>
                  <a:chExt cx="227696" cy="129642"/>
                </a:xfrm>
              </p:grpSpPr>
              <p:sp>
                <p:nvSpPr>
                  <p:cNvPr id="122" name="楕円 121"/>
                  <p:cNvSpPr/>
                  <p:nvPr/>
                </p:nvSpPr>
                <p:spPr>
                  <a:xfrm>
                    <a:off x="975963" y="4965018"/>
                    <a:ext cx="129642" cy="129642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35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8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endParaRPr>
                  </a:p>
                </p:txBody>
              </p:sp>
              <p:sp>
                <p:nvSpPr>
                  <p:cNvPr id="123" name="楕円 122"/>
                  <p:cNvSpPr/>
                  <p:nvPr/>
                </p:nvSpPr>
                <p:spPr>
                  <a:xfrm>
                    <a:off x="1074017" y="4965018"/>
                    <a:ext cx="129642" cy="129642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35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8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endParaRPr>
                  </a:p>
                </p:txBody>
              </p:sp>
            </p:grpSp>
            <p:grpSp>
              <p:nvGrpSpPr>
                <p:cNvPr id="118" name="グループ化 117"/>
                <p:cNvGrpSpPr>
                  <a:grpSpLocks noChangeAspect="1"/>
                </p:cNvGrpSpPr>
                <p:nvPr/>
              </p:nvGrpSpPr>
              <p:grpSpPr>
                <a:xfrm rot="19857152">
                  <a:off x="2404804" y="3602676"/>
                  <a:ext cx="100212" cy="57057"/>
                  <a:chOff x="975963" y="4965018"/>
                  <a:chExt cx="227696" cy="129642"/>
                </a:xfrm>
              </p:grpSpPr>
              <p:sp>
                <p:nvSpPr>
                  <p:cNvPr id="120" name="楕円 119"/>
                  <p:cNvSpPr/>
                  <p:nvPr/>
                </p:nvSpPr>
                <p:spPr>
                  <a:xfrm>
                    <a:off x="975963" y="4965018"/>
                    <a:ext cx="129642" cy="129642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35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8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endParaRPr>
                  </a:p>
                </p:txBody>
              </p:sp>
              <p:sp>
                <p:nvSpPr>
                  <p:cNvPr id="121" name="楕円 120"/>
                  <p:cNvSpPr/>
                  <p:nvPr/>
                </p:nvSpPr>
                <p:spPr>
                  <a:xfrm>
                    <a:off x="1074017" y="4965018"/>
                    <a:ext cx="129642" cy="129642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35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8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endParaRPr>
                  </a:p>
                </p:txBody>
              </p:sp>
            </p:grpSp>
            <p:pic>
              <p:nvPicPr>
                <p:cNvPr id="119" name="図 118"/>
                <p:cNvPicPr>
                  <a:picLocks noChangeAspect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501" r="16856"/>
                <a:stretch/>
              </p:blipFill>
              <p:spPr>
                <a:xfrm>
                  <a:off x="2131177" y="3573739"/>
                  <a:ext cx="307986" cy="442236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</p:grpSp>
          <p:sp>
            <p:nvSpPr>
              <p:cNvPr id="86" name="Line 7"/>
              <p:cNvSpPr>
                <a:spLocks noChangeShapeType="1"/>
              </p:cNvSpPr>
              <p:nvPr/>
            </p:nvSpPr>
            <p:spPr bwMode="auto">
              <a:xfrm>
                <a:off x="3583936" y="2682307"/>
                <a:ext cx="309306" cy="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 flipV="1">
                <a:off x="2256216" y="3996272"/>
                <a:ext cx="180688" cy="11435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88" name="Line 7"/>
              <p:cNvSpPr>
                <a:spLocks noChangeShapeType="1"/>
              </p:cNvSpPr>
              <p:nvPr/>
            </p:nvSpPr>
            <p:spPr bwMode="auto">
              <a:xfrm rot="5400000" flipV="1">
                <a:off x="7124123" y="4409556"/>
                <a:ext cx="3413958" cy="8751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89" name="Line 7"/>
              <p:cNvSpPr>
                <a:spLocks noChangeShapeType="1"/>
              </p:cNvSpPr>
              <p:nvPr/>
            </p:nvSpPr>
            <p:spPr bwMode="auto">
              <a:xfrm>
                <a:off x="3762082" y="6102231"/>
                <a:ext cx="5106217" cy="35976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90" name="Line 7"/>
              <p:cNvSpPr>
                <a:spLocks noChangeShapeType="1"/>
              </p:cNvSpPr>
              <p:nvPr/>
            </p:nvSpPr>
            <p:spPr bwMode="auto">
              <a:xfrm flipV="1">
                <a:off x="3555630" y="4845023"/>
                <a:ext cx="1332318" cy="2292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2181431" y="4529679"/>
                <a:ext cx="1186019" cy="391703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933" rIns="0" rtlCol="0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5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●水電解⇒水素</a:t>
                </a:r>
                <a:r>
                  <a:rPr kumimoji="1" lang="en-US" sz="5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​</a:t>
                </a:r>
                <a:br>
                  <a:rPr kumimoji="1" lang="en-US" sz="5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</a:br>
                <a:r>
                  <a:rPr kumimoji="1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(</a:t>
                </a:r>
                <a:r>
                  <a:rPr kumimoji="1" lang="ja-JP" alt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燃料電池逆反応</a:t>
                </a:r>
                <a:r>
                  <a:rPr kumimoji="1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)</a:t>
                </a:r>
                <a:r>
                  <a:rPr kumimoji="1" lang="en-US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​</a:t>
                </a:r>
                <a:endParaRPr kumimoji="1" lang="ja-JP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92" name="Line 7"/>
              <p:cNvSpPr>
                <a:spLocks noChangeShapeType="1"/>
              </p:cNvSpPr>
              <p:nvPr/>
            </p:nvSpPr>
            <p:spPr bwMode="auto">
              <a:xfrm rot="5400000">
                <a:off x="2954198" y="4193015"/>
                <a:ext cx="329964" cy="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93" name="Line 7"/>
              <p:cNvSpPr>
                <a:spLocks noChangeShapeType="1"/>
              </p:cNvSpPr>
              <p:nvPr/>
            </p:nvSpPr>
            <p:spPr bwMode="auto">
              <a:xfrm rot="5400000" flipV="1">
                <a:off x="3046431" y="3948745"/>
                <a:ext cx="0" cy="146571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94" name="Line 7"/>
              <p:cNvSpPr>
                <a:spLocks noChangeShapeType="1"/>
              </p:cNvSpPr>
              <p:nvPr/>
            </p:nvSpPr>
            <p:spPr bwMode="auto">
              <a:xfrm flipV="1">
                <a:off x="5179697" y="2997878"/>
                <a:ext cx="0" cy="1818727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95" name="Line 7"/>
              <p:cNvSpPr>
                <a:spLocks noChangeShapeType="1"/>
              </p:cNvSpPr>
              <p:nvPr/>
            </p:nvSpPr>
            <p:spPr bwMode="auto">
              <a:xfrm>
                <a:off x="4183122" y="5817872"/>
                <a:ext cx="17832" cy="52689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1434933" y="4744653"/>
                <a:ext cx="467283" cy="31466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lIns="35967" tIns="35967" rIns="35967" bIns="35967" rtlCol="0">
                <a:spAutoFit/>
              </a:bodyPr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5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省エネ</a:t>
                </a:r>
                <a:endParaRPr kumimoji="1" lang="en-US" altLang="ja-JP" sz="5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pic>
            <p:nvPicPr>
              <p:cNvPr id="98" name="図 9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29" b="22762"/>
              <a:stretch/>
            </p:blipFill>
            <p:spPr>
              <a:xfrm>
                <a:off x="11280977" y="4485578"/>
                <a:ext cx="1723072" cy="540996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sp>
            <p:nvSpPr>
              <p:cNvPr id="99" name="テキスト ボックス 98"/>
              <p:cNvSpPr txBox="1"/>
              <p:nvPr/>
            </p:nvSpPr>
            <p:spPr>
              <a:xfrm>
                <a:off x="11256503" y="1667621"/>
                <a:ext cx="1544730" cy="26389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8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CO</a:t>
                </a:r>
                <a:r>
                  <a:rPr kumimoji="1" lang="en-US" altLang="ja-JP" sz="899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2</a:t>
                </a:r>
                <a:r>
                  <a:rPr kumimoji="1" lang="en-US" altLang="ja-JP" sz="8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 回収(</a:t>
                </a:r>
                <a:r>
                  <a:rPr kumimoji="1" lang="ja-JP" altLang="en-US" sz="8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ﾊﾞｲｵ</a:t>
                </a:r>
                <a:r>
                  <a:rPr kumimoji="1" lang="en-US" altLang="ja-JP" sz="8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)</a:t>
                </a:r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11284537" y="3837409"/>
                <a:ext cx="1433240" cy="29324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走行ｴﾈﾏﾈ</a:t>
                </a:r>
                <a:endParaRPr kumimoji="1" lang="en-US" altLang="ja-JP" sz="6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pic>
            <p:nvPicPr>
              <p:cNvPr id="101" name="図 100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93" t="38750" r="25194" b="39500"/>
              <a:stretch/>
            </p:blipFill>
            <p:spPr>
              <a:xfrm>
                <a:off x="11783340" y="5142191"/>
                <a:ext cx="1093471" cy="251673"/>
              </a:xfrm>
              <a:prstGeom prst="rect">
                <a:avLst/>
              </a:prstGeom>
              <a:ln w="3175">
                <a:noFill/>
              </a:ln>
            </p:spPr>
          </p:pic>
          <p:grpSp>
            <p:nvGrpSpPr>
              <p:cNvPr id="102" name="グループ化 101"/>
              <p:cNvGrpSpPr/>
              <p:nvPr/>
            </p:nvGrpSpPr>
            <p:grpSpPr>
              <a:xfrm>
                <a:off x="2073452" y="5667689"/>
                <a:ext cx="1918785" cy="471425"/>
                <a:chOff x="379472" y="1205902"/>
                <a:chExt cx="2723590" cy="669157"/>
              </a:xfrm>
            </p:grpSpPr>
            <p:pic>
              <p:nvPicPr>
                <p:cNvPr id="109" name="図 108"/>
                <p:cNvPicPr>
                  <a:picLocks noChangeAspect="1"/>
                </p:cNvPicPr>
                <p:nvPr/>
              </p:nvPicPr>
              <p:blipFill rotWithShape="1"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11682" r="44703"/>
                <a:stretch/>
              </p:blipFill>
              <p:spPr>
                <a:xfrm rot="16200000">
                  <a:off x="1451966" y="684248"/>
                  <a:ext cx="648072" cy="173355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sp>
              <p:nvSpPr>
                <p:cNvPr id="110" name="テキスト ボックス 109"/>
                <p:cNvSpPr txBox="1"/>
                <p:nvPr/>
              </p:nvSpPr>
              <p:spPr>
                <a:xfrm>
                  <a:off x="379472" y="1250314"/>
                  <a:ext cx="656995" cy="530078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square" lIns="35967" tIns="35967" rIns="35967" bIns="35967" rtlCol="0">
                  <a:spAutoFit/>
                </a:bodyPr>
                <a:lstStyle/>
                <a:p>
                  <a:pPr marL="0" marR="0" lvl="0" indent="0" algn="ctr" defTabSz="9135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rPr>
                    <a:t>CO</a:t>
                  </a:r>
                  <a:r>
                    <a:rPr kumimoji="1" lang="en-US" altLang="ja-JP" sz="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rPr>
                    <a:t>2</a:t>
                  </a:r>
                </a:p>
                <a:p>
                  <a:pPr marL="0" marR="0" lvl="0" indent="0" algn="ctr" defTabSz="9135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rPr>
                    <a:t>4H</a:t>
                  </a:r>
                  <a:r>
                    <a:rPr kumimoji="1" lang="en-US" altLang="ja-JP" sz="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1" name="テキスト ボックス 110"/>
                <p:cNvSpPr txBox="1"/>
                <p:nvPr/>
              </p:nvSpPr>
              <p:spPr>
                <a:xfrm>
                  <a:off x="2578178" y="1205902"/>
                  <a:ext cx="524884" cy="530077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square" lIns="35967" tIns="35967" rIns="35967" bIns="35967" rtlCol="0">
                  <a:spAutoFit/>
                </a:bodyPr>
                <a:lstStyle/>
                <a:p>
                  <a:pPr marL="0" marR="0" lvl="0" indent="0" algn="ctr" defTabSz="9135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rPr>
                    <a:t>CH</a:t>
                  </a:r>
                  <a:r>
                    <a:rPr kumimoji="1" lang="en-US" altLang="ja-JP" sz="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rPr>
                    <a:t>4</a:t>
                  </a:r>
                  <a:endParaRPr kumimoji="1" lang="en-US" altLang="ja-JP" sz="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endParaRPr>
                </a:p>
                <a:p>
                  <a:pPr marL="0" marR="0" lvl="0" indent="0" algn="ctr" defTabSz="9135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rPr>
                    <a:t>H</a:t>
                  </a:r>
                  <a:r>
                    <a:rPr kumimoji="1" lang="en-US" altLang="ja-JP" sz="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rPr>
                    <a:t>2</a:t>
                  </a:r>
                  <a:r>
                    <a:rPr kumimoji="1" lang="en-US" altLang="ja-JP" sz="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/>
                      <a:ea typeface="Meiryo UI"/>
                      <a:cs typeface="+mn-cs"/>
                    </a:rPr>
                    <a:t>O</a:t>
                  </a:r>
                </a:p>
              </p:txBody>
            </p:sp>
            <p:sp>
              <p:nvSpPr>
                <p:cNvPr id="112" name="右矢印 111"/>
                <p:cNvSpPr/>
                <p:nvPr/>
              </p:nvSpPr>
              <p:spPr>
                <a:xfrm>
                  <a:off x="966539" y="1451955"/>
                  <a:ext cx="257089" cy="144016"/>
                </a:xfrm>
                <a:prstGeom prst="rightArrow">
                  <a:avLst/>
                </a:prstGeom>
                <a:solidFill>
                  <a:schemeClr val="bg2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35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endParaRPr>
                </a:p>
              </p:txBody>
            </p:sp>
            <p:sp>
              <p:nvSpPr>
                <p:cNvPr id="113" name="右矢印 112"/>
                <p:cNvSpPr/>
                <p:nvPr/>
              </p:nvSpPr>
              <p:spPr>
                <a:xfrm>
                  <a:off x="2361485" y="1451955"/>
                  <a:ext cx="257089" cy="144016"/>
                </a:xfrm>
                <a:prstGeom prst="right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35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endParaRPr>
                </a:p>
              </p:txBody>
            </p:sp>
          </p:grpSp>
          <p:sp>
            <p:nvSpPr>
              <p:cNvPr id="103" name="Line 7"/>
              <p:cNvSpPr>
                <a:spLocks noChangeShapeType="1"/>
              </p:cNvSpPr>
              <p:nvPr/>
            </p:nvSpPr>
            <p:spPr bwMode="auto">
              <a:xfrm>
                <a:off x="4001625" y="5817872"/>
                <a:ext cx="174260" cy="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pic>
            <p:nvPicPr>
              <p:cNvPr id="105" name="図 104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23" t="6965" r="2935" b="40792"/>
              <a:stretch/>
            </p:blipFill>
            <p:spPr>
              <a:xfrm>
                <a:off x="11657522" y="2581142"/>
                <a:ext cx="670451" cy="509822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106" name="図 105"/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983753" y="4808301"/>
                <a:ext cx="1026823" cy="973973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107" name="図 106"/>
              <p:cNvPicPr>
                <a:picLocks noChangeAspect="1"/>
              </p:cNvPicPr>
              <p:nvPr/>
            </p:nvPicPr>
            <p:blipFill>
              <a:blip r:embed="rId21">
                <a:extLst/>
              </a:blip>
              <a:stretch>
                <a:fillRect/>
              </a:stretch>
            </p:blipFill>
            <p:spPr>
              <a:xfrm>
                <a:off x="4943932" y="5180445"/>
                <a:ext cx="1136353" cy="27222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</p:pic>
          <p:sp>
            <p:nvSpPr>
              <p:cNvPr id="108" name="正方形/長方形 107"/>
              <p:cNvSpPr/>
              <p:nvPr/>
            </p:nvSpPr>
            <p:spPr>
              <a:xfrm>
                <a:off x="2185132" y="5166946"/>
                <a:ext cx="1199329" cy="570321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933" rIns="0" rtlCol="0" anchor="t"/>
              <a:lstStyle/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5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lt"/>
                  </a:rPr>
                  <a:t>●メタネーション</a:t>
                </a:r>
                <a:endParaRPr kumimoji="1" lang="en-US" altLang="ja-JP" sz="5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lt"/>
                </a:endParaRPr>
              </a:p>
              <a:p>
                <a:pPr marL="0" marR="0" lvl="0" indent="0" algn="l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5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lt"/>
                  </a:rPr>
                  <a:t>⇒メタン、エタン</a:t>
                </a:r>
                <a:endParaRPr kumimoji="1" lang="en-US" altLang="ja-JP" sz="5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lt"/>
                </a:endParaRPr>
              </a:p>
            </p:txBody>
          </p:sp>
        </p:grpSp>
        <p:sp>
          <p:nvSpPr>
            <p:cNvPr id="14" name="テキスト ボックス 13"/>
            <p:cNvSpPr txBox="1"/>
            <p:nvPr/>
          </p:nvSpPr>
          <p:spPr>
            <a:xfrm>
              <a:off x="5304331" y="3830486"/>
              <a:ext cx="717753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FF0066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R-SOFC</a:t>
              </a:r>
              <a:endPara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236721" y="1694449"/>
              <a:ext cx="1975721" cy="2614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FF0066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エネルギーマネジメントシステム</a:t>
              </a: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593317" y="1988176"/>
              <a:ext cx="1228544" cy="26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蓄電池に</a:t>
              </a:r>
              <a:r>
                <a:rPr kumimoji="1" lang="en-US" altLang="ja-JP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『</a:t>
              </a:r>
              <a:r>
                <a:rPr kumimoji="1" lang="ja-JP" altLang="en-US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貯める</a:t>
              </a:r>
              <a:r>
                <a:rPr kumimoji="1" lang="en-US" altLang="ja-JP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』</a:t>
              </a:r>
              <a:endParaRPr kumimoji="1" lang="ja-JP" altLang="en-US" sz="1099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226755" y="3594823"/>
              <a:ext cx="1450052" cy="26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水素から電気を</a:t>
              </a:r>
              <a:r>
                <a:rPr kumimoji="1" lang="en-US" altLang="ja-JP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0092BD">
                      <a:lumMod val="50000"/>
                    </a:srgbClr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『</a:t>
              </a:r>
              <a:r>
                <a:rPr kumimoji="1" lang="ja-JP" altLang="en-US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0092BD">
                      <a:lumMod val="50000"/>
                    </a:srgbClr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創る</a:t>
              </a:r>
              <a:r>
                <a:rPr kumimoji="1" lang="en-US" altLang="ja-JP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0092BD">
                      <a:lumMod val="50000"/>
                    </a:srgbClr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』</a:t>
              </a:r>
              <a:endParaRPr kumimoji="1" lang="ja-JP" altLang="en-US" sz="1099" b="1" i="0" u="none" strike="noStrike" kern="1200" cap="none" spc="0" normalizeH="0" baseline="0" noProof="0" dirty="0">
                <a:ln>
                  <a:noFill/>
                </a:ln>
                <a:solidFill>
                  <a:srgbClr val="0092BD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019696" y="1962274"/>
              <a:ext cx="957444" cy="26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再ｴﾈを</a:t>
              </a:r>
              <a:r>
                <a:rPr kumimoji="1" lang="en-US" altLang="ja-JP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『</a:t>
              </a:r>
              <a:r>
                <a:rPr kumimoji="1" lang="ja-JP" altLang="en-US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使う</a:t>
              </a:r>
              <a:r>
                <a:rPr kumimoji="1" lang="en-US" altLang="ja-JP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』</a:t>
              </a:r>
              <a:endParaRPr kumimoji="1" lang="ja-JP" altLang="en-US" sz="109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371330" y="1869708"/>
              <a:ext cx="970669" cy="26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再ｴﾈを</a:t>
              </a:r>
              <a:r>
                <a:rPr kumimoji="1" lang="en-US" altLang="ja-JP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『</a:t>
              </a:r>
              <a:r>
                <a:rPr kumimoji="1" lang="ja-JP" altLang="en-US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創る</a:t>
              </a:r>
              <a:r>
                <a:rPr kumimoji="1" lang="en-US" altLang="ja-JP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』</a:t>
              </a:r>
              <a:endParaRPr kumimoji="1" lang="ja-JP" altLang="en-US" sz="1099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414513" y="3296568"/>
              <a:ext cx="1762478" cy="276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水素に</a:t>
              </a:r>
              <a:r>
                <a:rPr kumimoji="1" lang="en-US" altLang="ja-JP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『</a:t>
              </a:r>
              <a:r>
                <a:rPr kumimoji="1" lang="ja-JP" altLang="en-US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変える</a:t>
              </a:r>
              <a:r>
                <a:rPr kumimoji="1" lang="en-US" altLang="ja-JP" sz="1099" b="1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』/</a:t>
              </a:r>
              <a:r>
                <a:rPr kumimoji="1" lang="en-US" altLang="ja-JP" sz="1199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『</a:t>
              </a:r>
              <a:r>
                <a:rPr kumimoji="1" lang="ja-JP" altLang="en-US" sz="1199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貯める</a:t>
              </a:r>
              <a:r>
                <a:rPr kumimoji="1" lang="en-US" altLang="ja-JP" sz="1199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』</a:t>
              </a:r>
              <a:endParaRPr kumimoji="1" lang="ja-JP" altLang="en-US" sz="1199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8340272" y="1946807"/>
              <a:ext cx="1131842" cy="1058583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8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6730041" y="3857558"/>
              <a:ext cx="1606075" cy="2010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8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583036" y="2157107"/>
              <a:ext cx="898773" cy="215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7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マテリアル研究部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8645683" y="3337310"/>
              <a:ext cx="849997" cy="215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799" b="0" i="0" u="none" strike="noStrike" kern="120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＊</a:t>
              </a:r>
              <a:r>
                <a:rPr kumimoji="1" lang="ja-JP" altLang="en-US" sz="799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先進エネ開部</a:t>
              </a:r>
              <a:endPara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945897" y="3250556"/>
              <a:ext cx="964056" cy="3690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899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ｴﾈﾑﾀﾞ</a:t>
              </a:r>
              <a:r>
                <a: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徹底排除</a:t>
              </a:r>
              <a:endParaRPr kumimoji="1" lang="en-US" altLang="ja-JP" sz="8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生産ﾌﾟﾛｾｽ革新</a:t>
              </a:r>
              <a:endParaRPr kumimoji="1" lang="en-US" altLang="ja-JP" sz="8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5073688" y="3319532"/>
              <a:ext cx="854316" cy="21524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7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ｴﾈ消費平準化</a:t>
              </a:r>
              <a:endPara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250935" y="4192815"/>
              <a:ext cx="849997" cy="215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799" b="0" i="0" u="none" strike="noStrike" kern="120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＊</a:t>
              </a:r>
              <a:r>
                <a:rPr kumimoji="1" lang="ja-JP" altLang="en-US" sz="799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先進エネ開部</a:t>
              </a:r>
              <a:endPara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038157" y="4344251"/>
              <a:ext cx="1175647" cy="215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7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エコモビリテｲシス開発部</a:t>
              </a: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898445" y="2917412"/>
              <a:ext cx="15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排熱を</a:t>
              </a:r>
              <a:r>
                <a:rPr kumimoji="1" lang="en-US" altLang="ja-JP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『</a:t>
              </a:r>
              <a:r>
                <a:rPr kumimoji="1" lang="ja-JP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使う</a:t>
              </a:r>
              <a:r>
                <a:rPr kumimoji="1" lang="en-US" altLang="ja-JP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』</a:t>
              </a:r>
              <a:endPara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</p:grpSp>
      <p:sp>
        <p:nvSpPr>
          <p:cNvPr id="4" name="楕円 3"/>
          <p:cNvSpPr/>
          <p:nvPr/>
        </p:nvSpPr>
        <p:spPr>
          <a:xfrm>
            <a:off x="4184398" y="1981299"/>
            <a:ext cx="1686510" cy="678443"/>
          </a:xfrm>
          <a:prstGeom prst="ellipse">
            <a:avLst/>
          </a:prstGeom>
          <a:solidFill>
            <a:srgbClr val="FF3300">
              <a:alpha val="44000"/>
            </a:srgb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04" name="正方形/長方形 203"/>
          <p:cNvSpPr/>
          <p:nvPr/>
        </p:nvSpPr>
        <p:spPr>
          <a:xfrm>
            <a:off x="66045" y="890301"/>
            <a:ext cx="8988513" cy="301574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77675" y="623984"/>
            <a:ext cx="1393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システム概要</a:t>
            </a:r>
          </a:p>
        </p:txBody>
      </p:sp>
      <p:sp>
        <p:nvSpPr>
          <p:cNvPr id="151" name="雲形吹き出し 150"/>
          <p:cNvSpPr/>
          <p:nvPr/>
        </p:nvSpPr>
        <p:spPr>
          <a:xfrm>
            <a:off x="2280774" y="4016413"/>
            <a:ext cx="4062545" cy="988366"/>
          </a:xfrm>
          <a:prstGeom prst="cloudCallout">
            <a:avLst>
              <a:gd name="adj1" fmla="val -45315"/>
              <a:gd name="adj2" fmla="val 445"/>
            </a:avLst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36062" y="4398955"/>
            <a:ext cx="566043" cy="2539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Input</a:t>
            </a:r>
            <a:endParaRPr kumimoji="1" lang="ja-JP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2657630" y="4666746"/>
            <a:ext cx="925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局所天気予報</a:t>
            </a: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184251" y="4270576"/>
            <a:ext cx="9625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需要電力変動</a:t>
            </a: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3428030" y="4626783"/>
            <a:ext cx="9488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再ｴﾈ発電変動</a:t>
            </a: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2562650" y="4379058"/>
            <a:ext cx="91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設備稼働状況</a:t>
            </a: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2784492" y="4176331"/>
            <a:ext cx="736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生産計画</a:t>
            </a: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75974" y="4160159"/>
            <a:ext cx="1575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購入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/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内部生成</a:t>
            </a: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再ｴﾈ、水素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量、</a:t>
            </a: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ｺｽﾄ、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CO2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）</a:t>
            </a:r>
            <a:endParaRPr kumimoji="1" lang="ja-JP" altLang="ja-JP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3212300" y="4478318"/>
            <a:ext cx="9345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工場排熱容量</a:t>
            </a: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4540646" y="4688291"/>
            <a:ext cx="713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蓄電容量</a:t>
            </a: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4920949" y="4322893"/>
            <a:ext cx="920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水素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貯蔵容量</a:t>
            </a:r>
            <a:endParaRPr kumimoji="1" lang="ja-JP" altLang="ja-JP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264548" y="4447970"/>
            <a:ext cx="1773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SOFC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稼働量（水素</a:t>
            </a: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⇒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電気）</a:t>
            </a:r>
            <a:endParaRPr kumimoji="1" lang="ja-JP" altLang="ja-JP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4280928" y="4577640"/>
            <a:ext cx="1773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SOEC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稼働量（電気</a:t>
            </a: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⇒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水素）</a:t>
            </a:r>
            <a:endParaRPr kumimoji="1" lang="ja-JP" altLang="ja-JP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65" name="楕円 164"/>
          <p:cNvSpPr/>
          <p:nvPr/>
        </p:nvSpPr>
        <p:spPr>
          <a:xfrm>
            <a:off x="2610625" y="4154918"/>
            <a:ext cx="1650248" cy="511829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66" name="楕円 165"/>
          <p:cNvSpPr/>
          <p:nvPr/>
        </p:nvSpPr>
        <p:spPr>
          <a:xfrm>
            <a:off x="2666487" y="4581786"/>
            <a:ext cx="1591404" cy="326616"/>
          </a:xfrm>
          <a:prstGeom prst="ellipse">
            <a:avLst/>
          </a:prstGeom>
          <a:solidFill>
            <a:schemeClr val="accent6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67" name="楕円 166"/>
          <p:cNvSpPr/>
          <p:nvPr/>
        </p:nvSpPr>
        <p:spPr>
          <a:xfrm>
            <a:off x="4040808" y="4068356"/>
            <a:ext cx="2006214" cy="803580"/>
          </a:xfrm>
          <a:prstGeom prst="ellipse">
            <a:avLst/>
          </a:prstGeom>
          <a:solidFill>
            <a:schemeClr val="accent3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169" name="直線コネクタ 168"/>
          <p:cNvCxnSpPr/>
          <p:nvPr/>
        </p:nvCxnSpPr>
        <p:spPr>
          <a:xfrm>
            <a:off x="3000626" y="4276022"/>
            <a:ext cx="237735" cy="4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>
          <a:xfrm>
            <a:off x="3647263" y="4436796"/>
            <a:ext cx="87062" cy="9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 flipV="1">
            <a:off x="3763154" y="4210417"/>
            <a:ext cx="374524" cy="65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/>
          <p:nvPr/>
        </p:nvCxnSpPr>
        <p:spPr>
          <a:xfrm>
            <a:off x="3962114" y="4398955"/>
            <a:ext cx="403186" cy="13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>
            <a:off x="4642635" y="4424217"/>
            <a:ext cx="0" cy="6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/>
          <p:nvPr/>
        </p:nvCxnSpPr>
        <p:spPr>
          <a:xfrm>
            <a:off x="5367824" y="4268678"/>
            <a:ext cx="100484" cy="11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/>
          <p:nvPr/>
        </p:nvCxnSpPr>
        <p:spPr>
          <a:xfrm>
            <a:off x="2898576" y="4307569"/>
            <a:ext cx="36549" cy="85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>
            <a:off x="3034306" y="4542162"/>
            <a:ext cx="305473" cy="6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 flipH="1" flipV="1">
            <a:off x="3036181" y="4534158"/>
            <a:ext cx="84410" cy="19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/>
          <p:nvPr/>
        </p:nvCxnSpPr>
        <p:spPr>
          <a:xfrm flipV="1">
            <a:off x="3414654" y="4738991"/>
            <a:ext cx="113717" cy="20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 flipV="1">
            <a:off x="3418076" y="4693200"/>
            <a:ext cx="117216" cy="71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/>
          <p:nvPr/>
        </p:nvCxnSpPr>
        <p:spPr>
          <a:xfrm>
            <a:off x="4003574" y="4575459"/>
            <a:ext cx="349346" cy="96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 flipV="1">
            <a:off x="5110652" y="4737847"/>
            <a:ext cx="202739" cy="7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>
          <a:xfrm flipH="1">
            <a:off x="4991369" y="4429473"/>
            <a:ext cx="42119" cy="12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雲形吹き出し 200"/>
          <p:cNvSpPr/>
          <p:nvPr/>
        </p:nvSpPr>
        <p:spPr>
          <a:xfrm>
            <a:off x="6586354" y="4065548"/>
            <a:ext cx="1684685" cy="856745"/>
          </a:xfrm>
          <a:prstGeom prst="cloudCallout">
            <a:avLst>
              <a:gd name="adj1" fmla="val 50445"/>
              <a:gd name="adj2" fmla="val -7416"/>
            </a:avLst>
          </a:prstGeom>
          <a:solidFill>
            <a:schemeClr val="tx2">
              <a:alpha val="6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6691528" y="4180916"/>
            <a:ext cx="1356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最適エネルギーミックスス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　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02" name="下カーブ矢印 201"/>
          <p:cNvSpPr/>
          <p:nvPr/>
        </p:nvSpPr>
        <p:spPr>
          <a:xfrm>
            <a:off x="6289959" y="4216982"/>
            <a:ext cx="431149" cy="195564"/>
          </a:xfrm>
          <a:prstGeom prst="curvedDownArrow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03" name="上カーブ矢印 202"/>
          <p:cNvSpPr/>
          <p:nvPr/>
        </p:nvSpPr>
        <p:spPr>
          <a:xfrm flipH="1">
            <a:off x="6256226" y="4605912"/>
            <a:ext cx="435825" cy="178766"/>
          </a:xfrm>
          <a:prstGeom prst="curvedUpArrow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6733910" y="4551932"/>
            <a:ext cx="1540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1" lang="ja-JP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設備との最適融合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F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IoT)</a:t>
            </a:r>
            <a:endParaRPr kumimoji="1" lang="ja-JP" altLang="ja-JP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05" name="正方形/長方形 204"/>
          <p:cNvSpPr/>
          <p:nvPr/>
        </p:nvSpPr>
        <p:spPr>
          <a:xfrm>
            <a:off x="1316125" y="3957910"/>
            <a:ext cx="7738432" cy="1073638"/>
          </a:xfrm>
          <a:prstGeom prst="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870017" y="4017842"/>
            <a:ext cx="1531188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複雑系情報処理＋制御</a:t>
            </a:r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85817" y="5108839"/>
            <a:ext cx="8988513" cy="166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srgbClr val="34B78F">
                  <a:lumMod val="50000"/>
                </a:srgb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１．稼働、天候によるエネ需給変動予測から、現在どこにあるエネを、どうすれば</a:t>
            </a:r>
            <a:r>
              <a:rPr kumimoji="1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A77BCA">
                    <a:lumMod val="75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『</a:t>
            </a:r>
            <a:r>
              <a:rPr kumimoji="1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77BCA">
                    <a:lumMod val="75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買う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A77BCA">
                    <a:lumMod val="75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』</a:t>
            </a:r>
            <a:r>
              <a:rPr kumimoji="1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77BCA">
                    <a:lumMod val="75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、</a:t>
            </a:r>
            <a:r>
              <a:rPr kumimoji="1" lang="en-US" altLang="ja-JP" sz="1099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『</a:t>
            </a:r>
            <a:r>
              <a:rPr kumimoji="1" lang="ja-JP" altLang="en-US" sz="1099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創る</a:t>
            </a:r>
            <a:r>
              <a:rPr kumimoji="1" lang="en-US" altLang="ja-JP" sz="1099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』</a:t>
            </a:r>
            <a:r>
              <a:rPr kumimoji="1" lang="ja-JP" altLang="en-US" sz="1099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、</a:t>
            </a:r>
            <a:r>
              <a:rPr kumimoji="1" lang="en-US" altLang="ja-JP" sz="1099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『</a:t>
            </a:r>
            <a:r>
              <a:rPr kumimoji="1" lang="ja-JP" altLang="en-US" sz="1099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貯める</a:t>
            </a:r>
            <a:r>
              <a:rPr kumimoji="1" lang="en-US" altLang="ja-JP" sz="1099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』</a:t>
            </a:r>
            <a:r>
              <a:rPr kumimoji="1" lang="ja-JP" altLang="en-US" sz="1099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、</a:t>
            </a:r>
            <a:r>
              <a:rPr kumimoji="1" lang="en-US" altLang="ja-JP" sz="1099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『</a:t>
            </a:r>
            <a:r>
              <a:rPr kumimoji="1" lang="ja-JP" altLang="en-US" sz="1099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変える</a:t>
            </a:r>
            <a:r>
              <a:rPr kumimoji="1" lang="en-US" altLang="ja-JP" sz="1099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』</a:t>
            </a:r>
            <a:r>
              <a:rPr kumimoji="1" lang="ja-JP" altLang="en-US" sz="1099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、</a:t>
            </a:r>
            <a:r>
              <a:rPr kumimoji="1" lang="en-US" altLang="ja-JP" sz="109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『</a:t>
            </a:r>
            <a:r>
              <a:rPr kumimoji="1" lang="ja-JP" altLang="en-US" sz="109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使う</a:t>
            </a:r>
            <a:r>
              <a:rPr kumimoji="1" lang="en-US" altLang="ja-JP" sz="109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』</a:t>
            </a:r>
            <a:r>
              <a:rPr kumimoji="1" lang="en-US" altLang="ja-JP" sz="1099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)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34B78F">
                  <a:lumMod val="50000"/>
                </a:srgb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　　　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『CO2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ミニマム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』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＋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『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コストミニマム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』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にできるかの最適解を分析し全体制御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34B78F">
                  <a:lumMod val="50000"/>
                </a:srgb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２．高変換効率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R-SOFC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　　　・</a:t>
            </a: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SOEC</a:t>
            </a: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＜電気⇒水素＞、</a:t>
            </a: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SOFC&lt;</a:t>
            </a: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水素⇒電気＞を一体ユニットでコスト低減</a:t>
            </a:r>
            <a:endParaRPr kumimoji="1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34B78F">
                  <a:lumMod val="50000"/>
                </a:srgb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　　　・工場排熱活用（</a:t>
            </a: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SOEC</a:t>
            </a: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で）でエネ変換効率　更に　向上（電気⇒水素⇒電気　変換効率：通常</a:t>
            </a: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30</a:t>
            </a: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％⇒</a:t>
            </a: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70</a:t>
            </a: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％）</a:t>
            </a:r>
            <a:endParaRPr kumimoji="1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34B78F">
                  <a:lumMod val="50000"/>
                </a:srgb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３．水素、未利用エネの活用</a:t>
            </a:r>
            <a:r>
              <a:rPr kumimoji="1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（①水素とガスの混合で既存設備活用、②工場排熱、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SOFC</a:t>
            </a:r>
            <a:r>
              <a:rPr kumimoji="1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排熱　有効活用）</a:t>
            </a:r>
            <a:endParaRPr kumimoji="1" lang="en-US" altLang="ja-JP" sz="1100" b="1" i="0" u="none" strike="noStrike" kern="1200" cap="none" spc="0" normalizeH="0" baseline="0" noProof="0" dirty="0">
              <a:ln>
                <a:noFill/>
              </a:ln>
              <a:solidFill>
                <a:srgbClr val="34B78F">
                  <a:lumMod val="50000"/>
                </a:srgb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４．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F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IoT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4B78F">
                    <a:lumMod val="50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連携で設備状態情報との融合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34B78F">
                  <a:lumMod val="50000"/>
                </a:srgb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70992" y="1182711"/>
            <a:ext cx="8867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再ｴﾈ、水素を</a:t>
            </a:r>
            <a:endParaRPr kumimoji="1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A77BCA">
                    <a:lumMod val="75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『</a:t>
            </a:r>
            <a:r>
              <a:rPr kumimoji="1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77BCA">
                    <a:lumMod val="75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買う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A77BCA">
                    <a:lumMod val="75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』</a:t>
            </a:r>
            <a:endParaRPr kumimoji="1" lang="ja-JP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A77BCA">
                  <a:lumMod val="75000"/>
                </a:srgb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60" name="雲形吹き出し 159"/>
          <p:cNvSpPr/>
          <p:nvPr/>
        </p:nvSpPr>
        <p:spPr>
          <a:xfrm>
            <a:off x="6045645" y="979691"/>
            <a:ext cx="1354587" cy="771860"/>
          </a:xfrm>
          <a:prstGeom prst="cloudCallout">
            <a:avLst>
              <a:gd name="adj1" fmla="val -43960"/>
              <a:gd name="adj2" fmla="val 81834"/>
            </a:avLst>
          </a:prstGeom>
          <a:solidFill>
            <a:srgbClr val="E4F4EC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生産設備状態情報との融合</a:t>
            </a: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808793" y="953493"/>
            <a:ext cx="6050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66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F</a:t>
            </a: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IoT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4593199" y="3226497"/>
            <a:ext cx="1509498" cy="27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5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5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35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(Reversible</a:t>
            </a:r>
            <a:r>
              <a:rPr kumimoji="1" lang="ja-JP" altLang="en-US" sz="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1" lang="en-US" altLang="ja-JP" sz="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Solid</a:t>
            </a:r>
            <a:r>
              <a:rPr kumimoji="1" lang="ja-JP" altLang="en-US" sz="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1" lang="en-US" altLang="ja-JP" sz="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Oxide</a:t>
            </a:r>
            <a:r>
              <a:rPr kumimoji="1" lang="ja-JP" altLang="en-US" sz="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1" lang="en-US" altLang="ja-JP" sz="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Fuel</a:t>
            </a:r>
            <a:r>
              <a:rPr kumimoji="1" lang="ja-JP" altLang="en-US" sz="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1" lang="en-US" altLang="ja-JP" sz="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Cell</a:t>
            </a:r>
            <a:r>
              <a:rPr kumimoji="1" lang="ja-JP" altLang="en-US" sz="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）</a:t>
            </a:r>
          </a:p>
        </p:txBody>
      </p:sp>
      <p:pic>
        <p:nvPicPr>
          <p:cNvPr id="192" name="図 191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965085" y="1005646"/>
            <a:ext cx="688665" cy="14260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</p:pic>
      <p:pic>
        <p:nvPicPr>
          <p:cNvPr id="194" name="図 193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6082887" y="1017725"/>
            <a:ext cx="688665" cy="14260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</p:pic>
      <p:pic>
        <p:nvPicPr>
          <p:cNvPr id="196" name="図 1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1" y="1641741"/>
            <a:ext cx="464469" cy="401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98" name="図 1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4" y="2097216"/>
            <a:ext cx="419410" cy="3625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6" name="テキスト ボックス 205"/>
          <p:cNvSpPr txBox="1"/>
          <p:nvPr/>
        </p:nvSpPr>
        <p:spPr>
          <a:xfrm>
            <a:off x="223687" y="4829763"/>
            <a:ext cx="6463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特徴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98373" y="2365026"/>
            <a:ext cx="902009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水素、ガス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混合</a:t>
            </a:r>
            <a:endParaRPr kumimoji="1" lang="ja-JP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148" name="直線矢印コネクタ 147"/>
          <p:cNvCxnSpPr>
            <a:stCxn id="92" idx="0"/>
          </p:cNvCxnSpPr>
          <p:nvPr/>
        </p:nvCxnSpPr>
        <p:spPr>
          <a:xfrm flipV="1">
            <a:off x="2921049" y="2337916"/>
            <a:ext cx="5361" cy="17640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3444727" y="4094072"/>
            <a:ext cx="700362" cy="21544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稼働予測</a:t>
            </a: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3817159" y="4798985"/>
            <a:ext cx="621973" cy="21544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天候予測</a:t>
            </a:r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5494270" y="4085704"/>
            <a:ext cx="646664" cy="21544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エネ状況</a:t>
            </a: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76363" y="2537779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CO</a:t>
            </a:r>
            <a:r>
              <a:rPr kumimoji="1" lang="ja-JP" altLang="en-US" sz="1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２</a:t>
            </a:r>
            <a:r>
              <a:rPr kumimoji="1" lang="ja-JP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排出権を</a:t>
            </a:r>
            <a:endParaRPr kumimoji="1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A77BCA">
                    <a:lumMod val="75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『</a:t>
            </a:r>
            <a:r>
              <a:rPr kumimoji="1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77BCA">
                    <a:lumMod val="75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買う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A77BCA">
                    <a:lumMod val="75000"/>
                  </a:srgb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』</a:t>
            </a:r>
            <a:endParaRPr kumimoji="1" lang="ja-JP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A77BCA">
                  <a:lumMod val="75000"/>
                </a:srgb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8186933" y="4350193"/>
            <a:ext cx="654346" cy="2462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Output</a:t>
            </a:r>
            <a:endParaRPr kumimoji="1" lang="ja-JP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6267856" y="435159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分析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制御</a:t>
            </a:r>
          </a:p>
        </p:txBody>
      </p:sp>
      <p:sp>
        <p:nvSpPr>
          <p:cNvPr id="180" name="正方形/長方形 179"/>
          <p:cNvSpPr/>
          <p:nvPr/>
        </p:nvSpPr>
        <p:spPr>
          <a:xfrm>
            <a:off x="6913832" y="4356894"/>
            <a:ext cx="898529" cy="242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『CO2</a:t>
            </a:r>
            <a:r>
              <a:rPr kumimoji="1" lang="ja-JP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ミニマム</a:t>
            </a: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『</a:t>
            </a:r>
            <a:r>
              <a:rPr kumimoji="1" lang="ja-JP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コストミニマム</a:t>
            </a: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』</a:t>
            </a:r>
          </a:p>
        </p:txBody>
      </p:sp>
      <p:sp>
        <p:nvSpPr>
          <p:cNvPr id="216" name="テキスト ボックス 215"/>
          <p:cNvSpPr txBox="1"/>
          <p:nvPr/>
        </p:nvSpPr>
        <p:spPr>
          <a:xfrm>
            <a:off x="6673638" y="614733"/>
            <a:ext cx="2536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＊</a:t>
            </a:r>
            <a:r>
              <a:rPr lang="ja-JP" altLang="en-US" sz="1100" dirty="0">
                <a:solidFill>
                  <a:srgbClr val="000000"/>
                </a:solidFill>
                <a:latin typeface="Meiryo UI"/>
                <a:ea typeface="Meiryo UI"/>
              </a:rPr>
              <a:t>先進</a:t>
            </a:r>
            <a:r>
              <a:rPr kumimoji="1" lang="ja-JP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ｴﾈ開部＝先進エネルギー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開発部</a:t>
            </a:r>
          </a:p>
        </p:txBody>
      </p:sp>
      <p:cxnSp>
        <p:nvCxnSpPr>
          <p:cNvPr id="170" name="直線コネクタ 169"/>
          <p:cNvCxnSpPr>
            <a:endCxn id="4" idx="0"/>
          </p:cNvCxnSpPr>
          <p:nvPr/>
        </p:nvCxnSpPr>
        <p:spPr>
          <a:xfrm flipH="1">
            <a:off x="5027653" y="431592"/>
            <a:ext cx="1143123" cy="154970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31163" y="4152255"/>
            <a:ext cx="3757606" cy="2631844"/>
          </a:xfrm>
          <a:prstGeom prst="rect">
            <a:avLst/>
          </a:prstGeom>
          <a:solidFill>
            <a:srgbClr val="E2F0D9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rgbClr val="FFFFFF"/>
              </a:solidFill>
              <a:latin typeface="Meiryo UI"/>
              <a:ea typeface="Meiryo UI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31164" y="3333231"/>
            <a:ext cx="3757606" cy="720393"/>
          </a:xfrm>
          <a:prstGeom prst="rect">
            <a:avLst/>
          </a:prstGeom>
          <a:solidFill>
            <a:srgbClr val="E2F0D9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8" dirty="0">
              <a:solidFill>
                <a:srgbClr val="FFFFFF"/>
              </a:solidFill>
              <a:latin typeface="Meiryo UI"/>
              <a:ea typeface="Meiryo UI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15602" y="930686"/>
            <a:ext cx="7012783" cy="1543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8" dirty="0">
              <a:solidFill>
                <a:srgbClr val="FFFFFF"/>
              </a:solidFill>
              <a:latin typeface="Meiryo UI"/>
              <a:ea typeface="Meiryo UI"/>
            </a:endParaRPr>
          </a:p>
        </p:txBody>
      </p:sp>
      <p:sp>
        <p:nvSpPr>
          <p:cNvPr id="15" name="テキスト ボックス 198"/>
          <p:cNvSpPr txBox="1"/>
          <p:nvPr/>
        </p:nvSpPr>
        <p:spPr>
          <a:xfrm>
            <a:off x="328194" y="64560"/>
            <a:ext cx="7556175" cy="86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96" b="1" u="sng" dirty="0" smtClean="0">
                <a:solidFill>
                  <a:srgbClr val="34B78F">
                    <a:lumMod val="50000"/>
                  </a:srgb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開発</a:t>
            </a:r>
            <a:r>
              <a:rPr lang="ja-JP" altLang="en-US" sz="2496" b="1" u="sng" dirty="0">
                <a:solidFill>
                  <a:srgbClr val="34B78F">
                    <a:lumMod val="50000"/>
                  </a:srgb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技術　</a:t>
            </a:r>
            <a:r>
              <a:rPr lang="en-US" altLang="ja-JP" sz="2496" b="1" u="sng" dirty="0">
                <a:solidFill>
                  <a:srgbClr val="34B78F">
                    <a:lumMod val="50000"/>
                  </a:srgb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『R-SOFC』</a:t>
            </a:r>
          </a:p>
          <a:p>
            <a:r>
              <a:rPr lang="ja-JP" altLang="en-US" sz="2496" b="1" dirty="0">
                <a:solidFill>
                  <a:srgbClr val="34B78F">
                    <a:lumMod val="50000"/>
                  </a:srgb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2496" b="1" dirty="0">
                <a:solidFill>
                  <a:srgbClr val="34B78F">
                    <a:lumMod val="50000"/>
                  </a:srgb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-</a:t>
            </a:r>
            <a:r>
              <a:rPr lang="en-US" altLang="ja-JP" sz="2400" b="1" dirty="0">
                <a:solidFill>
                  <a:srgbClr val="34B78F">
                    <a:lumMod val="50000"/>
                  </a:srgb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SOFC/SOEC</a:t>
            </a:r>
            <a:r>
              <a:rPr lang="ja-JP" altLang="en-US" sz="2400" b="1" dirty="0">
                <a:solidFill>
                  <a:srgbClr val="34B78F">
                    <a:lumMod val="50000"/>
                  </a:srgb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の機能一体化技術</a:t>
            </a:r>
            <a:r>
              <a:rPr lang="ja-JP" altLang="en-US" b="1" dirty="0">
                <a:solidFill>
                  <a:srgbClr val="34B78F">
                    <a:lumMod val="50000"/>
                  </a:srgb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（開発中）</a:t>
            </a:r>
            <a:r>
              <a:rPr lang="en-US" altLang="ja-JP" sz="2400" b="1" dirty="0">
                <a:solidFill>
                  <a:srgbClr val="34B78F">
                    <a:lumMod val="50000"/>
                  </a:srgb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-</a:t>
            </a:r>
            <a:endParaRPr lang="ja-JP" altLang="en-US" sz="2400" b="1" dirty="0">
              <a:solidFill>
                <a:srgbClr val="34B78F">
                  <a:lumMod val="50000"/>
                </a:srgb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848819" y="2339021"/>
            <a:ext cx="184560" cy="245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500" dirty="0">
              <a:solidFill>
                <a:srgbClr val="000000"/>
              </a:solidFill>
              <a:latin typeface="Meiryo UI"/>
              <a:ea typeface="Meiryo UI"/>
            </a:endParaRPr>
          </a:p>
          <a:p>
            <a:endParaRPr lang="en-US" altLang="ja-JP" sz="500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graphicFrame>
        <p:nvGraphicFramePr>
          <p:cNvPr id="305" name="表 304"/>
          <p:cNvGraphicFramePr>
            <a:graphicFrameLocks noGrp="1"/>
          </p:cNvGraphicFramePr>
          <p:nvPr>
            <p:extLst/>
          </p:nvPr>
        </p:nvGraphicFramePr>
        <p:xfrm>
          <a:off x="4380325" y="3360168"/>
          <a:ext cx="4286746" cy="2459001"/>
        </p:xfrm>
        <a:graphic>
          <a:graphicData uri="http://schemas.openxmlformats.org/drawingml/2006/table">
            <a:tbl>
              <a:tblPr/>
              <a:tblGrid>
                <a:gridCol w="1320244">
                  <a:extLst>
                    <a:ext uri="{9D8B030D-6E8A-4147-A177-3AD203B41FA5}">
                      <a16:colId xmlns:a16="http://schemas.microsoft.com/office/drawing/2014/main" val="2466477165"/>
                    </a:ext>
                  </a:extLst>
                </a:gridCol>
                <a:gridCol w="761939">
                  <a:extLst>
                    <a:ext uri="{9D8B030D-6E8A-4147-A177-3AD203B41FA5}">
                      <a16:colId xmlns:a16="http://schemas.microsoft.com/office/drawing/2014/main" val="1862369253"/>
                    </a:ext>
                  </a:extLst>
                </a:gridCol>
                <a:gridCol w="596110">
                  <a:extLst>
                    <a:ext uri="{9D8B030D-6E8A-4147-A177-3AD203B41FA5}">
                      <a16:colId xmlns:a16="http://schemas.microsoft.com/office/drawing/2014/main" val="629212603"/>
                    </a:ext>
                  </a:extLst>
                </a:gridCol>
                <a:gridCol w="666133">
                  <a:extLst>
                    <a:ext uri="{9D8B030D-6E8A-4147-A177-3AD203B41FA5}">
                      <a16:colId xmlns:a16="http://schemas.microsoft.com/office/drawing/2014/main" val="4040100116"/>
                    </a:ext>
                  </a:extLst>
                </a:gridCol>
                <a:gridCol w="942320">
                  <a:extLst>
                    <a:ext uri="{9D8B030D-6E8A-4147-A177-3AD203B41FA5}">
                      <a16:colId xmlns:a16="http://schemas.microsoft.com/office/drawing/2014/main" val="374017230"/>
                    </a:ext>
                  </a:extLst>
                </a:gridCol>
              </a:tblGrid>
              <a:tr h="26793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発電装置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PEFC</a:t>
                      </a: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PEFC</a:t>
                      </a: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SOFC</a:t>
                      </a: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R-SOFC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10341"/>
                  </a:ext>
                </a:extLst>
              </a:tr>
              <a:tr h="5283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水素生成装置</a:t>
                      </a:r>
                      <a:endParaRPr lang="ja-JP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アルカリ</a:t>
                      </a:r>
                      <a:endParaRPr lang="en-US" altLang="ja-JP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水電解</a:t>
                      </a:r>
                      <a:endParaRPr lang="en-US" altLang="ja-JP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PEM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SOEC</a:t>
                      </a: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8" marR="6188" marT="61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582976"/>
                  </a:ext>
                </a:extLst>
              </a:tr>
              <a:tr h="6061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システムコスト</a:t>
                      </a:r>
                      <a:endParaRPr lang="en-US" altLang="ja-JP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比率）</a:t>
                      </a:r>
                      <a:endParaRPr lang="en-US" altLang="ja-JP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</a:t>
                      </a: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96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121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</a:t>
                      </a:r>
                      <a:endParaRPr lang="en-US" altLang="ja-JP" sz="14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13571"/>
                  </a:ext>
                </a:extLst>
              </a:tr>
              <a:tr h="5283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ﾘﾊﾞｰｼﾌﾞﾙ運転</a:t>
                      </a:r>
                      <a:endParaRPr lang="en-US" altLang="ja-JP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効率</a:t>
                      </a:r>
                      <a:r>
                        <a:rPr lang="en-US" altLang="ja-JP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[%]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30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30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</a:t>
                      </a:r>
                      <a:endParaRPr lang="en-US" altLang="ja-JP" sz="14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15817"/>
                  </a:ext>
                </a:extLst>
              </a:tr>
              <a:tr h="5283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水素製造</a:t>
                      </a:r>
                      <a:r>
                        <a:rPr lang="ja-JP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コスト</a:t>
                      </a:r>
                      <a:endParaRPr lang="en-US" altLang="ja-JP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円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/NM3)</a:t>
                      </a: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40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41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28</a:t>
                      </a:r>
                      <a:endParaRPr lang="en-US" altLang="ja-JP" sz="14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82" marR="6182" marT="61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71967"/>
                  </a:ext>
                </a:extLst>
              </a:tr>
            </a:tbl>
          </a:graphicData>
        </a:graphic>
      </p:graphicFrame>
      <p:grpSp>
        <p:nvGrpSpPr>
          <p:cNvPr id="6" name="グループ化 5"/>
          <p:cNvGrpSpPr/>
          <p:nvPr/>
        </p:nvGrpSpPr>
        <p:grpSpPr>
          <a:xfrm>
            <a:off x="309451" y="4181364"/>
            <a:ext cx="3025565" cy="2602734"/>
            <a:chOff x="5968115" y="1023175"/>
            <a:chExt cx="3028366" cy="2790753"/>
          </a:xfrm>
        </p:grpSpPr>
        <p:cxnSp>
          <p:nvCxnSpPr>
            <p:cNvPr id="119" name="直線矢印コネクタ 118"/>
            <p:cNvCxnSpPr/>
            <p:nvPr/>
          </p:nvCxnSpPr>
          <p:spPr>
            <a:xfrm>
              <a:off x="6556092" y="3259825"/>
              <a:ext cx="2440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/>
            <p:cNvCxnSpPr/>
            <p:nvPr/>
          </p:nvCxnSpPr>
          <p:spPr>
            <a:xfrm flipV="1">
              <a:off x="6573332" y="1023175"/>
              <a:ext cx="0" cy="2236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/>
            <p:cNvSpPr txBox="1"/>
            <p:nvPr/>
          </p:nvSpPr>
          <p:spPr>
            <a:xfrm rot="16200000">
              <a:off x="5647720" y="2159957"/>
              <a:ext cx="948245" cy="307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398" dirty="0">
                  <a:solidFill>
                    <a:srgbClr val="000000"/>
                  </a:solidFill>
                  <a:latin typeface="Meiryo UI"/>
                  <a:ea typeface="Meiryo UI"/>
                </a:rPr>
                <a:t>効率</a:t>
              </a:r>
              <a:r>
                <a:rPr lang="en-US" altLang="ja-JP" sz="1398" dirty="0">
                  <a:solidFill>
                    <a:srgbClr val="000000"/>
                  </a:solidFill>
                  <a:latin typeface="Meiryo UI"/>
                  <a:ea typeface="Meiryo UI"/>
                </a:rPr>
                <a:t>(%)</a:t>
              </a:r>
              <a:endParaRPr lang="ja-JP" altLang="en-US" sz="1398" dirty="0">
                <a:solidFill>
                  <a:srgbClr val="000000"/>
                </a:solidFill>
                <a:latin typeface="Meiryo UI"/>
                <a:ea typeface="Meiryo UI"/>
              </a:endParaRPr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7163028" y="3484567"/>
              <a:ext cx="1441420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398" dirty="0">
                  <a:solidFill>
                    <a:srgbClr val="000000"/>
                  </a:solidFill>
                  <a:latin typeface="Meiryo UI"/>
                  <a:ea typeface="Meiryo UI"/>
                </a:rPr>
                <a:t>負荷変動追従性</a:t>
              </a:r>
            </a:p>
          </p:txBody>
        </p:sp>
        <p:sp>
          <p:nvSpPr>
            <p:cNvPr id="123" name="角丸四角形 122"/>
            <p:cNvSpPr/>
            <p:nvPr/>
          </p:nvSpPr>
          <p:spPr>
            <a:xfrm>
              <a:off x="6691465" y="2676827"/>
              <a:ext cx="730466" cy="5182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98" dirty="0">
                  <a:solidFill>
                    <a:srgbClr val="000000"/>
                  </a:solidFill>
                  <a:latin typeface="Meiryo UI"/>
                  <a:ea typeface="Meiryo UI"/>
                </a:rPr>
                <a:t>アルカリ</a:t>
              </a:r>
              <a:endParaRPr lang="en-US" altLang="ja-JP" sz="1198" dirty="0">
                <a:solidFill>
                  <a:srgbClr val="000000"/>
                </a:solidFill>
                <a:latin typeface="Meiryo UI"/>
                <a:ea typeface="Meiryo UI"/>
              </a:endParaRPr>
            </a:p>
            <a:p>
              <a:pPr algn="ctr"/>
              <a:r>
                <a:rPr lang="ja-JP" altLang="en-US" sz="1198" dirty="0">
                  <a:solidFill>
                    <a:srgbClr val="000000"/>
                  </a:solidFill>
                  <a:latin typeface="Meiryo UI"/>
                  <a:ea typeface="Meiryo UI"/>
                </a:rPr>
                <a:t>水電解</a:t>
              </a:r>
            </a:p>
          </p:txBody>
        </p:sp>
        <p:sp>
          <p:nvSpPr>
            <p:cNvPr id="124" name="角丸四角形 123"/>
            <p:cNvSpPr/>
            <p:nvPr/>
          </p:nvSpPr>
          <p:spPr>
            <a:xfrm>
              <a:off x="6642497" y="2055031"/>
              <a:ext cx="985604" cy="5182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98" dirty="0">
                  <a:solidFill>
                    <a:srgbClr val="000000"/>
                  </a:solidFill>
                  <a:latin typeface="Meiryo UI"/>
                  <a:ea typeface="Meiryo UI"/>
                </a:rPr>
                <a:t>PEM</a:t>
              </a:r>
            </a:p>
            <a:p>
              <a:pPr algn="ctr"/>
              <a:r>
                <a:rPr lang="en-US" altLang="ja-JP" sz="1198" dirty="0">
                  <a:solidFill>
                    <a:srgbClr val="000000"/>
                  </a:solidFill>
                  <a:latin typeface="Meiryo UI"/>
                  <a:ea typeface="Meiryo UI"/>
                </a:rPr>
                <a:t>(</a:t>
              </a:r>
              <a:r>
                <a:rPr lang="ja-JP" altLang="en-US" sz="1198" dirty="0">
                  <a:solidFill>
                    <a:srgbClr val="000000"/>
                  </a:solidFill>
                  <a:latin typeface="Meiryo UI"/>
                  <a:ea typeface="Meiryo UI"/>
                </a:rPr>
                <a:t>高分子型</a:t>
              </a:r>
              <a:r>
                <a:rPr lang="en-US" altLang="ja-JP" sz="1198" dirty="0">
                  <a:solidFill>
                    <a:srgbClr val="000000"/>
                  </a:solidFill>
                  <a:latin typeface="Meiryo UI"/>
                  <a:ea typeface="Meiryo UI"/>
                </a:rPr>
                <a:t>)</a:t>
              </a:r>
              <a:endParaRPr lang="ja-JP" altLang="en-US" sz="1198" dirty="0">
                <a:solidFill>
                  <a:srgbClr val="000000"/>
                </a:solidFill>
                <a:latin typeface="Meiryo UI"/>
                <a:ea typeface="Meiryo UI"/>
              </a:endParaRPr>
            </a:p>
          </p:txBody>
        </p:sp>
        <p:sp>
          <p:nvSpPr>
            <p:cNvPr id="125" name="角丸四角形 124"/>
            <p:cNvSpPr/>
            <p:nvPr/>
          </p:nvSpPr>
          <p:spPr>
            <a:xfrm>
              <a:off x="7718389" y="1799181"/>
              <a:ext cx="1229992" cy="493984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67" rIns="35967" rtlCol="0" anchor="ctr"/>
            <a:lstStyle/>
            <a:p>
              <a:pPr algn="ctr"/>
              <a:r>
                <a:rPr lang="en-US" altLang="ja-JP" sz="1198" b="1" dirty="0">
                  <a:solidFill>
                    <a:srgbClr val="FFFFFF"/>
                  </a:solidFill>
                  <a:latin typeface="Meiryo UI"/>
                  <a:ea typeface="Meiryo UI"/>
                </a:rPr>
                <a:t>SOEC</a:t>
              </a:r>
            </a:p>
            <a:p>
              <a:pPr algn="ctr"/>
              <a:r>
                <a:rPr lang="en-US" altLang="ja-JP" sz="1198" b="1" dirty="0">
                  <a:solidFill>
                    <a:srgbClr val="FFFFFF"/>
                  </a:solidFill>
                  <a:latin typeface="Meiryo UI"/>
                  <a:ea typeface="Meiryo UI"/>
                </a:rPr>
                <a:t>(</a:t>
              </a:r>
              <a:r>
                <a:rPr lang="ja-JP" altLang="en-US" sz="1198" b="1" dirty="0">
                  <a:solidFill>
                    <a:srgbClr val="FFFFFF"/>
                  </a:solidFill>
                  <a:latin typeface="Meiryo UI"/>
                  <a:ea typeface="Meiryo UI"/>
                </a:rPr>
                <a:t>固体酸化物型</a:t>
              </a:r>
              <a:r>
                <a:rPr lang="en-US" altLang="ja-JP" sz="1198" b="1" dirty="0">
                  <a:solidFill>
                    <a:srgbClr val="FFFFFF"/>
                  </a:solidFill>
                  <a:latin typeface="Meiryo UI"/>
                  <a:ea typeface="Meiryo UI"/>
                </a:rPr>
                <a:t>)</a:t>
              </a:r>
              <a:endParaRPr lang="ja-JP" altLang="en-US" sz="1198" b="1" dirty="0">
                <a:solidFill>
                  <a:srgbClr val="FFFFFF"/>
                </a:solidFill>
                <a:latin typeface="Meiryo UI"/>
                <a:ea typeface="Meiryo UI"/>
              </a:endParaRPr>
            </a:p>
          </p:txBody>
        </p:sp>
        <p:sp>
          <p:nvSpPr>
            <p:cNvPr id="138" name="テキスト ボックス 137"/>
            <p:cNvSpPr txBox="1"/>
            <p:nvPr/>
          </p:nvSpPr>
          <p:spPr>
            <a:xfrm>
              <a:off x="8388229" y="3266733"/>
              <a:ext cx="497637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98" dirty="0">
                  <a:solidFill>
                    <a:srgbClr val="000000"/>
                  </a:solidFill>
                  <a:latin typeface="Meiryo UI"/>
                  <a:ea typeface="Meiryo UI"/>
                </a:rPr>
                <a:t>day</a:t>
              </a:r>
              <a:endParaRPr lang="ja-JP" altLang="en-US" sz="1398" dirty="0">
                <a:solidFill>
                  <a:srgbClr val="000000"/>
                </a:solidFill>
                <a:latin typeface="Meiryo UI"/>
                <a:ea typeface="Meiryo UI"/>
              </a:endParaRPr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7650816" y="3261543"/>
              <a:ext cx="36901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98" dirty="0">
                  <a:solidFill>
                    <a:srgbClr val="000000"/>
                  </a:solidFill>
                  <a:latin typeface="Meiryo UI"/>
                  <a:ea typeface="Meiryo UI"/>
                </a:rPr>
                <a:t>hr</a:t>
              </a:r>
              <a:endParaRPr lang="ja-JP" altLang="en-US" sz="1398" dirty="0">
                <a:solidFill>
                  <a:srgbClr val="000000"/>
                </a:solidFill>
                <a:latin typeface="Meiryo UI"/>
                <a:ea typeface="Meiryo UI"/>
              </a:endParaRPr>
            </a:p>
          </p:txBody>
        </p:sp>
        <p:sp>
          <p:nvSpPr>
            <p:cNvPr id="140" name="テキスト ボックス 139"/>
            <p:cNvSpPr txBox="1"/>
            <p:nvPr/>
          </p:nvSpPr>
          <p:spPr>
            <a:xfrm>
              <a:off x="6236716" y="3083613"/>
              <a:ext cx="405880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98" dirty="0">
                  <a:solidFill>
                    <a:srgbClr val="000000"/>
                  </a:solidFill>
                  <a:latin typeface="Meiryo UI"/>
                  <a:ea typeface="Meiryo UI"/>
                </a:rPr>
                <a:t>60</a:t>
              </a:r>
              <a:endParaRPr lang="ja-JP" altLang="en-US" sz="1398" dirty="0">
                <a:solidFill>
                  <a:srgbClr val="000000"/>
                </a:solidFill>
                <a:latin typeface="Meiryo UI"/>
                <a:ea typeface="Meiryo UI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6236716" y="2689600"/>
              <a:ext cx="405880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98" dirty="0">
                  <a:solidFill>
                    <a:srgbClr val="000000"/>
                  </a:solidFill>
                  <a:latin typeface="Meiryo UI"/>
                  <a:ea typeface="Meiryo UI"/>
                </a:rPr>
                <a:t>70</a:t>
              </a:r>
              <a:endParaRPr lang="ja-JP" altLang="en-US" sz="1398" dirty="0">
                <a:solidFill>
                  <a:srgbClr val="000000"/>
                </a:solidFill>
                <a:latin typeface="Meiryo UI"/>
                <a:ea typeface="Meiryo UI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6236716" y="2295586"/>
              <a:ext cx="405880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98" dirty="0">
                  <a:solidFill>
                    <a:srgbClr val="000000"/>
                  </a:solidFill>
                  <a:latin typeface="Meiryo UI"/>
                  <a:ea typeface="Meiryo UI"/>
                </a:rPr>
                <a:t>80</a:t>
              </a:r>
              <a:endParaRPr lang="ja-JP" altLang="en-US" sz="1398" dirty="0">
                <a:solidFill>
                  <a:srgbClr val="000000"/>
                </a:solidFill>
                <a:latin typeface="Meiryo UI"/>
                <a:ea typeface="Meiryo UI"/>
              </a:endParaRPr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6236716" y="1901573"/>
              <a:ext cx="405880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98" dirty="0">
                  <a:solidFill>
                    <a:srgbClr val="000000"/>
                  </a:solidFill>
                  <a:latin typeface="Meiryo UI"/>
                  <a:ea typeface="Meiryo UI"/>
                </a:rPr>
                <a:t>90</a:t>
              </a:r>
              <a:endParaRPr lang="ja-JP" altLang="en-US" sz="1398" dirty="0">
                <a:solidFill>
                  <a:srgbClr val="000000"/>
                </a:solidFill>
                <a:latin typeface="Meiryo UI"/>
                <a:ea typeface="Meiryo UI"/>
              </a:endParaRPr>
            </a:p>
          </p:txBody>
        </p:sp>
        <p:sp>
          <p:nvSpPr>
            <p:cNvPr id="239" name="テキスト ボックス 238"/>
            <p:cNvSpPr txBox="1"/>
            <p:nvPr/>
          </p:nvSpPr>
          <p:spPr>
            <a:xfrm>
              <a:off x="6138936" y="1507420"/>
              <a:ext cx="516488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98" dirty="0">
                  <a:solidFill>
                    <a:srgbClr val="000000"/>
                  </a:solidFill>
                  <a:latin typeface="Meiryo UI"/>
                  <a:ea typeface="Meiryo UI"/>
                </a:rPr>
                <a:t>100</a:t>
              </a:r>
              <a:endParaRPr lang="ja-JP" altLang="en-US" sz="1398" dirty="0">
                <a:solidFill>
                  <a:srgbClr val="000000"/>
                </a:solidFill>
                <a:latin typeface="Meiryo UI"/>
                <a:ea typeface="Meiryo UI"/>
              </a:endParaRPr>
            </a:p>
          </p:txBody>
        </p:sp>
        <p:cxnSp>
          <p:nvCxnSpPr>
            <p:cNvPr id="17" name="直線コネクタ 16"/>
            <p:cNvCxnSpPr/>
            <p:nvPr/>
          </p:nvCxnSpPr>
          <p:spPr>
            <a:xfrm>
              <a:off x="6569889" y="1668156"/>
              <a:ext cx="2175381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角丸四角形 245"/>
            <p:cNvSpPr/>
            <p:nvPr/>
          </p:nvSpPr>
          <p:spPr>
            <a:xfrm>
              <a:off x="7740774" y="1095479"/>
              <a:ext cx="1229992" cy="493984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67" rIns="35967" rtlCol="0" anchor="ctr"/>
            <a:lstStyle/>
            <a:p>
              <a:pPr algn="ctr"/>
              <a:r>
                <a:rPr lang="ja-JP" altLang="en-US" sz="1198" b="1" dirty="0">
                  <a:solidFill>
                    <a:srgbClr val="FFFF00"/>
                  </a:solidFill>
                  <a:latin typeface="Meiryo UI"/>
                  <a:ea typeface="Meiryo UI"/>
                </a:rPr>
                <a:t>排熱回収</a:t>
              </a:r>
              <a:r>
                <a:rPr lang="en-US" altLang="ja-JP" sz="1198" b="1" dirty="0">
                  <a:solidFill>
                    <a:srgbClr val="FFFFFF"/>
                  </a:solidFill>
                  <a:latin typeface="Meiryo UI"/>
                  <a:ea typeface="Meiryo UI"/>
                </a:rPr>
                <a:t>SOEC</a:t>
              </a:r>
            </a:p>
            <a:p>
              <a:pPr algn="ctr"/>
              <a:r>
                <a:rPr lang="en-US" altLang="ja-JP" sz="1198" b="1" dirty="0">
                  <a:solidFill>
                    <a:srgbClr val="FFFFFF"/>
                  </a:solidFill>
                  <a:latin typeface="Meiryo UI"/>
                  <a:ea typeface="Meiryo UI"/>
                </a:rPr>
                <a:t>(</a:t>
              </a:r>
              <a:r>
                <a:rPr lang="ja-JP" altLang="en-US" sz="1198" b="1" dirty="0">
                  <a:solidFill>
                    <a:srgbClr val="FFFFFF"/>
                  </a:solidFill>
                  <a:latin typeface="Meiryo UI"/>
                  <a:ea typeface="Meiryo UI"/>
                </a:rPr>
                <a:t>固体酸化物型</a:t>
              </a:r>
              <a:r>
                <a:rPr lang="en-US" altLang="ja-JP" sz="1198" b="1" dirty="0">
                  <a:solidFill>
                    <a:srgbClr val="FFFFFF"/>
                  </a:solidFill>
                  <a:latin typeface="Meiryo UI"/>
                  <a:ea typeface="Meiryo UI"/>
                </a:rPr>
                <a:t>)</a:t>
              </a:r>
              <a:endParaRPr lang="ja-JP" altLang="en-US" sz="1198" b="1" dirty="0">
                <a:solidFill>
                  <a:srgbClr val="FFFFFF"/>
                </a:solidFill>
                <a:latin typeface="Meiryo UI"/>
                <a:ea typeface="Meiryo UI"/>
              </a:endParaRPr>
            </a:p>
          </p:txBody>
        </p:sp>
        <p:sp>
          <p:nvSpPr>
            <p:cNvPr id="23" name="右矢印 22"/>
            <p:cNvSpPr/>
            <p:nvPr/>
          </p:nvSpPr>
          <p:spPr>
            <a:xfrm rot="16200000">
              <a:off x="8231103" y="1457152"/>
              <a:ext cx="249332" cy="43266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798" dirty="0">
                <a:solidFill>
                  <a:srgbClr val="FFFFFF"/>
                </a:solidFill>
                <a:latin typeface="Meiryo UI"/>
                <a:ea typeface="Meiryo UI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770739" y="3272427"/>
              <a:ext cx="511679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98" dirty="0">
                  <a:solidFill>
                    <a:srgbClr val="000000"/>
                  </a:solidFill>
                  <a:latin typeface="Meiryo UI"/>
                  <a:ea typeface="Meiryo UI"/>
                </a:rPr>
                <a:t>min</a:t>
              </a:r>
              <a:endParaRPr lang="ja-JP" altLang="en-US" sz="1398" dirty="0">
                <a:solidFill>
                  <a:srgbClr val="000000"/>
                </a:solidFill>
                <a:latin typeface="Meiryo UI"/>
                <a:ea typeface="Meiryo UI"/>
              </a:endParaRPr>
            </a:p>
          </p:txBody>
        </p:sp>
      </p:grpSp>
      <p:sp>
        <p:nvSpPr>
          <p:cNvPr id="112" name="テキスト ボックス 111"/>
          <p:cNvSpPr txBox="1"/>
          <p:nvPr/>
        </p:nvSpPr>
        <p:spPr>
          <a:xfrm>
            <a:off x="1154995" y="3582612"/>
            <a:ext cx="2682867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99" b="1" dirty="0">
                <a:solidFill>
                  <a:srgbClr val="EF60A3">
                    <a:lumMod val="75000"/>
                  </a:srgbClr>
                </a:solidFill>
                <a:latin typeface="Meiryo UI"/>
                <a:ea typeface="Meiryo UI"/>
              </a:rPr>
              <a:t>水蒸気</a:t>
            </a:r>
            <a:r>
              <a:rPr lang="en-US" altLang="ja-JP" sz="1599" b="1" dirty="0">
                <a:solidFill>
                  <a:srgbClr val="000000"/>
                </a:solidFill>
                <a:latin typeface="Meiryo UI"/>
                <a:ea typeface="Meiryo UI"/>
              </a:rPr>
              <a:t>+</a:t>
            </a:r>
            <a:r>
              <a:rPr lang="ja-JP" altLang="en-US" sz="1599" b="1" dirty="0">
                <a:solidFill>
                  <a:srgbClr val="000000"/>
                </a:solidFill>
                <a:latin typeface="Meiryo UI"/>
                <a:ea typeface="Meiryo UI"/>
              </a:rPr>
              <a:t>電気</a:t>
            </a:r>
            <a:r>
              <a:rPr lang="en-US" altLang="ja-JP" sz="1599" b="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ja-JP" altLang="en-US" sz="1599" b="1" dirty="0">
                <a:solidFill>
                  <a:srgbClr val="000000"/>
                </a:solidFill>
                <a:latin typeface="Meiryo UI"/>
                <a:ea typeface="Meiryo UI"/>
              </a:rPr>
              <a:t>　　　</a:t>
            </a:r>
            <a:r>
              <a:rPr lang="en-US" altLang="ja-JP" sz="1599" b="1" dirty="0">
                <a:solidFill>
                  <a:srgbClr val="000000"/>
                </a:solidFill>
                <a:latin typeface="Meiryo UI"/>
                <a:ea typeface="Meiryo UI"/>
              </a:rPr>
              <a:t>H</a:t>
            </a:r>
            <a:r>
              <a:rPr lang="en-US" altLang="ja-JP" sz="1599" b="1" baseline="-25000" dirty="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r>
              <a:rPr lang="en-US" altLang="ja-JP" sz="1599" b="1" dirty="0">
                <a:solidFill>
                  <a:srgbClr val="000000"/>
                </a:solidFill>
                <a:latin typeface="Meiryo UI"/>
                <a:ea typeface="Meiryo UI"/>
              </a:rPr>
              <a:t> + O</a:t>
            </a:r>
            <a:r>
              <a:rPr lang="en-US" altLang="ja-JP" sz="1599" b="1" baseline="-25000" dirty="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endParaRPr lang="en-US" altLang="ja-JP" sz="1599" b="1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86317" y="3395739"/>
            <a:ext cx="799479" cy="27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99" b="1" dirty="0">
                <a:solidFill>
                  <a:srgbClr val="004386"/>
                </a:solidFill>
                <a:latin typeface="Meiryo UI"/>
                <a:ea typeface="Meiryo UI"/>
              </a:rPr>
              <a:t>水素生成</a:t>
            </a: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440063" y="3814947"/>
            <a:ext cx="491987" cy="27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99" b="1" dirty="0">
                <a:solidFill>
                  <a:srgbClr val="DC0032"/>
                </a:solidFill>
                <a:latin typeface="Meiryo UI"/>
                <a:ea typeface="Meiryo UI"/>
              </a:rPr>
              <a:t>発電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537949" y="3672656"/>
            <a:ext cx="28776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>
            <a:off x="2538836" y="3824915"/>
            <a:ext cx="28776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5464908" y="5788979"/>
            <a:ext cx="3427573" cy="30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99" dirty="0">
                <a:solidFill>
                  <a:srgbClr val="000000"/>
                </a:solidFill>
                <a:latin typeface="Meiryo UI"/>
                <a:ea typeface="Meiryo UI"/>
              </a:rPr>
              <a:t>※ NEDO</a:t>
            </a:r>
            <a:r>
              <a:rPr lang="ja-JP" altLang="en-US" sz="1399" dirty="0">
                <a:solidFill>
                  <a:srgbClr val="000000"/>
                </a:solidFill>
                <a:latin typeface="Meiryo UI"/>
                <a:ea typeface="Meiryo UI"/>
              </a:rPr>
              <a:t>目標値 </a:t>
            </a:r>
            <a:r>
              <a:rPr lang="en-US" altLang="ja-JP" sz="1399" dirty="0">
                <a:solidFill>
                  <a:srgbClr val="000000"/>
                </a:solidFill>
                <a:latin typeface="Meiryo UI"/>
                <a:ea typeface="Meiryo UI"/>
              </a:rPr>
              <a:t>(2030</a:t>
            </a:r>
            <a:r>
              <a:rPr lang="ja-JP" altLang="en-US" sz="1399" dirty="0">
                <a:solidFill>
                  <a:srgbClr val="000000"/>
                </a:solidFill>
                <a:latin typeface="Meiryo UI"/>
                <a:ea typeface="Meiryo UI"/>
              </a:rPr>
              <a:t>年</a:t>
            </a:r>
            <a:r>
              <a:rPr lang="en-US" altLang="ja-JP" sz="1399" dirty="0">
                <a:solidFill>
                  <a:srgbClr val="000000"/>
                </a:solidFill>
                <a:latin typeface="Meiryo UI"/>
                <a:ea typeface="Meiryo UI"/>
              </a:rPr>
              <a:t>) </a:t>
            </a:r>
            <a:r>
              <a:rPr lang="ja-JP" altLang="en-US" sz="1399" dirty="0">
                <a:solidFill>
                  <a:srgbClr val="000000"/>
                </a:solidFill>
                <a:latin typeface="Meiryo UI"/>
                <a:ea typeface="Meiryo UI"/>
              </a:rPr>
              <a:t>≦</a:t>
            </a:r>
            <a:r>
              <a:rPr lang="en-US" altLang="ja-JP" sz="1399" dirty="0">
                <a:solidFill>
                  <a:srgbClr val="000000"/>
                </a:solidFill>
                <a:latin typeface="Meiryo UI"/>
                <a:ea typeface="Meiryo UI"/>
              </a:rPr>
              <a:t>30</a:t>
            </a:r>
            <a:r>
              <a:rPr lang="ja-JP" altLang="en-US" sz="1399" dirty="0">
                <a:solidFill>
                  <a:srgbClr val="000000"/>
                </a:solidFill>
                <a:latin typeface="Meiryo UI"/>
                <a:ea typeface="Meiryo UI"/>
              </a:rPr>
              <a:t>円</a:t>
            </a:r>
            <a:r>
              <a:rPr lang="en-US" altLang="ja-JP" sz="1399" dirty="0">
                <a:solidFill>
                  <a:srgbClr val="000000"/>
                </a:solidFill>
                <a:latin typeface="Meiryo UI"/>
                <a:ea typeface="Meiryo UI"/>
              </a:rPr>
              <a:t>/Nm3</a:t>
            </a:r>
            <a:endParaRPr lang="ja-JP" altLang="en-US" sz="1399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788064" y="942942"/>
            <a:ext cx="1985628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998" b="1" dirty="0">
                <a:solidFill>
                  <a:srgbClr val="0033CC"/>
                </a:solidFill>
                <a:latin typeface="Calibri"/>
                <a:ea typeface="ＭＳ Ｐゴシック" panose="020B0600070205080204" pitchFamily="50" charset="-128"/>
              </a:rPr>
              <a:t>SOEC (</a:t>
            </a:r>
            <a:r>
              <a:rPr lang="ja-JP" altLang="en-US" sz="1998" b="1" dirty="0">
                <a:solidFill>
                  <a:srgbClr val="0033CC"/>
                </a:solidFill>
                <a:latin typeface="Calibri"/>
                <a:ea typeface="ＭＳ Ｐゴシック" panose="020B0600070205080204" pitchFamily="50" charset="-128"/>
              </a:rPr>
              <a:t>水素生成</a:t>
            </a:r>
            <a:r>
              <a:rPr lang="en-US" altLang="ja-JP" sz="1998" b="1" dirty="0">
                <a:solidFill>
                  <a:srgbClr val="0033CC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  <a:endParaRPr lang="ja-JP" altLang="en-US" sz="1998" b="1" dirty="0">
              <a:solidFill>
                <a:srgbClr val="0033CC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0" name="左右矢印 39"/>
          <p:cNvSpPr/>
          <p:nvPr/>
        </p:nvSpPr>
        <p:spPr>
          <a:xfrm>
            <a:off x="4001959" y="1782248"/>
            <a:ext cx="914804" cy="334624"/>
          </a:xfrm>
          <a:prstGeom prst="left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ja-JP" altLang="en-US" sz="1796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584955" y="1297397"/>
            <a:ext cx="1810170" cy="589803"/>
          </a:xfrm>
          <a:prstGeom prst="rect">
            <a:avLst/>
          </a:prstGeom>
          <a:noFill/>
          <a:ln>
            <a:noFill/>
          </a:ln>
        </p:spPr>
        <p:txBody>
          <a:bodyPr wrap="square" tIns="17983" bIns="17983" rtlCol="0">
            <a:spAutoFit/>
          </a:bodyPr>
          <a:lstStyle/>
          <a:p>
            <a:pPr algn="ctr"/>
            <a:r>
              <a:rPr lang="ja-JP" altLang="en-US" sz="1798" b="1" dirty="0">
                <a:solidFill>
                  <a:srgbClr val="000000"/>
                </a:solidFill>
                <a:latin typeface="Meiryo UI"/>
                <a:ea typeface="Meiryo UI"/>
              </a:rPr>
              <a:t>リバーシブル</a:t>
            </a:r>
            <a:endParaRPr lang="en-US" altLang="ja-JP" sz="1798" b="1" dirty="0">
              <a:solidFill>
                <a:srgbClr val="000000"/>
              </a:solidFill>
              <a:latin typeface="Meiryo UI"/>
              <a:ea typeface="Meiryo UI"/>
            </a:endParaRPr>
          </a:p>
          <a:p>
            <a:pPr algn="ctr"/>
            <a:r>
              <a:rPr lang="ja-JP" altLang="en-US" sz="1798" b="1" dirty="0">
                <a:solidFill>
                  <a:srgbClr val="000000"/>
                </a:solidFill>
                <a:latin typeface="Meiryo UI"/>
                <a:ea typeface="Meiryo UI"/>
              </a:rPr>
              <a:t>運転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55" r="80984" b="41206"/>
          <a:stretch/>
        </p:blipFill>
        <p:spPr bwMode="auto">
          <a:xfrm>
            <a:off x="6369752" y="1424367"/>
            <a:ext cx="822254" cy="88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下矢印 42"/>
          <p:cNvSpPr/>
          <p:nvPr/>
        </p:nvSpPr>
        <p:spPr>
          <a:xfrm rot="16200000">
            <a:off x="5985280" y="1288451"/>
            <a:ext cx="192271" cy="420595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99" dirty="0">
              <a:solidFill>
                <a:srgbClr val="FFFFFF"/>
              </a:solidFill>
              <a:latin typeface="Meiryo UI"/>
              <a:ea typeface="Meiryo UI"/>
            </a:endParaRPr>
          </a:p>
        </p:txBody>
      </p:sp>
      <p:sp>
        <p:nvSpPr>
          <p:cNvPr id="44" name="下矢印 43"/>
          <p:cNvSpPr/>
          <p:nvPr/>
        </p:nvSpPr>
        <p:spPr>
          <a:xfrm rot="16200000">
            <a:off x="5985280" y="1673373"/>
            <a:ext cx="192271" cy="420595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99" dirty="0">
              <a:solidFill>
                <a:srgbClr val="FFFFFF"/>
              </a:solidFill>
              <a:latin typeface="Meiryo UI"/>
              <a:ea typeface="Meiryo UI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09223" y="1780440"/>
            <a:ext cx="501450" cy="326317"/>
          </a:xfrm>
          <a:prstGeom prst="rect">
            <a:avLst/>
          </a:prstGeom>
          <a:noFill/>
        </p:spPr>
        <p:txBody>
          <a:bodyPr wrap="none" lIns="71933" tIns="35967" rIns="71933" bIns="35967" rtlCol="0">
            <a:spAutoFit/>
          </a:bodyPr>
          <a:lstStyle/>
          <a:p>
            <a:pPr defTabSz="3021656">
              <a:lnSpc>
                <a:spcPct val="110000"/>
              </a:lnSpc>
              <a:spcAft>
                <a:spcPts val="599"/>
              </a:spcAft>
            </a:pPr>
            <a:r>
              <a:rPr lang="ja-JP" altLang="en-US" sz="1499" spc="-110" dirty="0">
                <a:solidFill>
                  <a:srgbClr val="000000"/>
                </a:solidFill>
                <a:latin typeface="Meiryo UI"/>
                <a:ea typeface="Meiryo UI"/>
              </a:rPr>
              <a:t>電気</a:t>
            </a:r>
            <a:endParaRPr lang="ja-JP" altLang="en-US" sz="1499" spc="-110" baseline="-25000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99290" y="1283340"/>
            <a:ext cx="361797" cy="377053"/>
          </a:xfrm>
          <a:prstGeom prst="rect">
            <a:avLst/>
          </a:prstGeom>
          <a:noFill/>
        </p:spPr>
        <p:txBody>
          <a:bodyPr wrap="none" lIns="71933" tIns="35967" rIns="71933" bIns="35967" rtlCol="0">
            <a:spAutoFit/>
          </a:bodyPr>
          <a:lstStyle/>
          <a:p>
            <a:pPr defTabSz="3021656">
              <a:lnSpc>
                <a:spcPct val="110000"/>
              </a:lnSpc>
              <a:spcAft>
                <a:spcPts val="599"/>
              </a:spcAft>
            </a:pPr>
            <a:r>
              <a:rPr lang="ja-JP" altLang="en-US" sz="1798" b="1" spc="-110" dirty="0">
                <a:solidFill>
                  <a:srgbClr val="DC0032"/>
                </a:solidFill>
                <a:latin typeface="Meiryo UI"/>
                <a:ea typeface="Meiryo UI"/>
              </a:rPr>
              <a:t>熱</a:t>
            </a:r>
            <a:endParaRPr lang="ja-JP" altLang="en-US" sz="1798" b="1" spc="-110" baseline="-25000" dirty="0">
              <a:solidFill>
                <a:srgbClr val="DC0032"/>
              </a:solidFill>
              <a:latin typeface="Meiryo UI"/>
              <a:ea typeface="Meiryo UI"/>
            </a:endParaRPr>
          </a:p>
        </p:txBody>
      </p:sp>
      <p:sp>
        <p:nvSpPr>
          <p:cNvPr id="47" name="下矢印 46"/>
          <p:cNvSpPr/>
          <p:nvPr/>
        </p:nvSpPr>
        <p:spPr>
          <a:xfrm rot="16200000">
            <a:off x="5985275" y="2100010"/>
            <a:ext cx="192271" cy="420595"/>
          </a:xfrm>
          <a:prstGeom prst="downArrow">
            <a:avLst/>
          </a:prstGeom>
          <a:solidFill>
            <a:srgbClr val="00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99" dirty="0">
              <a:solidFill>
                <a:srgbClr val="FFFFFF"/>
              </a:solidFill>
              <a:latin typeface="Meiryo UI"/>
              <a:ea typeface="Meiryo UI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08091" y="2165690"/>
            <a:ext cx="476018" cy="326317"/>
          </a:xfrm>
          <a:prstGeom prst="rect">
            <a:avLst/>
          </a:prstGeom>
          <a:noFill/>
        </p:spPr>
        <p:txBody>
          <a:bodyPr wrap="none" lIns="71933" tIns="35967" rIns="71933" bIns="35967" rtlCol="0">
            <a:spAutoFit/>
          </a:bodyPr>
          <a:lstStyle/>
          <a:p>
            <a:pPr defTabSz="3021656">
              <a:lnSpc>
                <a:spcPct val="110000"/>
              </a:lnSpc>
              <a:spcAft>
                <a:spcPts val="599"/>
              </a:spcAft>
            </a:pPr>
            <a:r>
              <a:rPr lang="en-US" altLang="ja-JP" sz="1499" spc="-110" dirty="0">
                <a:solidFill>
                  <a:srgbClr val="000000"/>
                </a:solidFill>
                <a:latin typeface="Meiryo UI"/>
                <a:ea typeface="Meiryo UI"/>
              </a:rPr>
              <a:t>H</a:t>
            </a:r>
            <a:r>
              <a:rPr lang="en-US" altLang="ja-JP" sz="1499" spc="-110" baseline="-25000" dirty="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r>
              <a:rPr lang="en-US" altLang="ja-JP" sz="1499" spc="-110" dirty="0">
                <a:solidFill>
                  <a:srgbClr val="000000"/>
                </a:solidFill>
                <a:latin typeface="Meiryo UI"/>
                <a:ea typeface="Meiryo UI"/>
              </a:rPr>
              <a:t>O</a:t>
            </a:r>
            <a:endParaRPr lang="ja-JP" altLang="en-US" sz="1499" spc="-110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458608" y="911895"/>
            <a:ext cx="1957927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98" b="1" dirty="0">
                <a:solidFill>
                  <a:srgbClr val="DC0032"/>
                </a:solidFill>
                <a:latin typeface="Calibri"/>
                <a:ea typeface="ＭＳ Ｐゴシック" panose="020B0600070205080204" pitchFamily="50" charset="-128"/>
              </a:rPr>
              <a:t>SOFC (</a:t>
            </a:r>
            <a:r>
              <a:rPr lang="ja-JP" altLang="en-US" sz="1998" b="1" dirty="0">
                <a:solidFill>
                  <a:srgbClr val="DC0032"/>
                </a:solidFill>
                <a:latin typeface="Calibri"/>
                <a:ea typeface="ＭＳ Ｐゴシック" panose="020B0600070205080204" pitchFamily="50" charset="-128"/>
              </a:rPr>
              <a:t>発電</a:t>
            </a:r>
            <a:r>
              <a:rPr lang="en-US" altLang="ja-JP" sz="1998" b="1" dirty="0">
                <a:solidFill>
                  <a:srgbClr val="DC0032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  <a:endParaRPr lang="ja-JP" altLang="en-US" sz="1998" b="1" dirty="0">
              <a:solidFill>
                <a:srgbClr val="DC0032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55" r="80984" b="41206"/>
          <a:stretch/>
        </p:blipFill>
        <p:spPr bwMode="auto">
          <a:xfrm>
            <a:off x="1746803" y="1417291"/>
            <a:ext cx="822254" cy="88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1287358" y="1331792"/>
            <a:ext cx="344373" cy="326317"/>
          </a:xfrm>
          <a:prstGeom prst="rect">
            <a:avLst/>
          </a:prstGeom>
          <a:noFill/>
        </p:spPr>
        <p:txBody>
          <a:bodyPr wrap="none" lIns="71933" tIns="35967" rIns="71933" bIns="35967" rtlCol="0">
            <a:spAutoFit/>
          </a:bodyPr>
          <a:lstStyle/>
          <a:p>
            <a:pPr defTabSz="3021656">
              <a:lnSpc>
                <a:spcPct val="110000"/>
              </a:lnSpc>
              <a:spcAft>
                <a:spcPts val="599"/>
              </a:spcAft>
            </a:pPr>
            <a:r>
              <a:rPr lang="en-US" altLang="ja-JP" sz="1499" spc="-110" dirty="0">
                <a:solidFill>
                  <a:srgbClr val="000000"/>
                </a:solidFill>
                <a:latin typeface="Meiryo UI"/>
                <a:ea typeface="Meiryo UI"/>
              </a:rPr>
              <a:t>H</a:t>
            </a:r>
            <a:r>
              <a:rPr lang="en-US" altLang="ja-JP" sz="1499" spc="-110" baseline="-25000" dirty="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endParaRPr lang="ja-JP" altLang="en-US" sz="1499" spc="-110" baseline="-25000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53" name="下矢印 52"/>
          <p:cNvSpPr/>
          <p:nvPr/>
        </p:nvSpPr>
        <p:spPr>
          <a:xfrm rot="16200000">
            <a:off x="1349616" y="1523234"/>
            <a:ext cx="192271" cy="42059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99" dirty="0">
              <a:solidFill>
                <a:srgbClr val="FFFFFF"/>
              </a:solidFill>
              <a:latin typeface="Meiryo UI"/>
              <a:ea typeface="Meiryo UI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276306" y="1822134"/>
            <a:ext cx="394020" cy="326317"/>
          </a:xfrm>
          <a:prstGeom prst="rect">
            <a:avLst/>
          </a:prstGeom>
          <a:noFill/>
        </p:spPr>
        <p:txBody>
          <a:bodyPr wrap="none" lIns="71933" tIns="35967" rIns="71933" bIns="35967" rtlCol="0">
            <a:spAutoFit/>
          </a:bodyPr>
          <a:lstStyle/>
          <a:p>
            <a:pPr defTabSz="3021656">
              <a:lnSpc>
                <a:spcPct val="110000"/>
              </a:lnSpc>
              <a:spcAft>
                <a:spcPts val="599"/>
              </a:spcAft>
            </a:pPr>
            <a:r>
              <a:rPr lang="ja-JP" altLang="en-US" sz="1499" spc="-110" dirty="0">
                <a:solidFill>
                  <a:srgbClr val="000000"/>
                </a:solidFill>
                <a:latin typeface="Meiryo UI"/>
                <a:ea typeface="Meiryo UI"/>
              </a:rPr>
              <a:t>Ｏ</a:t>
            </a:r>
            <a:r>
              <a:rPr lang="en-US" altLang="ja-JP" sz="1499" spc="-110" baseline="-25000" dirty="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endParaRPr lang="ja-JP" altLang="en-US" sz="1499" spc="-110" baseline="-25000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57" name="下矢印 56"/>
          <p:cNvSpPr/>
          <p:nvPr/>
        </p:nvSpPr>
        <p:spPr>
          <a:xfrm rot="16200000">
            <a:off x="1338564" y="2032537"/>
            <a:ext cx="192271" cy="42059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99" dirty="0">
              <a:solidFill>
                <a:srgbClr val="FFFFFF"/>
              </a:solidFill>
              <a:latin typeface="Meiryo UI"/>
              <a:ea typeface="Meiryo UI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341529" y="1327325"/>
            <a:ext cx="344373" cy="326317"/>
          </a:xfrm>
          <a:prstGeom prst="rect">
            <a:avLst/>
          </a:prstGeom>
          <a:noFill/>
        </p:spPr>
        <p:txBody>
          <a:bodyPr wrap="none" lIns="71933" tIns="35967" rIns="71933" bIns="35967" rtlCol="0">
            <a:spAutoFit/>
          </a:bodyPr>
          <a:lstStyle/>
          <a:p>
            <a:pPr defTabSz="3021656">
              <a:lnSpc>
                <a:spcPct val="110000"/>
              </a:lnSpc>
              <a:spcAft>
                <a:spcPts val="599"/>
              </a:spcAft>
            </a:pPr>
            <a:r>
              <a:rPr lang="en-US" altLang="ja-JP" sz="1499" spc="-110" dirty="0">
                <a:solidFill>
                  <a:srgbClr val="000000"/>
                </a:solidFill>
                <a:latin typeface="Meiryo UI"/>
                <a:ea typeface="Meiryo UI"/>
              </a:rPr>
              <a:t>H</a:t>
            </a:r>
            <a:r>
              <a:rPr lang="en-US" altLang="ja-JP" sz="1499" spc="-110" baseline="-25000" dirty="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endParaRPr lang="ja-JP" altLang="en-US" sz="1499" spc="-110" baseline="-25000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59" name="下矢印 58"/>
          <p:cNvSpPr/>
          <p:nvPr/>
        </p:nvSpPr>
        <p:spPr>
          <a:xfrm rot="16200000">
            <a:off x="7403788" y="1518766"/>
            <a:ext cx="192271" cy="42059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99" dirty="0">
              <a:solidFill>
                <a:srgbClr val="FFFFFF"/>
              </a:solidFill>
              <a:latin typeface="Meiryo UI"/>
              <a:ea typeface="Meiryo UI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330476" y="1817667"/>
            <a:ext cx="394020" cy="326317"/>
          </a:xfrm>
          <a:prstGeom prst="rect">
            <a:avLst/>
          </a:prstGeom>
          <a:noFill/>
        </p:spPr>
        <p:txBody>
          <a:bodyPr wrap="none" lIns="71933" tIns="35967" rIns="71933" bIns="35967" rtlCol="0">
            <a:spAutoFit/>
          </a:bodyPr>
          <a:lstStyle/>
          <a:p>
            <a:pPr defTabSz="3021656">
              <a:lnSpc>
                <a:spcPct val="110000"/>
              </a:lnSpc>
              <a:spcAft>
                <a:spcPts val="599"/>
              </a:spcAft>
            </a:pPr>
            <a:r>
              <a:rPr lang="ja-JP" altLang="en-US" sz="1499" spc="-110" dirty="0">
                <a:solidFill>
                  <a:srgbClr val="000000"/>
                </a:solidFill>
                <a:latin typeface="Meiryo UI"/>
                <a:ea typeface="Meiryo UI"/>
              </a:rPr>
              <a:t>Ｏ</a:t>
            </a:r>
            <a:r>
              <a:rPr lang="en-US" altLang="ja-JP" sz="1499" spc="-110" baseline="-25000" dirty="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endParaRPr lang="ja-JP" altLang="en-US" sz="1499" spc="-110" baseline="-25000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61" name="下矢印 60"/>
          <p:cNvSpPr/>
          <p:nvPr/>
        </p:nvSpPr>
        <p:spPr>
          <a:xfrm rot="16200000">
            <a:off x="7392736" y="2028069"/>
            <a:ext cx="192271" cy="42059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99" dirty="0">
              <a:solidFill>
                <a:srgbClr val="FFFFFF"/>
              </a:solidFill>
              <a:latin typeface="Meiryo UI"/>
              <a:ea typeface="Meiryo UI"/>
            </a:endParaRPr>
          </a:p>
        </p:txBody>
      </p:sp>
      <p:sp>
        <p:nvSpPr>
          <p:cNvPr id="62" name="下矢印 61"/>
          <p:cNvSpPr/>
          <p:nvPr/>
        </p:nvSpPr>
        <p:spPr>
          <a:xfrm rot="16200000">
            <a:off x="2777390" y="1289571"/>
            <a:ext cx="192271" cy="420595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99" dirty="0">
              <a:solidFill>
                <a:srgbClr val="FFFFFF"/>
              </a:solidFill>
              <a:latin typeface="Meiryo UI"/>
              <a:ea typeface="Meiryo UI"/>
            </a:endParaRPr>
          </a:p>
        </p:txBody>
      </p:sp>
      <p:sp>
        <p:nvSpPr>
          <p:cNvPr id="63" name="下矢印 62"/>
          <p:cNvSpPr/>
          <p:nvPr/>
        </p:nvSpPr>
        <p:spPr>
          <a:xfrm rot="16200000">
            <a:off x="2777389" y="1674492"/>
            <a:ext cx="192271" cy="420595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99" dirty="0">
              <a:solidFill>
                <a:srgbClr val="FFFFFF"/>
              </a:solidFill>
              <a:latin typeface="Meiryo UI"/>
              <a:ea typeface="Meiryo UI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107230" y="1781560"/>
            <a:ext cx="501450" cy="326317"/>
          </a:xfrm>
          <a:prstGeom prst="rect">
            <a:avLst/>
          </a:prstGeom>
          <a:noFill/>
        </p:spPr>
        <p:txBody>
          <a:bodyPr wrap="none" lIns="71933" tIns="35967" rIns="71933" bIns="35967" rtlCol="0">
            <a:spAutoFit/>
          </a:bodyPr>
          <a:lstStyle/>
          <a:p>
            <a:pPr defTabSz="3021656">
              <a:lnSpc>
                <a:spcPct val="110000"/>
              </a:lnSpc>
              <a:spcAft>
                <a:spcPts val="599"/>
              </a:spcAft>
            </a:pPr>
            <a:r>
              <a:rPr lang="ja-JP" altLang="en-US" sz="1499" spc="-110" dirty="0">
                <a:solidFill>
                  <a:srgbClr val="000000"/>
                </a:solidFill>
                <a:latin typeface="Meiryo UI"/>
                <a:ea typeface="Meiryo UI"/>
              </a:rPr>
              <a:t>電気</a:t>
            </a:r>
            <a:endParaRPr lang="ja-JP" altLang="en-US" sz="1499" spc="-110" baseline="-25000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170606" y="1287808"/>
            <a:ext cx="361797" cy="377053"/>
          </a:xfrm>
          <a:prstGeom prst="rect">
            <a:avLst/>
          </a:prstGeom>
          <a:noFill/>
        </p:spPr>
        <p:txBody>
          <a:bodyPr wrap="none" lIns="71933" tIns="35967" rIns="71933" bIns="35967" rtlCol="0">
            <a:spAutoFit/>
          </a:bodyPr>
          <a:lstStyle/>
          <a:p>
            <a:pPr defTabSz="3021656">
              <a:lnSpc>
                <a:spcPct val="110000"/>
              </a:lnSpc>
              <a:spcAft>
                <a:spcPts val="599"/>
              </a:spcAft>
            </a:pPr>
            <a:r>
              <a:rPr lang="ja-JP" altLang="en-US" sz="1798" b="1" spc="-110" dirty="0">
                <a:solidFill>
                  <a:srgbClr val="DC0032"/>
                </a:solidFill>
                <a:latin typeface="Meiryo UI"/>
                <a:ea typeface="Meiryo UI"/>
              </a:rPr>
              <a:t>熱</a:t>
            </a:r>
            <a:endParaRPr lang="ja-JP" altLang="en-US" sz="1798" b="1" spc="-110" baseline="-25000" dirty="0">
              <a:solidFill>
                <a:srgbClr val="DC0032"/>
              </a:solidFill>
              <a:latin typeface="Meiryo UI"/>
              <a:ea typeface="Meiryo UI"/>
            </a:endParaRPr>
          </a:p>
        </p:txBody>
      </p:sp>
      <p:sp>
        <p:nvSpPr>
          <p:cNvPr id="66" name="下矢印 65"/>
          <p:cNvSpPr/>
          <p:nvPr/>
        </p:nvSpPr>
        <p:spPr>
          <a:xfrm rot="16200000">
            <a:off x="2777388" y="2101130"/>
            <a:ext cx="192271" cy="420595"/>
          </a:xfrm>
          <a:prstGeom prst="downArrow">
            <a:avLst/>
          </a:prstGeom>
          <a:solidFill>
            <a:srgbClr val="00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99" dirty="0">
              <a:solidFill>
                <a:srgbClr val="FFFFFF"/>
              </a:solidFill>
              <a:latin typeface="Meiryo UI"/>
              <a:ea typeface="Meiryo UI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106099" y="2166810"/>
            <a:ext cx="476018" cy="326317"/>
          </a:xfrm>
          <a:prstGeom prst="rect">
            <a:avLst/>
          </a:prstGeom>
          <a:noFill/>
        </p:spPr>
        <p:txBody>
          <a:bodyPr wrap="none" lIns="71933" tIns="35967" rIns="71933" bIns="35967" rtlCol="0">
            <a:spAutoFit/>
          </a:bodyPr>
          <a:lstStyle/>
          <a:p>
            <a:pPr defTabSz="3021656">
              <a:lnSpc>
                <a:spcPct val="110000"/>
              </a:lnSpc>
              <a:spcAft>
                <a:spcPts val="599"/>
              </a:spcAft>
            </a:pPr>
            <a:r>
              <a:rPr lang="en-US" altLang="ja-JP" sz="1499" spc="-110" dirty="0">
                <a:solidFill>
                  <a:srgbClr val="000000"/>
                </a:solidFill>
                <a:latin typeface="Meiryo UI"/>
                <a:ea typeface="Meiryo UI"/>
              </a:rPr>
              <a:t>H</a:t>
            </a:r>
            <a:r>
              <a:rPr lang="en-US" altLang="ja-JP" sz="1499" spc="-110" baseline="-25000" dirty="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r>
              <a:rPr lang="en-US" altLang="ja-JP" sz="1499" spc="-110" dirty="0">
                <a:solidFill>
                  <a:srgbClr val="000000"/>
                </a:solidFill>
                <a:latin typeface="Meiryo UI"/>
                <a:ea typeface="Meiryo UI"/>
              </a:rPr>
              <a:t>O</a:t>
            </a:r>
            <a:endParaRPr lang="ja-JP" altLang="en-US" sz="1499" spc="-110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4023" y="3551862"/>
            <a:ext cx="41511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798" b="1" dirty="0">
                <a:solidFill>
                  <a:srgbClr val="0000FF"/>
                </a:solidFill>
                <a:latin typeface="Meiryo UI"/>
                <a:ea typeface="Meiryo UI"/>
              </a:rPr>
              <a:t>水</a:t>
            </a:r>
          </a:p>
        </p:txBody>
      </p:sp>
      <p:cxnSp>
        <p:nvCxnSpPr>
          <p:cNvPr id="10" name="直線矢印コネクタ 9"/>
          <p:cNvCxnSpPr>
            <a:endCxn id="112" idx="1"/>
          </p:cNvCxnSpPr>
          <p:nvPr/>
        </p:nvCxnSpPr>
        <p:spPr>
          <a:xfrm>
            <a:off x="834794" y="3751732"/>
            <a:ext cx="320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251521" y="3288159"/>
            <a:ext cx="64573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798" b="1" dirty="0">
                <a:solidFill>
                  <a:srgbClr val="DC0032"/>
                </a:solidFill>
                <a:latin typeface="Meiryo UI"/>
                <a:ea typeface="Meiryo UI"/>
              </a:rPr>
              <a:t>排熱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834793" y="3508596"/>
            <a:ext cx="180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025117" y="3508597"/>
            <a:ext cx="0" cy="22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4361867" y="2722963"/>
            <a:ext cx="4309546" cy="5305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1000" b="1" dirty="0">
              <a:solidFill>
                <a:srgbClr val="000000"/>
              </a:solidFill>
              <a:latin typeface="Meiryo UI"/>
              <a:ea typeface="Meiryo UI"/>
            </a:endParaRPr>
          </a:p>
          <a:p>
            <a:r>
              <a:rPr lang="en-US" altLang="ja-JP" sz="1798" b="1" dirty="0">
                <a:solidFill>
                  <a:srgbClr val="000000"/>
                </a:solidFill>
                <a:latin typeface="Meiryo UI"/>
                <a:ea typeface="Meiryo UI"/>
              </a:rPr>
              <a:t>FC/EC</a:t>
            </a:r>
            <a:r>
              <a:rPr lang="ja-JP" altLang="en-US" sz="1798" b="1" dirty="0">
                <a:solidFill>
                  <a:srgbClr val="000000"/>
                </a:solidFill>
                <a:latin typeface="Meiryo UI"/>
                <a:ea typeface="Meiryo UI"/>
              </a:rPr>
              <a:t>機能一体化による設備コスト</a:t>
            </a:r>
            <a:r>
              <a:rPr lang="en-US" altLang="ja-JP" sz="1798" b="1" dirty="0">
                <a:solidFill>
                  <a:srgbClr val="000000"/>
                </a:solidFill>
                <a:latin typeface="Meiryo UI"/>
                <a:ea typeface="Meiryo UI"/>
              </a:rPr>
              <a:t>1/2</a:t>
            </a:r>
            <a:endParaRPr lang="ja-JP" altLang="en-US" sz="1798" b="1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87619" y="4517968"/>
            <a:ext cx="173532" cy="2434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5967" tIns="0" rIns="35967" bIns="0" rtlCol="0">
            <a:spAutoFit/>
          </a:bodyPr>
          <a:lstStyle/>
          <a:p>
            <a:pPr>
              <a:lnSpc>
                <a:spcPts val="1898"/>
              </a:lnSpc>
            </a:pPr>
            <a:r>
              <a:rPr lang="en-US" altLang="ja-JP" sz="1798" dirty="0">
                <a:solidFill>
                  <a:srgbClr val="000000"/>
                </a:solidFill>
                <a:latin typeface="Meiryo UI"/>
                <a:ea typeface="Meiryo UI"/>
              </a:rPr>
              <a:t>-</a:t>
            </a:r>
            <a:endParaRPr lang="ja-JP" altLang="en-US" sz="1798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287619" y="5046118"/>
            <a:ext cx="173532" cy="2434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5967" tIns="0" rIns="35967" bIns="0" rtlCol="0">
            <a:spAutoFit/>
          </a:bodyPr>
          <a:lstStyle/>
          <a:p>
            <a:pPr>
              <a:lnSpc>
                <a:spcPts val="1898"/>
              </a:lnSpc>
            </a:pPr>
            <a:r>
              <a:rPr lang="en-US" altLang="ja-JP" sz="1798" dirty="0">
                <a:solidFill>
                  <a:srgbClr val="000000"/>
                </a:solidFill>
                <a:latin typeface="Meiryo UI"/>
                <a:ea typeface="Meiryo UI"/>
              </a:rPr>
              <a:t>-</a:t>
            </a:r>
            <a:endParaRPr lang="ja-JP" altLang="en-US" sz="1798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287619" y="5574273"/>
            <a:ext cx="173532" cy="2434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5967" tIns="0" rIns="35967" bIns="0" rtlCol="0">
            <a:spAutoFit/>
          </a:bodyPr>
          <a:lstStyle/>
          <a:p>
            <a:pPr>
              <a:lnSpc>
                <a:spcPts val="1898"/>
              </a:lnSpc>
            </a:pPr>
            <a:r>
              <a:rPr lang="en-US" altLang="ja-JP" sz="1798" dirty="0">
                <a:solidFill>
                  <a:srgbClr val="000000"/>
                </a:solidFill>
                <a:latin typeface="Meiryo UI"/>
                <a:ea typeface="Meiryo UI"/>
              </a:rPr>
              <a:t>-</a:t>
            </a:r>
            <a:endParaRPr lang="ja-JP" altLang="en-US" sz="1798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882388" y="4517964"/>
            <a:ext cx="173532" cy="2434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5967" tIns="0" rIns="35967" bIns="0" rtlCol="0">
            <a:spAutoFit/>
          </a:bodyPr>
          <a:lstStyle/>
          <a:p>
            <a:pPr>
              <a:lnSpc>
                <a:spcPts val="1898"/>
              </a:lnSpc>
            </a:pPr>
            <a:r>
              <a:rPr lang="en-US" altLang="ja-JP" sz="1798" dirty="0">
                <a:solidFill>
                  <a:srgbClr val="000000"/>
                </a:solidFill>
                <a:latin typeface="Meiryo UI"/>
                <a:ea typeface="Meiryo UI"/>
              </a:rPr>
              <a:t>-</a:t>
            </a:r>
            <a:endParaRPr lang="ja-JP" altLang="en-US" sz="1798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830044" y="5100044"/>
            <a:ext cx="226381" cy="1844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5967" tIns="0" rIns="35967" bIns="0" rtlCol="0">
            <a:spAutoFit/>
          </a:bodyPr>
          <a:lstStyle/>
          <a:p>
            <a:r>
              <a:rPr lang="ja-JP" altLang="en-US" sz="1199" dirty="0">
                <a:solidFill>
                  <a:srgbClr val="000000"/>
                </a:solidFill>
                <a:latin typeface="Meiryo UI"/>
                <a:ea typeface="Meiryo UI"/>
              </a:rPr>
              <a:t>△</a:t>
            </a: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830044" y="5628200"/>
            <a:ext cx="226381" cy="1844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5967" tIns="0" rIns="35967" bIns="0" rtlCol="0">
            <a:spAutoFit/>
          </a:bodyPr>
          <a:lstStyle/>
          <a:p>
            <a:r>
              <a:rPr lang="ja-JP" altLang="en-US" sz="1199" dirty="0">
                <a:solidFill>
                  <a:srgbClr val="000000"/>
                </a:solidFill>
                <a:latin typeface="Meiryo UI"/>
                <a:ea typeface="Meiryo UI"/>
              </a:rPr>
              <a:t>△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529492" y="4571890"/>
            <a:ext cx="195954" cy="1844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5967" tIns="0" rIns="35967" bIns="0" rtlCol="0">
            <a:spAutoFit/>
          </a:bodyPr>
          <a:lstStyle/>
          <a:p>
            <a:r>
              <a:rPr lang="en-US" altLang="ja-JP" sz="1199" dirty="0">
                <a:solidFill>
                  <a:srgbClr val="000000"/>
                </a:solidFill>
                <a:latin typeface="Meiryo UI"/>
                <a:ea typeface="Meiryo UI"/>
              </a:rPr>
              <a:t>×</a:t>
            </a:r>
            <a:endParaRPr lang="ja-JP" altLang="en-US" sz="1199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491425" y="5100039"/>
            <a:ext cx="226381" cy="1844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5967" tIns="0" rIns="35967" bIns="0" rtlCol="0">
            <a:spAutoFit/>
          </a:bodyPr>
          <a:lstStyle/>
          <a:p>
            <a:r>
              <a:rPr lang="ja-JP" altLang="en-US" sz="1199" dirty="0">
                <a:solidFill>
                  <a:srgbClr val="000000"/>
                </a:solidFill>
                <a:latin typeface="Meiryo UI"/>
                <a:ea typeface="Meiryo UI"/>
              </a:rPr>
              <a:t>◯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491425" y="5628195"/>
            <a:ext cx="226381" cy="1844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5967" tIns="0" rIns="35967" bIns="0" rtlCol="0">
            <a:spAutoFit/>
          </a:bodyPr>
          <a:lstStyle/>
          <a:p>
            <a:r>
              <a:rPr lang="ja-JP" altLang="en-US" sz="1199" dirty="0">
                <a:solidFill>
                  <a:srgbClr val="000000"/>
                </a:solidFill>
                <a:latin typeface="Meiryo UI"/>
                <a:ea typeface="Meiryo UI"/>
              </a:rPr>
              <a:t>△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393783" y="4511437"/>
            <a:ext cx="277631" cy="2459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5967" tIns="0" rIns="35967" bIns="0" rtlCol="0">
            <a:spAutoFit/>
          </a:bodyPr>
          <a:lstStyle/>
          <a:p>
            <a:r>
              <a:rPr lang="ja-JP" altLang="en-US" sz="1599" b="1" dirty="0">
                <a:solidFill>
                  <a:srgbClr val="000000"/>
                </a:solidFill>
                <a:latin typeface="Meiryo UI"/>
                <a:ea typeface="Meiryo UI"/>
              </a:rPr>
              <a:t>◯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8386175" y="5037758"/>
            <a:ext cx="277631" cy="2459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5967" tIns="0" rIns="35967" bIns="0" rtlCol="0">
            <a:spAutoFit/>
          </a:bodyPr>
          <a:lstStyle/>
          <a:p>
            <a:r>
              <a:rPr lang="ja-JP" altLang="en-US" sz="1599" b="1" dirty="0">
                <a:solidFill>
                  <a:srgbClr val="000000"/>
                </a:solidFill>
                <a:latin typeface="Meiryo UI"/>
                <a:ea typeface="Meiryo UI"/>
              </a:rPr>
              <a:t>◯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385736" y="5573470"/>
            <a:ext cx="277631" cy="2459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5967" tIns="0" rIns="35967" bIns="0" rtlCol="0">
            <a:spAutoFit/>
          </a:bodyPr>
          <a:lstStyle/>
          <a:p>
            <a:r>
              <a:rPr lang="ja-JP" altLang="en-US" sz="1599" b="1" dirty="0">
                <a:solidFill>
                  <a:srgbClr val="000000"/>
                </a:solidFill>
                <a:latin typeface="Meiryo UI"/>
                <a:ea typeface="Meiryo UI"/>
              </a:rPr>
              <a:t>◯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109602" y="6170947"/>
            <a:ext cx="499890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ja-JP" altLang="en-US" b="1" dirty="0">
                <a:solidFill>
                  <a:srgbClr val="34B78F">
                    <a:lumMod val="50000"/>
                  </a:srgbClr>
                </a:solidFill>
                <a:latin typeface="Meiryo UI"/>
                <a:ea typeface="Meiryo UI"/>
              </a:rPr>
              <a:t>独自技術＋一体ﾕﾆｯﾄ開発で、高効率、低コスト化</a:t>
            </a:r>
            <a:endParaRPr lang="en-US" altLang="ja-JP" b="1" dirty="0">
              <a:solidFill>
                <a:srgbClr val="34B78F">
                  <a:lumMod val="50000"/>
                </a:srgbClr>
              </a:solidFill>
              <a:latin typeface="Meiryo UI"/>
              <a:ea typeface="Meiryo UI"/>
            </a:endParaRPr>
          </a:p>
          <a:p>
            <a:pPr algn="ctr">
              <a:defRPr/>
            </a:pPr>
            <a:r>
              <a:rPr lang="ja-JP" altLang="en-US" b="1" dirty="0">
                <a:solidFill>
                  <a:srgbClr val="34B78F">
                    <a:lumMod val="50000"/>
                  </a:srgbClr>
                </a:solidFill>
                <a:latin typeface="Meiryo UI"/>
                <a:ea typeface="Meiryo UI"/>
              </a:rPr>
              <a:t>工場排熱利用で更に効率アップ</a:t>
            </a:r>
            <a:endParaRPr lang="en-US" altLang="ja-JP" b="1" dirty="0">
              <a:solidFill>
                <a:srgbClr val="34B78F">
                  <a:lumMod val="50000"/>
                </a:srgbClr>
              </a:solidFill>
              <a:latin typeface="Meiryo UI"/>
              <a:ea typeface="Meiryo UI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31163" y="2722963"/>
            <a:ext cx="3757606" cy="5305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1000" b="1" dirty="0">
              <a:solidFill>
                <a:srgbClr val="000000"/>
              </a:solidFill>
              <a:latin typeface="Meiryo UI"/>
              <a:ea typeface="Meiryo UI"/>
            </a:endParaRPr>
          </a:p>
          <a:p>
            <a:r>
              <a:rPr lang="ja-JP" altLang="en-US" sz="1798" b="1" dirty="0">
                <a:solidFill>
                  <a:srgbClr val="000000"/>
                </a:solidFill>
                <a:latin typeface="Meiryo UI"/>
                <a:ea typeface="Meiryo UI"/>
              </a:rPr>
              <a:t>　排熱利用による高効率水素生成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25319" y="2515247"/>
            <a:ext cx="877163" cy="3690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798" b="1" dirty="0">
                <a:solidFill>
                  <a:srgbClr val="000000">
                    <a:lumMod val="65000"/>
                    <a:lumOff val="35000"/>
                  </a:srgbClr>
                </a:solidFill>
                <a:latin typeface="Meiryo UI"/>
                <a:ea typeface="Meiryo UI"/>
              </a:rPr>
              <a:t>特徴①</a:t>
            </a:r>
            <a:endParaRPr lang="en-US" altLang="ja-JP" sz="1798" b="1" dirty="0">
              <a:solidFill>
                <a:srgbClr val="000000">
                  <a:lumMod val="65000"/>
                  <a:lumOff val="35000"/>
                </a:srgbClr>
              </a:solidFill>
              <a:latin typeface="Meiryo UI"/>
              <a:ea typeface="Meiryo UI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531942" y="2530358"/>
            <a:ext cx="877163" cy="3690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798" b="1" dirty="0">
                <a:solidFill>
                  <a:srgbClr val="000000">
                    <a:lumMod val="65000"/>
                    <a:lumOff val="35000"/>
                  </a:srgbClr>
                </a:solidFill>
                <a:latin typeface="Meiryo UI"/>
                <a:ea typeface="Meiryo UI"/>
              </a:rPr>
              <a:t>特徴②</a:t>
            </a:r>
            <a:endParaRPr lang="en-US" altLang="ja-JP" sz="1798" b="1" dirty="0">
              <a:solidFill>
                <a:srgbClr val="000000">
                  <a:lumMod val="65000"/>
                  <a:lumOff val="35000"/>
                </a:srgbClr>
              </a:solidFill>
              <a:latin typeface="Meiryo UI"/>
              <a:ea typeface="Meiryo UI"/>
            </a:endParaRPr>
          </a:p>
        </p:txBody>
      </p:sp>
      <p:sp>
        <p:nvSpPr>
          <p:cNvPr id="92" name="動作設定ボタン: 最初 91">
            <a:hlinkClick r:id="rId3" action="ppaction://hlinksldjump" highlightClick="1"/>
          </p:cNvPr>
          <p:cNvSpPr/>
          <p:nvPr/>
        </p:nvSpPr>
        <p:spPr>
          <a:xfrm>
            <a:off x="8615516" y="1288455"/>
            <a:ext cx="353821" cy="271824"/>
          </a:xfrm>
          <a:prstGeom prst="actionButtonBeginning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6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" y="0"/>
            <a:ext cx="9102117" cy="6864350"/>
          </a:xfrm>
          <a:prstGeom prst="rect">
            <a:avLst/>
          </a:prstGeom>
          <a:noFill/>
        </p:spPr>
      </p:pic>
      <p:sp>
        <p:nvSpPr>
          <p:cNvPr id="4" name="正方形/長方形 3"/>
          <p:cNvSpPr/>
          <p:nvPr/>
        </p:nvSpPr>
        <p:spPr>
          <a:xfrm>
            <a:off x="2838893" y="4550735"/>
            <a:ext cx="2998381" cy="160551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6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8" y="629414"/>
            <a:ext cx="5541264" cy="558804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103923" y="3140791"/>
            <a:ext cx="1647325" cy="692497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全体エア漏れ状態検知の仕組み検討</a:t>
            </a:r>
            <a:endParaRPr lang="en-US" altLang="ja-JP" sz="1400" dirty="0" smtClean="0"/>
          </a:p>
          <a:p>
            <a:r>
              <a:rPr lang="ja-JP" altLang="en-US" sz="1100" dirty="0" smtClean="0"/>
              <a:t>（</a:t>
            </a:r>
            <a:r>
              <a:rPr lang="en-US" altLang="ja-JP" sz="1100" dirty="0" smtClean="0"/>
              <a:t>F </a:t>
            </a:r>
            <a:r>
              <a:rPr lang="en-US" altLang="ja-JP" sz="1100" dirty="0" err="1" smtClean="0"/>
              <a:t>IoT</a:t>
            </a:r>
            <a:r>
              <a:rPr lang="ja-JP" altLang="en-US" sz="1100" dirty="0" smtClean="0"/>
              <a:t>活用）</a:t>
            </a:r>
            <a:endParaRPr kumimoji="1" lang="ja-JP" altLang="en-US" sz="11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77061" y="3298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5435" y="152360"/>
            <a:ext cx="57262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500" dirty="0" smtClean="0"/>
              <a:t>エアロス</a:t>
            </a:r>
            <a:r>
              <a:rPr kumimoji="1" lang="ja-JP" altLang="en-US" sz="2500" dirty="0" smtClean="0"/>
              <a:t>：エア洩れ検知器開発・実用評価</a:t>
            </a:r>
            <a:endParaRPr kumimoji="1" lang="ja-JP" altLang="en-US" sz="25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25921" y="5005898"/>
            <a:ext cx="34323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20</a:t>
            </a:r>
            <a:r>
              <a:rPr kumimoji="1" lang="ja-JP" altLang="en-US" sz="1600" dirty="0" smtClean="0"/>
              <a:t>年度計画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1.</a:t>
            </a:r>
            <a:r>
              <a:rPr lang="ja-JP" altLang="en-US" sz="1600" dirty="0" smtClean="0"/>
              <a:t>検知器試作品製作：～</a:t>
            </a:r>
            <a:r>
              <a:rPr lang="en-US" altLang="ja-JP" sz="1600" dirty="0" smtClean="0"/>
              <a:t>8</a:t>
            </a:r>
            <a:r>
              <a:rPr lang="ja-JP" altLang="en-US" sz="1600" dirty="0" smtClean="0"/>
              <a:t>月</a:t>
            </a:r>
            <a:endParaRPr lang="en-US" altLang="ja-JP" sz="1600" dirty="0" smtClean="0"/>
          </a:p>
          <a:p>
            <a:r>
              <a:rPr kumimoji="1" lang="en-US" altLang="ja-JP" sz="1600" dirty="0" smtClean="0"/>
              <a:t>2.</a:t>
            </a:r>
            <a:r>
              <a:rPr kumimoji="1" lang="ja-JP" altLang="en-US" sz="1600" dirty="0" smtClean="0"/>
              <a:t>検知器取扱い要領書作成：～</a:t>
            </a:r>
            <a:r>
              <a:rPr kumimoji="1" lang="en-US" altLang="ja-JP" sz="1600" dirty="0" smtClean="0"/>
              <a:t>8</a:t>
            </a:r>
            <a:r>
              <a:rPr kumimoji="1" lang="ja-JP" altLang="en-US" sz="1600" dirty="0" smtClean="0"/>
              <a:t>月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3.</a:t>
            </a:r>
            <a:r>
              <a:rPr lang="ja-JP" altLang="en-US" sz="1600" dirty="0" smtClean="0"/>
              <a:t>希望部署配布・評価実施：</a:t>
            </a:r>
            <a:r>
              <a:rPr lang="en-US" altLang="ja-JP" sz="1600" dirty="0" smtClean="0"/>
              <a:t>9</a:t>
            </a:r>
            <a:r>
              <a:rPr lang="ja-JP" altLang="en-US" sz="1600" dirty="0" smtClean="0"/>
              <a:t>月～</a:t>
            </a:r>
            <a:endParaRPr kumimoji="1" lang="ja-JP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9036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>
          <a:xfrm>
            <a:off x="1499428" y="1917178"/>
            <a:ext cx="1076836" cy="224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499428" y="1129878"/>
            <a:ext cx="1073298" cy="7873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『</a:t>
            </a:r>
            <a:r>
              <a:rPr lang="ja-JP" altLang="en-US" sz="2800" dirty="0" smtClean="0">
                <a:solidFill>
                  <a:schemeClr val="tx1"/>
                </a:solidFill>
              </a:rPr>
              <a:t>超省エネ工場テーマ</a:t>
            </a:r>
            <a:r>
              <a:rPr lang="en-US" altLang="ja-JP" sz="2800" dirty="0" smtClean="0">
                <a:solidFill>
                  <a:schemeClr val="tx1"/>
                </a:solidFill>
              </a:rPr>
              <a:t>』</a:t>
            </a:r>
            <a:r>
              <a:rPr lang="ja-JP" altLang="en-US" sz="2800" dirty="0" smtClean="0">
                <a:solidFill>
                  <a:schemeClr val="tx1"/>
                </a:solidFill>
              </a:rPr>
              <a:t>　積上げ状況と進捗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32274" y="1196988"/>
            <a:ext cx="5977632" cy="175432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25</a:t>
            </a:r>
            <a:r>
              <a:rPr lang="ja-JP" altLang="en-US" sz="1200" dirty="0"/>
              <a:t>年に</a:t>
            </a:r>
            <a:r>
              <a:rPr lang="ja-JP" altLang="en-US" sz="1200" dirty="0" smtClean="0"/>
              <a:t>向けた不足分</a:t>
            </a:r>
            <a:r>
              <a:rPr lang="en-US" altLang="ja-JP" sz="1200" dirty="0" smtClean="0"/>
              <a:t>3.7% </a:t>
            </a:r>
            <a:r>
              <a:rPr lang="en-US" altLang="ja-JP" sz="1200" dirty="0"/>
              <a:t>= </a:t>
            </a:r>
            <a:r>
              <a:rPr lang="en-US" altLang="ja-JP" sz="1200" dirty="0" smtClean="0"/>
              <a:t>26.5</a:t>
            </a:r>
            <a:r>
              <a:rPr lang="ja-JP" altLang="en-US" sz="1200" dirty="0" smtClean="0"/>
              <a:t>千</a:t>
            </a:r>
            <a:r>
              <a:rPr lang="en-US" altLang="ja-JP" sz="1200" dirty="0" smtClean="0"/>
              <a:t>t-CO2</a:t>
            </a:r>
            <a:endParaRPr lang="en-US" altLang="ja-JP" sz="1200" dirty="0" smtClean="0"/>
          </a:p>
          <a:p>
            <a:r>
              <a:rPr lang="ja-JP" altLang="en-US" sz="1200" dirty="0" smtClean="0"/>
              <a:t>　⇒</a:t>
            </a:r>
            <a:r>
              <a:rPr lang="ja-JP" altLang="en-US" sz="1200" u="sng" dirty="0" smtClean="0"/>
              <a:t>新規テーマ構築要</a:t>
            </a:r>
            <a:endParaRPr lang="en-US" altLang="ja-JP" sz="1200" u="sng" dirty="0" smtClean="0"/>
          </a:p>
          <a:p>
            <a:endParaRPr lang="en-US" altLang="ja-JP" sz="1200" u="sng" dirty="0" smtClean="0"/>
          </a:p>
          <a:p>
            <a:endParaRPr lang="en-US" altLang="ja-JP" sz="1200" u="sng" dirty="0" smtClean="0"/>
          </a:p>
          <a:p>
            <a:r>
              <a:rPr lang="en-US" altLang="ja-JP" sz="1200" dirty="0" smtClean="0"/>
              <a:t>0.5%  </a:t>
            </a:r>
            <a:r>
              <a:rPr lang="ja-JP" altLang="en-US" sz="1200" dirty="0" smtClean="0"/>
              <a:t>空調ロス　　</a:t>
            </a:r>
            <a:r>
              <a:rPr lang="ja-JP" altLang="en-US" sz="1200" dirty="0"/>
              <a:t> </a:t>
            </a:r>
            <a:r>
              <a:rPr lang="ja-JP" altLang="en-US" sz="1200" dirty="0" smtClean="0"/>
              <a:t>      　　　　　　　　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 </a:t>
            </a:r>
            <a:r>
              <a:rPr lang="ja-JP" altLang="en-US" sz="1100" dirty="0" smtClean="0"/>
              <a:t>：施設、試作、製造部</a:t>
            </a:r>
            <a:endParaRPr lang="en-US" altLang="ja-JP" sz="1100" dirty="0" smtClean="0"/>
          </a:p>
          <a:p>
            <a:r>
              <a:rPr lang="en-US" altLang="ja-JP" sz="1200" dirty="0" smtClean="0"/>
              <a:t>0.2%  </a:t>
            </a:r>
            <a:r>
              <a:rPr lang="ja-JP" altLang="en-US" sz="1200" dirty="0" smtClean="0"/>
              <a:t>電動化</a:t>
            </a:r>
            <a:r>
              <a:rPr lang="ja-JP" altLang="en-US" sz="900" dirty="0" smtClean="0"/>
              <a:t>（エア）                               　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工機、製造部</a:t>
            </a:r>
            <a:endParaRPr lang="en-US" altLang="ja-JP" sz="1200" dirty="0" smtClean="0"/>
          </a:p>
          <a:p>
            <a:r>
              <a:rPr lang="en-US" altLang="ja-JP" sz="1200" dirty="0" smtClean="0"/>
              <a:t>1.2</a:t>
            </a:r>
            <a:r>
              <a:rPr lang="ja-JP" altLang="en-US" sz="1200" dirty="0"/>
              <a:t>％　エア漏れ検知器と導入</a:t>
            </a:r>
            <a:r>
              <a:rPr lang="ja-JP" altLang="en-US" sz="1200" dirty="0" smtClean="0"/>
              <a:t>環境構築  ：試作、製造部</a:t>
            </a:r>
            <a:endParaRPr lang="en-US" altLang="ja-JP" sz="1200" dirty="0" smtClean="0"/>
          </a:p>
          <a:p>
            <a:r>
              <a:rPr lang="en-US" altLang="ja-JP" sz="1200" dirty="0" smtClean="0"/>
              <a:t>1.2</a:t>
            </a:r>
            <a:r>
              <a:rPr lang="ja-JP" altLang="en-US" sz="1200" dirty="0" smtClean="0"/>
              <a:t>％　排熱直接利活用　　　　　　　　　　：外部企業、製造部</a:t>
            </a:r>
            <a:endParaRPr lang="en-US" altLang="ja-JP" sz="1200" dirty="0" smtClean="0"/>
          </a:p>
          <a:p>
            <a:r>
              <a:rPr lang="en-US" altLang="ja-JP" sz="1200" dirty="0" smtClean="0"/>
              <a:t>1.2%</a:t>
            </a:r>
            <a:r>
              <a:rPr lang="ja-JP" altLang="en-US" sz="1200" dirty="0" smtClean="0"/>
              <a:t>　水素</a:t>
            </a:r>
            <a:r>
              <a:rPr lang="ja-JP" altLang="en-US" sz="1200" dirty="0"/>
              <a:t>生成</a:t>
            </a:r>
            <a:r>
              <a:rPr lang="ja-JP" altLang="en-US" sz="1200" dirty="0" smtClean="0"/>
              <a:t>   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　　　　　　　　　　　　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サステナ、先進エネ、製造部</a:t>
            </a:r>
            <a:endParaRPr lang="en-US" altLang="ja-JP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1499428" y="2148603"/>
            <a:ext cx="531206" cy="3098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810416" y="838266"/>
            <a:ext cx="2440939" cy="25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目標</a:t>
            </a:r>
            <a:r>
              <a:rPr lang="ja-JP" altLang="en-US" sz="1600" b="1" dirty="0"/>
              <a:t>：</a:t>
            </a:r>
            <a:r>
              <a:rPr lang="en-US" altLang="ja-JP" sz="1600" b="1" dirty="0"/>
              <a:t>2%</a:t>
            </a:r>
            <a:r>
              <a:rPr lang="ja-JP" altLang="en-US" sz="1600" b="1" dirty="0"/>
              <a:t>以上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年</a:t>
            </a:r>
            <a:endParaRPr kumimoji="1" lang="ja-JP" altLang="en-US" sz="16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1313" y="2557105"/>
            <a:ext cx="750100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熱ロス</a:t>
            </a:r>
            <a:endParaRPr kumimoji="1" lang="en-US" altLang="ja-JP" sz="1400" b="1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8258" y="2148603"/>
            <a:ext cx="794091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エアロス</a:t>
            </a:r>
            <a:endParaRPr lang="en-US" altLang="ja-JP" sz="1400" b="1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7131" y="1140172"/>
            <a:ext cx="125349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新規</a:t>
            </a:r>
            <a:endParaRPr lang="en-US" altLang="ja-JP" sz="1400" b="1" dirty="0" smtClean="0"/>
          </a:p>
          <a:p>
            <a:r>
              <a:rPr lang="ja-JP" altLang="en-US" sz="1400" b="1" dirty="0" smtClean="0"/>
              <a:t>技術探索</a:t>
            </a:r>
            <a:endParaRPr lang="en-US" altLang="ja-JP" sz="1400" b="1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89995" y="1340965"/>
            <a:ext cx="881278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3.7%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499429" y="2460385"/>
            <a:ext cx="531205" cy="469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2752" y="820479"/>
            <a:ext cx="3598829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56</a:t>
            </a:r>
            <a:r>
              <a:rPr lang="ja-JP" altLang="en-US" sz="1600" dirty="0"/>
              <a:t>千</a:t>
            </a:r>
            <a:r>
              <a:rPr lang="en-US" altLang="ja-JP" sz="1600" dirty="0"/>
              <a:t>t-CO2/</a:t>
            </a:r>
            <a:r>
              <a:rPr lang="ja-JP" altLang="en-US" sz="1600" dirty="0" smtClean="0"/>
              <a:t>年</a:t>
            </a:r>
            <a:r>
              <a:rPr lang="en-US" altLang="ja-JP" sz="1600" dirty="0" smtClean="0"/>
              <a:t>(8.0%)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25</a:t>
            </a:r>
            <a:r>
              <a:rPr lang="ja-JP" altLang="en-US" sz="1600" dirty="0" smtClean="0"/>
              <a:t>年</a:t>
            </a:r>
            <a:endParaRPr lang="en-US" altLang="ja-JP" sz="16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2030946" y="2142074"/>
            <a:ext cx="541781" cy="91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030634" y="2238910"/>
            <a:ext cx="541938" cy="223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30634" y="2674148"/>
            <a:ext cx="541187" cy="260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031538" y="2466970"/>
            <a:ext cx="541187" cy="255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2571057" y="2796423"/>
            <a:ext cx="385808" cy="2620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9" idx="3"/>
          </p:cNvCxnSpPr>
          <p:nvPr/>
        </p:nvCxnSpPr>
        <p:spPr>
          <a:xfrm>
            <a:off x="2572725" y="2594573"/>
            <a:ext cx="376119" cy="2939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590859" y="2190629"/>
            <a:ext cx="374179" cy="49391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2571057" y="1361156"/>
            <a:ext cx="377787" cy="142009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456554" y="2552154"/>
            <a:ext cx="81926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2.4</a:t>
            </a:r>
            <a:r>
              <a:rPr lang="ja-JP" altLang="en-US" sz="1400" dirty="0" smtClean="0"/>
              <a:t>％</a:t>
            </a:r>
            <a:endParaRPr lang="en-US" altLang="ja-JP" sz="14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09414" y="2152217"/>
            <a:ext cx="844241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1.4%</a:t>
            </a:r>
          </a:p>
        </p:txBody>
      </p:sp>
      <p:cxnSp>
        <p:nvCxnSpPr>
          <p:cNvPr id="34" name="直線コネクタ 33"/>
          <p:cNvCxnSpPr>
            <a:stCxn id="16" idx="3"/>
          </p:cNvCxnSpPr>
          <p:nvPr/>
        </p:nvCxnSpPr>
        <p:spPr>
          <a:xfrm>
            <a:off x="2572572" y="2350614"/>
            <a:ext cx="376272" cy="8985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endCxn id="5" idx="1"/>
          </p:cNvCxnSpPr>
          <p:nvPr/>
        </p:nvCxnSpPr>
        <p:spPr>
          <a:xfrm>
            <a:off x="2590859" y="2021202"/>
            <a:ext cx="341415" cy="5294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37"/>
          <p:cNvGraphicFramePr>
            <a:graphicFrameLocks noGrp="1"/>
          </p:cNvGraphicFramePr>
          <p:nvPr>
            <p:extLst/>
          </p:nvPr>
        </p:nvGraphicFramePr>
        <p:xfrm>
          <a:off x="74427" y="3243320"/>
          <a:ext cx="8995144" cy="3619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51">
                  <a:extLst>
                    <a:ext uri="{9D8B030D-6E8A-4147-A177-3AD203B41FA5}">
                      <a16:colId xmlns:a16="http://schemas.microsoft.com/office/drawing/2014/main" val="3228801054"/>
                    </a:ext>
                  </a:extLst>
                </a:gridCol>
                <a:gridCol w="962869">
                  <a:extLst>
                    <a:ext uri="{9D8B030D-6E8A-4147-A177-3AD203B41FA5}">
                      <a16:colId xmlns:a16="http://schemas.microsoft.com/office/drawing/2014/main" val="2729776393"/>
                    </a:ext>
                  </a:extLst>
                </a:gridCol>
                <a:gridCol w="971106">
                  <a:extLst>
                    <a:ext uri="{9D8B030D-6E8A-4147-A177-3AD203B41FA5}">
                      <a16:colId xmlns:a16="http://schemas.microsoft.com/office/drawing/2014/main" val="1679217779"/>
                    </a:ext>
                  </a:extLst>
                </a:gridCol>
                <a:gridCol w="2006010">
                  <a:extLst>
                    <a:ext uri="{9D8B030D-6E8A-4147-A177-3AD203B41FA5}">
                      <a16:colId xmlns:a16="http://schemas.microsoft.com/office/drawing/2014/main" val="2320343102"/>
                    </a:ext>
                  </a:extLst>
                </a:gridCol>
                <a:gridCol w="1943795">
                  <a:extLst>
                    <a:ext uri="{9D8B030D-6E8A-4147-A177-3AD203B41FA5}">
                      <a16:colId xmlns:a16="http://schemas.microsoft.com/office/drawing/2014/main" val="733417717"/>
                    </a:ext>
                  </a:extLst>
                </a:gridCol>
                <a:gridCol w="298228">
                  <a:extLst>
                    <a:ext uri="{9D8B030D-6E8A-4147-A177-3AD203B41FA5}">
                      <a16:colId xmlns:a16="http://schemas.microsoft.com/office/drawing/2014/main" val="442917652"/>
                    </a:ext>
                  </a:extLst>
                </a:gridCol>
                <a:gridCol w="1745185">
                  <a:extLst>
                    <a:ext uri="{9D8B030D-6E8A-4147-A177-3AD203B41FA5}">
                      <a16:colId xmlns:a16="http://schemas.microsoft.com/office/drawing/2014/main" val="4079360130"/>
                    </a:ext>
                  </a:extLst>
                </a:gridCol>
              </a:tblGrid>
              <a:tr h="38362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 marL="36000" marR="3600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目標値</a:t>
                      </a:r>
                      <a:endParaRPr kumimoji="1" lang="en-US" altLang="ja-JP" sz="1200" dirty="0" smtClean="0"/>
                    </a:p>
                    <a:p>
                      <a:pPr algn="ctr"/>
                      <a:r>
                        <a:rPr kumimoji="1" lang="ja-JP" altLang="en-US" sz="1200" dirty="0" smtClean="0"/>
                        <a:t>▲千</a:t>
                      </a:r>
                      <a:r>
                        <a:rPr kumimoji="1" lang="en-US" altLang="ja-JP" sz="1200" dirty="0" smtClean="0"/>
                        <a:t>t-CO2</a:t>
                      </a:r>
                      <a:endParaRPr kumimoji="1" lang="ja-JP" altLang="en-US" sz="120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取組み内容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19</a:t>
                      </a:r>
                      <a:r>
                        <a:rPr kumimoji="1" lang="ja-JP" altLang="en-US" sz="1200" dirty="0" smtClean="0"/>
                        <a:t>年進捗</a:t>
                      </a:r>
                      <a:endParaRPr kumimoji="1" lang="ja-JP" altLang="en-US" sz="120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評価</a:t>
                      </a:r>
                      <a:endParaRPr kumimoji="1" lang="ja-JP" altLang="en-US" sz="120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今後の対応</a:t>
                      </a:r>
                      <a:endParaRPr kumimoji="1" lang="ja-JP" altLang="en-US" sz="1200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33516955"/>
                  </a:ext>
                </a:extLst>
              </a:tr>
              <a:tr h="383626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 smtClean="0">
                          <a:solidFill>
                            <a:srgbClr val="C00000"/>
                          </a:solidFill>
                        </a:rPr>
                        <a:t>①熱ロス</a:t>
                      </a:r>
                      <a:endParaRPr kumimoji="1" lang="en-US" altLang="ja-JP" sz="1400" b="1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kumimoji="1" lang="ja-JP" altLang="en-US" sz="1200" b="1" dirty="0" smtClean="0"/>
                        <a:t>　</a:t>
                      </a:r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</a:rPr>
                        <a:t>・排熱の</a:t>
                      </a:r>
                      <a:endParaRPr kumimoji="1" lang="en-US" altLang="ja-JP" sz="12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</a:rPr>
                        <a:t>　　回収と活用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水素生成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活用</a:t>
                      </a:r>
                      <a:endParaRPr kumimoji="1" lang="ja-JP" altLang="en-US" sz="12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8.4(1.2%)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再ｴﾈ電力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水素変換効率向上</a:t>
                      </a:r>
                      <a:r>
                        <a:rPr kumimoji="1" lang="ja-JP" altLang="en-US" sz="1200" dirty="0" smtClean="0">
                          <a:solidFill>
                            <a:schemeClr val="dk1"/>
                          </a:solidFill>
                        </a:rPr>
                        <a:t>に</a:t>
                      </a:r>
                      <a:r>
                        <a:rPr kumimoji="1" lang="ja-JP" altLang="en-US" sz="1200" dirty="0" smtClean="0"/>
                        <a:t>排熱活用</a:t>
                      </a:r>
                      <a:endParaRPr kumimoji="1" lang="ja-JP" altLang="en-US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</a:rPr>
                        <a:t>CO</a:t>
                      </a:r>
                      <a:r>
                        <a:rPr lang="en-US" altLang="ja-JP" sz="1200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ja-JP" altLang="en-US" sz="1200" b="0" dirty="0" smtClean="0">
                          <a:solidFill>
                            <a:schemeClr val="tx1"/>
                          </a:solidFill>
                        </a:rPr>
                        <a:t>ｾﾞﾛｸﾞﾗﾝﾄﾞﾃﾞｻﾞｲﾝ策定、実験</a:t>
                      </a: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ja-JP" altLang="en-US" sz="1200" b="0" dirty="0" smtClean="0">
                          <a:solidFill>
                            <a:schemeClr val="tx1"/>
                          </a:solidFill>
                        </a:rPr>
                        <a:t>工場実証計画検討実施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実験実証準備完了させ、‘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20/2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Ｑから実験開始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721066175"/>
                  </a:ext>
                </a:extLst>
              </a:tr>
              <a:tr h="38362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直接利活用</a:t>
                      </a:r>
                      <a:endParaRPr kumimoji="1" lang="ja-JP" altLang="en-US" sz="12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8.2(1.2%)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対象設備群、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回収・再活用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方法の検討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対象設備群　分析完了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対象設備決め、回収・活用方法の技術確立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797575744"/>
                  </a:ext>
                </a:extLst>
              </a:tr>
              <a:tr h="383626">
                <a:tc gridSpan="2"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</a:rPr>
                        <a:t>  ・洗浄液の昇温電力使用量削減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ヒートポンプ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後付けによる洗浄液の昇温電力使用量削減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ﾃﾞﾝｿｰ ｴｺｷｭｰﾄ後付け方法の企画設計・製作設置の検討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社外製ＨＰの後付け案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（投資回収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年）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053260865"/>
                  </a:ext>
                </a:extLst>
              </a:tr>
              <a:tr h="383626">
                <a:tc gridSpan="2"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②エアロス</a:t>
                      </a:r>
                      <a:endParaRPr lang="en-US" altLang="ja-JP" sz="14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ja-JP" altLang="en-US" sz="1200" b="1" dirty="0" smtClean="0">
                          <a:solidFill>
                            <a:srgbClr val="0000FF"/>
                          </a:solidFill>
                        </a:rPr>
                        <a:t>　</a:t>
                      </a: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</a:rPr>
                        <a:t>・漏れ検知器開発と</a:t>
                      </a:r>
                      <a:endParaRPr lang="en-US" altLang="ja-JP" sz="12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</a:rPr>
                        <a:t>　　現場導入環境構築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8.1(1.2%)</a:t>
                      </a:r>
                      <a:endParaRPr kumimoji="1" lang="ja-JP" altLang="en-US" sz="12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損失コスト見える化</a:t>
                      </a:r>
                      <a:r>
                        <a:rPr kumimoji="1" lang="ja-JP" altLang="en-US" sz="1200" dirty="0" smtClean="0"/>
                        <a:t>で漏れ対策を促す漏れ検知器開発中</a:t>
                      </a:r>
                      <a:endParaRPr kumimoji="1" lang="en-US" altLang="ja-JP" sz="1200" dirty="0" smtClean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基礎評価完了、仕様反映したプロト品製作中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(20/5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完計画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・プロト品検証し全社紹介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漏れ状態監視ｼｽﾃﾑ検討</a:t>
                      </a:r>
                      <a:endParaRPr kumimoji="1" lang="en-US" altLang="ja-JP" sz="12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ブロー改善の汎用化</a:t>
                      </a:r>
                      <a:endParaRPr kumimoji="1" lang="ja-JP" alt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185398058"/>
                  </a:ext>
                </a:extLst>
              </a:tr>
              <a:tr h="383626">
                <a:tc gridSpan="2">
                  <a:txBody>
                    <a:bodyPr/>
                    <a:lstStyle/>
                    <a:p>
                      <a:r>
                        <a:rPr lang="ja-JP" altLang="en-US" sz="1200" b="1" dirty="0" smtClean="0"/>
                        <a:t>　</a:t>
                      </a: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</a:rPr>
                        <a:t>・電動化（エア）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1.4(0.2%)</a:t>
                      </a:r>
                      <a:endParaRPr kumimoji="1" lang="ja-JP" altLang="en-US" sz="12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エア機器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電動化</a:t>
                      </a:r>
                      <a:r>
                        <a:rPr kumimoji="1" lang="ja-JP" altLang="en-US" sz="1200" dirty="0" smtClean="0"/>
                        <a:t>によるエネ</a:t>
                      </a:r>
                      <a:r>
                        <a:rPr kumimoji="1" lang="en-US" altLang="ja-JP" sz="1200" dirty="0" smtClean="0"/>
                        <a:t>JIT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モデル機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パワコン製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検証完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⇒検証結果の標準類（標準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MD</a:t>
                      </a:r>
                      <a:r>
                        <a:rPr kumimoji="1" lang="ja-JP" altLang="en-US" sz="1200" dirty="0" err="1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DMS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等）へ反映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標準ＭＤ機全社展開予定＠’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年度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990004980"/>
                  </a:ext>
                </a:extLst>
              </a:tr>
              <a:tr h="408174">
                <a:tc gridSpan="2"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③空調ロス</a:t>
                      </a:r>
                      <a:endParaRPr lang="en-US" altLang="ja-JP" sz="14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</a:rPr>
                        <a:t>・工場環境ｼﾐｭﾚｰｼｮﾝ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3.4(0.5%)</a:t>
                      </a:r>
                      <a:endParaRPr kumimoji="1" lang="ja-JP" altLang="en-US" sz="12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流体解析</a:t>
                      </a:r>
                      <a:r>
                        <a:rPr kumimoji="1" lang="ja-JP" altLang="en-US" sz="1200" dirty="0" smtClean="0"/>
                        <a:t>で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熱ムラ</a:t>
                      </a:r>
                      <a:r>
                        <a:rPr kumimoji="1" lang="ja-JP" altLang="en-US" sz="1200" dirty="0" smtClean="0"/>
                        <a:t>見える化・対策で空調減と作業環境改善</a:t>
                      </a:r>
                      <a:endParaRPr kumimoji="1" lang="ja-JP" altLang="en-US" sz="120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</a:rPr>
                        <a:t>社内展開開始（部品ｴﾝｼﾞ、モノ棟、安城、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</a:rPr>
                        <a:t>NZ</a:t>
                      </a:r>
                      <a:r>
                        <a:rPr lang="ja-JP" altLang="en-US" sz="1200" dirty="0" err="1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</a:rPr>
                        <a:t>モータ製）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Ｚ南で回析し、改善案抽出と反映実施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427457836"/>
                  </a:ext>
                </a:extLst>
              </a:tr>
              <a:tr h="383626">
                <a:tc gridSpan="2">
                  <a:txBody>
                    <a:bodyPr/>
                    <a:lstStyle/>
                    <a:p>
                      <a:r>
                        <a:rPr lang="ja-JP" altLang="en-US" sz="1200" dirty="0" smtClean="0"/>
                        <a:t>④その他</a:t>
                      </a:r>
                      <a:endParaRPr lang="en-US" altLang="ja-JP" sz="1200" dirty="0" smtClean="0"/>
                    </a:p>
                    <a:p>
                      <a:r>
                        <a:rPr lang="ja-JP" altLang="en-US" sz="1200" dirty="0" smtClean="0"/>
                        <a:t>　・高密度生産</a:t>
                      </a:r>
                      <a:endParaRPr kumimoji="1" lang="ja-JP" altLang="en-US" sz="1200" dirty="0"/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ｱｲﾄﾞﾙ時間減</a:t>
                      </a:r>
                      <a:endParaRPr kumimoji="1" lang="ja-JP" altLang="en-US" sz="120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モノ棟、製造部調査実施⇒過去事例展開と新規案件調査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△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事業部活動中であり、新規テーマ案件調査継続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693960018"/>
                  </a:ext>
                </a:extLst>
              </a:tr>
            </a:tbl>
          </a:graphicData>
        </a:graphic>
      </p:graphicFrame>
      <p:sp>
        <p:nvSpPr>
          <p:cNvPr id="39" name="タイトル 1"/>
          <p:cNvSpPr txBox="1">
            <a:spLocks/>
          </p:cNvSpPr>
          <p:nvPr/>
        </p:nvSpPr>
        <p:spPr>
          <a:xfrm>
            <a:off x="211587" y="535650"/>
            <a:ext cx="2304652" cy="369332"/>
          </a:xfrm>
          <a:prstGeom prst="rect">
            <a:avLst/>
          </a:prstGeom>
          <a:noFill/>
        </p:spPr>
        <p:txBody>
          <a:bodyPr vert="horz" wrap="none" lIns="72000" tIns="45720" rIns="7200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b="1" dirty="0" smtClean="0">
                <a:ea typeface="Meiryo UI" panose="020B0604030504040204" pitchFamily="50" charset="-128"/>
                <a:cs typeface="Meiryo UI" panose="020B0604030504040204" pitchFamily="50" charset="-128"/>
              </a:rPr>
              <a:t>１）テーマ積上げ状況</a:t>
            </a:r>
            <a:endParaRPr lang="en-US" altLang="ja-JP" sz="1800" dirty="0" smtClean="0"/>
          </a:p>
        </p:txBody>
      </p:sp>
      <p:sp>
        <p:nvSpPr>
          <p:cNvPr id="41" name="タイトル 1"/>
          <p:cNvSpPr txBox="1">
            <a:spLocks/>
          </p:cNvSpPr>
          <p:nvPr/>
        </p:nvSpPr>
        <p:spPr>
          <a:xfrm>
            <a:off x="211587" y="2928467"/>
            <a:ext cx="7097630" cy="369332"/>
          </a:xfrm>
          <a:prstGeom prst="rect">
            <a:avLst/>
          </a:prstGeom>
          <a:noFill/>
        </p:spPr>
        <p:txBody>
          <a:bodyPr vert="horz" wrap="none" lIns="72000" tIns="45720" rIns="7200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1800" b="1" dirty="0" smtClean="0"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1800" b="1" dirty="0" smtClean="0">
                <a:ea typeface="Meiryo UI" panose="020B0604030504040204" pitchFamily="50" charset="-128"/>
                <a:cs typeface="Meiryo UI" panose="020B0604030504040204" pitchFamily="50" charset="-128"/>
              </a:rPr>
              <a:t>）テーマ進捗状況　：　</a:t>
            </a:r>
            <a:r>
              <a:rPr lang="ja-JP" altLang="en-US" sz="1800" b="1" dirty="0" smtClean="0">
                <a:solidFill>
                  <a:srgbClr val="0000FF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’</a:t>
            </a:r>
            <a:r>
              <a:rPr lang="en-US" altLang="ja-JP" sz="1800" b="1" dirty="0" smtClean="0">
                <a:solidFill>
                  <a:srgbClr val="0000FF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20/2</a:t>
            </a:r>
            <a:r>
              <a:rPr lang="ja-JP" altLang="en-US" sz="1800" b="1" dirty="0" smtClean="0">
                <a:solidFill>
                  <a:srgbClr val="0000FF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月現在　</a:t>
            </a:r>
            <a:r>
              <a:rPr lang="en-US" altLang="ja-JP" sz="1800" b="1" dirty="0" smtClean="0">
                <a:solidFill>
                  <a:srgbClr val="0000FF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4.3</a:t>
            </a:r>
            <a:r>
              <a:rPr lang="ja-JP" altLang="en-US" sz="1800" b="1" dirty="0" smtClean="0">
                <a:solidFill>
                  <a:srgbClr val="0000FF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％積上げ完了　評価：〇</a:t>
            </a:r>
            <a:endParaRPr lang="en-US" altLang="ja-JP" sz="1800" dirty="0" smtClean="0">
              <a:solidFill>
                <a:srgbClr val="0000FF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49195" y="1872079"/>
            <a:ext cx="86315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空調ロス</a:t>
            </a:r>
            <a:endParaRPr lang="en-US" altLang="ja-JP" sz="1400" b="1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98773" y="1864967"/>
            <a:ext cx="926789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0.5</a:t>
            </a:r>
            <a:r>
              <a:rPr lang="ja-JP" altLang="en-US" sz="1400" dirty="0" smtClean="0"/>
              <a:t>％</a:t>
            </a:r>
            <a:endParaRPr lang="en-US" altLang="ja-JP" sz="1400" dirty="0" smtClean="0"/>
          </a:p>
        </p:txBody>
      </p:sp>
      <p:sp>
        <p:nvSpPr>
          <p:cNvPr id="4" name="左中かっこ 3"/>
          <p:cNvSpPr/>
          <p:nvPr/>
        </p:nvSpPr>
        <p:spPr>
          <a:xfrm>
            <a:off x="645699" y="1936738"/>
            <a:ext cx="100324" cy="9590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427" y="2252443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4.3%</a:t>
            </a:r>
            <a:endParaRPr kumimoji="1" lang="ja-JP" altLang="en-US" sz="1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686813" y="16187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u="sng" dirty="0" smtClean="0"/>
              <a:t>連携部署</a:t>
            </a:r>
            <a:endParaRPr kumimoji="1" lang="ja-JP" altLang="en-US" sz="1400" u="sng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-10875" y="2528739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29.5</a:t>
            </a:r>
            <a:r>
              <a:rPr kumimoji="1" lang="ja-JP" altLang="en-US" sz="800" dirty="0" smtClean="0"/>
              <a:t>千</a:t>
            </a:r>
            <a:r>
              <a:rPr kumimoji="1" lang="en-US" altLang="ja-JP" sz="800" dirty="0" smtClean="0"/>
              <a:t>t-CO2</a:t>
            </a:r>
            <a:endParaRPr kumimoji="1" lang="ja-JP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5247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7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3" y="595426"/>
            <a:ext cx="5784206" cy="572917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75435" y="152360"/>
            <a:ext cx="78694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500" dirty="0" smtClean="0"/>
              <a:t>空調ロス：レイアウト検討段階で解析実施により熱ムラ対策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65882" y="6209414"/>
            <a:ext cx="3567002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問題点の見える化で対策明確化</a:t>
            </a:r>
          </a:p>
        </p:txBody>
      </p:sp>
    </p:spTree>
    <p:extLst>
      <p:ext uri="{BB962C8B-B14F-4D97-AF65-F5344CB8AC3E}">
        <p14:creationId xmlns:p14="http://schemas.microsoft.com/office/powerpoint/2010/main" val="22803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-162954" y="37769"/>
            <a:ext cx="9144000" cy="353943"/>
          </a:xfrm>
        </p:spPr>
        <p:txBody>
          <a:bodyPr/>
          <a:lstStyle/>
          <a:p>
            <a:r>
              <a:rPr lang="ja-JP" altLang="en-US" u="sng" dirty="0" smtClean="0">
                <a:solidFill>
                  <a:schemeClr val="accent2">
                    <a:lumMod val="50000"/>
                  </a:schemeClr>
                </a:solidFill>
              </a:rPr>
              <a:t>エコビジョン</a:t>
            </a:r>
            <a:r>
              <a:rPr lang="en-US" altLang="ja-JP" u="sng" dirty="0">
                <a:solidFill>
                  <a:schemeClr val="accent2">
                    <a:lumMod val="50000"/>
                  </a:schemeClr>
                </a:solidFill>
              </a:rPr>
              <a:t>2025</a:t>
            </a:r>
            <a:r>
              <a:rPr lang="ja-JP" altLang="en-US" u="sng" dirty="0">
                <a:solidFill>
                  <a:schemeClr val="accent2">
                    <a:lumMod val="50000"/>
                  </a:schemeClr>
                </a:solidFill>
              </a:rPr>
              <a:t>に向けた達成</a:t>
            </a:r>
            <a:r>
              <a:rPr lang="ja-JP" altLang="en-US" u="sng" dirty="0" smtClean="0">
                <a:solidFill>
                  <a:schemeClr val="accent2">
                    <a:lumMod val="50000"/>
                  </a:schemeClr>
                </a:solidFill>
              </a:rPr>
              <a:t>状況</a:t>
            </a:r>
            <a:endParaRPr kumimoji="1" lang="ja-JP" altLang="en-US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6598038" y="6367265"/>
            <a:ext cx="2057400" cy="365125"/>
          </a:xfrm>
        </p:spPr>
        <p:txBody>
          <a:bodyPr/>
          <a:lstStyle/>
          <a:p>
            <a:fld id="{80F554CA-2BEA-3E4B-997B-FC51848F792A}" type="slidenum">
              <a:rPr lang="ja-JP" altLang="en-US" smtClean="0">
                <a:latin typeface="Meiryo UI" panose="020B0604030504040204" pitchFamily="50" charset="-128"/>
              </a:rPr>
              <a:pPr/>
              <a:t>2</a:t>
            </a:fld>
            <a:r>
              <a:rPr lang="en-US" altLang="ja-JP" dirty="0" smtClean="0">
                <a:latin typeface="Meiryo UI" panose="020B0604030504040204" pitchFamily="50" charset="-128"/>
              </a:rPr>
              <a:t> </a:t>
            </a:r>
            <a:endParaRPr lang="ja-JP" altLang="en-US" dirty="0">
              <a:latin typeface="Meiryo UI" panose="020B0604030504040204" pitchFamily="50" charset="-128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35592" y="5998522"/>
            <a:ext cx="8918921" cy="8002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0" rIns="288000" bIns="0" rtlCol="0" anchor="ctr" anchorCtr="0">
            <a:spAutoFit/>
          </a:bodyPr>
          <a:lstStyle/>
          <a:p>
            <a:endParaRPr lang="en-US" altLang="ja-JP" sz="1100" b="1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r>
              <a:rPr lang="ja-JP" altLang="en-US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１．形成ﾃｰﾏの具現化と効果検証、新規ﾃｰﾏの開拓</a:t>
            </a:r>
            <a:endParaRPr lang="en-US" altLang="ja-JP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ja-JP" altLang="en-US" b="1" dirty="0" smtClean="0">
                <a:solidFill>
                  <a:schemeClr val="accent6">
                    <a:lumMod val="50000"/>
                  </a:schemeClr>
                </a:solidFill>
              </a:rPr>
              <a:t>２．対策優先分野（熱ロス、エアロス、空調ロス）の深堀り</a:t>
            </a:r>
            <a:endParaRPr lang="en-US" altLang="ja-JP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27929"/>
              </p:ext>
            </p:extLst>
          </p:nvPr>
        </p:nvGraphicFramePr>
        <p:xfrm>
          <a:off x="36577" y="3447410"/>
          <a:ext cx="9070846" cy="2343092"/>
        </p:xfrm>
        <a:graphic>
          <a:graphicData uri="http://schemas.openxmlformats.org/drawingml/2006/table">
            <a:tbl>
              <a:tblPr/>
              <a:tblGrid>
                <a:gridCol w="1241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886">
                  <a:extLst>
                    <a:ext uri="{9D8B030D-6E8A-4147-A177-3AD203B41FA5}">
                      <a16:colId xmlns:a16="http://schemas.microsoft.com/office/drawing/2014/main" val="1599916564"/>
                    </a:ext>
                  </a:extLst>
                </a:gridCol>
                <a:gridCol w="398403">
                  <a:extLst>
                    <a:ext uri="{9D8B030D-6E8A-4147-A177-3AD203B41FA5}">
                      <a16:colId xmlns:a16="http://schemas.microsoft.com/office/drawing/2014/main" val="2469367428"/>
                    </a:ext>
                  </a:extLst>
                </a:gridCol>
                <a:gridCol w="766254">
                  <a:extLst>
                    <a:ext uri="{9D8B030D-6E8A-4147-A177-3AD203B41FA5}">
                      <a16:colId xmlns:a16="http://schemas.microsoft.com/office/drawing/2014/main" val="2002349998"/>
                    </a:ext>
                  </a:extLst>
                </a:gridCol>
                <a:gridCol w="760976">
                  <a:extLst>
                    <a:ext uri="{9D8B030D-6E8A-4147-A177-3AD203B41FA5}">
                      <a16:colId xmlns:a16="http://schemas.microsoft.com/office/drawing/2014/main" val="4077576620"/>
                    </a:ext>
                  </a:extLst>
                </a:gridCol>
                <a:gridCol w="266611">
                  <a:extLst>
                    <a:ext uri="{9D8B030D-6E8A-4147-A177-3AD203B41FA5}">
                      <a16:colId xmlns:a16="http://schemas.microsoft.com/office/drawing/2014/main" val="788206554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335726519"/>
                    </a:ext>
                  </a:extLst>
                </a:gridCol>
                <a:gridCol w="1879122">
                  <a:extLst>
                    <a:ext uri="{9D8B030D-6E8A-4147-A177-3AD203B41FA5}">
                      <a16:colId xmlns:a16="http://schemas.microsoft.com/office/drawing/2014/main" val="736777993"/>
                    </a:ext>
                  </a:extLst>
                </a:gridCol>
              </a:tblGrid>
              <a:tr h="2833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施策</a:t>
                      </a:r>
                      <a:endParaRPr kumimoji="1" lang="en-US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ﾏｯﾋﾟﾝｸﾞ　　</a:t>
                      </a: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年効果</a:t>
                      </a:r>
                      <a:endParaRPr kumimoji="1" lang="en-US" altLang="ja-JP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(=22</a:t>
                      </a:r>
                      <a:r>
                        <a:rPr kumimoji="1" lang="ja-JP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年までにﾃｰﾏ形成）</a:t>
                      </a:r>
                      <a:endParaRPr kumimoji="1" lang="ja-JP" altLang="en-US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達成率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評価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活動実績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年達成</a:t>
                      </a:r>
                      <a:endParaRPr kumimoji="1" lang="en-US" altLang="ja-JP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に向けた課題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26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計画</a:t>
                      </a:r>
                      <a:endParaRPr kumimoji="1" lang="en-US" altLang="ja-JP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千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t-CO</a:t>
                      </a:r>
                      <a:r>
                        <a:rPr kumimoji="1" lang="en-US" altLang="ja-JP" sz="900" b="1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kumimoji="1" lang="en-US" altLang="ja-JP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実績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</a:t>
                      </a: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月末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千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t-CO</a:t>
                      </a:r>
                      <a:r>
                        <a:rPr kumimoji="1" lang="en-US" altLang="ja-JP" sz="900" b="1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歩留り</a:t>
                      </a:r>
                      <a:endParaRPr kumimoji="1" lang="en-US" altLang="ja-JP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考慮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kumimoji="1" lang="ja-JP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endParaRPr kumimoji="1" lang="en-US" altLang="ja-JP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目標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7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（製造設備）</a:t>
                      </a:r>
                      <a:endParaRPr kumimoji="1" lang="en-US" altLang="ja-JP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　</a:t>
                      </a: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『</a:t>
                      </a: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革新技術</a:t>
                      </a: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ﾃｰﾏ形成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latin typeface="+mn-lt"/>
                        </a:rPr>
                        <a:t>36.1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19.7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latin typeface="+mn-lt"/>
                        </a:rPr>
                        <a:t>54%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38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％</a:t>
                      </a:r>
                      <a:endParaRPr kumimoji="1" lang="en-US" altLang="ja-JP" sz="12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歩留</a:t>
                      </a:r>
                      <a:r>
                        <a:rPr kumimoji="1" lang="en-US" altLang="ja-JP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70</a:t>
                      </a:r>
                      <a:r>
                        <a:rPr kumimoji="1" lang="ja-JP" altLang="en-US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％</a:t>
                      </a:r>
                      <a:r>
                        <a:rPr kumimoji="1" lang="en-US" altLang="ja-JP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&gt;25%/</a:t>
                      </a:r>
                      <a:r>
                        <a:rPr kumimoji="1" lang="ja-JP" altLang="en-US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年</a:t>
                      </a:r>
                      <a:endParaRPr kumimoji="1" lang="en-US" altLang="ja-JP" sz="11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latin typeface="+mn-lt"/>
                        </a:rPr>
                        <a:t>9,025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latin typeface="+mn-lt"/>
                        </a:rPr>
                        <a:t>t-CO2/</a:t>
                      </a:r>
                      <a:r>
                        <a:rPr kumimoji="1" lang="ja-JP" altLang="en-US" sz="1000" b="0" dirty="0" smtClean="0">
                          <a:latin typeface="+mn-lt"/>
                        </a:rPr>
                        <a:t>年</a:t>
                      </a:r>
                      <a:endParaRPr kumimoji="1" lang="en-US" altLang="ja-JP" sz="10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○</a:t>
                      </a:r>
                      <a:endParaRPr kumimoji="1" lang="en-US" altLang="ja-JP" sz="12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・製造設備技術開発　全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24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件</a:t>
                      </a:r>
                      <a:r>
                        <a:rPr kumimoji="1" lang="ja-JP" altLang="en-US" sz="1000" b="0" dirty="0" smtClean="0">
                          <a:latin typeface="+mn-lt"/>
                        </a:rPr>
                        <a:t>（新規</a:t>
                      </a:r>
                      <a:r>
                        <a:rPr kumimoji="1" lang="en-US" altLang="ja-JP" sz="1000" b="0" dirty="0" smtClean="0">
                          <a:latin typeface="+mn-lt"/>
                        </a:rPr>
                        <a:t>14</a:t>
                      </a:r>
                      <a:r>
                        <a:rPr kumimoji="1" lang="ja-JP" altLang="en-US" sz="1000" b="0" dirty="0" smtClean="0">
                          <a:latin typeface="+mn-lt"/>
                        </a:rPr>
                        <a:t>件、継続</a:t>
                      </a:r>
                      <a:r>
                        <a:rPr kumimoji="1" lang="en-US" altLang="ja-JP" sz="1000" b="0" dirty="0" smtClean="0">
                          <a:latin typeface="+mn-lt"/>
                        </a:rPr>
                        <a:t>10</a:t>
                      </a:r>
                      <a:r>
                        <a:rPr kumimoji="1" lang="ja-JP" altLang="en-US" sz="1000" b="0" dirty="0" smtClean="0">
                          <a:latin typeface="+mn-lt"/>
                        </a:rPr>
                        <a:t>件）</a:t>
                      </a:r>
                      <a:endParaRPr kumimoji="1" lang="en-US" altLang="ja-JP" sz="10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・新規ﾃｰﾏの実現化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・毎年新規ﾃｰﾏ開拓要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(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効果大ﾃｰﾏ掘り起し）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757867"/>
                  </a:ext>
                </a:extLst>
              </a:tr>
              <a:tr h="9562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『</a:t>
                      </a: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超省ｴﾈ工場</a:t>
                      </a: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ﾃｰﾏ形成</a:t>
                      </a: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50" charset="-128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latin typeface="+mn-lt"/>
                          <a:ea typeface="+mn-ea"/>
                        </a:rPr>
                        <a:t>56.0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latin typeface="+mn-lt"/>
                        </a:rPr>
                        <a:t>29.5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latin typeface="+mn-lt"/>
                        </a:rPr>
                        <a:t>53%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27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％</a:t>
                      </a:r>
                      <a:endParaRPr kumimoji="1" lang="en-US" altLang="ja-JP" sz="12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歩留</a:t>
                      </a:r>
                      <a:r>
                        <a:rPr kumimoji="1" lang="en-US" altLang="ja-JP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50%)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&gt;25%/</a:t>
                      </a:r>
                      <a:r>
                        <a:rPr kumimoji="1" lang="ja-JP" altLang="en-US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年</a:t>
                      </a:r>
                      <a:endParaRPr kumimoji="1" lang="en-US" altLang="ja-JP" sz="11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latin typeface="+mn-lt"/>
                        </a:rPr>
                        <a:t>14,000 t-CO2/</a:t>
                      </a:r>
                      <a:r>
                        <a:rPr kumimoji="1" lang="ja-JP" altLang="en-US" sz="1000" b="0" dirty="0" smtClean="0">
                          <a:latin typeface="+mn-lt"/>
                        </a:rPr>
                        <a:t>年</a:t>
                      </a:r>
                      <a:endParaRPr kumimoji="1" lang="en-US" altLang="ja-JP" sz="10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○</a:t>
                      </a:r>
                      <a:endParaRPr kumimoji="1" lang="en-US" altLang="ja-JP" sz="12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・製造部生技</a:t>
                      </a:r>
                      <a:r>
                        <a:rPr kumimoji="1" lang="en-US" altLang="ja-JP" sz="1050" b="0" dirty="0" smtClean="0">
                          <a:latin typeface="+mn-lt"/>
                        </a:rPr>
                        <a:t>(16</a:t>
                      </a:r>
                      <a:r>
                        <a:rPr kumimoji="1" lang="ja-JP" altLang="en-US" sz="1050" b="0" dirty="0" smtClean="0">
                          <a:latin typeface="+mn-lt"/>
                        </a:rPr>
                        <a:t>ヵ所</a:t>
                      </a:r>
                      <a:r>
                        <a:rPr kumimoji="1" lang="en-US" altLang="ja-JP" sz="1050" b="0" dirty="0" smtClean="0">
                          <a:latin typeface="+mn-lt"/>
                        </a:rPr>
                        <a:t>)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聞込みと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CO</a:t>
                      </a:r>
                      <a:r>
                        <a:rPr kumimoji="1" lang="en-US" altLang="ja-JP" sz="1200" b="0" baseline="-25000" dirty="0" smtClean="0">
                          <a:latin typeface="+mn-lt"/>
                        </a:rPr>
                        <a:t>2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排出量分析で優先分野抽出（熱ﾛｽ、ｴｱﾛｽ、空調ﾛｽ）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50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年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CO</a:t>
                      </a:r>
                      <a:r>
                        <a:rPr kumimoji="1" lang="en-US" altLang="ja-JP" sz="1200" b="0" baseline="-25000" dirty="0" smtClean="0">
                          <a:latin typeface="+mn-lt"/>
                        </a:rPr>
                        <a:t>2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ｾﾞﾛ技術開発開始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・優先分野の深堀り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CO</a:t>
                      </a:r>
                      <a:r>
                        <a:rPr kumimoji="1" lang="en-US" altLang="ja-JP" sz="1200" b="0" baseline="-25000" dirty="0" smtClean="0">
                          <a:latin typeface="+mn-lt"/>
                        </a:rPr>
                        <a:t>2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ｾﾞﾛ技術効率向上に必要な排熱活用の具体化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22002" y="5885959"/>
            <a:ext cx="231505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50000"/>
                  </a:schemeClr>
                </a:solidFill>
              </a:rPr>
              <a:t>25</a:t>
            </a:r>
            <a:r>
              <a:rPr lang="ja-JP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年目標達成に向けた課題</a:t>
            </a:r>
            <a:endParaRPr kumimoji="1" lang="en-US" altLang="ja-JP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964194" y="550752"/>
            <a:ext cx="6028280" cy="2548498"/>
            <a:chOff x="1000897" y="928814"/>
            <a:chExt cx="6295299" cy="2771897"/>
          </a:xfrm>
        </p:grpSpPr>
        <p:cxnSp>
          <p:nvCxnSpPr>
            <p:cNvPr id="4" name="直線コネクタ 3"/>
            <p:cNvCxnSpPr/>
            <p:nvPr/>
          </p:nvCxnSpPr>
          <p:spPr>
            <a:xfrm>
              <a:off x="1103505" y="3640772"/>
              <a:ext cx="619269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1103505" y="928814"/>
              <a:ext cx="0" cy="277189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000897" y="3296399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1000897" y="2906261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1000897" y="2558047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1000897" y="2182391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1000897" y="1820121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1000897" y="1446088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1000897" y="1103429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コネクタ 24"/>
          <p:cNvCxnSpPr/>
          <p:nvPr/>
        </p:nvCxnSpPr>
        <p:spPr>
          <a:xfrm flipV="1">
            <a:off x="3407849" y="923633"/>
            <a:ext cx="35272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7115010" y="2208584"/>
            <a:ext cx="1992413" cy="66172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(</a:t>
            </a:r>
            <a:r>
              <a:rPr kumimoji="1" lang="ja-JP" altLang="en-US" sz="1200" b="1" dirty="0" smtClean="0"/>
              <a:t>製造設備</a:t>
            </a:r>
            <a:r>
              <a:rPr kumimoji="1" lang="en-US" altLang="ja-JP" sz="1200" b="1" dirty="0" smtClean="0"/>
              <a:t>)</a:t>
            </a:r>
            <a:r>
              <a:rPr kumimoji="1" lang="en-US" altLang="ja-JP" sz="1400" b="1" dirty="0" smtClean="0"/>
              <a:t>『</a:t>
            </a:r>
            <a:r>
              <a:rPr kumimoji="1" lang="ja-JP" altLang="en-US" sz="1400" b="1" dirty="0" smtClean="0"/>
              <a:t>革新技術</a:t>
            </a:r>
            <a:r>
              <a:rPr kumimoji="1" lang="en-US" altLang="ja-JP" sz="1400" b="1" dirty="0" smtClean="0"/>
              <a:t>』</a:t>
            </a:r>
          </a:p>
          <a:p>
            <a:r>
              <a:rPr lang="ja-JP" altLang="en-US" sz="1200" dirty="0" smtClean="0"/>
              <a:t>　　目標：</a:t>
            </a:r>
            <a:r>
              <a:rPr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70</a:t>
            </a:r>
            <a:r>
              <a:rPr lang="ja-JP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千</a:t>
            </a:r>
            <a:r>
              <a:rPr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t-CO</a:t>
            </a:r>
            <a:r>
              <a:rPr lang="en-US" altLang="ja-JP" sz="1200" b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1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z="1100" dirty="0" smtClean="0"/>
              <a:t>　（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10%</a:t>
            </a:r>
            <a:r>
              <a:rPr lang="ja-JP" altLang="en-US" sz="1100" dirty="0" smtClean="0"/>
              <a:t>対</a:t>
            </a:r>
            <a:r>
              <a:rPr lang="en-US" altLang="ja-JP" sz="1100" dirty="0" smtClean="0"/>
              <a:t>12</a:t>
            </a:r>
            <a:r>
              <a:rPr lang="ja-JP" altLang="en-US" sz="1100" dirty="0" smtClean="0"/>
              <a:t>年比）</a:t>
            </a:r>
            <a:endParaRPr lang="en-US" altLang="ja-JP" sz="11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178711" y="1119717"/>
            <a:ext cx="2010487" cy="43088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19</a:t>
            </a:r>
            <a:r>
              <a:rPr lang="ja-JP" altLang="en-US" sz="1100" dirty="0" smtClean="0"/>
              <a:t>年～</a:t>
            </a:r>
            <a:r>
              <a:rPr lang="en-US" altLang="ja-JP" sz="1100" dirty="0" smtClean="0"/>
              <a:t>22</a:t>
            </a:r>
            <a:r>
              <a:rPr lang="ja-JP" altLang="en-US" sz="1100" dirty="0" smtClean="0"/>
              <a:t>年（</a:t>
            </a:r>
            <a:r>
              <a:rPr lang="en-US" altLang="ja-JP" sz="1100" dirty="0" smtClean="0"/>
              <a:t>4</a:t>
            </a:r>
            <a:r>
              <a:rPr lang="ja-JP" altLang="en-US" sz="1100" dirty="0" smtClean="0"/>
              <a:t>年間）で達成</a:t>
            </a:r>
            <a:endParaRPr lang="en-US" altLang="ja-JP" sz="1100" dirty="0" smtClean="0"/>
          </a:p>
          <a:p>
            <a:r>
              <a:rPr lang="en-US" altLang="ja-JP" sz="1100" dirty="0"/>
              <a:t>19</a:t>
            </a:r>
            <a:r>
              <a:rPr lang="ja-JP" altLang="en-US" sz="1100" dirty="0" smtClean="0"/>
              <a:t>年目標　</a:t>
            </a:r>
            <a:r>
              <a:rPr lang="en-US" altLang="ja-JP" sz="1100" dirty="0" smtClean="0"/>
              <a:t>9,025 t-CO2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 rot="16200000">
            <a:off x="-818573" y="1600585"/>
            <a:ext cx="2203052" cy="294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省エネ効果（千</a:t>
            </a:r>
            <a:r>
              <a:rPr kumimoji="1" lang="en-US" altLang="ja-JP" sz="1400" b="1" dirty="0" smtClean="0"/>
              <a:t>t-CO2/</a:t>
            </a:r>
            <a:r>
              <a:rPr kumimoji="1" lang="ja-JP" altLang="en-US" sz="1400" b="1" dirty="0" smtClean="0"/>
              <a:t>年）</a:t>
            </a:r>
            <a:endParaRPr kumimoji="1" lang="ja-JP" altLang="en-US" sz="1400" b="1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5689047" y="1832938"/>
            <a:ext cx="1303426" cy="1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59" idx="0"/>
            <a:endCxn id="63" idx="0"/>
          </p:cNvCxnSpPr>
          <p:nvPr/>
        </p:nvCxnSpPr>
        <p:spPr>
          <a:xfrm flipV="1">
            <a:off x="3114587" y="2513011"/>
            <a:ext cx="632807" cy="21451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15" idx="0"/>
            <a:endCxn id="59" idx="0"/>
          </p:cNvCxnSpPr>
          <p:nvPr/>
        </p:nvCxnSpPr>
        <p:spPr>
          <a:xfrm flipV="1">
            <a:off x="2463737" y="2727522"/>
            <a:ext cx="650850" cy="1219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440550" y="334726"/>
            <a:ext cx="1398140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</a:schemeClr>
                </a:solidFill>
              </a:rPr>
              <a:t>25</a:t>
            </a:r>
            <a:r>
              <a:rPr lang="ja-JP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年削減目標</a:t>
            </a:r>
            <a:endParaRPr lang="en-US" altLang="ja-JP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</a:schemeClr>
                </a:solidFill>
              </a:rPr>
              <a:t>126 </a:t>
            </a:r>
            <a:r>
              <a:rPr lang="ja-JP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千</a:t>
            </a:r>
            <a:r>
              <a:rPr lang="en-US" altLang="ja-JP" sz="1400" b="1" dirty="0" smtClean="0">
                <a:solidFill>
                  <a:schemeClr val="accent6">
                    <a:lumMod val="50000"/>
                  </a:schemeClr>
                </a:solidFill>
              </a:rPr>
              <a:t>t-CO</a:t>
            </a:r>
            <a:r>
              <a:rPr lang="en-US" altLang="ja-JP" sz="1400" b="1" baseline="-25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altLang="ja-JP" sz="1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329496" y="2849472"/>
            <a:ext cx="268481" cy="18367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2981659" y="2727522"/>
            <a:ext cx="265855" cy="31681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1207291" y="3002299"/>
            <a:ext cx="251178" cy="4203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3611232" y="2513011"/>
            <a:ext cx="272324" cy="5374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5904687" y="2482230"/>
            <a:ext cx="287499" cy="56210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6634" y="2940639"/>
            <a:ext cx="346598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0</a:t>
            </a:r>
            <a:endParaRPr kumimoji="1" lang="ja-JP" altLang="en-US" sz="1400" b="1" dirty="0" smtClean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74856" y="2591181"/>
            <a:ext cx="410154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/>
              <a:t>20</a:t>
            </a:r>
            <a:endParaRPr kumimoji="1" lang="ja-JP" altLang="en-US" sz="1400" b="1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74856" y="2232182"/>
            <a:ext cx="410154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/>
              <a:t>40</a:t>
            </a:r>
            <a:endParaRPr kumimoji="1" lang="ja-JP" altLang="en-US" sz="1400" b="1" dirty="0" smtClean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74856" y="1895120"/>
            <a:ext cx="410154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/>
              <a:t>60</a:t>
            </a:r>
            <a:endParaRPr kumimoji="1" lang="ja-JP" altLang="en-US" sz="1400" b="1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16526" y="1196009"/>
            <a:ext cx="526816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1</a:t>
            </a:r>
            <a:r>
              <a:rPr lang="en-US" altLang="ja-JP" sz="1400" b="1" dirty="0"/>
              <a:t>0</a:t>
            </a:r>
            <a:r>
              <a:rPr kumimoji="1" lang="en-US" altLang="ja-JP" sz="1400" b="1" dirty="0" smtClean="0"/>
              <a:t>0</a:t>
            </a:r>
            <a:endParaRPr kumimoji="1" lang="ja-JP" altLang="en-US" sz="1400" b="1" dirty="0" smtClean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74856" y="1551879"/>
            <a:ext cx="410154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/>
              <a:t>80</a:t>
            </a:r>
            <a:endParaRPr kumimoji="1" lang="ja-JP" altLang="en-US" sz="1400" b="1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16526" y="904340"/>
            <a:ext cx="526816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12</a:t>
            </a:r>
            <a:r>
              <a:rPr kumimoji="1" lang="en-US" altLang="ja-JP" sz="1400" b="1" dirty="0" smtClean="0"/>
              <a:t>0</a:t>
            </a:r>
            <a:endParaRPr kumimoji="1" lang="ja-JP" altLang="en-US" sz="1400" b="1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16526" y="545743"/>
            <a:ext cx="526816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14</a:t>
            </a:r>
            <a:r>
              <a:rPr kumimoji="1" lang="en-US" altLang="ja-JP" sz="1400" b="1" dirty="0" smtClean="0"/>
              <a:t>0</a:t>
            </a:r>
            <a:endParaRPr kumimoji="1" lang="ja-JP" altLang="en-US" sz="1400" b="1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018746" y="3042800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2012</a:t>
            </a:r>
            <a:endParaRPr kumimoji="1" lang="ja-JP" altLang="en-US" sz="1400" b="1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145002" y="3035072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2016</a:t>
            </a:r>
            <a:endParaRPr kumimoji="1" lang="ja-JP" altLang="en-US" sz="1400" b="1" dirty="0" smtClean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769773" y="3052899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2017</a:t>
            </a:r>
            <a:endParaRPr kumimoji="1" lang="ja-JP" altLang="en-US" sz="1400" b="1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407849" y="3050456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2018</a:t>
            </a:r>
            <a:endParaRPr kumimoji="1" lang="ja-JP" altLang="en-US" sz="1400" b="1" dirty="0" smtClean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730309" y="3052954"/>
            <a:ext cx="117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2025</a:t>
            </a:r>
            <a:r>
              <a:rPr kumimoji="1" lang="ja-JP" altLang="en-US" sz="1400" b="1" dirty="0" smtClean="0"/>
              <a:t>目標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556506" y="3035072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/>
              <a:t>～</a:t>
            </a:r>
          </a:p>
        </p:txBody>
      </p:sp>
      <p:sp>
        <p:nvSpPr>
          <p:cNvPr id="40" name="上下矢印 39"/>
          <p:cNvSpPr/>
          <p:nvPr/>
        </p:nvSpPr>
        <p:spPr>
          <a:xfrm>
            <a:off x="6335709" y="1849612"/>
            <a:ext cx="241338" cy="1185773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上下矢印 40"/>
          <p:cNvSpPr/>
          <p:nvPr/>
        </p:nvSpPr>
        <p:spPr>
          <a:xfrm>
            <a:off x="6324123" y="923634"/>
            <a:ext cx="248034" cy="925977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06"/>
          <p:cNvSpPr/>
          <p:nvPr/>
        </p:nvSpPr>
        <p:spPr>
          <a:xfrm>
            <a:off x="5911608" y="1854230"/>
            <a:ext cx="267714" cy="616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4555898" y="3156789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2019</a:t>
            </a:r>
            <a:endParaRPr kumimoji="1" lang="ja-JP" altLang="en-US" sz="1400" b="1" dirty="0" smtClean="0"/>
          </a:p>
        </p:txBody>
      </p:sp>
      <p:sp>
        <p:nvSpPr>
          <p:cNvPr id="223" name="正方形/長方形 222"/>
          <p:cNvSpPr/>
          <p:nvPr/>
        </p:nvSpPr>
        <p:spPr>
          <a:xfrm>
            <a:off x="4999896" y="2519974"/>
            <a:ext cx="286314" cy="52436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4" name="正方形/長方形 223"/>
          <p:cNvSpPr/>
          <p:nvPr/>
        </p:nvSpPr>
        <p:spPr>
          <a:xfrm>
            <a:off x="4996661" y="2314940"/>
            <a:ext cx="273839" cy="212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5" name="正方形/長方形 224"/>
          <p:cNvSpPr/>
          <p:nvPr/>
        </p:nvSpPr>
        <p:spPr>
          <a:xfrm>
            <a:off x="4996660" y="2108486"/>
            <a:ext cx="277839" cy="19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153865" y="1656888"/>
            <a:ext cx="2180433" cy="905289"/>
            <a:chOff x="7881474" y="2958422"/>
            <a:chExt cx="4555521" cy="984645"/>
          </a:xfrm>
        </p:grpSpPr>
        <p:sp>
          <p:nvSpPr>
            <p:cNvPr id="99" name="正方形/長方形 98"/>
            <p:cNvSpPr/>
            <p:nvPr/>
          </p:nvSpPr>
          <p:spPr>
            <a:xfrm>
              <a:off x="7881474" y="2958422"/>
              <a:ext cx="4452172" cy="9844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8060387" y="3656245"/>
              <a:ext cx="457200" cy="1945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8487720" y="3608311"/>
              <a:ext cx="3761722" cy="334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『</a:t>
              </a:r>
              <a:r>
                <a:rPr kumimoji="1" lang="ja-JP" altLang="en-US" sz="1400" dirty="0" smtClean="0"/>
                <a:t>革新技術</a:t>
              </a:r>
              <a:r>
                <a:rPr kumimoji="1" lang="en-US" altLang="ja-JP" sz="1400" dirty="0" smtClean="0"/>
                <a:t>』</a:t>
              </a:r>
              <a:r>
                <a:rPr kumimoji="1" lang="ja-JP" altLang="en-US" sz="1400" dirty="0" smtClean="0"/>
                <a:t>開発完了</a:t>
              </a:r>
              <a:endParaRPr kumimoji="1" lang="ja-JP" altLang="en-US" sz="1400" dirty="0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8060387" y="3380467"/>
              <a:ext cx="457200" cy="194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8487723" y="3299094"/>
              <a:ext cx="3949272" cy="334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『</a:t>
              </a:r>
              <a:r>
                <a:rPr lang="ja-JP" altLang="en-US" sz="1400" dirty="0" smtClean="0"/>
                <a:t>革新技術</a:t>
              </a:r>
              <a:r>
                <a:rPr lang="en-US" altLang="ja-JP" sz="1400" dirty="0" smtClean="0"/>
                <a:t>』</a:t>
              </a:r>
              <a:r>
                <a:rPr lang="ja-JP" altLang="en-US" sz="1400" dirty="0" smtClean="0"/>
                <a:t>新規・継続</a:t>
              </a:r>
              <a:endParaRPr kumimoji="1" lang="ja-JP" altLang="en-US" sz="1400" dirty="0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8060387" y="3072968"/>
              <a:ext cx="457200" cy="1945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8487723" y="3010874"/>
              <a:ext cx="3597615" cy="334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『</a:t>
              </a:r>
              <a:r>
                <a:rPr kumimoji="1" lang="ja-JP" altLang="en-US" sz="1400" dirty="0" smtClean="0"/>
                <a:t>超省エネ工場</a:t>
              </a:r>
              <a:r>
                <a:rPr kumimoji="1" lang="en-US" altLang="ja-JP" sz="1400" dirty="0" smtClean="0"/>
                <a:t>』</a:t>
              </a:r>
              <a:r>
                <a:rPr kumimoji="1" lang="ja-JP" altLang="en-US" sz="1400" dirty="0" smtClean="0"/>
                <a:t>新規</a:t>
              </a:r>
              <a:endParaRPr kumimoji="1" lang="ja-JP" altLang="en-US" sz="1400" dirty="0"/>
            </a:p>
          </p:txBody>
        </p:sp>
      </p:grpSp>
      <p:sp>
        <p:nvSpPr>
          <p:cNvPr id="253" name="正方形/長方形 252"/>
          <p:cNvSpPr/>
          <p:nvPr/>
        </p:nvSpPr>
        <p:spPr>
          <a:xfrm>
            <a:off x="5920283" y="927868"/>
            <a:ext cx="259038" cy="9177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46112" y="30353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計画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741756" y="302435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実績</a:t>
            </a:r>
            <a:r>
              <a:rPr lang="en-US" altLang="ja-JP" sz="1200" dirty="0" smtClean="0"/>
              <a:t>(12</a:t>
            </a:r>
            <a:r>
              <a:rPr lang="ja-JP" altLang="en-US" sz="1200" dirty="0" smtClean="0"/>
              <a:t>月</a:t>
            </a:r>
            <a:r>
              <a:rPr lang="en-US" altLang="ja-JP" sz="1200" dirty="0" smtClean="0"/>
              <a:t>)</a:t>
            </a:r>
            <a:endParaRPr kumimoji="1" lang="ja-JP" altLang="en-US" sz="1200" dirty="0" smtClean="0"/>
          </a:p>
        </p:txBody>
      </p:sp>
      <p:sp>
        <p:nvSpPr>
          <p:cNvPr id="109" name="正方形/長方形 108"/>
          <p:cNvSpPr/>
          <p:nvPr/>
        </p:nvSpPr>
        <p:spPr>
          <a:xfrm>
            <a:off x="4409046" y="2533956"/>
            <a:ext cx="275873" cy="5088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197950" y="356326"/>
            <a:ext cx="340349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開発完から現場浸透まで</a:t>
            </a:r>
            <a:r>
              <a:rPr lang="en-US" altLang="ja-JP" sz="1050" dirty="0" smtClean="0"/>
              <a:t>3</a:t>
            </a:r>
            <a:r>
              <a:rPr lang="ja-JP" altLang="en-US" sz="1050" dirty="0" smtClean="0"/>
              <a:t>年要</a:t>
            </a:r>
            <a:endParaRPr lang="en-US" altLang="ja-JP" sz="1050" dirty="0" smtClean="0"/>
          </a:p>
          <a:p>
            <a:r>
              <a:rPr lang="ja-JP" altLang="en-US" sz="1050" dirty="0" smtClean="0"/>
              <a:t>⇒</a:t>
            </a:r>
            <a:r>
              <a:rPr lang="en-US" altLang="ja-JP" sz="1050" dirty="0" smtClean="0"/>
              <a:t>25</a:t>
            </a:r>
            <a:r>
              <a:rPr lang="ja-JP" altLang="en-US" sz="1050" dirty="0" smtClean="0"/>
              <a:t>年達成には</a:t>
            </a:r>
            <a:r>
              <a:rPr kumimoji="1" lang="en-US" altLang="ja-JP" sz="1050" dirty="0" smtClean="0"/>
              <a:t>22</a:t>
            </a:r>
            <a:r>
              <a:rPr kumimoji="1" lang="ja-JP" altLang="en-US" sz="1050" dirty="0" smtClean="0"/>
              <a:t>年までに開発完要</a:t>
            </a:r>
            <a:endParaRPr kumimoji="1" lang="en-US" altLang="ja-JP" sz="1050" dirty="0" smtClean="0"/>
          </a:p>
          <a:p>
            <a:r>
              <a:rPr lang="ja-JP" altLang="en-US" sz="1050" dirty="0" smtClean="0"/>
              <a:t>⇒計画：</a:t>
            </a:r>
            <a:r>
              <a:rPr lang="en-US" altLang="ja-JP" sz="1050" dirty="0" smtClean="0"/>
              <a:t>25</a:t>
            </a:r>
            <a:r>
              <a:rPr lang="ja-JP" altLang="en-US" sz="1050" dirty="0" smtClean="0"/>
              <a:t>年削減目標を</a:t>
            </a:r>
            <a:r>
              <a:rPr lang="en-US" altLang="ja-JP" sz="1050" dirty="0" smtClean="0"/>
              <a:t>19</a:t>
            </a:r>
            <a:r>
              <a:rPr lang="ja-JP" altLang="en-US" sz="1050" dirty="0" smtClean="0"/>
              <a:t>年～</a:t>
            </a:r>
            <a:r>
              <a:rPr lang="en-US" altLang="ja-JP" sz="1050" dirty="0" smtClean="0"/>
              <a:t>22</a:t>
            </a:r>
            <a:r>
              <a:rPr lang="ja-JP" altLang="en-US" sz="1050" dirty="0" smtClean="0"/>
              <a:t>年（</a:t>
            </a:r>
            <a:r>
              <a:rPr lang="en-US" altLang="ja-JP" sz="1050" dirty="0" smtClean="0"/>
              <a:t>4</a:t>
            </a:r>
            <a:r>
              <a:rPr lang="ja-JP" altLang="en-US" sz="1050" dirty="0" smtClean="0"/>
              <a:t>年間）で等分</a:t>
            </a:r>
            <a:endParaRPr kumimoji="1" lang="ja-JP" altLang="en-US" sz="1050" dirty="0" smtClean="0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3811352" y="2630365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33.9</a:t>
            </a:r>
            <a:endParaRPr kumimoji="1" lang="ja-JP" altLang="en-US" sz="1200" b="1" dirty="0" smtClean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4280198" y="1919422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 smtClean="0"/>
              <a:t>56.9</a:t>
            </a:r>
            <a:endParaRPr kumimoji="1" lang="ja-JP" altLang="en-US" sz="1100" b="1" dirty="0" smtClean="0"/>
          </a:p>
        </p:txBody>
      </p:sp>
      <p:cxnSp>
        <p:nvCxnSpPr>
          <p:cNvPr id="140" name="直線コネクタ 139"/>
          <p:cNvCxnSpPr>
            <a:stCxn id="63" idx="0"/>
            <a:endCxn id="156" idx="0"/>
          </p:cNvCxnSpPr>
          <p:nvPr/>
        </p:nvCxnSpPr>
        <p:spPr>
          <a:xfrm flipV="1">
            <a:off x="3747394" y="2180606"/>
            <a:ext cx="800834" cy="332405"/>
          </a:xfrm>
          <a:prstGeom prst="line">
            <a:avLst/>
          </a:prstGeom>
          <a:ln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56" idx="0"/>
            <a:endCxn id="253" idx="0"/>
          </p:cNvCxnSpPr>
          <p:nvPr/>
        </p:nvCxnSpPr>
        <p:spPr>
          <a:xfrm flipV="1">
            <a:off x="4548228" y="927868"/>
            <a:ext cx="1501574" cy="125273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4414363" y="2374174"/>
            <a:ext cx="260470" cy="153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正方形/長方形 155"/>
          <p:cNvSpPr/>
          <p:nvPr/>
        </p:nvSpPr>
        <p:spPr>
          <a:xfrm>
            <a:off x="4414363" y="2180606"/>
            <a:ext cx="267729" cy="1910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9" name="直線コネクタ 128"/>
          <p:cNvCxnSpPr/>
          <p:nvPr/>
        </p:nvCxnSpPr>
        <p:spPr>
          <a:xfrm flipV="1">
            <a:off x="4678136" y="2101850"/>
            <a:ext cx="332014" cy="78014"/>
          </a:xfrm>
          <a:prstGeom prst="line">
            <a:avLst/>
          </a:prstGeom>
          <a:ln w="1905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上下矢印 1"/>
          <p:cNvSpPr/>
          <p:nvPr/>
        </p:nvSpPr>
        <p:spPr>
          <a:xfrm>
            <a:off x="4996660" y="916883"/>
            <a:ext cx="286942" cy="1177170"/>
          </a:xfrm>
          <a:prstGeom prst="upDownArrow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88335" y="1236705"/>
            <a:ext cx="9252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chemeClr val="accent6">
                    <a:lumMod val="50000"/>
                  </a:schemeClr>
                </a:solidFill>
              </a:rPr>
              <a:t>22</a:t>
            </a:r>
            <a:r>
              <a:rPr kumimoji="1" lang="ja-JP" altLang="en-US" sz="1200" b="1" dirty="0" smtClean="0">
                <a:solidFill>
                  <a:schemeClr val="accent6">
                    <a:lumMod val="50000"/>
                  </a:schemeClr>
                </a:solidFill>
              </a:rPr>
              <a:t>年までに</a:t>
            </a:r>
            <a:endParaRPr kumimoji="1" lang="en-US" altLang="ja-JP" sz="1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1200" b="1" dirty="0" smtClean="0">
                <a:solidFill>
                  <a:schemeClr val="accent6">
                    <a:lumMod val="50000"/>
                  </a:schemeClr>
                </a:solidFill>
              </a:rPr>
              <a:t>積上げ</a:t>
            </a:r>
          </a:p>
        </p:txBody>
      </p:sp>
      <p:sp>
        <p:nvSpPr>
          <p:cNvPr id="83" name="正方形/長方形 82"/>
          <p:cNvSpPr/>
          <p:nvPr/>
        </p:nvSpPr>
        <p:spPr>
          <a:xfrm>
            <a:off x="3616729" y="932249"/>
            <a:ext cx="263593" cy="158074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68667" y="459521"/>
            <a:ext cx="2274982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考え方：</a:t>
            </a:r>
            <a:endParaRPr kumimoji="1" lang="en-US" altLang="ja-JP" sz="11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・新規ﾃｰﾏ形成から効果</a:t>
            </a:r>
            <a:r>
              <a:rPr lang="ja-JP" altLang="en-US" sz="1100" b="1" dirty="0">
                <a:solidFill>
                  <a:schemeClr val="accent4">
                    <a:lumMod val="50000"/>
                  </a:schemeClr>
                </a:solidFill>
              </a:rPr>
              <a:t>出</a:t>
            </a:r>
            <a:r>
              <a:rPr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る</a:t>
            </a:r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まで</a:t>
            </a:r>
            <a:r>
              <a:rPr kumimoji="1" lang="en-US" altLang="ja-JP" sz="1100" b="1" dirty="0" smtClean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年</a:t>
            </a:r>
            <a:endParaRPr kumimoji="1" lang="en-US" altLang="ja-JP" sz="11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ja-JP" altLang="en-US" sz="1100" b="1" dirty="0">
                <a:solidFill>
                  <a:schemeClr val="accent4">
                    <a:lumMod val="50000"/>
                  </a:schemeClr>
                </a:solidFill>
              </a:rPr>
              <a:t> ⇒</a:t>
            </a:r>
            <a:r>
              <a:rPr lang="en-US" altLang="ja-JP" sz="1100" b="1" dirty="0" smtClean="0">
                <a:solidFill>
                  <a:schemeClr val="accent4">
                    <a:lumMod val="50000"/>
                  </a:schemeClr>
                </a:solidFill>
              </a:rPr>
              <a:t>19</a:t>
            </a:r>
            <a:r>
              <a:rPr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年～</a:t>
            </a:r>
            <a:r>
              <a:rPr lang="en-US" altLang="ja-JP" sz="1100" b="1" dirty="0" smtClean="0">
                <a:solidFill>
                  <a:schemeClr val="accent4">
                    <a:lumMod val="50000"/>
                  </a:schemeClr>
                </a:solidFill>
              </a:rPr>
              <a:t>22</a:t>
            </a:r>
            <a:r>
              <a:rPr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年の</a:t>
            </a:r>
            <a:r>
              <a:rPr lang="en-US" altLang="ja-JP" sz="1100" b="1" dirty="0" smtClean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年で積上げ</a:t>
            </a:r>
            <a:endParaRPr lang="en-US" altLang="ja-JP" sz="11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・歩留り</a:t>
            </a:r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考慮　　</a:t>
            </a:r>
            <a:r>
              <a:rPr kumimoji="1" lang="ja-JP" altLang="en-US" sz="1100" b="1" dirty="0" smtClean="0">
                <a:solidFill>
                  <a:schemeClr val="bg1">
                    <a:lumMod val="65000"/>
                  </a:schemeClr>
                </a:solidFill>
              </a:rPr>
              <a:t>不足：</a:t>
            </a:r>
            <a:r>
              <a:rPr kumimoji="1" lang="en-US" altLang="ja-JP" sz="1100" b="1" dirty="0" smtClean="0">
                <a:solidFill>
                  <a:schemeClr val="bg1">
                    <a:lumMod val="65000"/>
                  </a:schemeClr>
                </a:solidFill>
              </a:rPr>
              <a:t>92.1</a:t>
            </a:r>
            <a:endParaRPr kumimoji="1" lang="ja-JP" altLang="en-US" sz="11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97083" y="219013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2019</a:t>
            </a:r>
            <a:endParaRPr kumimoji="1" lang="ja-JP" alt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435480" y="179268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2020</a:t>
            </a:r>
            <a:endParaRPr kumimoji="1" lang="ja-JP" altLang="en-US" sz="1400" dirty="0" smtClean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115010" y="992311"/>
            <a:ext cx="1528230" cy="65747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400" b="1" dirty="0" smtClean="0"/>
              <a:t>『</a:t>
            </a:r>
            <a:r>
              <a:rPr kumimoji="1" lang="ja-JP" altLang="en-US" sz="1400" b="1" dirty="0" smtClean="0"/>
              <a:t>超省エネ工場</a:t>
            </a:r>
            <a:r>
              <a:rPr kumimoji="1" lang="en-US" altLang="ja-JP" sz="1400" b="1" dirty="0" smtClean="0"/>
              <a:t>』</a:t>
            </a:r>
          </a:p>
          <a:p>
            <a:r>
              <a:rPr lang="ja-JP" altLang="en-US" sz="1100" dirty="0" smtClean="0"/>
              <a:t>　</a:t>
            </a:r>
            <a:r>
              <a:rPr lang="ja-JP" altLang="en-US" sz="1200" dirty="0" smtClean="0"/>
              <a:t>　目標：</a:t>
            </a:r>
            <a:r>
              <a:rPr lang="en-US" altLang="ja-JP" sz="1200" b="1" dirty="0">
                <a:solidFill>
                  <a:schemeClr val="accent6">
                    <a:lumMod val="75000"/>
                  </a:schemeClr>
                </a:solidFill>
              </a:rPr>
              <a:t>56</a:t>
            </a:r>
            <a:r>
              <a:rPr lang="ja-JP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千</a:t>
            </a:r>
            <a:r>
              <a:rPr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t-CO</a:t>
            </a:r>
            <a:r>
              <a:rPr lang="en-US" altLang="ja-JP" sz="1200" b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12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z="1200" dirty="0" smtClean="0"/>
              <a:t>　（</a:t>
            </a:r>
            <a:r>
              <a:rPr lang="en-US" altLang="ja-JP" sz="1200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ja-JP" altLang="en-US" sz="1200" dirty="0" smtClean="0"/>
              <a:t>対</a:t>
            </a:r>
            <a:r>
              <a:rPr lang="en-US" altLang="ja-JP" sz="1200" dirty="0" smtClean="0"/>
              <a:t>12</a:t>
            </a:r>
            <a:r>
              <a:rPr lang="ja-JP" altLang="en-US" sz="1200" dirty="0" smtClean="0"/>
              <a:t>年比）</a:t>
            </a:r>
            <a:endParaRPr lang="en-US" altLang="ja-JP" sz="1200" dirty="0" smtClean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9197950" y="2220660"/>
            <a:ext cx="4610558" cy="60016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目標（</a:t>
            </a:r>
            <a:r>
              <a:rPr lang="en-US" altLang="ja-JP" sz="1100" dirty="0" smtClean="0"/>
              <a:t>70</a:t>
            </a:r>
            <a:r>
              <a:rPr lang="ja-JP" altLang="en-US" sz="1100" dirty="0" smtClean="0"/>
              <a:t>千</a:t>
            </a:r>
            <a:r>
              <a:rPr lang="en-US" altLang="ja-JP" sz="1100" dirty="0" smtClean="0"/>
              <a:t>t-CO2)-18</a:t>
            </a:r>
            <a:r>
              <a:rPr lang="ja-JP" altLang="en-US" sz="1100" dirty="0" smtClean="0"/>
              <a:t>年完了実績（</a:t>
            </a:r>
            <a:r>
              <a:rPr lang="en-US" altLang="ja-JP" sz="1100" dirty="0" smtClean="0"/>
              <a:t>33.9</a:t>
            </a:r>
            <a:r>
              <a:rPr lang="ja-JP" altLang="en-US" sz="1100" dirty="0" smtClean="0"/>
              <a:t>千</a:t>
            </a:r>
            <a:r>
              <a:rPr lang="en-US" altLang="ja-JP" sz="1100" dirty="0" smtClean="0"/>
              <a:t>t-CO2</a:t>
            </a:r>
            <a:r>
              <a:rPr lang="ja-JP" altLang="en-US" sz="1100" dirty="0" smtClean="0"/>
              <a:t>）＝</a:t>
            </a:r>
            <a:r>
              <a:rPr lang="en-US" altLang="ja-JP" sz="1100" dirty="0" smtClean="0"/>
              <a:t>36,100t-CO2</a:t>
            </a:r>
            <a:r>
              <a:rPr lang="ja-JP" altLang="en-US" sz="1100" dirty="0" smtClean="0"/>
              <a:t>　</a:t>
            </a:r>
            <a:endParaRPr lang="en-US" altLang="ja-JP" sz="1100" dirty="0" smtClean="0"/>
          </a:p>
          <a:p>
            <a:r>
              <a:rPr lang="en-US" altLang="ja-JP" sz="1100" dirty="0" smtClean="0"/>
              <a:t>19</a:t>
            </a:r>
            <a:r>
              <a:rPr lang="ja-JP" altLang="en-US" sz="1100" dirty="0" smtClean="0"/>
              <a:t>年～</a:t>
            </a:r>
            <a:r>
              <a:rPr lang="en-US" altLang="ja-JP" sz="1100" dirty="0" smtClean="0"/>
              <a:t>22</a:t>
            </a:r>
            <a:r>
              <a:rPr lang="ja-JP" altLang="en-US" sz="1100" dirty="0" smtClean="0"/>
              <a:t>年（</a:t>
            </a:r>
            <a:r>
              <a:rPr lang="en-US" altLang="ja-JP" sz="1100" dirty="0" smtClean="0"/>
              <a:t>4</a:t>
            </a:r>
            <a:r>
              <a:rPr lang="ja-JP" altLang="en-US" sz="1100" dirty="0" smtClean="0"/>
              <a:t>年間）で達成</a:t>
            </a:r>
            <a:endParaRPr lang="en-US" altLang="ja-JP" sz="1100" dirty="0" smtClean="0"/>
          </a:p>
          <a:p>
            <a:r>
              <a:rPr lang="en-US" altLang="ja-JP" sz="1100" dirty="0"/>
              <a:t>19</a:t>
            </a:r>
            <a:r>
              <a:rPr lang="ja-JP" altLang="en-US" sz="1100" dirty="0" smtClean="0"/>
              <a:t>年目標　</a:t>
            </a:r>
            <a:r>
              <a:rPr lang="en-US" altLang="ja-JP" sz="1100" dirty="0" smtClean="0"/>
              <a:t>14,000 t-CO2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429723" y="136816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2021</a:t>
            </a:r>
            <a:endParaRPr kumimoji="1" lang="ja-JP" altLang="en-US" sz="1400" dirty="0" smtClean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3420579" y="99300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2022</a:t>
            </a:r>
            <a:endParaRPr kumimoji="1" lang="ja-JP" altLang="en-US" sz="1400" dirty="0" smtClean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3618921" y="2164582"/>
            <a:ext cx="261343" cy="37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3606662" y="1737404"/>
            <a:ext cx="261343" cy="37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3618922" y="1328132"/>
            <a:ext cx="261343" cy="37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17" idx="3"/>
            <a:endCxn id="83" idx="0"/>
          </p:cNvCxnSpPr>
          <p:nvPr/>
        </p:nvCxnSpPr>
        <p:spPr>
          <a:xfrm>
            <a:off x="3443649" y="844242"/>
            <a:ext cx="304877" cy="8800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矢印コネクタ 233"/>
          <p:cNvCxnSpPr>
            <a:stCxn id="96" idx="1"/>
            <a:endCxn id="41" idx="6"/>
          </p:cNvCxnSpPr>
          <p:nvPr/>
        </p:nvCxnSpPr>
        <p:spPr>
          <a:xfrm flipH="1">
            <a:off x="6510149" y="1321051"/>
            <a:ext cx="604861" cy="6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44" idx="1"/>
            <a:endCxn id="40" idx="6"/>
          </p:cNvCxnSpPr>
          <p:nvPr/>
        </p:nvCxnSpPr>
        <p:spPr>
          <a:xfrm flipH="1" flipV="1">
            <a:off x="6516713" y="2442499"/>
            <a:ext cx="598297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テキスト ボックス 240"/>
          <p:cNvSpPr txBox="1"/>
          <p:nvPr/>
        </p:nvSpPr>
        <p:spPr>
          <a:xfrm>
            <a:off x="5715099" y="2026718"/>
            <a:ext cx="6126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36.1</a:t>
            </a:r>
            <a:endParaRPr kumimoji="1" lang="ja-JP" alt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704926" y="1256914"/>
            <a:ext cx="6126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56.0</a:t>
            </a:r>
            <a:endParaRPr kumimoji="1" lang="ja-JP" alt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5739131" y="259754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5">
                    <a:lumMod val="50000"/>
                  </a:schemeClr>
                </a:solidFill>
              </a:rPr>
              <a:t>33.9</a:t>
            </a:r>
            <a:endParaRPr kumimoji="1" lang="ja-JP" altLang="en-US" sz="1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4" y="629414"/>
            <a:ext cx="8752768" cy="597021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75435" y="152360"/>
            <a:ext cx="71304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500" dirty="0" smtClean="0"/>
              <a:t>エアロス：エアブロー改善（省エネノズル化＋可視化）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855" y="6199523"/>
            <a:ext cx="893545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改善事例を基に実施要望部署と連携して改善推進⇒希望部署は生技部へ連絡を！</a:t>
            </a:r>
          </a:p>
        </p:txBody>
      </p:sp>
    </p:spTree>
    <p:extLst>
      <p:ext uri="{BB962C8B-B14F-4D97-AF65-F5344CB8AC3E}">
        <p14:creationId xmlns:p14="http://schemas.microsoft.com/office/powerpoint/2010/main" val="25416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/>
          <p:cNvSpPr txBox="1"/>
          <p:nvPr/>
        </p:nvSpPr>
        <p:spPr>
          <a:xfrm>
            <a:off x="1949235" y="18183"/>
            <a:ext cx="48510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400" b="1" u="sng" dirty="0">
                <a:solidFill>
                  <a:schemeClr val="accent2">
                    <a:lumMod val="50000"/>
                  </a:schemeClr>
                </a:solidFill>
                <a:latin typeface="Meiryo UI"/>
                <a:ea typeface="Meiryo UI"/>
                <a:cs typeface="Meiryo UI" panose="020B0604030504040204" pitchFamily="50" charset="-128"/>
              </a:rPr>
              <a:t>■ </a:t>
            </a:r>
            <a:r>
              <a:rPr lang="ja-JP" altLang="en-US" sz="2400" b="1" u="sng" dirty="0" smtClean="0">
                <a:solidFill>
                  <a:schemeClr val="accent2">
                    <a:lumMod val="50000"/>
                  </a:schemeClr>
                </a:solidFill>
                <a:latin typeface="Meiryo UI"/>
                <a:ea typeface="Meiryo UI"/>
                <a:cs typeface="Meiryo UI" panose="020B0604030504040204" pitchFamily="50" charset="-128"/>
              </a:rPr>
              <a:t>省エネ施策マッピング</a:t>
            </a:r>
            <a:r>
              <a:rPr lang="ja-JP" altLang="en-US" sz="2400" b="1" u="sng" dirty="0">
                <a:solidFill>
                  <a:schemeClr val="accent2">
                    <a:lumMod val="50000"/>
                  </a:schemeClr>
                </a:solidFill>
                <a:latin typeface="Meiryo UI"/>
                <a:ea typeface="Meiryo UI"/>
                <a:cs typeface="Meiryo UI" panose="020B0604030504040204" pitchFamily="50" charset="-128"/>
              </a:rPr>
              <a:t>［</a:t>
            </a:r>
            <a:r>
              <a:rPr lang="en-US" altLang="ja-JP" sz="2400" b="1" u="sng" dirty="0">
                <a:solidFill>
                  <a:schemeClr val="accent2">
                    <a:lumMod val="50000"/>
                  </a:schemeClr>
                </a:solidFill>
                <a:latin typeface="Meiryo UI"/>
                <a:ea typeface="Meiryo UI"/>
                <a:cs typeface="Meiryo UI" panose="020B0604030504040204" pitchFamily="50" charset="-128"/>
              </a:rPr>
              <a:t>DNJP</a:t>
            </a:r>
            <a:r>
              <a:rPr lang="ja-JP" altLang="en-US" sz="2400" b="1" u="sng" dirty="0">
                <a:solidFill>
                  <a:schemeClr val="accent2">
                    <a:lumMod val="50000"/>
                  </a:schemeClr>
                </a:solidFill>
                <a:latin typeface="Meiryo UI"/>
                <a:ea typeface="Meiryo UI"/>
                <a:cs typeface="Meiryo UI" panose="020B0604030504040204" pitchFamily="50" charset="-128"/>
              </a:rPr>
              <a:t>］</a:t>
            </a:r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251520" y="6125770"/>
            <a:ext cx="8738070" cy="687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wrap="none" lIns="108000" tIns="45720" rIns="10800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ja-JP" altLang="en-US" sz="2000" b="1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生革Ｃ一丸となり他部署との連携で開発活性化</a:t>
            </a:r>
            <a:endParaRPr lang="en-US" altLang="ja-JP" sz="2000" b="1" dirty="0">
              <a:solidFill>
                <a:schemeClr val="accent6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defRPr/>
            </a:pPr>
            <a:r>
              <a:rPr lang="ja-JP" altLang="en-US" sz="2000" b="1" dirty="0" smtClean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（製造部、施設部</a:t>
            </a:r>
            <a:r>
              <a:rPr lang="ja-JP" altLang="en-US" sz="2000" b="1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、安環部</a:t>
            </a:r>
            <a:r>
              <a:rPr lang="ja-JP" altLang="en-US" sz="2000" b="1" dirty="0" smtClean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2000" b="1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先進</a:t>
            </a:r>
            <a:r>
              <a:rPr lang="ja-JP" altLang="en-US" sz="2000" b="1" dirty="0" smtClean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エネルギー開発部</a:t>
            </a:r>
            <a:r>
              <a:rPr lang="ja-JP" altLang="en-US" sz="2000" b="1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など）</a:t>
            </a:r>
            <a:endParaRPr lang="en-US" altLang="ja-JP" sz="2000" b="1" dirty="0">
              <a:solidFill>
                <a:schemeClr val="accent6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0" y="447901"/>
            <a:ext cx="9004074" cy="5628490"/>
            <a:chOff x="4228112" y="535562"/>
            <a:chExt cx="5110776" cy="2722001"/>
          </a:xfrm>
        </p:grpSpPr>
        <p:sp>
          <p:nvSpPr>
            <p:cNvPr id="11264" name="円/楕円 11263"/>
            <p:cNvSpPr/>
            <p:nvPr/>
          </p:nvSpPr>
          <p:spPr>
            <a:xfrm>
              <a:off x="5013848" y="1271735"/>
              <a:ext cx="2816375" cy="118777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4000" dirty="0"/>
            </a:p>
          </p:txBody>
        </p:sp>
        <p:sp>
          <p:nvSpPr>
            <p:cNvPr id="11276" name="円/楕円 11275"/>
            <p:cNvSpPr/>
            <p:nvPr/>
          </p:nvSpPr>
          <p:spPr>
            <a:xfrm rot="16200000">
              <a:off x="7229465" y="1498091"/>
              <a:ext cx="1553971" cy="9115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 dirty="0"/>
            </a:p>
          </p:txBody>
        </p:sp>
        <p:cxnSp>
          <p:nvCxnSpPr>
            <p:cNvPr id="11" name="直線コネクタ 10"/>
            <p:cNvCxnSpPr>
              <a:stCxn id="14" idx="2"/>
              <a:endCxn id="53" idx="0"/>
            </p:cNvCxnSpPr>
            <p:nvPr/>
          </p:nvCxnSpPr>
          <p:spPr>
            <a:xfrm flipH="1">
              <a:off x="6689048" y="822117"/>
              <a:ext cx="4139" cy="214556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endCxn id="33" idx="1"/>
            </p:cNvCxnSpPr>
            <p:nvPr/>
          </p:nvCxnSpPr>
          <p:spPr>
            <a:xfrm flipV="1">
              <a:off x="4788024" y="1827326"/>
              <a:ext cx="3744416" cy="2767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8657002" y="1700808"/>
              <a:ext cx="507170" cy="253036"/>
            </a:xfrm>
            <a:prstGeom prst="rect">
              <a:avLst/>
            </a:prstGeom>
            <a:solidFill>
              <a:srgbClr val="0000FF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chemeClr val="bg1"/>
                  </a:solidFill>
                </a:rPr>
                <a:t>品質</a:t>
              </a: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8512936" y="1987626"/>
              <a:ext cx="825952" cy="25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u="sng" dirty="0">
                  <a:solidFill>
                    <a:srgbClr val="0000FF"/>
                  </a:solidFill>
                </a:rPr>
                <a:t>関係あり</a:t>
              </a: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4269634" y="1927082"/>
              <a:ext cx="839460" cy="25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u="sng" dirty="0">
                  <a:solidFill>
                    <a:srgbClr val="0000FF"/>
                  </a:solidFill>
                </a:rPr>
                <a:t>関係なし</a:t>
              </a:r>
            </a:p>
          </p:txBody>
        </p:sp>
        <p:sp>
          <p:nvSpPr>
            <p:cNvPr id="11270" name="テキスト ボックス 11269"/>
            <p:cNvSpPr txBox="1"/>
            <p:nvPr/>
          </p:nvSpPr>
          <p:spPr>
            <a:xfrm>
              <a:off x="5877481" y="1280153"/>
              <a:ext cx="795414" cy="223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u="sng" dirty="0">
                  <a:solidFill>
                    <a:schemeClr val="accent4">
                      <a:lumMod val="50000"/>
                    </a:schemeClr>
                  </a:solidFill>
                </a:rPr>
                <a:t>PEF</a:t>
              </a:r>
              <a:r>
                <a:rPr lang="ja-JP" altLang="en-US" sz="2400" b="1" u="sng" dirty="0">
                  <a:solidFill>
                    <a:schemeClr val="accent4">
                      <a:lumMod val="50000"/>
                    </a:schemeClr>
                  </a:solidFill>
                </a:rPr>
                <a:t>活動</a:t>
              </a:r>
            </a:p>
          </p:txBody>
        </p:sp>
        <p:sp>
          <p:nvSpPr>
            <p:cNvPr id="11274" name="円/楕円 11273"/>
            <p:cNvSpPr/>
            <p:nvPr/>
          </p:nvSpPr>
          <p:spPr>
            <a:xfrm>
              <a:off x="8557694" y="725057"/>
              <a:ext cx="295973" cy="1289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3200" dirty="0"/>
            </a:p>
          </p:txBody>
        </p:sp>
        <p:sp>
          <p:nvSpPr>
            <p:cNvPr id="11275" name="テキスト ボックス 11274"/>
            <p:cNvSpPr txBox="1"/>
            <p:nvPr/>
          </p:nvSpPr>
          <p:spPr>
            <a:xfrm>
              <a:off x="8809963" y="698264"/>
              <a:ext cx="469348" cy="178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：強い</a:t>
              </a:r>
            </a:p>
          </p:txBody>
        </p:sp>
        <p:sp>
          <p:nvSpPr>
            <p:cNvPr id="11277" name="テキスト ボックス 11276"/>
            <p:cNvSpPr txBox="1"/>
            <p:nvPr/>
          </p:nvSpPr>
          <p:spPr>
            <a:xfrm>
              <a:off x="5253784" y="1473843"/>
              <a:ext cx="1247394" cy="178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空調・ﾓｰﾀのｲﾝﾊﾞｰﾀ化</a:t>
              </a:r>
              <a:endParaRPr lang="ja-JP" altLang="en-US" dirty="0"/>
            </a:p>
          </p:txBody>
        </p:sp>
        <p:sp>
          <p:nvSpPr>
            <p:cNvPr id="11278" name="テキスト ボックス 11277"/>
            <p:cNvSpPr txBox="1"/>
            <p:nvPr/>
          </p:nvSpPr>
          <p:spPr>
            <a:xfrm>
              <a:off x="5426233" y="1636207"/>
              <a:ext cx="482857" cy="178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LED</a:t>
              </a:r>
              <a:r>
                <a:rPr lang="ja-JP" altLang="en-US" dirty="0"/>
                <a:t>化</a:t>
              </a: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6748674" y="1276349"/>
              <a:ext cx="572494" cy="223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u="sng" dirty="0">
                  <a:solidFill>
                    <a:schemeClr val="accent4">
                      <a:lumMod val="50000"/>
                    </a:schemeClr>
                  </a:solidFill>
                </a:rPr>
                <a:t>ｴﾈ</a:t>
              </a:r>
              <a:r>
                <a:rPr lang="en-US" altLang="ja-JP" sz="2400" b="1" u="sng" dirty="0">
                  <a:solidFill>
                    <a:schemeClr val="accent4">
                      <a:lumMod val="50000"/>
                    </a:schemeClr>
                  </a:solidFill>
                </a:rPr>
                <a:t>JIT</a:t>
              </a:r>
              <a:endParaRPr lang="ja-JP" altLang="en-US" sz="2400" b="1" u="sng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5909925" y="2084375"/>
              <a:ext cx="759928" cy="31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ｴｱ漏れ改善</a:t>
              </a:r>
              <a:endParaRPr lang="en-US" altLang="ja-JP" dirty="0" smtClean="0"/>
            </a:p>
            <a:p>
              <a:r>
                <a:rPr lang="ja-JP" altLang="en-US" dirty="0" smtClean="0"/>
                <a:t>ｴｱﾌﾞﾛｰ改善</a:t>
              </a:r>
              <a:endParaRPr lang="ja-JP" altLang="en-US" dirty="0"/>
            </a:p>
          </p:txBody>
        </p:sp>
        <p:sp>
          <p:nvSpPr>
            <p:cNvPr id="11279" name="テキスト ボックス 11278"/>
            <p:cNvSpPr txBox="1"/>
            <p:nvPr/>
          </p:nvSpPr>
          <p:spPr>
            <a:xfrm>
              <a:off x="6505262" y="1507273"/>
              <a:ext cx="1011459" cy="178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不要時供給</a:t>
              </a:r>
              <a:r>
                <a:rPr lang="ja-JP" altLang="en-US" sz="1600" dirty="0"/>
                <a:t>停止</a:t>
              </a:r>
            </a:p>
          </p:txBody>
        </p:sp>
        <p:sp>
          <p:nvSpPr>
            <p:cNvPr id="11280" name="テキスト ボックス 11279"/>
            <p:cNvSpPr txBox="1"/>
            <p:nvPr/>
          </p:nvSpPr>
          <p:spPr>
            <a:xfrm>
              <a:off x="6034326" y="1678919"/>
              <a:ext cx="622436" cy="178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間欠運転</a:t>
              </a:r>
              <a:endParaRPr lang="ja-JP" altLang="en-US" sz="1400" dirty="0"/>
            </a:p>
          </p:txBody>
        </p:sp>
        <p:sp>
          <p:nvSpPr>
            <p:cNvPr id="11281" name="テキスト ボックス 11280"/>
            <p:cNvSpPr txBox="1"/>
            <p:nvPr/>
          </p:nvSpPr>
          <p:spPr>
            <a:xfrm>
              <a:off x="5292119" y="1909881"/>
              <a:ext cx="1284017" cy="178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不要</a:t>
              </a:r>
              <a:r>
                <a:rPr lang="ja-JP" altLang="en-US" dirty="0" smtClean="0"/>
                <a:t>時設備運転</a:t>
              </a:r>
              <a:r>
                <a:rPr lang="ja-JP" altLang="en-US" dirty="0"/>
                <a:t>停止</a:t>
              </a:r>
            </a:p>
          </p:txBody>
        </p:sp>
        <p:sp>
          <p:nvSpPr>
            <p:cNvPr id="11282" name="テキスト ボックス 11281"/>
            <p:cNvSpPr txBox="1"/>
            <p:nvPr/>
          </p:nvSpPr>
          <p:spPr>
            <a:xfrm>
              <a:off x="6697279" y="1844749"/>
              <a:ext cx="584323" cy="178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u="sng" dirty="0">
                  <a:solidFill>
                    <a:schemeClr val="accent4">
                      <a:lumMod val="50000"/>
                    </a:schemeClr>
                  </a:solidFill>
                </a:rPr>
                <a:t>見える化</a:t>
              </a:r>
            </a:p>
          </p:txBody>
        </p:sp>
        <p:sp>
          <p:nvSpPr>
            <p:cNvPr id="11283" name="テキスト ボックス 11282"/>
            <p:cNvSpPr txBox="1"/>
            <p:nvPr/>
          </p:nvSpPr>
          <p:spPr>
            <a:xfrm>
              <a:off x="6724467" y="1967737"/>
              <a:ext cx="628906" cy="28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・ｴﾈ使用量</a:t>
              </a:r>
              <a:endParaRPr lang="en-US" altLang="ja-JP" sz="1600" dirty="0" smtClean="0"/>
            </a:p>
            <a:p>
              <a:r>
                <a:rPr lang="ja-JP" altLang="en-US" sz="1600" dirty="0" smtClean="0"/>
                <a:t>・ｴﾈ原単位</a:t>
              </a:r>
              <a:endParaRPr lang="ja-JP" altLang="en-US" sz="1600" dirty="0"/>
            </a:p>
          </p:txBody>
        </p:sp>
        <p:sp>
          <p:nvSpPr>
            <p:cNvPr id="11291" name="正方形/長方形 11290"/>
            <p:cNvSpPr/>
            <p:nvPr/>
          </p:nvSpPr>
          <p:spPr>
            <a:xfrm>
              <a:off x="4228112" y="535562"/>
              <a:ext cx="5091582" cy="2722001"/>
            </a:xfrm>
            <a:prstGeom prst="rect">
              <a:avLst/>
            </a:prstGeom>
            <a:noFill/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3600" dirty="0"/>
            </a:p>
          </p:txBody>
        </p:sp>
        <p:sp>
          <p:nvSpPr>
            <p:cNvPr id="101" name="円/楕円 100"/>
            <p:cNvSpPr/>
            <p:nvPr/>
          </p:nvSpPr>
          <p:spPr>
            <a:xfrm>
              <a:off x="5723297" y="2489379"/>
              <a:ext cx="2686516" cy="4038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②生産プロセス革新</a:t>
              </a:r>
              <a:endParaRPr lang="ja-JP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6435463" y="2967682"/>
              <a:ext cx="507170" cy="2530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chemeClr val="bg1"/>
                  </a:solidFill>
                </a:rPr>
                <a:t>使用</a:t>
              </a:r>
            </a:p>
          </p:txBody>
        </p:sp>
        <p:sp>
          <p:nvSpPr>
            <p:cNvPr id="11294" name="テキスト ボックス 11293"/>
            <p:cNvSpPr txBox="1"/>
            <p:nvPr/>
          </p:nvSpPr>
          <p:spPr>
            <a:xfrm>
              <a:off x="7568494" y="1626689"/>
              <a:ext cx="920067" cy="52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①ｴﾈﾑﾀﾞ</a:t>
              </a:r>
              <a:endParaRPr lang="en-US" altLang="ja-JP" sz="2400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ja-JP" alt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　徹底</a:t>
              </a:r>
              <a:r>
                <a:rPr lang="ja-JP" altLang="en-U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排除</a:t>
              </a:r>
              <a:endParaRPr lang="en-US" altLang="ja-JP" sz="24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ja-JP" alt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　（生産</a:t>
              </a:r>
              <a:r>
                <a:rPr lang="ja-JP" alt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設備</a:t>
              </a:r>
              <a:r>
                <a:rPr lang="en-US" altLang="ja-JP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  <a:endParaRPr lang="ja-JP" alt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7685180" y="2153702"/>
              <a:ext cx="617988" cy="253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b="1" dirty="0">
                  <a:solidFill>
                    <a:schemeClr val="accent6">
                      <a:lumMod val="50000"/>
                    </a:schemeClr>
                  </a:solidFill>
                </a:rPr>
                <a:t>戻す・貯める</a:t>
              </a:r>
              <a:endParaRPr lang="en-US" altLang="ja-JP" sz="14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ja-JP" altLang="en-US" sz="1400" b="1" dirty="0">
                  <a:solidFill>
                    <a:schemeClr val="accent6">
                      <a:lumMod val="50000"/>
                    </a:schemeClr>
                  </a:solidFill>
                </a:rPr>
                <a:t>使い切る</a:t>
              </a:r>
            </a:p>
          </p:txBody>
        </p:sp>
        <p:sp>
          <p:nvSpPr>
            <p:cNvPr id="104" name="円/楕円 103"/>
            <p:cNvSpPr/>
            <p:nvPr/>
          </p:nvSpPr>
          <p:spPr>
            <a:xfrm>
              <a:off x="5035017" y="877005"/>
              <a:ext cx="3436521" cy="3503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③</a:t>
              </a:r>
              <a:r>
                <a:rPr lang="en-US" altLang="ja-JP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CO</a:t>
              </a:r>
              <a:r>
                <a:rPr lang="en-US" altLang="ja-JP" sz="2400" b="1" baseline="-25000" dirty="0" smtClean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lang="ja-JP" altLang="en-U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ゼロ技術導入</a:t>
              </a:r>
              <a:endParaRPr lang="ja-JP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6439602" y="569081"/>
              <a:ext cx="507170" cy="2530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chemeClr val="bg1"/>
                  </a:solidFill>
                </a:rPr>
                <a:t>供給</a:t>
              </a:r>
            </a:p>
          </p:txBody>
        </p:sp>
        <p:sp>
          <p:nvSpPr>
            <p:cNvPr id="105" name="円/楕円 104"/>
            <p:cNvSpPr/>
            <p:nvPr/>
          </p:nvSpPr>
          <p:spPr>
            <a:xfrm>
              <a:off x="8538495" y="915362"/>
              <a:ext cx="334374" cy="1231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8809963" y="887866"/>
              <a:ext cx="469348" cy="178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：弱い</a:t>
              </a:r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4635133" y="55454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（生産系）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46525" y="6025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（施設系）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06346" y="1879698"/>
            <a:ext cx="262123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7030A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『</a:t>
            </a:r>
            <a:r>
              <a:rPr lang="ja-JP" altLang="en-US" sz="2000" dirty="0" smtClean="0"/>
              <a:t>超省ｴﾈ工場</a:t>
            </a:r>
            <a:r>
              <a:rPr lang="en-US" altLang="ja-JP" sz="2000" dirty="0" smtClean="0"/>
              <a:t>』</a:t>
            </a:r>
            <a:r>
              <a:rPr lang="ja-JP" altLang="en-US" sz="2000" dirty="0" smtClean="0"/>
              <a:t>ﾃｰﾏ形成</a:t>
            </a:r>
            <a:endParaRPr kumimoji="1" lang="ja-JP" altLang="en-US" sz="2000" dirty="0" smtClean="0"/>
          </a:p>
        </p:txBody>
      </p:sp>
      <p:cxnSp>
        <p:nvCxnSpPr>
          <p:cNvPr id="7" name="直線コネクタ 6"/>
          <p:cNvCxnSpPr>
            <a:stCxn id="4" idx="1"/>
          </p:cNvCxnSpPr>
          <p:nvPr/>
        </p:nvCxnSpPr>
        <p:spPr>
          <a:xfrm flipH="1" flipV="1">
            <a:off x="5992052" y="1574906"/>
            <a:ext cx="314294" cy="504847"/>
          </a:xfrm>
          <a:prstGeom prst="line">
            <a:avLst/>
          </a:prstGeom>
          <a:ln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" idx="1"/>
          </p:cNvCxnSpPr>
          <p:nvPr/>
        </p:nvCxnSpPr>
        <p:spPr>
          <a:xfrm flipH="1">
            <a:off x="6097671" y="2079753"/>
            <a:ext cx="208675" cy="561646"/>
          </a:xfrm>
          <a:prstGeom prst="line">
            <a:avLst/>
          </a:prstGeom>
          <a:ln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92638" y="5329958"/>
            <a:ext cx="236475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00FF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『</a:t>
            </a:r>
            <a:r>
              <a:rPr lang="ja-JP" altLang="en-US" sz="2000" dirty="0" smtClean="0"/>
              <a:t>革新技術</a:t>
            </a:r>
            <a:r>
              <a:rPr lang="en-US" altLang="ja-JP" sz="2000" dirty="0" smtClean="0"/>
              <a:t>』</a:t>
            </a:r>
            <a:r>
              <a:rPr lang="ja-JP" altLang="en-US" sz="2000" dirty="0" smtClean="0"/>
              <a:t>ﾃｰﾏ形成</a:t>
            </a:r>
            <a:endParaRPr kumimoji="1" lang="ja-JP" altLang="en-US" sz="2000" dirty="0" smtClean="0"/>
          </a:p>
        </p:txBody>
      </p:sp>
      <p:cxnSp>
        <p:nvCxnSpPr>
          <p:cNvPr id="52" name="直線コネクタ 51"/>
          <p:cNvCxnSpPr>
            <a:endCxn id="51" idx="3"/>
          </p:cNvCxnSpPr>
          <p:nvPr/>
        </p:nvCxnSpPr>
        <p:spPr>
          <a:xfrm flipH="1">
            <a:off x="2657388" y="4905456"/>
            <a:ext cx="993680" cy="624557"/>
          </a:xfrm>
          <a:prstGeom prst="line">
            <a:avLst/>
          </a:prstGeom>
          <a:ln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4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-162954" y="37769"/>
            <a:ext cx="9144000" cy="353943"/>
          </a:xfrm>
        </p:spPr>
        <p:txBody>
          <a:bodyPr/>
          <a:lstStyle/>
          <a:p>
            <a:r>
              <a:rPr lang="ja-JP" altLang="en-US" u="sng" dirty="0" smtClean="0">
                <a:solidFill>
                  <a:schemeClr val="accent2">
                    <a:lumMod val="50000"/>
                  </a:schemeClr>
                </a:solidFill>
              </a:rPr>
              <a:t>エコビジョン</a:t>
            </a:r>
            <a:r>
              <a:rPr lang="en-US" altLang="ja-JP" u="sng" dirty="0">
                <a:solidFill>
                  <a:schemeClr val="accent2">
                    <a:lumMod val="50000"/>
                  </a:schemeClr>
                </a:solidFill>
              </a:rPr>
              <a:t>2025</a:t>
            </a:r>
            <a:r>
              <a:rPr lang="ja-JP" altLang="en-US" u="sng" dirty="0">
                <a:solidFill>
                  <a:schemeClr val="accent2">
                    <a:lumMod val="50000"/>
                  </a:schemeClr>
                </a:solidFill>
              </a:rPr>
              <a:t>に向けた達成</a:t>
            </a:r>
            <a:r>
              <a:rPr lang="ja-JP" altLang="en-US" u="sng" dirty="0" smtClean="0">
                <a:solidFill>
                  <a:schemeClr val="accent2">
                    <a:lumMod val="50000"/>
                  </a:schemeClr>
                </a:solidFill>
              </a:rPr>
              <a:t>状況</a:t>
            </a:r>
            <a:endParaRPr kumimoji="1" lang="ja-JP" altLang="en-US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6598038" y="6367265"/>
            <a:ext cx="2057400" cy="365125"/>
          </a:xfrm>
        </p:spPr>
        <p:txBody>
          <a:bodyPr/>
          <a:lstStyle/>
          <a:p>
            <a:fld id="{80F554CA-2BEA-3E4B-997B-FC51848F792A}" type="slidenum">
              <a:rPr lang="ja-JP" altLang="en-US" smtClean="0">
                <a:latin typeface="Meiryo UI" panose="020B0604030504040204" pitchFamily="50" charset="-128"/>
              </a:rPr>
              <a:pPr/>
              <a:t>4</a:t>
            </a:fld>
            <a:r>
              <a:rPr lang="en-US" altLang="ja-JP" dirty="0" smtClean="0">
                <a:latin typeface="Meiryo UI" panose="020B0604030504040204" pitchFamily="50" charset="-128"/>
              </a:rPr>
              <a:t> </a:t>
            </a:r>
            <a:endParaRPr lang="ja-JP" altLang="en-US" dirty="0">
              <a:latin typeface="Meiryo UI" panose="020B0604030504040204" pitchFamily="50" charset="-128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35592" y="5998522"/>
            <a:ext cx="8918921" cy="8002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0" rIns="288000" bIns="0" rtlCol="0" anchor="ctr" anchorCtr="0">
            <a:spAutoFit/>
          </a:bodyPr>
          <a:lstStyle/>
          <a:p>
            <a:endParaRPr lang="en-US" altLang="ja-JP" sz="1100" b="1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r>
              <a:rPr lang="ja-JP" altLang="en-US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１．形成ﾃｰﾏの具現化と効果検証、新規ﾃｰﾏの開拓</a:t>
            </a:r>
            <a:endParaRPr lang="en-US" altLang="ja-JP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ja-JP" altLang="en-US" b="1" dirty="0" smtClean="0">
                <a:solidFill>
                  <a:schemeClr val="accent6">
                    <a:lumMod val="50000"/>
                  </a:schemeClr>
                </a:solidFill>
              </a:rPr>
              <a:t>２．対策優先分野（熱ロス、エアロス、空調ロス）の深堀り</a:t>
            </a:r>
            <a:endParaRPr lang="en-US" altLang="ja-JP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/>
          </p:nvPr>
        </p:nvGraphicFramePr>
        <p:xfrm>
          <a:off x="36577" y="3447410"/>
          <a:ext cx="9070846" cy="2343092"/>
        </p:xfrm>
        <a:graphic>
          <a:graphicData uri="http://schemas.openxmlformats.org/drawingml/2006/table">
            <a:tbl>
              <a:tblPr/>
              <a:tblGrid>
                <a:gridCol w="1241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886">
                  <a:extLst>
                    <a:ext uri="{9D8B030D-6E8A-4147-A177-3AD203B41FA5}">
                      <a16:colId xmlns:a16="http://schemas.microsoft.com/office/drawing/2014/main" val="1599916564"/>
                    </a:ext>
                  </a:extLst>
                </a:gridCol>
                <a:gridCol w="398403">
                  <a:extLst>
                    <a:ext uri="{9D8B030D-6E8A-4147-A177-3AD203B41FA5}">
                      <a16:colId xmlns:a16="http://schemas.microsoft.com/office/drawing/2014/main" val="2469367428"/>
                    </a:ext>
                  </a:extLst>
                </a:gridCol>
                <a:gridCol w="766254">
                  <a:extLst>
                    <a:ext uri="{9D8B030D-6E8A-4147-A177-3AD203B41FA5}">
                      <a16:colId xmlns:a16="http://schemas.microsoft.com/office/drawing/2014/main" val="2002349998"/>
                    </a:ext>
                  </a:extLst>
                </a:gridCol>
                <a:gridCol w="760976">
                  <a:extLst>
                    <a:ext uri="{9D8B030D-6E8A-4147-A177-3AD203B41FA5}">
                      <a16:colId xmlns:a16="http://schemas.microsoft.com/office/drawing/2014/main" val="4077576620"/>
                    </a:ext>
                  </a:extLst>
                </a:gridCol>
                <a:gridCol w="266611">
                  <a:extLst>
                    <a:ext uri="{9D8B030D-6E8A-4147-A177-3AD203B41FA5}">
                      <a16:colId xmlns:a16="http://schemas.microsoft.com/office/drawing/2014/main" val="788206554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335726519"/>
                    </a:ext>
                  </a:extLst>
                </a:gridCol>
                <a:gridCol w="1879122">
                  <a:extLst>
                    <a:ext uri="{9D8B030D-6E8A-4147-A177-3AD203B41FA5}">
                      <a16:colId xmlns:a16="http://schemas.microsoft.com/office/drawing/2014/main" val="736777993"/>
                    </a:ext>
                  </a:extLst>
                </a:gridCol>
              </a:tblGrid>
              <a:tr h="2833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施策</a:t>
                      </a:r>
                      <a:endParaRPr kumimoji="1" lang="en-US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ﾏｯﾋﾟﾝｸﾞ　　</a:t>
                      </a: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年効果</a:t>
                      </a:r>
                      <a:endParaRPr kumimoji="1" lang="en-US" altLang="ja-JP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(=22</a:t>
                      </a:r>
                      <a:r>
                        <a:rPr kumimoji="1" lang="ja-JP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年までにﾃｰﾏ形成）</a:t>
                      </a:r>
                      <a:endParaRPr kumimoji="1" lang="ja-JP" altLang="en-US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達成率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評価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活動実績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年達成</a:t>
                      </a:r>
                      <a:endParaRPr kumimoji="1" lang="en-US" altLang="ja-JP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に向けた課題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26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計画</a:t>
                      </a:r>
                      <a:endParaRPr kumimoji="1" lang="en-US" altLang="ja-JP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千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t-CO</a:t>
                      </a:r>
                      <a:r>
                        <a:rPr kumimoji="1" lang="en-US" altLang="ja-JP" sz="900" b="1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kumimoji="1" lang="en-US" altLang="ja-JP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実績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</a:t>
                      </a: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月末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千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t-CO</a:t>
                      </a:r>
                      <a:r>
                        <a:rPr kumimoji="1" lang="en-US" altLang="ja-JP" sz="900" b="1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歩留り</a:t>
                      </a:r>
                      <a:endParaRPr kumimoji="1" lang="en-US" altLang="ja-JP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考慮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kumimoji="1" lang="ja-JP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endParaRPr kumimoji="1" lang="en-US" altLang="ja-JP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目標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7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（製造設備）</a:t>
                      </a:r>
                      <a:endParaRPr kumimoji="1" lang="en-US" altLang="ja-JP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　</a:t>
                      </a: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『</a:t>
                      </a: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革新技術</a:t>
                      </a: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ﾃｰﾏ形成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latin typeface="+mn-lt"/>
                        </a:rPr>
                        <a:t>36.1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19.7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latin typeface="+mn-lt"/>
                        </a:rPr>
                        <a:t>54%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38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％</a:t>
                      </a:r>
                      <a:endParaRPr kumimoji="1" lang="en-US" altLang="ja-JP" sz="12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歩留</a:t>
                      </a:r>
                      <a:r>
                        <a:rPr kumimoji="1" lang="en-US" altLang="ja-JP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70</a:t>
                      </a:r>
                      <a:r>
                        <a:rPr kumimoji="1" lang="ja-JP" altLang="en-US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％</a:t>
                      </a:r>
                      <a:r>
                        <a:rPr kumimoji="1" lang="en-US" altLang="ja-JP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&gt;25%/</a:t>
                      </a:r>
                      <a:r>
                        <a:rPr kumimoji="1" lang="ja-JP" altLang="en-US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年</a:t>
                      </a:r>
                      <a:endParaRPr kumimoji="1" lang="en-US" altLang="ja-JP" sz="11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latin typeface="+mn-lt"/>
                        </a:rPr>
                        <a:t>9,025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latin typeface="+mn-lt"/>
                        </a:rPr>
                        <a:t>t-CO2/</a:t>
                      </a:r>
                      <a:r>
                        <a:rPr kumimoji="1" lang="ja-JP" altLang="en-US" sz="1000" b="0" dirty="0" smtClean="0">
                          <a:latin typeface="+mn-lt"/>
                        </a:rPr>
                        <a:t>年</a:t>
                      </a:r>
                      <a:endParaRPr kumimoji="1" lang="en-US" altLang="ja-JP" sz="10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○</a:t>
                      </a:r>
                      <a:endParaRPr kumimoji="1" lang="en-US" altLang="ja-JP" sz="12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・製造設備技術開発　全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24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件</a:t>
                      </a:r>
                      <a:r>
                        <a:rPr kumimoji="1" lang="ja-JP" altLang="en-US" sz="1000" b="0" dirty="0" smtClean="0">
                          <a:latin typeface="+mn-lt"/>
                        </a:rPr>
                        <a:t>（新規</a:t>
                      </a:r>
                      <a:r>
                        <a:rPr kumimoji="1" lang="en-US" altLang="ja-JP" sz="1000" b="0" dirty="0" smtClean="0">
                          <a:latin typeface="+mn-lt"/>
                        </a:rPr>
                        <a:t>14</a:t>
                      </a:r>
                      <a:r>
                        <a:rPr kumimoji="1" lang="ja-JP" altLang="en-US" sz="1000" b="0" dirty="0" smtClean="0">
                          <a:latin typeface="+mn-lt"/>
                        </a:rPr>
                        <a:t>件、継続</a:t>
                      </a:r>
                      <a:r>
                        <a:rPr kumimoji="1" lang="en-US" altLang="ja-JP" sz="1000" b="0" dirty="0" smtClean="0">
                          <a:latin typeface="+mn-lt"/>
                        </a:rPr>
                        <a:t>10</a:t>
                      </a:r>
                      <a:r>
                        <a:rPr kumimoji="1" lang="ja-JP" altLang="en-US" sz="1000" b="0" dirty="0" smtClean="0">
                          <a:latin typeface="+mn-lt"/>
                        </a:rPr>
                        <a:t>件）</a:t>
                      </a:r>
                      <a:endParaRPr kumimoji="1" lang="en-US" altLang="ja-JP" sz="10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・新規ﾃｰﾏの実現化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・毎年新規ﾃｰﾏ開拓要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(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効果大ﾃｰﾏ掘り起し）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757867"/>
                  </a:ext>
                </a:extLst>
              </a:tr>
              <a:tr h="9562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『</a:t>
                      </a: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超省ｴﾈ工場</a:t>
                      </a: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ﾃｰﾏ形成</a:t>
                      </a: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50" charset="-128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latin typeface="+mn-lt"/>
                          <a:ea typeface="+mn-ea"/>
                        </a:rPr>
                        <a:t>56.0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latin typeface="+mn-lt"/>
                        </a:rPr>
                        <a:t>29.5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latin typeface="+mn-lt"/>
                        </a:rPr>
                        <a:t>53%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27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％</a:t>
                      </a:r>
                      <a:endParaRPr kumimoji="1" lang="en-US" altLang="ja-JP" sz="12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歩留</a:t>
                      </a:r>
                      <a:r>
                        <a:rPr kumimoji="1" lang="en-US" altLang="ja-JP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50%)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&gt;25%/</a:t>
                      </a:r>
                      <a:r>
                        <a:rPr kumimoji="1" lang="ja-JP" altLang="en-US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年</a:t>
                      </a:r>
                      <a:endParaRPr kumimoji="1" lang="en-US" altLang="ja-JP" sz="11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latin typeface="+mn-lt"/>
                        </a:rPr>
                        <a:t>14,000 t-CO2/</a:t>
                      </a:r>
                      <a:r>
                        <a:rPr kumimoji="1" lang="ja-JP" altLang="en-US" sz="1000" b="0" dirty="0" smtClean="0">
                          <a:latin typeface="+mn-lt"/>
                        </a:rPr>
                        <a:t>年</a:t>
                      </a:r>
                      <a:endParaRPr kumimoji="1" lang="en-US" altLang="ja-JP" sz="10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○</a:t>
                      </a:r>
                      <a:endParaRPr kumimoji="1" lang="en-US" altLang="ja-JP" sz="12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・製造部生技</a:t>
                      </a:r>
                      <a:r>
                        <a:rPr kumimoji="1" lang="en-US" altLang="ja-JP" sz="1050" b="0" dirty="0" smtClean="0">
                          <a:latin typeface="+mn-lt"/>
                        </a:rPr>
                        <a:t>(16</a:t>
                      </a:r>
                      <a:r>
                        <a:rPr kumimoji="1" lang="ja-JP" altLang="en-US" sz="1050" b="0" dirty="0" smtClean="0">
                          <a:latin typeface="+mn-lt"/>
                        </a:rPr>
                        <a:t>ヵ所</a:t>
                      </a:r>
                      <a:r>
                        <a:rPr kumimoji="1" lang="en-US" altLang="ja-JP" sz="1050" b="0" dirty="0" smtClean="0">
                          <a:latin typeface="+mn-lt"/>
                        </a:rPr>
                        <a:t>)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聞込みと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CO</a:t>
                      </a:r>
                      <a:r>
                        <a:rPr kumimoji="1" lang="en-US" altLang="ja-JP" sz="1200" b="0" baseline="-25000" dirty="0" smtClean="0">
                          <a:latin typeface="+mn-lt"/>
                        </a:rPr>
                        <a:t>2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排出量分析で優先分野抽出（熱ﾛｽ、ｴｱﾛｽ、空調ﾛｽ）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50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年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CO</a:t>
                      </a:r>
                      <a:r>
                        <a:rPr kumimoji="1" lang="en-US" altLang="ja-JP" sz="1200" b="0" baseline="-25000" dirty="0" smtClean="0">
                          <a:latin typeface="+mn-lt"/>
                        </a:rPr>
                        <a:t>2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ｾﾞﾛ技術開発開始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・優先分野の深堀り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CO</a:t>
                      </a:r>
                      <a:r>
                        <a:rPr kumimoji="1" lang="en-US" altLang="ja-JP" sz="1200" b="0" baseline="-25000" dirty="0" smtClean="0">
                          <a:latin typeface="+mn-lt"/>
                        </a:rPr>
                        <a:t>2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ｾﾞﾛ技術効率向上に必要な排熱活用の具体化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22002" y="5885959"/>
            <a:ext cx="231505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50000"/>
                  </a:schemeClr>
                </a:solidFill>
              </a:rPr>
              <a:t>25</a:t>
            </a:r>
            <a:r>
              <a:rPr lang="ja-JP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年目標達成に向けた課題</a:t>
            </a:r>
            <a:endParaRPr kumimoji="1" lang="en-US" altLang="ja-JP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964194" y="550752"/>
            <a:ext cx="6028280" cy="2548498"/>
            <a:chOff x="1000897" y="928814"/>
            <a:chExt cx="6295299" cy="2771897"/>
          </a:xfrm>
        </p:grpSpPr>
        <p:cxnSp>
          <p:nvCxnSpPr>
            <p:cNvPr id="4" name="直線コネクタ 3"/>
            <p:cNvCxnSpPr/>
            <p:nvPr/>
          </p:nvCxnSpPr>
          <p:spPr>
            <a:xfrm>
              <a:off x="1103505" y="3640772"/>
              <a:ext cx="619269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1103505" y="928814"/>
              <a:ext cx="0" cy="277189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000897" y="3296399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1000897" y="2906261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1000897" y="2558047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1000897" y="2182391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1000897" y="1820121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1000897" y="1446088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1000897" y="1103429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コネクタ 24"/>
          <p:cNvCxnSpPr/>
          <p:nvPr/>
        </p:nvCxnSpPr>
        <p:spPr>
          <a:xfrm flipV="1">
            <a:off x="3407849" y="923633"/>
            <a:ext cx="35272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7115010" y="2208584"/>
            <a:ext cx="1992413" cy="66172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(</a:t>
            </a:r>
            <a:r>
              <a:rPr kumimoji="1" lang="ja-JP" altLang="en-US" sz="1200" b="1" dirty="0" smtClean="0"/>
              <a:t>製造設備</a:t>
            </a:r>
            <a:r>
              <a:rPr kumimoji="1" lang="en-US" altLang="ja-JP" sz="1200" b="1" dirty="0" smtClean="0"/>
              <a:t>)</a:t>
            </a:r>
            <a:r>
              <a:rPr kumimoji="1" lang="en-US" altLang="ja-JP" sz="1400" b="1" dirty="0" smtClean="0"/>
              <a:t>『</a:t>
            </a:r>
            <a:r>
              <a:rPr kumimoji="1" lang="ja-JP" altLang="en-US" sz="1400" b="1" dirty="0" smtClean="0"/>
              <a:t>革新技術</a:t>
            </a:r>
            <a:r>
              <a:rPr kumimoji="1" lang="en-US" altLang="ja-JP" sz="1400" b="1" dirty="0" smtClean="0"/>
              <a:t>』</a:t>
            </a:r>
          </a:p>
          <a:p>
            <a:r>
              <a:rPr lang="ja-JP" altLang="en-US" sz="1200" dirty="0" smtClean="0"/>
              <a:t>　　目標：</a:t>
            </a:r>
            <a:r>
              <a:rPr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70</a:t>
            </a:r>
            <a:r>
              <a:rPr lang="ja-JP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千</a:t>
            </a:r>
            <a:r>
              <a:rPr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t-CO</a:t>
            </a:r>
            <a:r>
              <a:rPr lang="en-US" altLang="ja-JP" sz="1200" b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1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z="1100" dirty="0" smtClean="0"/>
              <a:t>　（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10%</a:t>
            </a:r>
            <a:r>
              <a:rPr lang="ja-JP" altLang="en-US" sz="1100" dirty="0" smtClean="0"/>
              <a:t>対</a:t>
            </a:r>
            <a:r>
              <a:rPr lang="en-US" altLang="ja-JP" sz="1100" dirty="0" smtClean="0"/>
              <a:t>12</a:t>
            </a:r>
            <a:r>
              <a:rPr lang="ja-JP" altLang="en-US" sz="1100" dirty="0" smtClean="0"/>
              <a:t>年比）</a:t>
            </a:r>
            <a:endParaRPr lang="en-US" altLang="ja-JP" sz="11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 rot="16200000">
            <a:off x="-818573" y="1600585"/>
            <a:ext cx="2203052" cy="294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省エネ効果（千</a:t>
            </a:r>
            <a:r>
              <a:rPr kumimoji="1" lang="en-US" altLang="ja-JP" sz="1400" b="1" dirty="0" smtClean="0"/>
              <a:t>t-CO2/</a:t>
            </a:r>
            <a:r>
              <a:rPr kumimoji="1" lang="ja-JP" altLang="en-US" sz="1400" b="1" dirty="0" smtClean="0"/>
              <a:t>年）</a:t>
            </a:r>
            <a:endParaRPr kumimoji="1" lang="ja-JP" altLang="en-US" sz="1400" b="1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5689047" y="1832938"/>
            <a:ext cx="1303426" cy="1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59" idx="0"/>
            <a:endCxn id="63" idx="0"/>
          </p:cNvCxnSpPr>
          <p:nvPr/>
        </p:nvCxnSpPr>
        <p:spPr>
          <a:xfrm flipV="1">
            <a:off x="3114587" y="2513011"/>
            <a:ext cx="632807" cy="21451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15" idx="0"/>
            <a:endCxn id="59" idx="0"/>
          </p:cNvCxnSpPr>
          <p:nvPr/>
        </p:nvCxnSpPr>
        <p:spPr>
          <a:xfrm flipV="1">
            <a:off x="2463737" y="2727522"/>
            <a:ext cx="650850" cy="1219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440550" y="334726"/>
            <a:ext cx="1398140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</a:schemeClr>
                </a:solidFill>
              </a:rPr>
              <a:t>25</a:t>
            </a:r>
            <a:r>
              <a:rPr lang="ja-JP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年削減目標</a:t>
            </a:r>
            <a:endParaRPr lang="en-US" altLang="ja-JP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</a:schemeClr>
                </a:solidFill>
              </a:rPr>
              <a:t>126 </a:t>
            </a:r>
            <a:r>
              <a:rPr lang="ja-JP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千</a:t>
            </a:r>
            <a:r>
              <a:rPr lang="en-US" altLang="ja-JP" sz="1400" b="1" dirty="0" smtClean="0">
                <a:solidFill>
                  <a:schemeClr val="accent6">
                    <a:lumMod val="50000"/>
                  </a:schemeClr>
                </a:solidFill>
              </a:rPr>
              <a:t>t-CO</a:t>
            </a:r>
            <a:r>
              <a:rPr lang="en-US" altLang="ja-JP" sz="1400" b="1" baseline="-25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altLang="ja-JP" sz="1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329496" y="2849472"/>
            <a:ext cx="268481" cy="18367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2981659" y="2727522"/>
            <a:ext cx="265855" cy="31681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1207291" y="3002299"/>
            <a:ext cx="251178" cy="4203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3611232" y="2513011"/>
            <a:ext cx="272324" cy="5374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5904687" y="2482230"/>
            <a:ext cx="287499" cy="56210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6634" y="2940639"/>
            <a:ext cx="346598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0</a:t>
            </a:r>
            <a:endParaRPr kumimoji="1" lang="ja-JP" altLang="en-US" sz="1400" b="1" dirty="0" smtClean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74856" y="2591181"/>
            <a:ext cx="410154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/>
              <a:t>20</a:t>
            </a:r>
            <a:endParaRPr kumimoji="1" lang="ja-JP" altLang="en-US" sz="1400" b="1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74856" y="2232182"/>
            <a:ext cx="410154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/>
              <a:t>40</a:t>
            </a:r>
            <a:endParaRPr kumimoji="1" lang="ja-JP" altLang="en-US" sz="1400" b="1" dirty="0" smtClean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74856" y="1895120"/>
            <a:ext cx="410154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/>
              <a:t>60</a:t>
            </a:r>
            <a:endParaRPr kumimoji="1" lang="ja-JP" altLang="en-US" sz="1400" b="1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16526" y="1196009"/>
            <a:ext cx="526816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1</a:t>
            </a:r>
            <a:r>
              <a:rPr lang="en-US" altLang="ja-JP" sz="1400" b="1" dirty="0"/>
              <a:t>0</a:t>
            </a:r>
            <a:r>
              <a:rPr kumimoji="1" lang="en-US" altLang="ja-JP" sz="1400" b="1" dirty="0" smtClean="0"/>
              <a:t>0</a:t>
            </a:r>
            <a:endParaRPr kumimoji="1" lang="ja-JP" altLang="en-US" sz="1400" b="1" dirty="0" smtClean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74856" y="1551879"/>
            <a:ext cx="410154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/>
              <a:t>80</a:t>
            </a:r>
            <a:endParaRPr kumimoji="1" lang="ja-JP" altLang="en-US" sz="1400" b="1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16526" y="904340"/>
            <a:ext cx="526816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12</a:t>
            </a:r>
            <a:r>
              <a:rPr kumimoji="1" lang="en-US" altLang="ja-JP" sz="1400" b="1" dirty="0" smtClean="0"/>
              <a:t>0</a:t>
            </a:r>
            <a:endParaRPr kumimoji="1" lang="ja-JP" altLang="en-US" sz="1400" b="1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16526" y="545743"/>
            <a:ext cx="526816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14</a:t>
            </a:r>
            <a:r>
              <a:rPr kumimoji="1" lang="en-US" altLang="ja-JP" sz="1400" b="1" dirty="0" smtClean="0"/>
              <a:t>0</a:t>
            </a:r>
            <a:endParaRPr kumimoji="1" lang="ja-JP" altLang="en-US" sz="1400" b="1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018746" y="3042800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2012</a:t>
            </a:r>
            <a:endParaRPr kumimoji="1" lang="ja-JP" altLang="en-US" sz="1400" b="1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145002" y="3035072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2016</a:t>
            </a:r>
            <a:endParaRPr kumimoji="1" lang="ja-JP" altLang="en-US" sz="1400" b="1" dirty="0" smtClean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769773" y="3052899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2017</a:t>
            </a:r>
            <a:endParaRPr kumimoji="1" lang="ja-JP" altLang="en-US" sz="1400" b="1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407849" y="3050456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2018</a:t>
            </a:r>
            <a:endParaRPr kumimoji="1" lang="ja-JP" altLang="en-US" sz="1400" b="1" dirty="0" smtClean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730309" y="3052954"/>
            <a:ext cx="117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2025</a:t>
            </a:r>
            <a:r>
              <a:rPr kumimoji="1" lang="ja-JP" altLang="en-US" sz="1400" b="1" dirty="0" smtClean="0"/>
              <a:t>目標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556506" y="3035072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/>
              <a:t>～</a:t>
            </a:r>
          </a:p>
        </p:txBody>
      </p:sp>
      <p:sp>
        <p:nvSpPr>
          <p:cNvPr id="40" name="上下矢印 39"/>
          <p:cNvSpPr/>
          <p:nvPr/>
        </p:nvSpPr>
        <p:spPr>
          <a:xfrm>
            <a:off x="6335709" y="1849612"/>
            <a:ext cx="241338" cy="1185773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上下矢印 40"/>
          <p:cNvSpPr/>
          <p:nvPr/>
        </p:nvSpPr>
        <p:spPr>
          <a:xfrm>
            <a:off x="6324123" y="923634"/>
            <a:ext cx="248034" cy="925977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06"/>
          <p:cNvSpPr/>
          <p:nvPr/>
        </p:nvSpPr>
        <p:spPr>
          <a:xfrm>
            <a:off x="5911608" y="1854230"/>
            <a:ext cx="267714" cy="616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4555898" y="3156789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2019</a:t>
            </a:r>
            <a:endParaRPr kumimoji="1" lang="ja-JP" altLang="en-US" sz="1400" b="1" dirty="0" smtClean="0"/>
          </a:p>
        </p:txBody>
      </p:sp>
      <p:sp>
        <p:nvSpPr>
          <p:cNvPr id="223" name="正方形/長方形 222"/>
          <p:cNvSpPr/>
          <p:nvPr/>
        </p:nvSpPr>
        <p:spPr>
          <a:xfrm>
            <a:off x="4999896" y="2519974"/>
            <a:ext cx="286314" cy="52436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4" name="正方形/長方形 223"/>
          <p:cNvSpPr/>
          <p:nvPr/>
        </p:nvSpPr>
        <p:spPr>
          <a:xfrm>
            <a:off x="4996661" y="2314940"/>
            <a:ext cx="273839" cy="212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5" name="正方形/長方形 224"/>
          <p:cNvSpPr/>
          <p:nvPr/>
        </p:nvSpPr>
        <p:spPr>
          <a:xfrm>
            <a:off x="4996660" y="2108486"/>
            <a:ext cx="277839" cy="19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153865" y="1656888"/>
            <a:ext cx="2180433" cy="905289"/>
            <a:chOff x="7881474" y="2958422"/>
            <a:chExt cx="4555521" cy="984645"/>
          </a:xfrm>
        </p:grpSpPr>
        <p:sp>
          <p:nvSpPr>
            <p:cNvPr id="99" name="正方形/長方形 98"/>
            <p:cNvSpPr/>
            <p:nvPr/>
          </p:nvSpPr>
          <p:spPr>
            <a:xfrm>
              <a:off x="7881474" y="2958422"/>
              <a:ext cx="4452172" cy="9844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8060387" y="3656245"/>
              <a:ext cx="457200" cy="1945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8487720" y="3608311"/>
              <a:ext cx="3761722" cy="334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『</a:t>
              </a:r>
              <a:r>
                <a:rPr kumimoji="1" lang="ja-JP" altLang="en-US" sz="1400" dirty="0" smtClean="0"/>
                <a:t>革新技術</a:t>
              </a:r>
              <a:r>
                <a:rPr kumimoji="1" lang="en-US" altLang="ja-JP" sz="1400" dirty="0" smtClean="0"/>
                <a:t>』</a:t>
              </a:r>
              <a:r>
                <a:rPr kumimoji="1" lang="ja-JP" altLang="en-US" sz="1400" dirty="0" smtClean="0"/>
                <a:t>開発完了</a:t>
              </a:r>
              <a:endParaRPr kumimoji="1" lang="ja-JP" altLang="en-US" sz="1400" dirty="0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8060387" y="3380467"/>
              <a:ext cx="457200" cy="194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8487723" y="3299094"/>
              <a:ext cx="3949272" cy="334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『</a:t>
              </a:r>
              <a:r>
                <a:rPr lang="ja-JP" altLang="en-US" sz="1400" dirty="0" smtClean="0"/>
                <a:t>革新技術</a:t>
              </a:r>
              <a:r>
                <a:rPr lang="en-US" altLang="ja-JP" sz="1400" dirty="0" smtClean="0"/>
                <a:t>』</a:t>
              </a:r>
              <a:r>
                <a:rPr lang="ja-JP" altLang="en-US" sz="1400" dirty="0" smtClean="0"/>
                <a:t>新規・継続</a:t>
              </a:r>
              <a:endParaRPr kumimoji="1" lang="ja-JP" altLang="en-US" sz="1400" dirty="0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8060387" y="3072968"/>
              <a:ext cx="457200" cy="1945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8487723" y="3010874"/>
              <a:ext cx="3597615" cy="334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『</a:t>
              </a:r>
              <a:r>
                <a:rPr kumimoji="1" lang="ja-JP" altLang="en-US" sz="1400" dirty="0" smtClean="0"/>
                <a:t>超省エネ工場</a:t>
              </a:r>
              <a:r>
                <a:rPr kumimoji="1" lang="en-US" altLang="ja-JP" sz="1400" dirty="0" smtClean="0"/>
                <a:t>』</a:t>
              </a:r>
              <a:r>
                <a:rPr kumimoji="1" lang="ja-JP" altLang="en-US" sz="1400" dirty="0" smtClean="0"/>
                <a:t>新規</a:t>
              </a:r>
              <a:endParaRPr kumimoji="1" lang="ja-JP" altLang="en-US" sz="1400" dirty="0"/>
            </a:p>
          </p:txBody>
        </p:sp>
      </p:grpSp>
      <p:sp>
        <p:nvSpPr>
          <p:cNvPr id="253" name="正方形/長方形 252"/>
          <p:cNvSpPr/>
          <p:nvPr/>
        </p:nvSpPr>
        <p:spPr>
          <a:xfrm>
            <a:off x="5920283" y="927868"/>
            <a:ext cx="259038" cy="9177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46112" y="30353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計画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741756" y="302435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実績</a:t>
            </a:r>
            <a:r>
              <a:rPr lang="en-US" altLang="ja-JP" sz="1200" dirty="0" smtClean="0"/>
              <a:t>(12</a:t>
            </a:r>
            <a:r>
              <a:rPr lang="ja-JP" altLang="en-US" sz="1200" dirty="0" smtClean="0"/>
              <a:t>月</a:t>
            </a:r>
            <a:r>
              <a:rPr lang="en-US" altLang="ja-JP" sz="1200" dirty="0" smtClean="0"/>
              <a:t>)</a:t>
            </a:r>
            <a:endParaRPr kumimoji="1" lang="ja-JP" altLang="en-US" sz="1200" dirty="0" smtClean="0"/>
          </a:p>
        </p:txBody>
      </p:sp>
      <p:sp>
        <p:nvSpPr>
          <p:cNvPr id="109" name="正方形/長方形 108"/>
          <p:cNvSpPr/>
          <p:nvPr/>
        </p:nvSpPr>
        <p:spPr>
          <a:xfrm>
            <a:off x="4409046" y="2533956"/>
            <a:ext cx="275873" cy="5088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3811352" y="2630365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33.9</a:t>
            </a:r>
            <a:endParaRPr kumimoji="1" lang="ja-JP" altLang="en-US" sz="1200" b="1" dirty="0" smtClean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4280198" y="1919422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 smtClean="0"/>
              <a:t>56.9</a:t>
            </a:r>
            <a:endParaRPr kumimoji="1" lang="ja-JP" altLang="en-US" sz="1100" b="1" dirty="0" smtClean="0"/>
          </a:p>
        </p:txBody>
      </p:sp>
      <p:cxnSp>
        <p:nvCxnSpPr>
          <p:cNvPr id="140" name="直線コネクタ 139"/>
          <p:cNvCxnSpPr>
            <a:stCxn id="63" idx="0"/>
            <a:endCxn id="156" idx="0"/>
          </p:cNvCxnSpPr>
          <p:nvPr/>
        </p:nvCxnSpPr>
        <p:spPr>
          <a:xfrm flipV="1">
            <a:off x="3747394" y="2180606"/>
            <a:ext cx="800834" cy="332405"/>
          </a:xfrm>
          <a:prstGeom prst="line">
            <a:avLst/>
          </a:prstGeom>
          <a:ln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56" idx="0"/>
            <a:endCxn id="253" idx="0"/>
          </p:cNvCxnSpPr>
          <p:nvPr/>
        </p:nvCxnSpPr>
        <p:spPr>
          <a:xfrm flipV="1">
            <a:off x="4548228" y="927868"/>
            <a:ext cx="1501574" cy="125273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4414363" y="2374174"/>
            <a:ext cx="260470" cy="153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正方形/長方形 155"/>
          <p:cNvSpPr/>
          <p:nvPr/>
        </p:nvSpPr>
        <p:spPr>
          <a:xfrm>
            <a:off x="4414363" y="2180606"/>
            <a:ext cx="267729" cy="1910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9" name="直線コネクタ 128"/>
          <p:cNvCxnSpPr/>
          <p:nvPr/>
        </p:nvCxnSpPr>
        <p:spPr>
          <a:xfrm flipV="1">
            <a:off x="4678136" y="2101850"/>
            <a:ext cx="332014" cy="78014"/>
          </a:xfrm>
          <a:prstGeom prst="line">
            <a:avLst/>
          </a:prstGeom>
          <a:ln w="1905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上下矢印 1"/>
          <p:cNvSpPr/>
          <p:nvPr/>
        </p:nvSpPr>
        <p:spPr>
          <a:xfrm>
            <a:off x="4996660" y="916883"/>
            <a:ext cx="286942" cy="1177170"/>
          </a:xfrm>
          <a:prstGeom prst="upDownArrow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88335" y="1236705"/>
            <a:ext cx="9252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chemeClr val="accent6">
                    <a:lumMod val="50000"/>
                  </a:schemeClr>
                </a:solidFill>
              </a:rPr>
              <a:t>22</a:t>
            </a:r>
            <a:r>
              <a:rPr kumimoji="1" lang="ja-JP" altLang="en-US" sz="1200" b="1" dirty="0" smtClean="0">
                <a:solidFill>
                  <a:schemeClr val="accent6">
                    <a:lumMod val="50000"/>
                  </a:schemeClr>
                </a:solidFill>
              </a:rPr>
              <a:t>年までに</a:t>
            </a:r>
            <a:endParaRPr kumimoji="1" lang="en-US" altLang="ja-JP" sz="1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1200" b="1" dirty="0" smtClean="0">
                <a:solidFill>
                  <a:schemeClr val="accent6">
                    <a:lumMod val="50000"/>
                  </a:schemeClr>
                </a:solidFill>
              </a:rPr>
              <a:t>積上げ</a:t>
            </a:r>
          </a:p>
        </p:txBody>
      </p:sp>
      <p:sp>
        <p:nvSpPr>
          <p:cNvPr id="83" name="正方形/長方形 82"/>
          <p:cNvSpPr/>
          <p:nvPr/>
        </p:nvSpPr>
        <p:spPr>
          <a:xfrm>
            <a:off x="3616729" y="932249"/>
            <a:ext cx="263593" cy="158074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68667" y="459521"/>
            <a:ext cx="2274982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考え方：</a:t>
            </a:r>
            <a:endParaRPr kumimoji="1" lang="en-US" altLang="ja-JP" sz="11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・新規ﾃｰﾏ形成から効果</a:t>
            </a:r>
            <a:r>
              <a:rPr lang="ja-JP" altLang="en-US" sz="1100" b="1" dirty="0">
                <a:solidFill>
                  <a:schemeClr val="accent4">
                    <a:lumMod val="50000"/>
                  </a:schemeClr>
                </a:solidFill>
              </a:rPr>
              <a:t>出</a:t>
            </a:r>
            <a:r>
              <a:rPr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る</a:t>
            </a:r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まで</a:t>
            </a:r>
            <a:r>
              <a:rPr kumimoji="1" lang="en-US" altLang="ja-JP" sz="1100" b="1" dirty="0" smtClean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年</a:t>
            </a:r>
            <a:endParaRPr kumimoji="1" lang="en-US" altLang="ja-JP" sz="11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ja-JP" altLang="en-US" sz="1100" b="1" dirty="0">
                <a:solidFill>
                  <a:schemeClr val="accent4">
                    <a:lumMod val="50000"/>
                  </a:schemeClr>
                </a:solidFill>
              </a:rPr>
              <a:t> ⇒</a:t>
            </a:r>
            <a:r>
              <a:rPr lang="en-US" altLang="ja-JP" sz="1100" b="1" dirty="0" smtClean="0">
                <a:solidFill>
                  <a:schemeClr val="accent4">
                    <a:lumMod val="50000"/>
                  </a:schemeClr>
                </a:solidFill>
              </a:rPr>
              <a:t>19</a:t>
            </a:r>
            <a:r>
              <a:rPr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年～</a:t>
            </a:r>
            <a:r>
              <a:rPr lang="en-US" altLang="ja-JP" sz="1100" b="1" dirty="0" smtClean="0">
                <a:solidFill>
                  <a:schemeClr val="accent4">
                    <a:lumMod val="50000"/>
                  </a:schemeClr>
                </a:solidFill>
              </a:rPr>
              <a:t>22</a:t>
            </a:r>
            <a:r>
              <a:rPr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年の</a:t>
            </a:r>
            <a:r>
              <a:rPr lang="en-US" altLang="ja-JP" sz="1100" b="1" dirty="0" smtClean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年で積上げ</a:t>
            </a:r>
            <a:endParaRPr lang="en-US" altLang="ja-JP" sz="11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・歩留り考慮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97083" y="219013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2019</a:t>
            </a:r>
            <a:endParaRPr kumimoji="1" lang="ja-JP" alt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435480" y="179268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2020</a:t>
            </a:r>
            <a:endParaRPr kumimoji="1" lang="ja-JP" altLang="en-US" sz="1400" dirty="0" smtClean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115010" y="992311"/>
            <a:ext cx="1528230" cy="65747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400" b="1" dirty="0" smtClean="0"/>
              <a:t>『</a:t>
            </a:r>
            <a:r>
              <a:rPr kumimoji="1" lang="ja-JP" altLang="en-US" sz="1400" b="1" dirty="0" smtClean="0"/>
              <a:t>超省エネ工場</a:t>
            </a:r>
            <a:r>
              <a:rPr kumimoji="1" lang="en-US" altLang="ja-JP" sz="1400" b="1" dirty="0" smtClean="0"/>
              <a:t>』</a:t>
            </a:r>
          </a:p>
          <a:p>
            <a:r>
              <a:rPr lang="ja-JP" altLang="en-US" sz="1100" dirty="0" smtClean="0"/>
              <a:t>　</a:t>
            </a:r>
            <a:r>
              <a:rPr lang="ja-JP" altLang="en-US" sz="1200" dirty="0" smtClean="0"/>
              <a:t>　目標：</a:t>
            </a:r>
            <a:r>
              <a:rPr lang="en-US" altLang="ja-JP" sz="1200" b="1" dirty="0">
                <a:solidFill>
                  <a:schemeClr val="accent6">
                    <a:lumMod val="75000"/>
                  </a:schemeClr>
                </a:solidFill>
              </a:rPr>
              <a:t>56</a:t>
            </a:r>
            <a:r>
              <a:rPr lang="ja-JP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千</a:t>
            </a:r>
            <a:r>
              <a:rPr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t-CO</a:t>
            </a:r>
            <a:r>
              <a:rPr lang="en-US" altLang="ja-JP" sz="1200" b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12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z="1200" dirty="0" smtClean="0"/>
              <a:t>　（</a:t>
            </a:r>
            <a:r>
              <a:rPr lang="en-US" altLang="ja-JP" sz="1200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ja-JP" altLang="en-US" sz="1200" dirty="0" smtClean="0"/>
              <a:t>対</a:t>
            </a:r>
            <a:r>
              <a:rPr lang="en-US" altLang="ja-JP" sz="1200" dirty="0" smtClean="0"/>
              <a:t>12</a:t>
            </a:r>
            <a:r>
              <a:rPr lang="ja-JP" altLang="en-US" sz="1200" dirty="0" smtClean="0"/>
              <a:t>年比）</a:t>
            </a:r>
            <a:endParaRPr lang="en-US" altLang="ja-JP" sz="1200" dirty="0" smtClean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429723" y="136816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2021</a:t>
            </a:r>
            <a:endParaRPr kumimoji="1" lang="ja-JP" altLang="en-US" sz="1400" dirty="0" smtClean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3420579" y="99300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2022</a:t>
            </a:r>
            <a:endParaRPr kumimoji="1" lang="ja-JP" altLang="en-US" sz="1400" dirty="0" smtClean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3618921" y="2164582"/>
            <a:ext cx="261343" cy="37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3606662" y="1737404"/>
            <a:ext cx="261343" cy="37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3618922" y="1328132"/>
            <a:ext cx="261343" cy="37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17" idx="3"/>
            <a:endCxn id="83" idx="0"/>
          </p:cNvCxnSpPr>
          <p:nvPr/>
        </p:nvCxnSpPr>
        <p:spPr>
          <a:xfrm>
            <a:off x="3443649" y="844242"/>
            <a:ext cx="304877" cy="8800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矢印コネクタ 233"/>
          <p:cNvCxnSpPr>
            <a:stCxn id="96" idx="1"/>
            <a:endCxn id="41" idx="6"/>
          </p:cNvCxnSpPr>
          <p:nvPr/>
        </p:nvCxnSpPr>
        <p:spPr>
          <a:xfrm flipH="1">
            <a:off x="6510149" y="1321051"/>
            <a:ext cx="604861" cy="6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44" idx="1"/>
            <a:endCxn id="40" idx="6"/>
          </p:cNvCxnSpPr>
          <p:nvPr/>
        </p:nvCxnSpPr>
        <p:spPr>
          <a:xfrm flipH="1" flipV="1">
            <a:off x="6516713" y="2442499"/>
            <a:ext cx="598297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テキスト ボックス 240"/>
          <p:cNvSpPr txBox="1"/>
          <p:nvPr/>
        </p:nvSpPr>
        <p:spPr>
          <a:xfrm>
            <a:off x="5715099" y="2026718"/>
            <a:ext cx="6126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36.1</a:t>
            </a:r>
            <a:endParaRPr kumimoji="1" lang="ja-JP" alt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704926" y="1256914"/>
            <a:ext cx="6126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56.0</a:t>
            </a:r>
            <a:endParaRPr kumimoji="1" lang="ja-JP" alt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5739131" y="259754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5">
                    <a:lumMod val="50000"/>
                  </a:schemeClr>
                </a:solidFill>
              </a:rPr>
              <a:t>33.9</a:t>
            </a:r>
            <a:endParaRPr kumimoji="1" lang="ja-JP" altLang="en-US" sz="1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6577" y="4180114"/>
            <a:ext cx="9070846" cy="642257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45" y="695590"/>
            <a:ext cx="7039389" cy="6027175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198507"/>
            <a:ext cx="9144000" cy="353943"/>
          </a:xfrm>
        </p:spPr>
        <p:txBody>
          <a:bodyPr/>
          <a:lstStyle/>
          <a:p>
            <a:r>
              <a:rPr lang="en-US" altLang="ja-JP" sz="2800" dirty="0">
                <a:ea typeface="Meiryo UI" panose="020B0604030504040204" pitchFamily="50" charset="-128"/>
              </a:rPr>
              <a:t>『</a:t>
            </a:r>
            <a:r>
              <a:rPr lang="ja-JP" altLang="en-US" sz="2800" dirty="0">
                <a:ea typeface="Meiryo UI" panose="020B0604030504040204" pitchFamily="50" charset="-128"/>
              </a:rPr>
              <a:t>革新技術テーマ</a:t>
            </a:r>
            <a:r>
              <a:rPr lang="en-US" altLang="ja-JP" sz="2800" dirty="0">
                <a:ea typeface="Meiryo UI" panose="020B0604030504040204" pitchFamily="50" charset="-128"/>
              </a:rPr>
              <a:t>』</a:t>
            </a:r>
            <a:r>
              <a:rPr lang="ja-JP" altLang="en-US" sz="2800" dirty="0">
                <a:ea typeface="Meiryo UI" panose="020B0604030504040204" pitchFamily="50" charset="-128"/>
              </a:rPr>
              <a:t>積上げ状況と進捗</a:t>
            </a:r>
            <a:endParaRPr kumimoji="1" lang="ja-JP" altLang="en-US" dirty="0"/>
          </a:p>
        </p:txBody>
      </p:sp>
      <p:sp>
        <p:nvSpPr>
          <p:cNvPr id="6" name="左中かっこ 5"/>
          <p:cNvSpPr/>
          <p:nvPr/>
        </p:nvSpPr>
        <p:spPr>
          <a:xfrm>
            <a:off x="808076" y="953277"/>
            <a:ext cx="255180" cy="2755900"/>
          </a:xfrm>
          <a:prstGeom prst="leftBrace">
            <a:avLst>
              <a:gd name="adj1" fmla="val 8333"/>
              <a:gd name="adj2" fmla="val 489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6443" y="2028580"/>
            <a:ext cx="510396" cy="118788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000" dirty="0" smtClean="0"/>
              <a:t>新規</a:t>
            </a:r>
            <a:r>
              <a:rPr kumimoji="1" lang="en-US" altLang="ja-JP" sz="2000" dirty="0" smtClean="0"/>
              <a:t>14</a:t>
            </a:r>
            <a:r>
              <a:rPr kumimoji="1" lang="ja-JP" altLang="en-US" sz="2000" dirty="0" smtClean="0"/>
              <a:t>件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951" y="4122952"/>
            <a:ext cx="510396" cy="118788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000" dirty="0" smtClean="0"/>
              <a:t>継続</a:t>
            </a:r>
            <a:r>
              <a:rPr lang="en-US" altLang="ja-JP" sz="2000" dirty="0" smtClean="0"/>
              <a:t>10</a:t>
            </a:r>
            <a:r>
              <a:rPr lang="ja-JP" altLang="en-US" sz="2000" dirty="0"/>
              <a:t>件</a:t>
            </a:r>
            <a:endParaRPr kumimoji="1" lang="ja-JP" altLang="en-US" sz="20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9927" y="5724616"/>
            <a:ext cx="492443" cy="605294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ja-JP" altLang="en-US" sz="2000" dirty="0"/>
              <a:t>完了</a:t>
            </a:r>
            <a:endParaRPr kumimoji="1" lang="ja-JP" altLang="en-US" sz="2000" dirty="0" smtClean="0"/>
          </a:p>
        </p:txBody>
      </p:sp>
      <p:sp>
        <p:nvSpPr>
          <p:cNvPr id="10" name="左中かっこ 9"/>
          <p:cNvSpPr/>
          <p:nvPr/>
        </p:nvSpPr>
        <p:spPr>
          <a:xfrm>
            <a:off x="786810" y="3709177"/>
            <a:ext cx="276445" cy="1670897"/>
          </a:xfrm>
          <a:prstGeom prst="leftBrace">
            <a:avLst>
              <a:gd name="adj1" fmla="val 8333"/>
              <a:gd name="adj2" fmla="val 489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中かっこ 10"/>
          <p:cNvSpPr/>
          <p:nvPr/>
        </p:nvSpPr>
        <p:spPr>
          <a:xfrm>
            <a:off x="808075" y="5380074"/>
            <a:ext cx="221763" cy="1328156"/>
          </a:xfrm>
          <a:prstGeom prst="leftBrace">
            <a:avLst>
              <a:gd name="adj1" fmla="val 8333"/>
              <a:gd name="adj2" fmla="val 5057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6921" cy="68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6249"/>
            <a:ext cx="9198724" cy="68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79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-1" y="6030317"/>
            <a:ext cx="9144375" cy="8234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3867" y="3175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省エネ技術開発　実用化テーマ情報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124177" y="430864"/>
          <a:ext cx="4357512" cy="42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897">
                  <a:extLst>
                    <a:ext uri="{9D8B030D-6E8A-4147-A177-3AD203B41FA5}">
                      <a16:colId xmlns:a16="http://schemas.microsoft.com/office/drawing/2014/main" val="627819267"/>
                    </a:ext>
                  </a:extLst>
                </a:gridCol>
                <a:gridCol w="3289615">
                  <a:extLst>
                    <a:ext uri="{9D8B030D-6E8A-4147-A177-3AD203B41FA5}">
                      <a16:colId xmlns:a16="http://schemas.microsoft.com/office/drawing/2014/main" val="2948423104"/>
                    </a:ext>
                  </a:extLst>
                </a:gridCol>
              </a:tblGrid>
              <a:tr h="4213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テーマ名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0843"/>
                  </a:ext>
                </a:extLst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4640866" y="85173"/>
          <a:ext cx="2968979" cy="1092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28">
                  <a:extLst>
                    <a:ext uri="{9D8B030D-6E8A-4147-A177-3AD203B41FA5}">
                      <a16:colId xmlns:a16="http://schemas.microsoft.com/office/drawing/2014/main" val="261477253"/>
                    </a:ext>
                  </a:extLst>
                </a:gridCol>
                <a:gridCol w="586231">
                  <a:extLst>
                    <a:ext uri="{9D8B030D-6E8A-4147-A177-3AD203B41FA5}">
                      <a16:colId xmlns:a16="http://schemas.microsoft.com/office/drawing/2014/main" val="1924634786"/>
                    </a:ext>
                  </a:extLst>
                </a:gridCol>
                <a:gridCol w="907714">
                  <a:extLst>
                    <a:ext uri="{9D8B030D-6E8A-4147-A177-3AD203B41FA5}">
                      <a16:colId xmlns:a16="http://schemas.microsoft.com/office/drawing/2014/main" val="2095028662"/>
                    </a:ext>
                  </a:extLst>
                </a:gridCol>
                <a:gridCol w="384903">
                  <a:extLst>
                    <a:ext uri="{9D8B030D-6E8A-4147-A177-3AD203B41FA5}">
                      <a16:colId xmlns:a16="http://schemas.microsoft.com/office/drawing/2014/main" val="806206200"/>
                    </a:ext>
                  </a:extLst>
                </a:gridCol>
                <a:gridCol w="863203">
                  <a:extLst>
                    <a:ext uri="{9D8B030D-6E8A-4147-A177-3AD203B41FA5}">
                      <a16:colId xmlns:a16="http://schemas.microsoft.com/office/drawing/2014/main" val="129590258"/>
                    </a:ext>
                  </a:extLst>
                </a:gridCol>
              </a:tblGrid>
              <a:tr h="218521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問合せ先</a:t>
                      </a:r>
                      <a:endParaRPr kumimoji="1" lang="ja-JP" altLang="en-US" sz="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0153" marR="30153" marT="30153" marB="301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所属</a:t>
                      </a:r>
                      <a:endParaRPr kumimoji="1" lang="ja-JP" altLang="en-US" sz="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0153" marR="30153" marT="30153" marB="301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0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生産技術研究開発部　造形加工室</a:t>
                      </a:r>
                      <a:endParaRPr kumimoji="1" lang="ja-JP" altLang="en-US" sz="10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0153" marR="30153" marT="30153" marB="301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82459"/>
                  </a:ext>
                </a:extLst>
              </a:tr>
              <a:tr h="2185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氏名</a:t>
                      </a:r>
                      <a:endParaRPr kumimoji="1" lang="ja-JP" altLang="en-US" sz="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0153" marR="30153" marT="30153" marB="301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小林祐介</a:t>
                      </a:r>
                      <a:endParaRPr kumimoji="1" lang="ja-JP" altLang="en-US" sz="10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0153" marR="30153" marT="30153" marB="301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内線</a:t>
                      </a:r>
                      <a:endParaRPr kumimoji="1" lang="ja-JP" altLang="en-US" sz="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0153" marR="30153" marT="30153" marB="301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551-34626</a:t>
                      </a:r>
                      <a:endParaRPr kumimoji="1" lang="ja-JP" altLang="en-US" sz="1000" b="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0153" marR="30153" marT="30153" marB="301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150537"/>
                  </a:ext>
                </a:extLst>
              </a:tr>
              <a:tr h="2185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メール</a:t>
                      </a:r>
                      <a:endParaRPr kumimoji="1" lang="ja-JP" altLang="en-US" sz="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0153" marR="30153" marT="30153" marB="301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yusuke.kobayashi.j3s@jp.denso.com</a:t>
                      </a:r>
                      <a:endParaRPr kumimoji="1" lang="ja-JP" altLang="en-US" sz="9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0153" marR="30153" marT="30153" marB="301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5717"/>
                  </a:ext>
                </a:extLst>
              </a:tr>
              <a:tr h="218521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分類</a:t>
                      </a:r>
                      <a:endParaRPr kumimoji="1" lang="ja-JP" altLang="en-US" sz="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0153" marR="30153" marT="30153" marB="301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7-21-10</a:t>
                      </a:r>
                      <a:endParaRPr kumimoji="1" lang="ja-JP" altLang="en-US" sz="10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0153" marR="30153" marT="30153" marB="301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84497"/>
                  </a:ext>
                </a:extLst>
              </a:tr>
              <a:tr h="218521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試報</a:t>
                      </a:r>
                      <a:r>
                        <a:rPr kumimoji="1" lang="en-US" altLang="ja-JP" sz="8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</a:t>
                      </a:r>
                      <a:endParaRPr kumimoji="1" lang="ja-JP" altLang="en-US" sz="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0153" marR="30153" marT="30153" marB="301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 dirty="0" smtClean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0153" marR="30153" marT="30153" marB="301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17832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33867" y="920547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省エネメカニズム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124177" y="1194456"/>
            <a:ext cx="4357512" cy="4174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684889" y="4764082"/>
            <a:ext cx="4357512" cy="995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24749" y="1187193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投資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VS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効果　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（期待値と事例）</a:t>
            </a: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/>
          </p:nvPr>
        </p:nvGraphicFramePr>
        <p:xfrm>
          <a:off x="4684889" y="1638923"/>
          <a:ext cx="4357512" cy="420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89">
                  <a:extLst>
                    <a:ext uri="{9D8B030D-6E8A-4147-A177-3AD203B41FA5}">
                      <a16:colId xmlns:a16="http://schemas.microsoft.com/office/drawing/2014/main" val="1797117998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3389287613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49645322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438419592"/>
                    </a:ext>
                  </a:extLst>
                </a:gridCol>
              </a:tblGrid>
              <a:tr h="210302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比較対象部分</a:t>
                      </a:r>
                      <a:endParaRPr kumimoji="1" lang="ja-JP" altLang="en-US" sz="12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" marR="0" marT="1800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汎用ロータリ成形機</a:t>
                      </a:r>
                      <a:endParaRPr kumimoji="1" lang="ja-JP" altLang="en-US" sz="1200" b="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" marR="0" marT="1800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1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16032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エネルギー種類</a:t>
                      </a:r>
                      <a:endParaRPr kumimoji="1" lang="ja-JP" altLang="en-US" sz="12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" marR="0" marT="1800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電気</a:t>
                      </a:r>
                      <a:endParaRPr kumimoji="1" lang="ja-JP" altLang="en-US" sz="1200" b="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" marR="0" marT="1800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削減率</a:t>
                      </a:r>
                      <a:r>
                        <a:rPr kumimoji="1" lang="en-US" altLang="ja-JP" sz="12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％</a:t>
                      </a:r>
                      <a:r>
                        <a:rPr kumimoji="1" lang="en-US" altLang="ja-JP" sz="1200" b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" marR="0" marT="1800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64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％</a:t>
                      </a:r>
                    </a:p>
                  </a:txBody>
                  <a:tcPr marL="18000" marR="0" marT="1800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937685"/>
                  </a:ext>
                </a:extLst>
              </a:tr>
            </a:tbl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33868" y="5375505"/>
            <a:ext cx="3900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展開時の制約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部品材質・形状、要求仕様、加工条件等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/>
          </p:nvPr>
        </p:nvGraphicFramePr>
        <p:xfrm>
          <a:off x="124177" y="5648237"/>
          <a:ext cx="4357512" cy="113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89">
                  <a:extLst>
                    <a:ext uri="{9D8B030D-6E8A-4147-A177-3AD203B41FA5}">
                      <a16:colId xmlns:a16="http://schemas.microsoft.com/office/drawing/2014/main" val="1797117998"/>
                    </a:ext>
                  </a:extLst>
                </a:gridCol>
                <a:gridCol w="1038578">
                  <a:extLst>
                    <a:ext uri="{9D8B030D-6E8A-4147-A177-3AD203B41FA5}">
                      <a16:colId xmlns:a16="http://schemas.microsoft.com/office/drawing/2014/main" val="3389287613"/>
                    </a:ext>
                  </a:extLst>
                </a:gridCol>
                <a:gridCol w="2088445">
                  <a:extLst>
                    <a:ext uri="{9D8B030D-6E8A-4147-A177-3AD203B41FA5}">
                      <a16:colId xmlns:a16="http://schemas.microsoft.com/office/drawing/2014/main" val="2549645322"/>
                    </a:ext>
                  </a:extLst>
                </a:gridCol>
              </a:tblGrid>
              <a:tr h="2816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対象装置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工程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既存 ／ 新規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16032"/>
                  </a:ext>
                </a:extLst>
              </a:tr>
              <a:tr h="852721">
                <a:tc gridSpan="3">
                  <a:txBody>
                    <a:bodyPr/>
                    <a:lstStyle/>
                    <a:p>
                      <a:endParaRPr kumimoji="1" lang="en-US" altLang="ja-JP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937685"/>
                  </a:ext>
                </a:extLst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2364208" y="5690304"/>
            <a:ext cx="1430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ja-JP" altLang="en-US" sz="800" dirty="0">
                <a:solidFill>
                  <a:schemeClr val="bg1">
                    <a:lumMod val="65000"/>
                  </a:schemeClr>
                </a:solidFill>
              </a:rPr>
              <a:t>仕様・条件は定量的に記入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23586" y="4493303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流動時の課題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事前テスト・個別チューニングの要否、調整工数など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684889" y="6003940"/>
            <a:ext cx="4357512" cy="761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23586" y="5733161"/>
            <a:ext cx="4237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6.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品質保証のための留意事項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検査項目、条件管理、保全等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/>
          </p:nvPr>
        </p:nvGraphicFramePr>
        <p:xfrm>
          <a:off x="4684889" y="2307922"/>
          <a:ext cx="4357512" cy="220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716">
                  <a:extLst>
                    <a:ext uri="{9D8B030D-6E8A-4147-A177-3AD203B41FA5}">
                      <a16:colId xmlns:a16="http://schemas.microsoft.com/office/drawing/2014/main" val="263716287"/>
                    </a:ext>
                  </a:extLst>
                </a:gridCol>
                <a:gridCol w="870995">
                  <a:extLst>
                    <a:ext uri="{9D8B030D-6E8A-4147-A177-3AD203B41FA5}">
                      <a16:colId xmlns:a16="http://schemas.microsoft.com/office/drawing/2014/main" val="230350603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11383455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4519988"/>
                    </a:ext>
                  </a:extLst>
                </a:gridCol>
                <a:gridCol w="781051">
                  <a:extLst>
                    <a:ext uri="{9D8B030D-6E8A-4147-A177-3AD203B41FA5}">
                      <a16:colId xmlns:a16="http://schemas.microsoft.com/office/drawing/2014/main" val="2090015395"/>
                    </a:ext>
                  </a:extLst>
                </a:gridCol>
              </a:tblGrid>
              <a:tr h="19661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ライン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《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工程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》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名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車輪速ｾﾝｻ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２ﾗｲﾝ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L/O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年月</a:t>
                      </a: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431342"/>
                  </a:ext>
                </a:extLst>
              </a:tr>
              <a:tr h="17802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対象設備名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射出成形機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設備能力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100K/M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08777"/>
                  </a:ext>
                </a:extLst>
              </a:tr>
              <a:tr h="17802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投資金額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千円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内、省エネ増分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366319"/>
                  </a:ext>
                </a:extLst>
              </a:tr>
              <a:tr h="32676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省エネ実績*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(KW</a:t>
                      </a:r>
                      <a:r>
                        <a:rPr kumimoji="1" lang="ja-JP" altLang="en-US" sz="1200" b="0" dirty="0" err="1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ｈ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/Y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・台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333,000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CO2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削減量</a:t>
                      </a:r>
                      <a:endParaRPr kumimoji="1" lang="en-US" altLang="ja-JP" sz="12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b="0" dirty="0" err="1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ｔ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-CO2/Y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・台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150.85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12355"/>
                  </a:ext>
                </a:extLst>
              </a:tr>
              <a:tr h="32676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効果金額</a:t>
                      </a:r>
                      <a:endParaRPr kumimoji="1" lang="en-US" altLang="ja-JP" sz="12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千円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/Y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・台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6,526.8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その他の</a:t>
                      </a:r>
                      <a:endParaRPr kumimoji="1" lang="en-US" altLang="ja-JP" sz="12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合理化金額*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837136"/>
                  </a:ext>
                </a:extLst>
              </a:tr>
              <a:tr h="20211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投資回収年数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6.1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内、省エネ増分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132589"/>
                  </a:ext>
                </a:extLst>
              </a:tr>
              <a:tr h="17802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効果算出の備考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流動直後のため見込み値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162887"/>
                  </a:ext>
                </a:extLst>
              </a:tr>
              <a:tr h="17802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2.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その他の主な効果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891006"/>
                  </a:ext>
                </a:extLst>
              </a:tr>
            </a:tbl>
          </a:graphicData>
        </a:graphic>
      </p:graphicFrame>
      <p:sp>
        <p:nvSpPr>
          <p:cNvPr id="34" name="テキスト ボックス 33"/>
          <p:cNvSpPr txBox="1"/>
          <p:nvPr/>
        </p:nvSpPr>
        <p:spPr>
          <a:xfrm>
            <a:off x="4624749" y="2067557"/>
            <a:ext cx="4437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■流動事例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製造部問合せ先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所属：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AD/ADAS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製造部　氏名：荒島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　内線：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556-2521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24748" y="139693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■削減期待値</a:t>
            </a:r>
          </a:p>
        </p:txBody>
      </p:sp>
      <p:cxnSp>
        <p:nvCxnSpPr>
          <p:cNvPr id="37" name="直線コネクタ 36"/>
          <p:cNvCxnSpPr/>
          <p:nvPr/>
        </p:nvCxnSpPr>
        <p:spPr>
          <a:xfrm>
            <a:off x="225779" y="1843269"/>
            <a:ext cx="41768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/>
          <p:cNvGrpSpPr/>
          <p:nvPr/>
        </p:nvGrpSpPr>
        <p:grpSpPr>
          <a:xfrm>
            <a:off x="7649013" y="478940"/>
            <a:ext cx="1390508" cy="698088"/>
            <a:chOff x="4623585" y="103228"/>
            <a:chExt cx="1390508" cy="698088"/>
          </a:xfrm>
        </p:grpSpPr>
        <p:sp>
          <p:nvSpPr>
            <p:cNvPr id="38" name="正方形/長方形 37"/>
            <p:cNvSpPr/>
            <p:nvPr/>
          </p:nvSpPr>
          <p:spPr>
            <a:xfrm>
              <a:off x="4706819" y="103228"/>
              <a:ext cx="639197" cy="6706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4665557" y="103228"/>
              <a:ext cx="800219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承認（室長）</a:t>
              </a: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5335727" y="103228"/>
              <a:ext cx="639197" cy="6706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5314644" y="10322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作成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5244330" y="585872"/>
              <a:ext cx="7697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　　・　　・　　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4623585" y="585872"/>
              <a:ext cx="7697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　　・　　・　　</a:t>
              </a:r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129009" y="120258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ja-JP" altLang="en-US" sz="800" dirty="0">
                <a:solidFill>
                  <a:schemeClr val="bg1">
                    <a:lumMod val="65000"/>
                  </a:schemeClr>
                </a:solidFill>
              </a:rPr>
              <a:t>概要等を記入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0298" y="1856797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ja-JP" altLang="en-US" sz="800" dirty="0">
                <a:solidFill>
                  <a:schemeClr val="bg1">
                    <a:lumMod val="65000"/>
                  </a:schemeClr>
                </a:solidFill>
              </a:rPr>
              <a:t>詳細内容を記入　改善の場合は</a:t>
            </a:r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</a:rPr>
              <a:t>before/after</a:t>
            </a:r>
            <a:r>
              <a:rPr lang="ja-JP" altLang="en-US" sz="800" dirty="0">
                <a:solidFill>
                  <a:schemeClr val="bg1">
                    <a:lumMod val="65000"/>
                  </a:schemeClr>
                </a:solidFill>
              </a:rPr>
              <a:t>型の事例で記入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7793004" y="72251"/>
            <a:ext cx="1205135" cy="3111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0" tIns="18000" rIns="57600" bIns="18000" anchor="ctr" anchorCtr="1"/>
          <a:lstStyle/>
          <a:p>
            <a:pPr algn="ctr">
              <a:lnSpc>
                <a:spcPct val="80000"/>
              </a:lnSpc>
            </a:pPr>
            <a:r>
              <a:rPr lang="en-US" altLang="ja-JP" sz="1000" dirty="0">
                <a:solidFill>
                  <a:srgbClr val="FF0000"/>
                </a:solidFill>
                <a:latin typeface="ＭＳ Ｐゴシック" pitchFamily="50" charset="-128"/>
              </a:rPr>
              <a:t>CONFIDENTIAL</a:t>
            </a:r>
          </a:p>
          <a:p>
            <a:pPr algn="ctr">
              <a:lnSpc>
                <a:spcPct val="80000"/>
              </a:lnSpc>
            </a:pPr>
            <a:r>
              <a:rPr lang="ja-JP" altLang="en-US" sz="1100" dirty="0">
                <a:solidFill>
                  <a:srgbClr val="FF0000"/>
                </a:solidFill>
                <a:latin typeface="ＭＳ Ｐゴシック" pitchFamily="50" charset="-128"/>
              </a:rPr>
              <a:t>ﾃﾞﾝｿｰｸﾞﾙｰﾌﾟ外秘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99250" y="486372"/>
            <a:ext cx="2642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車輪速ｾﾝｻ向けﾏﾙﾁ</a:t>
            </a:r>
            <a:r>
              <a:rPr lang="en-US" altLang="ja-JP" sz="1600" dirty="0"/>
              <a:t>St</a:t>
            </a:r>
            <a:r>
              <a:rPr lang="ja-JP" altLang="en-US" sz="1600" dirty="0"/>
              <a:t>成形機</a:t>
            </a:r>
          </a:p>
        </p:txBody>
      </p:sp>
      <p:sp>
        <p:nvSpPr>
          <p:cNvPr id="6" name="楕円 5"/>
          <p:cNvSpPr/>
          <p:nvPr/>
        </p:nvSpPr>
        <p:spPr>
          <a:xfrm>
            <a:off x="1420483" y="5690304"/>
            <a:ext cx="388870" cy="1967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40297" y="5956015"/>
            <a:ext cx="45255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製品形状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投影面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70×70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以下、高さ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70(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インサート込み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まで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実績あり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加工条件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成形機設定温度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MAX420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℃、型締め力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40t </a:t>
            </a:r>
            <a:r>
              <a:rPr lang="ja-JP" alt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射出容量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83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㏄、最大射出圧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240MPa</a:t>
            </a:r>
            <a:r>
              <a:rPr lang="ja-JP" alt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金型温度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MAX150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℃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ユーティリティ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電気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250A(200V)</a:t>
            </a:r>
            <a:r>
              <a:rPr lang="ja-JP" alt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エア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0.4MPa</a:t>
            </a:r>
            <a:r>
              <a:rPr lang="ja-JP" alt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水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10L/min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684890" y="4779203"/>
            <a:ext cx="446308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事前テスト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くさびよる型締め保持やヒータによる型温調のため，寸法評価が必須．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本社に試作機があるため，事前検証可能．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個別チューニング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型分のロボットティーチングが必要．調整工数はロータリ成形機の約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倍．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684890" y="5988358"/>
            <a:ext cx="412003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検査項目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従来と変化点なし</a:t>
            </a:r>
            <a:endParaRPr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条件管理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内圧，温度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成形機，金型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が管理可能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保全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ホットランナの定期交換が必要（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PBT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材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ヶ月、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PPS1.5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ヶ月）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24178" y="1356471"/>
            <a:ext cx="43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工程分割によるハイサイクル化による設備数低減・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　　型温調機能の統合による省エネ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34" y="2056999"/>
            <a:ext cx="4190332" cy="32613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571" y="585659"/>
            <a:ext cx="579881" cy="57902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554" y="598005"/>
            <a:ext cx="579881" cy="5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-162954" y="37769"/>
            <a:ext cx="9144000" cy="353943"/>
          </a:xfrm>
        </p:spPr>
        <p:txBody>
          <a:bodyPr/>
          <a:lstStyle/>
          <a:p>
            <a:r>
              <a:rPr lang="ja-JP" altLang="en-US" u="sng" dirty="0" smtClean="0">
                <a:solidFill>
                  <a:schemeClr val="accent2">
                    <a:lumMod val="50000"/>
                  </a:schemeClr>
                </a:solidFill>
              </a:rPr>
              <a:t>エコビジョン</a:t>
            </a:r>
            <a:r>
              <a:rPr lang="en-US" altLang="ja-JP" u="sng" dirty="0">
                <a:solidFill>
                  <a:schemeClr val="accent2">
                    <a:lumMod val="50000"/>
                  </a:schemeClr>
                </a:solidFill>
              </a:rPr>
              <a:t>2025</a:t>
            </a:r>
            <a:r>
              <a:rPr lang="ja-JP" altLang="en-US" u="sng" dirty="0">
                <a:solidFill>
                  <a:schemeClr val="accent2">
                    <a:lumMod val="50000"/>
                  </a:schemeClr>
                </a:solidFill>
              </a:rPr>
              <a:t>に向けた達成</a:t>
            </a:r>
            <a:r>
              <a:rPr lang="ja-JP" altLang="en-US" u="sng" dirty="0" smtClean="0">
                <a:solidFill>
                  <a:schemeClr val="accent2">
                    <a:lumMod val="50000"/>
                  </a:schemeClr>
                </a:solidFill>
              </a:rPr>
              <a:t>状況</a:t>
            </a:r>
            <a:endParaRPr kumimoji="1" lang="ja-JP" altLang="en-US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6598038" y="6367265"/>
            <a:ext cx="2057400" cy="365125"/>
          </a:xfrm>
        </p:spPr>
        <p:txBody>
          <a:bodyPr/>
          <a:lstStyle/>
          <a:p>
            <a:fld id="{80F554CA-2BEA-3E4B-997B-FC51848F792A}" type="slidenum">
              <a:rPr lang="ja-JP" altLang="en-US" smtClean="0">
                <a:latin typeface="Meiryo UI" panose="020B0604030504040204" pitchFamily="50" charset="-128"/>
              </a:rPr>
              <a:pPr/>
              <a:t>9</a:t>
            </a:fld>
            <a:r>
              <a:rPr lang="en-US" altLang="ja-JP" dirty="0" smtClean="0">
                <a:latin typeface="Meiryo UI" panose="020B0604030504040204" pitchFamily="50" charset="-128"/>
              </a:rPr>
              <a:t> </a:t>
            </a:r>
            <a:endParaRPr lang="ja-JP" altLang="en-US" dirty="0">
              <a:latin typeface="Meiryo UI" panose="020B0604030504040204" pitchFamily="50" charset="-128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35592" y="5998522"/>
            <a:ext cx="8918921" cy="8002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0" rIns="288000" bIns="0" rtlCol="0" anchor="ctr" anchorCtr="0">
            <a:spAutoFit/>
          </a:bodyPr>
          <a:lstStyle/>
          <a:p>
            <a:endParaRPr lang="en-US" altLang="ja-JP" sz="1100" b="1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r>
              <a:rPr lang="ja-JP" altLang="en-US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１．形成ﾃｰﾏの具現化と効果検証、新規ﾃｰﾏの開拓</a:t>
            </a:r>
            <a:endParaRPr lang="en-US" altLang="ja-JP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ja-JP" altLang="en-US" b="1" dirty="0" smtClean="0">
                <a:solidFill>
                  <a:schemeClr val="accent6">
                    <a:lumMod val="50000"/>
                  </a:schemeClr>
                </a:solidFill>
              </a:rPr>
              <a:t>２．対策優先分野（熱ロス、エアロス、空調ロス）の深堀り</a:t>
            </a:r>
            <a:endParaRPr lang="en-US" altLang="ja-JP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/>
          </p:nvPr>
        </p:nvGraphicFramePr>
        <p:xfrm>
          <a:off x="36577" y="3447410"/>
          <a:ext cx="9070846" cy="2343092"/>
        </p:xfrm>
        <a:graphic>
          <a:graphicData uri="http://schemas.openxmlformats.org/drawingml/2006/table">
            <a:tbl>
              <a:tblPr/>
              <a:tblGrid>
                <a:gridCol w="1241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886">
                  <a:extLst>
                    <a:ext uri="{9D8B030D-6E8A-4147-A177-3AD203B41FA5}">
                      <a16:colId xmlns:a16="http://schemas.microsoft.com/office/drawing/2014/main" val="1599916564"/>
                    </a:ext>
                  </a:extLst>
                </a:gridCol>
                <a:gridCol w="398403">
                  <a:extLst>
                    <a:ext uri="{9D8B030D-6E8A-4147-A177-3AD203B41FA5}">
                      <a16:colId xmlns:a16="http://schemas.microsoft.com/office/drawing/2014/main" val="2469367428"/>
                    </a:ext>
                  </a:extLst>
                </a:gridCol>
                <a:gridCol w="766254">
                  <a:extLst>
                    <a:ext uri="{9D8B030D-6E8A-4147-A177-3AD203B41FA5}">
                      <a16:colId xmlns:a16="http://schemas.microsoft.com/office/drawing/2014/main" val="2002349998"/>
                    </a:ext>
                  </a:extLst>
                </a:gridCol>
                <a:gridCol w="760976">
                  <a:extLst>
                    <a:ext uri="{9D8B030D-6E8A-4147-A177-3AD203B41FA5}">
                      <a16:colId xmlns:a16="http://schemas.microsoft.com/office/drawing/2014/main" val="4077576620"/>
                    </a:ext>
                  </a:extLst>
                </a:gridCol>
                <a:gridCol w="266611">
                  <a:extLst>
                    <a:ext uri="{9D8B030D-6E8A-4147-A177-3AD203B41FA5}">
                      <a16:colId xmlns:a16="http://schemas.microsoft.com/office/drawing/2014/main" val="788206554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335726519"/>
                    </a:ext>
                  </a:extLst>
                </a:gridCol>
                <a:gridCol w="1879122">
                  <a:extLst>
                    <a:ext uri="{9D8B030D-6E8A-4147-A177-3AD203B41FA5}">
                      <a16:colId xmlns:a16="http://schemas.microsoft.com/office/drawing/2014/main" val="736777993"/>
                    </a:ext>
                  </a:extLst>
                </a:gridCol>
              </a:tblGrid>
              <a:tr h="2833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施策</a:t>
                      </a:r>
                      <a:endParaRPr kumimoji="1" lang="en-US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ﾏｯﾋﾟﾝｸﾞ　　</a:t>
                      </a: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年効果</a:t>
                      </a:r>
                      <a:endParaRPr kumimoji="1" lang="en-US" altLang="ja-JP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(=22</a:t>
                      </a:r>
                      <a:r>
                        <a:rPr kumimoji="1" lang="ja-JP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年までにﾃｰﾏ形成）</a:t>
                      </a:r>
                      <a:endParaRPr kumimoji="1" lang="ja-JP" altLang="en-US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達成率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評価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活動実績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年達成</a:t>
                      </a:r>
                      <a:endParaRPr kumimoji="1" lang="en-US" altLang="ja-JP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に向けた課題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26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計画</a:t>
                      </a:r>
                      <a:endParaRPr kumimoji="1" lang="en-US" altLang="ja-JP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千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t-CO</a:t>
                      </a:r>
                      <a:r>
                        <a:rPr kumimoji="1" lang="en-US" altLang="ja-JP" sz="900" b="1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kumimoji="1" lang="en-US" altLang="ja-JP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実績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</a:t>
                      </a: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月末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千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t-CO</a:t>
                      </a:r>
                      <a:r>
                        <a:rPr kumimoji="1" lang="en-US" altLang="ja-JP" sz="900" b="1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kumimoji="1" lang="en-US" altLang="ja-JP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歩留り</a:t>
                      </a:r>
                      <a:endParaRPr kumimoji="1" lang="en-US" altLang="ja-JP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考慮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kumimoji="1" lang="ja-JP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endParaRPr kumimoji="1" lang="en-US" altLang="ja-JP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目標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7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（製造設備）</a:t>
                      </a:r>
                      <a:endParaRPr kumimoji="1" lang="en-US" altLang="ja-JP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50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　</a:t>
                      </a: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『</a:t>
                      </a: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革新技術</a:t>
                      </a: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50" charset="-128"/>
                          <a:cs typeface="+mn-cs"/>
                        </a:rPr>
                        <a:t>ﾃｰﾏ形成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latin typeface="+mn-lt"/>
                        </a:rPr>
                        <a:t>36.1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19.7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latin typeface="+mn-lt"/>
                        </a:rPr>
                        <a:t>54%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38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％</a:t>
                      </a:r>
                      <a:endParaRPr kumimoji="1" lang="en-US" altLang="ja-JP" sz="12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歩留</a:t>
                      </a:r>
                      <a:r>
                        <a:rPr kumimoji="1" lang="en-US" altLang="ja-JP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70</a:t>
                      </a:r>
                      <a:r>
                        <a:rPr kumimoji="1" lang="ja-JP" altLang="en-US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％</a:t>
                      </a:r>
                      <a:r>
                        <a:rPr kumimoji="1" lang="en-US" altLang="ja-JP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&gt;25%/</a:t>
                      </a:r>
                      <a:r>
                        <a:rPr kumimoji="1" lang="ja-JP" altLang="en-US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年</a:t>
                      </a:r>
                      <a:endParaRPr kumimoji="1" lang="en-US" altLang="ja-JP" sz="11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latin typeface="+mn-lt"/>
                        </a:rPr>
                        <a:t>9,025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latin typeface="+mn-lt"/>
                        </a:rPr>
                        <a:t>t-CO2/</a:t>
                      </a:r>
                      <a:r>
                        <a:rPr kumimoji="1" lang="ja-JP" altLang="en-US" sz="1000" b="0" dirty="0" smtClean="0">
                          <a:latin typeface="+mn-lt"/>
                        </a:rPr>
                        <a:t>年</a:t>
                      </a:r>
                      <a:endParaRPr kumimoji="1" lang="en-US" altLang="ja-JP" sz="10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○</a:t>
                      </a:r>
                      <a:endParaRPr kumimoji="1" lang="en-US" altLang="ja-JP" sz="12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・製造設備技術開発　全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24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件</a:t>
                      </a:r>
                      <a:r>
                        <a:rPr kumimoji="1" lang="ja-JP" altLang="en-US" sz="1000" b="0" dirty="0" smtClean="0">
                          <a:latin typeface="+mn-lt"/>
                        </a:rPr>
                        <a:t>（新規</a:t>
                      </a:r>
                      <a:r>
                        <a:rPr kumimoji="1" lang="en-US" altLang="ja-JP" sz="1000" b="0" dirty="0" smtClean="0">
                          <a:latin typeface="+mn-lt"/>
                        </a:rPr>
                        <a:t>14</a:t>
                      </a:r>
                      <a:r>
                        <a:rPr kumimoji="1" lang="ja-JP" altLang="en-US" sz="1000" b="0" dirty="0" smtClean="0">
                          <a:latin typeface="+mn-lt"/>
                        </a:rPr>
                        <a:t>件、継続</a:t>
                      </a:r>
                      <a:r>
                        <a:rPr kumimoji="1" lang="en-US" altLang="ja-JP" sz="1000" b="0" dirty="0" smtClean="0">
                          <a:latin typeface="+mn-lt"/>
                        </a:rPr>
                        <a:t>10</a:t>
                      </a:r>
                      <a:r>
                        <a:rPr kumimoji="1" lang="ja-JP" altLang="en-US" sz="1000" b="0" dirty="0" smtClean="0">
                          <a:latin typeface="+mn-lt"/>
                        </a:rPr>
                        <a:t>件）</a:t>
                      </a:r>
                      <a:endParaRPr kumimoji="1" lang="en-US" altLang="ja-JP" sz="10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・新規ﾃｰﾏの実現化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・毎年新規ﾃｰﾏ開拓要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(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効果大ﾃｰﾏ掘り起し）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757867"/>
                  </a:ext>
                </a:extLst>
              </a:tr>
              <a:tr h="9562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『</a:t>
                      </a: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超省ｴﾈ工場</a:t>
                      </a: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ﾃｰﾏ形成</a:t>
                      </a: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50" charset="-128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latin typeface="+mn-lt"/>
                          <a:ea typeface="+mn-ea"/>
                        </a:rPr>
                        <a:t>56.0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latin typeface="+mn-lt"/>
                        </a:rPr>
                        <a:t>29.5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latin typeface="+mn-lt"/>
                        </a:rPr>
                        <a:t>53%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27</a:t>
                      </a: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％</a:t>
                      </a:r>
                      <a:endParaRPr kumimoji="1" lang="en-US" altLang="ja-JP" sz="12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歩留</a:t>
                      </a:r>
                      <a:r>
                        <a:rPr kumimoji="1" lang="en-US" altLang="ja-JP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50%)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&gt;25%/</a:t>
                      </a:r>
                      <a:r>
                        <a:rPr kumimoji="1" lang="ja-JP" altLang="en-US" sz="11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年</a:t>
                      </a:r>
                      <a:endParaRPr kumimoji="1" lang="en-US" altLang="ja-JP" sz="11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latin typeface="+mn-lt"/>
                        </a:rPr>
                        <a:t>14,000 t-CO2/</a:t>
                      </a:r>
                      <a:r>
                        <a:rPr kumimoji="1" lang="ja-JP" altLang="en-US" sz="1000" b="0" dirty="0" smtClean="0">
                          <a:latin typeface="+mn-lt"/>
                        </a:rPr>
                        <a:t>年</a:t>
                      </a:r>
                      <a:endParaRPr kumimoji="1" lang="en-US" altLang="ja-JP" sz="10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○</a:t>
                      </a:r>
                      <a:endParaRPr kumimoji="1" lang="en-US" altLang="ja-JP" sz="12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・製造部生技</a:t>
                      </a:r>
                      <a:r>
                        <a:rPr kumimoji="1" lang="en-US" altLang="ja-JP" sz="1050" b="0" dirty="0" smtClean="0">
                          <a:latin typeface="+mn-lt"/>
                        </a:rPr>
                        <a:t>(16</a:t>
                      </a:r>
                      <a:r>
                        <a:rPr kumimoji="1" lang="ja-JP" altLang="en-US" sz="1050" b="0" dirty="0" smtClean="0">
                          <a:latin typeface="+mn-lt"/>
                        </a:rPr>
                        <a:t>ヵ所</a:t>
                      </a:r>
                      <a:r>
                        <a:rPr kumimoji="1" lang="en-US" altLang="ja-JP" sz="1050" b="0" dirty="0" smtClean="0">
                          <a:latin typeface="+mn-lt"/>
                        </a:rPr>
                        <a:t>)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聞込みと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CO</a:t>
                      </a:r>
                      <a:r>
                        <a:rPr kumimoji="1" lang="en-US" altLang="ja-JP" sz="1200" b="0" baseline="-25000" dirty="0" smtClean="0">
                          <a:latin typeface="+mn-lt"/>
                        </a:rPr>
                        <a:t>2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排出量分析で優先分野抽出（熱ﾛｽ、ｴｱﾛｽ、空調ﾛｽ）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50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年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CO</a:t>
                      </a:r>
                      <a:r>
                        <a:rPr kumimoji="1" lang="en-US" altLang="ja-JP" sz="1200" b="0" baseline="-25000" dirty="0" smtClean="0">
                          <a:latin typeface="+mn-lt"/>
                        </a:rPr>
                        <a:t>2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ｾﾞﾛ技術開発開始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・優先分野の深堀り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+mn-lt"/>
                        </a:rPr>
                        <a:t>・</a:t>
                      </a:r>
                      <a:r>
                        <a:rPr kumimoji="1" lang="en-US" altLang="ja-JP" sz="1200" b="0" dirty="0" smtClean="0">
                          <a:latin typeface="+mn-lt"/>
                        </a:rPr>
                        <a:t>CO</a:t>
                      </a:r>
                      <a:r>
                        <a:rPr kumimoji="1" lang="en-US" altLang="ja-JP" sz="1200" b="0" baseline="-25000" dirty="0" smtClean="0">
                          <a:latin typeface="+mn-lt"/>
                        </a:rPr>
                        <a:t>2</a:t>
                      </a:r>
                      <a:r>
                        <a:rPr kumimoji="1" lang="ja-JP" altLang="en-US" sz="1200" b="0" dirty="0" smtClean="0">
                          <a:latin typeface="+mn-lt"/>
                        </a:rPr>
                        <a:t>ｾﾞﾛ技術効率向上に必要な排熱活用の具体化</a:t>
                      </a:r>
                      <a:endParaRPr kumimoji="1" lang="en-US" altLang="ja-JP" sz="1200" b="0" dirty="0" smtClean="0">
                        <a:latin typeface="+mn-lt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22002" y="5885959"/>
            <a:ext cx="231505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50000"/>
                  </a:schemeClr>
                </a:solidFill>
              </a:rPr>
              <a:t>25</a:t>
            </a:r>
            <a:r>
              <a:rPr lang="ja-JP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年目標達成に向けた課題</a:t>
            </a:r>
            <a:endParaRPr kumimoji="1" lang="en-US" altLang="ja-JP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964194" y="550752"/>
            <a:ext cx="6028280" cy="2548498"/>
            <a:chOff x="1000897" y="928814"/>
            <a:chExt cx="6295299" cy="2771897"/>
          </a:xfrm>
        </p:grpSpPr>
        <p:cxnSp>
          <p:nvCxnSpPr>
            <p:cNvPr id="4" name="直線コネクタ 3"/>
            <p:cNvCxnSpPr/>
            <p:nvPr/>
          </p:nvCxnSpPr>
          <p:spPr>
            <a:xfrm>
              <a:off x="1103505" y="3640772"/>
              <a:ext cx="619269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1103505" y="928814"/>
              <a:ext cx="0" cy="277189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000897" y="3296399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1000897" y="2906261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1000897" y="2558047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1000897" y="2182391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1000897" y="1820121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1000897" y="1446088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1000897" y="1103429"/>
              <a:ext cx="5659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コネクタ 24"/>
          <p:cNvCxnSpPr/>
          <p:nvPr/>
        </p:nvCxnSpPr>
        <p:spPr>
          <a:xfrm flipV="1">
            <a:off x="3407849" y="923633"/>
            <a:ext cx="35272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7115010" y="2208584"/>
            <a:ext cx="1992413" cy="66172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(</a:t>
            </a:r>
            <a:r>
              <a:rPr kumimoji="1" lang="ja-JP" altLang="en-US" sz="1200" b="1" dirty="0" smtClean="0"/>
              <a:t>製造設備</a:t>
            </a:r>
            <a:r>
              <a:rPr kumimoji="1" lang="en-US" altLang="ja-JP" sz="1200" b="1" dirty="0" smtClean="0"/>
              <a:t>)</a:t>
            </a:r>
            <a:r>
              <a:rPr kumimoji="1" lang="en-US" altLang="ja-JP" sz="1400" b="1" dirty="0" smtClean="0"/>
              <a:t>『</a:t>
            </a:r>
            <a:r>
              <a:rPr kumimoji="1" lang="ja-JP" altLang="en-US" sz="1400" b="1" dirty="0" smtClean="0"/>
              <a:t>革新技術</a:t>
            </a:r>
            <a:r>
              <a:rPr kumimoji="1" lang="en-US" altLang="ja-JP" sz="1400" b="1" dirty="0" smtClean="0"/>
              <a:t>』</a:t>
            </a:r>
          </a:p>
          <a:p>
            <a:r>
              <a:rPr lang="ja-JP" altLang="en-US" sz="1200" dirty="0" smtClean="0"/>
              <a:t>　　目標：</a:t>
            </a:r>
            <a:r>
              <a:rPr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70</a:t>
            </a:r>
            <a:r>
              <a:rPr lang="ja-JP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千</a:t>
            </a:r>
            <a:r>
              <a:rPr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t-CO</a:t>
            </a:r>
            <a:r>
              <a:rPr lang="en-US" altLang="ja-JP" sz="1200" b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1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z="1100" dirty="0" smtClean="0"/>
              <a:t>　（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10%</a:t>
            </a:r>
            <a:r>
              <a:rPr lang="ja-JP" altLang="en-US" sz="1100" dirty="0" smtClean="0"/>
              <a:t>対</a:t>
            </a:r>
            <a:r>
              <a:rPr lang="en-US" altLang="ja-JP" sz="1100" dirty="0" smtClean="0"/>
              <a:t>12</a:t>
            </a:r>
            <a:r>
              <a:rPr lang="ja-JP" altLang="en-US" sz="1100" dirty="0" smtClean="0"/>
              <a:t>年比）</a:t>
            </a:r>
            <a:endParaRPr lang="en-US" altLang="ja-JP" sz="11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 rot="16200000">
            <a:off x="-818573" y="1600585"/>
            <a:ext cx="2203052" cy="294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省エネ効果（千</a:t>
            </a:r>
            <a:r>
              <a:rPr kumimoji="1" lang="en-US" altLang="ja-JP" sz="1400" b="1" dirty="0" smtClean="0"/>
              <a:t>t-CO2/</a:t>
            </a:r>
            <a:r>
              <a:rPr kumimoji="1" lang="ja-JP" altLang="en-US" sz="1400" b="1" dirty="0" smtClean="0"/>
              <a:t>年）</a:t>
            </a:r>
            <a:endParaRPr kumimoji="1" lang="ja-JP" altLang="en-US" sz="1400" b="1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5689047" y="1832938"/>
            <a:ext cx="1303426" cy="1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59" idx="0"/>
            <a:endCxn id="63" idx="0"/>
          </p:cNvCxnSpPr>
          <p:nvPr/>
        </p:nvCxnSpPr>
        <p:spPr>
          <a:xfrm flipV="1">
            <a:off x="3114587" y="2513011"/>
            <a:ext cx="632807" cy="21451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15" idx="0"/>
            <a:endCxn id="59" idx="0"/>
          </p:cNvCxnSpPr>
          <p:nvPr/>
        </p:nvCxnSpPr>
        <p:spPr>
          <a:xfrm flipV="1">
            <a:off x="2463737" y="2727522"/>
            <a:ext cx="650850" cy="1219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440550" y="334726"/>
            <a:ext cx="1398140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</a:schemeClr>
                </a:solidFill>
              </a:rPr>
              <a:t>25</a:t>
            </a:r>
            <a:r>
              <a:rPr lang="ja-JP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年削減目標</a:t>
            </a:r>
            <a:endParaRPr lang="en-US" altLang="ja-JP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</a:schemeClr>
                </a:solidFill>
              </a:rPr>
              <a:t>126 </a:t>
            </a:r>
            <a:r>
              <a:rPr lang="ja-JP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千</a:t>
            </a:r>
            <a:r>
              <a:rPr lang="en-US" altLang="ja-JP" sz="1400" b="1" dirty="0" smtClean="0">
                <a:solidFill>
                  <a:schemeClr val="accent6">
                    <a:lumMod val="50000"/>
                  </a:schemeClr>
                </a:solidFill>
              </a:rPr>
              <a:t>t-CO</a:t>
            </a:r>
            <a:r>
              <a:rPr lang="en-US" altLang="ja-JP" sz="1400" b="1" baseline="-25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altLang="ja-JP" sz="1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329496" y="2849472"/>
            <a:ext cx="268481" cy="18367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2981659" y="2727522"/>
            <a:ext cx="265855" cy="31681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1207291" y="3002299"/>
            <a:ext cx="251178" cy="4203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3611232" y="2513011"/>
            <a:ext cx="272324" cy="5374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5904687" y="2482230"/>
            <a:ext cx="287499" cy="56210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6634" y="2940639"/>
            <a:ext cx="346598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0</a:t>
            </a:r>
            <a:endParaRPr kumimoji="1" lang="ja-JP" altLang="en-US" sz="1400" b="1" dirty="0" smtClean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74856" y="2591181"/>
            <a:ext cx="410154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/>
              <a:t>20</a:t>
            </a:r>
            <a:endParaRPr kumimoji="1" lang="ja-JP" altLang="en-US" sz="1400" b="1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74856" y="2232182"/>
            <a:ext cx="410154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/>
              <a:t>40</a:t>
            </a:r>
            <a:endParaRPr kumimoji="1" lang="ja-JP" altLang="en-US" sz="1400" b="1" dirty="0" smtClean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74856" y="1895120"/>
            <a:ext cx="410154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/>
              <a:t>60</a:t>
            </a:r>
            <a:endParaRPr kumimoji="1" lang="ja-JP" altLang="en-US" sz="1400" b="1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16526" y="1196009"/>
            <a:ext cx="526816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1</a:t>
            </a:r>
            <a:r>
              <a:rPr lang="en-US" altLang="ja-JP" sz="1400" b="1" dirty="0"/>
              <a:t>0</a:t>
            </a:r>
            <a:r>
              <a:rPr kumimoji="1" lang="en-US" altLang="ja-JP" sz="1400" b="1" dirty="0" smtClean="0"/>
              <a:t>0</a:t>
            </a:r>
            <a:endParaRPr kumimoji="1" lang="ja-JP" altLang="en-US" sz="1400" b="1" dirty="0" smtClean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74856" y="1551879"/>
            <a:ext cx="410154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/>
              <a:t>80</a:t>
            </a:r>
            <a:endParaRPr kumimoji="1" lang="ja-JP" altLang="en-US" sz="1400" b="1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16526" y="904340"/>
            <a:ext cx="526816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12</a:t>
            </a:r>
            <a:r>
              <a:rPr kumimoji="1" lang="en-US" altLang="ja-JP" sz="1400" b="1" dirty="0" smtClean="0"/>
              <a:t>0</a:t>
            </a:r>
            <a:endParaRPr kumimoji="1" lang="ja-JP" altLang="en-US" sz="1400" b="1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16526" y="545743"/>
            <a:ext cx="526816" cy="2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14</a:t>
            </a:r>
            <a:r>
              <a:rPr kumimoji="1" lang="en-US" altLang="ja-JP" sz="1400" b="1" dirty="0" smtClean="0"/>
              <a:t>0</a:t>
            </a:r>
            <a:endParaRPr kumimoji="1" lang="ja-JP" altLang="en-US" sz="1400" b="1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018746" y="3042800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2012</a:t>
            </a:r>
            <a:endParaRPr kumimoji="1" lang="ja-JP" altLang="en-US" sz="1400" b="1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145002" y="3035072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2016</a:t>
            </a:r>
            <a:endParaRPr kumimoji="1" lang="ja-JP" altLang="en-US" sz="1400" b="1" dirty="0" smtClean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769773" y="3052899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2017</a:t>
            </a:r>
            <a:endParaRPr kumimoji="1" lang="ja-JP" altLang="en-US" sz="1400" b="1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407849" y="3050456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2018</a:t>
            </a:r>
            <a:endParaRPr kumimoji="1" lang="ja-JP" altLang="en-US" sz="1400" b="1" dirty="0" smtClean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730309" y="3052954"/>
            <a:ext cx="117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2025</a:t>
            </a:r>
            <a:r>
              <a:rPr kumimoji="1" lang="ja-JP" altLang="en-US" sz="1400" b="1" dirty="0" smtClean="0"/>
              <a:t>目標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556506" y="3035072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/>
              <a:t>～</a:t>
            </a:r>
          </a:p>
        </p:txBody>
      </p:sp>
      <p:sp>
        <p:nvSpPr>
          <p:cNvPr id="40" name="上下矢印 39"/>
          <p:cNvSpPr/>
          <p:nvPr/>
        </p:nvSpPr>
        <p:spPr>
          <a:xfrm>
            <a:off x="6335709" y="1849612"/>
            <a:ext cx="241338" cy="1185773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上下矢印 40"/>
          <p:cNvSpPr/>
          <p:nvPr/>
        </p:nvSpPr>
        <p:spPr>
          <a:xfrm>
            <a:off x="6324123" y="923634"/>
            <a:ext cx="248034" cy="925977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06"/>
          <p:cNvSpPr/>
          <p:nvPr/>
        </p:nvSpPr>
        <p:spPr>
          <a:xfrm>
            <a:off x="5911608" y="1854230"/>
            <a:ext cx="267714" cy="616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4555898" y="3156789"/>
            <a:ext cx="674953" cy="2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2019</a:t>
            </a:r>
            <a:endParaRPr kumimoji="1" lang="ja-JP" altLang="en-US" sz="1400" b="1" dirty="0" smtClean="0"/>
          </a:p>
        </p:txBody>
      </p:sp>
      <p:sp>
        <p:nvSpPr>
          <p:cNvPr id="223" name="正方形/長方形 222"/>
          <p:cNvSpPr/>
          <p:nvPr/>
        </p:nvSpPr>
        <p:spPr>
          <a:xfrm>
            <a:off x="4999896" y="2519974"/>
            <a:ext cx="286314" cy="52436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4" name="正方形/長方形 223"/>
          <p:cNvSpPr/>
          <p:nvPr/>
        </p:nvSpPr>
        <p:spPr>
          <a:xfrm>
            <a:off x="4996661" y="2314940"/>
            <a:ext cx="273839" cy="212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5" name="正方形/長方形 224"/>
          <p:cNvSpPr/>
          <p:nvPr/>
        </p:nvSpPr>
        <p:spPr>
          <a:xfrm>
            <a:off x="4996660" y="2108486"/>
            <a:ext cx="277839" cy="19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153865" y="1656888"/>
            <a:ext cx="2180433" cy="905289"/>
            <a:chOff x="7881474" y="2958422"/>
            <a:chExt cx="4555521" cy="984645"/>
          </a:xfrm>
        </p:grpSpPr>
        <p:sp>
          <p:nvSpPr>
            <p:cNvPr id="99" name="正方形/長方形 98"/>
            <p:cNvSpPr/>
            <p:nvPr/>
          </p:nvSpPr>
          <p:spPr>
            <a:xfrm>
              <a:off x="7881474" y="2958422"/>
              <a:ext cx="4452172" cy="9844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8060387" y="3656245"/>
              <a:ext cx="457200" cy="1945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8487720" y="3608311"/>
              <a:ext cx="3761722" cy="334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『</a:t>
              </a:r>
              <a:r>
                <a:rPr kumimoji="1" lang="ja-JP" altLang="en-US" sz="1400" dirty="0" smtClean="0"/>
                <a:t>革新技術</a:t>
              </a:r>
              <a:r>
                <a:rPr kumimoji="1" lang="en-US" altLang="ja-JP" sz="1400" dirty="0" smtClean="0"/>
                <a:t>』</a:t>
              </a:r>
              <a:r>
                <a:rPr kumimoji="1" lang="ja-JP" altLang="en-US" sz="1400" dirty="0" smtClean="0"/>
                <a:t>開発完了</a:t>
              </a:r>
              <a:endParaRPr kumimoji="1" lang="ja-JP" altLang="en-US" sz="1400" dirty="0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8060387" y="3380467"/>
              <a:ext cx="457200" cy="194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8487723" y="3299094"/>
              <a:ext cx="3949272" cy="334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『</a:t>
              </a:r>
              <a:r>
                <a:rPr lang="ja-JP" altLang="en-US" sz="1400" dirty="0" smtClean="0"/>
                <a:t>革新技術</a:t>
              </a:r>
              <a:r>
                <a:rPr lang="en-US" altLang="ja-JP" sz="1400" dirty="0" smtClean="0"/>
                <a:t>』</a:t>
              </a:r>
              <a:r>
                <a:rPr lang="ja-JP" altLang="en-US" sz="1400" dirty="0" smtClean="0"/>
                <a:t>新規・継続</a:t>
              </a:r>
              <a:endParaRPr kumimoji="1" lang="ja-JP" altLang="en-US" sz="1400" dirty="0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8060387" y="3072968"/>
              <a:ext cx="457200" cy="1945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8487723" y="3010874"/>
              <a:ext cx="3597615" cy="334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『</a:t>
              </a:r>
              <a:r>
                <a:rPr kumimoji="1" lang="ja-JP" altLang="en-US" sz="1400" dirty="0" smtClean="0"/>
                <a:t>超省エネ工場</a:t>
              </a:r>
              <a:r>
                <a:rPr kumimoji="1" lang="en-US" altLang="ja-JP" sz="1400" dirty="0" smtClean="0"/>
                <a:t>』</a:t>
              </a:r>
              <a:r>
                <a:rPr kumimoji="1" lang="ja-JP" altLang="en-US" sz="1400" dirty="0" smtClean="0"/>
                <a:t>新規</a:t>
              </a:r>
              <a:endParaRPr kumimoji="1" lang="ja-JP" altLang="en-US" sz="1400" dirty="0"/>
            </a:p>
          </p:txBody>
        </p:sp>
      </p:grpSp>
      <p:sp>
        <p:nvSpPr>
          <p:cNvPr id="253" name="正方形/長方形 252"/>
          <p:cNvSpPr/>
          <p:nvPr/>
        </p:nvSpPr>
        <p:spPr>
          <a:xfrm>
            <a:off x="5920283" y="927868"/>
            <a:ext cx="259038" cy="9177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46112" y="30353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計画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741756" y="302435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実績</a:t>
            </a:r>
            <a:r>
              <a:rPr lang="en-US" altLang="ja-JP" sz="1200" dirty="0" smtClean="0"/>
              <a:t>(12</a:t>
            </a:r>
            <a:r>
              <a:rPr lang="ja-JP" altLang="en-US" sz="1200" dirty="0" smtClean="0"/>
              <a:t>月</a:t>
            </a:r>
            <a:r>
              <a:rPr lang="en-US" altLang="ja-JP" sz="1200" dirty="0" smtClean="0"/>
              <a:t>)</a:t>
            </a:r>
            <a:endParaRPr kumimoji="1" lang="ja-JP" altLang="en-US" sz="1200" dirty="0" smtClean="0"/>
          </a:p>
        </p:txBody>
      </p:sp>
      <p:sp>
        <p:nvSpPr>
          <p:cNvPr id="109" name="正方形/長方形 108"/>
          <p:cNvSpPr/>
          <p:nvPr/>
        </p:nvSpPr>
        <p:spPr>
          <a:xfrm>
            <a:off x="4409046" y="2533956"/>
            <a:ext cx="275873" cy="5088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3811352" y="2630365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33.9</a:t>
            </a:r>
            <a:endParaRPr kumimoji="1" lang="ja-JP" altLang="en-US" sz="1200" b="1" dirty="0" smtClean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4280198" y="1919422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 smtClean="0"/>
              <a:t>56.9</a:t>
            </a:r>
            <a:endParaRPr kumimoji="1" lang="ja-JP" altLang="en-US" sz="1100" b="1" dirty="0" smtClean="0"/>
          </a:p>
        </p:txBody>
      </p:sp>
      <p:cxnSp>
        <p:nvCxnSpPr>
          <p:cNvPr id="140" name="直線コネクタ 139"/>
          <p:cNvCxnSpPr>
            <a:stCxn id="63" idx="0"/>
            <a:endCxn id="156" idx="0"/>
          </p:cNvCxnSpPr>
          <p:nvPr/>
        </p:nvCxnSpPr>
        <p:spPr>
          <a:xfrm flipV="1">
            <a:off x="3747394" y="2180606"/>
            <a:ext cx="800834" cy="332405"/>
          </a:xfrm>
          <a:prstGeom prst="line">
            <a:avLst/>
          </a:prstGeom>
          <a:ln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56" idx="0"/>
            <a:endCxn id="253" idx="0"/>
          </p:cNvCxnSpPr>
          <p:nvPr/>
        </p:nvCxnSpPr>
        <p:spPr>
          <a:xfrm flipV="1">
            <a:off x="4548228" y="927868"/>
            <a:ext cx="1501574" cy="125273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4414363" y="2374174"/>
            <a:ext cx="260470" cy="153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正方形/長方形 155"/>
          <p:cNvSpPr/>
          <p:nvPr/>
        </p:nvSpPr>
        <p:spPr>
          <a:xfrm>
            <a:off x="4414363" y="2180606"/>
            <a:ext cx="267729" cy="1910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9" name="直線コネクタ 128"/>
          <p:cNvCxnSpPr/>
          <p:nvPr/>
        </p:nvCxnSpPr>
        <p:spPr>
          <a:xfrm flipV="1">
            <a:off x="4678136" y="2101850"/>
            <a:ext cx="332014" cy="78014"/>
          </a:xfrm>
          <a:prstGeom prst="line">
            <a:avLst/>
          </a:prstGeom>
          <a:ln w="1905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上下矢印 1"/>
          <p:cNvSpPr/>
          <p:nvPr/>
        </p:nvSpPr>
        <p:spPr>
          <a:xfrm>
            <a:off x="4996660" y="916883"/>
            <a:ext cx="286942" cy="1177170"/>
          </a:xfrm>
          <a:prstGeom prst="upDownArrow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88335" y="1236705"/>
            <a:ext cx="9252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chemeClr val="accent6">
                    <a:lumMod val="50000"/>
                  </a:schemeClr>
                </a:solidFill>
              </a:rPr>
              <a:t>22</a:t>
            </a:r>
            <a:r>
              <a:rPr kumimoji="1" lang="ja-JP" altLang="en-US" sz="1200" b="1" dirty="0" smtClean="0">
                <a:solidFill>
                  <a:schemeClr val="accent6">
                    <a:lumMod val="50000"/>
                  </a:schemeClr>
                </a:solidFill>
              </a:rPr>
              <a:t>年までに</a:t>
            </a:r>
            <a:endParaRPr kumimoji="1" lang="en-US" altLang="ja-JP" sz="1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1200" b="1" dirty="0" smtClean="0">
                <a:solidFill>
                  <a:schemeClr val="accent6">
                    <a:lumMod val="50000"/>
                  </a:schemeClr>
                </a:solidFill>
              </a:rPr>
              <a:t>積上げ</a:t>
            </a:r>
          </a:p>
        </p:txBody>
      </p:sp>
      <p:sp>
        <p:nvSpPr>
          <p:cNvPr id="83" name="正方形/長方形 82"/>
          <p:cNvSpPr/>
          <p:nvPr/>
        </p:nvSpPr>
        <p:spPr>
          <a:xfrm>
            <a:off x="3616729" y="932249"/>
            <a:ext cx="263593" cy="158074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68667" y="459521"/>
            <a:ext cx="2274982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考え方：</a:t>
            </a:r>
            <a:endParaRPr kumimoji="1" lang="en-US" altLang="ja-JP" sz="11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・新規ﾃｰﾏ形成から効果</a:t>
            </a:r>
            <a:r>
              <a:rPr lang="ja-JP" altLang="en-US" sz="1100" b="1" dirty="0">
                <a:solidFill>
                  <a:schemeClr val="accent4">
                    <a:lumMod val="50000"/>
                  </a:schemeClr>
                </a:solidFill>
              </a:rPr>
              <a:t>出</a:t>
            </a:r>
            <a:r>
              <a:rPr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る</a:t>
            </a:r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まで</a:t>
            </a:r>
            <a:r>
              <a:rPr kumimoji="1" lang="en-US" altLang="ja-JP" sz="1100" b="1" dirty="0" smtClean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年</a:t>
            </a:r>
            <a:endParaRPr kumimoji="1" lang="en-US" altLang="ja-JP" sz="11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ja-JP" altLang="en-US" sz="1100" b="1" dirty="0">
                <a:solidFill>
                  <a:schemeClr val="accent4">
                    <a:lumMod val="50000"/>
                  </a:schemeClr>
                </a:solidFill>
              </a:rPr>
              <a:t> ⇒</a:t>
            </a:r>
            <a:r>
              <a:rPr lang="en-US" altLang="ja-JP" sz="1100" b="1" dirty="0" smtClean="0">
                <a:solidFill>
                  <a:schemeClr val="accent4">
                    <a:lumMod val="50000"/>
                  </a:schemeClr>
                </a:solidFill>
              </a:rPr>
              <a:t>19</a:t>
            </a:r>
            <a:r>
              <a:rPr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年～</a:t>
            </a:r>
            <a:r>
              <a:rPr lang="en-US" altLang="ja-JP" sz="1100" b="1" dirty="0" smtClean="0">
                <a:solidFill>
                  <a:schemeClr val="accent4">
                    <a:lumMod val="50000"/>
                  </a:schemeClr>
                </a:solidFill>
              </a:rPr>
              <a:t>22</a:t>
            </a:r>
            <a:r>
              <a:rPr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年の</a:t>
            </a:r>
            <a:r>
              <a:rPr lang="en-US" altLang="ja-JP" sz="1100" b="1" dirty="0" smtClean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年で積上げ</a:t>
            </a:r>
            <a:endParaRPr lang="en-US" altLang="ja-JP" sz="11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kumimoji="1" lang="ja-JP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・歩留り考慮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97083" y="219013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2019</a:t>
            </a:r>
            <a:endParaRPr kumimoji="1" lang="ja-JP" alt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435480" y="179268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2020</a:t>
            </a:r>
            <a:endParaRPr kumimoji="1" lang="ja-JP" altLang="en-US" sz="1400" dirty="0" smtClean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115010" y="992311"/>
            <a:ext cx="1528230" cy="65747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400" b="1" dirty="0" smtClean="0"/>
              <a:t>『</a:t>
            </a:r>
            <a:r>
              <a:rPr kumimoji="1" lang="ja-JP" altLang="en-US" sz="1400" b="1" dirty="0" smtClean="0"/>
              <a:t>超省エネ工場</a:t>
            </a:r>
            <a:r>
              <a:rPr kumimoji="1" lang="en-US" altLang="ja-JP" sz="1400" b="1" dirty="0" smtClean="0"/>
              <a:t>』</a:t>
            </a:r>
          </a:p>
          <a:p>
            <a:r>
              <a:rPr lang="ja-JP" altLang="en-US" sz="1100" dirty="0" smtClean="0"/>
              <a:t>　</a:t>
            </a:r>
            <a:r>
              <a:rPr lang="ja-JP" altLang="en-US" sz="1200" dirty="0" smtClean="0"/>
              <a:t>　目標：</a:t>
            </a:r>
            <a:r>
              <a:rPr lang="en-US" altLang="ja-JP" sz="1200" b="1" dirty="0">
                <a:solidFill>
                  <a:schemeClr val="accent6">
                    <a:lumMod val="75000"/>
                  </a:schemeClr>
                </a:solidFill>
              </a:rPr>
              <a:t>56</a:t>
            </a:r>
            <a:r>
              <a:rPr lang="ja-JP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千</a:t>
            </a:r>
            <a:r>
              <a:rPr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t-CO</a:t>
            </a:r>
            <a:r>
              <a:rPr lang="en-US" altLang="ja-JP" sz="1200" b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12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z="1200" dirty="0" smtClean="0"/>
              <a:t>　（</a:t>
            </a:r>
            <a:r>
              <a:rPr lang="en-US" altLang="ja-JP" sz="1200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ja-JP" altLang="en-US" sz="1200" dirty="0" smtClean="0"/>
              <a:t>対</a:t>
            </a:r>
            <a:r>
              <a:rPr lang="en-US" altLang="ja-JP" sz="1200" dirty="0" smtClean="0"/>
              <a:t>12</a:t>
            </a:r>
            <a:r>
              <a:rPr lang="ja-JP" altLang="en-US" sz="1200" dirty="0" smtClean="0"/>
              <a:t>年比）</a:t>
            </a:r>
            <a:endParaRPr lang="en-US" altLang="ja-JP" sz="1200" dirty="0" smtClean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429723" y="136816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2021</a:t>
            </a:r>
            <a:endParaRPr kumimoji="1" lang="ja-JP" altLang="en-US" sz="1400" dirty="0" smtClean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3420579" y="99300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2022</a:t>
            </a:r>
            <a:endParaRPr kumimoji="1" lang="ja-JP" altLang="en-US" sz="1400" dirty="0" smtClean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3618921" y="2164582"/>
            <a:ext cx="261343" cy="37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3606662" y="1737404"/>
            <a:ext cx="261343" cy="37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3618922" y="1328132"/>
            <a:ext cx="261343" cy="37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17" idx="3"/>
            <a:endCxn id="83" idx="0"/>
          </p:cNvCxnSpPr>
          <p:nvPr/>
        </p:nvCxnSpPr>
        <p:spPr>
          <a:xfrm>
            <a:off x="3443649" y="844242"/>
            <a:ext cx="304877" cy="8800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矢印コネクタ 233"/>
          <p:cNvCxnSpPr>
            <a:stCxn id="96" idx="1"/>
            <a:endCxn id="41" idx="6"/>
          </p:cNvCxnSpPr>
          <p:nvPr/>
        </p:nvCxnSpPr>
        <p:spPr>
          <a:xfrm flipH="1">
            <a:off x="6510149" y="1321051"/>
            <a:ext cx="604861" cy="6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44" idx="1"/>
            <a:endCxn id="40" idx="6"/>
          </p:cNvCxnSpPr>
          <p:nvPr/>
        </p:nvCxnSpPr>
        <p:spPr>
          <a:xfrm flipH="1" flipV="1">
            <a:off x="6516713" y="2442499"/>
            <a:ext cx="598297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テキスト ボックス 240"/>
          <p:cNvSpPr txBox="1"/>
          <p:nvPr/>
        </p:nvSpPr>
        <p:spPr>
          <a:xfrm>
            <a:off x="5715099" y="2026718"/>
            <a:ext cx="6126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36.1</a:t>
            </a:r>
            <a:endParaRPr kumimoji="1" lang="ja-JP" alt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704926" y="1256914"/>
            <a:ext cx="6126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56.0</a:t>
            </a:r>
            <a:endParaRPr kumimoji="1" lang="ja-JP" alt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5739131" y="259754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5">
                    <a:lumMod val="50000"/>
                  </a:schemeClr>
                </a:solidFill>
              </a:rPr>
              <a:t>33.9</a:t>
            </a:r>
            <a:endParaRPr kumimoji="1" lang="ja-JP" altLang="en-US" sz="1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36577" y="4822377"/>
            <a:ext cx="9070846" cy="960843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8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DENSO">
  <a:themeElements>
    <a:clrScheme name="DENSO170309">
      <a:dk1>
        <a:srgbClr val="000000"/>
      </a:dk1>
      <a:lt1>
        <a:srgbClr val="FFFFFF"/>
      </a:lt1>
      <a:dk2>
        <a:srgbClr val="B9D7EB"/>
      </a:dk2>
      <a:lt2>
        <a:srgbClr val="DC0032"/>
      </a:lt2>
      <a:accent1>
        <a:srgbClr val="828282"/>
      </a:accent1>
      <a:accent2>
        <a:srgbClr val="34B78F"/>
      </a:accent2>
      <a:accent3>
        <a:srgbClr val="A77BCA"/>
      </a:accent3>
      <a:accent4>
        <a:srgbClr val="0092BD"/>
      </a:accent4>
      <a:accent5>
        <a:srgbClr val="004386"/>
      </a:accent5>
      <a:accent6>
        <a:srgbClr val="EF60A3"/>
      </a:accent6>
      <a:hlink>
        <a:srgbClr val="000000"/>
      </a:hlink>
      <a:folHlink>
        <a:srgbClr val="000000"/>
      </a:folHlink>
    </a:clrScheme>
    <a:fontScheme name="DENSO1703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solidFill>
            <a:schemeClr val="bg2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プレゼンマニュアル3稿0310.pptx" id="{1141A863-D631-4749-AD4A-2D54C453DAA8}" vid="{24B100B8-DEE4-DD49-8D7A-5F4C591AD9E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3207</Words>
  <Application>Microsoft Office PowerPoint</Application>
  <PresentationFormat>ユーザー設定</PresentationFormat>
  <Paragraphs>934</Paragraphs>
  <Slides>20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30" baseType="lpstr">
      <vt:lpstr>Meiryo UI</vt:lpstr>
      <vt:lpstr>ＭＳ Ｐゴシック</vt:lpstr>
      <vt:lpstr>Yu Gothic</vt:lpstr>
      <vt:lpstr>Yu Gothic</vt:lpstr>
      <vt:lpstr>游ゴシック Light</vt:lpstr>
      <vt:lpstr>Arial</vt:lpstr>
      <vt:lpstr>Calibri</vt:lpstr>
      <vt:lpstr>Verdana</vt:lpstr>
      <vt:lpstr>01_DENSO</vt:lpstr>
      <vt:lpstr>Office テーマ</vt:lpstr>
      <vt:lpstr>19年度エネルギー部会活動結果と20年度活動計画 ① 革新技術開発状況 【革新技術開発】 </vt:lpstr>
      <vt:lpstr>エコビジョン2025に向けた達成状況</vt:lpstr>
      <vt:lpstr>PowerPoint プレゼンテーション</vt:lpstr>
      <vt:lpstr>エコビジョン2025に向けた達成状況</vt:lpstr>
      <vt:lpstr>『革新技術テーマ』積上げ状況と進捗</vt:lpstr>
      <vt:lpstr>PowerPoint プレゼンテーション</vt:lpstr>
      <vt:lpstr>PowerPoint プレゼンテーション</vt:lpstr>
      <vt:lpstr>PowerPoint プレゼンテーション</vt:lpstr>
      <vt:lpstr>エコビジョン2025に向けた達成状況</vt:lpstr>
      <vt:lpstr>『超省エネ工場テーマ』　積上げ状況と進捗</vt:lpstr>
      <vt:lpstr>PowerPoint プレゼンテーション</vt:lpstr>
      <vt:lpstr>PowerPoint プレゼンテーション</vt:lpstr>
      <vt:lpstr>熱ロス：水素生成　開発技術　『エネマネシステム』への排熱活用</vt:lpstr>
      <vt:lpstr>PowerPoint プレゼンテーション</vt:lpstr>
      <vt:lpstr>PowerPoint プレゼンテーション</vt:lpstr>
      <vt:lpstr>PowerPoint プレゼンテーション</vt:lpstr>
      <vt:lpstr>『超省エネ工場テーマ』　積上げ状況と進捗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2017-03-16T07:50:13Z</dcterms:created>
  <dcterms:modified xsi:type="dcterms:W3CDTF">2020-02-25T23:35:08Z</dcterms:modified>
</cp:coreProperties>
</file>