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365DF-1B80-4A8A-9B7B-44C51FD76B23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6D3B2-82D5-4740-A32C-28989E60A0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8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KingPortal2.0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的技术架构可分为三层，从下到上依次为：数据层、组态软件的平台展示层、应用侧。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：提供数据，数据来源为亚控数据库（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KingIOServer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KingView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KingSCADA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、工业库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KingHistorian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）、关系库（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）、并支持扩展其他的关系库或非关系库。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查询和订阅两种方式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提供给平台系统以供使用。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平台展示层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：分为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和展示层。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数据服务、工程服务、用户服务，其中用户服务可以与第三方用户对接，以实现单点登录等。平台展示层包括图形展示、事件系统、模型三大部分的内容，可以通过丰富的图形展示监控所需要的页面、通过事件系统可以支持数据的灵活交互、模型可以支持复用和扩散，可以快速的创建工程页面。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：主要应用于工程组态和浏览，支持在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端和移动端无障碍浏览。可以适用与各行各业，能够开发各种系统。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2116C-99FF-4226-AF38-3DB9087E58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97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3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05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03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2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D0A-7C63-4D5B-910A-29E5DBEFECF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2B80-8ED7-4268-AA21-DD35A79D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em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6"/>
          <p:cNvSpPr>
            <a:spLocks noChangeShapeType="1"/>
          </p:cNvSpPr>
          <p:nvPr/>
        </p:nvSpPr>
        <p:spPr bwMode="auto">
          <a:xfrm>
            <a:off x="-885223" y="4205799"/>
            <a:ext cx="0" cy="41046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93600" tIns="46800" rIns="936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Line 86"/>
          <p:cNvSpPr>
            <a:spLocks noChangeShapeType="1"/>
          </p:cNvSpPr>
          <p:nvPr/>
        </p:nvSpPr>
        <p:spPr bwMode="auto">
          <a:xfrm>
            <a:off x="-2449256" y="5315543"/>
            <a:ext cx="0" cy="578581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93600" tIns="46800" rIns="936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86"/>
          <p:cNvSpPr>
            <a:spLocks noChangeShapeType="1"/>
          </p:cNvSpPr>
          <p:nvPr/>
        </p:nvSpPr>
        <p:spPr bwMode="auto">
          <a:xfrm>
            <a:off x="-1299010" y="5290801"/>
            <a:ext cx="0" cy="60332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93600" tIns="46800" rIns="936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86"/>
          <p:cNvSpPr>
            <a:spLocks noChangeShapeType="1"/>
          </p:cNvSpPr>
          <p:nvPr/>
        </p:nvSpPr>
        <p:spPr bwMode="auto">
          <a:xfrm flipV="1">
            <a:off x="-4083977" y="5300030"/>
            <a:ext cx="3897786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93600" tIns="46800" rIns="936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-3324576" y="5821568"/>
            <a:ext cx="1020929" cy="830096"/>
            <a:chOff x="1055440" y="5548341"/>
            <a:chExt cx="1020929" cy="830096"/>
          </a:xfrm>
        </p:grpSpPr>
        <p:grpSp>
          <p:nvGrpSpPr>
            <p:cNvPr id="9" name="Group 5"/>
            <p:cNvGrpSpPr/>
            <p:nvPr/>
          </p:nvGrpSpPr>
          <p:grpSpPr>
            <a:xfrm>
              <a:off x="1055440" y="5624498"/>
              <a:ext cx="769387" cy="753939"/>
              <a:chOff x="1510188" y="5632606"/>
              <a:chExt cx="769387" cy="753939"/>
            </a:xfrm>
          </p:grpSpPr>
          <p:pic>
            <p:nvPicPr>
              <p:cNvPr id="13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2114" y="5649084"/>
                <a:ext cx="737461" cy="737461"/>
              </a:xfrm>
              <a:prstGeom prst="rect">
                <a:avLst/>
              </a:prstGeom>
            </p:spPr>
          </p:pic>
          <p:sp>
            <p:nvSpPr>
              <p:cNvPr id="14" name="TextBox 4"/>
              <p:cNvSpPr txBox="1"/>
              <p:nvPr/>
            </p:nvSpPr>
            <p:spPr>
              <a:xfrm>
                <a:off x="1510188" y="5632606"/>
                <a:ext cx="5661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Legacy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System</a:t>
                </a:r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1765067" y="5548341"/>
              <a:ext cx="311302" cy="328168"/>
              <a:chOff x="9167188" y="4214829"/>
              <a:chExt cx="457204" cy="726339"/>
            </a:xfrm>
          </p:grpSpPr>
          <p:sp>
            <p:nvSpPr>
              <p:cNvPr id="11" name="Rectangle 7"/>
              <p:cNvSpPr/>
              <p:nvPr/>
            </p:nvSpPr>
            <p:spPr>
              <a:xfrm>
                <a:off x="9167188" y="4214829"/>
                <a:ext cx="457202" cy="366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UA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53"/>
              <p:cNvSpPr/>
              <p:nvPr/>
            </p:nvSpPr>
            <p:spPr>
              <a:xfrm>
                <a:off x="9167191" y="4574869"/>
                <a:ext cx="457201" cy="36629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3"/>
          <p:cNvGrpSpPr/>
          <p:nvPr/>
        </p:nvGrpSpPr>
        <p:grpSpPr>
          <a:xfrm>
            <a:off x="-1602137" y="3631019"/>
            <a:ext cx="871818" cy="871818"/>
            <a:chOff x="4752827" y="3284984"/>
            <a:chExt cx="729086" cy="729086"/>
          </a:xfrm>
        </p:grpSpPr>
        <p:pic>
          <p:nvPicPr>
            <p:cNvPr id="16" name="Picture 2" descr="D:\ARC\ARC_Libraries\V11.1\LIB\ACTUAL\PcVue\V1.8\FR\Lib\SH_SYSTEM\B\PCVUE_LIBS_SYSTEM_WORKSTATION_LIGHT_FRONT_12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827" y="3284984"/>
              <a:ext cx="729086" cy="729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D:\Marketting-Communication\_Logos\Arc\stu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499" y="3699247"/>
              <a:ext cx="218523" cy="218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D:\dev\Icon Experience\v series\v_collections_png\computer_network_security\64x64\shadow\earth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29" y="3410462"/>
              <a:ext cx="239065" cy="239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3" descr="D:\Arc\Libraries\Samples\Icon Experience\v series\iconexperience v bundle png\v_collections_png\computer_network_security\256x256\shadow\ear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411011" y="1338135"/>
            <a:ext cx="1086089" cy="1086089"/>
          </a:xfrm>
          <a:prstGeom prst="rect">
            <a:avLst/>
          </a:prstGeom>
          <a:noFill/>
        </p:spPr>
      </p:pic>
      <p:pic>
        <p:nvPicPr>
          <p:cNvPr id="20" name="Picture 104" descr="D:\ARC\ARC_Libraries\V11.1\LIB\ACTUAL\PcVue\V1.8\FR\Lib\SH_SYSTEM\B\PCVUE_LIBS_SYSTEM_MOBILE-DEVICES_SMARTPHONE_FRONT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4406" y="204059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5" descr="D:\ARC\ARC_Libraries\V11.1\LIB\ACTUAL\PcVue\V1.8\FR\Lib\SH_SYSTEM\B\PCVUE_LIBS_SYSTEM_MOBILE-DEVICES_TABLET_FRONT_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92773" y="163430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6" descr="D:\ARC\ARC_Libraries\V11.1\LIB\ACTUAL\PcVue\V1.8\FR\Lib\SH_SYSTEM\B\PCVUE_LIBS_SYSTEM_LAPTOP_FRONT_6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171" y="1386225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D:\mes documents\Mes images\Bibliothèque multimédia Microsoft\j0432567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237709" y="2909655"/>
            <a:ext cx="699972" cy="699972"/>
          </a:xfrm>
          <a:prstGeom prst="rect">
            <a:avLst/>
          </a:prstGeom>
          <a:noFill/>
        </p:spPr>
      </p:pic>
      <p:sp>
        <p:nvSpPr>
          <p:cNvPr id="24" name="Pensées 94"/>
          <p:cNvSpPr/>
          <p:nvPr/>
        </p:nvSpPr>
        <p:spPr>
          <a:xfrm>
            <a:off x="-1674145" y="2693631"/>
            <a:ext cx="1787276" cy="355324"/>
          </a:xfrm>
          <a:prstGeom prst="cloudCallout">
            <a:avLst>
              <a:gd name="adj1" fmla="val -4473"/>
              <a:gd name="adj2" fmla="val 8514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LAN/WAN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-3611238" y="1427272"/>
            <a:ext cx="2118223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square" lIns="93600" tIns="46800" rIns="93600" bIns="468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concurrent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WebVue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Web access (HTML5)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Trend Historian access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86"/>
          <p:cNvSpPr>
            <a:spLocks noChangeShapeType="1"/>
          </p:cNvSpPr>
          <p:nvPr/>
        </p:nvSpPr>
        <p:spPr bwMode="auto">
          <a:xfrm>
            <a:off x="-4083978" y="4612549"/>
            <a:ext cx="3892033" cy="371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93600" tIns="46800" rIns="936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02287" y="3411320"/>
            <a:ext cx="264246" cy="43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302"/>
          <p:cNvSpPr/>
          <p:nvPr/>
        </p:nvSpPr>
        <p:spPr>
          <a:xfrm>
            <a:off x="-778931" y="3372319"/>
            <a:ext cx="1212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WebVue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 10 access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79964" y="5349569"/>
            <a:ext cx="264246" cy="43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-1781479" y="4600755"/>
            <a:ext cx="1106" cy="71478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93600" tIns="46800" rIns="936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-3760799" y="2294071"/>
            <a:ext cx="1872672" cy="2133964"/>
          </a:xfrm>
          <a:prstGeom prst="wedgeRectCallout">
            <a:avLst>
              <a:gd name="adj1" fmla="val 63221"/>
              <a:gd name="adj2" fmla="val 27098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18079" y="3574727"/>
            <a:ext cx="482995" cy="66635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938627" y="3575000"/>
            <a:ext cx="322188" cy="644375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631444" y="3343156"/>
            <a:ext cx="1851071" cy="241049"/>
          </a:xfrm>
          <a:prstGeom prst="rect">
            <a:avLst/>
          </a:prstGeom>
        </p:spPr>
      </p:pic>
      <p:pic>
        <p:nvPicPr>
          <p:cNvPr id="35" name="Picture 4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9799" y="4491043"/>
            <a:ext cx="864870" cy="86487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8594" b="75391" l="18082" r="32577"/>
                    </a14:imgEffect>
                  </a14:imgLayer>
                </a14:imgProps>
              </a:ext>
            </a:extLst>
          </a:blip>
          <a:srcRect l="17614" t="58590" r="67443" b="22707"/>
          <a:stretch/>
        </p:blipFill>
        <p:spPr>
          <a:xfrm>
            <a:off x="-1727795" y="5826108"/>
            <a:ext cx="835248" cy="587767"/>
          </a:xfrm>
          <a:prstGeom prst="rect">
            <a:avLst/>
          </a:prstGeom>
        </p:spPr>
      </p:pic>
      <p:pic>
        <p:nvPicPr>
          <p:cNvPr id="37" name="Picture 2" descr="Azure SQL Database の便利機能!!使わないと損ですよ!!|ネスケラボ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5191" y="2604631"/>
            <a:ext cx="655010" cy="65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97"/>
          <p:cNvSpPr/>
          <p:nvPr/>
        </p:nvSpPr>
        <p:spPr>
          <a:xfrm>
            <a:off x="-3945029" y="2346126"/>
            <a:ext cx="24782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MS-SQL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Tags)</a:t>
            </a:r>
          </a:p>
        </p:txBody>
      </p:sp>
      <p:sp>
        <p:nvSpPr>
          <p:cNvPr id="39" name="Rectangle 297"/>
          <p:cNvSpPr/>
          <p:nvPr/>
        </p:nvSpPr>
        <p:spPr>
          <a:xfrm>
            <a:off x="-745407" y="3973912"/>
            <a:ext cx="6164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FF0000"/>
                </a:solidFill>
                <a:latin typeface="Calibri" panose="020F0502020204030204"/>
              </a:rPr>
              <a:t>RAID10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297"/>
          <p:cNvSpPr/>
          <p:nvPr/>
        </p:nvSpPr>
        <p:spPr>
          <a:xfrm>
            <a:off x="-2941926" y="4864611"/>
            <a:ext cx="9261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latin typeface="Calibri" panose="020F0502020204030204"/>
              </a:rPr>
              <a:t>HUB/Router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-3128609" y="892543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目安：短期</a:t>
            </a:r>
            <a:r>
              <a:rPr lang="en-US" altLang="ja-JP" dirty="0"/>
              <a:t>3</a:t>
            </a:r>
            <a:r>
              <a:rPr lang="ja-JP" altLang="en-US" dirty="0"/>
              <a:t>ヶ月</a:t>
            </a:r>
            <a:r>
              <a:rPr lang="en-US" altLang="ja-JP" dirty="0"/>
              <a:t>/ 6</a:t>
            </a:r>
            <a:r>
              <a:rPr lang="ja-JP" altLang="en-US" dirty="0"/>
              <a:t>ヶ月</a:t>
            </a:r>
            <a:r>
              <a:rPr lang="en-US" altLang="ja-JP" dirty="0"/>
              <a:t>/ 1</a:t>
            </a:r>
            <a:r>
              <a:rPr lang="ja-JP" altLang="en-US" dirty="0" smtClean="0"/>
              <a:t>年～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0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8625" y="388620"/>
            <a:ext cx="8151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システム</a:t>
            </a: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統合案　検討用</a:t>
            </a:r>
            <a:endParaRPr 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27050" y="893445"/>
            <a:ext cx="11194415" cy="5613400"/>
            <a:chOff x="817" y="1423"/>
            <a:chExt cx="17629" cy="884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" y="9970"/>
              <a:ext cx="1472" cy="181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817" y="10263"/>
              <a:ext cx="17486" cy="0"/>
            </a:xfrm>
            <a:prstGeom prst="line">
              <a:avLst/>
            </a:prstGeom>
            <a:ln w="12700" cmpd="sng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7048" y="9779"/>
              <a:ext cx="1398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2020-06-20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17" y="1423"/>
              <a:ext cx="17486" cy="0"/>
            </a:xfrm>
            <a:prstGeom prst="line">
              <a:avLst/>
            </a:prstGeom>
            <a:ln w="12700" cmpd="sng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608330" y="2264410"/>
            <a:ext cx="1026795" cy="2676525"/>
          </a:xfrm>
          <a:prstGeom prst="rect">
            <a:avLst/>
          </a:prstGeom>
          <a:solidFill>
            <a:srgbClr val="2E5999"/>
          </a:solidFill>
          <a:ln w="3175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rtlCol="0" anchor="ctr"/>
          <a:lstStyle/>
          <a:p>
            <a:pPr algn="ctr" defTabSz="1219200">
              <a:defRPr/>
            </a:pPr>
            <a:endParaRPr lang="en-US" altLang="zh-CN" sz="1065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065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065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  <a:defRPr/>
            </a:pPr>
            <a:r>
              <a:rPr lang="en-US" altLang="zh-CN" sz="1065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65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  <a:defRPr/>
            </a:pPr>
            <a:endParaRPr lang="en-US" altLang="zh-CN" sz="1065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065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200" b="1" kern="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200" b="1" kern="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200" b="1" kern="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endParaRPr lang="en-US" altLang="zh-CN" sz="1200" b="1" kern="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>
              <a:defRPr/>
            </a:pPr>
            <a:r>
              <a:rPr lang="en-US" altLang="zh-CN" sz="12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KingPortal</a:t>
            </a:r>
          </a:p>
          <a:p>
            <a:pPr algn="ctr" defTabSz="1219200">
              <a:defRPr/>
            </a:pPr>
            <a:r>
              <a:rPr lang="en-US" altLang="zh-CN" sz="12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</a:p>
        </p:txBody>
      </p:sp>
      <p:sp>
        <p:nvSpPr>
          <p:cNvPr id="40" name="矩形 39"/>
          <p:cNvSpPr/>
          <p:nvPr/>
        </p:nvSpPr>
        <p:spPr>
          <a:xfrm>
            <a:off x="608330" y="1025525"/>
            <a:ext cx="1026795" cy="981075"/>
          </a:xfrm>
          <a:prstGeom prst="rect">
            <a:avLst/>
          </a:prstGeom>
          <a:solidFill>
            <a:srgbClr val="1FA7CE"/>
          </a:solidFill>
          <a:ln w="3175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rtlCol="0" anchor="ctr"/>
          <a:lstStyle/>
          <a:p>
            <a:pPr algn="ctr"/>
            <a:endParaRPr lang="zh-CN" alt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330" y="5239385"/>
            <a:ext cx="1026795" cy="952500"/>
          </a:xfrm>
          <a:prstGeom prst="rect">
            <a:avLst/>
          </a:prstGeom>
          <a:solidFill>
            <a:srgbClr val="005982"/>
          </a:solidFill>
          <a:ln w="3175" cap="flat" cmpd="sng" algn="ctr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rtlCol="0" anchor="ctr"/>
          <a:lstStyle/>
          <a:p>
            <a:pPr algn="ctr"/>
            <a:endParaRPr lang="zh-CN" alt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23640" y="524065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9200">
              <a:buClrTx/>
              <a:buSzTx/>
              <a:buFontTx/>
              <a:defRPr/>
            </a:pPr>
            <a:r>
              <a:rPr lang="en-US" altLang="zh-CN" sz="900" kern="0" dirty="0">
                <a:solidFill>
                  <a:srgbClr val="063C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433185" y="5228590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9200">
              <a:buClrTx/>
              <a:buSzTx/>
              <a:buFontTx/>
              <a:defRPr/>
            </a:pPr>
            <a:r>
              <a:rPr lang="en-US" altLang="zh-CN" sz="900" kern="0" dirty="0">
                <a:solidFill>
                  <a:srgbClr val="063C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945880" y="5237480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9200">
              <a:buClrTx/>
              <a:buSzTx/>
              <a:buFontTx/>
              <a:defRPr/>
            </a:pPr>
            <a:r>
              <a:rPr lang="en-US" altLang="zh-CN" sz="900" kern="0" dirty="0">
                <a:solidFill>
                  <a:srgbClr val="063C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23900" y="3199765"/>
            <a:ext cx="795020" cy="734060"/>
          </a:xfrm>
          <a:prstGeom prst="roundRect">
            <a:avLst/>
          </a:prstGeom>
          <a:solidFill>
            <a:srgbClr val="6C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4535" y="3244215"/>
            <a:ext cx="910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</a:rPr>
              <a:t>グラフィカル構成ソフト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534035" y="1514475"/>
            <a:ext cx="117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アプリケーション側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63550" y="5758180"/>
            <a:ext cx="1175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データ層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212974" y="1061720"/>
            <a:ext cx="8228516" cy="944880"/>
            <a:chOff x="2853" y="1635"/>
            <a:chExt cx="12751" cy="1602"/>
          </a:xfrm>
          <a:solidFill>
            <a:schemeClr val="bg1"/>
          </a:solidFill>
          <a:effectLst>
            <a:outerShdw blurRad="495300" sx="97000" sy="97000" algn="ctr" rotWithShape="0">
              <a:prstClr val="black">
                <a:alpha val="19000"/>
              </a:prstClr>
            </a:outerShdw>
          </a:effectLst>
        </p:grpSpPr>
        <p:grpSp>
          <p:nvGrpSpPr>
            <p:cNvPr id="33" name="组合 32"/>
            <p:cNvGrpSpPr/>
            <p:nvPr/>
          </p:nvGrpSpPr>
          <p:grpSpPr>
            <a:xfrm>
              <a:off x="2853" y="1635"/>
              <a:ext cx="12751" cy="1602"/>
              <a:chOff x="2089785" y="1356360"/>
              <a:chExt cx="8096897" cy="1017270"/>
            </a:xfrm>
            <a:grpFill/>
          </p:grpSpPr>
          <p:sp>
            <p:nvSpPr>
              <p:cNvPr id="36" name="矩形 35"/>
              <p:cNvSpPr/>
              <p:nvPr/>
            </p:nvSpPr>
            <p:spPr>
              <a:xfrm>
                <a:off x="2089785" y="1356360"/>
                <a:ext cx="8096897" cy="1017270"/>
              </a:xfrm>
              <a:prstGeom prst="rect">
                <a:avLst/>
              </a:prstGeom>
              <a:grpFill/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/>
                <a:r>
                  <a:rPr lang="en-US" altLang="zh-CN" sz="12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エンジニア構成       </a:t>
                </a:r>
                <a:r>
                  <a:rPr lang="ja-JP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プロジェクト操作閲覧   </a:t>
                </a:r>
                <a:r>
                  <a:rPr lang="ja-JP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設備生産モニタリング    </a:t>
                </a:r>
                <a:r>
                  <a:rPr lang="ja-JP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プロセス生産監視    </a:t>
                </a:r>
                <a:r>
                  <a:rPr lang="ja-JP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部門間コラボレーション</a:t>
                </a:r>
                <a:r>
                  <a:rPr lang="zh-CN" altLang="en-US" sz="12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065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ja-JP" altLang="en-US" sz="1065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スマート</a:t>
                </a: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   </a:t>
                </a:r>
                <a:r>
                  <a:rPr lang="zh-CN" altLang="en-US" sz="1065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</a:p>
            </p:txBody>
          </p:sp>
          <p:pic>
            <p:nvPicPr>
              <p:cNvPr id="41" name="图片 9"/>
              <p:cNvPicPr preferRelativeResize="0"/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5" r="7031" b="14294"/>
              <a:stretch>
                <a:fillRect/>
              </a:stretch>
            </p:blipFill>
            <p:spPr bwMode="auto">
              <a:xfrm>
                <a:off x="2340610" y="1680210"/>
                <a:ext cx="1121410" cy="633095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accent1">
                    <a:lumMod val="90000"/>
                    <a:alpha val="40000"/>
                  </a:schemeClr>
                </a:outerShdw>
              </a:effectLst>
            </p:spPr>
          </p:pic>
          <p:pic>
            <p:nvPicPr>
              <p:cNvPr id="42" name="图片 41"/>
              <p:cNvPicPr preferRelativeResize="0"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610" y="1671320"/>
                <a:ext cx="1121410" cy="636905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>
                <a:outerShdw blurRad="63500" sx="102000" sy="102000" algn="ctr" rotWithShape="0">
                  <a:schemeClr val="accent1">
                    <a:lumMod val="90000"/>
                    <a:alpha val="40000"/>
                  </a:schemeClr>
                </a:outerShdw>
              </a:effectLst>
            </p:spPr>
          </p:pic>
          <p:pic>
            <p:nvPicPr>
              <p:cNvPr id="43" name="图片 42"/>
              <p:cNvPicPr preferRelativeResize="0"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3530" y="1671320"/>
                <a:ext cx="1121410" cy="636905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>
                <a:outerShdw blurRad="63500" sx="102000" sy="102000" algn="ctr" rotWithShape="0">
                  <a:schemeClr val="accent1">
                    <a:lumMod val="90000"/>
                    <a:alpha val="40000"/>
                  </a:schemeClr>
                </a:outerShdw>
              </a:effectLst>
            </p:spPr>
          </p:pic>
          <p:pic>
            <p:nvPicPr>
              <p:cNvPr id="44" name="图片 43"/>
              <p:cNvPicPr preferRelativeResize="0"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1925" y="1671320"/>
                <a:ext cx="1121410" cy="636905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>
                <a:outerShdw blurRad="63500" sx="102000" sy="102000" algn="ctr" rotWithShape="0">
                  <a:schemeClr val="accent1">
                    <a:lumMod val="90000"/>
                    <a:alpha val="40000"/>
                  </a:schemeClr>
                </a:outerShdw>
              </a:effectLst>
            </p:spPr>
          </p:pic>
          <p:pic>
            <p:nvPicPr>
              <p:cNvPr id="45" name="图片 44"/>
              <p:cNvPicPr preferRelativeResize="0"/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7785" y="1667510"/>
                <a:ext cx="1121410" cy="636905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>
                <a:outerShdw blurRad="63500" sx="102000" sy="102000" algn="ctr" rotWithShape="0">
                  <a:schemeClr val="accent1">
                    <a:lumMod val="90000"/>
                    <a:alpha val="40000"/>
                  </a:schemeClr>
                </a:outerShdw>
              </a:effectLst>
            </p:spPr>
          </p:pic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512" y="2109"/>
              <a:ext cx="623" cy="1092"/>
            </a:xfrm>
            <a:prstGeom prst="rect">
              <a:avLst/>
            </a:prstGeom>
            <a:grpFill/>
          </p:spPr>
        </p:pic>
      </p:grpSp>
      <p:grpSp>
        <p:nvGrpSpPr>
          <p:cNvPr id="3" name="组合 2"/>
          <p:cNvGrpSpPr/>
          <p:nvPr/>
        </p:nvGrpSpPr>
        <p:grpSpPr>
          <a:xfrm>
            <a:off x="2138045" y="5239385"/>
            <a:ext cx="8756015" cy="1119505"/>
            <a:chOff x="3292" y="8251"/>
            <a:chExt cx="13789" cy="1763"/>
          </a:xfrm>
        </p:grpSpPr>
        <p:grpSp>
          <p:nvGrpSpPr>
            <p:cNvPr id="29" name="组合 28"/>
            <p:cNvGrpSpPr/>
            <p:nvPr/>
          </p:nvGrpSpPr>
          <p:grpSpPr>
            <a:xfrm>
              <a:off x="3292" y="8251"/>
              <a:ext cx="12489" cy="1528"/>
              <a:chOff x="2082165" y="5502275"/>
              <a:chExt cx="8173085" cy="1044575"/>
            </a:xfrm>
            <a:solidFill>
              <a:schemeClr val="bg1"/>
            </a:solidFill>
            <a:effectLst>
              <a:outerShdw blurRad="495300" sx="97000" sy="97000" algn="ctr" rotWithShape="0">
                <a:prstClr val="black">
                  <a:alpha val="19000"/>
                </a:prstClr>
              </a:outerShdw>
            </a:effectLst>
          </p:grpSpPr>
          <p:sp>
            <p:nvSpPr>
              <p:cNvPr id="77" name="矩形 76"/>
              <p:cNvSpPr/>
              <p:nvPr/>
            </p:nvSpPr>
            <p:spPr>
              <a:xfrm>
                <a:off x="2082165" y="5502275"/>
                <a:ext cx="8173085" cy="1044575"/>
              </a:xfrm>
              <a:prstGeom prst="rect">
                <a:avLst/>
              </a:prstGeom>
              <a:grpFill/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/>
                <a:endParaRPr lang="zh-CN" altLang="en-US" sz="1065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35555" y="5793740"/>
                <a:ext cx="2950210" cy="431800"/>
              </a:xfrm>
              <a:prstGeom prst="rect">
                <a:avLst/>
              </a:prstGeom>
              <a:grpFill/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r>
                  <a:rPr lang="zh-CN" altLang="en-US" sz="9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组态产品 数据库</a:t>
                </a:r>
                <a:endParaRPr lang="en-US" altLang="zh-CN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1219200">
                  <a:defRPr/>
                </a:pP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(KingIOServer</a:t>
                </a:r>
                <a:r>
                  <a:rPr lang="zh-CN" altLang="en-US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</a:t>
                </a: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KingSCADA</a:t>
                </a:r>
                <a:r>
                  <a:rPr lang="zh-CN" altLang="en-US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</a:t>
                </a: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KingView)</a:t>
                </a:r>
                <a:endPara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762625" y="5787390"/>
                <a:ext cx="2136140" cy="438150"/>
              </a:xfrm>
              <a:prstGeom prst="rect">
                <a:avLst/>
              </a:prstGeom>
              <a:grpFill/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r>
                  <a:rPr lang="zh-CN" altLang="en-US" sz="9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关系数据库</a:t>
                </a:r>
              </a:p>
              <a:p>
                <a:pPr algn="ctr" defTabSz="1219200">
                  <a:defRPr/>
                </a:pPr>
                <a:r>
                  <a:rPr lang="en-US" altLang="zh-CN" sz="9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MySQL</a:t>
                </a:r>
                <a:r>
                  <a:rPr lang="zh-CN" altLang="en-US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</a:t>
                </a: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SQLServer</a:t>
                </a:r>
                <a:r>
                  <a:rPr lang="zh-CN" altLang="en-US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</a:t>
                </a: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Oracle</a:t>
                </a:r>
                <a:r>
                  <a:rPr lang="en-US" altLang="zh-CN" sz="9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233410" y="5793740"/>
                <a:ext cx="1374140" cy="431165"/>
              </a:xfrm>
              <a:prstGeom prst="rect">
                <a:avLst/>
              </a:prstGeom>
              <a:grpFill/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r>
                  <a:rPr lang="zh-CN" altLang="en-US" sz="9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工业库</a:t>
                </a:r>
              </a:p>
              <a:p>
                <a:pPr algn="ctr" defTabSz="1219200">
                  <a:defRPr/>
                </a:pPr>
                <a:r>
                  <a:rPr lang="en-US" altLang="zh-CN" sz="9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(KingHoatrian)</a:t>
                </a: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179669" y="6224864"/>
                <a:ext cx="3075787" cy="263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lvl="0" algn="l" defTabSz="1219200">
                  <a:buClrTx/>
                  <a:buSzTx/>
                  <a:buFontTx/>
                  <a:defRPr/>
                </a:pPr>
                <a:r>
                  <a:rPr lang="zh-CN" altLang="en-US" sz="10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（データクエリ、データサブスクリプション）</a:t>
                </a:r>
                <a:endParaRPr lang="en-US" altLang="zh-CN" sz="1000" b="1" kern="0" dirty="0">
                  <a:solidFill>
                    <a:srgbClr val="063C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3611" y="8599"/>
              <a:ext cx="4431" cy="632"/>
            </a:xfrm>
            <a:prstGeom prst="rect">
              <a:avLst/>
            </a:prstGeom>
            <a:solidFill>
              <a:srgbClr val="95A3C6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r>
                <a:rPr lang="zh-CN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グラフィカル</a:t>
              </a:r>
              <a:r>
                <a:rPr lang="ja-JP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コンフィグレーション</a:t>
              </a:r>
              <a:r>
                <a:rPr lang="ja-JP" altLang="zh-CN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データベース</a:t>
              </a:r>
            </a:p>
            <a:p>
              <a:pPr algn="ctr" defTabSz="1219200">
                <a:defRPr/>
              </a:pP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(KingIOServer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KingSCADA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KingView)</a:t>
              </a:r>
              <a:endPara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288" y="8588"/>
              <a:ext cx="3711" cy="641"/>
            </a:xfrm>
            <a:prstGeom prst="rect">
              <a:avLst/>
            </a:prstGeom>
            <a:solidFill>
              <a:srgbClr val="95A3C6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r>
                <a:rPr lang="zh-CN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リレーショナルデータベース</a:t>
              </a:r>
            </a:p>
            <a:p>
              <a:pPr algn="ctr" defTabSz="1219200">
                <a:defRPr/>
              </a:pPr>
              <a:r>
                <a:rPr lang="en-US" altLang="zh-CN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MySQL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SQLServer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Oracle</a:t>
              </a:r>
              <a:r>
                <a:rPr lang="en-US" altLang="zh-CN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12245" y="8599"/>
              <a:ext cx="3359" cy="631"/>
            </a:xfrm>
            <a:prstGeom prst="rect">
              <a:avLst/>
            </a:prstGeom>
            <a:solidFill>
              <a:srgbClr val="95A3C6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r>
                <a:rPr lang="zh-CN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産業データベース</a:t>
              </a:r>
            </a:p>
            <a:p>
              <a:pPr algn="ctr" defTabSz="1219200">
                <a:defRPr/>
              </a:pP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900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KingHistorian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98" name="矩形 96"/>
            <p:cNvSpPr/>
            <p:nvPr/>
          </p:nvSpPr>
          <p:spPr>
            <a:xfrm>
              <a:off x="8737" y="9383"/>
              <a:ext cx="2667" cy="63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r>
                <a:rPr lang="en-US" altLang="ja-JP" sz="900" b="1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PcVue</a:t>
              </a:r>
              <a:endParaRPr lang="en-US" altLang="ja-JP" sz="9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200">
                <a:defRPr/>
              </a:pPr>
              <a:r>
                <a:rPr lang="en-US" altLang="zh-CN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ja-JP" sz="900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RealTIme</a:t>
              </a:r>
              <a:r>
                <a:rPr lang="en-US" altLang="ja-JP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Database</a:t>
              </a:r>
              <a:r>
                <a:rPr lang="en-US" altLang="zh-CN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96"/>
            <p:cNvSpPr/>
            <p:nvPr/>
          </p:nvSpPr>
          <p:spPr>
            <a:xfrm>
              <a:off x="11626" y="9361"/>
              <a:ext cx="2667" cy="63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r>
                <a:rPr lang="en-US" altLang="ja-JP" sz="900" b="1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PcVue</a:t>
              </a:r>
              <a:r>
                <a:rPr lang="ja-JP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ja-JP" sz="9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Archiving</a:t>
              </a:r>
            </a:p>
            <a:p>
              <a:pPr algn="ctr" defTabSz="1219200">
                <a:defRPr/>
              </a:pPr>
              <a:r>
                <a:rPr lang="en-US" altLang="zh-CN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900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Propirietary</a:t>
              </a:r>
              <a:r>
                <a:rPr lang="en-US" altLang="ja-JP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Database</a:t>
              </a:r>
              <a:r>
                <a:rPr lang="en-US" altLang="zh-CN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96"/>
            <p:cNvSpPr/>
            <p:nvPr/>
          </p:nvSpPr>
          <p:spPr>
            <a:xfrm>
              <a:off x="14414" y="9361"/>
              <a:ext cx="2667" cy="63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r>
                <a:rPr lang="en-US" altLang="ja-JP" sz="900" b="1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PcVue</a:t>
              </a:r>
              <a:r>
                <a:rPr lang="ja-JP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ja-JP" sz="9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Archiving</a:t>
              </a:r>
            </a:p>
            <a:p>
              <a:pPr algn="ctr" defTabSz="1219200">
                <a:defRPr/>
              </a:pPr>
              <a:r>
                <a:rPr lang="en-US" altLang="zh-CN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ja-JP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MS-SQL Database</a:t>
              </a:r>
              <a:r>
                <a:rPr lang="en-US" altLang="zh-CN" sz="9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97100" y="2155825"/>
            <a:ext cx="9964663" cy="2903855"/>
            <a:chOff x="3160" y="3395"/>
            <a:chExt cx="16012" cy="4573"/>
          </a:xfrm>
        </p:grpSpPr>
        <p:sp>
          <p:nvSpPr>
            <p:cNvPr id="99" name="矩形 98"/>
            <p:cNvSpPr/>
            <p:nvPr/>
          </p:nvSpPr>
          <p:spPr>
            <a:xfrm>
              <a:off x="3160" y="3395"/>
              <a:ext cx="12778" cy="457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prstDash val="sysDash"/>
            </a:ln>
            <a:effectLst>
              <a:outerShdw blurRad="50800" dist="38100" dir="9000000" sx="101000" sy="1010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字方塊 4"/>
            <p:cNvSpPr txBox="1">
              <a:spLocks noChangeArrowheads="1"/>
            </p:cNvSpPr>
            <p:nvPr/>
          </p:nvSpPr>
          <p:spPr bwMode="auto">
            <a:xfrm>
              <a:off x="16098" y="6197"/>
              <a:ext cx="1352" cy="845"/>
            </a:xfrm>
            <a:prstGeom prst="rect">
              <a:avLst/>
            </a:prstGeom>
            <a:solidFill>
              <a:srgbClr val="2E5999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 defTabSz="1219200">
                <a:defRPr/>
              </a:pPr>
              <a:r>
                <a:rPr sz="1065" b="1" kern="0" dirty="0">
                  <a:solidFill>
                    <a:schemeClr val="bg1"/>
                  </a:solidFill>
                </a:rPr>
                <a:t>restful</a:t>
              </a:r>
              <a:r>
                <a:rPr lang="zh-CN" altLang="en-US" sz="900" b="1" kern="0" dirty="0">
                  <a:solidFill>
                    <a:schemeClr val="bg1"/>
                  </a:solidFill>
                </a:rPr>
                <a:t>インターフェース</a:t>
              </a:r>
            </a:p>
          </p:txBody>
        </p:sp>
        <p:sp>
          <p:nvSpPr>
            <p:cNvPr id="25" name="直角上箭头 24"/>
            <p:cNvSpPr/>
            <p:nvPr/>
          </p:nvSpPr>
          <p:spPr>
            <a:xfrm>
              <a:off x="16935" y="7042"/>
              <a:ext cx="1519" cy="503"/>
            </a:xfrm>
            <a:prstGeom prst="bentUpArrow">
              <a:avLst/>
            </a:prstGeom>
            <a:solidFill>
              <a:srgbClr val="25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字方塊 4"/>
            <p:cNvSpPr txBox="1">
              <a:spLocks noChangeArrowheads="1"/>
            </p:cNvSpPr>
            <p:nvPr/>
          </p:nvSpPr>
          <p:spPr bwMode="auto">
            <a:xfrm>
              <a:off x="17514" y="6197"/>
              <a:ext cx="1658" cy="845"/>
            </a:xfrm>
            <a:prstGeom prst="rect">
              <a:avLst/>
            </a:prstGeom>
            <a:solidFill>
              <a:srgbClr val="2E5999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 defTabSz="1219200">
                <a:defRPr/>
              </a:pPr>
              <a:r>
                <a:rPr lang="zh-CN" sz="900" b="1" kern="0" dirty="0">
                  <a:solidFill>
                    <a:schemeClr val="bg1"/>
                  </a:solidFill>
                </a:rPr>
                <a:t>サードパーティのユーザードッキング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303" y="7140"/>
              <a:ext cx="12491" cy="654"/>
              <a:chOff x="2080260" y="4933315"/>
              <a:chExt cx="8174355" cy="447040"/>
            </a:xfrm>
          </p:grpSpPr>
          <p:sp>
            <p:nvSpPr>
              <p:cNvPr id="35" name="文字方塊 4"/>
              <p:cNvSpPr txBox="1">
                <a:spLocks noChangeArrowheads="1"/>
              </p:cNvSpPr>
              <p:nvPr/>
            </p:nvSpPr>
            <p:spPr bwMode="auto">
              <a:xfrm>
                <a:off x="2080260" y="4933315"/>
                <a:ext cx="8174355" cy="447040"/>
              </a:xfrm>
              <a:prstGeom prst="rect">
                <a:avLst/>
              </a:prstGeom>
              <a:solidFill>
                <a:srgbClr val="E8F1FF">
                  <a:alpha val="78000"/>
                </a:srgbClr>
              </a:solid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defTabSz="1219200">
                  <a:defRPr/>
                </a:pPr>
                <a:endParaRPr lang="en-US" altLang="zh-CN" sz="1065" b="1" kern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文字方塊 4"/>
              <p:cNvSpPr txBox="1">
                <a:spLocks noChangeArrowheads="1"/>
              </p:cNvSpPr>
              <p:nvPr/>
            </p:nvSpPr>
            <p:spPr bwMode="auto">
              <a:xfrm>
                <a:off x="8029575" y="5018405"/>
                <a:ext cx="2002155" cy="29972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defTabSz="1219200">
                  <a:defRPr/>
                </a:pPr>
                <a:r>
                  <a:rPr lang="zh-CN" altLang="en-US" sz="1065" b="1" kern="0" dirty="0">
                    <a:solidFill>
                      <a:schemeClr val="bg1"/>
                    </a:solidFill>
                  </a:rPr>
                  <a:t>ユーザーサービス</a:t>
                </a:r>
              </a:p>
            </p:txBody>
          </p:sp>
          <p:sp>
            <p:nvSpPr>
              <p:cNvPr id="72" name="文字方塊 4"/>
              <p:cNvSpPr txBox="1">
                <a:spLocks noChangeArrowheads="1"/>
              </p:cNvSpPr>
              <p:nvPr/>
            </p:nvSpPr>
            <p:spPr bwMode="auto">
              <a:xfrm>
                <a:off x="3181350" y="5018405"/>
                <a:ext cx="2468245" cy="300355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defTabSz="1219200">
                  <a:lnSpc>
                    <a:spcPct val="90000"/>
                  </a:lnSpc>
                  <a:defRPr/>
                </a:pPr>
                <a:r>
                  <a:rPr lang="zh-CN" altLang="en-US" sz="1065" b="1" kern="0" dirty="0">
                    <a:solidFill>
                      <a:schemeClr val="bg1"/>
                    </a:solidFill>
                  </a:rPr>
                  <a:t>データサービス</a:t>
                </a:r>
              </a:p>
            </p:txBody>
          </p:sp>
          <p:sp>
            <p:nvSpPr>
              <p:cNvPr id="74" name="文字方塊 4"/>
              <p:cNvSpPr txBox="1">
                <a:spLocks noChangeArrowheads="1"/>
              </p:cNvSpPr>
              <p:nvPr/>
            </p:nvSpPr>
            <p:spPr bwMode="auto">
              <a:xfrm>
                <a:off x="5716905" y="5018405"/>
                <a:ext cx="2227580" cy="301625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defTabSz="1219200">
                  <a:defRPr/>
                </a:pPr>
                <a:r>
                  <a:rPr lang="zh-CN" altLang="en-US" sz="1065" b="1" kern="0" dirty="0">
                    <a:solidFill>
                      <a:schemeClr val="bg1"/>
                    </a:solidFill>
                  </a:rPr>
                  <a:t>エンジニアリングサービス</a:t>
                </a: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102963" y="5018138"/>
                <a:ext cx="1079082" cy="29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 defTabSz="1219200">
                  <a:buClrTx/>
                  <a:buSzTx/>
                  <a:buFontTx/>
                  <a:defRPr/>
                </a:pPr>
                <a:r>
                  <a:rPr lang="en-US" altLang="zh-CN" sz="1200" b="1" kern="0" dirty="0">
                    <a:solidFill>
                      <a:srgbClr val="063C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WebServer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03" y="3543"/>
              <a:ext cx="12476" cy="3421"/>
              <a:chOff x="2089785" y="2485390"/>
              <a:chExt cx="8164830" cy="2338705"/>
            </a:xfrm>
          </p:grpSpPr>
          <p:sp>
            <p:nvSpPr>
              <p:cNvPr id="32" name="文字方塊 4"/>
              <p:cNvSpPr txBox="1">
                <a:spLocks noChangeArrowheads="1"/>
              </p:cNvSpPr>
              <p:nvPr/>
            </p:nvSpPr>
            <p:spPr bwMode="auto">
              <a:xfrm>
                <a:off x="2089785" y="2485390"/>
                <a:ext cx="8164830" cy="2338705"/>
              </a:xfrm>
              <a:prstGeom prst="rect">
                <a:avLst/>
              </a:prstGeom>
              <a:solidFill>
                <a:srgbClr val="B9D4FB">
                  <a:alpha val="78000"/>
                </a:srgbClr>
              </a:solid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 defTabSz="1219200">
                  <a:defRPr/>
                </a:pPr>
                <a:r>
                  <a:rPr lang="en-US" altLang="zh-CN" b="1" kern="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b="1" kern="0" dirty="0">
                    <a:solidFill>
                      <a:schemeClr val="bg1"/>
                    </a:solidFill>
                  </a:rPr>
                  <a:t> </a:t>
                </a:r>
                <a:endPara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 bwMode="auto">
              <a:xfrm>
                <a:off x="5340985" y="2588895"/>
                <a:ext cx="2434590" cy="2100580"/>
              </a:xfrm>
              <a:prstGeom prst="rect">
                <a:avLst/>
              </a:prstGeom>
              <a:solidFill>
                <a:srgbClr val="4D95FF">
                  <a:alpha val="78000"/>
                </a:srgbClr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vl="0" algn="l" defTabSz="1219200">
                  <a:buClrTx/>
                  <a:buSzTx/>
                  <a:buFontTx/>
                  <a:defRPr/>
                </a:pPr>
                <a:r>
                  <a:rPr lang="en-US" altLang="zh-CN" sz="1065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 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 bwMode="auto">
              <a:xfrm>
                <a:off x="2516505" y="2589530"/>
                <a:ext cx="2662555" cy="2100580"/>
              </a:xfrm>
              <a:prstGeom prst="rect">
                <a:avLst/>
              </a:prstGeom>
              <a:solidFill>
                <a:srgbClr val="4D95FF">
                  <a:alpha val="78000"/>
                </a:srgbClr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vl="0" algn="l" defTabSz="1219200">
                  <a:buClrTx/>
                  <a:buSzTx/>
                  <a:buFontTx/>
                  <a:defRPr/>
                </a:pPr>
                <a:r>
                  <a:rPr lang="en-US" altLang="zh-CN" sz="1065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ea"/>
                  </a:rPr>
                  <a:t>   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 bwMode="auto">
              <a:xfrm>
                <a:off x="7944485" y="2596515"/>
                <a:ext cx="2087245" cy="2093595"/>
              </a:xfrm>
              <a:prstGeom prst="rect">
                <a:avLst/>
              </a:prstGeom>
              <a:solidFill>
                <a:srgbClr val="4D95FF">
                  <a:alpha val="78000"/>
                </a:srgbClr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20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vl="0" algn="l" defTabSz="1219200">
                  <a:buClrTx/>
                  <a:buSzTx/>
                  <a:buFontTx/>
                  <a:defRPr/>
                </a:pPr>
                <a:endParaRPr lang="en-US" altLang="zh-CN" sz="1065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488940" y="2879725"/>
                <a:ext cx="2150110" cy="437515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en-US" altLang="zh-CN" sz="900" b="1" kern="0" dirty="0" err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uiコントロール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492115" y="3355975"/>
                <a:ext cx="2146935" cy="41910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en-US" altLang="zh-CN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アニメーション接続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492115" y="3810000"/>
                <a:ext cx="2140585" cy="42926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スクリプトイベント</a:t>
                </a:r>
              </a:p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（グローバル、ページスクリプト）</a:t>
                </a: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094980" y="3316605"/>
                <a:ext cx="1805305" cy="403225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基本的なグラフィックモデル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94980" y="2874010"/>
                <a:ext cx="1805305" cy="377825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ピクセル</a:t>
                </a:r>
                <a:r>
                  <a:rPr lang="ja-JP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レベルの合成</a:t>
                </a:r>
                <a:endParaRPr lang="zh-CN" altLang="en-US" sz="900" b="1" kern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94980" y="3785870"/>
                <a:ext cx="1805305" cy="403225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結合モデル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089265" y="4333240"/>
                <a:ext cx="853440" cy="254635"/>
              </a:xfrm>
              <a:prstGeom prst="rect">
                <a:avLst/>
              </a:prstGeom>
              <a:solidFill>
                <a:srgbClr val="1F2DA8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1065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再利用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042400" y="4333875"/>
                <a:ext cx="857885" cy="254635"/>
              </a:xfrm>
              <a:prstGeom prst="rect">
                <a:avLst/>
              </a:prstGeom>
              <a:solidFill>
                <a:srgbClr val="1F2DA8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1065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拡散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492115" y="4333875"/>
                <a:ext cx="2140585" cy="254635"/>
              </a:xfrm>
              <a:prstGeom prst="rect">
                <a:avLst/>
              </a:prstGeom>
              <a:solidFill>
                <a:srgbClr val="1F2DA8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1065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柔軟なシステム相互</a:t>
                </a:r>
                <a:r>
                  <a:rPr lang="ja-JP" altLang="en-US" sz="1065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機能</a:t>
                </a:r>
                <a:endParaRPr lang="zh-CN" altLang="en-US" sz="1065" b="1" kern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677795" y="2879725"/>
                <a:ext cx="1152525" cy="19304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en-US" altLang="zh-CN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Canvas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677160" y="3114040"/>
                <a:ext cx="1153160" cy="19304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en-US" altLang="zh-CN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Svg/CAD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79700" y="3810000"/>
                <a:ext cx="1141730" cy="20066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工場GIS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678430" y="3574415"/>
                <a:ext cx="1143635" cy="20066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en-US" altLang="zh-CN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Web GL            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7795" y="3345180"/>
                <a:ext cx="1143635" cy="19304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ja-JP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チャート</a:t>
                </a:r>
                <a:endParaRPr lang="zh-CN" altLang="en-US" sz="900" b="1" kern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880485" y="3344545"/>
                <a:ext cx="1149985" cy="19304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5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業界チャートのコンポーネント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884459" y="2879725"/>
                <a:ext cx="1149350" cy="19304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sz="6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アラーム/イベント表示</a:t>
                </a: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880485" y="3574415"/>
                <a:ext cx="1150620" cy="20066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sz="5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3Dプロセスのフローチャート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679700" y="4036695"/>
                <a:ext cx="1141730" cy="20320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9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ビデオ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879850" y="3805555"/>
                <a:ext cx="1153795" cy="20066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en-US" altLang="zh-CN" sz="5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2D</a:t>
                </a:r>
                <a:r>
                  <a:rPr sz="5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プロセスのフローチャート</a:t>
                </a:r>
                <a:endParaRPr lang="zh-CN" altLang="en-US" sz="500" b="1" kern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879850" y="4036695"/>
                <a:ext cx="1149985" cy="20320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sz="7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KSプロジェクト変換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880485" y="3114040"/>
                <a:ext cx="1149985" cy="193040"/>
              </a:xfrm>
              <a:prstGeom prst="rect">
                <a:avLst/>
              </a:prstGeom>
              <a:solidFill>
                <a:srgbClr val="2E5999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700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作業フローチャート</a:t>
                </a: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666365" y="4333875"/>
                <a:ext cx="2364740" cy="254635"/>
              </a:xfrm>
              <a:prstGeom prst="rect">
                <a:avLst/>
              </a:prstGeom>
              <a:solidFill>
                <a:srgbClr val="1F2DA8"/>
              </a:solidFill>
              <a:ln w="31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lvl="0" algn="ctr" defTabSz="1219200">
                  <a:buClrTx/>
                  <a:buSzTx/>
                  <a:buFontTx/>
                  <a:defRPr/>
                </a:pPr>
                <a:r>
                  <a:rPr lang="zh-CN" altLang="en-US" sz="1065" b="1" kern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豊富な表示効果</a:t>
                </a: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8644641" y="2592720"/>
                <a:ext cx="759925" cy="29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200" b="1" kern="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モデル</a:t>
                </a: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5725806" y="2592720"/>
                <a:ext cx="1625358" cy="29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 defTabSz="1219200">
                  <a:buClrTx/>
                  <a:buSzTx/>
                  <a:buFontTx/>
                  <a:defRPr/>
                </a:pPr>
                <a:r>
                  <a:rPr lang="ja-JP" altLang="en-US" sz="1200" b="1" kern="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イベントシステム</a:t>
                </a:r>
                <a:endParaRPr lang="en-US" altLang="zh-CN" sz="1200" b="1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724666" y="2592953"/>
                <a:ext cx="2310367" cy="298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 defTabSz="1219200">
                  <a:buClrTx/>
                  <a:buSzTx/>
                  <a:buFontTx/>
                  <a:defRPr/>
                </a:pPr>
                <a:r>
                  <a:rPr lang="en-US" altLang="zh-CN" sz="1200" b="1" kern="0" dirty="0" err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グラフ</a:t>
                </a:r>
                <a:r>
                  <a:rPr lang="ja-JP" altLang="en-US" sz="1200" b="1" kern="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カルインターフェース</a:t>
                </a:r>
                <a:endParaRPr lang="en-US" altLang="zh-CN" sz="1200" b="1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75" name="直角上箭头 74"/>
            <p:cNvSpPr/>
            <p:nvPr/>
          </p:nvSpPr>
          <p:spPr>
            <a:xfrm>
              <a:off x="15272" y="7042"/>
              <a:ext cx="1717" cy="503"/>
            </a:xfrm>
            <a:prstGeom prst="bentUpArrow">
              <a:avLst/>
            </a:prstGeom>
            <a:solidFill>
              <a:srgbClr val="25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" name="图片 103" descr="图层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25" y="6771"/>
              <a:ext cx="320" cy="488"/>
            </a:xfrm>
            <a:prstGeom prst="rect">
              <a:avLst/>
            </a:prstGeom>
          </p:spPr>
        </p:pic>
      </p:grpSp>
      <p:pic>
        <p:nvPicPr>
          <p:cNvPr id="111" name="图片 110" descr="图片1"/>
          <p:cNvPicPr>
            <a:picLocks noChangeAspect="1"/>
          </p:cNvPicPr>
          <p:nvPr/>
        </p:nvPicPr>
        <p:blipFill>
          <a:blip r:embed="rId12"/>
          <a:srcRect l="339" t="64989"/>
          <a:stretch>
            <a:fillRect/>
          </a:stretch>
        </p:blipFill>
        <p:spPr>
          <a:xfrm>
            <a:off x="749935" y="2717800"/>
            <a:ext cx="746125" cy="101600"/>
          </a:xfrm>
          <a:prstGeom prst="rect">
            <a:avLst/>
          </a:prstGeom>
        </p:spPr>
      </p:pic>
      <p:pic>
        <p:nvPicPr>
          <p:cNvPr id="112" name="图片 111" descr="应用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090" y="1140460"/>
            <a:ext cx="295910" cy="309880"/>
          </a:xfrm>
          <a:prstGeom prst="rect">
            <a:avLst/>
          </a:prstGeom>
        </p:spPr>
      </p:pic>
      <p:pic>
        <p:nvPicPr>
          <p:cNvPr id="113" name="图片 112" descr="数据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505" y="5422900"/>
            <a:ext cx="323215" cy="2921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513455" y="5104130"/>
            <a:ext cx="5415915" cy="309880"/>
            <a:chOff x="5533" y="8038"/>
            <a:chExt cx="8529" cy="488"/>
          </a:xfrm>
        </p:grpSpPr>
        <p:pic>
          <p:nvPicPr>
            <p:cNvPr id="100" name="图片 99" descr="图层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33" y="8038"/>
              <a:ext cx="320" cy="488"/>
            </a:xfrm>
            <a:prstGeom prst="rect">
              <a:avLst/>
            </a:prstGeom>
          </p:spPr>
        </p:pic>
        <p:pic>
          <p:nvPicPr>
            <p:cNvPr id="101" name="图片 100" descr="图层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25" y="8038"/>
              <a:ext cx="320" cy="488"/>
            </a:xfrm>
            <a:prstGeom prst="rect">
              <a:avLst/>
            </a:prstGeom>
          </p:spPr>
        </p:pic>
        <p:pic>
          <p:nvPicPr>
            <p:cNvPr id="103" name="图片 102" descr="图层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42" y="8038"/>
              <a:ext cx="320" cy="488"/>
            </a:xfrm>
            <a:prstGeom prst="rect">
              <a:avLst/>
            </a:prstGeom>
          </p:spPr>
        </p:pic>
      </p:grpSp>
      <p:pic>
        <p:nvPicPr>
          <p:cNvPr id="12" name="图片 11" descr="图层 4"/>
          <p:cNvPicPr>
            <a:picLocks noChangeAspect="1"/>
          </p:cNvPicPr>
          <p:nvPr/>
        </p:nvPicPr>
        <p:blipFill>
          <a:blip r:embed="rId15"/>
          <a:srcRect l="281" t="-421" r="22708" b="1800"/>
          <a:stretch>
            <a:fillRect/>
          </a:stretch>
        </p:blipFill>
        <p:spPr>
          <a:xfrm>
            <a:off x="1682750" y="1479550"/>
            <a:ext cx="437515" cy="144145"/>
          </a:xfrm>
          <a:prstGeom prst="homePlate">
            <a:avLst/>
          </a:prstGeom>
        </p:spPr>
      </p:pic>
      <p:pic>
        <p:nvPicPr>
          <p:cNvPr id="14" name="图片 13" descr="图层 4"/>
          <p:cNvPicPr>
            <a:picLocks noChangeAspect="1"/>
          </p:cNvPicPr>
          <p:nvPr/>
        </p:nvPicPr>
        <p:blipFill>
          <a:blip r:embed="rId15"/>
          <a:srcRect l="281" t="-421" r="22708" b="1800"/>
          <a:stretch>
            <a:fillRect/>
          </a:stretch>
        </p:blipFill>
        <p:spPr>
          <a:xfrm>
            <a:off x="1699895" y="3522980"/>
            <a:ext cx="437515" cy="144145"/>
          </a:xfrm>
          <a:prstGeom prst="homePlate">
            <a:avLst/>
          </a:prstGeom>
        </p:spPr>
      </p:pic>
      <p:pic>
        <p:nvPicPr>
          <p:cNvPr id="22" name="图片 21" descr="图层 4"/>
          <p:cNvPicPr>
            <a:picLocks noChangeAspect="1"/>
          </p:cNvPicPr>
          <p:nvPr/>
        </p:nvPicPr>
        <p:blipFill>
          <a:blip r:embed="rId15"/>
          <a:srcRect l="281" t="-421" r="22708" b="1800"/>
          <a:stretch>
            <a:fillRect/>
          </a:stretch>
        </p:blipFill>
        <p:spPr>
          <a:xfrm>
            <a:off x="1682750" y="5715000"/>
            <a:ext cx="437515" cy="144145"/>
          </a:xfrm>
          <a:prstGeom prst="homePlate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307590" y="2345690"/>
            <a:ext cx="367030" cy="1934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200" b="1"/>
              <a:t>プラットフォームシステム</a:t>
            </a:r>
          </a:p>
        </p:txBody>
      </p:sp>
      <p:sp>
        <p:nvSpPr>
          <p:cNvPr id="7" name="左右矢印 6"/>
          <p:cNvSpPr/>
          <p:nvPr/>
        </p:nvSpPr>
        <p:spPr>
          <a:xfrm rot="16200000">
            <a:off x="6291361" y="5331627"/>
            <a:ext cx="884555" cy="340659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R/W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6" name="ストライプ矢印 105"/>
          <p:cNvSpPr/>
          <p:nvPr/>
        </p:nvSpPr>
        <p:spPr>
          <a:xfrm rot="16200000">
            <a:off x="7753209" y="5331273"/>
            <a:ext cx="860309" cy="340659"/>
          </a:xfrm>
          <a:prstGeom prst="stripedRightArrow">
            <a:avLst>
              <a:gd name="adj1" fmla="val 50000"/>
              <a:gd name="adj2" fmla="val 92180"/>
            </a:avLst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R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7" name="ストライプ矢印 106"/>
          <p:cNvSpPr/>
          <p:nvPr/>
        </p:nvSpPr>
        <p:spPr>
          <a:xfrm rot="16200000">
            <a:off x="9218984" y="5331117"/>
            <a:ext cx="860309" cy="340659"/>
          </a:xfrm>
          <a:prstGeom prst="stripedRightArrow">
            <a:avLst>
              <a:gd name="adj1" fmla="val 50000"/>
              <a:gd name="adj2" fmla="val 92180"/>
            </a:avLst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R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73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446" y="299812"/>
            <a:ext cx="3132908" cy="692966"/>
          </a:xfrm>
        </p:spPr>
        <p:txBody>
          <a:bodyPr>
            <a:norm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協業条件の整理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446" y="1185544"/>
            <a:ext cx="10515600" cy="53676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PcVue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の瞬時値・履歴値のデータベースの連携機能の開発と費用は、ウェリンテック社とする。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本開発機能のバージョンアップ時の継続期間は、両社で都度確認とする。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本開発は、</a:t>
            </a:r>
            <a:r>
              <a:rPr kumimoji="1"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KingPortal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v2.0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からとする。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開発会社名を</a:t>
            </a:r>
            <a:r>
              <a:rPr kumimoji="1"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PcVue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Japan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とする。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リリース日時は協議して決定とする。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ea"/>
              <a:buAutoNum type="arabicPeriod"/>
            </a:pP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販売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本製品の販売会社は</a:t>
            </a:r>
            <a:r>
              <a:rPr kumimoji="1"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PcVue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Japan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とする。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PcVue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を使った自社取組みのシステム案件へのオプション提案とする。</a:t>
            </a:r>
            <a:endParaRPr lang="en-US" altLang="ja-JP" sz="200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lvl="1" indent="-457200">
              <a:buFont typeface="+mj-ea"/>
              <a:buAutoNum type="circleNumDbPlain"/>
            </a:pP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ea"/>
              <a:buAutoNum type="arabicPeriod"/>
            </a:pP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998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424</Words>
  <Application>Microsoft Office PowerPoint</Application>
  <PresentationFormat>ワイド画面</PresentationFormat>
  <Paragraphs>110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等线</vt:lpstr>
      <vt:lpstr>Meiryo UI</vt:lpstr>
      <vt:lpstr>微软雅黑</vt:lpstr>
      <vt:lpstr>游ゴシック</vt:lpstr>
      <vt:lpstr>游ゴシック Light</vt:lpstr>
      <vt:lpstr>Arial</vt:lpstr>
      <vt:lpstr>Arial Black</vt:lpstr>
      <vt:lpstr>Calibri</vt:lpstr>
      <vt:lpstr>Office テーマ</vt:lpstr>
      <vt:lpstr>PowerPoint プレゼンテーション</vt:lpstr>
      <vt:lpstr>PowerPoint プレゼンテーション</vt:lpstr>
      <vt:lpstr>協業条件の整理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Motoyasu Nonomura (野々村 元靖)</dc:creator>
  <cp:lastModifiedBy>Motoyasu Nonomura (野々村 元靖)</cp:lastModifiedBy>
  <cp:revision>4</cp:revision>
  <dcterms:created xsi:type="dcterms:W3CDTF">2020-09-23T01:39:40Z</dcterms:created>
  <dcterms:modified xsi:type="dcterms:W3CDTF">2020-09-23T03:07:49Z</dcterms:modified>
</cp:coreProperties>
</file>