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24" r:id="rId2"/>
    <p:sldMasterId id="2147483741" r:id="rId3"/>
  </p:sldMasterIdLst>
  <p:notesMasterIdLst>
    <p:notesMasterId r:id="rId14"/>
  </p:notesMasterIdLst>
  <p:handoutMasterIdLst>
    <p:handoutMasterId r:id="rId15"/>
  </p:handoutMasterIdLst>
  <p:sldIdLst>
    <p:sldId id="796" r:id="rId4"/>
    <p:sldId id="776" r:id="rId5"/>
    <p:sldId id="845" r:id="rId6"/>
    <p:sldId id="813" r:id="rId7"/>
    <p:sldId id="810" r:id="rId8"/>
    <p:sldId id="846" r:id="rId9"/>
    <p:sldId id="811" r:id="rId10"/>
    <p:sldId id="812" r:id="rId11"/>
    <p:sldId id="814" r:id="rId12"/>
    <p:sldId id="842" r:id="rId13"/>
  </p:sldIdLst>
  <p:sldSz cx="9144000" cy="6858000" type="screen4x3"/>
  <p:notesSz cx="9866313" cy="673576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E788F9D-3017-466A-9D8F-664CD5AF97BA}">
          <p14:sldIdLst>
            <p14:sldId id="796"/>
            <p14:sldId id="776"/>
            <p14:sldId id="845"/>
            <p14:sldId id="813"/>
            <p14:sldId id="810"/>
            <p14:sldId id="846"/>
            <p14:sldId id="811"/>
            <p14:sldId id="812"/>
            <p14:sldId id="814"/>
            <p14:sldId id="8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>
          <p15:clr>
            <a:srgbClr val="A4A3A4"/>
          </p15:clr>
        </p15:guide>
        <p15:guide id="2" pos="31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(株)デンソーファシリティーズ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99FF99"/>
    <a:srgbClr val="66FF66"/>
    <a:srgbClr val="3399FF"/>
    <a:srgbClr val="0066FF"/>
    <a:srgbClr val="CC0000"/>
    <a:srgbClr val="0000FF"/>
    <a:srgbClr val="99FFCC"/>
    <a:srgbClr val="00CC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1" autoAdjust="0"/>
    <p:restoredTop sz="97747" autoAdjust="0"/>
  </p:normalViewPr>
  <p:slideViewPr>
    <p:cSldViewPr>
      <p:cViewPr varScale="1">
        <p:scale>
          <a:sx n="72" d="100"/>
          <a:sy n="72" d="100"/>
        </p:scale>
        <p:origin x="481" y="60"/>
      </p:cViewPr>
      <p:guideLst>
        <p:guide orient="horz" pos="2160"/>
        <p:guide pos="2880"/>
        <p:guide pos="158"/>
        <p:guide pos="5602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88" y="-60"/>
      </p:cViewPr>
      <p:guideLst>
        <p:guide orient="horz" pos="2122"/>
        <p:guide pos="3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31964371063238"/>
          <c:y val="0.17021522655547749"/>
          <c:w val="0.77595326913465013"/>
          <c:h val="0.69126421746882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受注確定</c:v>
                </c:pt>
              </c:strCache>
            </c:strRef>
          </c:tx>
          <c:spPr>
            <a:solidFill>
              <a:srgbClr val="3399FF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IT班</c:v>
                </c:pt>
                <c:pt idx="1">
                  <c:v>計測班</c:v>
                </c:pt>
                <c:pt idx="2">
                  <c:v>省エネ推進班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351</c:v>
                </c:pt>
                <c:pt idx="1">
                  <c:v>80.3</c:v>
                </c:pt>
                <c:pt idx="2">
                  <c:v>89.8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1-4C2C-83AD-5CAB99E36D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引合･見積</c:v>
                </c:pt>
              </c:strCache>
            </c:strRef>
          </c:tx>
          <c:spPr>
            <a:solidFill>
              <a:srgbClr val="99FF9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IT班</c:v>
                </c:pt>
                <c:pt idx="1">
                  <c:v>計測班</c:v>
                </c:pt>
                <c:pt idx="2">
                  <c:v>省エネ推進班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38.5</c:v>
                </c:pt>
                <c:pt idx="1">
                  <c:v>64</c:v>
                </c:pt>
                <c:pt idx="2">
                  <c:v>21.5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21-4C2C-83AD-5CAB99E36D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みなし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IT班</c:v>
                </c:pt>
                <c:pt idx="1">
                  <c:v>計測班</c:v>
                </c:pt>
                <c:pt idx="2">
                  <c:v>省エネ推進班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38.200000000000003</c:v>
                </c:pt>
                <c:pt idx="1">
                  <c:v>60.1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21-4C2C-83AD-5CAB99E36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477906336"/>
        <c:axId val="477904696"/>
      </c:barChart>
      <c:catAx>
        <c:axId val="477906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8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7904696"/>
        <c:crosses val="autoZero"/>
        <c:auto val="1"/>
        <c:lblAlgn val="ctr"/>
        <c:lblOffset val="100"/>
        <c:noMultiLvlLbl val="0"/>
      </c:catAx>
      <c:valAx>
        <c:axId val="477904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7790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462402363601145"/>
          <c:y val="2.5327277649499522E-2"/>
          <c:w val="0.67449204132885598"/>
          <c:h val="8.87243484404005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商材別売上推移</a:t>
            </a:r>
            <a:r>
              <a:rPr lang="en-US"/>
              <a:t>(</a:t>
            </a:r>
            <a:r>
              <a:rPr lang="ja-JP"/>
              <a:t>百万円</a:t>
            </a:r>
            <a:r>
              <a:rPr lang="en-US"/>
              <a:t>)</a:t>
            </a:r>
            <a:endParaRPr lang="ja-JP"/>
          </a:p>
        </c:rich>
      </c:tx>
      <c:layout>
        <c:manualLayout>
          <c:xMode val="edge"/>
          <c:yMode val="edge"/>
          <c:x val="0.30827083333333338"/>
          <c:y val="0.16419841586535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466174540682414E-2"/>
          <c:y val="0.30436833065206476"/>
          <c:w val="0.89242158792650916"/>
          <c:h val="0.521695511383098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DECS・システム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</c:v>
                </c:pt>
                <c:pt idx="1">
                  <c:v>310</c:v>
                </c:pt>
                <c:pt idx="2">
                  <c:v>320</c:v>
                </c:pt>
                <c:pt idx="3">
                  <c:v>387</c:v>
                </c:pt>
                <c:pt idx="4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A-4006-A9E8-B6C9931CD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エネ計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120</c:v>
                </c:pt>
                <c:pt idx="1">
                  <c:v>150</c:v>
                </c:pt>
                <c:pt idx="2">
                  <c:v>170</c:v>
                </c:pt>
                <c:pt idx="3">
                  <c:v>230</c:v>
                </c:pt>
                <c:pt idx="4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A-4006-A9E8-B6C9931CD9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G会社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40</c:v>
                </c:pt>
                <c:pt idx="3">
                  <c:v>13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A-4006-A9E8-B6C9931CD9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電気保全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DA-4006-A9E8-B6C9931CD9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リビルド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7</c:v>
                </c:pt>
                <c:pt idx="3">
                  <c:v>23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A-4006-A9E8-B6C9931CD9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計装点検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37</c:v>
                </c:pt>
                <c:pt idx="4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DA-4006-A9E8-B6C9931CD9D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省エネ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Sheet1!$H$2:$H$6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51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DA-4006-A9E8-B6C9931CD9D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年間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2016年</c:v>
                </c:pt>
                <c:pt idx="1">
                  <c:v>2017年</c:v>
                </c:pt>
                <c:pt idx="2">
                  <c:v>2018年</c:v>
                </c:pt>
                <c:pt idx="3">
                  <c:v>2019年</c:v>
                </c:pt>
                <c:pt idx="4">
                  <c:v>2020年</c:v>
                </c:pt>
              </c:strCache>
            </c:strRef>
          </c:cat>
          <c:val>
            <c:numRef>
              <c:f>Sheet1!$I$2:$I$6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  <c:pt idx="2">
                  <c:v>70</c:v>
                </c:pt>
                <c:pt idx="3">
                  <c:v>82.4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DA-4006-A9E8-B6C9931CD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5103352"/>
        <c:axId val="605106632"/>
      </c:barChart>
      <c:catAx>
        <c:axId val="60510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6632"/>
        <c:crosses val="autoZero"/>
        <c:auto val="1"/>
        <c:lblAlgn val="ctr"/>
        <c:lblOffset val="100"/>
        <c:noMultiLvlLbl val="0"/>
      </c:catAx>
      <c:valAx>
        <c:axId val="60510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3352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6.0646325459317585E-3"/>
          <c:y val="0.22055616642559847"/>
          <c:w val="0.99203740157480313"/>
          <c:h val="8.881878745166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</a:t>
            </a:r>
            <a:r>
              <a:rPr lang="ja-JP" dirty="0"/>
              <a:t>年度損益</a:t>
            </a:r>
            <a:r>
              <a:rPr lang="ja-JP" dirty="0" smtClean="0"/>
              <a:t>分岐点</a:t>
            </a:r>
            <a:r>
              <a:rPr lang="en-US" altLang="ja-JP" dirty="0" smtClean="0"/>
              <a:t>(</a:t>
            </a:r>
            <a:r>
              <a:rPr lang="ja-JP" altLang="en-US" dirty="0" smtClean="0"/>
              <a:t>百万円</a:t>
            </a:r>
            <a:r>
              <a:rPr lang="en-US" altLang="ja-JP" dirty="0" smtClean="0"/>
              <a:t>)</a:t>
            </a:r>
            <a:endParaRPr lang="ja-JP" dirty="0"/>
          </a:p>
        </c:rich>
      </c:tx>
      <c:layout>
        <c:manualLayout>
          <c:xMode val="edge"/>
          <c:yMode val="edge"/>
          <c:x val="0.204451193481238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0.1964771889083553"/>
          <c:y val="0.23525752368507985"/>
          <c:w val="0.75856485980971555"/>
          <c:h val="0.70499026434176915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spPr>
            <a:noFill/>
            <a:ln w="25400">
              <a:solidFill>
                <a:srgbClr val="0000FF"/>
              </a:solidFill>
            </a:ln>
            <a:effectLst/>
          </c:spPr>
          <c:cat>
            <c:strRef>
              <c:f>Sheet1!$A$2:$A$3</c:f>
              <c:strCache>
                <c:ptCount val="2"/>
                <c:pt idx="0">
                  <c:v>分類 1</c:v>
                </c:pt>
                <c:pt idx="1">
                  <c:v>分類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786.9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AA-4C10-865F-32929D7EF4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変動費</c:v>
                </c:pt>
              </c:strCache>
            </c:strRef>
          </c:tx>
          <c:spPr>
            <a:noFill/>
            <a:ln w="25400">
              <a:solidFill>
                <a:srgbClr val="FF0000"/>
              </a:solidFill>
            </a:ln>
            <a:effectLst/>
          </c:spPr>
          <c:cat>
            <c:strRef>
              <c:f>Sheet1!$A$2:$A$3</c:f>
              <c:strCache>
                <c:ptCount val="2"/>
                <c:pt idx="0">
                  <c:v>分類 1</c:v>
                </c:pt>
                <c:pt idx="1">
                  <c:v>分類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323</c:v>
                </c:pt>
                <c:pt idx="1">
                  <c:v>699.5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AA-4C10-865F-32929D7EF4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固定費</c:v>
                </c:pt>
              </c:strCache>
            </c:strRef>
          </c:tx>
          <c:spPr>
            <a:noFill/>
            <a:ln w="25400">
              <a:solidFill>
                <a:srgbClr val="FFC000"/>
              </a:solidFill>
            </a:ln>
            <a:effectLst/>
          </c:spPr>
          <c:cat>
            <c:strRef>
              <c:f>Sheet1!$A$2:$A$3</c:f>
              <c:strCache>
                <c:ptCount val="2"/>
                <c:pt idx="0">
                  <c:v>分類 1</c:v>
                </c:pt>
                <c:pt idx="1">
                  <c:v>分類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323</c:v>
                </c:pt>
                <c:pt idx="1">
                  <c:v>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AA-4C10-865F-32929D7EF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9729560"/>
        <c:axId val="599735464"/>
      </c:areaChart>
      <c:catAx>
        <c:axId val="599729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9735464"/>
        <c:crosses val="autoZero"/>
        <c:auto val="1"/>
        <c:lblAlgn val="ctr"/>
        <c:lblOffset val="100"/>
        <c:noMultiLvlLbl val="0"/>
      </c:catAx>
      <c:valAx>
        <c:axId val="599735464"/>
        <c:scaling>
          <c:orientation val="minMax"/>
          <c:max val="9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9729560"/>
        <c:crosses val="autoZero"/>
        <c:crossBetween val="midCat"/>
        <c:majorUnit val="100"/>
      </c:valAx>
      <c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16118053079346117"/>
          <c:y val="0.13572929615545304"/>
          <c:w val="0.65388526270932568"/>
          <c:h val="0.110746223106995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solidFill>
      <a:schemeClr val="bg1"/>
    </a:solidFill>
    <a:ln w="3175">
      <a:noFill/>
    </a:ln>
    <a:effectLst/>
  </c:spPr>
  <c:txPr>
    <a:bodyPr/>
    <a:lstStyle/>
    <a:p>
      <a:pPr>
        <a:defRPr sz="900">
          <a:latin typeface="+mn-lt"/>
        </a:defRPr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1600" dirty="0" smtClean="0"/>
              <a:t>商材別売上推移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百万円</a:t>
            </a:r>
            <a:r>
              <a:rPr lang="en-US" altLang="ja-JP" sz="1600" dirty="0" smtClean="0"/>
              <a:t>)</a:t>
            </a:r>
            <a:endParaRPr lang="ja-JP" altLang="en-US" sz="1600" dirty="0"/>
          </a:p>
        </c:rich>
      </c:tx>
      <c:layout>
        <c:manualLayout>
          <c:xMode val="edge"/>
          <c:yMode val="edge"/>
          <c:x val="0.30827083333333338"/>
          <c:y val="0.164198415865359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8.466174540682414E-2"/>
          <c:y val="0.30436833065206476"/>
          <c:w val="0.89242158792650916"/>
          <c:h val="0.521695511383098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DECS・システム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350</c:v>
                </c:pt>
                <c:pt idx="1">
                  <c:v>350</c:v>
                </c:pt>
                <c:pt idx="2">
                  <c:v>300</c:v>
                </c:pt>
                <c:pt idx="3">
                  <c:v>300</c:v>
                </c:pt>
                <c:pt idx="4">
                  <c:v>310</c:v>
                </c:pt>
                <c:pt idx="5">
                  <c:v>320</c:v>
                </c:pt>
                <c:pt idx="6">
                  <c:v>387</c:v>
                </c:pt>
                <c:pt idx="7">
                  <c:v>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DA-4006-A9E8-B6C9931CD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エネ計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130</c:v>
                </c:pt>
                <c:pt idx="1">
                  <c:v>150</c:v>
                </c:pt>
                <c:pt idx="2">
                  <c:v>140</c:v>
                </c:pt>
                <c:pt idx="3">
                  <c:v>120</c:v>
                </c:pt>
                <c:pt idx="4">
                  <c:v>150</c:v>
                </c:pt>
                <c:pt idx="5">
                  <c:v>170</c:v>
                </c:pt>
                <c:pt idx="6">
                  <c:v>230</c:v>
                </c:pt>
                <c:pt idx="7">
                  <c:v>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DA-4006-A9E8-B6C9931CD9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G会社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40</c:v>
                </c:pt>
                <c:pt idx="1">
                  <c:v>25</c:v>
                </c:pt>
                <c:pt idx="2">
                  <c:v>10</c:v>
                </c:pt>
                <c:pt idx="3">
                  <c:v>60</c:v>
                </c:pt>
                <c:pt idx="4">
                  <c:v>70</c:v>
                </c:pt>
                <c:pt idx="5">
                  <c:v>40</c:v>
                </c:pt>
                <c:pt idx="6">
                  <c:v>13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DA-4006-A9E8-B6C9931CD9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電気保全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Sheet1!$E$2:$E$9</c:f>
              <c:numCache>
                <c:formatCode>General</c:formatCode>
                <c:ptCount val="8"/>
                <c:pt idx="0">
                  <c:v>50</c:v>
                </c:pt>
                <c:pt idx="1">
                  <c:v>50</c:v>
                </c:pt>
                <c:pt idx="2">
                  <c:v>50</c:v>
                </c:pt>
                <c:pt idx="3">
                  <c:v>50</c:v>
                </c:pt>
                <c:pt idx="4">
                  <c:v>60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DA-4006-A9E8-B6C9931CD9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リビルド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Sheet1!$F$2:$F$9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</c:v>
                </c:pt>
                <c:pt idx="6">
                  <c:v>23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DA-4006-A9E8-B6C9931CD9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計装点検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Sheet1!$G$2:$G$9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37</c:v>
                </c:pt>
                <c:pt idx="7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BDA-4006-A9E8-B6C9931CD9D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省エネ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Sheet1!$H$2:$H$9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51</c:v>
                </c:pt>
                <c:pt idx="7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BDA-4006-A9E8-B6C9931CD9D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年間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2013年</c:v>
                </c:pt>
                <c:pt idx="1">
                  <c:v>2014年</c:v>
                </c:pt>
                <c:pt idx="2">
                  <c:v>2015年</c:v>
                </c:pt>
                <c:pt idx="3">
                  <c:v>2016年</c:v>
                </c:pt>
                <c:pt idx="4">
                  <c:v>2017年</c:v>
                </c:pt>
                <c:pt idx="5">
                  <c:v>2018年</c:v>
                </c:pt>
                <c:pt idx="6">
                  <c:v>2019年</c:v>
                </c:pt>
                <c:pt idx="7">
                  <c:v>2020年</c:v>
                </c:pt>
              </c:strCache>
            </c:strRef>
          </c:cat>
          <c:val>
            <c:numRef>
              <c:f>Sheet1!$I$2:$I$9</c:f>
              <c:numCache>
                <c:formatCode>General</c:formatCode>
                <c:ptCount val="8"/>
                <c:pt idx="0">
                  <c:v>50</c:v>
                </c:pt>
                <c:pt idx="1">
                  <c:v>50</c:v>
                </c:pt>
                <c:pt idx="2">
                  <c:v>40</c:v>
                </c:pt>
                <c:pt idx="3">
                  <c:v>50</c:v>
                </c:pt>
                <c:pt idx="4">
                  <c:v>50</c:v>
                </c:pt>
                <c:pt idx="5">
                  <c:v>70</c:v>
                </c:pt>
                <c:pt idx="6">
                  <c:v>82.4</c:v>
                </c:pt>
                <c:pt idx="7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DA-4006-A9E8-B6C9931CD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5103352"/>
        <c:axId val="605106632"/>
      </c:barChart>
      <c:catAx>
        <c:axId val="605103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6632"/>
        <c:crosses val="autoZero"/>
        <c:auto val="1"/>
        <c:lblAlgn val="ctr"/>
        <c:lblOffset val="100"/>
        <c:noMultiLvlLbl val="0"/>
      </c:catAx>
      <c:valAx>
        <c:axId val="605106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5103352"/>
        <c:crosses val="autoZero"/>
        <c:crossBetween val="between"/>
      </c:valAx>
      <c:spPr>
        <a:noFill/>
        <a:ln>
          <a:solidFill>
            <a:schemeClr val="bg1">
              <a:lumMod val="5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6.0646325459317585E-3"/>
          <c:y val="0.22055616642559847"/>
          <c:w val="0.99203740157480313"/>
          <c:h val="8.8818787451663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04968765645776"/>
          <c:y val="7.3687805847910695E-2"/>
          <c:w val="0.85416474904775253"/>
          <c:h val="0.822674864879052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受注確定</c:v>
                </c:pt>
              </c:strCache>
            </c:strRef>
          </c:tx>
          <c:spPr>
            <a:solidFill>
              <a:srgbClr val="3399FF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Sheet1!$B$1:$D$2</c:f>
              <c:strCache>
                <c:ptCount val="3"/>
                <c:pt idx="0">
                  <c:v>20計画</c:v>
                </c:pt>
                <c:pt idx="1">
                  <c:v>20計画</c:v>
                </c:pt>
                <c:pt idx="2">
                  <c:v>20計画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351</c:v>
                </c:pt>
                <c:pt idx="1">
                  <c:v>180</c:v>
                </c:pt>
                <c:pt idx="2">
                  <c:v>60.1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72-4FDF-9E07-EE22EBB90F6A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引合･見積</c:v>
                </c:pt>
              </c:strCache>
            </c:strRef>
          </c:tx>
          <c:spPr>
            <a:solidFill>
              <a:srgbClr val="99FFCC">
                <a:alpha val="8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Sheet1!$B$1:$D$2</c:f>
              <c:strCache>
                <c:ptCount val="3"/>
                <c:pt idx="0">
                  <c:v>20計画</c:v>
                </c:pt>
                <c:pt idx="1">
                  <c:v>20計画</c:v>
                </c:pt>
                <c:pt idx="2">
                  <c:v>20計画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38.5</c:v>
                </c:pt>
                <c:pt idx="1">
                  <c:v>20</c:v>
                </c:pt>
                <c:pt idx="2">
                  <c:v>20.6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72-4FDF-9E07-EE22EBB90F6A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みなし</c:v>
                </c:pt>
              </c:strCache>
            </c:strRef>
          </c:tx>
          <c:spPr>
            <a:solidFill>
              <a:srgbClr val="FFCCCC"/>
            </a:solidFill>
            <a:ln>
              <a:noFill/>
            </a:ln>
            <a:effectLst/>
          </c:spPr>
          <c:invertIfNegative val="0"/>
          <c:cat>
            <c:strRef>
              <c:f>Sheet1!$B$1:$D$2</c:f>
              <c:strCache>
                <c:ptCount val="3"/>
                <c:pt idx="0">
                  <c:v>20計画</c:v>
                </c:pt>
                <c:pt idx="1">
                  <c:v>20計画</c:v>
                </c:pt>
                <c:pt idx="2">
                  <c:v>20計画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38.200000000000003</c:v>
                </c:pt>
                <c:pt idx="1">
                  <c:v>20</c:v>
                </c:pt>
                <c:pt idx="2">
                  <c:v>11.4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72-4FDF-9E07-EE22EBB90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60105856"/>
        <c:axId val="60107392"/>
      </c:barChart>
      <c:catAx>
        <c:axId val="60105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0107392"/>
        <c:crosses val="autoZero"/>
        <c:auto val="1"/>
        <c:lblAlgn val="ctr"/>
        <c:lblOffset val="100"/>
        <c:noMultiLvlLbl val="0"/>
      </c:catAx>
      <c:valAx>
        <c:axId val="6010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01058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55985445072920947"/>
          <c:y val="5.8724882268959507E-2"/>
          <c:w val="0.40361590656243335"/>
          <c:h val="0.349542069487377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4825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4825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fld id="{E3EF295A-AE28-42F1-97F2-F080AFAB2B4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210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4825" y="2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9738" y="104775"/>
            <a:ext cx="3902075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61105" y="3199515"/>
            <a:ext cx="9541807" cy="3454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defTabSz="909668">
              <a:defRPr sz="1200"/>
            </a:lvl1pPr>
          </a:lstStyle>
          <a:p>
            <a:endParaRPr lang="en-US" altLang="ja-JP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4825" y="6399030"/>
            <a:ext cx="4271490" cy="33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868" tIns="45437" rIns="90868" bIns="45437" numCol="1" anchor="b" anchorCtr="0" compatLnSpc="1">
            <a:prstTxWarp prst="textNoShape">
              <a:avLst/>
            </a:prstTxWarp>
          </a:bodyPr>
          <a:lstStyle>
            <a:lvl1pPr algn="r" defTabSz="909668">
              <a:defRPr sz="1200"/>
            </a:lvl1pPr>
          </a:lstStyle>
          <a:p>
            <a:fld id="{9BA9D3B7-B252-475A-8DE2-ECFC7385B8EB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795249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ＭＳ Ｐゴシック" pitchFamily="50" charset="-128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D3B7-B252-475A-8DE2-ECFC7385B8EB}" type="slidenum">
              <a:rPr lang="en-US" altLang="ja-JP" smtClean="0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815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9D3B7-B252-475A-8DE2-ECFC7385B8EB}" type="slidenum">
              <a:rPr lang="en-US" altLang="ja-JP" smtClean="0"/>
              <a:pPr/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4340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E13C-EE01-4318-871A-7FC7A6179764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351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D1E1-1344-4117-967A-A0652A72EB76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995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61FE1-B853-44E4-8216-9B3006E924CE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57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4572001" y="4179889"/>
            <a:ext cx="4453304" cy="17033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3" tIns="45712" rIns="91423" bIns="45712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defRPr kumimoji="1" sz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439738" indent="-1746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1000">
                <a:solidFill>
                  <a:srgbClr val="000066"/>
                </a:solidFill>
                <a:latin typeface="+mn-lt"/>
                <a:ea typeface="+mn-ea"/>
              </a:defRPr>
            </a:lvl2pPr>
            <a:lvl3pPr marL="804863" indent="-185738" algn="l" rtl="0" eaLnBrk="0" fontAlgn="base" hangingPunct="0">
              <a:spcBef>
                <a:spcPct val="20000"/>
              </a:spcBef>
              <a:spcAft>
                <a:spcPct val="0"/>
              </a:spcAft>
              <a:buFont typeface="ＭＳ Ｐゴシック" pitchFamily="50" charset="-128"/>
              <a:buChar char="-"/>
              <a:defRPr kumimoji="1" sz="900">
                <a:solidFill>
                  <a:srgbClr val="000066"/>
                </a:solidFill>
                <a:latin typeface="+mn-lt"/>
                <a:ea typeface="+mn-ea"/>
              </a:defRPr>
            </a:lvl3pPr>
            <a:lvl4pPr marL="1169988" indent="-1857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kumimoji="1" sz="800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30188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30188" algn="l" rtl="0" fontAlgn="base">
              <a:spcBef>
                <a:spcPct val="20000"/>
              </a:spcBef>
              <a:spcAft>
                <a:spcPct val="0"/>
              </a:spcAft>
              <a:defRPr kumimoji="1" sz="1400">
                <a:solidFill>
                  <a:srgbClr val="333399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marL="0" indent="0" algn="r" eaLnBrk="1" hangingPunct="1">
              <a:defRPr/>
            </a:pPr>
            <a:endParaRPr lang="en-US" altLang="ja-JP" sz="1600" dirty="0" smtClean="0">
              <a:cs typeface="Meiryo UI" pitchFamily="50" charset="-128"/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9"/>
            <a:ext cx="7772400" cy="504825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smtClean="0"/>
              <a:t>マスタ タイトルの書式設定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4819" y="3316536"/>
            <a:ext cx="7054362" cy="838200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12214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515938"/>
            <a:ext cx="9139604" cy="36512"/>
          </a:xfrm>
          <a:prstGeom prst="rect">
            <a:avLst/>
          </a:prstGeom>
          <a:gradFill rotWithShape="1">
            <a:gsLst>
              <a:gs pos="0">
                <a:srgbClr val="0860A8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 sz="1000" dirty="0">
              <a:solidFill>
                <a:srgbClr val="FFFFFF"/>
              </a:solidFill>
              <a:latin typeface="Tahoma" pitchFamily="34" charset="0"/>
              <a:ea typeface="HGP創英角ｺﾞｼｯｸUB" pitchFamily="50" charset="-128"/>
            </a:endParaRPr>
          </a:p>
        </p:txBody>
      </p:sp>
      <p:sp>
        <p:nvSpPr>
          <p:cNvPr id="5" name="Rectangle 19"/>
          <p:cNvSpPr>
            <a:spLocks noChangeArrowheads="1"/>
          </p:cNvSpPr>
          <p:nvPr userDrawn="1"/>
        </p:nvSpPr>
        <p:spPr bwMode="auto">
          <a:xfrm>
            <a:off x="0" y="6597651"/>
            <a:ext cx="9139604" cy="3651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860A8"/>
              </a:gs>
            </a:gsLst>
            <a:lin ang="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  <a:defRPr/>
            </a:pPr>
            <a:endParaRPr lang="ja-JP" altLang="en-US" sz="800" i="1" dirty="0">
              <a:solidFill>
                <a:srgbClr val="000066"/>
              </a:solidFill>
              <a:latin typeface="SimSun-PUA" panose="02010600030101010101" pitchFamily="2" charset="-122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 rot="10800000">
            <a:off x="0" y="3141663"/>
            <a:ext cx="9139604" cy="36512"/>
          </a:xfrm>
          <a:prstGeom prst="rect">
            <a:avLst/>
          </a:prstGeom>
          <a:gradFill rotWithShape="1">
            <a:gsLst>
              <a:gs pos="0">
                <a:srgbClr val="0860A8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1pPr>
            <a:lvl2pPr marL="742950" indent="-28575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2pPr>
            <a:lvl3pPr marL="1143000" indent="-22860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3pPr>
            <a:lvl4pPr marL="1600200" indent="-22860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4pPr>
            <a:lvl5pPr marL="2057400" indent="-228600" algn="ctr" eaLnBrk="0" hangingPunct="0">
              <a:spcBef>
                <a:spcPct val="20000"/>
              </a:spcBef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</a:defRPr>
            </a:lvl9pPr>
          </a:lstStyle>
          <a:p>
            <a:pPr eaLnBrk="1" hangingPunct="1">
              <a:defRPr/>
            </a:pPr>
            <a:endParaRPr lang="ja-JP" altLang="en-US" dirty="0" smtClean="0">
              <a:solidFill>
                <a:srgbClr val="FFFFFF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1158" y="2578422"/>
            <a:ext cx="7363695" cy="490538"/>
          </a:xfrm>
        </p:spPr>
        <p:txBody>
          <a:bodyPr/>
          <a:lstStyle>
            <a:lvl1pPr>
              <a:defRPr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4819" y="3284984"/>
            <a:ext cx="7054362" cy="838200"/>
          </a:xfr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</a:lstStyle>
          <a:p>
            <a:pPr lvl="0"/>
            <a:r>
              <a:rPr lang="ja-JP" altLang="en-US" noProof="0" dirty="0" smtClean="0"/>
              <a:t>マスタ サブタイトルの書式設定</a:t>
            </a:r>
          </a:p>
        </p:txBody>
      </p:sp>
      <p:sp>
        <p:nvSpPr>
          <p:cNvPr id="7" name="日付プレースホルダー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2014/03/07</a:t>
            </a:r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en-US" altLang="ja-JP" dirty="0"/>
              <a:t>2014 DENSO CORPORATION and DENSO IT SOLUTIONS CORPORATION. 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61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コーポレートマーク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7325" y="2566221"/>
            <a:ext cx="3909351" cy="14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72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29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328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559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62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01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421E-334C-4B90-91A2-AE878DB10BF5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06183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701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7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980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602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9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53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949-C872-4E5F-85A2-F44748507A27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850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5C65E-F433-42A0-89C8-65CA1373C2BE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7108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3699D-688E-4926-8663-E1164AFDC6E1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931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A740-6541-470D-9AC9-C5D7D3EADA3D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3149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854B-B180-4ED7-B8D3-9426BA97B75A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03696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EA905-D7D9-4690-BE34-5BF0687E13E2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970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DC9C-7B7C-48B4-BCAB-77F08F86EED1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453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21FEF-95BE-41B3-911A-F3E47B12082A}" type="slidenum">
              <a:rPr lang="en-US" altLang="ja-JP" smtClean="0"/>
              <a:pPr/>
              <a:t>‹#›</a:t>
            </a:fld>
            <a:r>
              <a:rPr lang="en-US" altLang="ja-JP" dirty="0" smtClean="0"/>
              <a:t>/7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9926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400"/>
            <a:ext cx="9144000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697" y="620713"/>
            <a:ext cx="8906608" cy="590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"/>
          </p:nvPr>
        </p:nvSpPr>
        <p:spPr>
          <a:xfrm>
            <a:off x="-5862" y="6634164"/>
            <a:ext cx="2133600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800" i="1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2014/03/07</a:t>
            </a:r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913793" y="6634164"/>
            <a:ext cx="5184531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800" i="1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>
              <a:defRPr/>
            </a:pPr>
            <a:r>
              <a:rPr lang="en-US" altLang="ja-JP" dirty="0"/>
              <a:t>Copyright 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</a:t>
            </a:r>
            <a:r>
              <a:rPr lang="ja-JP" altLang="en-US" dirty="0" smtClean="0"/>
              <a:t>）</a:t>
            </a:r>
            <a:r>
              <a:rPr lang="en-US" altLang="ja-JP" dirty="0" smtClean="0"/>
              <a:t> </a:t>
            </a:r>
            <a:r>
              <a:rPr lang="en-US" altLang="ja-JP" dirty="0"/>
              <a:t>2014 DENSO CORPORATION and DENSO IT SOLUTIONS CORPORATION.  All rights reserved.</a:t>
            </a:r>
            <a:endParaRPr lang="ja-JP" altLang="en-US" dirty="0"/>
          </a:p>
        </p:txBody>
      </p:sp>
      <p:sp>
        <p:nvSpPr>
          <p:cNvPr id="8" name="スライド番号プレースホルダー 7"/>
          <p:cNvSpPr txBox="1">
            <a:spLocks/>
          </p:cNvSpPr>
          <p:nvPr userDrawn="1"/>
        </p:nvSpPr>
        <p:spPr bwMode="auto">
          <a:xfrm>
            <a:off x="6498981" y="6632576"/>
            <a:ext cx="2659673" cy="225425"/>
          </a:xfrm>
          <a:prstGeom prst="rect">
            <a:avLst/>
          </a:prstGeom>
          <a:extLst/>
        </p:spPr>
        <p:txBody>
          <a:bodyPr anchor="ctr"/>
          <a:lstStyle>
            <a:defPPr>
              <a:defRPr lang="ja-JP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defRPr kumimoji="1" lang="en-US" altLang="ja-JP" sz="800" i="1" kern="1200">
                <a:solidFill>
                  <a:srgbClr val="000066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bg1"/>
                </a:solidFill>
                <a:latin typeface="Tahoma" pitchFamily="34" charset="0"/>
                <a:ea typeface="HGP創英角ｺﾞｼｯｸUB" pitchFamily="50" charset="-128"/>
                <a:cs typeface="+mn-cs"/>
              </a:defRPr>
            </a:lvl9pPr>
          </a:lstStyle>
          <a:p>
            <a:pPr>
              <a:defRPr/>
            </a:pPr>
            <a:fld id="{50A4F5BF-8DB6-4DB4-A419-819C4A05C8EE}" type="slidenum">
              <a:rPr lang="ja-JP" altLang="en-US" smtClean="0"/>
              <a:pPr>
                <a:defRPr/>
              </a:pPr>
              <a:t>‹#›</a:t>
            </a:fld>
            <a:r>
              <a:rPr dirty="0" smtClean="0"/>
              <a:t>/17</a:t>
            </a:r>
            <a:endParaRPr lang="ja-JP" altLang="en-US" dirty="0"/>
          </a:p>
        </p:txBody>
      </p:sp>
      <p:pic>
        <p:nvPicPr>
          <p:cNvPr id="1031" name="図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27" y="214313"/>
            <a:ext cx="879231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71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8" r:id="rId3"/>
  </p:sldLayoutIdLst>
  <p:timing>
    <p:tnLst>
      <p:par>
        <p:cTn id="1" dur="indefinite" restart="never" nodeType="tmRoot"/>
      </p:par>
    </p:tnLst>
  </p:timing>
  <p:hf hdr="0"/>
  <p:txStyles>
    <p:titleStyle>
      <a:lvl1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marL="88900" indent="-88900"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rgbClr val="002060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5461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6pPr>
      <a:lvl7pPr marL="10033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7pPr>
      <a:lvl8pPr marL="14605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8pPr>
      <a:lvl9pPr marL="1917700" algn="l" rtl="0" fontAlgn="base">
        <a:spcBef>
          <a:spcPct val="0"/>
        </a:spcBef>
        <a:spcAft>
          <a:spcPct val="0"/>
        </a:spcAft>
        <a:defRPr kumimoji="1" sz="2000" b="1">
          <a:solidFill>
            <a:srgbClr val="000066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4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23888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kumimoji="1" sz="12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981075" indent="-177800" algn="l" rtl="0" eaLnBrk="0" fontAlgn="base" hangingPunct="0">
        <a:spcBef>
          <a:spcPct val="20000"/>
        </a:spcBef>
        <a:spcAft>
          <a:spcPct val="0"/>
        </a:spcAft>
        <a:buFont typeface="ＭＳ Ｐゴシック" pitchFamily="50" charset="-128"/>
        <a:buChar char="-"/>
        <a:defRPr kumimoji="1" sz="10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349375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1000">
          <a:solidFill>
            <a:srgbClr val="262626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  <a:cs typeface="Meiryo UI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1400">
          <a:solidFill>
            <a:srgbClr val="333399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AEA4C-E331-4144-8266-A02D0B069F91}" type="datetimeFigureOut">
              <a:rPr kumimoji="1" lang="ja-JP" altLang="en-US" smtClean="0"/>
              <a:t>2020/10/2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CB13-8D46-4E6A-86C5-EAA9C12DC3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6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sd097cfs080\DNFS\FS\32.&#30465;&#12456;&#12493;IT&#12477;&#12522;&#12517;&#12540;&#12471;&#12519;&#12531;&#37096;\02.&#32207;&#25324;\&#9632;&#31649;&#29702;&#26989;&#21209;\20&#24180;&#24230;\20&#24180;&#24230;&#30465;&#12456;&#12493;IT&#37096;&#27963;&#21205;&#35336;&#30011;.xlsx" TargetMode="External"/><Relationship Id="rId7" Type="http://schemas.openxmlformats.org/officeDocument/2006/relationships/hyperlink" Target="file:///\\sd097cfs080\DNFS\FS\40.&#20849;&#29992;WORK\200527%20&#20379;&#32102;EMS&#12503;&#12525;&#12472;&#12455;&#12463;&#12488;&#65308;&#30465;&#12456;&#12493;ITS&#37096;%20&#27973;&#37326;&#65306;20200227&#65310;\&#30465;&#12456;&#12493;ITS\&#30465;&#12456;&#12493;&#26041;&#37341;.pptx#-1,1,PowerPoint &#12503;&#12524;&#12476;&#12531;&#12486;&#12540;&#12471;&#12519;&#12531;" TargetMode="External"/><Relationship Id="rId2" Type="http://schemas.openxmlformats.org/officeDocument/2006/relationships/hyperlink" Target="file:///\\sd097cfs080\DNFS\FS\32.&#30465;&#12456;&#12493;IT&#12477;&#12522;&#12517;&#12540;&#12471;&#12519;&#12531;&#37096;\01.&#26041;&#37341;&#12539;&#20107;&#26989;&#31649;&#29702;\01.&#26041;&#37341;\&#65298;&#65296;&#24180;&#24230;\010.&#31532;&#19968;&#22235;&#21322;&#26399;&#12414;&#12392;&#12417;\5.&#23450;&#26399;&#25972;&#20633;&#26696;&#20214;&#12398;&#36914;&#12417;&#26041;.ppt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file:///\\sd097cfs080\DNFS\FS\32.&#30465;&#12456;&#12493;IT&#12477;&#12522;&#12517;&#12540;&#12471;&#12519;&#12531;&#37096;\01.&#26041;&#37341;&#12539;&#20107;&#26989;&#31649;&#29702;\01.&#26041;&#37341;\&#65298;&#65296;&#24180;&#24230;\010.&#31532;&#19968;&#22235;&#21322;&#26399;&#12414;&#12392;&#12417;\3.&#37096;&#20869;&#12477;&#12501;&#12488;&#20316;&#25104;&#12398;&#21177;&#29575;&#21270;.pptx#-1,1,PowerPoint &#12503;&#12524;&#12476;&#12531;&#12486;&#12540;&#12471;&#12519;&#12531;" TargetMode="External"/><Relationship Id="rId5" Type="http://schemas.openxmlformats.org/officeDocument/2006/relationships/hyperlink" Target="file:///\\sd097cfs080\DNFS\FS\32.&#30465;&#12456;&#12493;IT&#12477;&#12522;&#12517;&#12540;&#12471;&#12519;&#12531;&#37096;\01.&#26041;&#37341;&#12539;&#20107;&#26989;&#31649;&#29702;\01.&#26041;&#37341;\&#65298;&#65296;&#24180;&#24230;\010.&#31532;&#19968;&#22235;&#21322;&#26399;&#12414;&#12392;&#12417;\4.&#20154;&#26448;&#32946;&#25104;.pptx#-1,1,&#65321;&#65332;&#35336;&#35013;&#20998;&#37326;&#12398;&#20154;&#26448;&#32946;&#25104;" TargetMode="External"/><Relationship Id="rId4" Type="http://schemas.openxmlformats.org/officeDocument/2006/relationships/hyperlink" Target="file:///\\sd097cfs080\DNFS\FS\01.FS&#20849;&#36890;\05.&#23433;&#20840;\00%20&#26041;&#37341;\01%20&#23433;&#20840;&#34907;&#29983;&#26041;&#37341;\20&#24180;&#24230;&#23433;&#20840;&#34907;&#29983;&#26041;&#37341;\&#21508;&#37096;&#38272;&#27963;&#21205;&#12501;&#12457;&#12523;&#12480;&#12540;\12.&#30465;&#65396;&#65416;IT&#65407;&#65432;&#65389;&#65392;&#65404;&#65390;&#65437;&#12531;&#37096;\&#30465;&#65396;&#65416;IT&#65407;&#65432;&#65389;&#65392;&#65404;&#65390;&#65437;&#37096;%20&#23433;&#20840;&#34907;&#29983;&#27963;&#21205;&#35336;&#30011;&#12539;&#23455;&#32318;.xls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省エネ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IT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ソリューション部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0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年度中間報告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0" y="435107"/>
            <a:ext cx="91440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2020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12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日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)11:00~11:30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Teams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itchFamily="50" charset="-128"/>
                <a:ea typeface="Meiryo UI" pitchFamily="50" charset="-128"/>
                <a:cs typeface="Meiryo UI" pitchFamily="50" charset="-128"/>
              </a:rPr>
              <a:t>会議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369006"/>
              </p:ext>
            </p:extLst>
          </p:nvPr>
        </p:nvGraphicFramePr>
        <p:xfrm>
          <a:off x="107504" y="723138"/>
          <a:ext cx="8928993" cy="5686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16075194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59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№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項　目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担　当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時間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分</a:t>
                      </a:r>
                      <a:r>
                        <a:rPr kumimoji="1" lang="en-US" altLang="ja-JP" sz="16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6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１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２０年上期実績</a:t>
                      </a:r>
                      <a:endParaRPr kumimoji="1" lang="en-US" altLang="ja-JP" sz="1800" dirty="0" smtClean="0">
                        <a:latin typeface="+mn-ea"/>
                        <a:ea typeface="+mn-ea"/>
                      </a:endParaRPr>
                    </a:p>
                  </a:txBody>
                  <a:tcPr marL="91421" marR="91421" marT="45712" marB="45712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下竹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B</a:t>
                      </a:r>
                    </a:p>
                    <a:p>
                      <a:pPr algn="ctr"/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600" dirty="0" smtClean="0">
                          <a:latin typeface="+mn-ea"/>
                          <a:ea typeface="+mn-ea"/>
                        </a:rPr>
                        <a:t>野々村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</a:rPr>
                        <a:t>AM)</a:t>
                      </a: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en-US" altLang="ja-JP" sz="14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51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省エネソリューションの進め方</a:t>
                      </a:r>
                    </a:p>
                  </a:txBody>
                  <a:tcPr marL="91421" marR="91421" marT="45712" marB="45712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小野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AM/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浅野</a:t>
                      </a:r>
                      <a:r>
                        <a:rPr kumimoji="1" lang="en-US" altLang="ja-JP" sz="16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PAM</a:t>
                      </a:r>
                      <a:r>
                        <a:rPr kumimoji="1"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畑山</a:t>
                      </a:r>
                      <a:r>
                        <a:rPr kumimoji="1"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743152"/>
                  </a:ext>
                </a:extLst>
              </a:tr>
              <a:tr h="93228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部内ソフト作成の効率化</a:t>
                      </a:r>
                    </a:p>
                  </a:txBody>
                  <a:tcPr marL="91421" marR="91421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96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4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人材育成</a:t>
                      </a:r>
                    </a:p>
                  </a:txBody>
                  <a:tcPr marL="91421" marR="91421"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30925"/>
                  </a:ext>
                </a:extLst>
              </a:tr>
              <a:tr h="8706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定期整備案件の進め方</a:t>
                      </a:r>
                    </a:p>
                  </a:txBody>
                  <a:tcPr marL="91421" marR="91421"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endParaRPr kumimoji="1" lang="ja-JP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09480"/>
                  </a:ext>
                </a:extLst>
              </a:tr>
              <a:tr h="55937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 smtClean="0">
                          <a:latin typeface="+mn-ea"/>
                          <a:ea typeface="+mn-ea"/>
                        </a:rPr>
                        <a:t>指導＆講評</a:t>
                      </a:r>
                      <a:endParaRPr kumimoji="1" lang="ja-JP" altLang="en-US" sz="18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/>
                </a:tc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18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10</a:t>
                      </a:r>
                      <a:endParaRPr kumimoji="1" lang="ja-JP" altLang="en-US" sz="18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marL="91421" marR="91421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動作設定ボタン : 進む/次へ 6">
            <a:hlinkClick r:id="rId2" action="ppaction://hlinkpres?slideindex=1&amp;slidetitle=" highlightClick="1"/>
          </p:cNvPr>
          <p:cNvSpPr/>
          <p:nvPr/>
        </p:nvSpPr>
        <p:spPr>
          <a:xfrm>
            <a:off x="7442075" y="4235919"/>
            <a:ext cx="432048" cy="288032"/>
          </a:xfrm>
          <a:prstGeom prst="actionButtonForwardNex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9" name="動作設定ボタン : 進む/次へ 6">
            <a:hlinkClick r:id="rId3" action="ppaction://hlinkfile" highlightClick="1"/>
          </p:cNvPr>
          <p:cNvSpPr/>
          <p:nvPr/>
        </p:nvSpPr>
        <p:spPr>
          <a:xfrm>
            <a:off x="7442075" y="4872383"/>
            <a:ext cx="432048" cy="288032"/>
          </a:xfrm>
          <a:prstGeom prst="actionButtonForwardNex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0" name="動作設定ボタン : 進む/次へ 6">
            <a:hlinkClick r:id="rId4" action="ppaction://hlinkfile" highlightClick="1"/>
          </p:cNvPr>
          <p:cNvSpPr/>
          <p:nvPr/>
        </p:nvSpPr>
        <p:spPr>
          <a:xfrm>
            <a:off x="7442075" y="5547675"/>
            <a:ext cx="432048" cy="288032"/>
          </a:xfrm>
          <a:prstGeom prst="actionButtonForwardNex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952509" y="6410068"/>
            <a:ext cx="1083988" cy="406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75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動作設定ボタン : 進む/次へ 6">
            <a:hlinkClick r:id="rId5" action="ppaction://hlinkpres?slideindex=1&amp;slidetitle=ＩＴ計装分野の人材育成" highlightClick="1"/>
          </p:cNvPr>
          <p:cNvSpPr/>
          <p:nvPr/>
        </p:nvSpPr>
        <p:spPr>
          <a:xfrm>
            <a:off x="7442075" y="3492766"/>
            <a:ext cx="432048" cy="288032"/>
          </a:xfrm>
          <a:prstGeom prst="actionButtonForwardNex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9" name="動作設定ボタン : 進む/次へ 6">
            <a:hlinkClick r:id="rId6" action="ppaction://hlinkpres?slideindex=1&amp;slidetitle=PowerPoint プレゼンテーション" highlightClick="1"/>
          </p:cNvPr>
          <p:cNvSpPr/>
          <p:nvPr/>
        </p:nvSpPr>
        <p:spPr>
          <a:xfrm>
            <a:off x="7442075" y="2772686"/>
            <a:ext cx="432048" cy="288032"/>
          </a:xfrm>
          <a:prstGeom prst="actionButtonForwardNex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0" name="動作設定ボタン : 進む/次へ 6">
            <a:hlinkClick r:id="rId7" action="ppaction://hlinkpres?slideindex=1&amp;slidetitle=PowerPoint プレゼンテーション" highlightClick="1"/>
          </p:cNvPr>
          <p:cNvSpPr/>
          <p:nvPr/>
        </p:nvSpPr>
        <p:spPr>
          <a:xfrm>
            <a:off x="7436944" y="2022720"/>
            <a:ext cx="432048" cy="288032"/>
          </a:xfrm>
          <a:prstGeom prst="actionButtonForwardNex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9873" y="1886811"/>
            <a:ext cx="1584176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Reborn</a:t>
            </a:r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9873" y="2286921"/>
            <a:ext cx="7196933" cy="31393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EMS(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中谷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800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内製化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ロードマップ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板倉・尾崎・穴見</a:t>
            </a:r>
            <a:r>
              <a:rPr kumimoji="1"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・何を目指している？　板倉くん・中谷さん　を文書化→報告検討</a:t>
            </a:r>
            <a:endParaRPr lang="en-US" altLang="ja-JP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「上期実績」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・生産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EMS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に関する実動に必要なツールや担当を洗出し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オール内製の準備　チーム作り→課題：経験者が別仕事やってる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800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と兼務で負荷が高い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ja-JP" altLang="en-US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名で仕事の納期に不安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内製範囲のメリットは何？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　　　　　　　　　　　　　　　　　　　　　見なおし策→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10/22</a:t>
            </a: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・商材毎のソフト作成が効率よく？負荷調整？が出来ていない</a:t>
            </a:r>
            <a:endParaRPr lang="en-US" altLang="ja-JP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人材育成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769" y="5451971"/>
            <a:ext cx="48965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←保全部との調整内容</a:t>
            </a:r>
            <a:endParaRPr lang="en-US" altLang="ja-JP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・計装機器点検をどうするか？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動力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化への課題：過去の資料で説明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→人材育成が課題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97769" y="604851"/>
            <a:ext cx="8892480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重点ポイント</a:t>
            </a:r>
            <a:endParaRPr kumimoji="1"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・省エネ推進立上げの導入　状況・相談←自分達の良さ・強みを活かした方策を創る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・足元固め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部内ソフト・保全片寄・人材育成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←</a:t>
            </a:r>
            <a:r>
              <a:rPr lang="ja-JP" altLang="en-US" sz="1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次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年度以降に輝くために本年活動を遂行</a:t>
            </a:r>
            <a:endParaRPr lang="en-US" altLang="ja-JP" sz="18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・開発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800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IoT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EMS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AI)</a:t>
            </a: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の新たな価値の創出</a:t>
            </a:r>
            <a:endParaRPr lang="en-US" altLang="ja-JP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374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7854B-B180-4ED7-B8D3-9426BA97B75A}" type="slidenum">
              <a:rPr lang="en-US" altLang="ja-JP" smtClean="0"/>
              <a:pPr/>
              <a:t>10</a:t>
            </a:fld>
            <a:r>
              <a:rPr lang="en-US" altLang="ja-JP" smtClean="0"/>
              <a:t>/7</a:t>
            </a:r>
            <a:endParaRPr lang="en-US" altLang="ja-JP" dirty="0"/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510972899"/>
              </p:ext>
            </p:extLst>
          </p:nvPr>
        </p:nvGraphicFramePr>
        <p:xfrm>
          <a:off x="356222" y="-30297"/>
          <a:ext cx="4755131" cy="3640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グラフ 3"/>
          <p:cNvGraphicFramePr/>
          <p:nvPr>
            <p:extLst>
              <p:ext uri="{D42A27DB-BD31-4B8C-83A1-F6EECF244321}">
                <p14:modId xmlns:p14="http://schemas.microsoft.com/office/powerpoint/2010/main" val="3743807235"/>
              </p:ext>
            </p:extLst>
          </p:nvPr>
        </p:nvGraphicFramePr>
        <p:xfrm>
          <a:off x="6337887" y="154523"/>
          <a:ext cx="2607121" cy="198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6928784" y="873403"/>
            <a:ext cx="1011756" cy="205572"/>
          </a:xfrm>
          <a:prstGeom prst="roundRect">
            <a:avLst/>
          </a:prstGeom>
          <a:solidFill>
            <a:srgbClr val="000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ja-JP" altLang="en-US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分岐額 </a:t>
            </a:r>
            <a:r>
              <a:rPr lang="en-US" altLang="ja-JP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619.3</a:t>
            </a:r>
            <a:endParaRPr lang="en-US" altLang="ja-JP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矢印コネクタ 6"/>
          <p:cNvCxnSpPr>
            <a:stCxn id="5" idx="3"/>
          </p:cNvCxnSpPr>
          <p:nvPr/>
        </p:nvCxnSpPr>
        <p:spPr>
          <a:xfrm>
            <a:off x="7940540" y="976189"/>
            <a:ext cx="444383" cy="6394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7893046" y="604457"/>
            <a:ext cx="1004468" cy="185315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786.9</a:t>
            </a:r>
            <a:r>
              <a:rPr lang="en-US" altLang="ja-JP" sz="8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(11.1%)</a:t>
            </a:r>
            <a:endParaRPr lang="en-US" altLang="ja-JP" sz="11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6525947" y="1516938"/>
            <a:ext cx="1004468" cy="185315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323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8227544" y="1008163"/>
            <a:ext cx="1004468" cy="185315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ja-JP" sz="11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699.5</a:t>
            </a:r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14555495"/>
              </p:ext>
            </p:extLst>
          </p:nvPr>
        </p:nvGraphicFramePr>
        <p:xfrm>
          <a:off x="449674" y="3042805"/>
          <a:ext cx="5199808" cy="3680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グラフ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96625"/>
              </p:ext>
            </p:extLst>
          </p:nvPr>
        </p:nvGraphicFramePr>
        <p:xfrm>
          <a:off x="5921183" y="2238660"/>
          <a:ext cx="2765617" cy="2019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テキスト ボックス 14"/>
          <p:cNvSpPr txBox="1"/>
          <p:nvPr/>
        </p:nvSpPr>
        <p:spPr>
          <a:xfrm>
            <a:off x="6244222" y="2165055"/>
            <a:ext cx="520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04675" y="2416178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427.7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33670" y="3314573"/>
            <a:ext cx="933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92.1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新規立上</a:t>
            </a: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56321"/>
              </p:ext>
            </p:extLst>
          </p:nvPr>
        </p:nvGraphicFramePr>
        <p:xfrm>
          <a:off x="6332736" y="4120634"/>
          <a:ext cx="2354064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688">
                  <a:extLst>
                    <a:ext uri="{9D8B030D-6E8A-4147-A177-3AD203B41FA5}">
                      <a16:colId xmlns:a16="http://schemas.microsoft.com/office/drawing/2014/main" val="1222677246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val="1549345689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val="3982738311"/>
                    </a:ext>
                  </a:extLst>
                </a:gridCol>
              </a:tblGrid>
              <a:tr h="2891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</a:p>
                    <a:p>
                      <a:pPr algn="ctr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システム班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計測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システム班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省エネ</a:t>
                      </a:r>
                      <a:endParaRPr kumimoji="1" lang="en-US" altLang="ja-JP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推進班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3926"/>
                  </a:ext>
                </a:extLst>
              </a:tr>
            </a:tbl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7892921" y="3140945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204.4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666469" y="3268406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427.7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93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33763"/>
              </p:ext>
            </p:extLst>
          </p:nvPr>
        </p:nvGraphicFramePr>
        <p:xfrm>
          <a:off x="63206" y="543859"/>
          <a:ext cx="9036497" cy="612182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9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000">
                  <a:extLst>
                    <a:ext uri="{9D8B030D-6E8A-4147-A177-3AD203B41FA5}">
                      <a16:colId xmlns:a16="http://schemas.microsoft.com/office/drawing/2014/main" val="1713325546"/>
                    </a:ext>
                  </a:extLst>
                </a:gridCol>
                <a:gridCol w="753042">
                  <a:extLst>
                    <a:ext uri="{9D8B030D-6E8A-4147-A177-3AD203B41FA5}">
                      <a16:colId xmlns:a16="http://schemas.microsoft.com/office/drawing/2014/main" val="2402034225"/>
                    </a:ext>
                  </a:extLst>
                </a:gridCol>
                <a:gridCol w="753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58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34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3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　目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 初 計 画</a:t>
                      </a: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上期</a:t>
                      </a: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 期 実 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要　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52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売上げ 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373.2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376.7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 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(+3.5 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通期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743.9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/786.9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百万円▲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43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  <a:endParaRPr kumimoji="1" lang="en-US" altLang="ja-JP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取組み強化による受注増分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・西尾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    +6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下期</a:t>
                      </a:r>
                      <a:endParaRPr kumimoji="1" lang="en-US" altLang="ja-JP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406INV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工事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+6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下期</a:t>
                      </a:r>
                      <a:endParaRPr kumimoji="1" lang="en-US" altLang="ja-JP" sz="9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止血策による翌年延期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・西尾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AC EMS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その他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53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⇒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1Q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の影響分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・生産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 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22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計画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差異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96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従来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28.1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28.1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±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０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1.9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1.5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0.4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38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343.2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347.1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+3.9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09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21144"/>
                  </a:ext>
                </a:extLst>
              </a:tr>
              <a:tr h="1337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IT</a:t>
                      </a:r>
                      <a:endParaRPr kumimoji="1" lang="ja-JP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207.8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236.6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+28.8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38699"/>
                  </a:ext>
                </a:extLst>
              </a:tr>
              <a:tr h="14742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サービス</a:t>
                      </a:r>
                    </a:p>
                  </a:txBody>
                  <a:tcPr marL="36000" marR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165.4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140.1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25.3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4782"/>
                  </a:ext>
                </a:extLst>
              </a:tr>
              <a:tr h="881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利   益 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35.5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百万円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46.4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 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（＋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10.8 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  <a:r>
                        <a:rPr kumimoji="1" lang="en-US" altLang="ja-JP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?</a:t>
                      </a:r>
                      <a:endParaRPr kumimoji="1" lang="ja-JP" altLang="en-US" sz="1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内外の有効活用の実践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・本社パワトレ・安城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</a:t>
                      </a: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　　　　　　　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＋</a:t>
                      </a:r>
                      <a:r>
                        <a:rPr kumimoji="1" lang="en-US" altLang="ja-JP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</a:t>
                      </a:r>
                      <a:r>
                        <a:rPr kumimoji="1" lang="ja-JP" altLang="en-US" sz="12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endParaRPr kumimoji="1" lang="en-US" altLang="ja-JP" sz="12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＊止血残業抑制の意識効果有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利益率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9.5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12.3 %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+2.8 %)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?</a:t>
                      </a: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効率化による工数削減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⇒更に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BEP23%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　　→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30%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活動開始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＊利益率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11%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→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18%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　        　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(+40</a:t>
                      </a:r>
                      <a:r>
                        <a:rPr kumimoji="1" lang="ja-JP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百万円相当</a:t>
                      </a:r>
                      <a:r>
                        <a:rPr kumimoji="1" lang="en-US" altLang="ja-JP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83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付加価値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6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生産性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5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1,049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　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1,093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 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＋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XX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○</a:t>
                      </a:r>
                      <a:r>
                        <a:rPr kumimoji="1" lang="en-US" altLang="ja-JP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?</a:t>
                      </a:r>
                      <a:endParaRPr kumimoji="1" lang="ja-JP" alt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79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残業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2,640 </a:t>
                      </a: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 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(0.3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日・人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1,556 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H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1,084H </a:t>
                      </a:r>
                      <a:r>
                        <a:rPr kumimoji="1" lang="ja-JP" altLang="en-US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4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42%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                                  </a:t>
                      </a:r>
                      <a:r>
                        <a:rPr kumimoji="1" lang="ja-JP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*</a:t>
                      </a:r>
                      <a:r>
                        <a:rPr kumimoji="1" lang="ja-JP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kumimoji="1" lang="en-US" altLang="ja-JP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6.8</a:t>
                      </a:r>
                      <a:r>
                        <a:rPr kumimoji="1" lang="ja-JP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百万円</a:t>
                      </a:r>
                      <a:r>
                        <a:rPr kumimoji="1" lang="ja-JP" altLang="en-US" sz="1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相当</a:t>
                      </a:r>
                      <a:endParaRPr kumimoji="1" lang="ja-JP" altLang="en-US" sz="14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0678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有休</a:t>
                      </a:r>
                      <a:endParaRPr kumimoji="1" lang="en-US" altLang="ja-JP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230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 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日以上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kumimoji="1" lang="en-US" altLang="ja-JP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215 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上司声掛け→意識向上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06193"/>
                  </a:ext>
                </a:extLst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省エネＩＴソリューション部</a:t>
            </a:r>
            <a:r>
              <a:rPr lang="en-US" altLang="ja-JP" sz="2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KPI</a:t>
            </a:r>
            <a:r>
              <a:rPr lang="ja-JP" altLang="en-US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400" b="1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</a:t>
            </a:r>
            <a:r>
              <a:rPr lang="ja-JP" altLang="en-US" sz="2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年度上期 中間報告</a:t>
            </a:r>
            <a:endParaRPr lang="en-US" altLang="ja-JP" sz="12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/2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64488" y="2564904"/>
            <a:ext cx="309634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計画中止・ズレ：挽回策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64488" y="3604770"/>
            <a:ext cx="327636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利益率：向上策・途中経過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579884"/>
            <a:ext cx="3096344" cy="4001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赤文字見直し中</a:t>
            </a:r>
            <a:endParaRPr kumimoji="1" lang="ja-JP" altLang="en-US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74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7886700" cy="1325563"/>
          </a:xfrm>
        </p:spPr>
        <p:txBody>
          <a:bodyPr/>
          <a:lstStyle/>
          <a:p>
            <a:pPr algn="ctr"/>
            <a:r>
              <a:rPr kumimoji="1" lang="ja-JP" altLang="en-US" b="1" dirty="0" smtClean="0"/>
              <a:t>以降、</a:t>
            </a:r>
            <a:r>
              <a:rPr kumimoji="1" lang="en-US" altLang="ja-JP" b="1" dirty="0" smtClean="0"/>
              <a:t>20</a:t>
            </a:r>
            <a:r>
              <a:rPr kumimoji="1" lang="ja-JP" altLang="en-US" b="1" dirty="0" smtClean="0"/>
              <a:t>年計資料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80607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3"/>
          <a:srcRect l="356" t="16529" r="-356" b="9730"/>
          <a:stretch/>
        </p:blipFill>
        <p:spPr>
          <a:xfrm>
            <a:off x="323528" y="3763214"/>
            <a:ext cx="3802465" cy="2604902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000" y="15007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省エネＩＴソリューション部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KPI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’</a:t>
            </a: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目標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90915"/>
              </p:ext>
            </p:extLst>
          </p:nvPr>
        </p:nvGraphicFramePr>
        <p:xfrm>
          <a:off x="251520" y="481073"/>
          <a:ext cx="8712968" cy="2841327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198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527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054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項</a:t>
                      </a: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</a:t>
                      </a:r>
                      <a:endParaRPr lang="ja-JP" altLang="ja-JP" sz="1200" b="1" kern="100" dirty="0" smtClean="0"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単位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b="1" kern="100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19</a:t>
                      </a:r>
                      <a:r>
                        <a:rPr lang="ja-JP" altLang="en-US" sz="1200" b="1" kern="100" dirty="0" smtClean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年度実績</a:t>
                      </a:r>
                      <a:endParaRPr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1" kern="1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200" b="1" kern="10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年度目標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lang="ja-JP" altLang="en-US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年度取組み</a:t>
                      </a:r>
                      <a:endParaRPr lang="en-US" altLang="ja-JP" sz="1200" b="1" kern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7F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売上</a:t>
                      </a: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832,631</a:t>
                      </a: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786,926</a:t>
                      </a:r>
                      <a:endParaRPr lang="en-US" sz="1600" b="1" kern="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①</a:t>
                      </a:r>
                      <a:r>
                        <a:rPr lang="en-US" altLang="ja-JP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DNG</a:t>
                      </a: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省エネソリューション立上げ</a:t>
                      </a:r>
                      <a:endParaRPr lang="en-US" altLang="ja-JP" sz="12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②幸田･広瀬</a:t>
                      </a:r>
                      <a:r>
                        <a:rPr lang="en-US" altLang="ja-JP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の更新計画</a:t>
                      </a:r>
                      <a:endParaRPr lang="en-US" altLang="ja-JP" sz="12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③</a:t>
                      </a:r>
                      <a:r>
                        <a:rPr lang="en-US" altLang="ja-JP" sz="1200" b="0" kern="100" dirty="0" err="1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IoT</a:t>
                      </a: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の全社展開</a:t>
                      </a:r>
                      <a:endParaRPr lang="en-US" altLang="ja-JP" sz="1200" b="0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営業利益</a:t>
                      </a: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額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千円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118,829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87,697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sz="1200" b="0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営業利益</a:t>
                      </a:r>
                      <a:r>
                        <a:rPr lang="ja-JP" altLang="en-US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率</a:t>
                      </a:r>
                      <a:endParaRPr lang="ja-JP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</a:t>
                      </a:r>
                      <a:endParaRPr lang="ja-JP" altLang="en-US" sz="12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14.3 </a:t>
                      </a:r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11.1 </a:t>
                      </a:r>
                      <a:r>
                        <a:rPr lang="ja-JP" altLang="en-US" sz="1600" b="1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</a:t>
                      </a:r>
                      <a:endParaRPr lang="ja-JP" altLang="en-US" sz="1600" b="1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200" b="1" kern="100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付加価値生産性</a:t>
                      </a:r>
                      <a:endParaRPr lang="en-US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件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1,182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1,073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人員計画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実働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人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27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6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29</a:t>
                      </a:r>
                      <a:endParaRPr lang="ja-JP" sz="16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新人</a:t>
                      </a:r>
                      <a:r>
                        <a:rPr lang="en-US" altLang="ja-JP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名</a:t>
                      </a:r>
                      <a:endParaRPr lang="ja-JP" sz="1200" b="0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15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職場・工事安全 </a:t>
                      </a: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件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lang="ja-JP" altLang="en-US" sz="16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6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0</a:t>
                      </a:r>
                      <a:endParaRPr lang="en-US" sz="1600" b="1" kern="0" dirty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ja-JP" sz="1200" b="1" kern="100" dirty="0">
                        <a:solidFill>
                          <a:srgbClr val="FF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712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総残業時</a:t>
                      </a: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間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4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6,643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(1.0</a:t>
                      </a:r>
                      <a:r>
                        <a:rPr lang="ja-JP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ja-JP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人・日</a:t>
                      </a: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sz="1200" b="1" kern="0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5,212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(0.6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Ｈ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ja-JP" altLang="en-US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人・日</a:t>
                      </a:r>
                      <a:r>
                        <a:rPr lang="en-US" altLang="ja-JP" sz="1200" b="1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ja-JP" altLang="ja-JP" sz="12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0" kern="10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業務の合理化・統合化</a:t>
                      </a:r>
                      <a:endParaRPr lang="ja-JP" sz="1200" b="0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9981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有休</a:t>
                      </a:r>
                      <a:r>
                        <a:rPr lang="ja-JP" sz="12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取</a:t>
                      </a: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得日数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200" b="1" kern="0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</a:t>
                      </a:r>
                      <a:endParaRPr lang="ja-JP" sz="1200" b="1" kern="10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4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557</a:t>
                      </a:r>
                      <a:r>
                        <a:rPr lang="ja-JP" altLang="en-US" sz="14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</a:t>
                      </a:r>
                      <a:endParaRPr lang="en-US" altLang="ja-JP" sz="1400" b="1" kern="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</a:t>
                      </a:r>
                      <a:r>
                        <a:rPr lang="ja-JP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日以上</a:t>
                      </a: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ja-JP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580</a:t>
                      </a:r>
                      <a:r>
                        <a:rPr lang="ja-JP" altLang="en-US" sz="1400" b="1" kern="0" dirty="0" smtClean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</a:t>
                      </a:r>
                      <a:endParaRPr lang="en-US" altLang="ja-JP" sz="1400" b="1" kern="0" dirty="0" smtClean="0"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(20</a:t>
                      </a:r>
                      <a:r>
                        <a:rPr lang="ja-JP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日以上</a:t>
                      </a: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ja-JP" altLang="en-US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</a:t>
                      </a:r>
                      <a:r>
                        <a:rPr lang="en-US" altLang="ja-JP" sz="12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ja-JP" sz="1400" b="1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lang="ja-JP" altLang="ja-JP" sz="1400" b="1" kern="100" dirty="0" smtClean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1200" b="0" kern="0" dirty="0" smtClean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業務負荷調整、平準化</a:t>
                      </a:r>
                      <a:endParaRPr lang="ja-JP" altLang="en-US" sz="1200" b="0" kern="0" dirty="0"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21367" marR="2136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5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79512" y="3452785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◇ 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20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年度売上：</a:t>
            </a:r>
            <a:r>
              <a:rPr lang="en-US" altLang="ja-JP" sz="1600" b="1" dirty="0" smtClean="0">
                <a:solidFill>
                  <a:prstClr val="black"/>
                </a:solidFill>
                <a:latin typeface="Meiryo UI"/>
                <a:ea typeface="Meiryo UI"/>
              </a:rPr>
              <a:t>786.9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百万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(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前年比</a:t>
            </a:r>
            <a:r>
              <a:rPr lang="ja-JP" altLang="en-US" sz="1400" b="1" dirty="0" smtClean="0">
                <a:solidFill>
                  <a:prstClr val="black"/>
                </a:solidFill>
                <a:latin typeface="Meiryo UI"/>
                <a:ea typeface="Meiryo UI"/>
              </a:rPr>
              <a:t>▲</a:t>
            </a:r>
            <a:r>
              <a:rPr lang="en-US" altLang="ja-JP" sz="1400" b="1" dirty="0" smtClean="0">
                <a:solidFill>
                  <a:prstClr val="black"/>
                </a:solidFill>
                <a:latin typeface="Meiryo UI"/>
                <a:ea typeface="Meiryo UI"/>
              </a:rPr>
              <a:t>5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%)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16" name="直線コネクタ 15"/>
          <p:cNvCxnSpPr/>
          <p:nvPr/>
        </p:nvCxnSpPr>
        <p:spPr>
          <a:xfrm flipV="1">
            <a:off x="2462978" y="4845960"/>
            <a:ext cx="411480" cy="25907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46128" y="6398254"/>
            <a:ext cx="4037840" cy="357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19</a:t>
            </a: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’</a:t>
            </a:r>
            <a:r>
              <a:rPr kumimoji="1" lang="ja-JP" altLang="en-US" sz="15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システム商材伸び</a:t>
            </a: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125%</a:t>
            </a:r>
            <a:r>
              <a:rPr lang="ja-JP" altLang="en-US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⇒</a:t>
            </a: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20’</a:t>
            </a:r>
            <a:r>
              <a:rPr lang="ja-JP" altLang="en-US" sz="1500" b="1" dirty="0">
                <a:solidFill>
                  <a:prstClr val="black"/>
                </a:solidFill>
                <a:latin typeface="Meiryo UI"/>
                <a:ea typeface="Meiryo UI"/>
              </a:rPr>
              <a:t>継続</a:t>
            </a:r>
            <a:r>
              <a:rPr lang="ja-JP" altLang="en-US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展開</a:t>
            </a:r>
            <a:endParaRPr kumimoji="1" lang="en-US" altLang="ja-JP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533746" y="4849485"/>
            <a:ext cx="96881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EMS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 </a:t>
            </a: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(135%)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2431754" y="5341917"/>
            <a:ext cx="123330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DECS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・</a:t>
            </a:r>
            <a:r>
              <a:rPr kumimoji="1" lang="en-US" altLang="ja-JP" sz="1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</a:rPr>
              <a:t>IoT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1" dirty="0" smtClean="0">
                <a:latin typeface="Meiryo UI"/>
                <a:ea typeface="Meiryo UI"/>
              </a:rPr>
              <a:t>(140%)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</a:endParaRPr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2456142" y="5297721"/>
            <a:ext cx="418316" cy="14523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1917424" y="4207027"/>
            <a:ext cx="1478654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過去</a:t>
            </a:r>
            <a:r>
              <a:rPr lang="ja-JP" altLang="en-US" sz="1200" b="1" dirty="0" smtClean="0">
                <a:latin typeface="Meiryo UI"/>
                <a:ea typeface="Meiryo UI"/>
              </a:rPr>
              <a:t>最高→</a:t>
            </a: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832.6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380059" y="4241684"/>
            <a:ext cx="96881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786.9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228841" y="5504289"/>
            <a:ext cx="968816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(110%)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 flipV="1">
            <a:off x="3145603" y="4809129"/>
            <a:ext cx="409575" cy="19694"/>
          </a:xfrm>
          <a:prstGeom prst="line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 flipV="1">
            <a:off x="3145603" y="5218703"/>
            <a:ext cx="415925" cy="920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352424" y="4878726"/>
            <a:ext cx="721650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(88%)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3145603" y="4418303"/>
            <a:ext cx="409575" cy="80108"/>
          </a:xfrm>
          <a:prstGeom prst="line">
            <a:avLst/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1790965" y="4434947"/>
            <a:ext cx="1050699" cy="3411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36000" tIns="72000" rIns="0" bIns="36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en-US" altLang="ja-JP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EMS </a:t>
            </a:r>
            <a:r>
              <a:rPr kumimoji="1" lang="ja-JP" altLang="en-US" sz="1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全盛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dirty="0" smtClean="0">
                <a:latin typeface="Meiryo UI"/>
                <a:ea typeface="Meiryo UI"/>
              </a:rPr>
              <a:t>・</a:t>
            </a:r>
            <a:r>
              <a:rPr lang="en-US" altLang="ja-JP" sz="1200" b="1" dirty="0" smtClean="0">
                <a:latin typeface="Meiryo UI"/>
                <a:ea typeface="Meiryo UI"/>
              </a:rPr>
              <a:t>DECS 2</a:t>
            </a:r>
            <a:r>
              <a:rPr lang="ja-JP" altLang="en-US" sz="1200" b="1" dirty="0" smtClean="0">
                <a:latin typeface="Meiryo UI"/>
                <a:ea typeface="Meiryo UI"/>
              </a:rPr>
              <a:t>拠点</a:t>
            </a:r>
            <a:endParaRPr kumimoji="1" lang="ja-JP" alt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692975" y="4296232"/>
            <a:ext cx="988867" cy="22088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(</a:t>
            </a:r>
            <a:r>
              <a:rPr kumimoji="1" lang="ja-JP" altLang="en-US" sz="105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対前年比</a:t>
            </a: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Meiryo UI"/>
                <a:ea typeface="Meiryo UI"/>
                <a:cs typeface="+mn-cs"/>
              </a:rPr>
              <a:t>%)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99992" y="3424660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◇ 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20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年度個別計画：</a:t>
            </a:r>
            <a:r>
              <a:rPr lang="en-US" altLang="ja-JP" sz="1600" b="1" dirty="0">
                <a:solidFill>
                  <a:prstClr val="black"/>
                </a:solidFill>
                <a:latin typeface="Meiryo UI"/>
                <a:ea typeface="Meiryo UI"/>
              </a:rPr>
              <a:t>7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24.2</a:t>
            </a:r>
            <a:r>
              <a:rPr kumimoji="1" lang="ja-JP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百万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(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前年比</a:t>
            </a:r>
            <a:r>
              <a:rPr lang="ja-JP" altLang="en-US" sz="1400" b="1" dirty="0">
                <a:solidFill>
                  <a:prstClr val="black"/>
                </a:solidFill>
                <a:latin typeface="Meiryo UI"/>
                <a:ea typeface="Meiryo UI"/>
              </a:rPr>
              <a:t>▲</a:t>
            </a:r>
            <a:r>
              <a:rPr kumimoji="1" lang="en-US" altLang="ja-JP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</a:rPr>
              <a:t>3%)</a:t>
            </a:r>
            <a:endParaRPr kumimoji="1" lang="en-US" altLang="ja-JP" sz="16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644008" y="6398253"/>
            <a:ext cx="4176464" cy="357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20’4</a:t>
            </a:r>
            <a:r>
              <a:rPr lang="ja-JP" altLang="en-US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月</a:t>
            </a: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 </a:t>
            </a:r>
            <a:r>
              <a:rPr lang="ja-JP" altLang="en-US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個別計画分</a:t>
            </a: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72%(521</a:t>
            </a:r>
            <a:r>
              <a:rPr lang="ja-JP" altLang="en-US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百万円</a:t>
            </a:r>
            <a:r>
              <a:rPr lang="en-US" altLang="ja-JP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)</a:t>
            </a:r>
            <a:r>
              <a:rPr lang="ja-JP" altLang="en-US" sz="1500" b="1" dirty="0" smtClean="0">
                <a:solidFill>
                  <a:prstClr val="black"/>
                </a:solidFill>
                <a:latin typeface="Meiryo UI"/>
                <a:ea typeface="Meiryo UI"/>
              </a:rPr>
              <a:t>受注済</a:t>
            </a:r>
            <a:endParaRPr kumimoji="1" lang="en-US" altLang="ja-JP" sz="15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7573416" y="4181155"/>
            <a:ext cx="132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400" b="1" dirty="0" smtClean="0">
                <a:solidFill>
                  <a:prstClr val="black"/>
                </a:solidFill>
                <a:latin typeface="Meiryo UI"/>
                <a:ea typeface="Meiryo UI"/>
              </a:rPr>
              <a:t>《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売上達成策</a:t>
            </a:r>
            <a:r>
              <a:rPr lang="en-US" altLang="ja-JP" sz="1400" b="1" dirty="0">
                <a:solidFill>
                  <a:prstClr val="black"/>
                </a:solidFill>
                <a:latin typeface="Meiryo UI"/>
                <a:ea typeface="Meiryo UI"/>
              </a:rPr>
              <a:t>》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7502411" y="4500084"/>
            <a:ext cx="1539989" cy="75429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lnSpc>
                <a:spcPts val="1800"/>
              </a:lnSpc>
              <a:defRPr/>
            </a:pPr>
            <a:r>
              <a:rPr lang="ja-JP" altLang="en-US" sz="1400" noProof="0" dirty="0" smtClean="0">
                <a:solidFill>
                  <a:prstClr val="black"/>
                </a:solidFill>
                <a:latin typeface="Meiryo UI"/>
                <a:ea typeface="Meiryo UI"/>
              </a:rPr>
              <a:t>＊計画やり切り</a:t>
            </a:r>
            <a:endParaRPr kumimoji="1" lang="en-US" altLang="ja-JP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lvl="0">
              <a:lnSpc>
                <a:spcPts val="1800"/>
              </a:lnSpc>
              <a:defRPr/>
            </a:pPr>
            <a:r>
              <a:rPr kumimoji="1" lang="ja-JP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　</a:t>
            </a:r>
            <a:r>
              <a:rPr lang="ja-JP" altLang="en-US" sz="1400" dirty="0" smtClean="0">
                <a:solidFill>
                  <a:prstClr val="black"/>
                </a:solidFill>
                <a:latin typeface="Meiryo UI"/>
                <a:ea typeface="Meiryo UI"/>
              </a:rPr>
              <a:t>→</a:t>
            </a:r>
            <a:r>
              <a:rPr kumimoji="1" lang="ja-JP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早期計画と</a:t>
            </a:r>
            <a:endParaRPr kumimoji="1" lang="en-US" altLang="ja-JP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lvl="0">
              <a:lnSpc>
                <a:spcPts val="1800"/>
              </a:lnSpc>
              <a:defRPr/>
            </a:pPr>
            <a:r>
              <a:rPr lang="ja-JP" altLang="en-US" sz="1400" dirty="0">
                <a:solidFill>
                  <a:prstClr val="black"/>
                </a:solidFill>
                <a:latin typeface="Meiryo UI"/>
                <a:ea typeface="Meiryo UI"/>
              </a:rPr>
              <a:t>　</a:t>
            </a:r>
            <a:r>
              <a:rPr lang="ja-JP" altLang="en-US" sz="1400" dirty="0" smtClean="0">
                <a:solidFill>
                  <a:prstClr val="black"/>
                </a:solidFill>
                <a:latin typeface="Meiryo UI"/>
                <a:ea typeface="Meiryo UI"/>
              </a:rPr>
              <a:t>　 現場調整</a:t>
            </a:r>
            <a:endParaRPr kumimoji="1" lang="en-US" altLang="ja-JP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587489" y="5248661"/>
            <a:ext cx="132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ja-JP" sz="1400" b="1" dirty="0" smtClean="0">
                <a:solidFill>
                  <a:prstClr val="black"/>
                </a:solidFill>
                <a:latin typeface="Meiryo UI"/>
                <a:ea typeface="Meiryo UI"/>
              </a:rPr>
              <a:t>《</a:t>
            </a:r>
            <a:r>
              <a:rPr lang="ja-JP" altLang="en-US" sz="1400" b="1" dirty="0" smtClean="0">
                <a:solidFill>
                  <a:prstClr val="black"/>
                </a:solidFill>
                <a:latin typeface="Meiryo UI"/>
                <a:ea typeface="Meiryo UI"/>
              </a:rPr>
              <a:t>体質強化</a:t>
            </a:r>
            <a:r>
              <a:rPr kumimoji="1" lang="ja-JP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策</a:t>
            </a:r>
            <a:r>
              <a:rPr lang="en-US" altLang="ja-JP" sz="1400" b="1" dirty="0">
                <a:solidFill>
                  <a:prstClr val="black"/>
                </a:solidFill>
                <a:latin typeface="Meiryo UI"/>
                <a:ea typeface="Meiryo UI"/>
              </a:rPr>
              <a:t>》</a:t>
            </a:r>
            <a:endParaRPr kumimoji="1" lang="en-US" altLang="ja-JP" sz="1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7587489" y="5523547"/>
            <a:ext cx="1391071" cy="75429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noAutofit/>
          </a:bodyPr>
          <a:lstStyle/>
          <a:p>
            <a:pPr lvl="0">
              <a:lnSpc>
                <a:spcPts val="1800"/>
              </a:lnSpc>
              <a:defRPr/>
            </a:pPr>
            <a:r>
              <a:rPr lang="ja-JP" altLang="en-US" sz="1400" dirty="0" smtClean="0">
                <a:solidFill>
                  <a:prstClr val="black"/>
                </a:solidFill>
                <a:latin typeface="Meiryo UI"/>
                <a:ea typeface="Meiryo UI"/>
              </a:rPr>
              <a:t>・人材育成強化</a:t>
            </a:r>
            <a:endParaRPr kumimoji="1" lang="en-US" altLang="ja-JP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lvl="0">
              <a:lnSpc>
                <a:spcPts val="1800"/>
              </a:lnSpc>
              <a:defRPr/>
            </a:pPr>
            <a:r>
              <a:rPr kumimoji="1" lang="ja-JP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・</a:t>
            </a:r>
            <a:r>
              <a:rPr kumimoji="1" lang="en-US" altLang="ja-JP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SE</a:t>
            </a:r>
            <a:r>
              <a:rPr lang="ja-JP" altLang="en-US" sz="1400" noProof="0" dirty="0">
                <a:solidFill>
                  <a:prstClr val="black"/>
                </a:solidFill>
                <a:latin typeface="Meiryo UI"/>
                <a:ea typeface="Meiryo UI"/>
              </a:rPr>
              <a:t>人材</a:t>
            </a:r>
            <a:r>
              <a:rPr kumimoji="1" lang="ja-JP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の増員</a:t>
            </a:r>
            <a:endParaRPr kumimoji="1" lang="en-US" altLang="ja-JP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lvl="0">
              <a:lnSpc>
                <a:spcPts val="1800"/>
              </a:lnSpc>
              <a:defRPr/>
            </a:pPr>
            <a:r>
              <a:rPr lang="ja-JP" altLang="en-US" sz="1400" dirty="0" smtClean="0">
                <a:solidFill>
                  <a:prstClr val="black"/>
                </a:solidFill>
                <a:latin typeface="Meiryo UI"/>
                <a:ea typeface="Meiryo UI"/>
              </a:rPr>
              <a:t>・部内業務の</a:t>
            </a:r>
            <a:r>
              <a:rPr lang="en-US" altLang="ja-JP" sz="1400" dirty="0" smtClean="0">
                <a:solidFill>
                  <a:prstClr val="black"/>
                </a:solidFill>
                <a:latin typeface="Meiryo UI"/>
                <a:ea typeface="Meiryo UI"/>
              </a:rPr>
              <a:t>4S</a:t>
            </a:r>
            <a:endParaRPr kumimoji="1" lang="en-US" altLang="ja-JP" sz="14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graphicFrame>
        <p:nvGraphicFramePr>
          <p:cNvPr id="6" name="グラフ 5"/>
          <p:cNvGraphicFramePr/>
          <p:nvPr>
            <p:extLst>
              <p:ext uri="{D42A27DB-BD31-4B8C-83A1-F6EECF244321}">
                <p14:modId xmlns:p14="http://schemas.microsoft.com/office/powerpoint/2010/main" val="3757088619"/>
              </p:ext>
            </p:extLst>
          </p:nvPr>
        </p:nvGraphicFramePr>
        <p:xfrm>
          <a:off x="4495246" y="3819960"/>
          <a:ext cx="2927059" cy="247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9" name="テキスト ボックス 38"/>
          <p:cNvSpPr txBox="1"/>
          <p:nvPr/>
        </p:nvSpPr>
        <p:spPr>
          <a:xfrm>
            <a:off x="5101205" y="4121032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427.7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986415" y="4916961"/>
            <a:ext cx="88886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DECS</a:t>
            </a:r>
            <a:r>
              <a:rPr lang="ja-JP" altLang="en-US" sz="105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特需</a:t>
            </a:r>
            <a:endParaRPr kumimoji="1" lang="en-US" altLang="ja-JP" sz="105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9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本社ﾊﾟﾜﾄﾚ</a:t>
            </a:r>
            <a:endParaRPr lang="en-US" altLang="ja-JP" sz="900" b="1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安城ﾊﾟﾜｴﾚ等</a:t>
            </a:r>
            <a:r>
              <a:rPr lang="en-US" altLang="ja-JP" sz="9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834925" y="4956028"/>
            <a:ext cx="829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204.4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476045" y="5138417"/>
            <a:ext cx="885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92.1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05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新規立上</a:t>
            </a:r>
            <a:r>
              <a:rPr lang="en-US" altLang="ja-JP" sz="105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849309" y="4052132"/>
            <a:ext cx="520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百万円</a:t>
            </a:r>
            <a:endParaRPr kumimoji="1" lang="ja-JP" alt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7" name="表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57706"/>
              </p:ext>
            </p:extLst>
          </p:nvPr>
        </p:nvGraphicFramePr>
        <p:xfrm>
          <a:off x="4937883" y="5940069"/>
          <a:ext cx="2377956" cy="34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652">
                  <a:extLst>
                    <a:ext uri="{9D8B030D-6E8A-4147-A177-3AD203B41FA5}">
                      <a16:colId xmlns:a16="http://schemas.microsoft.com/office/drawing/2014/main" val="1222677246"/>
                    </a:ext>
                  </a:extLst>
                </a:gridCol>
                <a:gridCol w="792652">
                  <a:extLst>
                    <a:ext uri="{9D8B030D-6E8A-4147-A177-3AD203B41FA5}">
                      <a16:colId xmlns:a16="http://schemas.microsoft.com/office/drawing/2014/main" val="1549345689"/>
                    </a:ext>
                  </a:extLst>
                </a:gridCol>
                <a:gridCol w="792652">
                  <a:extLst>
                    <a:ext uri="{9D8B030D-6E8A-4147-A177-3AD203B41FA5}">
                      <a16:colId xmlns:a16="http://schemas.microsoft.com/office/drawing/2014/main" val="3982738311"/>
                    </a:ext>
                  </a:extLst>
                </a:gridCol>
              </a:tblGrid>
              <a:tr h="318520"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kumimoji="1" lang="en-US" altLang="ja-JP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kumimoji="1" lang="ja-JP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システム班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kumimoji="1" lang="ja-JP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計測班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00"/>
                        </a:lnSpc>
                      </a:pPr>
                      <a:r>
                        <a:rPr kumimoji="1" lang="ja-JP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省エネ</a:t>
                      </a:r>
                      <a:endParaRPr kumimoji="1" lang="en-US" altLang="ja-JP" sz="105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ts val="1000"/>
                        </a:lnSpc>
                      </a:pPr>
                      <a:r>
                        <a:rPr kumimoji="1" lang="ja-JP" altLang="en-US" sz="105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推進班</a:t>
                      </a:r>
                      <a:endParaRPr kumimoji="1" lang="ja-JP" altLang="en-US"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53926"/>
                  </a:ext>
                </a:extLst>
              </a:tr>
            </a:tbl>
          </a:graphicData>
        </a:graphic>
      </p:graphicFrame>
      <p:sp>
        <p:nvSpPr>
          <p:cNvPr id="34" name="テキスト ボックス 33"/>
          <p:cNvSpPr txBox="1"/>
          <p:nvPr/>
        </p:nvSpPr>
        <p:spPr>
          <a:xfrm>
            <a:off x="4964159" y="4718096"/>
            <a:ext cx="1028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341</a:t>
            </a:r>
            <a:r>
              <a:rPr kumimoji="1" lang="ja-JP" altLang="en-US" sz="105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百万円</a:t>
            </a:r>
            <a:endParaRPr kumimoji="1" lang="ja-JP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4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4503"/>
              </p:ext>
            </p:extLst>
          </p:nvPr>
        </p:nvGraphicFramePr>
        <p:xfrm>
          <a:off x="35499" y="764704"/>
          <a:ext cx="9082940" cy="57245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1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25998142"/>
                    </a:ext>
                  </a:extLst>
                </a:gridCol>
                <a:gridCol w="1762616">
                  <a:extLst>
                    <a:ext uri="{9D8B030D-6E8A-4147-A177-3AD203B41FA5}">
                      <a16:colId xmlns:a16="http://schemas.microsoft.com/office/drawing/2014/main" val="3313283815"/>
                    </a:ext>
                  </a:extLst>
                </a:gridCol>
                <a:gridCol w="623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　　（ワンストップ→ソリューション）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下期課題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9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環境の深化</a:t>
                      </a: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「スルー改善・星取表・見つけ隊」深堀、定着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全社ＥＭＳ使いやすさ改善</a:t>
                      </a:r>
                      <a:endParaRPr lang="en-US" altLang="ja-JP" sz="1600" b="1" u="none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部門長が使う機能強化</a:t>
                      </a:r>
                      <a:r>
                        <a:rPr lang="en-US" altLang="ja-JP" sz="14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1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主要製品群の画面作成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1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直課自動集計確立</a:t>
                      </a:r>
                      <a:r>
                        <a:rPr lang="en-US" altLang="ja-JP" sz="11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1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広瀬・湖西拡大含</a:t>
                      </a:r>
                      <a:r>
                        <a:rPr lang="en-US" altLang="ja-JP" sz="1100" b="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marL="36000" marR="360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尾崎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村口</a:t>
                      </a:r>
                      <a:endParaRPr lang="ja-JP" alt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976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供給</a:t>
                      </a:r>
                      <a:r>
                        <a:rPr lang="en-US" altLang="ja-JP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</a:p>
                    <a:p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FS-DECS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の更新拡大</a:t>
                      </a:r>
                      <a:endParaRPr lang="en-US" altLang="ja-JP" sz="1400" u="none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幸田・広瀬の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FS-DECS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具現化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幸田</a:t>
                      </a:r>
                      <a:r>
                        <a:rPr lang="en-US" altLang="zh-TW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(7</a:t>
                      </a:r>
                      <a:r>
                        <a:rPr lang="zh-TW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zh-TW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広瀬</a:t>
                      </a:r>
                      <a:r>
                        <a:rPr lang="en-US" altLang="zh-TW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(12</a:t>
                      </a:r>
                      <a:r>
                        <a:rPr lang="zh-TW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zh-TW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設申完了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板倉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寄田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2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400" b="1" u="none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en-US" altLang="ja-JP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UTT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設備の最適運用拡大</a:t>
                      </a:r>
                      <a:endParaRPr lang="en-US" altLang="ja-JP" sz="1600" u="none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善明・西尾</a:t>
                      </a:r>
                      <a:r>
                        <a:rPr lang="en-US" altLang="ja-JP" sz="14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4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の導入</a:t>
                      </a:r>
                      <a:endParaRPr lang="en-US" altLang="ja-JP" sz="1400" u="none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見つけ隊の使いやすさ改善</a:t>
                      </a:r>
                      <a:r>
                        <a:rPr lang="en-US" altLang="ja-JP" sz="14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善明</a:t>
                      </a:r>
                      <a:r>
                        <a:rPr lang="en-US" altLang="ja-JP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(2</a:t>
                      </a: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 </a:t>
                      </a:r>
                      <a:r>
                        <a:rPr lang="en-US" altLang="ja-JP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 </a:t>
                      </a: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導入完了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変化点管理の確立、画面改善の確立）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endParaRPr lang="ja-JP" altLang="en-US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ja-JP" altLang="en-US" sz="1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浅野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寄田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村口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福井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693553"/>
                  </a:ext>
                </a:extLst>
              </a:tr>
              <a:tr h="138064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</a:t>
                      </a:r>
                      <a:r>
                        <a:rPr lang="en-US" altLang="ja-JP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主要ラインの</a:t>
                      </a:r>
                      <a:r>
                        <a:rPr lang="zh-TW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導入計画推進</a:t>
                      </a:r>
                      <a:endParaRPr lang="en-US" altLang="zh-TW" sz="1600" b="1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原単位管理の拡充</a:t>
                      </a:r>
                      <a:r>
                        <a:rPr lang="en-US" altLang="ja-JP" sz="11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en-US" altLang="ja-JP" sz="10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21</a:t>
                      </a:r>
                      <a:r>
                        <a:rPr lang="ja-JP" altLang="en-US" sz="10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</a:t>
                      </a:r>
                      <a:r>
                        <a:rPr lang="en-US" altLang="ja-JP" sz="10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697</a:t>
                      </a:r>
                      <a:r>
                        <a:rPr lang="ja-JP" altLang="en-US" sz="10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ﾗｲﾝ）</a:t>
                      </a:r>
                      <a:r>
                        <a:rPr lang="ja-JP" altLang="en-US" sz="11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lang="en-US" altLang="ja-JP" sz="1200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安城、善明、本社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zh-TW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新棟展開</a:t>
                      </a:r>
                      <a:r>
                        <a:rPr lang="en-US" altLang="zh-TW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zh-TW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zh-TW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導入率　</a:t>
                      </a:r>
                      <a:r>
                        <a:rPr lang="en-US" altLang="zh-TW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80</a:t>
                      </a:r>
                      <a:r>
                        <a:rPr lang="zh-TW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％（</a:t>
                      </a:r>
                      <a:r>
                        <a:rPr lang="en-US" altLang="zh-TW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140</a:t>
                      </a:r>
                      <a:r>
                        <a:rPr lang="zh-TW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ﾗｲﾝ）拡充（累計</a:t>
                      </a:r>
                      <a:r>
                        <a:rPr lang="en-US" altLang="zh-TW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557</a:t>
                      </a:r>
                      <a:r>
                        <a:rPr lang="zh-TW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ﾗｲﾝ）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中谷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中村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伴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柳原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福井</a:t>
                      </a:r>
                      <a:endParaRPr lang="en-US" altLang="ja-JP" sz="10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重点活動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3326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環境の深化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804248" y="394663"/>
            <a:ext cx="576064" cy="29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0312" y="361134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・・・個別説明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4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63306"/>
              </p:ext>
            </p:extLst>
          </p:nvPr>
        </p:nvGraphicFramePr>
        <p:xfrm>
          <a:off x="35499" y="764704"/>
          <a:ext cx="9082940" cy="579973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16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4225998142"/>
                    </a:ext>
                  </a:extLst>
                </a:gridCol>
                <a:gridCol w="1762616">
                  <a:extLst>
                    <a:ext uri="{9D8B030D-6E8A-4147-A177-3AD203B41FA5}">
                      <a16:colId xmlns:a16="http://schemas.microsoft.com/office/drawing/2014/main" val="3313283815"/>
                    </a:ext>
                  </a:extLst>
                </a:gridCol>
                <a:gridCol w="623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　　（ワンストップ→ソリューション）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下期課題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44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環境の深化</a:t>
                      </a:r>
                      <a:endParaRPr kumimoji="1" lang="en-US" altLang="ja-JP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「スルー改善・星取表・見つけ隊」深堀、定着</a:t>
                      </a: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en-US" altLang="ja-JP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使い倒し　現場診断～改善スルー活動</a:t>
                      </a:r>
                      <a:endParaRPr lang="en-US" altLang="ja-JP" sz="1600" b="1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原動設備の省エネ改善の具現化</a:t>
                      </a:r>
                      <a:endParaRPr lang="en-US" altLang="ja-JP" sz="1400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生産設備の省エネ改善の提案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製造部支援活動連携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b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5000t-CO2/Y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達成へ貢献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▲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1%-CO2/Y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達成への貢献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前田・矢浦・丹羽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17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★グループ会社向け</a:t>
                      </a:r>
                      <a:r>
                        <a:rPr kumimoji="1" lang="en-US" altLang="ja-JP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EMS</a:t>
                      </a:r>
                      <a:endParaRPr lang="en-US" altLang="ja-JP" sz="1400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FSPF(Facility Solution Platform)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の構想具現化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構想作成完了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(10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600"/>
                        </a:spcBef>
                        <a:buFontTx/>
                        <a:buNone/>
                      </a:pPr>
                      <a:endParaRPr lang="en-US" altLang="ja-JP" sz="1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600"/>
                        </a:spcBef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野々村</a:t>
                      </a:r>
                    </a:p>
                    <a:p>
                      <a:pPr algn="ctr"/>
                      <a:r>
                        <a:rPr lang="ja-JP" altLang="en-US" sz="10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小野・浅野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593163"/>
                  </a:ext>
                </a:extLst>
              </a:tr>
              <a:tr h="19234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グローバル</a:t>
                      </a:r>
                      <a:r>
                        <a:rPr kumimoji="1" lang="en-US" altLang="ja-JP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FM</a:t>
                      </a: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の進化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kumimoji="1" lang="ja-JP" altLang="ja-JP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特性に応じた</a:t>
                      </a:r>
                      <a:endParaRPr kumimoji="1" lang="ja-JP" altLang="ja-JP" sz="14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ja-JP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ダイレクト支援</a:t>
                      </a:r>
                      <a:endParaRPr lang="en-US" altLang="ja-JP" sz="1100" b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Ｇ会社施設ｿﾘｭｰｼｮﾝ支援</a:t>
                      </a:r>
                      <a:endParaRPr lang="en-US" altLang="ja-JP" sz="1600" b="1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ja-JP" sz="1200" b="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FM</a:t>
                      </a:r>
                      <a:r>
                        <a:rPr lang="ja-JP" altLang="en-US" sz="1200" b="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診断参画による省エネ診断～ソリューション展開</a:t>
                      </a:r>
                      <a:r>
                        <a:rPr lang="en-US" altLang="ja-JP" sz="1200" b="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(10</a:t>
                      </a:r>
                      <a:r>
                        <a:rPr lang="ja-JP" altLang="en-US" sz="1200" b="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社以上</a:t>
                      </a:r>
                      <a:r>
                        <a:rPr lang="en-US" altLang="ja-JP" sz="1200" b="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200" b="0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DNG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個社への新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PEF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</a:t>
                      </a:r>
                      <a:endParaRPr lang="en-US" altLang="ja-JP" sz="1200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省エネ改善の提案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~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実施</a:t>
                      </a:r>
                      <a:endParaRPr lang="en-US" altLang="ja-JP" sz="1200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省ｴﾈｿﾘｭｰｼｮﾝの支援メニュー作り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診断の試行改善完了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(9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13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社提案実施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モデル試行・改善完了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浅野・矢浦</a:t>
                      </a:r>
                    </a:p>
                    <a:p>
                      <a:pPr algn="ctr"/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前田・丹羽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507321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重点活動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332656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環境の深化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804248" y="394663"/>
            <a:ext cx="576064" cy="29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0312" y="361134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・・・個別説明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951820" y="4221088"/>
            <a:ext cx="136815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b="1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後日個別報告</a:t>
            </a:r>
            <a:endParaRPr kumimoji="1" lang="ja-JP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25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43913"/>
              </p:ext>
            </p:extLst>
          </p:nvPr>
        </p:nvGraphicFramePr>
        <p:xfrm>
          <a:off x="35496" y="836712"/>
          <a:ext cx="9040478" cy="54749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96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56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882525072"/>
                    </a:ext>
                  </a:extLst>
                </a:gridCol>
                <a:gridCol w="1912595">
                  <a:extLst>
                    <a:ext uri="{9D8B030D-6E8A-4147-A177-3AD203B41FA5}">
                      <a16:colId xmlns:a16="http://schemas.microsoft.com/office/drawing/2014/main" val="1464364295"/>
                    </a:ext>
                  </a:extLst>
                </a:gridCol>
                <a:gridCol w="73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　　（ボトムアップ→進化）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実績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下期課題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8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運転保全の深化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運転業務変革により新たな領域に貢献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zh-TW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施設</a:t>
                      </a:r>
                      <a:r>
                        <a:rPr lang="en-US" altLang="ja-JP" sz="1600" b="1" u="none" dirty="0" err="1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IoT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既存センシング</a:t>
                      </a:r>
                      <a:endParaRPr lang="en-US" altLang="ja-JP" sz="1600" b="1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西尾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か所、善明の全域</a:t>
                      </a:r>
                      <a:endParaRPr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高棚排水</a:t>
                      </a:r>
                      <a:endParaRPr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全社展開の確立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フェーズ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Ⅲ</a:t>
                      </a:r>
                      <a:r>
                        <a:rPr lang="ja-JP" altLang="en-US" sz="1400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 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やり切り　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箇所</a:t>
                      </a:r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endParaRPr lang="en-US" altLang="ja-JP" sz="1400" dirty="0" smtClean="0">
                        <a:solidFill>
                          <a:srgbClr val="FF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400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標準仕様書作成完了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ja-JP" sz="10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穴見</a:t>
                      </a:r>
                      <a:endParaRPr kumimoji="1" lang="en-US" altLang="ja-JP" sz="105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ja-JP" sz="105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角谷</a:t>
                      </a:r>
                      <a:endParaRPr kumimoji="1" lang="ja-JP" altLang="ja-JP" sz="105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027650"/>
                  </a:ext>
                </a:extLst>
              </a:tr>
              <a:tr h="258666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600" b="1" dirty="0" smtClean="0">
                          <a:solidFill>
                            <a:srgbClr val="FF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★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高度センシング技術</a:t>
                      </a:r>
                      <a:endParaRPr lang="en-US" altLang="ja-JP" sz="1600" b="1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　　</a:t>
                      </a:r>
                      <a:r>
                        <a:rPr lang="en-US" altLang="ja-JP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AI/</a:t>
                      </a:r>
                      <a:r>
                        <a:rPr lang="ja-JP" altLang="en-US" sz="1600" b="1" u="none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機械学習制度向上</a:t>
                      </a:r>
                      <a:endParaRPr lang="en-US" altLang="ja-JP" sz="1600" b="1" u="none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ステップ３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(7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か所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へ画像自動判定の導入</a:t>
                      </a:r>
                      <a:endParaRPr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kumimoji="1" lang="ja-JP" altLang="ja-JP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水質判定システムの開発</a:t>
                      </a:r>
                      <a:r>
                        <a:rPr kumimoji="1" lang="en-US" altLang="ja-JP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Lv3(</a:t>
                      </a:r>
                      <a:r>
                        <a:rPr kumimoji="1" lang="ja-JP" altLang="ja-JP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自己学習機能の追加</a:t>
                      </a:r>
                      <a:r>
                        <a:rPr kumimoji="1" lang="en-US" altLang="ja-JP" sz="1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sz="14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回転機保全の故障診断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/>
                      </a:r>
                      <a:b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画像解析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7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箇所導入</a:t>
                      </a:r>
                      <a:b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</a:b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判定精度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95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％達成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試行完了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異音判定機能付きセンサーの開発 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Step1(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傾向管理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試行完了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Wingdings" panose="05000000000000000000" pitchFamily="2" charset="2"/>
                        <a:buChar char="Ø"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画像</a:t>
                      </a:r>
                      <a:r>
                        <a:rPr lang="en-US" altLang="ja-JP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尾崎</a:t>
                      </a:r>
                      <a:endParaRPr lang="en-US" altLang="ja-JP" sz="105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（別所）</a:t>
                      </a:r>
                      <a:endParaRPr lang="en-US" altLang="ja-JP" sz="105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振動</a:t>
                      </a:r>
                      <a:r>
                        <a:rPr lang="en-US" altLang="ja-JP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穴見</a:t>
                      </a:r>
                      <a:endParaRPr lang="en-US" altLang="ja-JP" sz="105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角谷</a:t>
                      </a:r>
                      <a:r>
                        <a:rPr lang="en-US" altLang="ja-JP" sz="105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重点活動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1520" y="404664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運転保全の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深化／盤石な基盤の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定着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804248" y="394663"/>
            <a:ext cx="576064" cy="29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380312" y="361134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・・・個別説明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55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-1247" y="317360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盤石な基盤の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定着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890"/>
              </p:ext>
            </p:extLst>
          </p:nvPr>
        </p:nvGraphicFramePr>
        <p:xfrm>
          <a:off x="35499" y="764704"/>
          <a:ext cx="9073005" cy="58760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73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1095190999"/>
                    </a:ext>
                  </a:extLst>
                </a:gridCol>
                <a:gridCol w="1909792">
                  <a:extLst>
                    <a:ext uri="{9D8B030D-6E8A-4147-A177-3AD203B41FA5}">
                      <a16:colId xmlns:a16="http://schemas.microsoft.com/office/drawing/2014/main" val="309900233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54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（各担当で細分化→全員参加→真の定着）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02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上段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実績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】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・下期課題</a:t>
                      </a:r>
                      <a:endParaRPr lang="ja-JP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337">
                <a:tc row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盤石な基盤の定着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①職場安全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要領書を愚直に守る</a:t>
                      </a:r>
                      <a:endParaRPr lang="en-US" altLang="ja-JP" sz="1400" b="1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1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3-3</a:t>
                      </a:r>
                      <a:r>
                        <a:rPr lang="ja-JP" altLang="en-US" sz="11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活動で重点確認・指導</a:t>
                      </a:r>
                      <a:endParaRPr lang="en-US" altLang="ja-JP" sz="1100" b="0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1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部下全員に対し状況把握と対話確認</a:t>
                      </a:r>
                      <a:r>
                        <a:rPr lang="en-US" altLang="ja-JP" sz="11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職場災害ゼロ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班長以下</a:t>
                      </a:r>
                      <a:r>
                        <a:rPr lang="ja-JP" altLang="en-US" sz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、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ヒヤリハット</a:t>
                      </a:r>
                      <a:r>
                        <a:rPr lang="zh-TW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全員提出</a:t>
                      </a:r>
                      <a:endParaRPr lang="ja-JP" altLang="en-US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AM</a:t>
                      </a:r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TL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altLang="en-US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主体的活動による施策展開</a:t>
                      </a:r>
                      <a:endParaRPr lang="en-US" altLang="ja-JP" sz="1400" b="1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12</a:t>
                      </a:r>
                      <a:r>
                        <a:rPr lang="ja-JP" altLang="en-US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箇条リマインド</a:t>
                      </a:r>
                      <a:endParaRPr lang="ja-JP" altLang="en-US" sz="1400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安全教育で部内周知</a:t>
                      </a:r>
                      <a:r>
                        <a:rPr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</a:t>
                      </a:r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毎月</a:t>
                      </a:r>
                      <a:r>
                        <a:rPr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lang="ja-JP" altLang="en-US" sz="12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4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前田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②元請・外来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工事安全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RA</a:t>
                      </a:r>
                      <a:r>
                        <a:rPr lang="ja-JP" altLang="en-US" sz="14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質向上</a:t>
                      </a:r>
                      <a:endParaRPr lang="en-US" altLang="ja-JP" sz="1400" b="1" u="non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ja-JP" altLang="en-US" sz="12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・社外の災害事例を収集、過去災害資料織込み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u="non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・過去災害、意見が記載されているか対話で確認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災害ゼロ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・勉強会参加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100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(6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ランク以上全件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AM</a:t>
                      </a:r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TL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ja-JP" altLang="en-US" sz="11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立会者レベル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UP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減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・レベル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UP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に向けた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OFFJT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教育、模擬試験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J2:2.5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J1:3.0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S:3.5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（工責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2.85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以下ゼロ）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小野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3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ja-JP" sz="14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広瀬からの学び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・トヨタ流と</a:t>
                      </a:r>
                      <a:r>
                        <a:rPr lang="en-US" altLang="ja-JP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FS</a:t>
                      </a:r>
                      <a:r>
                        <a:rPr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流の融合によるレベル</a:t>
                      </a:r>
                      <a:r>
                        <a:rPr lang="en-US" altLang="ja-JP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UP</a:t>
                      </a:r>
                      <a:endParaRPr lang="ja-JP" altLang="en-US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21</a:t>
                      </a:r>
                      <a:r>
                        <a:rPr kumimoji="1" lang="ja-JP" altLang="ja-JP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年度計画反映</a:t>
                      </a:r>
                      <a:r>
                        <a:rPr kumimoji="1" lang="ja-JP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完了</a:t>
                      </a: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DN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流保全計画完了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・計画部署は、保全</a:t>
                      </a:r>
                      <a:r>
                        <a:rPr lang="en-US" altLang="ja-JP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S</a:t>
                      </a: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部済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浅野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777868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③ｺﾝﾌﾟﾗｲｱﾝｽ</a:t>
                      </a:r>
                      <a:endParaRPr lang="ja-JP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建設業法令遵守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・モニタリング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&amp;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課題抽出</a:t>
                      </a:r>
                      <a:r>
                        <a:rPr lang="en-US" altLang="ja-JP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&amp;</a:t>
                      </a: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対策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重大指摘ゼロ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結果ﾌｨｰﾄﾞﾊﾞｯｸ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(1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柳原</a:t>
                      </a:r>
                      <a:endParaRPr lang="en-US" altLang="ja-JP" sz="12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4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ja-JP" altLang="en-US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コンプライアンス主体的活動推進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教育実施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(1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回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/2M)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中村</a:t>
                      </a:r>
                      <a:endParaRPr lang="en-US" altLang="ja-JP" sz="12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023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④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情報</a:t>
                      </a:r>
                      <a:endParaRPr lang="en-US" altLang="ja-JP" sz="12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セキュリティ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本社モデル＋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拠点の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設備の</a:t>
                      </a:r>
                      <a:r>
                        <a:rPr lang="en-US" altLang="ja-JP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NW</a:t>
                      </a: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分離の導入</a:t>
                      </a:r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本社モデル導入完了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(9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他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5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拠点導入完了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(3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月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穴見・尾崎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中山・加藤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重点活動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689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002" y="-29903"/>
            <a:ext cx="8458432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　省エネＩＴソリューション部</a:t>
            </a: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重点活動</a:t>
            </a:r>
            <a:endParaRPr kumimoji="1" lang="en-US" altLang="ja-JP" sz="1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41049"/>
              </p:ext>
            </p:extLst>
          </p:nvPr>
        </p:nvGraphicFramePr>
        <p:xfrm>
          <a:off x="59989" y="794856"/>
          <a:ext cx="9007811" cy="568732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6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905305975"/>
                    </a:ext>
                  </a:extLst>
                </a:gridCol>
                <a:gridCol w="2053808">
                  <a:extLst>
                    <a:ext uri="{9D8B030D-6E8A-4147-A177-3AD203B41FA5}">
                      <a16:colId xmlns:a16="http://schemas.microsoft.com/office/drawing/2014/main" val="1744776667"/>
                    </a:ext>
                  </a:extLst>
                </a:gridCol>
                <a:gridCol w="607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中期計画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年度方針　　　　（各担当で細分化→全員参加→真の定着）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方針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重点実施事項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目標</a:t>
                      </a:r>
                      <a:r>
                        <a:rPr kumimoji="1" lang="en-US" altLang="ja-JP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】</a:t>
                      </a:r>
                      <a:endParaRPr kumimoji="1" lang="ja-JP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評価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上段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【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実績</a:t>
                      </a:r>
                      <a:r>
                        <a:rPr lang="en-US" altLang="ja-JP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】</a:t>
                      </a:r>
                      <a:r>
                        <a:rPr lang="ja-JP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・下期課題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担当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325">
                <a:tc row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盤石な基盤の定着</a:t>
                      </a: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⑤資格取得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重点資格の取得率向上施策の展開</a:t>
                      </a:r>
                      <a:endParaRPr lang="en-US" altLang="ja-JP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先を見据えた不足資格の明確化</a:t>
                      </a:r>
                      <a:endParaRPr lang="en-US" altLang="ja-JP" sz="11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施工管 電気・通信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候補を選出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⇒合格率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30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％以上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柳原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66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⑥交通安全</a:t>
                      </a: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部長による指差呼称実車指導</a:t>
                      </a:r>
                    </a:p>
                  </a:txBody>
                  <a:tcPr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【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交通事故ゼロ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】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全員指導</a:t>
                      </a:r>
                      <a:endParaRPr lang="en-US" altLang="zh-TW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計画通り実施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14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ja-JP" altLang="en-US" sz="14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ja-JP" altLang="en-US" sz="14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伴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64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主体的施策展開</a:t>
                      </a:r>
                      <a:r>
                        <a:rPr lang="ja-JP" altLang="en-US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（若年者駐車場訓練・</a:t>
                      </a:r>
                      <a:r>
                        <a:rPr lang="en-US" altLang="ja-JP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K2</a:t>
                      </a:r>
                      <a:r>
                        <a:rPr lang="ja-JP" altLang="en-US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ﾃｽﾄ）</a:t>
                      </a:r>
                      <a:endParaRPr lang="en-US" altLang="ja-JP" sz="1400" b="0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ja-JP" altLang="en-US" sz="110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ja-JP" altLang="en-US" sz="1200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669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⑦ｽﾋﾟﾘｯﾄ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社是、スピリットリマインド教育計画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リマインド教育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2/Y</a:t>
                      </a: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開催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矢浦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7032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⑧健康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健康アクションプラン</a:t>
                      </a:r>
                      <a:endParaRPr lang="en-US" altLang="ja-JP" sz="14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・世界遺産めぐり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　・ワイガヤと連携した活動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健康Ｐ５％向上貢献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「歩く」推進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中谷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4833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4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⑨生産性向上＆業務の効率化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やめる、減らすアイテム出し、改善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５％効率化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野々村</a:t>
                      </a:r>
                      <a:endParaRPr lang="en-US" altLang="ja-JP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30856"/>
                  </a:ext>
                </a:extLst>
              </a:tr>
              <a:tr h="545647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  <a:cs typeface="Meiryo UI" panose="020B0604030504040204" pitchFamily="50" charset="-128"/>
                      </a:endParaRPr>
                    </a:p>
                  </a:txBody>
                  <a:tcPr vert="ea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⑩人材育成</a:t>
                      </a:r>
                      <a:endParaRPr kumimoji="1" lang="en-US" altLang="ja-JP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IT</a:t>
                      </a:r>
                      <a:r>
                        <a:rPr lang="ja-JP" altLang="en-US" sz="1400" b="1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計装の人材育成</a:t>
                      </a:r>
                      <a:endParaRPr lang="en-US" altLang="ja-JP" sz="1400" b="1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</a:t>
                      </a:r>
                      <a:r>
                        <a:rPr lang="en-US" altLang="ja-JP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DECS</a:t>
                      </a:r>
                      <a:r>
                        <a:rPr lang="ja-JP" altLang="en-US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ソフトウェア育成　教育</a:t>
                      </a:r>
                      <a:endParaRPr lang="en-US" altLang="ja-JP" sz="1400" b="0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  <a:p>
                      <a:r>
                        <a:rPr lang="ja-JP" altLang="en-US" sz="1400" b="0" u="none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・人材育成のロードマップ作成</a:t>
                      </a:r>
                      <a:endParaRPr lang="en-US" altLang="ja-JP" sz="1400" b="0" u="none" dirty="0" smtClean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ロードマップ作成完了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 sz="14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 smtClean="0">
                          <a:latin typeface="+mn-ea"/>
                          <a:ea typeface="+mn-ea"/>
                          <a:cs typeface="Meiryo UI" panose="020B0604030504040204" pitchFamily="50" charset="-128"/>
                        </a:rPr>
                        <a:t>板倉</a:t>
                      </a:r>
                      <a:endParaRPr lang="ja-JP" altLang="en-US" sz="1400" dirty="0">
                        <a:latin typeface="+mn-ea"/>
                        <a:ea typeface="+mn-ea"/>
                        <a:cs typeface="Meiryo UI" panose="020B0604030504040204" pitchFamily="5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-1247" y="317360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盤石な基盤の</a:t>
            </a:r>
            <a:r>
              <a:rPr kumimoji="1" lang="ja-JP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定着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動作設定ボタン : ホーム 22">
            <a:hlinkClick r:id="" action="ppaction://hlinkshowjump?jump=firstslide" highlightClick="1"/>
          </p:cNvPr>
          <p:cNvSpPr/>
          <p:nvPr/>
        </p:nvSpPr>
        <p:spPr>
          <a:xfrm>
            <a:off x="8434034" y="6309320"/>
            <a:ext cx="577971" cy="43204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60432" y="0"/>
            <a:ext cx="683568" cy="33123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noProof="0" dirty="0" smtClean="0">
                <a:solidFill>
                  <a:prstClr val="black">
                    <a:tint val="75000"/>
                  </a:prst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/11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804248" y="394663"/>
            <a:ext cx="576064" cy="296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380312" y="361134"/>
            <a:ext cx="16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・・・個別説明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80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Iテンプレート">
  <a:themeElements>
    <a:clrScheme name="">
      <a:dk1>
        <a:srgbClr val="000000"/>
      </a:dk1>
      <a:lt1>
        <a:srgbClr val="FFFFFF"/>
      </a:lt1>
      <a:dk2>
        <a:srgbClr val="EAEAEA"/>
      </a:dk2>
      <a:lt2>
        <a:srgbClr val="EAEAEA"/>
      </a:lt2>
      <a:accent1>
        <a:srgbClr val="EAEAEA"/>
      </a:accent1>
      <a:accent2>
        <a:srgbClr val="EAEAEA"/>
      </a:accent2>
      <a:accent3>
        <a:srgbClr val="FFFFFF"/>
      </a:accent3>
      <a:accent4>
        <a:srgbClr val="000000"/>
      </a:accent4>
      <a:accent5>
        <a:srgbClr val="F3F3F3"/>
      </a:accent5>
      <a:accent6>
        <a:srgbClr val="D4D4D4"/>
      </a:accent6>
      <a:hlink>
        <a:srgbClr val="EAEAEA"/>
      </a:hlink>
      <a:folHlink>
        <a:srgbClr val="EAEAEA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algn="ctr">
          <a:solidFill>
            <a:srgbClr val="000000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lIns="90000" tIns="46800" rIns="90000" bIns="46800" rtlCol="0" anchor="ctr"/>
      <a:lstStyle>
        <a:defPPr algn="ctr" eaLnBrk="1" hangingPunct="1">
          <a:buFontTx/>
          <a:buNone/>
          <a:defRPr kumimoji="1" sz="1200" dirty="0" smtClean="0">
            <a:solidFill>
              <a:srgbClr val="00206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  <a:ea typeface="HGP創英角ｺﾞｼｯｸUB" pitchFamily="50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defRPr kumimoji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SOI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Iテンプレート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00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14">
        <a:dk1>
          <a:srgbClr val="EAEAEA"/>
        </a:dk1>
        <a:lt1>
          <a:srgbClr val="FFFFFF"/>
        </a:lt1>
        <a:dk2>
          <a:srgbClr val="EAEAEA"/>
        </a:dk2>
        <a:lt2>
          <a:srgbClr val="EAEAEA"/>
        </a:lt2>
        <a:accent1>
          <a:srgbClr val="EAEAEA"/>
        </a:accent1>
        <a:accent2>
          <a:srgbClr val="EAEAEA"/>
        </a:accent2>
        <a:accent3>
          <a:srgbClr val="FFFFFF"/>
        </a:accent3>
        <a:accent4>
          <a:srgbClr val="C8C8C8"/>
        </a:accent4>
        <a:accent5>
          <a:srgbClr val="F3F3F3"/>
        </a:accent5>
        <a:accent6>
          <a:srgbClr val="D4D4D4"/>
        </a:accent6>
        <a:hlink>
          <a:srgbClr val="EAEAE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15">
        <a:dk1>
          <a:srgbClr val="FFFFFF"/>
        </a:dk1>
        <a:lt1>
          <a:srgbClr val="FFFFFF"/>
        </a:lt1>
        <a:dk2>
          <a:srgbClr val="EAEAEA"/>
        </a:dk2>
        <a:lt2>
          <a:srgbClr val="EAEAEA"/>
        </a:lt2>
        <a:accent1>
          <a:srgbClr val="EAEAEA"/>
        </a:accent1>
        <a:accent2>
          <a:srgbClr val="EAEAEA"/>
        </a:accent2>
        <a:accent3>
          <a:srgbClr val="FFFFFF"/>
        </a:accent3>
        <a:accent4>
          <a:srgbClr val="DADADA"/>
        </a:accent4>
        <a:accent5>
          <a:srgbClr val="F3F3F3"/>
        </a:accent5>
        <a:accent6>
          <a:srgbClr val="D4D4D4"/>
        </a:accent6>
        <a:hlink>
          <a:srgbClr val="EAEAE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Iテンプレート 16">
        <a:dk1>
          <a:srgbClr val="F8F8F8"/>
        </a:dk1>
        <a:lt1>
          <a:srgbClr val="FFFFFF"/>
        </a:lt1>
        <a:dk2>
          <a:srgbClr val="EAEAEA"/>
        </a:dk2>
        <a:lt2>
          <a:srgbClr val="EAEAEA"/>
        </a:lt2>
        <a:accent1>
          <a:srgbClr val="EAEAEA"/>
        </a:accent1>
        <a:accent2>
          <a:srgbClr val="EAEAEA"/>
        </a:accent2>
        <a:accent3>
          <a:srgbClr val="FFFFFF"/>
        </a:accent3>
        <a:accent4>
          <a:srgbClr val="D4D4D4"/>
        </a:accent4>
        <a:accent5>
          <a:srgbClr val="F3F3F3"/>
        </a:accent5>
        <a:accent6>
          <a:srgbClr val="D4D4D4"/>
        </a:accent6>
        <a:hlink>
          <a:srgbClr val="EAEAEA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41107</TotalTime>
  <Words>2243</Words>
  <Application>Microsoft Office PowerPoint</Application>
  <PresentationFormat>画面に合わせる (4:3)</PresentationFormat>
  <Paragraphs>470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10</vt:i4>
      </vt:variant>
    </vt:vector>
  </HeadingPairs>
  <TitlesOfParts>
    <vt:vector size="25" baseType="lpstr">
      <vt:lpstr>HGP創英角ｺﾞｼｯｸUB</vt:lpstr>
      <vt:lpstr>Meiryo UI</vt:lpstr>
      <vt:lpstr>ＭＳ Ｐゴシック</vt:lpstr>
      <vt:lpstr>SimSun-PUA</vt:lpstr>
      <vt:lpstr>游ゴシック</vt:lpstr>
      <vt:lpstr>游ゴシック Light</vt:lpstr>
      <vt:lpstr>Arial</vt:lpstr>
      <vt:lpstr>Calibri</vt:lpstr>
      <vt:lpstr>Calibri Light</vt:lpstr>
      <vt:lpstr>Tahoma</vt:lpstr>
      <vt:lpstr>Times New Roman</vt:lpstr>
      <vt:lpstr>Wingdings</vt:lpstr>
      <vt:lpstr>1_Office ​​テーマ</vt:lpstr>
      <vt:lpstr>SOIテンプレート</vt:lpstr>
      <vt:lpstr>Office テーマ</vt:lpstr>
      <vt:lpstr>PowerPoint プレゼンテーション</vt:lpstr>
      <vt:lpstr>PowerPoint プレゼンテーション</vt:lpstr>
      <vt:lpstr>以降、20年計資料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株式会社デンソー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株式会社デンソー</dc:creator>
  <cp:lastModifiedBy>Takashi Shimotake (下竹 孝志)</cp:lastModifiedBy>
  <cp:revision>4501</cp:revision>
  <cp:lastPrinted>2019-01-21T10:51:25Z</cp:lastPrinted>
  <dcterms:created xsi:type="dcterms:W3CDTF">2002-02-11T08:56:41Z</dcterms:created>
  <dcterms:modified xsi:type="dcterms:W3CDTF">2020-10-02T05:24:54Z</dcterms:modified>
</cp:coreProperties>
</file>