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906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2358" y="5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156700" y="1979766"/>
            <a:ext cx="86400" cy="342305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00316" y="1979766"/>
            <a:ext cx="86400" cy="342305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779944" y="2843361"/>
            <a:ext cx="86400" cy="256787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654346"/>
              </p:ext>
            </p:extLst>
          </p:nvPr>
        </p:nvGraphicFramePr>
        <p:xfrm>
          <a:off x="147638" y="1533525"/>
          <a:ext cx="6605587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ワークシート" r:id="rId3" imgW="4810257" imgH="3267000" progId="Excel.Sheet.8">
                  <p:embed/>
                </p:oleObj>
              </mc:Choice>
              <mc:Fallback>
                <p:oleObj name="ワークシート" r:id="rId3" imgW="4810257" imgH="3267000" progId="Excel.Sheet.8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1533525"/>
                        <a:ext cx="6605587" cy="434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5949280" y="5586264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ja-JP" altLang="en-US" sz="900" dirty="0">
                <a:solidFill>
                  <a:schemeClr val="tx1"/>
                </a:solidFill>
                <a:latin typeface="+mn-ea"/>
                <a:ea typeface="+mn-ea"/>
              </a:rPr>
              <a:t>（年度）</a:t>
            </a:r>
            <a:endParaRPr lang="ja-JP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66437" y="1640632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ja-JP" altLang="en-US" sz="900" dirty="0">
                <a:solidFill>
                  <a:schemeClr val="tx1"/>
                </a:solidFill>
                <a:latin typeface="+mn-ea"/>
                <a:ea typeface="+mn-ea"/>
              </a:rPr>
              <a:t>（累計）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52060" y="4264858"/>
            <a:ext cx="11062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1000" b="1" dirty="0" smtClean="0">
                <a:solidFill>
                  <a:schemeClr val="tx1"/>
                </a:solidFill>
                <a:latin typeface="+mn-ea"/>
                <a:ea typeface="+mn-ea"/>
              </a:rPr>
              <a:t>FS</a:t>
            </a:r>
            <a:r>
              <a:rPr lang="ja-JP" altLang="en-US" sz="1000" b="1" dirty="0">
                <a:latin typeface="+mn-ea"/>
              </a:rPr>
              <a:t>　</a:t>
            </a:r>
            <a:r>
              <a:rPr lang="en-US" altLang="ja-JP" sz="1000" b="1" dirty="0" smtClean="0">
                <a:solidFill>
                  <a:schemeClr val="tx1"/>
                </a:solidFill>
                <a:latin typeface="+mn-ea"/>
                <a:ea typeface="+mn-ea"/>
              </a:rPr>
              <a:t>LCC</a:t>
            </a:r>
            <a:r>
              <a:rPr lang="ja-JP" altLang="en-US" sz="1000" b="1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0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ja-JP" sz="1000" b="1" dirty="0" smtClean="0">
                <a:latin typeface="+mn-ea"/>
              </a:rPr>
              <a:t>217</a:t>
            </a:r>
            <a:r>
              <a:rPr lang="en-US" altLang="ja-JP" sz="1000" b="1" dirty="0" smtClean="0">
                <a:solidFill>
                  <a:schemeClr val="tx1"/>
                </a:solidFill>
                <a:latin typeface="+mn-ea"/>
                <a:ea typeface="+mn-ea"/>
              </a:rPr>
              <a:t>,500</a:t>
            </a:r>
            <a:r>
              <a:rPr lang="ja-JP" altLang="en-US" sz="1000" b="1" dirty="0" smtClean="0">
                <a:solidFill>
                  <a:schemeClr val="tx1"/>
                </a:solidFill>
                <a:latin typeface="+mn-ea"/>
                <a:ea typeface="+mn-ea"/>
              </a:rPr>
              <a:t>千円</a:t>
            </a:r>
            <a:endParaRPr lang="en-US" altLang="ja-JP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7430" y="3183056"/>
            <a:ext cx="1148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1200" b="1" dirty="0" smtClean="0">
                <a:latin typeface="+mn-ea"/>
                <a:ea typeface="ＭＳ Ｐゴシック" charset="-128"/>
              </a:rPr>
              <a:t>LCC</a:t>
            </a:r>
            <a:r>
              <a:rPr lang="ja-JP" altLang="en-US" sz="1200" b="1" dirty="0" smtClean="0">
                <a:latin typeface="+mn-ea"/>
                <a:ea typeface="ＭＳ Ｐゴシック" charset="-128"/>
              </a:rPr>
              <a:t>低減額▲</a:t>
            </a:r>
            <a:r>
              <a:rPr lang="en-US" altLang="ja-JP" sz="1200" b="1" dirty="0" smtClean="0">
                <a:latin typeface="+mn-ea"/>
                <a:ea typeface="ＭＳ Ｐゴシック" charset="-128"/>
              </a:rPr>
              <a:t>329</a:t>
            </a:r>
            <a:r>
              <a:rPr lang="en-US" altLang="ja-JP" sz="1200" b="1" dirty="0" smtClean="0">
                <a:solidFill>
                  <a:schemeClr val="tx1"/>
                </a:solidFill>
                <a:latin typeface="+mn-ea"/>
                <a:ea typeface="ＭＳ Ｐゴシック" charset="-128"/>
              </a:rPr>
              <a:t>,400</a:t>
            </a:r>
            <a:r>
              <a:rPr lang="ja-JP" altLang="en-US" sz="1200" b="1" dirty="0">
                <a:solidFill>
                  <a:schemeClr val="tx1"/>
                </a:solidFill>
                <a:latin typeface="+mn-ea"/>
                <a:ea typeface="ＭＳ Ｐゴシック" charset="-128"/>
              </a:rPr>
              <a:t>千円</a:t>
            </a:r>
            <a:endParaRPr lang="en-US" altLang="ja-JP" sz="1200" b="1" dirty="0">
              <a:solidFill>
                <a:schemeClr val="tx1"/>
              </a:solidFill>
              <a:latin typeface="+mn-ea"/>
              <a:ea typeface="ＭＳ Ｐゴシック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0648" y="1640632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ja-JP" altLang="en-US" sz="900" dirty="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ja-JP" altLang="en-US" sz="900" dirty="0">
                <a:latin typeface="+mn-ea"/>
              </a:rPr>
              <a:t>千円</a:t>
            </a:r>
            <a:r>
              <a:rPr lang="ja-JP" altLang="en-US" sz="900" dirty="0" smtClean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ja-JP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390" y="376426"/>
            <a:ext cx="5125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ctr" hangingPunct="1">
              <a:spcBef>
                <a:spcPct val="50000"/>
              </a:spcBef>
              <a:buFontTx/>
              <a:buNone/>
            </a:pPr>
            <a:r>
              <a:rPr lang="ja-JP" altLang="en-US" sz="2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内製での</a:t>
            </a:r>
            <a:r>
              <a:rPr lang="en-US" altLang="ja-JP" sz="2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DECS </a:t>
            </a:r>
            <a:r>
              <a:rPr lang="ja-JP" altLang="en-US" sz="20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開発・更新・保全の活動事例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5913" y="776536"/>
            <a:ext cx="3329111" cy="31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57150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7145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2860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FS-</a:t>
            </a:r>
            <a:r>
              <a:rPr lang="ja-JP" altLang="en-US" sz="16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ＤＥＣＳの優位性</a:t>
            </a:r>
            <a:r>
              <a:rPr lang="en-US" altLang="ja-JP" sz="16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6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高棚</a:t>
            </a:r>
            <a:r>
              <a:rPr lang="en-US" altLang="ja-JP" sz="16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lang="ja-JP" altLang="en-US" sz="16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auto">
          <a:xfrm>
            <a:off x="116632" y="1136576"/>
            <a:ext cx="6624736" cy="86520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1800" b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Text Box 77"/>
          <p:cNvSpPr txBox="1">
            <a:spLocks noChangeArrowheads="1"/>
          </p:cNvSpPr>
          <p:nvPr/>
        </p:nvSpPr>
        <p:spPr bwMode="auto">
          <a:xfrm>
            <a:off x="547259" y="5961112"/>
            <a:ext cx="2201863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8125" indent="-2381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増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改造費</a:t>
            </a:r>
            <a:endParaRPr lang="en-US" altLang="ja-JP" sz="1400" b="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Text Box 77"/>
          <p:cNvSpPr txBox="1">
            <a:spLocks noChangeArrowheads="1"/>
          </p:cNvSpPr>
          <p:nvPr/>
        </p:nvSpPr>
        <p:spPr bwMode="auto">
          <a:xfrm>
            <a:off x="3972946" y="5961112"/>
            <a:ext cx="1987551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8125" indent="-2381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点検</a:t>
            </a:r>
            <a:r>
              <a:rPr lang="ja-JP" altLang="en-US" sz="1400" b="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修理費</a:t>
            </a:r>
            <a:endParaRPr lang="en-US" altLang="ja-JP" sz="1400" b="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Text Box 77"/>
          <p:cNvSpPr txBox="1">
            <a:spLocks noChangeArrowheads="1"/>
          </p:cNvSpPr>
          <p:nvPr/>
        </p:nvSpPr>
        <p:spPr bwMode="auto">
          <a:xfrm>
            <a:off x="538730" y="8080216"/>
            <a:ext cx="2842443" cy="329168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 type="non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238125" indent="-23812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600"/>
              </a:lnSpc>
              <a:spcBef>
                <a:spcPct val="0"/>
              </a:spcBef>
              <a:buFontTx/>
              <a:buNone/>
              <a:defRPr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低減率▲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％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1,800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千円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Text Box 77"/>
          <p:cNvSpPr txBox="1">
            <a:spLocks noChangeArrowheads="1"/>
          </p:cNvSpPr>
          <p:nvPr/>
        </p:nvSpPr>
        <p:spPr bwMode="auto">
          <a:xfrm>
            <a:off x="524778" y="1208584"/>
            <a:ext cx="4350465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8125" indent="-2381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ライフサイクルコスト（ＬＣＣ）の</a:t>
            </a:r>
            <a:r>
              <a:rPr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比較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</a:t>
            </a:r>
            <a:r>
              <a:rPr lang="en-US" altLang="ja-JP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30</a:t>
            </a:r>
            <a:r>
              <a:rPr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年想定）</a:t>
            </a:r>
            <a:endParaRPr lang="en-US" altLang="ja-JP" sz="14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Text Box 77"/>
          <p:cNvSpPr txBox="1">
            <a:spLocks noChangeArrowheads="1"/>
          </p:cNvSpPr>
          <p:nvPr/>
        </p:nvSpPr>
        <p:spPr bwMode="auto">
          <a:xfrm>
            <a:off x="525540" y="9273480"/>
            <a:ext cx="6071812" cy="329168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 type="non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238125" indent="-23812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600"/>
              </a:lnSpc>
              <a:spcBef>
                <a:spcPct val="0"/>
              </a:spcBef>
              <a:buFontTx/>
              <a:buNone/>
              <a:defRPr/>
            </a:pPr>
            <a:r>
              <a:rPr lang="ja-JP" altLang="en-US" sz="16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ライフサイクルコスト低減額　</a:t>
            </a:r>
            <a:r>
              <a:rPr lang="en-US" altLang="ja-JP" sz="16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329,400</a:t>
            </a: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千円　▲</a:t>
            </a:r>
            <a:r>
              <a:rPr lang="en-US" altLang="ja-JP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60</a:t>
            </a:r>
            <a:r>
              <a:rPr lang="ja-JP" altLang="en-US" sz="16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％　</a:t>
            </a:r>
            <a:endParaRPr lang="en-US" altLang="ja-JP" sz="1600" b="1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8680" y="8625408"/>
            <a:ext cx="5389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【FS-DECS</a:t>
            </a:r>
            <a:r>
              <a:rPr lang="en-US" altLang="ja-JP" sz="1400" dirty="0">
                <a:solidFill>
                  <a:schemeClr val="tx1"/>
                </a:solidFill>
                <a:latin typeface="+mn-ea"/>
                <a:ea typeface="ＭＳ Ｐゴシック" charset="-128"/>
              </a:rPr>
              <a:t>】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defRPr/>
            </a:pP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　内製によるソフト開発、汎用品機器による永続的に点検修理等可能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132370"/>
              </p:ext>
            </p:extLst>
          </p:nvPr>
        </p:nvGraphicFramePr>
        <p:xfrm>
          <a:off x="500063" y="6392863"/>
          <a:ext cx="2928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ワークシート" r:id="rId5" imgW="2752641" imgH="1543014" progId="Excel.Sheet.8">
                  <p:embed/>
                </p:oleObj>
              </mc:Choice>
              <mc:Fallback>
                <p:oleObj name="ワークシート" r:id="rId5" imgW="2752641" imgH="1543014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6392863"/>
                        <a:ext cx="2928937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762026" y="6249144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ja-JP" altLang="en-US" sz="900" b="0" dirty="0">
                <a:solidFill>
                  <a:schemeClr val="tx1"/>
                </a:solidFill>
                <a:latin typeface="+mn-ea"/>
                <a:ea typeface="+mn-ea"/>
              </a:rPr>
              <a:t>（千円）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58772" y="7761312"/>
            <a:ext cx="66236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altLang="ja-JP" sz="900" b="0" dirty="0">
                <a:solidFill>
                  <a:schemeClr val="tx1"/>
                </a:solidFill>
                <a:latin typeface="+mn-ea"/>
                <a:ea typeface="+mn-ea"/>
              </a:rPr>
              <a:t>FS-DECS</a:t>
            </a:r>
            <a:endParaRPr lang="ja-JP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63560" y="7761312"/>
            <a:ext cx="5886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ja-JP" altLang="en-US" sz="900" b="0" dirty="0">
                <a:solidFill>
                  <a:schemeClr val="tx1"/>
                </a:solidFill>
                <a:latin typeface="+mn-ea"/>
                <a:ea typeface="+mn-ea"/>
              </a:rPr>
              <a:t>メーカ製</a:t>
            </a:r>
          </a:p>
        </p:txBody>
      </p:sp>
      <p:cxnSp>
        <p:nvCxnSpPr>
          <p:cNvPr id="23" name="直線矢印コネクタ 7"/>
          <p:cNvCxnSpPr>
            <a:cxnSpLocks noChangeShapeType="1"/>
          </p:cNvCxnSpPr>
          <p:nvPr/>
        </p:nvCxnSpPr>
        <p:spPr bwMode="auto">
          <a:xfrm>
            <a:off x="1796997" y="6681192"/>
            <a:ext cx="703094" cy="602929"/>
          </a:xfrm>
          <a:prstGeom prst="straightConnector1">
            <a:avLst/>
          </a:prstGeom>
          <a:noFill/>
          <a:ln w="12700" algn="ctr">
            <a:solidFill>
              <a:srgbClr val="FF99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テキスト ボックス 23"/>
          <p:cNvSpPr txBox="1"/>
          <p:nvPr/>
        </p:nvSpPr>
        <p:spPr>
          <a:xfrm>
            <a:off x="2203187" y="6859324"/>
            <a:ext cx="108179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1050" dirty="0">
                <a:solidFill>
                  <a:schemeClr val="tx1"/>
                </a:solidFill>
                <a:latin typeface="+mn-ea"/>
                <a:ea typeface="+mn-ea"/>
              </a:rPr>
              <a:t>▲</a:t>
            </a: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450</a:t>
            </a:r>
            <a:r>
              <a:rPr lang="ja-JP" altLang="en-US" sz="1050" dirty="0">
                <a:solidFill>
                  <a:schemeClr val="tx1"/>
                </a:solidFill>
                <a:latin typeface="+mn-ea"/>
                <a:ea typeface="+mn-ea"/>
              </a:rPr>
              <a:t>千円</a:t>
            </a: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ja-JP" altLang="en-US" sz="1050" dirty="0">
                <a:solidFill>
                  <a:schemeClr val="tx1"/>
                </a:solidFill>
                <a:latin typeface="+mn-ea"/>
                <a:ea typeface="+mn-ea"/>
              </a:rPr>
              <a:t>件</a:t>
            </a:r>
          </a:p>
        </p:txBody>
      </p:sp>
      <p:grpSp>
        <p:nvGrpSpPr>
          <p:cNvPr id="25" name="グループ化 4"/>
          <p:cNvGrpSpPr>
            <a:grpSpLocks/>
          </p:cNvGrpSpPr>
          <p:nvPr/>
        </p:nvGrpSpPr>
        <p:grpSpPr bwMode="auto">
          <a:xfrm>
            <a:off x="2722360" y="6537176"/>
            <a:ext cx="658813" cy="369332"/>
            <a:chOff x="10540485" y="659757"/>
            <a:chExt cx="947781" cy="370367"/>
          </a:xfrm>
        </p:grpSpPr>
        <p:sp>
          <p:nvSpPr>
            <p:cNvPr id="26" name="正方形/長方形 82"/>
            <p:cNvSpPr>
              <a:spLocks noChangeArrowheads="1"/>
            </p:cNvSpPr>
            <p:nvPr/>
          </p:nvSpPr>
          <p:spPr bwMode="auto">
            <a:xfrm>
              <a:off x="10543671" y="756579"/>
              <a:ext cx="161925" cy="857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 type="stealth" w="med" len="med"/>
                  <a:tailEnd type="stealth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800" b="0"/>
            </a:p>
          </p:txBody>
        </p:sp>
        <p:sp>
          <p:nvSpPr>
            <p:cNvPr id="27" name="Text Box 108"/>
            <p:cNvSpPr txBox="1">
              <a:spLocks noChangeArrowheads="1"/>
            </p:cNvSpPr>
            <p:nvPr/>
          </p:nvSpPr>
          <p:spPr bwMode="auto">
            <a:xfrm>
              <a:off x="10664354" y="659757"/>
              <a:ext cx="823912" cy="370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8125" indent="-5397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900" b="0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ﾒｰｶ製</a:t>
              </a:r>
              <a:endParaRPr lang="en-US" altLang="ja-JP" sz="900" b="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900" b="0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FS</a:t>
              </a:r>
              <a:r>
                <a:rPr lang="ja-JP" altLang="en-US" sz="900" b="0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製</a:t>
              </a:r>
            </a:p>
          </p:txBody>
        </p:sp>
        <p:sp>
          <p:nvSpPr>
            <p:cNvPr id="28" name="正方形/長方形 84"/>
            <p:cNvSpPr>
              <a:spLocks noChangeArrowheads="1"/>
            </p:cNvSpPr>
            <p:nvPr/>
          </p:nvSpPr>
          <p:spPr bwMode="auto">
            <a:xfrm>
              <a:off x="10540485" y="852408"/>
              <a:ext cx="161925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 type="stealth" w="med" len="med"/>
                  <a:tailEnd type="stealth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800" b="0"/>
            </a:p>
          </p:txBody>
        </p:sp>
      </p:grpSp>
      <p:graphicFrame>
        <p:nvGraphicFramePr>
          <p:cNvPr id="29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930632"/>
              </p:ext>
            </p:extLst>
          </p:nvPr>
        </p:nvGraphicFramePr>
        <p:xfrm>
          <a:off x="3789040" y="6372116"/>
          <a:ext cx="2785315" cy="167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r:id="rId7" imgW="2505673" imgH="1505843" progId="Excel.Chart.8">
                  <p:embed/>
                </p:oleObj>
              </mc:Choice>
              <mc:Fallback>
                <p:oleObj r:id="rId7" imgW="2505673" imgH="1505843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040" y="6372116"/>
                        <a:ext cx="2785315" cy="1677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5574951" y="7761312"/>
            <a:ext cx="66236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altLang="ja-JP" sz="900" b="0" dirty="0">
                <a:solidFill>
                  <a:schemeClr val="tx1"/>
                </a:solidFill>
                <a:latin typeface="+mn-ea"/>
                <a:ea typeface="+mn-ea"/>
              </a:rPr>
              <a:t>FS-DECS</a:t>
            </a:r>
            <a:endParaRPr lang="ja-JP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95593" y="7761312"/>
            <a:ext cx="5886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ja-JP" altLang="en-US" sz="900" b="0" dirty="0">
                <a:solidFill>
                  <a:schemeClr val="tx1"/>
                </a:solidFill>
                <a:latin typeface="+mn-ea"/>
                <a:ea typeface="+mn-ea"/>
              </a:rPr>
              <a:t>メーカ製</a:t>
            </a:r>
          </a:p>
        </p:txBody>
      </p:sp>
      <p:cxnSp>
        <p:nvCxnSpPr>
          <p:cNvPr id="32" name="直線矢印コネクタ 7"/>
          <p:cNvCxnSpPr>
            <a:cxnSpLocks noChangeShapeType="1"/>
          </p:cNvCxnSpPr>
          <p:nvPr/>
        </p:nvCxnSpPr>
        <p:spPr bwMode="auto">
          <a:xfrm>
            <a:off x="5039780" y="6654327"/>
            <a:ext cx="666872" cy="602929"/>
          </a:xfrm>
          <a:prstGeom prst="straightConnector1">
            <a:avLst/>
          </a:prstGeom>
          <a:noFill/>
          <a:ln w="12700" algn="ctr">
            <a:solidFill>
              <a:srgbClr val="FF99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5460757" y="6859324"/>
            <a:ext cx="99257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ja-JP" altLang="en-US" sz="1050" dirty="0">
                <a:solidFill>
                  <a:schemeClr val="tx1"/>
                </a:solidFill>
                <a:latin typeface="+mn-ea"/>
                <a:ea typeface="+mn-ea"/>
              </a:rPr>
              <a:t>▲</a:t>
            </a: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600</a:t>
            </a:r>
            <a:r>
              <a:rPr lang="ja-JP" altLang="en-US" sz="1050" dirty="0">
                <a:solidFill>
                  <a:schemeClr val="tx1"/>
                </a:solidFill>
                <a:latin typeface="+mn-ea"/>
                <a:ea typeface="+mn-ea"/>
              </a:rPr>
              <a:t>千円</a:t>
            </a: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ja-JP" altLang="en-US" sz="1050" dirty="0">
                <a:solidFill>
                  <a:schemeClr val="tx1"/>
                </a:solidFill>
                <a:latin typeface="+mn-ea"/>
                <a:ea typeface="+mn-ea"/>
              </a:rPr>
              <a:t>年</a:t>
            </a:r>
          </a:p>
        </p:txBody>
      </p:sp>
      <p:grpSp>
        <p:nvGrpSpPr>
          <p:cNvPr id="34" name="グループ化 4"/>
          <p:cNvGrpSpPr>
            <a:grpSpLocks/>
          </p:cNvGrpSpPr>
          <p:nvPr/>
        </p:nvGrpSpPr>
        <p:grpSpPr bwMode="auto">
          <a:xfrm>
            <a:off x="5864944" y="6527884"/>
            <a:ext cx="660400" cy="369332"/>
            <a:chOff x="10540485" y="659757"/>
            <a:chExt cx="947781" cy="370367"/>
          </a:xfrm>
        </p:grpSpPr>
        <p:sp>
          <p:nvSpPr>
            <p:cNvPr id="35" name="正方形/長方形 82"/>
            <p:cNvSpPr>
              <a:spLocks noChangeArrowheads="1"/>
            </p:cNvSpPr>
            <p:nvPr/>
          </p:nvSpPr>
          <p:spPr bwMode="auto">
            <a:xfrm>
              <a:off x="10543671" y="756579"/>
              <a:ext cx="161925" cy="857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 type="stealth" w="med" len="med"/>
                  <a:tailEnd type="stealth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800" b="0"/>
            </a:p>
          </p:txBody>
        </p:sp>
        <p:sp>
          <p:nvSpPr>
            <p:cNvPr id="36" name="Text Box 108"/>
            <p:cNvSpPr txBox="1">
              <a:spLocks noChangeArrowheads="1"/>
            </p:cNvSpPr>
            <p:nvPr/>
          </p:nvSpPr>
          <p:spPr bwMode="auto">
            <a:xfrm>
              <a:off x="10664355" y="659757"/>
              <a:ext cx="823911" cy="370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8125" indent="-5397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900" b="0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ﾒｰｶ製</a:t>
              </a:r>
              <a:endParaRPr lang="en-US" altLang="ja-JP" sz="900" b="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900" b="0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FS</a:t>
              </a:r>
              <a:r>
                <a:rPr lang="ja-JP" altLang="en-US" sz="900" b="0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製</a:t>
              </a:r>
            </a:p>
          </p:txBody>
        </p:sp>
        <p:sp>
          <p:nvSpPr>
            <p:cNvPr id="37" name="正方形/長方形 84"/>
            <p:cNvSpPr>
              <a:spLocks noChangeArrowheads="1"/>
            </p:cNvSpPr>
            <p:nvPr/>
          </p:nvSpPr>
          <p:spPr bwMode="auto">
            <a:xfrm>
              <a:off x="10540485" y="852408"/>
              <a:ext cx="161925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 type="stealth" w="med" len="med"/>
                  <a:tailEnd type="stealth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800" b="0"/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>
            <a:off x="4028510" y="6249144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ja-JP" altLang="en-US" sz="900" b="0" dirty="0">
                <a:solidFill>
                  <a:schemeClr val="tx1"/>
                </a:solidFill>
                <a:latin typeface="+mn-ea"/>
                <a:ea typeface="+mn-ea"/>
              </a:rPr>
              <a:t>（千円）</a:t>
            </a:r>
          </a:p>
        </p:txBody>
      </p:sp>
      <p:sp>
        <p:nvSpPr>
          <p:cNvPr id="39" name="Text Box 77"/>
          <p:cNvSpPr txBox="1">
            <a:spLocks noChangeArrowheads="1"/>
          </p:cNvSpPr>
          <p:nvPr/>
        </p:nvSpPr>
        <p:spPr bwMode="auto">
          <a:xfrm>
            <a:off x="3838011" y="8080216"/>
            <a:ext cx="2687334" cy="329168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 type="non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238125" indent="-23812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600"/>
              </a:lnSpc>
              <a:spcBef>
                <a:spcPct val="0"/>
              </a:spcBef>
              <a:buFontTx/>
              <a:buNone/>
              <a:defRPr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低減率▲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％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600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千円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　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364949" y="6964290"/>
            <a:ext cx="611187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750</a:t>
            </a:r>
            <a:endParaRPr lang="ja-JP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500091" y="7365927"/>
            <a:ext cx="38664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300</a:t>
            </a:r>
            <a:endParaRPr lang="ja-JP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55144" y="7030205"/>
            <a:ext cx="48122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1,000</a:t>
            </a:r>
            <a:endParaRPr lang="ja-JP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706652" y="7390568"/>
            <a:ext cx="38664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400</a:t>
            </a:r>
            <a:endParaRPr lang="ja-JP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57721" y="1784648"/>
            <a:ext cx="6789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0,000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39821" y="2072680"/>
            <a:ext cx="925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1000" b="1" dirty="0" smtClean="0">
                <a:latin typeface="+mn-ea"/>
                <a:ea typeface="ＭＳ Ｐゴシック" charset="-128"/>
              </a:rPr>
              <a:t>ﾒｰｶ製</a:t>
            </a:r>
            <a:r>
              <a:rPr lang="en-US" altLang="ja-JP" sz="1000" b="1" dirty="0" smtClean="0">
                <a:latin typeface="+mn-ea"/>
                <a:ea typeface="ＭＳ Ｐゴシック" charset="-128"/>
              </a:rPr>
              <a:t>LCC</a:t>
            </a:r>
          </a:p>
          <a:p>
            <a:pPr eaLnBrk="1" hangingPunct="1">
              <a:defRPr/>
            </a:pPr>
            <a:r>
              <a:rPr lang="en-US" altLang="ja-JP" sz="1000" b="1" dirty="0" smtClean="0">
                <a:latin typeface="+mn-ea"/>
                <a:ea typeface="ＭＳ Ｐゴシック" charset="-128"/>
              </a:rPr>
              <a:t>546</a:t>
            </a:r>
            <a:r>
              <a:rPr lang="en-US" altLang="ja-JP" sz="1000" b="1" dirty="0" smtClean="0">
                <a:solidFill>
                  <a:schemeClr val="tx1"/>
                </a:solidFill>
                <a:latin typeface="+mn-ea"/>
                <a:ea typeface="ＭＳ Ｐゴシック" charset="-128"/>
              </a:rPr>
              <a:t>,900</a:t>
            </a:r>
            <a:r>
              <a:rPr lang="ja-JP" altLang="en-US" sz="1000" b="1" dirty="0" smtClean="0">
                <a:solidFill>
                  <a:schemeClr val="tx1"/>
                </a:solidFill>
                <a:latin typeface="+mn-ea"/>
                <a:ea typeface="ＭＳ Ｐゴシック" charset="-128"/>
              </a:rPr>
              <a:t>千円</a:t>
            </a:r>
            <a:endParaRPr lang="en-US" altLang="ja-JP" sz="1000" b="1" dirty="0">
              <a:solidFill>
                <a:schemeClr val="tx1"/>
              </a:solidFill>
              <a:latin typeface="+mn-ea"/>
              <a:ea typeface="ＭＳ Ｐゴシック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9729" y="4718506"/>
            <a:ext cx="6789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5,000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44788" y="2406511"/>
            <a:ext cx="6789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170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,000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57721" y="2980789"/>
            <a:ext cx="6789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120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,000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57721" y="3560465"/>
            <a:ext cx="6789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,000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57721" y="4151967"/>
            <a:ext cx="6789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,000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6672" y="5313620"/>
            <a:ext cx="3236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下矢印 3"/>
          <p:cNvSpPr>
            <a:spLocks noChangeArrowheads="1"/>
          </p:cNvSpPr>
          <p:nvPr/>
        </p:nvSpPr>
        <p:spPr bwMode="auto">
          <a:xfrm>
            <a:off x="5806391" y="2472789"/>
            <a:ext cx="199479" cy="1882965"/>
          </a:xfrm>
          <a:prstGeom prst="downArrow">
            <a:avLst>
              <a:gd name="adj1" fmla="val 41603"/>
              <a:gd name="adj2" fmla="val 11868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1800" b="0"/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44624" y="0"/>
            <a:ext cx="1525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fontAlgn="ctr">
              <a:spcBef>
                <a:spcPct val="50000"/>
              </a:spcBef>
              <a:buNone/>
            </a:pPr>
            <a:r>
              <a:rPr lang="en-US" altLang="ja-JP" sz="2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【</a:t>
            </a:r>
            <a:r>
              <a:rPr lang="ja-JP" altLang="en-US" sz="2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補足資料</a:t>
            </a:r>
            <a:r>
              <a:rPr lang="en-US" altLang="ja-JP" sz="2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】</a:t>
            </a:r>
            <a:endParaRPr lang="ja-JP" altLang="en-US" sz="20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83" name="直線コネクタ 82"/>
          <p:cNvCxnSpPr/>
          <p:nvPr/>
        </p:nvCxnSpPr>
        <p:spPr>
          <a:xfrm>
            <a:off x="4132040" y="3818658"/>
            <a:ext cx="150337" cy="1949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V="1">
            <a:off x="651167" y="3799892"/>
            <a:ext cx="252000" cy="2384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グループ化 80"/>
          <p:cNvGrpSpPr/>
          <p:nvPr/>
        </p:nvGrpSpPr>
        <p:grpSpPr>
          <a:xfrm>
            <a:off x="558109" y="3777415"/>
            <a:ext cx="4887115" cy="106513"/>
            <a:chOff x="672404" y="5819830"/>
            <a:chExt cx="5777154" cy="141266"/>
          </a:xfrm>
        </p:grpSpPr>
        <p:sp>
          <p:nvSpPr>
            <p:cNvPr id="78" name="フリーフォーム 77"/>
            <p:cNvSpPr/>
            <p:nvPr/>
          </p:nvSpPr>
          <p:spPr>
            <a:xfrm>
              <a:off x="672404" y="5856735"/>
              <a:ext cx="5765800" cy="104361"/>
            </a:xfrm>
            <a:custGeom>
              <a:avLst/>
              <a:gdLst>
                <a:gd name="connsiteX0" fmla="*/ 0 w 5765800"/>
                <a:gd name="connsiteY0" fmla="*/ 387358 h 749365"/>
                <a:gd name="connsiteX1" fmla="*/ 711200 w 5765800"/>
                <a:gd name="connsiteY1" fmla="*/ 8 h 749365"/>
                <a:gd name="connsiteX2" fmla="*/ 1441450 w 5765800"/>
                <a:gd name="connsiteY2" fmla="*/ 374658 h 749365"/>
                <a:gd name="connsiteX3" fmla="*/ 2159000 w 5765800"/>
                <a:gd name="connsiteY3" fmla="*/ 749308 h 749365"/>
                <a:gd name="connsiteX4" fmla="*/ 2882900 w 5765800"/>
                <a:gd name="connsiteY4" fmla="*/ 400058 h 749365"/>
                <a:gd name="connsiteX5" fmla="*/ 3613150 w 5765800"/>
                <a:gd name="connsiteY5" fmla="*/ 6358 h 749365"/>
                <a:gd name="connsiteX6" fmla="*/ 4324350 w 5765800"/>
                <a:gd name="connsiteY6" fmla="*/ 387358 h 749365"/>
                <a:gd name="connsiteX7" fmla="*/ 5041900 w 5765800"/>
                <a:gd name="connsiteY7" fmla="*/ 730258 h 749365"/>
                <a:gd name="connsiteX8" fmla="*/ 5765800 w 5765800"/>
                <a:gd name="connsiteY8" fmla="*/ 374658 h 74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5800" h="749365">
                  <a:moveTo>
                    <a:pt x="0" y="387358"/>
                  </a:moveTo>
                  <a:cubicBezTo>
                    <a:pt x="235479" y="194741"/>
                    <a:pt x="470958" y="2125"/>
                    <a:pt x="711200" y="8"/>
                  </a:cubicBezTo>
                  <a:cubicBezTo>
                    <a:pt x="951442" y="-2109"/>
                    <a:pt x="1441450" y="374658"/>
                    <a:pt x="1441450" y="374658"/>
                  </a:cubicBezTo>
                  <a:cubicBezTo>
                    <a:pt x="1682750" y="499541"/>
                    <a:pt x="1918758" y="745075"/>
                    <a:pt x="2159000" y="749308"/>
                  </a:cubicBezTo>
                  <a:cubicBezTo>
                    <a:pt x="2399242" y="753541"/>
                    <a:pt x="2640542" y="523883"/>
                    <a:pt x="2882900" y="400058"/>
                  </a:cubicBezTo>
                  <a:cubicBezTo>
                    <a:pt x="3125258" y="276233"/>
                    <a:pt x="3372908" y="8475"/>
                    <a:pt x="3613150" y="6358"/>
                  </a:cubicBezTo>
                  <a:cubicBezTo>
                    <a:pt x="3853392" y="4241"/>
                    <a:pt x="4086225" y="266708"/>
                    <a:pt x="4324350" y="387358"/>
                  </a:cubicBezTo>
                  <a:cubicBezTo>
                    <a:pt x="4562475" y="508008"/>
                    <a:pt x="4801658" y="732375"/>
                    <a:pt x="5041900" y="730258"/>
                  </a:cubicBezTo>
                  <a:cubicBezTo>
                    <a:pt x="5282142" y="728141"/>
                    <a:pt x="5654675" y="427575"/>
                    <a:pt x="5765800" y="374658"/>
                  </a:cubicBez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フリーフォーム 79"/>
            <p:cNvSpPr/>
            <p:nvPr/>
          </p:nvSpPr>
          <p:spPr>
            <a:xfrm>
              <a:off x="683759" y="5819830"/>
              <a:ext cx="5765799" cy="104360"/>
            </a:xfrm>
            <a:custGeom>
              <a:avLst/>
              <a:gdLst>
                <a:gd name="connsiteX0" fmla="*/ 0 w 5765800"/>
                <a:gd name="connsiteY0" fmla="*/ 387358 h 749365"/>
                <a:gd name="connsiteX1" fmla="*/ 711200 w 5765800"/>
                <a:gd name="connsiteY1" fmla="*/ 8 h 749365"/>
                <a:gd name="connsiteX2" fmla="*/ 1441450 w 5765800"/>
                <a:gd name="connsiteY2" fmla="*/ 374658 h 749365"/>
                <a:gd name="connsiteX3" fmla="*/ 2159000 w 5765800"/>
                <a:gd name="connsiteY3" fmla="*/ 749308 h 749365"/>
                <a:gd name="connsiteX4" fmla="*/ 2882900 w 5765800"/>
                <a:gd name="connsiteY4" fmla="*/ 400058 h 749365"/>
                <a:gd name="connsiteX5" fmla="*/ 3613150 w 5765800"/>
                <a:gd name="connsiteY5" fmla="*/ 6358 h 749365"/>
                <a:gd name="connsiteX6" fmla="*/ 4324350 w 5765800"/>
                <a:gd name="connsiteY6" fmla="*/ 387358 h 749365"/>
                <a:gd name="connsiteX7" fmla="*/ 5041900 w 5765800"/>
                <a:gd name="connsiteY7" fmla="*/ 730258 h 749365"/>
                <a:gd name="connsiteX8" fmla="*/ 5765800 w 5765800"/>
                <a:gd name="connsiteY8" fmla="*/ 374658 h 74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5800" h="749365">
                  <a:moveTo>
                    <a:pt x="0" y="387358"/>
                  </a:moveTo>
                  <a:cubicBezTo>
                    <a:pt x="235479" y="194741"/>
                    <a:pt x="470958" y="2125"/>
                    <a:pt x="711200" y="8"/>
                  </a:cubicBezTo>
                  <a:cubicBezTo>
                    <a:pt x="951442" y="-2109"/>
                    <a:pt x="1441450" y="374658"/>
                    <a:pt x="1441450" y="374658"/>
                  </a:cubicBezTo>
                  <a:cubicBezTo>
                    <a:pt x="1682750" y="499541"/>
                    <a:pt x="1918758" y="745075"/>
                    <a:pt x="2159000" y="749308"/>
                  </a:cubicBezTo>
                  <a:cubicBezTo>
                    <a:pt x="2399242" y="753541"/>
                    <a:pt x="2640542" y="523883"/>
                    <a:pt x="2882900" y="400058"/>
                  </a:cubicBezTo>
                  <a:cubicBezTo>
                    <a:pt x="3125258" y="276233"/>
                    <a:pt x="3372908" y="8475"/>
                    <a:pt x="3613150" y="6358"/>
                  </a:cubicBezTo>
                  <a:cubicBezTo>
                    <a:pt x="3853392" y="4241"/>
                    <a:pt x="4086225" y="266708"/>
                    <a:pt x="4324350" y="387358"/>
                  </a:cubicBezTo>
                  <a:cubicBezTo>
                    <a:pt x="4562475" y="508008"/>
                    <a:pt x="4801658" y="732375"/>
                    <a:pt x="5041900" y="730258"/>
                  </a:cubicBezTo>
                  <a:cubicBezTo>
                    <a:pt x="5282142" y="728141"/>
                    <a:pt x="5654675" y="427575"/>
                    <a:pt x="5765800" y="374658"/>
                  </a:cubicBez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AutoShape 156"/>
          <p:cNvSpPr>
            <a:spLocks noChangeArrowheads="1"/>
          </p:cNvSpPr>
          <p:nvPr/>
        </p:nvSpPr>
        <p:spPr bwMode="auto">
          <a:xfrm>
            <a:off x="2727519" y="4594498"/>
            <a:ext cx="1307308" cy="167080"/>
          </a:xfrm>
          <a:prstGeom prst="wedgeRectCallout">
            <a:avLst>
              <a:gd name="adj1" fmla="val -43046"/>
              <a:gd name="adj2" fmla="val 15113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 smtClean="0">
                <a:latin typeface="Times New Roman" pitchFamily="18" charset="0"/>
              </a:rPr>
              <a:t>増改造・点検修理費</a:t>
            </a:r>
            <a:endParaRPr lang="ja-JP" altLang="ja-JP" sz="1100" dirty="0">
              <a:latin typeface="Times New Roman" pitchFamily="18" charset="0"/>
            </a:endParaRPr>
          </a:p>
        </p:txBody>
      </p:sp>
      <p:sp>
        <p:nvSpPr>
          <p:cNvPr id="66" name="AutoShape 156"/>
          <p:cNvSpPr>
            <a:spLocks noChangeArrowheads="1"/>
          </p:cNvSpPr>
          <p:nvPr/>
        </p:nvSpPr>
        <p:spPr bwMode="auto">
          <a:xfrm>
            <a:off x="4293967" y="2363857"/>
            <a:ext cx="801838" cy="572920"/>
          </a:xfrm>
          <a:prstGeom prst="wedgeRectCallout">
            <a:avLst>
              <a:gd name="adj1" fmla="val -55882"/>
              <a:gd name="adj2" fmla="val 7533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 smtClean="0">
                <a:latin typeface="Times New Roman" pitchFamily="18" charset="0"/>
              </a:rPr>
              <a:t>メーカ製</a:t>
            </a:r>
            <a:endParaRPr lang="en-US" altLang="ja-JP" sz="1200" dirty="0" smtClean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 smtClean="0">
                <a:latin typeface="Times New Roman" pitchFamily="18" charset="0"/>
              </a:rPr>
              <a:t>一括更新</a:t>
            </a:r>
            <a:endParaRPr lang="en-US" altLang="ja-JP" sz="1200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800" dirty="0" smtClean="0">
                <a:latin typeface="+mn-ea"/>
                <a:ea typeface="+mn-ea"/>
              </a:rPr>
              <a:t>     </a:t>
            </a:r>
            <a:r>
              <a:rPr lang="en-US" altLang="ja-JP" sz="800" dirty="0" smtClean="0">
                <a:latin typeface="+mn-ea"/>
                <a:ea typeface="+mn-ea"/>
              </a:rPr>
              <a:t>218,900</a:t>
            </a:r>
            <a:r>
              <a:rPr lang="ja-JP" altLang="en-US" sz="800" dirty="0" smtClean="0">
                <a:latin typeface="+mn-ea"/>
                <a:ea typeface="+mn-ea"/>
              </a:rPr>
              <a:t>千円</a:t>
            </a:r>
            <a:endParaRPr lang="en-US" altLang="ja-JP" sz="800" dirty="0" smtClean="0">
              <a:latin typeface="+mn-ea"/>
              <a:ea typeface="+mn-ea"/>
            </a:endParaRPr>
          </a:p>
        </p:txBody>
      </p:sp>
      <p:sp>
        <p:nvSpPr>
          <p:cNvPr id="17" name="AutoShape 156"/>
          <p:cNvSpPr>
            <a:spLocks noChangeArrowheads="1"/>
          </p:cNvSpPr>
          <p:nvPr/>
        </p:nvSpPr>
        <p:spPr bwMode="auto">
          <a:xfrm>
            <a:off x="909590" y="2219840"/>
            <a:ext cx="1151257" cy="479505"/>
          </a:xfrm>
          <a:prstGeom prst="wedgeRectCallout">
            <a:avLst>
              <a:gd name="adj1" fmla="val -62851"/>
              <a:gd name="adj2" fmla="val 7056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200" dirty="0">
                <a:latin typeface="Times New Roman" pitchFamily="18" charset="0"/>
              </a:rPr>
              <a:t>一括</a:t>
            </a:r>
            <a:r>
              <a:rPr lang="ja-JP" altLang="en-US" sz="1200" dirty="0" smtClean="0">
                <a:latin typeface="Times New Roman" pitchFamily="18" charset="0"/>
              </a:rPr>
              <a:t>更新</a:t>
            </a:r>
            <a:endParaRPr lang="en-US" altLang="ja-JP" sz="1200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800" dirty="0" smtClean="0">
                <a:latin typeface="+mn-ea"/>
                <a:ea typeface="+mn-ea"/>
              </a:rPr>
              <a:t>     ﾒｰｶ：</a:t>
            </a:r>
            <a:r>
              <a:rPr lang="en-US" altLang="ja-JP" sz="800" dirty="0" smtClean="0">
                <a:latin typeface="+mn-ea"/>
                <a:ea typeface="+mn-ea"/>
              </a:rPr>
              <a:t>218,900</a:t>
            </a:r>
            <a:r>
              <a:rPr lang="ja-JP" altLang="en-US" sz="800" dirty="0" smtClean="0">
                <a:latin typeface="+mn-ea"/>
                <a:ea typeface="+mn-ea"/>
              </a:rPr>
              <a:t>千円</a:t>
            </a:r>
            <a:endParaRPr lang="en-US" altLang="ja-JP" sz="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800" dirty="0" smtClean="0">
                <a:latin typeface="+mn-ea"/>
                <a:ea typeface="+mn-ea"/>
              </a:rPr>
              <a:t>     </a:t>
            </a:r>
            <a:r>
              <a:rPr lang="ja-JP" altLang="en-US" sz="800" dirty="0">
                <a:latin typeface="+mn-ea"/>
                <a:ea typeface="+mn-ea"/>
              </a:rPr>
              <a:t> </a:t>
            </a:r>
            <a:r>
              <a:rPr lang="ja-JP" altLang="en-US" sz="800" dirty="0" smtClean="0">
                <a:latin typeface="+mn-ea"/>
                <a:ea typeface="+mn-ea"/>
              </a:rPr>
              <a:t> </a:t>
            </a:r>
            <a:r>
              <a:rPr lang="en-US" altLang="ja-JP" sz="800" dirty="0" smtClean="0">
                <a:latin typeface="+mn-ea"/>
                <a:ea typeface="+mn-ea"/>
              </a:rPr>
              <a:t>FS</a:t>
            </a:r>
            <a:r>
              <a:rPr lang="ja-JP" altLang="en-US" sz="800" dirty="0" smtClean="0">
                <a:latin typeface="+mn-ea"/>
                <a:ea typeface="+mn-ea"/>
              </a:rPr>
              <a:t>：</a:t>
            </a:r>
            <a:r>
              <a:rPr lang="en-US" altLang="ja-JP" sz="800" dirty="0" smtClean="0">
                <a:latin typeface="+mn-ea"/>
                <a:ea typeface="+mn-ea"/>
              </a:rPr>
              <a:t>143,300</a:t>
            </a:r>
            <a:r>
              <a:rPr lang="ja-JP" altLang="en-US" sz="800" dirty="0" smtClean="0">
                <a:latin typeface="+mn-ea"/>
                <a:ea typeface="+mn-ea"/>
              </a:rPr>
              <a:t>千円</a:t>
            </a:r>
            <a:endParaRPr lang="ja-JP" altLang="ja-JP" sz="900" dirty="0">
              <a:latin typeface="+mn-ea"/>
              <a:ea typeface="+mn-ea"/>
            </a:endParaRPr>
          </a:p>
        </p:txBody>
      </p:sp>
      <p:sp>
        <p:nvSpPr>
          <p:cNvPr id="63" name="AutoShape 156"/>
          <p:cNvSpPr>
            <a:spLocks noChangeArrowheads="1"/>
          </p:cNvSpPr>
          <p:nvPr/>
        </p:nvSpPr>
        <p:spPr bwMode="auto">
          <a:xfrm>
            <a:off x="4282377" y="4259689"/>
            <a:ext cx="1013377" cy="413496"/>
          </a:xfrm>
          <a:prstGeom prst="wedgeRectCallout">
            <a:avLst>
              <a:gd name="adj1" fmla="val -16638"/>
              <a:gd name="adj2" fmla="val 10897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 smtClean="0">
                <a:latin typeface="Times New Roman" pitchFamily="18" charset="0"/>
              </a:rPr>
              <a:t>ＦＳ</a:t>
            </a:r>
            <a:endParaRPr lang="en-US" altLang="ja-JP" sz="1050" dirty="0" smtClean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 smtClean="0">
                <a:latin typeface="Times New Roman" pitchFamily="18" charset="0"/>
              </a:rPr>
              <a:t>事後修理対応</a:t>
            </a:r>
            <a:endParaRPr lang="en-US" altLang="ja-JP" sz="1050" dirty="0" smtClean="0">
              <a:latin typeface="Times New Roman" pitchFamily="18" charset="0"/>
            </a:endParaRPr>
          </a:p>
        </p:txBody>
      </p:sp>
      <p:sp>
        <p:nvSpPr>
          <p:cNvPr id="65" name="Text Box 77"/>
          <p:cNvSpPr txBox="1">
            <a:spLocks noChangeArrowheads="1"/>
          </p:cNvSpPr>
          <p:nvPr/>
        </p:nvSpPr>
        <p:spPr bwMode="auto">
          <a:xfrm>
            <a:off x="5362681" y="5938658"/>
            <a:ext cx="1407512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8125" indent="-2381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ja-JP" altLang="en-US" sz="900" b="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＊基礎研実績値で比較</a:t>
            </a:r>
            <a:endParaRPr lang="en-US" altLang="ja-JP" sz="900" b="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3284984" y="1589564"/>
            <a:ext cx="2781453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8125" indent="-2381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ja-JP" altLang="en-US" sz="1100" b="0" u="sng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＊ライフサイクルコスト＝設備費＋部門費</a:t>
            </a:r>
            <a:endParaRPr lang="en-US" altLang="ja-JP" sz="1100" b="0" u="sng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705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28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47638" y="1533525"/>
            <a:ext cx="6605587" cy="4340225"/>
            <a:chOff x="147638" y="1533525"/>
            <a:chExt cx="6605587" cy="4340225"/>
          </a:xfrm>
        </p:grpSpPr>
        <p:graphicFrame>
          <p:nvGraphicFramePr>
            <p:cNvPr id="4" name="コンテンツ プレースホルダー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4379480"/>
                </p:ext>
              </p:extLst>
            </p:nvPr>
          </p:nvGraphicFramePr>
          <p:xfrm>
            <a:off x="147638" y="1533525"/>
            <a:ext cx="6605587" cy="434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ワークシート" r:id="rId3" imgW="4810176" imgH="3267051" progId="Excel.Sheet.8">
                    <p:embed/>
                  </p:oleObj>
                </mc:Choice>
                <mc:Fallback>
                  <p:oleObj name="ワークシート" r:id="rId3" imgW="4810176" imgH="3267051" progId="Excel.Sheet.8">
                    <p:embed/>
                    <p:pic>
                      <p:nvPicPr>
                        <p:cNvPr id="0" name=""/>
                        <p:cNvPicPr>
                          <a:picLocks noGrp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38" y="1533525"/>
                          <a:ext cx="6605587" cy="434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utoShape 156"/>
            <p:cNvSpPr>
              <a:spLocks noChangeArrowheads="1"/>
            </p:cNvSpPr>
            <p:nvPr/>
          </p:nvSpPr>
          <p:spPr bwMode="auto">
            <a:xfrm>
              <a:off x="977369" y="2535725"/>
              <a:ext cx="874814" cy="479505"/>
            </a:xfrm>
            <a:prstGeom prst="wedgeRectCallout">
              <a:avLst>
                <a:gd name="adj1" fmla="val -62851"/>
                <a:gd name="adj2" fmla="val 705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>
                  <a:latin typeface="Times New Roman" pitchFamily="18" charset="0"/>
                </a:rPr>
                <a:t>一括</a:t>
              </a:r>
              <a:r>
                <a:rPr lang="ja-JP" altLang="en-US" sz="1200" dirty="0" smtClean="0">
                  <a:latin typeface="Times New Roman" pitchFamily="18" charset="0"/>
                </a:rPr>
                <a:t>更新</a:t>
              </a:r>
              <a:endParaRPr lang="en-US" altLang="ja-JP" sz="1200" dirty="0" smtClean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800" dirty="0" smtClean="0">
                  <a:latin typeface="+mn-ea"/>
                  <a:ea typeface="+mn-ea"/>
                </a:rPr>
                <a:t>     ﾒｰｶ：</a:t>
              </a:r>
              <a:r>
                <a:rPr lang="en-US" altLang="ja-JP" sz="800" dirty="0" smtClean="0">
                  <a:latin typeface="+mn-ea"/>
                  <a:ea typeface="+mn-ea"/>
                </a:rPr>
                <a:t>218,900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800" dirty="0" smtClean="0">
                  <a:latin typeface="+mn-ea"/>
                  <a:ea typeface="+mn-ea"/>
                </a:rPr>
                <a:t>     </a:t>
              </a:r>
              <a:r>
                <a:rPr lang="ja-JP" altLang="en-US" sz="800" dirty="0">
                  <a:latin typeface="+mn-ea"/>
                  <a:ea typeface="+mn-ea"/>
                </a:rPr>
                <a:t> </a:t>
              </a:r>
              <a:r>
                <a:rPr lang="ja-JP" altLang="en-US" sz="800" dirty="0" smtClean="0">
                  <a:latin typeface="+mn-ea"/>
                  <a:ea typeface="+mn-ea"/>
                </a:rPr>
                <a:t> </a:t>
              </a:r>
              <a:r>
                <a:rPr lang="en-US" altLang="ja-JP" sz="800" dirty="0" smtClean="0">
                  <a:latin typeface="+mn-ea"/>
                  <a:ea typeface="+mn-ea"/>
                </a:rPr>
                <a:t>FS</a:t>
              </a:r>
              <a:r>
                <a:rPr lang="ja-JP" altLang="en-US" sz="800" dirty="0" smtClean="0">
                  <a:latin typeface="+mn-ea"/>
                  <a:ea typeface="+mn-ea"/>
                </a:rPr>
                <a:t>：</a:t>
              </a:r>
              <a:r>
                <a:rPr lang="en-US" altLang="ja-JP" sz="800" dirty="0" smtClean="0">
                  <a:latin typeface="+mn-ea"/>
                  <a:ea typeface="+mn-ea"/>
                </a:rPr>
                <a:t>143,300</a:t>
              </a:r>
              <a:endParaRPr lang="ja-JP" altLang="ja-JP" sz="900" dirty="0">
                <a:latin typeface="+mn-ea"/>
                <a:ea typeface="+mn-ea"/>
              </a:endParaRPr>
            </a:p>
          </p:txBody>
        </p:sp>
        <p:grpSp>
          <p:nvGrpSpPr>
            <p:cNvPr id="2" name="グループ化 1"/>
            <p:cNvGrpSpPr/>
            <p:nvPr/>
          </p:nvGrpSpPr>
          <p:grpSpPr>
            <a:xfrm>
              <a:off x="680703" y="4664968"/>
              <a:ext cx="3576377" cy="23840"/>
              <a:chOff x="680703" y="4664968"/>
              <a:chExt cx="3576377" cy="23840"/>
            </a:xfrm>
          </p:grpSpPr>
          <p:cxnSp>
            <p:nvCxnSpPr>
              <p:cNvPr id="83" name="直線コネクタ 82"/>
              <p:cNvCxnSpPr/>
              <p:nvPr/>
            </p:nvCxnSpPr>
            <p:spPr>
              <a:xfrm>
                <a:off x="4149080" y="4664968"/>
                <a:ext cx="108000" cy="8502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 flipV="1">
                <a:off x="680703" y="4664968"/>
                <a:ext cx="240525" cy="23840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AutoShape 156"/>
            <p:cNvSpPr>
              <a:spLocks noChangeArrowheads="1"/>
            </p:cNvSpPr>
            <p:nvPr/>
          </p:nvSpPr>
          <p:spPr bwMode="auto">
            <a:xfrm>
              <a:off x="4282378" y="2576736"/>
              <a:ext cx="801838" cy="479505"/>
            </a:xfrm>
            <a:prstGeom prst="wedgeRectCallout">
              <a:avLst>
                <a:gd name="adj1" fmla="val -55882"/>
                <a:gd name="adj2" fmla="val 7533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>
                  <a:latin typeface="Times New Roman" pitchFamily="18" charset="0"/>
                </a:rPr>
                <a:t>一括</a:t>
              </a:r>
              <a:r>
                <a:rPr lang="ja-JP" altLang="en-US" sz="1200" dirty="0" smtClean="0">
                  <a:latin typeface="Times New Roman" pitchFamily="18" charset="0"/>
                </a:rPr>
                <a:t>更新</a:t>
              </a:r>
              <a:endParaRPr lang="en-US" altLang="ja-JP" sz="1200" dirty="0" smtClean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800" dirty="0" smtClean="0">
                  <a:latin typeface="+mn-ea"/>
                  <a:ea typeface="+mn-ea"/>
                </a:rPr>
                <a:t>     ﾒｰｶ：</a:t>
              </a:r>
              <a:r>
                <a:rPr lang="en-US" altLang="ja-JP" sz="800" dirty="0" smtClean="0">
                  <a:latin typeface="+mn-ea"/>
                  <a:ea typeface="+mn-ea"/>
                </a:rPr>
                <a:t>218,900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800" dirty="0" smtClean="0">
                  <a:latin typeface="+mn-ea"/>
                </a:rPr>
                <a:t>       FS</a:t>
              </a:r>
              <a:r>
                <a:rPr lang="ja-JP" altLang="en-US" sz="800" dirty="0" smtClean="0">
                  <a:latin typeface="+mn-ea"/>
                </a:rPr>
                <a:t>：</a:t>
              </a:r>
              <a:r>
                <a:rPr lang="en-US" altLang="ja-JP" sz="800" dirty="0" smtClean="0">
                  <a:latin typeface="+mn-ea"/>
                </a:rPr>
                <a:t>0</a:t>
              </a:r>
              <a:endParaRPr lang="ja-JP" altLang="ja-JP" sz="900" dirty="0">
                <a:latin typeface="+mn-ea"/>
              </a:endParaRPr>
            </a:p>
          </p:txBody>
        </p:sp>
      </p:grpSp>
      <p:sp>
        <p:nvSpPr>
          <p:cNvPr id="60" name="正方形/長方形 59"/>
          <p:cNvSpPr/>
          <p:nvPr/>
        </p:nvSpPr>
        <p:spPr>
          <a:xfrm>
            <a:off x="4158604" y="1979766"/>
            <a:ext cx="79200" cy="342305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07554" y="1979766"/>
            <a:ext cx="80010" cy="342305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787564" y="2843361"/>
            <a:ext cx="72000" cy="256787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49280" y="5586264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ja-JP" altLang="en-US" sz="900" dirty="0">
                <a:solidFill>
                  <a:schemeClr val="tx1"/>
                </a:solidFill>
                <a:latin typeface="+mn-ea"/>
                <a:ea typeface="+mn-ea"/>
              </a:rPr>
              <a:t>（年度）</a:t>
            </a:r>
            <a:endParaRPr lang="ja-JP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66437" y="1640632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ja-JP" altLang="en-US" sz="900" dirty="0">
                <a:solidFill>
                  <a:schemeClr val="tx1"/>
                </a:solidFill>
                <a:latin typeface="+mn-ea"/>
                <a:ea typeface="+mn-ea"/>
              </a:rPr>
              <a:t>（累計）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943080" y="4808984"/>
            <a:ext cx="11502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1000" b="1" dirty="0" smtClean="0">
                <a:solidFill>
                  <a:schemeClr val="tx1"/>
                </a:solidFill>
                <a:latin typeface="+mn-ea"/>
                <a:ea typeface="+mn-ea"/>
              </a:rPr>
              <a:t>FS</a:t>
            </a:r>
            <a:r>
              <a:rPr lang="ja-JP" altLang="en-US" sz="1000" b="1" dirty="0">
                <a:latin typeface="+mn-ea"/>
              </a:rPr>
              <a:t>　</a:t>
            </a:r>
            <a:r>
              <a:rPr lang="en-US" altLang="ja-JP" sz="1000" b="1" dirty="0" smtClean="0">
                <a:solidFill>
                  <a:schemeClr val="tx1"/>
                </a:solidFill>
                <a:latin typeface="+mn-ea"/>
                <a:ea typeface="+mn-ea"/>
              </a:rPr>
              <a:t>LCC</a:t>
            </a:r>
            <a:r>
              <a:rPr lang="ja-JP" altLang="en-US" sz="1000" b="1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000" b="1" dirty="0" smtClean="0">
                <a:latin typeface="+mn-ea"/>
              </a:rPr>
              <a:t>176</a:t>
            </a:r>
            <a:r>
              <a:rPr lang="en-US" altLang="ja-JP" sz="1000" b="1" dirty="0" smtClean="0">
                <a:solidFill>
                  <a:schemeClr val="tx1"/>
                </a:solidFill>
                <a:latin typeface="+mn-ea"/>
                <a:ea typeface="+mn-ea"/>
              </a:rPr>
              <a:t>,700</a:t>
            </a:r>
            <a:endParaRPr lang="en-US" altLang="ja-JP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28694" y="3298854"/>
            <a:ext cx="11485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1200" b="1" dirty="0" smtClean="0">
                <a:latin typeface="+mn-ea"/>
                <a:ea typeface="ＭＳ Ｐゴシック" charset="-128"/>
              </a:rPr>
              <a:t>▲</a:t>
            </a:r>
            <a:r>
              <a:rPr lang="en-US" altLang="ja-JP" sz="1200" b="1" dirty="0" smtClean="0">
                <a:latin typeface="+mn-ea"/>
                <a:ea typeface="ＭＳ Ｐゴシック" charset="-128"/>
              </a:rPr>
              <a:t>294</a:t>
            </a:r>
            <a:r>
              <a:rPr lang="en-US" altLang="ja-JP" sz="1200" b="1" dirty="0" smtClean="0">
                <a:solidFill>
                  <a:schemeClr val="tx1"/>
                </a:solidFill>
                <a:latin typeface="+mn-ea"/>
                <a:ea typeface="ＭＳ Ｐゴシック" charset="-128"/>
              </a:rPr>
              <a:t>,700</a:t>
            </a:r>
            <a:r>
              <a:rPr lang="ja-JP" altLang="en-US" sz="1200" b="1" dirty="0">
                <a:solidFill>
                  <a:schemeClr val="tx1"/>
                </a:solidFill>
                <a:latin typeface="+mn-ea"/>
                <a:ea typeface="ＭＳ Ｐゴシック" charset="-128"/>
              </a:rPr>
              <a:t>千円</a:t>
            </a:r>
            <a:endParaRPr lang="en-US" altLang="ja-JP" sz="1200" b="1" dirty="0">
              <a:solidFill>
                <a:schemeClr val="tx1"/>
              </a:solidFill>
              <a:latin typeface="+mn-ea"/>
              <a:ea typeface="ＭＳ Ｐゴシック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0648" y="1640632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ja-JP" altLang="en-US" sz="900" dirty="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ja-JP" altLang="en-US" sz="900" dirty="0">
                <a:latin typeface="+mn-ea"/>
              </a:rPr>
              <a:t>千円</a:t>
            </a:r>
            <a:r>
              <a:rPr lang="ja-JP" altLang="en-US" sz="900" dirty="0" smtClean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ja-JP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390" y="376426"/>
            <a:ext cx="5125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ctr" hangingPunct="1">
              <a:spcBef>
                <a:spcPct val="50000"/>
              </a:spcBef>
              <a:buFontTx/>
              <a:buNone/>
            </a:pPr>
            <a:r>
              <a:rPr lang="ja-JP" altLang="en-US" sz="2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内製での</a:t>
            </a:r>
            <a:r>
              <a:rPr lang="en-US" altLang="ja-JP" sz="2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DECS </a:t>
            </a:r>
            <a:r>
              <a:rPr lang="ja-JP" altLang="en-US" sz="20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開発・更新・保全の活動事例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5913" y="776536"/>
            <a:ext cx="3329111" cy="31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57150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7145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2860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FS-</a:t>
            </a:r>
            <a:r>
              <a:rPr lang="ja-JP" altLang="en-US" sz="16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ＤＥＣＳの優位性</a:t>
            </a:r>
            <a:r>
              <a:rPr lang="en-US" altLang="ja-JP" sz="16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6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高棚</a:t>
            </a:r>
            <a:r>
              <a:rPr lang="en-US" altLang="ja-JP" sz="16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lang="ja-JP" altLang="en-US" sz="16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auto">
          <a:xfrm>
            <a:off x="116632" y="1136576"/>
            <a:ext cx="6624736" cy="86520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1800" b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Text Box 77"/>
          <p:cNvSpPr txBox="1">
            <a:spLocks noChangeArrowheads="1"/>
          </p:cNvSpPr>
          <p:nvPr/>
        </p:nvSpPr>
        <p:spPr bwMode="auto">
          <a:xfrm>
            <a:off x="547259" y="5961112"/>
            <a:ext cx="2201863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8125" indent="-2381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増改造費（基礎研）</a:t>
            </a:r>
            <a:endParaRPr lang="en-US" altLang="ja-JP" sz="1400" b="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Text Box 77"/>
          <p:cNvSpPr txBox="1">
            <a:spLocks noChangeArrowheads="1"/>
          </p:cNvSpPr>
          <p:nvPr/>
        </p:nvSpPr>
        <p:spPr bwMode="auto">
          <a:xfrm>
            <a:off x="3972946" y="5961112"/>
            <a:ext cx="1987551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8125" indent="-2381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ja-JP" altLang="en-US" sz="1400" b="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点検修理費（基礎研）</a:t>
            </a:r>
            <a:endParaRPr lang="en-US" altLang="ja-JP" sz="1400" b="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Text Box 77"/>
          <p:cNvSpPr txBox="1">
            <a:spLocks noChangeArrowheads="1"/>
          </p:cNvSpPr>
          <p:nvPr/>
        </p:nvSpPr>
        <p:spPr bwMode="auto">
          <a:xfrm>
            <a:off x="538730" y="8080216"/>
            <a:ext cx="2842443" cy="329168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 type="non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238125" indent="-23812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600"/>
              </a:lnSpc>
              <a:spcBef>
                <a:spcPct val="0"/>
              </a:spcBef>
              <a:buFontTx/>
              <a:buNone/>
              <a:defRPr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低減率▲</a:t>
            </a:r>
            <a:r>
              <a:rPr lang="en-US" altLang="ja-JP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％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1,800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千円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Text Box 77"/>
          <p:cNvSpPr txBox="1">
            <a:spLocks noChangeArrowheads="1"/>
          </p:cNvSpPr>
          <p:nvPr/>
        </p:nvSpPr>
        <p:spPr bwMode="auto">
          <a:xfrm>
            <a:off x="745340" y="1208584"/>
            <a:ext cx="3116263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8125" indent="-2381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Ｌ</a:t>
            </a:r>
            <a:r>
              <a:rPr lang="en-US" altLang="ja-JP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Ｃ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比較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</a:t>
            </a:r>
            <a:r>
              <a:rPr lang="en-US" altLang="ja-JP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30</a:t>
            </a:r>
            <a:r>
              <a:rPr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年想定）</a:t>
            </a:r>
            <a:endParaRPr lang="en-US" altLang="ja-JP" sz="14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Text Box 77"/>
          <p:cNvSpPr txBox="1">
            <a:spLocks noChangeArrowheads="1"/>
          </p:cNvSpPr>
          <p:nvPr/>
        </p:nvSpPr>
        <p:spPr bwMode="auto">
          <a:xfrm>
            <a:off x="525540" y="9273480"/>
            <a:ext cx="6071812" cy="329168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 type="non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238125" indent="-23812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600"/>
              </a:lnSpc>
              <a:spcBef>
                <a:spcPct val="0"/>
              </a:spcBef>
              <a:buFontTx/>
              <a:buNone/>
              <a:defRPr/>
            </a:pPr>
            <a:r>
              <a:rPr lang="ja-JP" altLang="en-US" sz="16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ＬＣＣ低減率　▲</a:t>
            </a:r>
            <a:r>
              <a:rPr lang="en-US" altLang="ja-JP" sz="16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63</a:t>
            </a:r>
            <a:r>
              <a:rPr lang="ja-JP" altLang="en-US" sz="16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％</a:t>
            </a:r>
            <a:r>
              <a:rPr lang="ja-JP" altLang="en-US" sz="16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6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294,700</a:t>
            </a:r>
            <a:r>
              <a:rPr lang="ja-JP" altLang="en-US" sz="16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千円　</a:t>
            </a:r>
            <a:endParaRPr lang="en-US" altLang="ja-JP" sz="1600" b="1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8680" y="8625408"/>
            <a:ext cx="5389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【FS-DECS</a:t>
            </a:r>
            <a:r>
              <a:rPr lang="en-US" altLang="ja-JP" sz="1400" dirty="0">
                <a:solidFill>
                  <a:schemeClr val="tx1"/>
                </a:solidFill>
                <a:latin typeface="+mn-ea"/>
                <a:ea typeface="ＭＳ Ｐゴシック" charset="-128"/>
              </a:rPr>
              <a:t>】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defRPr/>
            </a:pP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　内製によるソフト開発、汎用品機器による永続的に点検修理等可能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077822"/>
              </p:ext>
            </p:extLst>
          </p:nvPr>
        </p:nvGraphicFramePr>
        <p:xfrm>
          <a:off x="500853" y="6393160"/>
          <a:ext cx="2928147" cy="1641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r:id="rId5" imgW="2414225" imgH="1499746" progId="Excel.Chart.8">
                  <p:embed/>
                </p:oleObj>
              </mc:Choice>
              <mc:Fallback>
                <p:oleObj r:id="rId5" imgW="2414225" imgH="1499746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3" y="6393160"/>
                        <a:ext cx="2928147" cy="1641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762026" y="6249144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ja-JP" altLang="en-US" sz="900" b="0" dirty="0">
                <a:solidFill>
                  <a:schemeClr val="tx1"/>
                </a:solidFill>
                <a:latin typeface="+mn-ea"/>
                <a:ea typeface="+mn-ea"/>
              </a:rPr>
              <a:t>（千円）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58772" y="7761312"/>
            <a:ext cx="66236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altLang="ja-JP" sz="900" b="0" dirty="0">
                <a:solidFill>
                  <a:schemeClr val="tx1"/>
                </a:solidFill>
                <a:latin typeface="+mn-ea"/>
                <a:ea typeface="+mn-ea"/>
              </a:rPr>
              <a:t>FS-DECS</a:t>
            </a:r>
            <a:endParaRPr lang="ja-JP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63560" y="7761312"/>
            <a:ext cx="5886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ja-JP" altLang="en-US" sz="900" b="0" dirty="0">
                <a:solidFill>
                  <a:schemeClr val="tx1"/>
                </a:solidFill>
                <a:latin typeface="+mn-ea"/>
                <a:ea typeface="+mn-ea"/>
              </a:rPr>
              <a:t>メーカ製</a:t>
            </a:r>
          </a:p>
        </p:txBody>
      </p:sp>
      <p:cxnSp>
        <p:nvCxnSpPr>
          <p:cNvPr id="23" name="直線矢印コネクタ 7"/>
          <p:cNvCxnSpPr>
            <a:cxnSpLocks noChangeShapeType="1"/>
          </p:cNvCxnSpPr>
          <p:nvPr/>
        </p:nvCxnSpPr>
        <p:spPr bwMode="auto">
          <a:xfrm>
            <a:off x="1796997" y="6681192"/>
            <a:ext cx="703094" cy="602929"/>
          </a:xfrm>
          <a:prstGeom prst="straightConnector1">
            <a:avLst/>
          </a:prstGeom>
          <a:noFill/>
          <a:ln w="12700" algn="ctr">
            <a:solidFill>
              <a:srgbClr val="FF99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テキスト ボックス 23"/>
          <p:cNvSpPr txBox="1"/>
          <p:nvPr/>
        </p:nvSpPr>
        <p:spPr>
          <a:xfrm>
            <a:off x="2203187" y="6859324"/>
            <a:ext cx="108179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1050" dirty="0">
                <a:solidFill>
                  <a:schemeClr val="tx1"/>
                </a:solidFill>
                <a:latin typeface="+mn-ea"/>
                <a:ea typeface="+mn-ea"/>
              </a:rPr>
              <a:t>▲</a:t>
            </a: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450</a:t>
            </a:r>
            <a:r>
              <a:rPr lang="ja-JP" altLang="en-US" sz="1050" dirty="0">
                <a:solidFill>
                  <a:schemeClr val="tx1"/>
                </a:solidFill>
                <a:latin typeface="+mn-ea"/>
                <a:ea typeface="+mn-ea"/>
              </a:rPr>
              <a:t>千円</a:t>
            </a: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ja-JP" altLang="en-US" sz="1050" dirty="0">
                <a:solidFill>
                  <a:schemeClr val="tx1"/>
                </a:solidFill>
                <a:latin typeface="+mn-ea"/>
                <a:ea typeface="+mn-ea"/>
              </a:rPr>
              <a:t>件</a:t>
            </a:r>
          </a:p>
        </p:txBody>
      </p:sp>
      <p:grpSp>
        <p:nvGrpSpPr>
          <p:cNvPr id="25" name="グループ化 4"/>
          <p:cNvGrpSpPr>
            <a:grpSpLocks/>
          </p:cNvGrpSpPr>
          <p:nvPr/>
        </p:nvGrpSpPr>
        <p:grpSpPr bwMode="auto">
          <a:xfrm>
            <a:off x="2722360" y="6537176"/>
            <a:ext cx="658813" cy="369332"/>
            <a:chOff x="10540485" y="659757"/>
            <a:chExt cx="947781" cy="370367"/>
          </a:xfrm>
        </p:grpSpPr>
        <p:sp>
          <p:nvSpPr>
            <p:cNvPr id="26" name="正方形/長方形 82"/>
            <p:cNvSpPr>
              <a:spLocks noChangeArrowheads="1"/>
            </p:cNvSpPr>
            <p:nvPr/>
          </p:nvSpPr>
          <p:spPr bwMode="auto">
            <a:xfrm>
              <a:off x="10543671" y="756579"/>
              <a:ext cx="161925" cy="857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 type="stealth" w="med" len="med"/>
                  <a:tailEnd type="stealth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800" b="0"/>
            </a:p>
          </p:txBody>
        </p:sp>
        <p:sp>
          <p:nvSpPr>
            <p:cNvPr id="27" name="Text Box 108"/>
            <p:cNvSpPr txBox="1">
              <a:spLocks noChangeArrowheads="1"/>
            </p:cNvSpPr>
            <p:nvPr/>
          </p:nvSpPr>
          <p:spPr bwMode="auto">
            <a:xfrm>
              <a:off x="10664354" y="659757"/>
              <a:ext cx="823912" cy="370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8125" indent="-5397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900" b="0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ﾒｰｶ製</a:t>
              </a:r>
              <a:endParaRPr lang="en-US" altLang="ja-JP" sz="900" b="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900" b="0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FS</a:t>
              </a:r>
              <a:r>
                <a:rPr lang="ja-JP" altLang="en-US" sz="900" b="0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製</a:t>
              </a:r>
            </a:p>
          </p:txBody>
        </p:sp>
        <p:sp>
          <p:nvSpPr>
            <p:cNvPr id="28" name="正方形/長方形 84"/>
            <p:cNvSpPr>
              <a:spLocks noChangeArrowheads="1"/>
            </p:cNvSpPr>
            <p:nvPr/>
          </p:nvSpPr>
          <p:spPr bwMode="auto">
            <a:xfrm>
              <a:off x="10540485" y="852408"/>
              <a:ext cx="161925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 type="stealth" w="med" len="med"/>
                  <a:tailEnd type="stealth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800" b="0"/>
            </a:p>
          </p:txBody>
        </p:sp>
      </p:grpSp>
      <p:graphicFrame>
        <p:nvGraphicFramePr>
          <p:cNvPr id="29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394101"/>
              </p:ext>
            </p:extLst>
          </p:nvPr>
        </p:nvGraphicFramePr>
        <p:xfrm>
          <a:off x="3789040" y="6372116"/>
          <a:ext cx="2785315" cy="167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r:id="rId7" imgW="2505673" imgH="1505843" progId="Excel.Chart.8">
                  <p:embed/>
                </p:oleObj>
              </mc:Choice>
              <mc:Fallback>
                <p:oleObj r:id="rId7" imgW="2505673" imgH="1505843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040" y="6372116"/>
                        <a:ext cx="2785315" cy="1677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5574951" y="7761312"/>
            <a:ext cx="66236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altLang="ja-JP" sz="900" b="0" dirty="0">
                <a:solidFill>
                  <a:schemeClr val="tx1"/>
                </a:solidFill>
                <a:latin typeface="+mn-ea"/>
                <a:ea typeface="+mn-ea"/>
              </a:rPr>
              <a:t>FS-DECS</a:t>
            </a:r>
            <a:endParaRPr lang="ja-JP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95593" y="7761312"/>
            <a:ext cx="58862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ja-JP" altLang="en-US" sz="900" b="0" dirty="0">
                <a:solidFill>
                  <a:schemeClr val="tx1"/>
                </a:solidFill>
                <a:latin typeface="+mn-ea"/>
                <a:ea typeface="+mn-ea"/>
              </a:rPr>
              <a:t>メーカ製</a:t>
            </a:r>
          </a:p>
        </p:txBody>
      </p:sp>
      <p:cxnSp>
        <p:nvCxnSpPr>
          <p:cNvPr id="32" name="直線矢印コネクタ 7"/>
          <p:cNvCxnSpPr>
            <a:cxnSpLocks noChangeShapeType="1"/>
          </p:cNvCxnSpPr>
          <p:nvPr/>
        </p:nvCxnSpPr>
        <p:spPr bwMode="auto">
          <a:xfrm>
            <a:off x="5039780" y="6654327"/>
            <a:ext cx="666872" cy="602929"/>
          </a:xfrm>
          <a:prstGeom prst="straightConnector1">
            <a:avLst/>
          </a:prstGeom>
          <a:noFill/>
          <a:ln w="12700" algn="ctr">
            <a:solidFill>
              <a:srgbClr val="FF99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5460757" y="6859324"/>
            <a:ext cx="99257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ja-JP" altLang="en-US" sz="1050" dirty="0">
                <a:solidFill>
                  <a:schemeClr val="tx1"/>
                </a:solidFill>
                <a:latin typeface="+mn-ea"/>
                <a:ea typeface="+mn-ea"/>
              </a:rPr>
              <a:t>▲</a:t>
            </a: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600</a:t>
            </a:r>
            <a:r>
              <a:rPr lang="ja-JP" altLang="en-US" sz="1050" dirty="0">
                <a:solidFill>
                  <a:schemeClr val="tx1"/>
                </a:solidFill>
                <a:latin typeface="+mn-ea"/>
                <a:ea typeface="+mn-ea"/>
              </a:rPr>
              <a:t>千円</a:t>
            </a: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ja-JP" altLang="en-US" sz="1050" dirty="0">
                <a:solidFill>
                  <a:schemeClr val="tx1"/>
                </a:solidFill>
                <a:latin typeface="+mn-ea"/>
                <a:ea typeface="+mn-ea"/>
              </a:rPr>
              <a:t>年</a:t>
            </a:r>
          </a:p>
        </p:txBody>
      </p:sp>
      <p:grpSp>
        <p:nvGrpSpPr>
          <p:cNvPr id="34" name="グループ化 4"/>
          <p:cNvGrpSpPr>
            <a:grpSpLocks/>
          </p:cNvGrpSpPr>
          <p:nvPr/>
        </p:nvGrpSpPr>
        <p:grpSpPr bwMode="auto">
          <a:xfrm>
            <a:off x="5864944" y="6527884"/>
            <a:ext cx="660400" cy="369332"/>
            <a:chOff x="10540485" y="659757"/>
            <a:chExt cx="947781" cy="370367"/>
          </a:xfrm>
        </p:grpSpPr>
        <p:sp>
          <p:nvSpPr>
            <p:cNvPr id="35" name="正方形/長方形 82"/>
            <p:cNvSpPr>
              <a:spLocks noChangeArrowheads="1"/>
            </p:cNvSpPr>
            <p:nvPr/>
          </p:nvSpPr>
          <p:spPr bwMode="auto">
            <a:xfrm>
              <a:off x="10543671" y="756579"/>
              <a:ext cx="161925" cy="857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 type="stealth" w="med" len="med"/>
                  <a:tailEnd type="stealth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800" b="0"/>
            </a:p>
          </p:txBody>
        </p:sp>
        <p:sp>
          <p:nvSpPr>
            <p:cNvPr id="36" name="Text Box 108"/>
            <p:cNvSpPr txBox="1">
              <a:spLocks noChangeArrowheads="1"/>
            </p:cNvSpPr>
            <p:nvPr/>
          </p:nvSpPr>
          <p:spPr bwMode="auto">
            <a:xfrm>
              <a:off x="10664355" y="659757"/>
              <a:ext cx="823911" cy="370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8125" indent="-5397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900" b="0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ﾒｰｶ製</a:t>
              </a:r>
              <a:endParaRPr lang="en-US" altLang="ja-JP" sz="900" b="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900" b="0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FS</a:t>
              </a:r>
              <a:r>
                <a:rPr lang="ja-JP" altLang="en-US" sz="900" b="0" dirty="0">
                  <a:solidFill>
                    <a:srgbClr val="00000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製</a:t>
              </a:r>
            </a:p>
          </p:txBody>
        </p:sp>
        <p:sp>
          <p:nvSpPr>
            <p:cNvPr id="37" name="正方形/長方形 84"/>
            <p:cNvSpPr>
              <a:spLocks noChangeArrowheads="1"/>
            </p:cNvSpPr>
            <p:nvPr/>
          </p:nvSpPr>
          <p:spPr bwMode="auto">
            <a:xfrm>
              <a:off x="10540485" y="852408"/>
              <a:ext cx="161925" cy="857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 type="stealth" w="med" len="med"/>
                  <a:tailEnd type="stealth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800" b="0"/>
            </a:p>
          </p:txBody>
        </p:sp>
      </p:grpSp>
      <p:sp>
        <p:nvSpPr>
          <p:cNvPr id="38" name="テキスト ボックス 37"/>
          <p:cNvSpPr txBox="1"/>
          <p:nvPr/>
        </p:nvSpPr>
        <p:spPr>
          <a:xfrm>
            <a:off x="4028510" y="6249144"/>
            <a:ext cx="53091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ja-JP" altLang="en-US" sz="900" b="0" dirty="0">
                <a:solidFill>
                  <a:schemeClr val="tx1"/>
                </a:solidFill>
                <a:latin typeface="+mn-ea"/>
                <a:ea typeface="+mn-ea"/>
              </a:rPr>
              <a:t>（千円）</a:t>
            </a:r>
          </a:p>
        </p:txBody>
      </p:sp>
      <p:sp>
        <p:nvSpPr>
          <p:cNvPr id="39" name="Text Box 77"/>
          <p:cNvSpPr txBox="1">
            <a:spLocks noChangeArrowheads="1"/>
          </p:cNvSpPr>
          <p:nvPr/>
        </p:nvSpPr>
        <p:spPr bwMode="auto">
          <a:xfrm>
            <a:off x="3838011" y="8080216"/>
            <a:ext cx="2687334" cy="329168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 type="non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238125" indent="-23812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1600"/>
              </a:lnSpc>
              <a:spcBef>
                <a:spcPct val="0"/>
              </a:spcBef>
              <a:buFontTx/>
              <a:buNone/>
              <a:defRPr/>
            </a:pP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低減率▲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％</a:t>
            </a:r>
            <a:r>
              <a:rPr lang="ja-JP" altLang="en-US" sz="1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600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千円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1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　</a:t>
            </a:r>
            <a:endParaRPr lang="en-US" altLang="ja-JP" sz="14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364949" y="6964290"/>
            <a:ext cx="611187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750</a:t>
            </a:r>
            <a:endParaRPr lang="ja-JP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500091" y="7365927"/>
            <a:ext cx="38664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300</a:t>
            </a:r>
            <a:endParaRPr lang="ja-JP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55144" y="7030205"/>
            <a:ext cx="48122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1,000</a:t>
            </a:r>
            <a:endParaRPr lang="ja-JP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706652" y="7390568"/>
            <a:ext cx="38664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050" dirty="0">
                <a:solidFill>
                  <a:schemeClr val="tx1"/>
                </a:solidFill>
                <a:latin typeface="+mn-ea"/>
                <a:ea typeface="+mn-ea"/>
              </a:rPr>
              <a:t>400</a:t>
            </a:r>
            <a:endParaRPr lang="ja-JP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57721" y="1784648"/>
            <a:ext cx="6789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0,000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855364" y="2098324"/>
            <a:ext cx="14391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1000" b="1" dirty="0" smtClean="0">
                <a:solidFill>
                  <a:schemeClr val="tx1"/>
                </a:solidFill>
                <a:latin typeface="+mn-ea"/>
                <a:ea typeface="ＭＳ Ｐゴシック" charset="-128"/>
              </a:rPr>
              <a:t>ﾒｰｶ　</a:t>
            </a:r>
            <a:r>
              <a:rPr lang="en-US" altLang="ja-JP" sz="1000" b="1" dirty="0" smtClean="0">
                <a:solidFill>
                  <a:schemeClr val="tx1"/>
                </a:solidFill>
                <a:latin typeface="+mn-ea"/>
                <a:ea typeface="ＭＳ Ｐゴシック" charset="-128"/>
              </a:rPr>
              <a:t>LCC</a:t>
            </a:r>
            <a:r>
              <a:rPr lang="ja-JP" altLang="en-US" sz="1000" b="1" dirty="0" smtClean="0">
                <a:solidFill>
                  <a:schemeClr val="tx1"/>
                </a:solidFill>
                <a:latin typeface="+mn-ea"/>
                <a:ea typeface="ＭＳ Ｐゴシック" charset="-128"/>
              </a:rPr>
              <a:t>　</a:t>
            </a:r>
            <a:r>
              <a:rPr lang="en-US" altLang="ja-JP" sz="1000" b="1" dirty="0" smtClean="0">
                <a:latin typeface="+mn-ea"/>
                <a:ea typeface="ＭＳ Ｐゴシック" charset="-128"/>
              </a:rPr>
              <a:t>471</a:t>
            </a:r>
            <a:r>
              <a:rPr lang="en-US" altLang="ja-JP" sz="1000" b="1" dirty="0" smtClean="0">
                <a:solidFill>
                  <a:schemeClr val="tx1"/>
                </a:solidFill>
                <a:latin typeface="+mn-ea"/>
                <a:ea typeface="ＭＳ Ｐゴシック" charset="-128"/>
              </a:rPr>
              <a:t>,400</a:t>
            </a:r>
            <a:endParaRPr lang="en-US" altLang="ja-JP" sz="1000" b="1" dirty="0">
              <a:solidFill>
                <a:schemeClr val="tx1"/>
              </a:solidFill>
              <a:latin typeface="+mn-ea"/>
              <a:ea typeface="ＭＳ Ｐゴシック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9729" y="4718506"/>
            <a:ext cx="6789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5,000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44788" y="2406511"/>
            <a:ext cx="6789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170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,000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57721" y="2980789"/>
            <a:ext cx="6789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120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,000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57721" y="3560465"/>
            <a:ext cx="6789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70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,000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57721" y="4151967"/>
            <a:ext cx="6789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,000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6672" y="5313620"/>
            <a:ext cx="3236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endParaRPr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下矢印 3"/>
          <p:cNvSpPr>
            <a:spLocks noChangeArrowheads="1"/>
          </p:cNvSpPr>
          <p:nvPr/>
        </p:nvSpPr>
        <p:spPr bwMode="auto">
          <a:xfrm>
            <a:off x="5863755" y="2344545"/>
            <a:ext cx="119643" cy="2462615"/>
          </a:xfrm>
          <a:prstGeom prst="downArrow">
            <a:avLst>
              <a:gd name="adj1" fmla="val 50000"/>
              <a:gd name="adj2" fmla="val 50336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1800" b="0"/>
          </a:p>
        </p:txBody>
      </p:sp>
      <p:sp>
        <p:nvSpPr>
          <p:cNvPr id="64" name="AutoShape 156"/>
          <p:cNvSpPr>
            <a:spLocks noChangeArrowheads="1"/>
          </p:cNvSpPr>
          <p:nvPr/>
        </p:nvSpPr>
        <p:spPr bwMode="auto">
          <a:xfrm>
            <a:off x="2841772" y="4736976"/>
            <a:ext cx="1307308" cy="167080"/>
          </a:xfrm>
          <a:prstGeom prst="wedgeRectCallout">
            <a:avLst>
              <a:gd name="adj1" fmla="val -42463"/>
              <a:gd name="adj2" fmla="val 13289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 smtClean="0">
                <a:latin typeface="Times New Roman" pitchFamily="18" charset="0"/>
              </a:rPr>
              <a:t>増改造・点検修理費</a:t>
            </a:r>
            <a:endParaRPr lang="ja-JP" altLang="ja-JP" sz="1100" dirty="0">
              <a:latin typeface="Times New Roman" pitchFamily="18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44624" y="0"/>
            <a:ext cx="1525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fontAlgn="ctr">
              <a:spcBef>
                <a:spcPct val="50000"/>
              </a:spcBef>
              <a:buNone/>
            </a:pPr>
            <a:r>
              <a:rPr lang="en-US" altLang="ja-JP" sz="2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【</a:t>
            </a:r>
            <a:r>
              <a:rPr lang="ja-JP" altLang="en-US" sz="2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補足資料</a:t>
            </a:r>
            <a:r>
              <a:rPr lang="en-US" altLang="ja-JP" sz="2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】</a:t>
            </a:r>
            <a:endParaRPr lang="ja-JP" altLang="en-US" sz="20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81" name="グループ化 80"/>
          <p:cNvGrpSpPr/>
          <p:nvPr/>
        </p:nvGrpSpPr>
        <p:grpSpPr>
          <a:xfrm>
            <a:off x="486101" y="4631060"/>
            <a:ext cx="5379271" cy="138689"/>
            <a:chOff x="672404" y="5819830"/>
            <a:chExt cx="5777154" cy="141266"/>
          </a:xfrm>
        </p:grpSpPr>
        <p:sp>
          <p:nvSpPr>
            <p:cNvPr id="78" name="フリーフォーム 77"/>
            <p:cNvSpPr/>
            <p:nvPr/>
          </p:nvSpPr>
          <p:spPr>
            <a:xfrm>
              <a:off x="672404" y="5856735"/>
              <a:ext cx="5765800" cy="104361"/>
            </a:xfrm>
            <a:custGeom>
              <a:avLst/>
              <a:gdLst>
                <a:gd name="connsiteX0" fmla="*/ 0 w 5765800"/>
                <a:gd name="connsiteY0" fmla="*/ 387358 h 749365"/>
                <a:gd name="connsiteX1" fmla="*/ 711200 w 5765800"/>
                <a:gd name="connsiteY1" fmla="*/ 8 h 749365"/>
                <a:gd name="connsiteX2" fmla="*/ 1441450 w 5765800"/>
                <a:gd name="connsiteY2" fmla="*/ 374658 h 749365"/>
                <a:gd name="connsiteX3" fmla="*/ 2159000 w 5765800"/>
                <a:gd name="connsiteY3" fmla="*/ 749308 h 749365"/>
                <a:gd name="connsiteX4" fmla="*/ 2882900 w 5765800"/>
                <a:gd name="connsiteY4" fmla="*/ 400058 h 749365"/>
                <a:gd name="connsiteX5" fmla="*/ 3613150 w 5765800"/>
                <a:gd name="connsiteY5" fmla="*/ 6358 h 749365"/>
                <a:gd name="connsiteX6" fmla="*/ 4324350 w 5765800"/>
                <a:gd name="connsiteY6" fmla="*/ 387358 h 749365"/>
                <a:gd name="connsiteX7" fmla="*/ 5041900 w 5765800"/>
                <a:gd name="connsiteY7" fmla="*/ 730258 h 749365"/>
                <a:gd name="connsiteX8" fmla="*/ 5765800 w 5765800"/>
                <a:gd name="connsiteY8" fmla="*/ 374658 h 74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5800" h="749365">
                  <a:moveTo>
                    <a:pt x="0" y="387358"/>
                  </a:moveTo>
                  <a:cubicBezTo>
                    <a:pt x="235479" y="194741"/>
                    <a:pt x="470958" y="2125"/>
                    <a:pt x="711200" y="8"/>
                  </a:cubicBezTo>
                  <a:cubicBezTo>
                    <a:pt x="951442" y="-2109"/>
                    <a:pt x="1441450" y="374658"/>
                    <a:pt x="1441450" y="374658"/>
                  </a:cubicBezTo>
                  <a:cubicBezTo>
                    <a:pt x="1682750" y="499541"/>
                    <a:pt x="1918758" y="745075"/>
                    <a:pt x="2159000" y="749308"/>
                  </a:cubicBezTo>
                  <a:cubicBezTo>
                    <a:pt x="2399242" y="753541"/>
                    <a:pt x="2640542" y="523883"/>
                    <a:pt x="2882900" y="400058"/>
                  </a:cubicBezTo>
                  <a:cubicBezTo>
                    <a:pt x="3125258" y="276233"/>
                    <a:pt x="3372908" y="8475"/>
                    <a:pt x="3613150" y="6358"/>
                  </a:cubicBezTo>
                  <a:cubicBezTo>
                    <a:pt x="3853392" y="4241"/>
                    <a:pt x="4086225" y="266708"/>
                    <a:pt x="4324350" y="387358"/>
                  </a:cubicBezTo>
                  <a:cubicBezTo>
                    <a:pt x="4562475" y="508008"/>
                    <a:pt x="4801658" y="732375"/>
                    <a:pt x="5041900" y="730258"/>
                  </a:cubicBezTo>
                  <a:cubicBezTo>
                    <a:pt x="5282142" y="728141"/>
                    <a:pt x="5654675" y="427575"/>
                    <a:pt x="5765800" y="374658"/>
                  </a:cubicBez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フリーフォーム 79"/>
            <p:cNvSpPr/>
            <p:nvPr/>
          </p:nvSpPr>
          <p:spPr>
            <a:xfrm>
              <a:off x="683759" y="5819830"/>
              <a:ext cx="5765799" cy="104360"/>
            </a:xfrm>
            <a:custGeom>
              <a:avLst/>
              <a:gdLst>
                <a:gd name="connsiteX0" fmla="*/ 0 w 5765800"/>
                <a:gd name="connsiteY0" fmla="*/ 387358 h 749365"/>
                <a:gd name="connsiteX1" fmla="*/ 711200 w 5765800"/>
                <a:gd name="connsiteY1" fmla="*/ 8 h 749365"/>
                <a:gd name="connsiteX2" fmla="*/ 1441450 w 5765800"/>
                <a:gd name="connsiteY2" fmla="*/ 374658 h 749365"/>
                <a:gd name="connsiteX3" fmla="*/ 2159000 w 5765800"/>
                <a:gd name="connsiteY3" fmla="*/ 749308 h 749365"/>
                <a:gd name="connsiteX4" fmla="*/ 2882900 w 5765800"/>
                <a:gd name="connsiteY4" fmla="*/ 400058 h 749365"/>
                <a:gd name="connsiteX5" fmla="*/ 3613150 w 5765800"/>
                <a:gd name="connsiteY5" fmla="*/ 6358 h 749365"/>
                <a:gd name="connsiteX6" fmla="*/ 4324350 w 5765800"/>
                <a:gd name="connsiteY6" fmla="*/ 387358 h 749365"/>
                <a:gd name="connsiteX7" fmla="*/ 5041900 w 5765800"/>
                <a:gd name="connsiteY7" fmla="*/ 730258 h 749365"/>
                <a:gd name="connsiteX8" fmla="*/ 5765800 w 5765800"/>
                <a:gd name="connsiteY8" fmla="*/ 374658 h 74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5800" h="749365">
                  <a:moveTo>
                    <a:pt x="0" y="387358"/>
                  </a:moveTo>
                  <a:cubicBezTo>
                    <a:pt x="235479" y="194741"/>
                    <a:pt x="470958" y="2125"/>
                    <a:pt x="711200" y="8"/>
                  </a:cubicBezTo>
                  <a:cubicBezTo>
                    <a:pt x="951442" y="-2109"/>
                    <a:pt x="1441450" y="374658"/>
                    <a:pt x="1441450" y="374658"/>
                  </a:cubicBezTo>
                  <a:cubicBezTo>
                    <a:pt x="1682750" y="499541"/>
                    <a:pt x="1918758" y="745075"/>
                    <a:pt x="2159000" y="749308"/>
                  </a:cubicBezTo>
                  <a:cubicBezTo>
                    <a:pt x="2399242" y="753541"/>
                    <a:pt x="2640542" y="523883"/>
                    <a:pt x="2882900" y="400058"/>
                  </a:cubicBezTo>
                  <a:cubicBezTo>
                    <a:pt x="3125258" y="276233"/>
                    <a:pt x="3372908" y="8475"/>
                    <a:pt x="3613150" y="6358"/>
                  </a:cubicBezTo>
                  <a:cubicBezTo>
                    <a:pt x="3853392" y="4241"/>
                    <a:pt x="4086225" y="266708"/>
                    <a:pt x="4324350" y="387358"/>
                  </a:cubicBezTo>
                  <a:cubicBezTo>
                    <a:pt x="4562475" y="508008"/>
                    <a:pt x="4801658" y="732375"/>
                    <a:pt x="5041900" y="730258"/>
                  </a:cubicBezTo>
                  <a:cubicBezTo>
                    <a:pt x="5282142" y="728141"/>
                    <a:pt x="5654675" y="427575"/>
                    <a:pt x="5765800" y="374658"/>
                  </a:cubicBez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21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369</Words>
  <Application>Microsoft Office PowerPoint</Application>
  <PresentationFormat>A4 210 x 297 mm</PresentationFormat>
  <Paragraphs>100</Paragraphs>
  <Slides>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Meiryo UI</vt:lpstr>
      <vt:lpstr>ＭＳ Ｐゴシック</vt:lpstr>
      <vt:lpstr>Arial</vt:lpstr>
      <vt:lpstr>Calibri</vt:lpstr>
      <vt:lpstr>Times New Roman</vt:lpstr>
      <vt:lpstr>Office テーマ</vt:lpstr>
      <vt:lpstr>ワークシート</vt:lpstr>
      <vt:lpstr>Microsoft Excel グラフ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OSAMU NAKATANI</dc:creator>
  <cp:lastModifiedBy>Motoyasu Nonomura (野々村 元靖)</cp:lastModifiedBy>
  <cp:revision>37</cp:revision>
  <cp:lastPrinted>2017-07-05T23:16:44Z</cp:lastPrinted>
  <dcterms:created xsi:type="dcterms:W3CDTF">2017-06-30T07:31:22Z</dcterms:created>
  <dcterms:modified xsi:type="dcterms:W3CDTF">2020-09-25T06:40:47Z</dcterms:modified>
</cp:coreProperties>
</file>