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3" r:id="rId4"/>
    <p:sldId id="260" r:id="rId5"/>
    <p:sldId id="262" r:id="rId6"/>
    <p:sldId id="261" r:id="rId7"/>
  </p:sldIdLst>
  <p:sldSz cx="9144000" cy="6858000" type="screen4x3"/>
  <p:notesSz cx="6770688" cy="99028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34550" cy="495540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34543" y="1"/>
            <a:ext cx="2934549" cy="495540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AF274C00-AEDD-4359-9FB9-DF0B1E8E01B6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2950"/>
            <a:ext cx="4951412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3" tIns="45917" rIns="91833" bIns="4591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6591" y="4703642"/>
            <a:ext cx="5417508" cy="4456670"/>
          </a:xfrm>
          <a:prstGeom prst="rect">
            <a:avLst/>
          </a:prstGeom>
        </p:spPr>
        <p:txBody>
          <a:bodyPr vert="horz" lIns="91833" tIns="45917" rIns="91833" bIns="4591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05692"/>
            <a:ext cx="2934550" cy="495539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34543" y="9405692"/>
            <a:ext cx="2934549" cy="495539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8BA1DBF8-F8B0-44E1-B65C-860D7DA912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9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1DBF8-F8B0-44E1-B65C-860D7DA9125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99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1DBF8-F8B0-44E1-B65C-860D7DA9125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62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22823;&#20449;&#31934;&#27231;&#20445;&#20840;&#35336;&#30011;&#31574;&#23450;&#12503;&#12525;&#12464;&#12521;&#12512;16.11.08.xls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9512" y="299750"/>
            <a:ext cx="8856984" cy="649849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ja-JP"/>
            </a:defPPr>
            <a:lvl1pPr>
              <a:lnSpc>
                <a:spcPts val="2500"/>
              </a:lnSpc>
              <a:defRPr>
                <a:solidFill>
                  <a:schemeClr val="lt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</a:pPr>
            <a:endParaRPr lang="en-US" altLang="ja-JP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9512" y="351065"/>
            <a:ext cx="80648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ja-JP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省エネ改善実施計画の策定</a:t>
            </a:r>
            <a:endParaRPr lang="en-US" altLang="ja-JP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300"/>
              </a:lnSpc>
              <a:spcBef>
                <a:spcPts val="600"/>
              </a:spcBef>
            </a:pPr>
            <a:endParaRPr lang="en-US" altLang="ja-JP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300"/>
              </a:lnSpc>
              <a:spcBef>
                <a:spcPts val="600"/>
              </a:spcBef>
            </a:pPr>
            <a:endParaRPr lang="en-US" altLang="ja-JP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10629"/>
              </p:ext>
            </p:extLst>
          </p:nvPr>
        </p:nvGraphicFramePr>
        <p:xfrm>
          <a:off x="477968" y="2978732"/>
          <a:ext cx="8270496" cy="32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1858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大分類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実施内容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工数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84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Ｐ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予防・事後保全 層別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ＦＳ保全部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7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機器リスト整備　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（設置年・型式・能力・メーカ等）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保全周期・仕様策定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5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中長期支援は別途検討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Ｄ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保全実施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  <a:r>
                        <a:rPr kumimoji="1"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一部補佐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大信精機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作業・工事管理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Ｃ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結果の確認・検査・検収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ＦＳ・大信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計画・事後更新</a:t>
                      </a:r>
                      <a:r>
                        <a:rPr kumimoji="1" lang="ja-JP" altLang="en-US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層別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56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基準・優先順位付け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29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予算申請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適正な予算枠の設定  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（劣化修繕費・事後費</a:t>
                      </a:r>
                      <a:r>
                        <a:rPr kumimoji="1" lang="ja-JP" altLang="en-US" sz="105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sz="105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等）</a:t>
                      </a:r>
                      <a:endParaRPr kumimoji="1" lang="ja-JP" altLang="en-US" sz="105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526374" y="6309320"/>
            <a:ext cx="800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期間：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ヶ月　　予定工数：</a:t>
            </a:r>
            <a:r>
              <a:rPr lang="en-US" altLang="ja-JP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370</a:t>
            </a:r>
            <a:r>
              <a:rPr kumimoji="1" lang="ja-JP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Ｈ（移動含む）　　概算：</a:t>
            </a:r>
            <a:r>
              <a:rPr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,405</a:t>
            </a:r>
            <a:r>
              <a:rPr kumimoji="1" lang="ja-JP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千円</a:t>
            </a:r>
            <a:r>
              <a:rPr kumimoji="1" lang="ja-JP" altLang="en-US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42056" y="258639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保全品質・保全費分析　⇒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8649" y="1014190"/>
            <a:ext cx="410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目的：落</a:t>
            </a:r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ち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い計画保全 及び 保全見える化</a:t>
            </a:r>
            <a:endParaRPr kumimoji="1" lang="ja-JP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374" y="731842"/>
            <a:ext cx="601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</a:t>
            </a:r>
            <a:r>
              <a:rPr lang="ja-JP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備・空調・</a:t>
            </a:r>
            <a:r>
              <a:rPr kumimoji="1" lang="ja-JP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排水・電気</a:t>
            </a:r>
            <a:r>
              <a:rPr lang="ja-JP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建築・緑化は除く</a:t>
            </a:r>
            <a:r>
              <a:rPr lang="en-US" altLang="ja-JP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保全計画を立案する</a:t>
            </a:r>
            <a:endParaRPr kumimoji="1" lang="en-US" altLang="ja-JP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19054" y="1525970"/>
            <a:ext cx="1144277" cy="784941"/>
          </a:xfrm>
          <a:prstGeom prst="roundRect">
            <a:avLst>
              <a:gd name="adj" fmla="val 11412"/>
            </a:avLst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3149" y="1347752"/>
            <a:ext cx="666734" cy="307777"/>
          </a:xfrm>
          <a:prstGeom prst="rect">
            <a:avLst/>
          </a:prstGeom>
          <a:solidFill>
            <a:srgbClr val="E6B9B8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方針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077955" y="1525970"/>
            <a:ext cx="1488312" cy="784941"/>
          </a:xfrm>
          <a:prstGeom prst="roundRect">
            <a:avLst>
              <a:gd name="adj" fmla="val 11412"/>
            </a:avLst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850948" y="1546715"/>
            <a:ext cx="1344296" cy="764196"/>
          </a:xfrm>
          <a:prstGeom prst="roundRect">
            <a:avLst>
              <a:gd name="adj" fmla="val 11412"/>
            </a:avLst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5606347" y="1551751"/>
            <a:ext cx="1224135" cy="759160"/>
          </a:xfrm>
          <a:prstGeom prst="roundRect">
            <a:avLst>
              <a:gd name="adj" fmla="val 11412"/>
            </a:avLst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7142371" y="1528982"/>
            <a:ext cx="1344296" cy="753936"/>
          </a:xfrm>
          <a:prstGeom prst="roundRect">
            <a:avLst>
              <a:gd name="adj" fmla="val 11412"/>
            </a:avLst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8425" y="1356354"/>
            <a:ext cx="902811" cy="307777"/>
          </a:xfrm>
          <a:prstGeom prst="rect">
            <a:avLst/>
          </a:prstGeom>
          <a:solidFill>
            <a:srgbClr val="E6B9B8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全計画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09057" y="1375038"/>
            <a:ext cx="902811" cy="307777"/>
          </a:xfrm>
          <a:prstGeom prst="rect">
            <a:avLst/>
          </a:prstGeom>
          <a:solidFill>
            <a:srgbClr val="E6B9B8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全履歴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63113" y="1375093"/>
            <a:ext cx="902811" cy="307777"/>
          </a:xfrm>
          <a:prstGeom prst="rect">
            <a:avLst/>
          </a:prstGeom>
          <a:solidFill>
            <a:srgbClr val="E6B9B8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更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新計画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15480" y="1369779"/>
            <a:ext cx="902811" cy="307777"/>
          </a:xfrm>
          <a:prstGeom prst="rect">
            <a:avLst/>
          </a:prstGeom>
          <a:solidFill>
            <a:srgbClr val="E6B9B8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全実施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5294" y="163658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戦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略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手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の内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化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CBM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95803" y="1630320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全対象機器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lang="ja-JP" altLang="en-US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長期・年間・月間</a:t>
            </a:r>
          </a:p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12157" y="1664580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保全報告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部品交換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整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備後修理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83656" y="163658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更新情報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事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故故障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予備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品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337248" y="16489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基準</a:t>
            </a:r>
            <a:endParaRPr lang="ja-JP" altLang="en-US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優先順位</a:t>
            </a:r>
            <a:endParaRPr lang="ja-JP" altLang="en-US" sz="12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左右矢印 8"/>
          <p:cNvSpPr/>
          <p:nvPr/>
        </p:nvSpPr>
        <p:spPr>
          <a:xfrm>
            <a:off x="5195244" y="1795385"/>
            <a:ext cx="411103" cy="261610"/>
          </a:xfrm>
          <a:prstGeom prst="leftRightArrow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右矢印 33"/>
          <p:cNvSpPr/>
          <p:nvPr/>
        </p:nvSpPr>
        <p:spPr>
          <a:xfrm>
            <a:off x="1735133" y="1812914"/>
            <a:ext cx="267087" cy="272757"/>
          </a:xfrm>
          <a:prstGeom prst="rightArrow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右矢印 34"/>
          <p:cNvSpPr/>
          <p:nvPr/>
        </p:nvSpPr>
        <p:spPr>
          <a:xfrm>
            <a:off x="3583861" y="1774214"/>
            <a:ext cx="267087" cy="272757"/>
          </a:xfrm>
          <a:prstGeom prst="rightArrow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右矢印 35"/>
          <p:cNvSpPr/>
          <p:nvPr/>
        </p:nvSpPr>
        <p:spPr>
          <a:xfrm>
            <a:off x="6875284" y="1696362"/>
            <a:ext cx="267087" cy="272757"/>
          </a:xfrm>
          <a:prstGeom prst="rightArrow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U ターン矢印 37"/>
          <p:cNvSpPr/>
          <p:nvPr/>
        </p:nvSpPr>
        <p:spPr>
          <a:xfrm flipH="1" flipV="1">
            <a:off x="2582009" y="2266736"/>
            <a:ext cx="2051161" cy="276394"/>
          </a:xfrm>
          <a:prstGeom prst="uturnArrow">
            <a:avLst>
              <a:gd name="adj1" fmla="val 39566"/>
              <a:gd name="adj2" fmla="val 25000"/>
              <a:gd name="adj3" fmla="val 25000"/>
              <a:gd name="adj4" fmla="val 43750"/>
              <a:gd name="adj5" fmla="val 10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屈折矢印 38"/>
          <p:cNvSpPr/>
          <p:nvPr/>
        </p:nvSpPr>
        <p:spPr>
          <a:xfrm rot="16200000" flipH="1">
            <a:off x="5375403" y="1649827"/>
            <a:ext cx="325206" cy="1478252"/>
          </a:xfrm>
          <a:prstGeom prst="bentUpArrow">
            <a:avLst>
              <a:gd name="adj1" fmla="val 32700"/>
              <a:gd name="adj2" fmla="val 25000"/>
              <a:gd name="adj3" fmla="val 25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屈折矢印 39"/>
          <p:cNvSpPr/>
          <p:nvPr/>
        </p:nvSpPr>
        <p:spPr>
          <a:xfrm rot="16200000" flipH="1">
            <a:off x="7006687" y="1640646"/>
            <a:ext cx="325206" cy="1478252"/>
          </a:xfrm>
          <a:prstGeom prst="bentUpArrow">
            <a:avLst>
              <a:gd name="adj1" fmla="val 32700"/>
              <a:gd name="adj2" fmla="val 25000"/>
              <a:gd name="adj3" fmla="val 25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991740" y="2593381"/>
            <a:ext cx="2592288" cy="322232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85955" y="262635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（保全費低減・延命化）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966387" y="2586390"/>
            <a:ext cx="1114654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予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算申請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24735" y="-80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/4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99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14597" y="112261"/>
            <a:ext cx="5243203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省エネ改善実施計画の策定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24735" y="-80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1/4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aphicFrame>
        <p:nvGraphicFramePr>
          <p:cNvPr id="55" name="表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14904"/>
              </p:ext>
            </p:extLst>
          </p:nvPr>
        </p:nvGraphicFramePr>
        <p:xfrm>
          <a:off x="7740352" y="5165464"/>
          <a:ext cx="8975382" cy="3385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96">
                  <a:extLst>
                    <a:ext uri="{9D8B030D-6E8A-4147-A177-3AD203B41FA5}">
                      <a16:colId xmlns:a16="http://schemas.microsoft.com/office/drawing/2014/main" val="139272636"/>
                    </a:ext>
                  </a:extLst>
                </a:gridCol>
                <a:gridCol w="2113353">
                  <a:extLst>
                    <a:ext uri="{9D8B030D-6E8A-4147-A177-3AD203B41FA5}">
                      <a16:colId xmlns:a16="http://schemas.microsoft.com/office/drawing/2014/main" val="2292371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740836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省エネ改善計画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保全計画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概算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担当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1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Ｐ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</a:t>
                      </a:r>
                    </a:p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改善計画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中長期戦略　方針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中長期戦略　方針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400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千円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データベースは別途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システムはＦＳ支援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1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ECO</a:t>
                      </a:r>
                      <a:r>
                        <a:rPr kumimoji="1" lang="en-US" altLang="ja-JP" sz="1200" b="0" i="0" u="none" strike="noStrike" kern="1200" cap="none" spc="0" normalizeH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vision</a:t>
                      </a:r>
                      <a:r>
                        <a:rPr kumimoji="1" lang="ja-JP" altLang="en-US" sz="1200" b="0" i="0" u="none" strike="noStrike" kern="1200" cap="none" spc="0" normalizeH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・目標設定</a:t>
                      </a:r>
                      <a:endParaRPr kumimoji="1" lang="en-US" altLang="ja-JP" sz="1200" b="0" i="0" u="none" strike="noStrike" kern="1200" cap="none" spc="0" normalizeH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更新・ＣＢＭ化・各方策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16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Ｄ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省エネ診断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中長期計画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保全実施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中長期計画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（無料）</a:t>
                      </a:r>
                    </a:p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ＦＳ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年間改善計画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7172"/>
                  </a:ext>
                </a:extLst>
              </a:tr>
              <a:tr h="18882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年間保全計画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01436"/>
                  </a:ext>
                </a:extLst>
              </a:tr>
              <a:tr h="25491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省エネ診断実施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460119"/>
                  </a:ext>
                </a:extLst>
              </a:tr>
              <a:tr h="25491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改善実行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管理改善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点検・整備の実施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保全結果確認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要見積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ＦＳ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15491"/>
                  </a:ext>
                </a:extLst>
              </a:tr>
              <a:tr h="25491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設備改善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92231"/>
                  </a:ext>
                </a:extLst>
              </a:tr>
              <a:tr h="2549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Ｃ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結果確認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エネルギ計測　効果確認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結果確認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性能確認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916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改善事例</a:t>
                      </a:r>
                    </a:p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改善実績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優先順位</a:t>
                      </a:r>
                    </a:p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計画値比較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更新計画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計画・事後更新　層別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客先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91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基準・優先順位付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19140"/>
                  </a:ext>
                </a:extLst>
              </a:tr>
              <a:tr h="3370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次年度反映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改善やりつくし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次年度反映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保全実施報告反映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87129"/>
                  </a:ext>
                </a:extLst>
              </a:tr>
            </a:tbl>
          </a:graphicData>
        </a:graphic>
      </p:graphicFrame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593663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179512" y="351065"/>
            <a:ext cx="806489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省エネ改善実施計画の策定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348864" y="403627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保全品質・保全費分析　⇒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348864" y="5517232"/>
            <a:ext cx="448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目的：落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ち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の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な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い計画保全 及び 保全見える化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86701" y="4913107"/>
            <a:ext cx="6567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備・空調・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排水・電気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建築・緑化は除く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保全計画を立案する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3398384" y="3854817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（保全費低減・延命化）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973195" y="4036274"/>
            <a:ext cx="1114654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予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算申請</a:t>
            </a:r>
            <a:endParaRPr kumimoji="1" lang="ja-JP" alt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24735" y="-80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1/4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06485" y="2268697"/>
            <a:ext cx="8549153" cy="3726238"/>
            <a:chOff x="106485" y="2268697"/>
            <a:chExt cx="8549153" cy="3726238"/>
          </a:xfrm>
        </p:grpSpPr>
        <p:grpSp>
          <p:nvGrpSpPr>
            <p:cNvPr id="139" name="グループ化 138"/>
            <p:cNvGrpSpPr/>
            <p:nvPr/>
          </p:nvGrpSpPr>
          <p:grpSpPr>
            <a:xfrm>
              <a:off x="467544" y="2268697"/>
              <a:ext cx="8188094" cy="3726238"/>
              <a:chOff x="509954" y="1192652"/>
              <a:chExt cx="8188094" cy="3726238"/>
            </a:xfrm>
          </p:grpSpPr>
          <p:grpSp>
            <p:nvGrpSpPr>
              <p:cNvPr id="105" name="グループ化 104"/>
              <p:cNvGrpSpPr/>
              <p:nvPr/>
            </p:nvGrpSpPr>
            <p:grpSpPr>
              <a:xfrm>
                <a:off x="509954" y="1192652"/>
                <a:ext cx="8177766" cy="1254871"/>
                <a:chOff x="520282" y="1186856"/>
                <a:chExt cx="8177766" cy="1254871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520282" y="1187534"/>
                  <a:ext cx="1633403" cy="1131079"/>
                  <a:chOff x="419215" y="2544822"/>
                  <a:chExt cx="1633403" cy="1131079"/>
                </a:xfrm>
              </p:grpSpPr>
              <p:sp>
                <p:nvSpPr>
                  <p:cNvPr id="4" name="テキスト ボックス 3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①方針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27" name="テキスト ボックス 26"/>
                  <p:cNvSpPr txBox="1"/>
                  <p:nvPr/>
                </p:nvSpPr>
                <p:spPr>
                  <a:xfrm>
                    <a:off x="419215" y="2859329"/>
                    <a:ext cx="1633403" cy="8165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中長期</a:t>
                    </a: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戦略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ja-JP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ECO</a:t>
                    </a:r>
                    <a:r>
                      <a:rPr kumimoji="1" lang="en-US" altLang="ja-JP" sz="1600" b="0" i="0" u="none" strike="noStrike" kern="1200" cap="none" spc="0" normalizeH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 vision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各社目標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37" name="グループ化 36"/>
                <p:cNvGrpSpPr/>
                <p:nvPr/>
              </p:nvGrpSpPr>
              <p:grpSpPr>
                <a:xfrm>
                  <a:off x="2700607" y="1186856"/>
                  <a:ext cx="1633403" cy="1131079"/>
                  <a:chOff x="419215" y="2544822"/>
                  <a:chExt cx="1633403" cy="1131079"/>
                </a:xfrm>
              </p:grpSpPr>
              <p:sp>
                <p:nvSpPr>
                  <p:cNvPr id="42" name="テキスト ボックス 41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②実施計画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3" name="テキスト ボックス 42"/>
                  <p:cNvSpPr txBox="1"/>
                  <p:nvPr/>
                </p:nvSpPr>
                <p:spPr>
                  <a:xfrm>
                    <a:off x="419215" y="2859328"/>
                    <a:ext cx="1633403" cy="8165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工場</a:t>
                    </a: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・設備の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中期</a:t>
                    </a: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改善計画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年間改善計画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44" name="グループ化 43"/>
                <p:cNvGrpSpPr/>
                <p:nvPr/>
              </p:nvGrpSpPr>
              <p:grpSpPr>
                <a:xfrm>
                  <a:off x="4875271" y="1187534"/>
                  <a:ext cx="1633403" cy="1130401"/>
                  <a:chOff x="419215" y="2544822"/>
                  <a:chExt cx="1633403" cy="1130401"/>
                </a:xfrm>
              </p:grpSpPr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③改善実行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" name="テキスト ボックス 45"/>
                  <p:cNvSpPr txBox="1"/>
                  <p:nvPr/>
                </p:nvSpPr>
                <p:spPr>
                  <a:xfrm>
                    <a:off x="419215" y="2859328"/>
                    <a:ext cx="1633403" cy="8158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供給・生産の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管理改善</a:t>
                    </a:r>
                    <a:endParaRPr kumimoji="1" lang="en-US" altLang="ja-JP" sz="1600" b="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設備改善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47" name="グループ化 46"/>
                <p:cNvGrpSpPr/>
                <p:nvPr/>
              </p:nvGrpSpPr>
              <p:grpSpPr>
                <a:xfrm>
                  <a:off x="7064645" y="1186856"/>
                  <a:ext cx="1633403" cy="1131079"/>
                  <a:chOff x="419215" y="2544822"/>
                  <a:chExt cx="1633403" cy="1131079"/>
                </a:xfrm>
              </p:grpSpPr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④改善履歴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9" name="テキスト ボックス 48"/>
                  <p:cNvSpPr txBox="1"/>
                  <p:nvPr/>
                </p:nvSpPr>
                <p:spPr>
                  <a:xfrm>
                    <a:off x="419215" y="2859328"/>
                    <a:ext cx="1633403" cy="8165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工場・設備の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改善事例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改善実績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cxnSp>
              <p:nvCxnSpPr>
                <p:cNvPr id="31" name="カギ線コネクタ 30"/>
                <p:cNvCxnSpPr/>
                <p:nvPr/>
              </p:nvCxnSpPr>
              <p:spPr>
                <a:xfrm rot="10800000" flipV="1">
                  <a:off x="1691680" y="1897380"/>
                  <a:ext cx="1181060" cy="292220"/>
                </a:xfrm>
                <a:prstGeom prst="bentConnector3">
                  <a:avLst/>
                </a:prstGeom>
                <a:ln w="19050">
                  <a:solidFill>
                    <a:srgbClr val="00B05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カギ線コネクタ 73"/>
                <p:cNvCxnSpPr/>
                <p:nvPr/>
              </p:nvCxnSpPr>
              <p:spPr>
                <a:xfrm rot="10800000" flipV="1">
                  <a:off x="4139954" y="1898649"/>
                  <a:ext cx="1117846" cy="290949"/>
                </a:xfrm>
                <a:prstGeom prst="bentConnector3">
                  <a:avLst/>
                </a:prstGeom>
                <a:ln w="19050">
                  <a:solidFill>
                    <a:srgbClr val="00B05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カギ線コネクタ 74"/>
                <p:cNvCxnSpPr/>
                <p:nvPr/>
              </p:nvCxnSpPr>
              <p:spPr>
                <a:xfrm flipH="1">
                  <a:off x="4687148" y="2176462"/>
                  <a:ext cx="570653" cy="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カギ線コネクタ 81"/>
                <p:cNvCxnSpPr/>
                <p:nvPr/>
              </p:nvCxnSpPr>
              <p:spPr>
                <a:xfrm rot="10800000">
                  <a:off x="6300192" y="2043490"/>
                  <a:ext cx="1152128" cy="13456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B05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右中かっこ 87"/>
                <p:cNvSpPr/>
                <p:nvPr/>
              </p:nvSpPr>
              <p:spPr>
                <a:xfrm>
                  <a:off x="6156176" y="1833212"/>
                  <a:ext cx="144016" cy="420555"/>
                </a:xfrm>
                <a:prstGeom prst="rightBrac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4" name="カギ線コネクタ 93"/>
                <p:cNvCxnSpPr/>
                <p:nvPr/>
              </p:nvCxnSpPr>
              <p:spPr>
                <a:xfrm flipV="1">
                  <a:off x="1336983" y="2173675"/>
                  <a:ext cx="6968841" cy="268052"/>
                </a:xfrm>
                <a:prstGeom prst="bentConnector3">
                  <a:avLst>
                    <a:gd name="adj1" fmla="val 103943"/>
                  </a:avLst>
                </a:prstGeom>
                <a:ln w="19050">
                  <a:solidFill>
                    <a:srgbClr val="00B05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カギ線コネクタ 74"/>
                <p:cNvCxnSpPr/>
                <p:nvPr/>
              </p:nvCxnSpPr>
              <p:spPr>
                <a:xfrm>
                  <a:off x="1346816" y="2253767"/>
                  <a:ext cx="0" cy="18796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カギ線コネクタ 74"/>
              <p:cNvCxnSpPr/>
              <p:nvPr/>
            </p:nvCxnSpPr>
            <p:spPr>
              <a:xfrm>
                <a:off x="3491880" y="2324110"/>
                <a:ext cx="1" cy="310483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triangle" w="lg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グループ化 113"/>
              <p:cNvGrpSpPr/>
              <p:nvPr/>
            </p:nvGrpSpPr>
            <p:grpSpPr>
              <a:xfrm>
                <a:off x="520282" y="3664019"/>
                <a:ext cx="8177766" cy="1254871"/>
                <a:chOff x="520282" y="1186856"/>
                <a:chExt cx="8177766" cy="1254871"/>
              </a:xfrm>
            </p:grpSpPr>
            <p:grpSp>
              <p:nvGrpSpPr>
                <p:cNvPr id="115" name="グループ化 114"/>
                <p:cNvGrpSpPr/>
                <p:nvPr/>
              </p:nvGrpSpPr>
              <p:grpSpPr>
                <a:xfrm>
                  <a:off x="520282" y="1187534"/>
                  <a:ext cx="1633403" cy="1131079"/>
                  <a:chOff x="419215" y="2544822"/>
                  <a:chExt cx="1633403" cy="1131079"/>
                </a:xfrm>
              </p:grpSpPr>
              <p:sp>
                <p:nvSpPr>
                  <p:cNvPr id="132" name="テキスト ボックス 131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①方針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133" name="テキスト ボックス 132"/>
                  <p:cNvSpPr txBox="1"/>
                  <p:nvPr/>
                </p:nvSpPr>
                <p:spPr>
                  <a:xfrm>
                    <a:off x="419215" y="2859329"/>
                    <a:ext cx="1633403" cy="8165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中長期</a:t>
                    </a: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戦略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更新・</a:t>
                    </a:r>
                    <a:r>
                      <a:rPr lang="en-US" altLang="ja-JP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CBM</a:t>
                    </a: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化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各社方策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116" name="グループ化 115"/>
                <p:cNvGrpSpPr/>
                <p:nvPr/>
              </p:nvGrpSpPr>
              <p:grpSpPr>
                <a:xfrm>
                  <a:off x="2700607" y="1186856"/>
                  <a:ext cx="1633403" cy="1131079"/>
                  <a:chOff x="419215" y="2544822"/>
                  <a:chExt cx="1633403" cy="1131079"/>
                </a:xfrm>
              </p:grpSpPr>
              <p:sp>
                <p:nvSpPr>
                  <p:cNvPr id="130" name="テキスト ボックス 129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②保全計画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131" name="テキスト ボックス 130"/>
                  <p:cNvSpPr txBox="1"/>
                  <p:nvPr/>
                </p:nvSpPr>
                <p:spPr>
                  <a:xfrm>
                    <a:off x="419215" y="2859328"/>
                    <a:ext cx="1633403" cy="8165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工場</a:t>
                    </a: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・設備の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中期保全計画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年間保全計画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117" name="グループ化 116"/>
                <p:cNvGrpSpPr/>
                <p:nvPr/>
              </p:nvGrpSpPr>
              <p:grpSpPr>
                <a:xfrm>
                  <a:off x="4875271" y="1187534"/>
                  <a:ext cx="1633403" cy="1130401"/>
                  <a:chOff x="419215" y="2544822"/>
                  <a:chExt cx="1633403" cy="1130401"/>
                </a:xfrm>
              </p:grpSpPr>
              <p:sp>
                <p:nvSpPr>
                  <p:cNvPr id="128" name="テキスト ボックス 127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③保全実施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129" name="テキスト ボックス 128"/>
                  <p:cNvSpPr txBox="1"/>
                  <p:nvPr/>
                </p:nvSpPr>
                <p:spPr>
                  <a:xfrm>
                    <a:off x="419215" y="2859328"/>
                    <a:ext cx="1633403" cy="8158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工場・設備の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整備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点検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118" name="グループ化 117"/>
                <p:cNvGrpSpPr/>
                <p:nvPr/>
              </p:nvGrpSpPr>
              <p:grpSpPr>
                <a:xfrm>
                  <a:off x="7064645" y="1186856"/>
                  <a:ext cx="1633403" cy="1131079"/>
                  <a:chOff x="419215" y="2544822"/>
                  <a:chExt cx="1633403" cy="1131079"/>
                </a:xfrm>
              </p:grpSpPr>
              <p:sp>
                <p:nvSpPr>
                  <p:cNvPr id="126" name="テキスト ボックス 125"/>
                  <p:cNvSpPr txBox="1"/>
                  <p:nvPr/>
                </p:nvSpPr>
                <p:spPr>
                  <a:xfrm>
                    <a:off x="419215" y="2544822"/>
                    <a:ext cx="1633403" cy="31450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rPr>
                      <a:t>④保全履歴</a:t>
                    </a:r>
                    <a:endParaRPr kumimoji="1" lang="ja-JP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127" name="テキスト ボックス 126"/>
                  <p:cNvSpPr txBox="1"/>
                  <p:nvPr/>
                </p:nvSpPr>
                <p:spPr>
                  <a:xfrm>
                    <a:off x="419215" y="2859328"/>
                    <a:ext cx="1633403" cy="8165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事故報告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ja-JP" altLang="en-US" sz="1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予備品</a:t>
                    </a:r>
                    <a:endParaRPr lang="en-US" altLang="ja-JP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ja-JP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保全実施報告</a:t>
                    </a:r>
                    <a:endParaRPr kumimoji="1" lang="en-US" altLang="ja-JP" sz="1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cxnSp>
              <p:nvCxnSpPr>
                <p:cNvPr id="119" name="カギ線コネクタ 118"/>
                <p:cNvCxnSpPr/>
                <p:nvPr/>
              </p:nvCxnSpPr>
              <p:spPr>
                <a:xfrm rot="10800000" flipV="1">
                  <a:off x="1681352" y="1897378"/>
                  <a:ext cx="1191389" cy="276295"/>
                </a:xfrm>
                <a:prstGeom prst="bentConnector3">
                  <a:avLst/>
                </a:prstGeom>
                <a:ln w="19050">
                  <a:solidFill>
                    <a:srgbClr val="C0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カギ線コネクタ 119"/>
                <p:cNvCxnSpPr/>
                <p:nvPr/>
              </p:nvCxnSpPr>
              <p:spPr>
                <a:xfrm rot="10800000" flipV="1">
                  <a:off x="4139954" y="1898649"/>
                  <a:ext cx="1117846" cy="290949"/>
                </a:xfrm>
                <a:prstGeom prst="bentConnector3">
                  <a:avLst/>
                </a:prstGeom>
                <a:ln w="19050">
                  <a:solidFill>
                    <a:srgbClr val="C0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カギ線コネクタ 74"/>
                <p:cNvCxnSpPr/>
                <p:nvPr/>
              </p:nvCxnSpPr>
              <p:spPr>
                <a:xfrm flipH="1">
                  <a:off x="4687148" y="2176462"/>
                  <a:ext cx="570653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カギ線コネクタ 121"/>
                <p:cNvCxnSpPr/>
                <p:nvPr/>
              </p:nvCxnSpPr>
              <p:spPr>
                <a:xfrm rot="10800000">
                  <a:off x="6300192" y="2043491"/>
                  <a:ext cx="936104" cy="146108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C0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右中かっこ 122"/>
                <p:cNvSpPr/>
                <p:nvPr/>
              </p:nvSpPr>
              <p:spPr>
                <a:xfrm>
                  <a:off x="6156176" y="1833212"/>
                  <a:ext cx="144016" cy="420555"/>
                </a:xfrm>
                <a:prstGeom prst="righ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4" name="カギ線コネクタ 123"/>
                <p:cNvCxnSpPr/>
                <p:nvPr/>
              </p:nvCxnSpPr>
              <p:spPr>
                <a:xfrm flipV="1">
                  <a:off x="1336983" y="2173674"/>
                  <a:ext cx="7195457" cy="268053"/>
                </a:xfrm>
                <a:prstGeom prst="bentConnector3">
                  <a:avLst>
                    <a:gd name="adj1" fmla="val 101573"/>
                  </a:avLst>
                </a:prstGeom>
                <a:ln w="19050"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カギ線コネクタ 74"/>
                <p:cNvCxnSpPr/>
                <p:nvPr/>
              </p:nvCxnSpPr>
              <p:spPr>
                <a:xfrm>
                  <a:off x="1346816" y="2253767"/>
                  <a:ext cx="0" cy="18796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headEnd type="triangle" w="lg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カギ線コネクタ 74"/>
              <p:cNvCxnSpPr/>
              <p:nvPr/>
            </p:nvCxnSpPr>
            <p:spPr>
              <a:xfrm flipV="1">
                <a:off x="3491879" y="3347467"/>
                <a:ext cx="1" cy="310483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triangle" w="lg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グループ化 51"/>
              <p:cNvGrpSpPr/>
              <p:nvPr/>
            </p:nvGrpSpPr>
            <p:grpSpPr>
              <a:xfrm>
                <a:off x="2700606" y="2564904"/>
                <a:ext cx="1633403" cy="890129"/>
                <a:chOff x="419215" y="2544822"/>
                <a:chExt cx="1633403" cy="890129"/>
              </a:xfrm>
            </p:grpSpPr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419215" y="2544822"/>
                  <a:ext cx="1633403" cy="314506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6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設備台帳</a:t>
                  </a:r>
                  <a:endParaRPr kumimoji="1" lang="ja-JP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419215" y="2859329"/>
                  <a:ext cx="1633403" cy="575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ja-JP" altLang="en-US" sz="1600" dirty="0" smtClean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工場・設備毎の</a:t>
                  </a:r>
                  <a:endParaRPr lang="en-US" altLang="ja-JP" sz="1600" dirty="0" smtClean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600" b="0" i="0" u="none" strike="noStrike" kern="1200" cap="none" spc="0" normalizeH="0" baseline="0" noProof="0" dirty="0" smtClean="0">
                      <a:ln>
                        <a:noFill/>
                      </a:ln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設備資産情報</a:t>
                  </a:r>
                  <a:endParaRPr kumimoji="1" lang="en-US" altLang="ja-JP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sp>
          <p:nvSpPr>
            <p:cNvPr id="59" name="正方形/長方形 58"/>
            <p:cNvSpPr/>
            <p:nvPr/>
          </p:nvSpPr>
          <p:spPr>
            <a:xfrm>
              <a:off x="106485" y="2268697"/>
              <a:ext cx="360000" cy="1131079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省エネ推進</a:t>
              </a:r>
              <a:endPara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21021" y="4737407"/>
              <a:ext cx="360000" cy="1131079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sz="1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保全推進</a:t>
              </a:r>
              <a:endParaRPr kumimoji="1"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0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17576" y="299750"/>
            <a:ext cx="8746911" cy="644627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ja-JP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endParaRPr lang="en-US" altLang="ja-JP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altLang="ja-JP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4346" y="534885"/>
            <a:ext cx="367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2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</a:t>
            </a:r>
            <a:r>
              <a:rPr lang="ja-JP" altLang="en-US" sz="2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</a:t>
            </a:r>
            <a:r>
              <a:rPr lang="ja-JP" altLang="en-US" sz="2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 策定の進め方</a:t>
            </a:r>
            <a:endParaRPr kumimoji="1" lang="ja-JP" altLang="en-US" sz="24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78285" y="1252158"/>
            <a:ext cx="1510330" cy="13215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203838" y="1252157"/>
            <a:ext cx="1656184" cy="13215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4128308" y="1252158"/>
            <a:ext cx="1656184" cy="13215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6014982" y="1252158"/>
            <a:ext cx="1656184" cy="13215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1947072" y="1677051"/>
            <a:ext cx="233602" cy="302342"/>
          </a:xfrm>
          <a:prstGeom prst="right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3908866" y="1693203"/>
            <a:ext cx="233602" cy="302342"/>
          </a:xfrm>
          <a:prstGeom prst="right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818704" y="1693203"/>
            <a:ext cx="233602" cy="302342"/>
          </a:xfrm>
          <a:prstGeom prst="right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23563" y="1352843"/>
            <a:ext cx="1556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データ整理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不明な点は</a:t>
            </a:r>
            <a:endParaRPr kumimoji="1" lang="ja-JP" alt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竣工図書で確認</a:t>
            </a:r>
          </a:p>
          <a:p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持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込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みバソコン仮入力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89630" y="1342048"/>
            <a:ext cx="149592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保全管理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作成・入力</a:t>
            </a:r>
          </a:p>
          <a:p>
            <a:endParaRPr lang="ja-JP" altLang="en-US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動作確認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仕様書・報告書リンク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予算表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7935283" y="1268310"/>
            <a:ext cx="669165" cy="13054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7699159" y="1715547"/>
            <a:ext cx="233602" cy="302342"/>
          </a:xfrm>
          <a:prstGeom prst="right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9059" y="1349599"/>
            <a:ext cx="14798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設備・機器の型式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ja-JP" alt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ど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確認</a:t>
            </a:r>
            <a:endParaRPr lang="ja-JP" alt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時間がかかる時は</a:t>
            </a:r>
          </a:p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写真撮影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1212" y="1495356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打合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せ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システム仕様確認</a:t>
            </a: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工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事帳票提出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54073" y="1406999"/>
            <a:ext cx="492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提出</a:t>
            </a: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説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明</a:t>
            </a:r>
            <a:endParaRPr lang="ja-JP" alt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15352" y="989559"/>
            <a:ext cx="181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場所：ファシリティーズ</a:t>
            </a:r>
            <a:endParaRPr kumimoji="1" lang="ja-JP" altLang="en-US" sz="12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289059" y="991311"/>
            <a:ext cx="151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場所：大信 現地</a:t>
            </a:r>
            <a:endParaRPr kumimoji="1" lang="ja-JP" altLang="en-US" sz="12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3563" y="991311"/>
            <a:ext cx="151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場所：大信 会議室</a:t>
            </a:r>
            <a:endParaRPr kumimoji="1" lang="ja-JP" altLang="en-US" sz="12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6291" y="2636912"/>
            <a:ext cx="851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組でそれぞれ設備を確認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大信は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5,6H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処　⇒　自社に戻り、保全システムに入力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42965" y="3050533"/>
            <a:ext cx="367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 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策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定の狙い</a:t>
            </a:r>
            <a:endParaRPr kumimoji="1" lang="ja-JP" altLang="en-US" sz="20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577482" y="3517266"/>
            <a:ext cx="8026965" cy="2360006"/>
          </a:xfrm>
          <a:prstGeom prst="roundRect">
            <a:avLst>
              <a:gd name="adj" fmla="val 7363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21302" y="3661281"/>
            <a:ext cx="74130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保全項目の洩れがなくなり、故障低減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２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保全費平準化が出来、経費の予測、劣化度が見える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コンディションが分かり適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正な周期で保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全ができる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４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仕様が明確になり、設備の弱点見える</a:t>
            </a:r>
          </a:p>
          <a:p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５．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弱点を強化でき、延命できる</a:t>
            </a: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2492" y="3746590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27835" y="3112089"/>
            <a:ext cx="2034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◎大信の第一の狙い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6291" y="6165304"/>
            <a:ext cx="552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画策定　完了　</a:t>
            </a:r>
            <a:r>
              <a:rPr lang="en-US" altLang="ja-JP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 action="ppaction://hlinkfile"/>
              </a:rPr>
              <a:t>10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 action="ppaction://hlinkfile"/>
              </a:rPr>
              <a:t>月</a:t>
            </a:r>
            <a:r>
              <a:rPr lang="en-US" altLang="ja-JP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 action="ppaction://hlinkfile"/>
              </a:rPr>
              <a:t>25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 action="ppaction://hlinkfile"/>
              </a:rPr>
              <a:t>日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3" action="ppaction://hlinkfile"/>
              </a:rPr>
              <a:t>納入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kumimoji="1" lang="ja-JP" altLang="en-US" sz="20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424735" y="-80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2</a:t>
            </a:r>
            <a:r>
              <a:rPr kumimoji="1"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/4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76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07504" y="299750"/>
            <a:ext cx="8856983" cy="644627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ja-JP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endParaRPr lang="en-US" altLang="ja-JP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altLang="ja-JP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1156" y="278844"/>
            <a:ext cx="3675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 策定の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ja-JP" altLang="en-US" sz="20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24735" y="-80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</a:t>
            </a:r>
            <a:r>
              <a:rPr kumimoji="1"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/4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8461"/>
              </p:ext>
            </p:extLst>
          </p:nvPr>
        </p:nvGraphicFramePr>
        <p:xfrm>
          <a:off x="281387" y="692696"/>
          <a:ext cx="8467077" cy="55201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5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73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主な保全項目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現状</a:t>
                      </a:r>
                      <a:endParaRPr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推奨</a:t>
                      </a:r>
                      <a:endParaRPr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簡素化可</a:t>
                      </a:r>
                      <a:endParaRPr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不足</a:t>
                      </a:r>
                      <a:endParaRPr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コスト千円</a:t>
                      </a:r>
                      <a:endParaRPr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 rowSpan="7"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空圧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空圧機クーラ水側清掃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－２００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3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空圧機圧縮機清掃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２Ｙ</a:t>
                      </a:r>
                      <a:endParaRPr kumimoji="1"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３Ｙ</a:t>
                      </a:r>
                      <a:endParaRPr kumimoji="1"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－３００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8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空圧機軸受測定・整備</a:t>
                      </a:r>
                      <a:endParaRPr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４Ｙ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－１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４００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6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空圧機電動機整備</a:t>
                      </a:r>
                      <a:endParaRPr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８～１０Ｙ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８Ｙ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３００</a:t>
                      </a:r>
                      <a:endParaRPr kumimoji="1" lang="ja-JP" altLang="en-US" sz="1200" b="1" kern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空圧機吐出弁点検</a:t>
                      </a:r>
                      <a:endParaRPr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7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水冷式ドライヤー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kern="120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１００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7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自動制御盤　バッテリ・直流電源交換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２Ｙ・１０Ｙ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６００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排水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ＰＨ計点検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各排水槽清掃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3-5Y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kern="120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６００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41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制御盤点検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kern="120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空調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重油暖房機点検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en-US" altLang="ja-JP" sz="12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586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空冷・水冷・インスパック点検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４００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4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制御盤点検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kern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kern="120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２Ｙ</a:t>
                      </a:r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２００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128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電気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ＧＩＳ点検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６Ｙ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357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400" b="1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避雷器点検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357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400" b="1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配電盤点検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 vMerge="1">
                  <a:txBody>
                    <a:bodyPr/>
                    <a:lstStyle/>
                    <a:p>
                      <a:pPr algn="r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35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共通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各種ポンプ点検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事後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３Ｙ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○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６００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59531" y="6271996"/>
            <a:ext cx="8352928" cy="380722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</a:ln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簡素化できる保全があるが、不足する保全もあり、予算が約４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%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増見込み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78083" y="33265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増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１</a:t>
            </a:r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,200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4" y="387704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大信精機の保全費は大よそ</a:t>
            </a:r>
            <a:r>
              <a:rPr kumimoji="1" lang="en-US" altLang="ja-JP" sz="12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2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百万　事後修理</a:t>
            </a:r>
            <a:r>
              <a:rPr lang="en-US" altLang="ja-JP" sz="12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百万</a:t>
            </a:r>
            <a:endParaRPr kumimoji="1" lang="ja-JP" altLang="en-US" sz="12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07504" y="299750"/>
            <a:ext cx="8928992" cy="644627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ja-JP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altLang="ja-JP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ja-JP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endParaRPr lang="en-US" altLang="ja-JP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altLang="ja-JP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7148"/>
              </p:ext>
            </p:extLst>
          </p:nvPr>
        </p:nvGraphicFramePr>
        <p:xfrm>
          <a:off x="251520" y="764705"/>
          <a:ext cx="8640959" cy="526239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001">
                <a:tc rowSpan="2" gridSpan="2"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取組事項</a:t>
                      </a:r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 sz="16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r>
                        <a:rPr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endParaRPr lang="en-US" altLang="ja-JP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ja-JP" altLang="en-US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r>
                        <a:rPr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endParaRPr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管理費</a:t>
                      </a:r>
                      <a:endParaRPr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3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10    11</a:t>
                      </a:r>
                      <a:r>
                        <a:rPr lang="ja-JP" altLang="en-US" b="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  </a:t>
                      </a:r>
                      <a:r>
                        <a:rPr lang="en-US" altLang="ja-JP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lang="ja-JP" altLang="en-US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lang="ja-JP" altLang="en-US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lang="en-US" altLang="ja-JP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 </a:t>
                      </a:r>
                      <a:r>
                        <a:rPr lang="en-US" altLang="ja-JP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ja-JP" altLang="en-US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4   6  </a:t>
                      </a:r>
                      <a:r>
                        <a:rPr lang="ja-JP" altLang="en-US" b="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lang="en-US" altLang="ja-JP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9  12  3</a:t>
                      </a:r>
                      <a:endParaRPr lang="ja-JP" altLang="en-US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打合せ・帳票提出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2,400</a:t>
                      </a:r>
                      <a:endParaRPr kumimoji="1" lang="ja-JP" altLang="en-US" sz="16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千円</a:t>
                      </a:r>
                    </a:p>
                    <a:p>
                      <a:pPr algn="ctr"/>
                      <a:endParaRPr kumimoji="1" lang="ja-JP" altLang="en-US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完了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95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kern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各設備の現地確認・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データ入力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6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保全プログラム作成と確認</a:t>
                      </a:r>
                      <a:endParaRPr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85">
                <a:tc vMerge="1">
                  <a:txBody>
                    <a:bodyPr/>
                    <a:lstStyle/>
                    <a:p>
                      <a:endParaRPr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納入・取扱説明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</a:t>
                      </a:r>
                      <a:endParaRPr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保全実績・周期</a:t>
                      </a:r>
                      <a:endParaRPr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95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年度計画立案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・仕様反映</a:t>
                      </a:r>
                      <a:endParaRPr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800</a:t>
                      </a:r>
                      <a:endParaRPr kumimoji="1" lang="ja-JP" altLang="en-US" sz="16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千円</a:t>
                      </a:r>
                    </a:p>
                    <a:p>
                      <a:pPr algn="ctr"/>
                      <a:r>
                        <a:rPr kumimoji="1"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（１２０</a:t>
                      </a:r>
                      <a:r>
                        <a:rPr kumimoji="1"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</a:t>
                      </a:r>
                      <a:r>
                        <a:rPr kumimoji="1"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28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仕様作成・現説・発注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6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957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工事管理・立会い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9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保全実績の確認　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500</a:t>
                      </a:r>
                      <a:endParaRPr kumimoji="1" lang="ja-JP" altLang="en-US" sz="1600" b="1" kern="1200" dirty="0" smtClean="0">
                        <a:solidFill>
                          <a:schemeClr val="dk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千円</a:t>
                      </a:r>
                    </a:p>
                    <a:p>
                      <a:pPr algn="ctr"/>
                      <a:r>
                        <a:rPr kumimoji="1" lang="ja-JP" altLang="en-US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（</a:t>
                      </a:r>
                      <a:r>
                        <a:rPr kumimoji="1" lang="en-US" altLang="ja-JP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1" lang="ja-JP" altLang="en-US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０</a:t>
                      </a:r>
                      <a:r>
                        <a:rPr kumimoji="1" lang="en-US" altLang="ja-JP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</a:t>
                      </a:r>
                      <a:r>
                        <a:rPr kumimoji="1" lang="ja-JP" altLang="en-US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9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保全仕様・劣化・更新へ反映</a:t>
                      </a:r>
                      <a:endParaRPr kumimoji="1" lang="ja-JP" altLang="en-US" sz="14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" name="テキスト ボックス 22"/>
          <p:cNvSpPr txBox="1"/>
          <p:nvPr/>
        </p:nvSpPr>
        <p:spPr>
          <a:xfrm>
            <a:off x="161661" y="348628"/>
            <a:ext cx="511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</a:t>
            </a:r>
            <a:r>
              <a:rPr lang="ja-JP" altLang="en-US" sz="20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</a:t>
            </a:r>
            <a:r>
              <a:rPr lang="ja-JP" altLang="en-US" sz="20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画策定　実績と今後の進め方</a:t>
            </a:r>
            <a:endParaRPr kumimoji="1" lang="ja-JP" altLang="en-US" sz="20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3707904" y="2261051"/>
            <a:ext cx="192093" cy="0"/>
          </a:xfrm>
          <a:prstGeom prst="line">
            <a:avLst/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8424735" y="-802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4</a:t>
            </a:r>
            <a:r>
              <a:rPr kumimoji="1" lang="en-US" altLang="ja-JP" sz="1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/4</a:t>
            </a:r>
            <a:endParaRPr kumimoji="1" lang="ja-JP" altLang="en-US" sz="1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円/楕円 2"/>
          <p:cNvSpPr>
            <a:spLocks noChangeAspect="1"/>
          </p:cNvSpPr>
          <p:nvPr/>
        </p:nvSpPr>
        <p:spPr>
          <a:xfrm>
            <a:off x="3491880" y="1710139"/>
            <a:ext cx="88560" cy="88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5148064" y="3510339"/>
            <a:ext cx="288032" cy="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>
            <a:spLocks noChangeAspect="1"/>
          </p:cNvSpPr>
          <p:nvPr/>
        </p:nvSpPr>
        <p:spPr>
          <a:xfrm>
            <a:off x="3960721" y="2646243"/>
            <a:ext cx="88560" cy="88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円/楕円 52"/>
          <p:cNvSpPr>
            <a:spLocks noChangeAspect="1"/>
          </p:cNvSpPr>
          <p:nvPr/>
        </p:nvSpPr>
        <p:spPr>
          <a:xfrm>
            <a:off x="3979384" y="3078291"/>
            <a:ext cx="88560" cy="88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円/楕円 53"/>
          <p:cNvSpPr>
            <a:spLocks noChangeAspect="1"/>
          </p:cNvSpPr>
          <p:nvPr/>
        </p:nvSpPr>
        <p:spPr>
          <a:xfrm>
            <a:off x="5436096" y="3942387"/>
            <a:ext cx="88560" cy="885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6402786" y="4797152"/>
            <a:ext cx="1396681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6612155" y="5310539"/>
            <a:ext cx="1920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972195" y="5314596"/>
            <a:ext cx="1920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404243" y="5309323"/>
            <a:ext cx="1920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7596336" y="5818855"/>
            <a:ext cx="192093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727583" y="5059831"/>
            <a:ext cx="8164897" cy="967138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5970738" y="4365104"/>
            <a:ext cx="432048" cy="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788024" y="3106200"/>
            <a:ext cx="144016" cy="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中かっこ 5"/>
          <p:cNvSpPr/>
          <p:nvPr/>
        </p:nvSpPr>
        <p:spPr>
          <a:xfrm flipH="1">
            <a:off x="7896386" y="3805062"/>
            <a:ext cx="204005" cy="2052228"/>
          </a:xfrm>
          <a:prstGeom prst="rightBrace">
            <a:avLst>
              <a:gd name="adj1" fmla="val 29946"/>
              <a:gd name="adj2" fmla="val 14991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95536" y="6165304"/>
            <a:ext cx="8352928" cy="504056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</a:ln>
          <a:effectLst>
            <a:outerShdw dist="38100" dir="2700000" algn="tl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保全実績の確認から仕様を反映し、次年度計画を立案までの保全管理が重要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6496703" y="3805061"/>
            <a:ext cx="1348216" cy="641381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Ｄ：大</a:t>
            </a:r>
            <a:r>
              <a: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信と共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</a:p>
          <a:p>
            <a:r>
              <a: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保</a:t>
            </a:r>
            <a:r>
              <a: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全管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8100391" y="3284984"/>
            <a:ext cx="801190" cy="371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424390" y="337989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1/25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402786" y="2914823"/>
            <a:ext cx="1449175" cy="50405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Ｐ：システムはＯＫ</a:t>
            </a:r>
            <a:endParaRPr lang="ja-JP" altLang="en-US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04048" y="5377079"/>
            <a:ext cx="1472927" cy="562676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Ｃ，Ａ：</a:t>
            </a:r>
            <a:r>
              <a: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トを　　</a:t>
            </a:r>
          </a:p>
          <a:p>
            <a:r>
              <a:rPr lang="ja-JP" altLang="en-US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継続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727582" y="5059831"/>
            <a:ext cx="8164897" cy="96713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27581" y="3673821"/>
            <a:ext cx="8164897" cy="89341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1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5455</TotalTime>
  <Words>1030</Words>
  <Application>Microsoft Office PowerPoint</Application>
  <PresentationFormat>画面に合わせる (4:3)</PresentationFormat>
  <Paragraphs>384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支援案に対する大信精機の回答及び再提案</dc:title>
  <dc:creator>TAKASHI NAGAOKA</dc:creator>
  <cp:lastModifiedBy>Motoyasu Nonomura (野々村 元靖)</cp:lastModifiedBy>
  <cp:revision>157</cp:revision>
  <cp:lastPrinted>2016-12-12T07:11:51Z</cp:lastPrinted>
  <dcterms:created xsi:type="dcterms:W3CDTF">2016-06-20T00:30:59Z</dcterms:created>
  <dcterms:modified xsi:type="dcterms:W3CDTF">2020-09-25T06:39:44Z</dcterms:modified>
</cp:coreProperties>
</file>