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850" r:id="rId1"/>
    <p:sldMasterId id="2147483861" r:id="rId2"/>
  </p:sldMasterIdLst>
  <p:notesMasterIdLst>
    <p:notesMasterId r:id="rId4"/>
  </p:notesMasterIdLst>
  <p:handoutMasterIdLst>
    <p:handoutMasterId r:id="rId5"/>
  </p:handoutMasterIdLst>
  <p:sldIdLst>
    <p:sldId id="713" r:id="rId3"/>
  </p:sldIdLst>
  <p:sldSz cx="9144000" cy="6864350"/>
  <p:notesSz cx="10234613" cy="71040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orient="horz" pos="2094" userDrawn="1">
          <p15:clr>
            <a:srgbClr val="A4A3A4"/>
          </p15:clr>
        </p15:guide>
        <p15:guide id="16" pos="2881">
          <p15:clr>
            <a:srgbClr val="A4A3A4"/>
          </p15:clr>
        </p15:guide>
        <p15:guide id="17" orient="horz" pos="529" userDrawn="1">
          <p15:clr>
            <a:srgbClr val="A4A3A4"/>
          </p15:clr>
        </p15:guide>
        <p15:guide id="18" orient="horz" pos="1663" userDrawn="1">
          <p15:clr>
            <a:srgbClr val="A4A3A4"/>
          </p15:clr>
        </p15:guide>
        <p15:guide id="19" pos="431" userDrawn="1">
          <p15:clr>
            <a:srgbClr val="A4A3A4"/>
          </p15:clr>
        </p15:guide>
        <p15:guide id="20" orient="horz" pos="3908" userDrawn="1">
          <p15:clr>
            <a:srgbClr val="A4A3A4"/>
          </p15:clr>
        </p15:guide>
        <p15:guide id="21" pos="5329" userDrawn="1">
          <p15:clr>
            <a:srgbClr val="A4A3A4"/>
          </p15:clr>
        </p15:guide>
        <p15:guide id="22" orient="horz" pos="530">
          <p15:clr>
            <a:srgbClr val="A4A3A4"/>
          </p15:clr>
        </p15:guide>
        <p15:guide id="23" orient="horz" pos="3183" userDrawn="1">
          <p15:clr>
            <a:srgbClr val="A4A3A4"/>
          </p15:clr>
        </p15:guide>
        <p15:guide id="24" orient="horz" pos="1028" userDrawn="1">
          <p15:clr>
            <a:srgbClr val="A4A3A4"/>
          </p15:clr>
        </p15:guide>
        <p15:guide id="25" pos="193">
          <p15:clr>
            <a:srgbClr val="A4A3A4"/>
          </p15:clr>
        </p15:guide>
        <p15:guide id="26" pos="5579" userDrawn="1">
          <p15:clr>
            <a:srgbClr val="A4A3A4"/>
          </p15:clr>
        </p15:guide>
        <p15:guide id="27" pos="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32"/>
    <a:srgbClr val="FFFF99"/>
    <a:srgbClr val="3B81E0"/>
    <a:srgbClr val="0000FF"/>
    <a:srgbClr val="FFFFCC"/>
    <a:srgbClr val="FF9900"/>
    <a:srgbClr val="FF4370"/>
    <a:srgbClr val="996633"/>
    <a:srgbClr val="00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5110" autoAdjust="0"/>
  </p:normalViewPr>
  <p:slideViewPr>
    <p:cSldViewPr snapToGrid="0">
      <p:cViewPr>
        <p:scale>
          <a:sx n="125" d="100"/>
          <a:sy n="125" d="100"/>
        </p:scale>
        <p:origin x="48" y="42"/>
      </p:cViewPr>
      <p:guideLst>
        <p:guide orient="horz" pos="2094"/>
        <p:guide pos="2881"/>
        <p:guide orient="horz" pos="529"/>
        <p:guide orient="horz" pos="1663"/>
        <p:guide pos="431"/>
        <p:guide orient="horz" pos="3908"/>
        <p:guide pos="5329"/>
        <p:guide orient="horz" pos="530"/>
        <p:guide orient="horz" pos="3183"/>
        <p:guide orient="horz" pos="1028"/>
        <p:guide pos="193"/>
        <p:guide pos="5579"/>
        <p:guide pos="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150" d="100"/>
          <a:sy n="150" d="100"/>
        </p:scale>
        <p:origin x="-930" y="-90"/>
      </p:cViewPr>
      <p:guideLst>
        <p:guide orient="horz" pos="2236"/>
        <p:guide pos="3223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725" cy="356627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593" y="0"/>
            <a:ext cx="4436372" cy="356627"/>
          </a:xfrm>
          <a:prstGeom prst="rect">
            <a:avLst/>
          </a:prstGeom>
        </p:spPr>
        <p:txBody>
          <a:bodyPr vert="horz" lIns="95492" tIns="47746" rIns="95492" bIns="47746" rtlCol="0"/>
          <a:lstStyle>
            <a:lvl1pPr algn="r">
              <a:defRPr sz="1200"/>
            </a:lvl1pPr>
          </a:lstStyle>
          <a:p>
            <a:fld id="{A7640E48-A5E0-5041-9B48-F1CC1125BC09}" type="datetimeFigureOut">
              <a:rPr kumimoji="1" lang="ja-JP" altLang="en-US" smtClean="0"/>
              <a:pPr/>
              <a:t>2021/1/28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747436"/>
            <a:ext cx="4434725" cy="356627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593" y="6747436"/>
            <a:ext cx="4436372" cy="356627"/>
          </a:xfrm>
          <a:prstGeom prst="rect">
            <a:avLst/>
          </a:prstGeom>
        </p:spPr>
        <p:txBody>
          <a:bodyPr vert="horz" lIns="95492" tIns="47746" rIns="95492" bIns="47746" rtlCol="0" anchor="b"/>
          <a:lstStyle>
            <a:lvl1pPr algn="r">
              <a:defRPr sz="1200"/>
            </a:lvl1pPr>
          </a:lstStyle>
          <a:p>
            <a:fld id="{A07F573A-01BF-2B44-8976-5E6A2AEC184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004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7" cy="356518"/>
          </a:xfrm>
          <a:prstGeom prst="rect">
            <a:avLst/>
          </a:prstGeom>
        </p:spPr>
        <p:txBody>
          <a:bodyPr vert="horz" lIns="94661" tIns="47330" rIns="94661" bIns="4733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841" y="2"/>
            <a:ext cx="4434997" cy="356518"/>
          </a:xfrm>
          <a:prstGeom prst="rect">
            <a:avLst/>
          </a:prstGeom>
        </p:spPr>
        <p:txBody>
          <a:bodyPr vert="horz" lIns="94661" tIns="47330" rIns="94661" bIns="47330" rtlCol="0"/>
          <a:lstStyle>
            <a:lvl1pPr algn="r">
              <a:defRPr sz="1200"/>
            </a:lvl1pPr>
          </a:lstStyle>
          <a:p>
            <a:fld id="{5C5FCEE9-5451-724E-8226-661F248CEFD0}" type="datetimeFigureOut">
              <a:rPr kumimoji="1" lang="ja-JP" altLang="en-US" smtClean="0"/>
              <a:pPr/>
              <a:t>2021/1/28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61" tIns="47330" rIns="94661" bIns="4733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3" y="3418956"/>
            <a:ext cx="8187690" cy="2797923"/>
          </a:xfrm>
          <a:prstGeom prst="rect">
            <a:avLst/>
          </a:prstGeom>
        </p:spPr>
        <p:txBody>
          <a:bodyPr vert="horz" lIns="94661" tIns="47330" rIns="94661" bIns="4733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747549"/>
            <a:ext cx="4434997" cy="356517"/>
          </a:xfrm>
          <a:prstGeom prst="rect">
            <a:avLst/>
          </a:prstGeom>
        </p:spPr>
        <p:txBody>
          <a:bodyPr vert="horz" lIns="94661" tIns="47330" rIns="94661" bIns="4733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841" y="6747549"/>
            <a:ext cx="4434997" cy="356517"/>
          </a:xfrm>
          <a:prstGeom prst="rect">
            <a:avLst/>
          </a:prstGeom>
        </p:spPr>
        <p:txBody>
          <a:bodyPr vert="horz" lIns="94661" tIns="47330" rIns="94661" bIns="47330" rtlCol="0" anchor="b"/>
          <a:lstStyle>
            <a:lvl1pPr algn="r">
              <a:defRPr sz="1200"/>
            </a:lvl1pPr>
          </a:lstStyle>
          <a:p>
            <a:fld id="{B66F3448-3337-A740-B29C-9F6778ED4FC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0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66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67AA6-E7D9-42A1-87DC-290BC7D38BDD}" type="slidenum"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u Gothic"/>
                <a:ea typeface="Yu Gothic" panose="020B0400000000000000" pitchFamily="50" charset="-128"/>
                <a:cs typeface="+mn-cs"/>
              </a:rPr>
              <a:pPr marL="0" marR="0" lvl="0" indent="0" algn="r" defTabSz="9466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u Gothic"/>
              <a:ea typeface="Yu Gothic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44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0" y="-23825"/>
            <a:ext cx="9216000" cy="691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6001" y="2448000"/>
            <a:ext cx="5940000" cy="1260000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3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/>
              <a:t>タイトル記入 </a:t>
            </a:r>
            <a:r>
              <a:rPr lang="en-US" altLang="ja-JP"/>
              <a:t>2</a:t>
            </a:r>
            <a:r>
              <a:rPr lang="ja-JP" altLang="en-US"/>
              <a:t>行</a:t>
            </a:r>
            <a:r>
              <a:rPr lang="en-US" altLang="ja-JP"/>
              <a:t>34pt</a:t>
            </a:r>
            <a:r>
              <a:rPr lang="ja-JP" altLang="en-US"/>
              <a:t>推奨　 発表者情報より大きく記載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4140000"/>
            <a:ext cx="5040000" cy="360000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2400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/>
              <a:t>クリックして 氏名 を記入 </a:t>
            </a:r>
            <a:r>
              <a:rPr lang="en-US" altLang="ja-JP"/>
              <a:t>24pt </a:t>
            </a:r>
            <a:r>
              <a:rPr lang="ja-JP" altLang="en-US"/>
              <a:t>推奨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4680009"/>
            <a:ext cx="5040000" cy="1188000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600" baseline="0">
                <a:latin typeface="Meiryo UI" panose="020B0604030504040204" pitchFamily="50" charset="-128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/>
              <a:t>クリックして 部署名 を記入 </a:t>
            </a:r>
            <a:r>
              <a:rPr kumimoji="1" lang="en-US" altLang="ja-JP"/>
              <a:t>16pt</a:t>
            </a:r>
            <a:r>
              <a:rPr kumimoji="1" lang="ja-JP" altLang="en-US"/>
              <a:t>推奨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8" y="454131"/>
            <a:ext cx="2520000" cy="78578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18012" y="6256800"/>
            <a:ext cx="2275184" cy="45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0" y="6318040"/>
            <a:ext cx="1078337" cy="277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546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2451"/>
            <a:ext cx="5343129" cy="58590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9798"/>
            <a:ext cx="6400800" cy="17542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27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07" y="9"/>
            <a:ext cx="5343129" cy="58590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1686"/>
            <a:ext cx="8229600" cy="4530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1210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70" y="4411034"/>
            <a:ext cx="5945858" cy="625662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5" y="2909408"/>
            <a:ext cx="7772400" cy="150157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0704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07" y="9"/>
            <a:ext cx="5343129" cy="58590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3" y="1601686"/>
            <a:ext cx="4044462" cy="4530154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2338" y="1601686"/>
            <a:ext cx="4044462" cy="4530154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1635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899"/>
            <a:ext cx="5343129" cy="585907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6535"/>
            <a:ext cx="4040066" cy="6403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6892"/>
            <a:ext cx="4040066" cy="3954947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298" y="1536535"/>
            <a:ext cx="4041531" cy="6403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298" y="2176892"/>
            <a:ext cx="4041531" cy="3954947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09979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07" y="9"/>
            <a:ext cx="5343129" cy="58590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8189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27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32" y="1009668"/>
            <a:ext cx="3060453" cy="426761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538" y="273308"/>
            <a:ext cx="5111262" cy="585853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6434"/>
            <a:ext cx="3008435" cy="4695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1992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98" y="4945547"/>
            <a:ext cx="3060453" cy="426761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166" y="613342"/>
            <a:ext cx="5486400" cy="4118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166" y="5372311"/>
            <a:ext cx="5486400" cy="8056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3699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07" y="9"/>
            <a:ext cx="5343129" cy="58590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1686"/>
            <a:ext cx="8229600" cy="453015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6979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08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ja-JP" dirty="0">
                <a:ea typeface="Verdana" panose="020B0604030504040204" pitchFamily="34" charset="0"/>
              </a:rPr>
              <a:t>1 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28000"/>
            <a:ext cx="9144000" cy="5220000"/>
          </a:xfrm>
        </p:spPr>
        <p:txBody>
          <a:bodyPr lIns="360000" tIns="360000" rIns="360000"/>
          <a:lstStyle>
            <a:lvl1pPr marL="288000" indent="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3400"/>
            </a:lvl1pPr>
            <a:lvl2pPr marL="971550" indent="-514350">
              <a:buFont typeface="+mj-lt"/>
              <a:buAutoNum type="arabicPeriod"/>
              <a:defRPr sz="3400"/>
            </a:lvl2pPr>
            <a:lvl3pPr marL="1594350" indent="-514350">
              <a:buFont typeface="+mj-lt"/>
              <a:buAutoNum type="arabicPeriod"/>
              <a:defRPr sz="3400"/>
            </a:lvl3pPr>
            <a:lvl4pPr marL="2134350" indent="-514350">
              <a:buFont typeface="+mj-lt"/>
              <a:buAutoNum type="arabicPeriod"/>
              <a:defRPr sz="3400"/>
            </a:lvl4pPr>
            <a:lvl5pPr marL="2494350" indent="-514350">
              <a:buFont typeface="+mj-lt"/>
              <a:buAutoNum type="arabicPeriod"/>
              <a:defRPr sz="3400"/>
            </a:lvl5pPr>
          </a:lstStyle>
          <a:p>
            <a:pPr lvl="0"/>
            <a:r>
              <a:rPr kumimoji="1" lang="ja-JP" altLang="en-US"/>
              <a:t>クリックしてアジェンダを記入 </a:t>
            </a:r>
            <a:r>
              <a:rPr kumimoji="1" lang="en-US" altLang="ja-JP"/>
              <a:t>34pt</a:t>
            </a:r>
            <a:r>
              <a:rPr kumimoji="1" lang="ja-JP" altLang="en-US"/>
              <a:t>推奨</a:t>
            </a:r>
          </a:p>
        </p:txBody>
      </p:sp>
    </p:spTree>
    <p:extLst>
      <p:ext uri="{BB962C8B-B14F-4D97-AF65-F5344CB8AC3E}">
        <p14:creationId xmlns:p14="http://schemas.microsoft.com/office/powerpoint/2010/main" val="2754843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144151" y="4"/>
            <a:ext cx="542649" cy="55547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81709" y="4"/>
            <a:ext cx="6238143" cy="61318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55806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181708" y="4"/>
            <a:ext cx="8505092" cy="61318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6087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35" y="-23835"/>
            <a:ext cx="9217270" cy="691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9" y="454446"/>
            <a:ext cx="2266950" cy="86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35977" y="2484399"/>
            <a:ext cx="4608001" cy="1271182"/>
          </a:xfrm>
          <a:prstGeom prst="rect">
            <a:avLst/>
          </a:prstGeom>
        </p:spPr>
        <p:txBody>
          <a:bodyPr wrap="square" lIns="468000" tIns="0" rIns="0" bIns="0">
            <a:noAutofit/>
          </a:bodyPr>
          <a:lstStyle>
            <a:lvl1pPr>
              <a:lnSpc>
                <a:spcPct val="110000"/>
              </a:lnSpc>
              <a:defRPr sz="3139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-35999" y="4150376"/>
            <a:ext cx="4608000" cy="369332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2215" baseline="0">
                <a:latin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-35977" y="4662311"/>
            <a:ext cx="4608001" cy="1215717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477" baseline="0">
                <a:latin typeface="Meiryo UI" panose="020B0604030504040204" pitchFamily="50" charset="-128"/>
              </a:defRPr>
            </a:lvl1pPr>
            <a:lvl2pPr>
              <a:defRPr sz="1477"/>
            </a:lvl2pPr>
            <a:lvl3pPr>
              <a:defRPr sz="1477"/>
            </a:lvl3pPr>
            <a:lvl4pPr>
              <a:defRPr sz="1477"/>
            </a:lvl4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9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9"/>
            <a:ext cx="9216000" cy="1187121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7100" b="1" i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 dirty="0"/>
              <a:t>0.</a:t>
            </a:r>
            <a:r>
              <a:rPr kumimoji="1" lang="ja-JP" altLang="en-US" dirty="0"/>
              <a:t>扉</a:t>
            </a:r>
            <a:r>
              <a:rPr kumimoji="1" lang="en-US" altLang="ja-JP" dirty="0"/>
              <a:t>No.</a:t>
            </a:r>
            <a:r>
              <a:rPr kumimoji="1" lang="ja-JP" altLang="en-US" dirty="0"/>
              <a:t>記載</a:t>
            </a:r>
            <a:r>
              <a:rPr kumimoji="1" lang="en-US" altLang="ja-JP" dirty="0"/>
              <a:t>71pt</a:t>
            </a:r>
            <a:endParaRPr kumimoji="1" lang="ja-JP" alt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-36000" y="1158885"/>
            <a:ext cx="9216000" cy="1255728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3400" b="0" baseline="0">
                <a:solidFill>
                  <a:schemeClr val="bg2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　</a:t>
            </a:r>
            <a:r>
              <a:rPr kumimoji="1" lang="en-US" altLang="ja-JP"/>
              <a:t>34pt</a:t>
            </a:r>
            <a:endParaRPr kumimoji="1" lang="ja-JP" altLang="en-US" dirty="0"/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665722" y="6357649"/>
            <a:ext cx="989718" cy="365125"/>
          </a:xfr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85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wrap="square" rIns="1080000"/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25pt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 hasCustomPrompt="1"/>
          </p:nvPr>
        </p:nvSpPr>
        <p:spPr>
          <a:xfrm>
            <a:off x="0" y="828000"/>
            <a:ext cx="9144000" cy="5220000"/>
          </a:xfrm>
        </p:spPr>
        <p:txBody>
          <a:bodyPr/>
          <a:lstStyle/>
          <a:p>
            <a:pPr lvl="0"/>
            <a:r>
              <a:rPr kumimoji="1" lang="ja-JP" altLang="en-US"/>
              <a:t>本文タイトル</a:t>
            </a:r>
            <a:r>
              <a:rPr kumimoji="1" lang="en-US" altLang="ja-JP"/>
              <a:t>20pt </a:t>
            </a:r>
            <a:r>
              <a:rPr kumimoji="1" lang="ja-JP" altLang="en-US"/>
              <a:t>本文最小</a:t>
            </a:r>
            <a:r>
              <a:rPr kumimoji="1" lang="en-US" altLang="ja-JP"/>
              <a:t>16pt</a:t>
            </a:r>
            <a:r>
              <a:rPr kumimoji="1" lang="ja-JP" altLang="en-US"/>
              <a:t>迄</a:t>
            </a:r>
          </a:p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917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 hasCustomPrompt="1"/>
          </p:nvPr>
        </p:nvSpPr>
        <p:spPr>
          <a:xfrm>
            <a:off x="0" y="828000"/>
            <a:ext cx="9144000" cy="5220000"/>
          </a:xfrm>
        </p:spPr>
        <p:txBody>
          <a:bodyPr/>
          <a:lstStyle/>
          <a:p>
            <a:pPr lvl="0"/>
            <a:r>
              <a:rPr kumimoji="1" lang="ja-JP" altLang="en-US"/>
              <a:t>本文タイトル</a:t>
            </a:r>
            <a:r>
              <a:rPr kumimoji="1" lang="en-US" altLang="ja-JP"/>
              <a:t>20pt </a:t>
            </a:r>
            <a:r>
              <a:rPr kumimoji="1" lang="ja-JP" altLang="en-US"/>
              <a:t>本文最小</a:t>
            </a:r>
            <a:r>
              <a:rPr kumimoji="1" lang="en-US" altLang="ja-JP"/>
              <a:t>16pt</a:t>
            </a:r>
            <a:r>
              <a:rPr kumimoji="1" lang="ja-JP" altLang="en-US"/>
              <a:t>迄</a:t>
            </a:r>
          </a:p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wrap="square" rIns="1080000"/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25pt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62152"/>
            <a:ext cx="9144000" cy="457848"/>
          </a:xfrm>
          <a:prstGeom prst="rect">
            <a:avLst/>
          </a:prstGeom>
        </p:spPr>
        <p:txBody>
          <a:bodyPr lIns="216000" rIns="216000" bIns="36000" anchor="b" anchorCtr="0">
            <a:spAutoFit/>
          </a:bodyPr>
          <a:lstStyle>
            <a:lvl1pPr algn="ctr">
              <a:spcAft>
                <a:spcPts val="0"/>
              </a:spcAft>
              <a:defRPr sz="25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原則</a:t>
            </a:r>
            <a:r>
              <a:rPr kumimoji="1" lang="en-US" altLang="ja-JP"/>
              <a:t>1</a:t>
            </a:r>
            <a:r>
              <a:rPr kumimoji="1" lang="ja-JP" altLang="en-US"/>
              <a:t>行 </a:t>
            </a:r>
            <a:r>
              <a:rPr kumimoji="1" lang="en-US" altLang="ja-JP"/>
              <a:t>25pt</a:t>
            </a:r>
            <a:r>
              <a:rPr kumimoji="1" lang="ja-JP" altLang="en-US"/>
              <a:t>～</a:t>
            </a:r>
            <a:r>
              <a:rPr kumimoji="1" lang="en-US" altLang="ja-JP"/>
              <a:t>20pt</a:t>
            </a:r>
            <a:r>
              <a:rPr kumimoji="1" lang="ja-JP" altLang="en-US"/>
              <a:t>推奨　位置下げない</a:t>
            </a:r>
          </a:p>
        </p:txBody>
      </p:sp>
    </p:spTree>
    <p:extLst>
      <p:ext uri="{BB962C8B-B14F-4D97-AF65-F5344CB8AC3E}">
        <p14:creationId xmlns:p14="http://schemas.microsoft.com/office/powerpoint/2010/main" val="68757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 wrap="square" rIns="1080000"/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25pt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3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70" y="2570464"/>
            <a:ext cx="4340970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0" y="839788"/>
            <a:ext cx="9143999" cy="5038348"/>
          </a:xfrm>
          <a:prstGeom prst="rect">
            <a:avLst/>
          </a:prstGeom>
        </p:spPr>
        <p:txBody>
          <a:bodyPr lIns="144000" tIns="396000" rIns="648000"/>
          <a:lstStyle>
            <a:lvl1pPr marL="72000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3400" baseline="0">
                <a:latin typeface="Meiryo UI" panose="020B0604030504040204" pitchFamily="50" charset="-128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40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707" y="9"/>
            <a:ext cx="5330158" cy="61629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1686"/>
            <a:ext cx="8229600" cy="45301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28191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98516"/>
            <a:ext cx="9144000" cy="353943"/>
          </a:xfrm>
          <a:prstGeom prst="rect">
            <a:avLst/>
          </a:prstGeom>
        </p:spPr>
        <p:txBody>
          <a:bodyPr vert="horz" wrap="none" lIns="360000" tIns="0" rIns="0" bIns="36000" rtlCol="0" anchor="t" anchorCtr="0">
            <a:noAutofit/>
          </a:bodyPr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25pt</a:t>
            </a:r>
            <a:endParaRPr kumimoji="1" lang="ja-JP" altLang="en-US" dirty="0"/>
          </a:p>
        </p:txBody>
      </p:sp>
      <p:sp>
        <p:nvSpPr>
          <p:cNvPr id="11" name="object 7"/>
          <p:cNvSpPr/>
          <p:nvPr/>
        </p:nvSpPr>
        <p:spPr>
          <a:xfrm>
            <a:off x="1944000" y="6257319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37" y="6223000"/>
            <a:ext cx="259715" cy="641350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>
              <a:solidFill>
                <a:srgbClr val="000000"/>
              </a:solidFill>
            </a:endParaRPr>
          </a:p>
        </p:txBody>
      </p:sp>
      <p:sp>
        <p:nvSpPr>
          <p:cNvPr id="21" name="スライド番号プレースホルダー 8"/>
          <p:cNvSpPr>
            <a:spLocks noGrp="1"/>
          </p:cNvSpPr>
          <p:nvPr>
            <p:ph type="sldNum" sz="quarter" idx="4"/>
          </p:nvPr>
        </p:nvSpPr>
        <p:spPr>
          <a:xfrm>
            <a:off x="7665722" y="6357649"/>
            <a:ext cx="989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rgbClr val="828282"/>
                </a:solidFill>
                <a:latin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80014" y="6393246"/>
            <a:ext cx="365806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300" dirty="0">
                <a:solidFill>
                  <a:srgbClr val="7979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/8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9" y="6256809"/>
            <a:ext cx="1260000" cy="392892"/>
          </a:xfrm>
          <a:prstGeom prst="rect">
            <a:avLst/>
          </a:prstGeom>
        </p:spPr>
      </p:pic>
      <p:sp>
        <p:nvSpPr>
          <p:cNvPr id="13" name="object 9"/>
          <p:cNvSpPr txBox="1"/>
          <p:nvPr/>
        </p:nvSpPr>
        <p:spPr>
          <a:xfrm>
            <a:off x="2097358" y="6428097"/>
            <a:ext cx="576000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en-US" altLang="ja-JP" sz="7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DENSO FACILITIES CORPORATION</a:t>
            </a:r>
            <a:r>
              <a:rPr lang="ja-JP" altLang="en-US" sz="7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ja-JP" sz="7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CORPORATE PLANNING DIVISION</a:t>
            </a:r>
            <a:endParaRPr sz="700" dirty="0">
              <a:solidFill>
                <a:srgbClr val="8282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2097358" y="6574291"/>
            <a:ext cx="5760000" cy="7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10"/>
              </a:spcBef>
            </a:pPr>
            <a:r>
              <a:rPr sz="5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DENSO </a:t>
            </a:r>
            <a:r>
              <a:rPr lang="en-US" sz="500" spc="-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FACILITIES CORPORATION</a:t>
            </a:r>
            <a:r>
              <a:rPr sz="500" spc="-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500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sz="500" spc="-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Rights</a:t>
            </a:r>
            <a:r>
              <a:rPr sz="500" spc="-9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500" spc="-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Reserved.</a:t>
            </a:r>
            <a:endParaRPr sz="500" dirty="0">
              <a:solidFill>
                <a:srgbClr val="82828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828000"/>
            <a:ext cx="9144000" cy="5184000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本文タイトル</a:t>
            </a:r>
            <a:r>
              <a:rPr kumimoji="1" lang="en-US" altLang="ja-JP" dirty="0"/>
              <a:t>20pt </a:t>
            </a:r>
            <a:r>
              <a:rPr kumimoji="1" lang="ja-JP" altLang="en-US" dirty="0"/>
              <a:t>本文最小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迄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0" y="198049"/>
            <a:ext cx="1087192" cy="2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9" r:id="rId8"/>
    <p:sldLayoutId id="2147483860" r:id="rId9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200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80000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2000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80000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2">
          <p15:clr>
            <a:srgbClr val="F26B43"/>
          </p15:clr>
        </p15:guide>
        <p15:guide id="4" pos="5329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3704">
          <p15:clr>
            <a:srgbClr val="F26B43"/>
          </p15:clr>
        </p15:guide>
        <p15:guide id="8" pos="431">
          <p15:clr>
            <a:srgbClr val="F26B43"/>
          </p15:clr>
        </p15:guide>
        <p15:guide id="9" pos="2880">
          <p15:clr>
            <a:srgbClr val="F26B43"/>
          </p15:clr>
        </p15:guide>
        <p15:guide id="10" orient="horz" pos="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09Header_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4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Rectangle 3"/>
          <p:cNvSpPr>
            <a:spLocks noChangeArrowheads="1"/>
          </p:cNvSpPr>
          <p:nvPr userDrawn="1"/>
        </p:nvSpPr>
        <p:spPr bwMode="gray">
          <a:xfrm>
            <a:off x="0" y="0"/>
            <a:ext cx="7668358" cy="65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F5F5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65846" tIns="0" rIns="0" bIns="0" anchor="ctr"/>
          <a:lstStyle>
            <a:lvl1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algn="l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ja-JP" sz="2308">
              <a:solidFill>
                <a:srgbClr val="FFFFFF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1708" y="0"/>
            <a:ext cx="4934364" cy="58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8000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1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5pPr>
      <a:lvl6pPr marL="422041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6pPr>
      <a:lvl7pPr marL="844083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7pPr>
      <a:lvl8pPr marL="1266124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8pPr>
      <a:lvl9pPr marL="1688165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3323">
          <a:solidFill>
            <a:schemeClr val="bg1"/>
          </a:solidFill>
          <a:latin typeface="HGP創英角ｺﾞｼｯｸUB" pitchFamily="50" charset="-128"/>
          <a:ea typeface="ＭＳ Ｐゴシック" pitchFamily="50" charset="-128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kumimoji="1" sz="2585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kumimoji="1" sz="221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har char="•"/>
        <a:defRPr kumimoji="1" sz="1846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kumimoji="1" sz="1477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kumimoji="1"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50057"/>
            <a:ext cx="9144000" cy="353943"/>
          </a:xfrm>
        </p:spPr>
        <p:txBody>
          <a:bodyPr/>
          <a:lstStyle/>
          <a:p>
            <a:pPr algn="l"/>
            <a:r>
              <a:rPr lang="ja-JP" altLang="en-US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ソリューション</a:t>
            </a:r>
            <a:r>
              <a:rPr lang="ja-JP" altLang="en-US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事業</a:t>
            </a:r>
            <a:r>
              <a:rPr lang="ja-JP" altLang="en-US" dirty="0" smtClean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拡大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324905" y="6437170"/>
            <a:ext cx="57461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2/3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88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8053146" y="6350329"/>
            <a:ext cx="989012" cy="360362"/>
          </a:xfrm>
          <a:solidFill>
            <a:schemeClr val="bg1"/>
          </a:solidFill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554CA-2BEA-3E4B-997B-FC51848F792A}" type="slidenum">
              <a:rPr kumimoji="1" lang="ja-JP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28282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28282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28282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7" name="Text Box 655"/>
          <p:cNvSpPr txBox="1">
            <a:spLocks noChangeArrowheads="1"/>
          </p:cNvSpPr>
          <p:nvPr/>
        </p:nvSpPr>
        <p:spPr bwMode="auto">
          <a:xfrm>
            <a:off x="9696018" y="2771613"/>
            <a:ext cx="2462491" cy="503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squar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安　全 ・ 品　質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12159"/>
              </p:ext>
            </p:extLst>
          </p:nvPr>
        </p:nvGraphicFramePr>
        <p:xfrm>
          <a:off x="916225" y="3823113"/>
          <a:ext cx="7651696" cy="222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924">
                  <a:extLst>
                    <a:ext uri="{9D8B030D-6E8A-4147-A177-3AD203B41FA5}">
                      <a16:colId xmlns:a16="http://schemas.microsoft.com/office/drawing/2014/main" val="3425986589"/>
                    </a:ext>
                  </a:extLst>
                </a:gridCol>
                <a:gridCol w="1912924">
                  <a:extLst>
                    <a:ext uri="{9D8B030D-6E8A-4147-A177-3AD203B41FA5}">
                      <a16:colId xmlns:a16="http://schemas.microsoft.com/office/drawing/2014/main" val="4092249334"/>
                    </a:ext>
                  </a:extLst>
                </a:gridCol>
                <a:gridCol w="1912924">
                  <a:extLst>
                    <a:ext uri="{9D8B030D-6E8A-4147-A177-3AD203B41FA5}">
                      <a16:colId xmlns:a16="http://schemas.microsoft.com/office/drawing/2014/main" val="2044552323"/>
                    </a:ext>
                  </a:extLst>
                </a:gridCol>
                <a:gridCol w="1912924">
                  <a:extLst>
                    <a:ext uri="{9D8B030D-6E8A-4147-A177-3AD203B41FA5}">
                      <a16:colId xmlns:a16="http://schemas.microsoft.com/office/drawing/2014/main" val="3226417725"/>
                    </a:ext>
                  </a:extLst>
                </a:gridCol>
              </a:tblGrid>
              <a:tr h="556601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コスト</a:t>
                      </a:r>
                      <a:endParaRPr kumimoji="1" lang="en-US" altLang="ja-JP" dirty="0" smtClean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安　心</a:t>
                      </a:r>
                      <a:endParaRPr kumimoji="1" lang="en-US" altLang="ja-JP" dirty="0" smtClean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環　境</a:t>
                      </a:r>
                      <a:endParaRPr kumimoji="1" lang="en-US" altLang="ja-JP" dirty="0" smtClean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93738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建　設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計画比 ▲２０％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074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保　全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計画比 ▲１０％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759305"/>
                  </a:ext>
                </a:extLst>
              </a:tr>
              <a:tr h="5566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省エネ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ﾒｰｶ比 ▲</a:t>
                      </a:r>
                      <a:r>
                        <a:rPr kumimoji="1" lang="en-US" altLang="ja-JP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25%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65700"/>
                  </a:ext>
                </a:extLst>
              </a:tr>
            </a:tbl>
          </a:graphicData>
        </a:graphic>
      </p:graphicFrame>
      <p:sp>
        <p:nvSpPr>
          <p:cNvPr id="125" name="テキスト ボックス 124"/>
          <p:cNvSpPr txBox="1"/>
          <p:nvPr/>
        </p:nvSpPr>
        <p:spPr>
          <a:xfrm>
            <a:off x="168526" y="573836"/>
            <a:ext cx="774475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①</a:t>
            </a:r>
            <a:r>
              <a:rPr kumimoji="1" lang="ja-JP" alt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 </a:t>
            </a:r>
            <a:r>
              <a:rPr kumimoji="1" lang="ja-JP" altLang="en-US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新たな変革への取組み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87" name="Text Box 655"/>
          <p:cNvSpPr txBox="1">
            <a:spLocks noChangeArrowheads="1"/>
          </p:cNvSpPr>
          <p:nvPr/>
        </p:nvSpPr>
        <p:spPr bwMode="auto">
          <a:xfrm>
            <a:off x="9696018" y="1988032"/>
            <a:ext cx="2468505" cy="503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squar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総コスト低減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88" name="Text Box 655"/>
          <p:cNvSpPr txBox="1">
            <a:spLocks noChangeArrowheads="1"/>
          </p:cNvSpPr>
          <p:nvPr/>
        </p:nvSpPr>
        <p:spPr bwMode="auto">
          <a:xfrm>
            <a:off x="10957247" y="1344593"/>
            <a:ext cx="1201262" cy="503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squar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環 境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89" name="Text Box 655"/>
          <p:cNvSpPr txBox="1">
            <a:spLocks noChangeArrowheads="1"/>
          </p:cNvSpPr>
          <p:nvPr/>
        </p:nvSpPr>
        <p:spPr bwMode="auto">
          <a:xfrm>
            <a:off x="9683650" y="1335299"/>
            <a:ext cx="1163534" cy="5030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wrap="square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安 心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90" name="Text Box 655"/>
          <p:cNvSpPr txBox="1">
            <a:spLocks noChangeArrowheads="1"/>
          </p:cNvSpPr>
          <p:nvPr/>
        </p:nvSpPr>
        <p:spPr bwMode="auto">
          <a:xfrm>
            <a:off x="10572305" y="2417909"/>
            <a:ext cx="670596" cy="430935"/>
          </a:xfrm>
          <a:prstGeom prst="upArrow">
            <a:avLst>
              <a:gd name="adj1" fmla="val 64620"/>
              <a:gd name="adj2" fmla="val 5731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108000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基盤</a:t>
            </a:r>
            <a:endParaRPr kumimoji="0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91" name="テキスト ボックス 190"/>
          <p:cNvSpPr txBox="1"/>
          <p:nvPr/>
        </p:nvSpPr>
        <p:spPr>
          <a:xfrm>
            <a:off x="12486723" y="1000616"/>
            <a:ext cx="2321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事業アイテム ➡ トータル支援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9513125" y="1073366"/>
            <a:ext cx="2788956" cy="2341342"/>
          </a:xfrm>
          <a:prstGeom prst="roundRect">
            <a:avLst>
              <a:gd name="adj" fmla="val 508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Text Box 655"/>
          <p:cNvSpPr txBox="1">
            <a:spLocks noChangeArrowheads="1"/>
          </p:cNvSpPr>
          <p:nvPr/>
        </p:nvSpPr>
        <p:spPr bwMode="auto">
          <a:xfrm>
            <a:off x="12917700" y="1332515"/>
            <a:ext cx="1099799" cy="2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square" tIns="0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建　設</a:t>
            </a:r>
            <a:endParaRPr kumimoji="0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94" name="Text Box 655"/>
          <p:cNvSpPr txBox="1">
            <a:spLocks noChangeArrowheads="1"/>
          </p:cNvSpPr>
          <p:nvPr/>
        </p:nvSpPr>
        <p:spPr bwMode="auto">
          <a:xfrm>
            <a:off x="14374055" y="1346298"/>
            <a:ext cx="1099800" cy="2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square" tIns="0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保　全</a:t>
            </a:r>
            <a:endParaRPr kumimoji="0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95" name="Text Box 655"/>
          <p:cNvSpPr txBox="1">
            <a:spLocks noChangeArrowheads="1"/>
          </p:cNvSpPr>
          <p:nvPr/>
        </p:nvSpPr>
        <p:spPr bwMode="auto">
          <a:xfrm>
            <a:off x="15830411" y="1346298"/>
            <a:ext cx="1099800" cy="2936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extLst/>
        </p:spPr>
        <p:txBody>
          <a:bodyPr wrap="square" tIns="0" anchor="ctr" anchorCtr="0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1" dirty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省エネ</a:t>
            </a:r>
            <a:endParaRPr kumimoji="0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196" name="角丸四角形 195"/>
          <p:cNvSpPr/>
          <p:nvPr/>
        </p:nvSpPr>
        <p:spPr>
          <a:xfrm>
            <a:off x="12662389" y="1271843"/>
            <a:ext cx="4527019" cy="415037"/>
          </a:xfrm>
          <a:prstGeom prst="roundRect">
            <a:avLst>
              <a:gd name="adj" fmla="val 508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12662389" y="1988032"/>
            <a:ext cx="4527019" cy="1550211"/>
            <a:chOff x="3756993" y="1599514"/>
            <a:chExt cx="4527019" cy="1550211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5196397" y="1599514"/>
              <a:ext cx="1549266" cy="1550211"/>
              <a:chOff x="4354733" y="1080164"/>
              <a:chExt cx="1549266" cy="1550211"/>
            </a:xfrm>
          </p:grpSpPr>
          <p:sp>
            <p:nvSpPr>
              <p:cNvPr id="111" name="楕円 110"/>
              <p:cNvSpPr/>
              <p:nvPr/>
            </p:nvSpPr>
            <p:spPr>
              <a:xfrm>
                <a:off x="4574279" y="1287814"/>
                <a:ext cx="1124873" cy="115510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13" name="環状矢印 112"/>
              <p:cNvSpPr/>
              <p:nvPr/>
            </p:nvSpPr>
            <p:spPr>
              <a:xfrm>
                <a:off x="4354733" y="1080164"/>
                <a:ext cx="1549266" cy="1550211"/>
              </a:xfrm>
              <a:prstGeom prst="circularArrow">
                <a:avLst>
                  <a:gd name="adj1" fmla="val 3016"/>
                  <a:gd name="adj2" fmla="val 2795526"/>
                  <a:gd name="adj3" fmla="val 8038440"/>
                  <a:gd name="adj4" fmla="val 10879919"/>
                  <a:gd name="adj5" fmla="val 135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79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30172" y="1491833"/>
                <a:ext cx="219194" cy="379808"/>
              </a:xfrm>
              <a:prstGeom prst="rect">
                <a:avLst/>
              </a:prstGeom>
              <a:noFill/>
            </p:spPr>
            <p:txBody>
              <a:bodyPr wrap="square" lIns="35967" tIns="35967" rIns="35967" bIns="35967" rtlCol="0" anchor="ctr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998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P</a:t>
                </a:r>
                <a:endParaRPr kumimoji="1" lang="ja-JP" altLang="en-US" sz="1998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  <p:sp>
            <p:nvSpPr>
              <p:cNvPr id="119" name="テキスト ボックス 118"/>
              <p:cNvSpPr txBox="1"/>
              <p:nvPr/>
            </p:nvSpPr>
            <p:spPr>
              <a:xfrm>
                <a:off x="5195367" y="1489332"/>
                <a:ext cx="219194" cy="379808"/>
              </a:xfrm>
              <a:prstGeom prst="rect">
                <a:avLst/>
              </a:prstGeom>
              <a:noFill/>
            </p:spPr>
            <p:txBody>
              <a:bodyPr wrap="square" lIns="35967" tIns="35967" rIns="35967" bIns="35967" rtlCol="0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998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Ｄ</a:t>
                </a:r>
              </a:p>
            </p:txBody>
          </p:sp>
          <p:sp>
            <p:nvSpPr>
              <p:cNvPr id="120" name="テキスト ボックス 119"/>
              <p:cNvSpPr txBox="1"/>
              <p:nvPr/>
            </p:nvSpPr>
            <p:spPr>
              <a:xfrm>
                <a:off x="5176895" y="1829973"/>
                <a:ext cx="219194" cy="379808"/>
              </a:xfrm>
              <a:prstGeom prst="rect">
                <a:avLst/>
              </a:prstGeom>
              <a:noFill/>
            </p:spPr>
            <p:txBody>
              <a:bodyPr wrap="square" lIns="35967" tIns="35967" rIns="35967" bIns="35967" rtlCol="0" anchor="ctr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998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Ｃ</a:t>
                </a:r>
              </a:p>
            </p:txBody>
          </p:sp>
          <p:sp>
            <p:nvSpPr>
              <p:cNvPr id="121" name="テキスト ボックス 120"/>
              <p:cNvSpPr txBox="1"/>
              <p:nvPr/>
            </p:nvSpPr>
            <p:spPr>
              <a:xfrm>
                <a:off x="4841664" y="1836436"/>
                <a:ext cx="219194" cy="379808"/>
              </a:xfrm>
              <a:prstGeom prst="rect">
                <a:avLst/>
              </a:prstGeom>
              <a:noFill/>
            </p:spPr>
            <p:txBody>
              <a:bodyPr wrap="square" lIns="35967" tIns="35967" rIns="35967" bIns="35967" rtlCol="0" anchor="ctr">
                <a:spAutoFit/>
              </a:bodyPr>
              <a:lstStyle/>
              <a:p>
                <a:pPr marL="0" marR="0" lvl="0" indent="0" algn="ctr" defTabSz="9135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998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/>
                    <a:ea typeface="Meiryo UI"/>
                    <a:cs typeface="+mn-cs"/>
                  </a:rPr>
                  <a:t>Ａ</a:t>
                </a:r>
              </a:p>
            </p:txBody>
          </p:sp>
          <p:cxnSp>
            <p:nvCxnSpPr>
              <p:cNvPr id="122" name="直線コネクタ 121"/>
              <p:cNvCxnSpPr/>
              <p:nvPr/>
            </p:nvCxnSpPr>
            <p:spPr>
              <a:xfrm>
                <a:off x="4672739" y="1832814"/>
                <a:ext cx="87258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 flipH="1" flipV="1">
                <a:off x="5111088" y="1429555"/>
                <a:ext cx="17278" cy="911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四角形吹き出し 115"/>
            <p:cNvSpPr/>
            <p:nvPr/>
          </p:nvSpPr>
          <p:spPr>
            <a:xfrm>
              <a:off x="6506839" y="1682428"/>
              <a:ext cx="1777173" cy="367713"/>
            </a:xfrm>
            <a:prstGeom prst="wedgeRectCallout">
              <a:avLst>
                <a:gd name="adj1" fmla="val -59990"/>
                <a:gd name="adj2" fmla="val 99231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798" b="1" dirty="0">
                  <a:solidFill>
                    <a:srgbClr val="FFFFFF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手の</a:t>
              </a:r>
              <a:r>
                <a:rPr lang="ja-JP" altLang="en-US" sz="1798" b="1" dirty="0" smtClean="0">
                  <a:solidFill>
                    <a:srgbClr val="FFFFFF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内化・実行</a:t>
              </a:r>
              <a:endParaRPr kumimoji="1" lang="ja-JP" altLang="en-US" sz="17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9" name="四角形吹き出し 198"/>
            <p:cNvSpPr/>
            <p:nvPr/>
          </p:nvSpPr>
          <p:spPr>
            <a:xfrm>
              <a:off x="6422395" y="2604457"/>
              <a:ext cx="1861617" cy="346750"/>
            </a:xfrm>
            <a:prstGeom prst="wedgeRectCallout">
              <a:avLst>
                <a:gd name="adj1" fmla="val -57916"/>
                <a:gd name="adj2" fmla="val -52544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798" b="1" dirty="0" smtClean="0">
                  <a:solidFill>
                    <a:srgbClr val="FFFFFF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競争力の</a:t>
              </a:r>
              <a:r>
                <a:rPr lang="ja-JP" altLang="en-US" sz="1798" b="1" dirty="0">
                  <a:solidFill>
                    <a:srgbClr val="FFFFFF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検証</a:t>
              </a:r>
              <a:endParaRPr kumimoji="1" lang="ja-JP" altLang="en-US" sz="17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0" name="四角形吹き出し 199"/>
            <p:cNvSpPr/>
            <p:nvPr/>
          </p:nvSpPr>
          <p:spPr>
            <a:xfrm>
              <a:off x="3756993" y="1689657"/>
              <a:ext cx="1610422" cy="340311"/>
            </a:xfrm>
            <a:prstGeom prst="wedgeRectCallout">
              <a:avLst>
                <a:gd name="adj1" fmla="val 66416"/>
                <a:gd name="adj2" fmla="val 107483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798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計画一元化</a:t>
              </a:r>
              <a:endParaRPr kumimoji="1" lang="ja-JP" altLang="en-US" sz="17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1" name="四角形吹き出し 200"/>
            <p:cNvSpPr/>
            <p:nvPr/>
          </p:nvSpPr>
          <p:spPr>
            <a:xfrm>
              <a:off x="3756993" y="2613982"/>
              <a:ext cx="1591950" cy="346750"/>
            </a:xfrm>
            <a:prstGeom prst="wedgeRectCallout">
              <a:avLst>
                <a:gd name="adj1" fmla="val 70502"/>
                <a:gd name="adj2" fmla="val -5673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marL="0" marR="0" lvl="0" indent="0" algn="ctr" defTabSz="9135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798" b="1" dirty="0" smtClean="0">
                  <a:solidFill>
                    <a:srgbClr val="FFFFFF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進化・深化</a:t>
              </a:r>
              <a:endParaRPr kumimoji="1" lang="ja-JP" altLang="en-US" sz="17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202" name="テキスト ボックス 201"/>
          <p:cNvSpPr txBox="1"/>
          <p:nvPr/>
        </p:nvSpPr>
        <p:spPr>
          <a:xfrm>
            <a:off x="12459542" y="1785462"/>
            <a:ext cx="916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noProof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進め方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9529153" y="1058300"/>
            <a:ext cx="78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0" noProof="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考え方</a:t>
            </a:r>
            <a:endParaRPr kumimoji="1" lang="ja-JP" altLang="en-US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580153" y="3421430"/>
            <a:ext cx="69215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3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b="1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②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t> 競争力のものさし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sp>
        <p:nvSpPr>
          <p:cNvPr id="206" name="環状矢印 205"/>
          <p:cNvSpPr/>
          <p:nvPr/>
        </p:nvSpPr>
        <p:spPr>
          <a:xfrm>
            <a:off x="10556524" y="1592671"/>
            <a:ext cx="643986" cy="567506"/>
          </a:xfrm>
          <a:prstGeom prst="circularArrow">
            <a:avLst>
              <a:gd name="adj1" fmla="val 5776"/>
              <a:gd name="adj2" fmla="val 2795526"/>
              <a:gd name="adj3" fmla="val 8125049"/>
              <a:gd name="adj4" fmla="val 11583847"/>
              <a:gd name="adj5" fmla="val 1359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9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10420943" y="1697072"/>
            <a:ext cx="91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提案</a:t>
            </a:r>
            <a:endParaRPr kumimoji="1" lang="ja-JP" altLang="en-US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63743"/>
              </p:ext>
            </p:extLst>
          </p:nvPr>
        </p:nvGraphicFramePr>
        <p:xfrm>
          <a:off x="463393" y="1043782"/>
          <a:ext cx="47002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19">
                  <a:extLst>
                    <a:ext uri="{9D8B030D-6E8A-4147-A177-3AD203B41FA5}">
                      <a16:colId xmlns:a16="http://schemas.microsoft.com/office/drawing/2014/main" val="4258823110"/>
                    </a:ext>
                  </a:extLst>
                </a:gridCol>
                <a:gridCol w="2245659">
                  <a:extLst>
                    <a:ext uri="{9D8B030D-6E8A-4147-A177-3AD203B41FA5}">
                      <a16:colId xmlns:a16="http://schemas.microsoft.com/office/drawing/2014/main" val="417006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現活動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課　題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21</a:t>
                      </a:r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中計・</a:t>
                      </a:r>
                      <a:r>
                        <a:rPr kumimoji="1" lang="en-US" altLang="ja-JP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Reborn21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ドメイン拡大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30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FS</a:t>
                      </a:r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開発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ソリューション創出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9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人財育成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現場力＋外向き思考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772831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25" y="1043782"/>
            <a:ext cx="2743004" cy="1479071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72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スライド_関係者外秘_4x3_170701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 name="5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標準デザイン">
      <a:majorFont>
        <a:latin typeface="HGP創英角ｺﾞｼｯｸUB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algn="ctr">
          <a:solidFill>
            <a:srgbClr val="00800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eaLnBrk="1" hangingPunct="1">
          <a:defRPr>
            <a:solidFill>
              <a:srgbClr val="000000"/>
            </a:solidFill>
            <a:latin typeface="Meiryo UI" pitchFamily="34" charset="-128"/>
            <a:ea typeface="Meiryo UI" pitchFamily="34" charset="-128"/>
            <a:cs typeface="Meiryo UI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pitchFamily="50" charset="-128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ユーザー設定</PresentationFormat>
  <Paragraphs>43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BIZ UDPゴシック</vt:lpstr>
      <vt:lpstr>HGP創英角ｺﾞｼｯｸUB</vt:lpstr>
      <vt:lpstr>Meiryo UI</vt:lpstr>
      <vt:lpstr>ＭＳ Ｐゴシック</vt:lpstr>
      <vt:lpstr>Yu Gothic</vt:lpstr>
      <vt:lpstr>Arial</vt:lpstr>
      <vt:lpstr>Verdana</vt:lpstr>
      <vt:lpstr>Wingdings</vt:lpstr>
      <vt:lpstr>プレゼンスライド_関係者外秘_4x3_170701</vt:lpstr>
      <vt:lpstr>5_標準デザイン</vt:lpstr>
      <vt:lpstr>ソリューション事業の拡大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2017-07-28T05:11:55Z</dcterms:created>
  <dcterms:modified xsi:type="dcterms:W3CDTF">2021-01-28T09:27:53Z</dcterms:modified>
</cp:coreProperties>
</file>