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24" r:id="rId2"/>
    <p:sldMasterId id="2147483741" r:id="rId3"/>
  </p:sldMasterIdLst>
  <p:notesMasterIdLst>
    <p:notesMasterId r:id="rId17"/>
  </p:notesMasterIdLst>
  <p:handoutMasterIdLst>
    <p:handoutMasterId r:id="rId18"/>
  </p:handoutMasterIdLst>
  <p:sldIdLst>
    <p:sldId id="851" r:id="rId4"/>
    <p:sldId id="776" r:id="rId5"/>
    <p:sldId id="813" r:id="rId6"/>
    <p:sldId id="852" r:id="rId7"/>
    <p:sldId id="810" r:id="rId8"/>
    <p:sldId id="846" r:id="rId9"/>
    <p:sldId id="811" r:id="rId10"/>
    <p:sldId id="812" r:id="rId11"/>
    <p:sldId id="814" r:id="rId12"/>
    <p:sldId id="847" r:id="rId13"/>
    <p:sldId id="849" r:id="rId14"/>
    <p:sldId id="850" r:id="rId15"/>
    <p:sldId id="842" r:id="rId16"/>
  </p:sldIdLst>
  <p:sldSz cx="9144000" cy="6858000" type="screen4x3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(株)デンソーファシリティーズ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3399FF"/>
    <a:srgbClr val="FFCCCC"/>
    <a:srgbClr val="99FF99"/>
    <a:srgbClr val="66FF66"/>
    <a:srgbClr val="CC0000"/>
    <a:srgbClr val="99FFCC"/>
    <a:srgbClr val="00CC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7747" autoAdjust="0"/>
  </p:normalViewPr>
  <p:slideViewPr>
    <p:cSldViewPr>
      <p:cViewPr>
        <p:scale>
          <a:sx n="66" d="100"/>
          <a:sy n="66" d="100"/>
        </p:scale>
        <p:origin x="1668" y="132"/>
      </p:cViewPr>
      <p:guideLst>
        <p:guide orient="horz" pos="2160"/>
        <p:guide pos="2880"/>
        <p:guide pos="158"/>
        <p:guide pos="560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-60"/>
      </p:cViewPr>
      <p:guideLst>
        <p:guide orient="horz" pos="2122"/>
        <p:guide pos="3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dirty="0"/>
              <a:t>商材別売上推移</a:t>
            </a:r>
            <a:r>
              <a:rPr lang="en-US" dirty="0"/>
              <a:t>(</a:t>
            </a:r>
            <a:r>
              <a:rPr lang="ja-JP" dirty="0"/>
              <a:t>百万円</a:t>
            </a:r>
            <a:r>
              <a:rPr lang="en-US" dirty="0"/>
              <a:t>)</a:t>
            </a:r>
            <a:endParaRPr lang="ja-JP" dirty="0"/>
          </a:p>
        </c:rich>
      </c:tx>
      <c:layout>
        <c:manualLayout>
          <c:xMode val="edge"/>
          <c:yMode val="edge"/>
          <c:x val="0.25560929430552859"/>
          <c:y val="4.9063536036060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466174540682414E-2"/>
          <c:y val="0.30436833065206476"/>
          <c:w val="0.89242158792650916"/>
          <c:h val="0.521695511383098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DECS
IoT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300</c:v>
                </c:pt>
                <c:pt idx="1">
                  <c:v>310</c:v>
                </c:pt>
                <c:pt idx="2">
                  <c:v>320</c:v>
                </c:pt>
                <c:pt idx="3">
                  <c:v>387</c:v>
                </c:pt>
                <c:pt idx="4">
                  <c:v>428</c:v>
                </c:pt>
                <c:pt idx="5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A-4006-A9E8-B6C9931CD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120</c:v>
                </c:pt>
                <c:pt idx="1">
                  <c:v>150</c:v>
                </c:pt>
                <c:pt idx="2">
                  <c:v>170</c:v>
                </c:pt>
                <c:pt idx="3">
                  <c:v>230</c:v>
                </c:pt>
                <c:pt idx="4">
                  <c:v>203</c:v>
                </c:pt>
                <c:pt idx="5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A-4006-A9E8-B6C9931CD9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G会社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13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A-4006-A9E8-B6C9931CD9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電気保全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DA-4006-A9E8-B6C9931CD9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リビルド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23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A-4006-A9E8-B6C9931CD9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計装点検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37</c:v>
                </c:pt>
                <c:pt idx="4">
                  <c:v>43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DA-4006-A9E8-B6C9931CD9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省エネ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Sheet1!$H$2:$H$7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51</c:v>
                </c:pt>
                <c:pt idx="4">
                  <c:v>45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DA-4006-A9E8-B6C9931CD9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年間
重点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Sheet1!$I$2:$I$7</c:f>
              <c:numCache>
                <c:formatCode>General</c:formatCode>
                <c:ptCount val="6"/>
                <c:pt idx="0">
                  <c:v>50</c:v>
                </c:pt>
                <c:pt idx="1">
                  <c:v>50</c:v>
                </c:pt>
                <c:pt idx="2">
                  <c:v>70</c:v>
                </c:pt>
                <c:pt idx="3" formatCode="0">
                  <c:v>82.4</c:v>
                </c:pt>
                <c:pt idx="4">
                  <c:v>63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DA-4006-A9E8-B6C9931CD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103352"/>
        <c:axId val="605106632"/>
      </c:barChart>
      <c:catAx>
        <c:axId val="6051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6632"/>
        <c:crosses val="autoZero"/>
        <c:auto val="1"/>
        <c:lblAlgn val="ctr"/>
        <c:lblOffset val="100"/>
        <c:noMultiLvlLbl val="0"/>
      </c:catAx>
      <c:valAx>
        <c:axId val="6051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3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7.9458102466498468E-2"/>
          <c:y val="0.16822203712230185"/>
          <c:w val="0.89275065045438351"/>
          <c:h val="0.13417494579783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</a:t>
            </a:r>
            <a:r>
              <a:rPr lang="ja-JP" dirty="0"/>
              <a:t>年度損益分岐点</a:t>
            </a:r>
            <a:r>
              <a:rPr lang="en-US" altLang="ja-JP" dirty="0"/>
              <a:t>(</a:t>
            </a:r>
            <a:r>
              <a:rPr lang="ja-JP" altLang="en-US" dirty="0"/>
              <a:t>百万円</a:t>
            </a:r>
            <a:r>
              <a:rPr lang="en-US" altLang="ja-JP" dirty="0"/>
              <a:t>)</a:t>
            </a:r>
            <a:endParaRPr lang="ja-JP" dirty="0"/>
          </a:p>
        </c:rich>
      </c:tx>
      <c:layout>
        <c:manualLayout>
          <c:xMode val="edge"/>
          <c:yMode val="edge"/>
          <c:x val="0.204451193481238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964771889083553"/>
          <c:y val="0.23525752368507985"/>
          <c:w val="0.75856485980971555"/>
          <c:h val="0.704990264341769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noFill/>
            <a:ln w="25400">
              <a:solidFill>
                <a:srgbClr val="0000FF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786.9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A-4C10-865F-32929D7EF4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変動費</c:v>
                </c:pt>
              </c:strCache>
            </c:strRef>
          </c:tx>
          <c:spPr>
            <a:noFill/>
            <a:ln w="25400">
              <a:solidFill>
                <a:srgbClr val="FF0000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323</c:v>
                </c:pt>
                <c:pt idx="1">
                  <c:v>699.5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AA-4C10-865F-32929D7EF4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固定費</c:v>
                </c:pt>
              </c:strCache>
            </c:strRef>
          </c:tx>
          <c:spPr>
            <a:noFill/>
            <a:ln w="25400">
              <a:solidFill>
                <a:srgbClr val="FFC000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323</c:v>
                </c:pt>
                <c:pt idx="1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AA-4C10-865F-32929D7EF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729560"/>
        <c:axId val="599735464"/>
      </c:areaChart>
      <c:catAx>
        <c:axId val="599729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9735464"/>
        <c:crosses val="autoZero"/>
        <c:auto val="1"/>
        <c:lblAlgn val="ctr"/>
        <c:lblOffset val="100"/>
        <c:noMultiLvlLbl val="0"/>
      </c:catAx>
      <c:valAx>
        <c:axId val="59973546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9729560"/>
        <c:crosses val="autoZero"/>
        <c:crossBetween val="midCat"/>
        <c:majorUnit val="100"/>
      </c:valAx>
      <c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6118053079346117"/>
          <c:y val="0.13572929615545304"/>
          <c:w val="0.65388526270932568"/>
          <c:h val="0.110746223106995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3175">
      <a:noFill/>
    </a:ln>
    <a:effectLst/>
  </c:spPr>
  <c:txPr>
    <a:bodyPr/>
    <a:lstStyle/>
    <a:p>
      <a:pPr>
        <a:defRPr sz="900">
          <a:latin typeface="+mn-lt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 dirty="0"/>
              <a:t>商材別売上推移</a:t>
            </a:r>
            <a:r>
              <a:rPr lang="en-US" altLang="ja-JP" sz="1600" dirty="0"/>
              <a:t>(</a:t>
            </a:r>
            <a:r>
              <a:rPr lang="ja-JP" altLang="en-US" sz="1600" dirty="0"/>
              <a:t>百万円</a:t>
            </a:r>
            <a:r>
              <a:rPr lang="en-US" altLang="ja-JP" sz="1600" dirty="0"/>
              <a:t>)</a:t>
            </a:r>
            <a:endParaRPr lang="ja-JP" altLang="en-US" sz="1600" dirty="0"/>
          </a:p>
        </c:rich>
      </c:tx>
      <c:layout>
        <c:manualLayout>
          <c:xMode val="edge"/>
          <c:yMode val="edge"/>
          <c:x val="0.30827083333333338"/>
          <c:y val="0.16419841586535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466174540682414E-2"/>
          <c:y val="0.30436833065206476"/>
          <c:w val="0.89242158792650916"/>
          <c:h val="0.521695511383098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DECS・システム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350</c:v>
                </c:pt>
                <c:pt idx="1">
                  <c:v>350</c:v>
                </c:pt>
                <c:pt idx="2">
                  <c:v>300</c:v>
                </c:pt>
                <c:pt idx="3">
                  <c:v>300</c:v>
                </c:pt>
                <c:pt idx="4">
                  <c:v>310</c:v>
                </c:pt>
                <c:pt idx="5">
                  <c:v>320</c:v>
                </c:pt>
                <c:pt idx="6">
                  <c:v>387</c:v>
                </c:pt>
                <c:pt idx="7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A-4006-A9E8-B6C9931CD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エネ計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130</c:v>
                </c:pt>
                <c:pt idx="1">
                  <c:v>150</c:v>
                </c:pt>
                <c:pt idx="2">
                  <c:v>140</c:v>
                </c:pt>
                <c:pt idx="3">
                  <c:v>120</c:v>
                </c:pt>
                <c:pt idx="4">
                  <c:v>150</c:v>
                </c:pt>
                <c:pt idx="5">
                  <c:v>170</c:v>
                </c:pt>
                <c:pt idx="6">
                  <c:v>230</c:v>
                </c:pt>
                <c:pt idx="7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A-4006-A9E8-B6C9931CD9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G会社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40</c:v>
                </c:pt>
                <c:pt idx="1">
                  <c:v>25</c:v>
                </c:pt>
                <c:pt idx="2">
                  <c:v>10</c:v>
                </c:pt>
                <c:pt idx="3">
                  <c:v>60</c:v>
                </c:pt>
                <c:pt idx="4">
                  <c:v>70</c:v>
                </c:pt>
                <c:pt idx="5">
                  <c:v>40</c:v>
                </c:pt>
                <c:pt idx="6">
                  <c:v>13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A-4006-A9E8-B6C9931CD9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電気保全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DA-4006-A9E8-B6C9931CD9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リビルド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23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A-4006-A9E8-B6C9931CD9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計装点検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37</c:v>
                </c:pt>
                <c:pt idx="7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DA-4006-A9E8-B6C9931CD9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省エネ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51</c:v>
                </c:pt>
                <c:pt idx="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DA-4006-A9E8-B6C9931CD9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年間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70</c:v>
                </c:pt>
                <c:pt idx="6">
                  <c:v>82.4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DA-4006-A9E8-B6C9931CD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103352"/>
        <c:axId val="605106632"/>
      </c:barChart>
      <c:catAx>
        <c:axId val="6051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6632"/>
        <c:crosses val="autoZero"/>
        <c:auto val="1"/>
        <c:lblAlgn val="ctr"/>
        <c:lblOffset val="100"/>
        <c:noMultiLvlLbl val="0"/>
      </c:catAx>
      <c:valAx>
        <c:axId val="6051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3352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6.0646325459317585E-3"/>
          <c:y val="0.22055616642559847"/>
          <c:w val="0.99203740157480313"/>
          <c:h val="8.881878745166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4968765645776"/>
          <c:y val="7.3687805847910695E-2"/>
          <c:w val="0.85416474904775253"/>
          <c:h val="0.822674864879052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受注確定</c:v>
                </c:pt>
              </c:strCache>
            </c:strRef>
          </c:tx>
          <c:spPr>
            <a:solidFill>
              <a:srgbClr val="3399FF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351</c:v>
                </c:pt>
                <c:pt idx="1">
                  <c:v>180</c:v>
                </c:pt>
                <c:pt idx="2">
                  <c:v>60.1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2-4FDF-9E07-EE22EBB90F6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引合･見積</c:v>
                </c:pt>
              </c:strCache>
            </c:strRef>
          </c:tx>
          <c:spPr>
            <a:solidFill>
              <a:srgbClr val="99FFCC">
                <a:alpha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38.5</c:v>
                </c:pt>
                <c:pt idx="1">
                  <c:v>20</c:v>
                </c:pt>
                <c:pt idx="2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2-4FDF-9E07-EE22EBB90F6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みなし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38.200000000000003</c:v>
                </c:pt>
                <c:pt idx="1">
                  <c:v>20</c:v>
                </c:pt>
                <c:pt idx="2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2-4FDF-9E07-EE22EBB90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60105856"/>
        <c:axId val="60107392"/>
      </c:barChart>
      <c:catAx>
        <c:axId val="6010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107392"/>
        <c:crosses val="autoZero"/>
        <c:auto val="1"/>
        <c:lblAlgn val="ctr"/>
        <c:lblOffset val="100"/>
        <c:noMultiLvlLbl val="0"/>
      </c:catAx>
      <c:valAx>
        <c:axId val="6010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1058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5985445072920947"/>
          <c:y val="5.8724882268959507E-2"/>
          <c:w val="0.40361590656243335"/>
          <c:h val="0.34954206948737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825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825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fld id="{E3EF295A-AE28-42F1-97F2-F080AFAB2B4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10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825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9738" y="104775"/>
            <a:ext cx="3902075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1105" y="3199515"/>
            <a:ext cx="9541807" cy="34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825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fld id="{9BA9D3B7-B252-475A-8DE2-ECFC7385B8E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9524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D3B7-B252-475A-8DE2-ECFC7385B8EB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81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D3B7-B252-475A-8DE2-ECFC7385B8EB}" type="slidenum">
              <a:rPr lang="en-US" altLang="ja-JP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13C-EE01-4318-871A-7FC7A6179764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2335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D1E1-1344-4117-967A-A0652A72EB76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3999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1FE1-B853-44E4-8216-9B3006E924CE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157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4572001" y="4179889"/>
            <a:ext cx="4453304" cy="1703387"/>
          </a:xfrm>
          <a:prstGeom prst="rect">
            <a:avLst/>
          </a:prstGeom>
          <a:noFill/>
          <a:ln>
            <a:noFill/>
          </a:ln>
          <a:effectLst/>
        </p:spPr>
        <p:txBody>
          <a:bodyPr lIns="91423" tIns="45712" rIns="91423" bIns="4571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43973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rgbClr val="000066"/>
                </a:solidFill>
                <a:latin typeface="+mn-lt"/>
                <a:ea typeface="+mn-ea"/>
              </a:defRPr>
            </a:lvl2pPr>
            <a:lvl3pPr marL="804863" indent="-185738" algn="l" rtl="0" eaLnBrk="0" fontAlgn="base" hangingPunct="0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900">
                <a:solidFill>
                  <a:srgbClr val="000066"/>
                </a:solidFill>
                <a:latin typeface="+mn-lt"/>
                <a:ea typeface="+mn-ea"/>
              </a:defRPr>
            </a:lvl3pPr>
            <a:lvl4pPr marL="1169988" indent="-1857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00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marL="0" indent="0" algn="r" eaLnBrk="1" hangingPunct="1">
              <a:defRPr/>
            </a:pPr>
            <a:endParaRPr lang="en-US" altLang="ja-JP" sz="1600" dirty="0">
              <a:cs typeface="Meiryo UI" pitchFamily="50" charset="-128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9"/>
            <a:ext cx="7772400" cy="504825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4819" y="3316536"/>
            <a:ext cx="7054362" cy="838200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221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515938"/>
            <a:ext cx="9139604" cy="36512"/>
          </a:xfrm>
          <a:prstGeom prst="rect">
            <a:avLst/>
          </a:prstGeom>
          <a:gradFill rotWithShape="1">
            <a:gsLst>
              <a:gs pos="0">
                <a:srgbClr val="0860A8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 sz="1000" dirty="0">
              <a:solidFill>
                <a:srgbClr val="FFFFFF"/>
              </a:solidFill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0" y="6597651"/>
            <a:ext cx="9139604" cy="365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860A8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 sz="800" i="1" dirty="0">
              <a:solidFill>
                <a:srgbClr val="000066"/>
              </a:solidFill>
              <a:latin typeface="SimSun-PUA" panose="02010600030101010101" pitchFamily="2" charset="-122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 rot="10800000">
            <a:off x="0" y="3141663"/>
            <a:ext cx="9139604" cy="36512"/>
          </a:xfrm>
          <a:prstGeom prst="rect">
            <a:avLst/>
          </a:prstGeom>
          <a:gradFill rotWithShape="1">
            <a:gsLst>
              <a:gs pos="0">
                <a:srgbClr val="0860A8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1pPr>
            <a:lvl2pPr marL="742950" indent="-28575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marL="11430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marL="16002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marL="20574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dirty="0">
              <a:solidFill>
                <a:srgbClr val="FFFFFF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1158" y="2578422"/>
            <a:ext cx="7363695" cy="490538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4819" y="3284984"/>
            <a:ext cx="7054362" cy="838200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/>
              <a:t>マスタ サブタイトルの書式設定</a:t>
            </a:r>
          </a:p>
        </p:txBody>
      </p:sp>
      <p:sp>
        <p:nvSpPr>
          <p:cNvPr id="7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2014/03/07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ja-JP" altLang="en-US" dirty="0"/>
              <a:t>（</a:t>
            </a:r>
            <a:r>
              <a:rPr lang="en-US" altLang="ja-JP" dirty="0"/>
              <a:t>c</a:t>
            </a:r>
            <a:r>
              <a:rPr lang="ja-JP" altLang="en-US" dirty="0"/>
              <a:t>）</a:t>
            </a:r>
            <a:r>
              <a:rPr lang="en-US" altLang="ja-JP" dirty="0"/>
              <a:t> 2014 DENSO CORPORATION and DENSO IT SOLUTIONS CORPORATION. 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6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5" y="2566221"/>
            <a:ext cx="3909351" cy="14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7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2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3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405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93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7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421E-334C-4B90-91A2-AE878DB10BF5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506183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428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913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62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613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259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72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949-C872-4E5F-85A2-F44748507A27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4985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C65E-F433-42A0-89C8-65CA1373C2BE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40710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699D-688E-4926-8663-E1164AFDC6E1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8931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A740-6541-470D-9AC9-C5D7D3EADA3D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37314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036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A905-D7D9-4690-BE34-5BF0687E13E2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899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DC9C-7B7C-48B4-BCAB-77F08F86EED1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964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1FEF-95BE-41B3-911A-F3E47B12082A}" type="slidenum">
              <a:rPr lang="en-US" altLang="ja-JP" smtClean="0"/>
              <a:pPr/>
              <a:t>‹#›</a:t>
            </a:fld>
            <a:r>
              <a:rPr lang="en-US" altLang="ja-JP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3099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697" y="620713"/>
            <a:ext cx="8906608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"/>
          </p:nvPr>
        </p:nvSpPr>
        <p:spPr>
          <a:xfrm>
            <a:off x="-5862" y="6634164"/>
            <a:ext cx="2133600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800" i="1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2014/03/07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913793" y="6634164"/>
            <a:ext cx="5184531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800" i="1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ja-JP" altLang="en-US" dirty="0"/>
              <a:t>（</a:t>
            </a:r>
            <a:r>
              <a:rPr lang="en-US" altLang="ja-JP" dirty="0"/>
              <a:t>c</a:t>
            </a:r>
            <a:r>
              <a:rPr lang="ja-JP" altLang="en-US" dirty="0"/>
              <a:t>）</a:t>
            </a:r>
            <a:r>
              <a:rPr lang="en-US" altLang="ja-JP" dirty="0"/>
              <a:t> 2014 DENSO CORPORATION and DENSO IT SOLUTIONS CORPORATION.  All rights reserved.</a:t>
            </a:r>
            <a:endParaRPr lang="ja-JP" altLang="en-US" dirty="0"/>
          </a:p>
        </p:txBody>
      </p:sp>
      <p:sp>
        <p:nvSpPr>
          <p:cNvPr id="8" name="スライド番号プレースホルダー 7"/>
          <p:cNvSpPr txBox="1">
            <a:spLocks/>
          </p:cNvSpPr>
          <p:nvPr userDrawn="1"/>
        </p:nvSpPr>
        <p:spPr bwMode="auto">
          <a:xfrm>
            <a:off x="6498981" y="6632576"/>
            <a:ext cx="2659673" cy="225425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defRPr kumimoji="1" lang="en-US" altLang="ja-JP" sz="800" i="1" kern="120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50A4F5BF-8DB6-4DB4-A419-819C4A05C8EE}" type="slidenum">
              <a:rPr lang="ja-JP" altLang="en-US" smtClean="0"/>
              <a:pPr>
                <a:defRPr/>
              </a:pPr>
              <a:t>‹#›</a:t>
            </a:fld>
            <a:r>
              <a:rPr dirty="0"/>
              <a:t>/17</a:t>
            </a:r>
            <a:endParaRPr lang="ja-JP" altLang="en-US" dirty="0"/>
          </a:p>
        </p:txBody>
      </p:sp>
      <p:pic>
        <p:nvPicPr>
          <p:cNvPr id="1031" name="図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27" y="214313"/>
            <a:ext cx="8792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71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8" r:id="rId3"/>
  </p:sldLayoutIdLst>
  <p:hf hdr="0"/>
  <p:txStyles>
    <p:titleStyle>
      <a:lvl1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5461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6pPr>
      <a:lvl7pPr marL="10033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7pPr>
      <a:lvl8pPr marL="14605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8pPr>
      <a:lvl9pPr marL="19177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4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23888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2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981075" indent="-177800" algn="l" rtl="0" eaLnBrk="0" fontAlgn="base" hangingPunct="0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0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349375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0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FDEE-EC29-4BD6-AC63-7322C10F862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3034-4174-4D20-813C-F1AC552A1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-77617" y="49725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省エネ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ソリューション部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0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年度上期実績</a:t>
            </a:r>
            <a:r>
              <a:rPr lang="ja-JP" altLang="en-US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報告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0" y="1171436"/>
            <a:ext cx="914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2020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1600" dirty="0" smtClean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13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11:00~11:30 Teams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会議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96626"/>
              </p:ext>
            </p:extLst>
          </p:nvPr>
        </p:nvGraphicFramePr>
        <p:xfrm>
          <a:off x="107504" y="1628800"/>
          <a:ext cx="8928993" cy="456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8644">
                  <a:extLst>
                    <a:ext uri="{9D8B030D-6E8A-4147-A177-3AD203B41FA5}">
                      <a16:colId xmlns:a16="http://schemas.microsoft.com/office/drawing/2014/main" val="243906332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1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№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　目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担　当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時間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分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0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２０年上期実績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売上・利益 </a:t>
                      </a:r>
                      <a:r>
                        <a:rPr kumimoji="1" lang="en-US" altLang="ja-JP" sz="1800" dirty="0" smtClean="0">
                          <a:latin typeface="+mn-ea"/>
                          <a:ea typeface="+mn-ea"/>
                        </a:rPr>
                        <a:t>KPI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下竹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B</a:t>
                      </a:r>
                      <a:endParaRPr kumimoji="1" lang="en-US" altLang="ja-JP" sz="16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en-US" altLang="ja-JP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重点活動</a:t>
                      </a:r>
                      <a:endParaRPr kumimoji="1" lang="ja-JP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野々村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</a:t>
                      </a:r>
                      <a:endParaRPr kumimoji="1" lang="en-US" altLang="ja-JP" sz="16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43152"/>
                  </a:ext>
                </a:extLst>
              </a:tr>
              <a:tr h="8836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人材育成の取り組み</a:t>
                      </a:r>
                      <a:endParaRPr kumimoji="1" lang="ja-JP" altLang="en-US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中谷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TL</a:t>
                      </a:r>
                      <a:endParaRPr kumimoji="1" lang="ja-JP" altLang="en-US" sz="16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1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ご相談・ディスカッション</a:t>
                      </a:r>
                      <a:endParaRPr kumimoji="1" lang="ja-JP" altLang="en-US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全員</a:t>
                      </a:r>
                      <a:endParaRPr kumimoji="1" lang="ja-JP" altLang="en-US" sz="16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30925"/>
                  </a:ext>
                </a:extLst>
              </a:tr>
              <a:tr h="53020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指導＆講評</a:t>
                      </a:r>
                      <a:endParaRPr kumimoji="1" lang="ja-JP" altLang="en-US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役員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7967023" y="6179530"/>
            <a:ext cx="1060862" cy="406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30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1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10</a:t>
            </a:fld>
            <a:r>
              <a:rPr lang="en-US" altLang="ja-JP" smtClean="0"/>
              <a:t>/7</a:t>
            </a:r>
            <a:endParaRPr lang="en-US" altLang="ja-JP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43036"/>
              </p:ext>
            </p:extLst>
          </p:nvPr>
        </p:nvGraphicFramePr>
        <p:xfrm>
          <a:off x="88010" y="332656"/>
          <a:ext cx="9007811" cy="33068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39574">
                  <a:extLst>
                    <a:ext uri="{9D8B030D-6E8A-4147-A177-3AD203B41FA5}">
                      <a16:colId xmlns:a16="http://schemas.microsoft.com/office/drawing/2014/main" val="3575217552"/>
                    </a:ext>
                  </a:extLst>
                </a:gridCol>
                <a:gridCol w="2764325">
                  <a:extLst>
                    <a:ext uri="{9D8B030D-6E8A-4147-A177-3AD203B41FA5}">
                      <a16:colId xmlns:a16="http://schemas.microsoft.com/office/drawing/2014/main" val="385121152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9430423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739167296"/>
                    </a:ext>
                  </a:extLst>
                </a:gridCol>
                <a:gridCol w="2053808">
                  <a:extLst>
                    <a:ext uri="{9D8B030D-6E8A-4147-A177-3AD203B41FA5}">
                      <a16:colId xmlns:a16="http://schemas.microsoft.com/office/drawing/2014/main" val="2328631887"/>
                    </a:ext>
                  </a:extLst>
                </a:gridCol>
                <a:gridCol w="607368">
                  <a:extLst>
                    <a:ext uri="{9D8B030D-6E8A-4147-A177-3AD203B41FA5}">
                      <a16:colId xmlns:a16="http://schemas.microsoft.com/office/drawing/2014/main" val="1342530175"/>
                    </a:ext>
                  </a:extLst>
                </a:gridCol>
              </a:tblGrid>
              <a:tr h="330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共通課題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上段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実績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】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・下期課題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1262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78817"/>
              </p:ext>
            </p:extLst>
          </p:nvPr>
        </p:nvGraphicFramePr>
        <p:xfrm>
          <a:off x="88009" y="680501"/>
          <a:ext cx="9007812" cy="8331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4478">
                  <a:extLst>
                    <a:ext uri="{9D8B030D-6E8A-4147-A177-3AD203B41FA5}">
                      <a16:colId xmlns:a16="http://schemas.microsoft.com/office/drawing/2014/main" val="1662215749"/>
                    </a:ext>
                  </a:extLst>
                </a:gridCol>
                <a:gridCol w="2754445">
                  <a:extLst>
                    <a:ext uri="{9D8B030D-6E8A-4147-A177-3AD203B41FA5}">
                      <a16:colId xmlns:a16="http://schemas.microsoft.com/office/drawing/2014/main" val="3013100560"/>
                    </a:ext>
                  </a:extLst>
                </a:gridCol>
                <a:gridCol w="2363078">
                  <a:extLst>
                    <a:ext uri="{9D8B030D-6E8A-4147-A177-3AD203B41FA5}">
                      <a16:colId xmlns:a16="http://schemas.microsoft.com/office/drawing/2014/main" val="3713677829"/>
                    </a:ext>
                  </a:extLst>
                </a:gridCol>
                <a:gridCol w="536337">
                  <a:extLst>
                    <a:ext uri="{9D8B030D-6E8A-4147-A177-3AD203B41FA5}">
                      <a16:colId xmlns:a16="http://schemas.microsoft.com/office/drawing/2014/main" val="765023154"/>
                    </a:ext>
                  </a:extLst>
                </a:gridCol>
                <a:gridCol w="2070701">
                  <a:extLst>
                    <a:ext uri="{9D8B030D-6E8A-4147-A177-3AD203B41FA5}">
                      <a16:colId xmlns:a16="http://schemas.microsoft.com/office/drawing/2014/main" val="2441287037"/>
                    </a:ext>
                  </a:extLst>
                </a:gridCol>
                <a:gridCol w="538773">
                  <a:extLst>
                    <a:ext uri="{9D8B030D-6E8A-4147-A177-3AD203B41FA5}">
                      <a16:colId xmlns:a16="http://schemas.microsoft.com/office/drawing/2014/main" val="959853870"/>
                    </a:ext>
                  </a:extLst>
                </a:gridCol>
              </a:tblGrid>
              <a:tr h="545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⑩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人材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育成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計装の人材</a:t>
                      </a: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育成</a:t>
                      </a:r>
                      <a:endParaRPr lang="en-US" altLang="ja-JP" sz="1400" b="1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en-US" altLang="ja-JP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ソフト作成</a:t>
                      </a:r>
                      <a:endParaRPr lang="en-US" altLang="ja-JP" sz="1400" b="1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人材不足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板倉</a:t>
                      </a:r>
                      <a:endParaRPr lang="en-US" altLang="ja-JP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4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中谷</a:t>
                      </a:r>
                      <a:endParaRPr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899752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91080"/>
              </p:ext>
            </p:extLst>
          </p:nvPr>
        </p:nvGraphicFramePr>
        <p:xfrm>
          <a:off x="98540" y="1674497"/>
          <a:ext cx="8937956" cy="14664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241212">
                  <a:extLst>
                    <a:ext uri="{9D8B030D-6E8A-4147-A177-3AD203B41FA5}">
                      <a16:colId xmlns:a16="http://schemas.microsoft.com/office/drawing/2014/main" val="25163265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54407381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80121777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8893823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6223316"/>
                    </a:ext>
                  </a:extLst>
                </a:gridCol>
              </a:tblGrid>
              <a:tr h="36690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EMS</a:t>
                      </a:r>
                      <a:r>
                        <a:rPr kumimoji="1" lang="ja-JP" altLang="en-US" dirty="0" smtClean="0"/>
                        <a:t>・</a:t>
                      </a:r>
                      <a:r>
                        <a:rPr kumimoji="1" lang="en-US" altLang="ja-JP" dirty="0" smtClean="0"/>
                        <a:t>IT</a:t>
                      </a:r>
                      <a:r>
                        <a:rPr kumimoji="1" lang="ja-JP" altLang="en-US" dirty="0" smtClean="0"/>
                        <a:t>スキル項目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課題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下期挽回策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優先順位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34846"/>
                  </a:ext>
                </a:extLst>
              </a:tr>
              <a:tr h="3669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492216"/>
                  </a:ext>
                </a:extLst>
              </a:tr>
              <a:tr h="36690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55161"/>
                  </a:ext>
                </a:extLst>
              </a:tr>
              <a:tr h="15087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1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1276" y="418773"/>
            <a:ext cx="8353167" cy="735568"/>
          </a:xfrm>
        </p:spPr>
        <p:txBody>
          <a:bodyPr anchor="ctr">
            <a:normAutofit fontScale="90000"/>
          </a:bodyPr>
          <a:lstStyle/>
          <a:p>
            <a:r>
              <a:rPr lang="en-US" altLang="ja-JP" sz="3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21</a:t>
            </a:r>
            <a:r>
              <a:rPr lang="ja-JP" altLang="en-US" sz="3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年度　省エネ</a:t>
            </a:r>
            <a:r>
              <a:rPr lang="en-US" altLang="ja-JP" sz="3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ITS</a:t>
            </a:r>
            <a:r>
              <a:rPr lang="ja-JP" altLang="en-US" sz="3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</a:t>
            </a:r>
            <a:r>
              <a:rPr lang="ja-JP" altLang="en-US" sz="3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定期点検整備 業務パワーシフト</a:t>
            </a:r>
            <a:endParaRPr lang="ja-JP" altLang="en-US" sz="3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48280" y="1982253"/>
          <a:ext cx="8847437" cy="37305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6574">
                  <a:extLst>
                    <a:ext uri="{9D8B030D-6E8A-4147-A177-3AD203B41FA5}">
                      <a16:colId xmlns:a16="http://schemas.microsoft.com/office/drawing/2014/main" val="354002918"/>
                    </a:ext>
                  </a:extLst>
                </a:gridCol>
                <a:gridCol w="1180071">
                  <a:extLst>
                    <a:ext uri="{9D8B030D-6E8A-4147-A177-3AD203B41FA5}">
                      <a16:colId xmlns:a16="http://schemas.microsoft.com/office/drawing/2014/main" val="1534526061"/>
                    </a:ext>
                  </a:extLst>
                </a:gridCol>
                <a:gridCol w="1180071">
                  <a:extLst>
                    <a:ext uri="{9D8B030D-6E8A-4147-A177-3AD203B41FA5}">
                      <a16:colId xmlns:a16="http://schemas.microsoft.com/office/drawing/2014/main" val="10974667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916185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18737577"/>
                    </a:ext>
                  </a:extLst>
                </a:gridCol>
                <a:gridCol w="1507521">
                  <a:extLst>
                    <a:ext uri="{9D8B030D-6E8A-4147-A177-3AD203B41FA5}">
                      <a16:colId xmlns:a16="http://schemas.microsoft.com/office/drawing/2014/main" val="892609478"/>
                    </a:ext>
                  </a:extLst>
                </a:gridCol>
              </a:tblGrid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案件名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計画部署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実施部署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現在（</a:t>
                      </a:r>
                      <a:r>
                        <a:rPr kumimoji="1" lang="en-US" altLang="ja-JP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</a:t>
                      </a:r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kumimoji="1" lang="en-US" altLang="ja-JP" sz="16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</a:t>
                      </a:r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下期</a:t>
                      </a:r>
                      <a:endParaRPr kumimoji="1" lang="en-US" altLang="ja-JP" sz="1600" b="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取組み課題</a:t>
                      </a:r>
                      <a:endParaRPr kumimoji="1" lang="ja-JP" altLang="en-US" sz="16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3176746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制御盤点検　ボイラ・供給水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→保全Ｓ部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→保全部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3,882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保全部に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OJT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231590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設備計装点検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→保全Ｓ部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→保全部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722350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制御盤点検　空圧機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→保全Ｓ部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</a:t>
                      </a: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FS2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外注化）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1,800</a:t>
                      </a:r>
                      <a:endParaRPr kumimoji="1" lang="ja-JP" altLang="en-US" sz="1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FS2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次業者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見積確認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42840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制御盤点検　空調・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</a:t>
                      </a:r>
                      <a:endParaRPr kumimoji="1" lang="ja-JP" altLang="en-US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保全部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済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15599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制御盤　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PLC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・部品交換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→保全Ｓ部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620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1,620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継続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29053829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点検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ITS</a:t>
                      </a:r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→動力</a:t>
                      </a:r>
                      <a:r>
                        <a:rPr kumimoji="1"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</a:t>
                      </a:r>
                    </a:p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主体</a:t>
                      </a:r>
                      <a:endParaRPr kumimoji="1"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1,854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1,000</a:t>
                      </a:r>
                      <a:endParaRPr kumimoji="1" lang="ja-JP" altLang="en-US" sz="1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要領書の見直し</a:t>
                      </a:r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27441286"/>
                  </a:ext>
                </a:extLst>
              </a:tr>
            </a:tbl>
          </a:graphicData>
        </a:graphic>
      </p:graphicFrame>
      <p:cxnSp>
        <p:nvCxnSpPr>
          <p:cNvPr id="5" name="直線コネクタ 4"/>
          <p:cNvCxnSpPr/>
          <p:nvPr/>
        </p:nvCxnSpPr>
        <p:spPr>
          <a:xfrm>
            <a:off x="2384854" y="2570212"/>
            <a:ext cx="0" cy="3237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48279" y="1102327"/>
            <a:ext cx="884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①設備管理と②ＤＮ優位性の２つの観点で層別し、省エネ推進、部内応援へパワーシフト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595816" y="2570212"/>
            <a:ext cx="0" cy="3142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148279" y="1491872"/>
          <a:ext cx="8847439" cy="46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596">
                  <a:extLst>
                    <a:ext uri="{9D8B030D-6E8A-4147-A177-3AD203B41FA5}">
                      <a16:colId xmlns:a16="http://schemas.microsoft.com/office/drawing/2014/main" val="3161739597"/>
                    </a:ext>
                  </a:extLst>
                </a:gridCol>
                <a:gridCol w="5423843">
                  <a:extLst>
                    <a:ext uri="{9D8B030D-6E8A-4147-A177-3AD203B41FA5}">
                      <a16:colId xmlns:a16="http://schemas.microsoft.com/office/drawing/2014/main" val="2714602193"/>
                    </a:ext>
                  </a:extLst>
                </a:gridCol>
              </a:tblGrid>
              <a:tr h="46963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①設備一元管理　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計画部署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②専門性・トラブル対応力維持　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実施部署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】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67295"/>
                  </a:ext>
                </a:extLst>
              </a:tr>
            </a:tbl>
          </a:graphicData>
        </a:graphic>
      </p:graphicFrame>
      <p:graphicFrame>
        <p:nvGraphicFramePr>
          <p:cNvPr id="11" name="表 10"/>
          <p:cNvGraphicFramePr>
            <a:graphicFrameLocks noGrp="1"/>
          </p:cNvGraphicFramePr>
          <p:nvPr>
            <p:extLst/>
          </p:nvPr>
        </p:nvGraphicFramePr>
        <p:xfrm>
          <a:off x="4720281" y="5782967"/>
          <a:ext cx="4324865" cy="8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119">
                  <a:extLst>
                    <a:ext uri="{9D8B030D-6E8A-4147-A177-3AD203B41FA5}">
                      <a16:colId xmlns:a16="http://schemas.microsoft.com/office/drawing/2014/main" val="316173959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14602193"/>
                    </a:ext>
                  </a:extLst>
                </a:gridCol>
                <a:gridCol w="1552146">
                  <a:extLst>
                    <a:ext uri="{9D8B030D-6E8A-4147-A177-3AD203B41FA5}">
                      <a16:colId xmlns:a16="http://schemas.microsoft.com/office/drawing/2014/main" val="1015278485"/>
                    </a:ext>
                  </a:extLst>
                </a:gridCol>
              </a:tblGrid>
              <a:tr h="864967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現在：　</a:t>
                      </a:r>
                      <a:endParaRPr kumimoji="1" lang="en-US" altLang="ja-JP" sz="1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6,356H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年度：　</a:t>
                      </a:r>
                      <a:endParaRPr kumimoji="1" lang="en-US" altLang="ja-JP" sz="1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4,420H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1,936H</a:t>
                      </a:r>
                    </a:p>
                    <a:p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(30</a:t>
                      </a:r>
                      <a:r>
                        <a:rPr kumimoji="1" lang="ja-JP" altLang="en-US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％</a:t>
                      </a:r>
                      <a:r>
                        <a:rPr kumimoji="1" lang="en-US" altLang="ja-JP" sz="1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67295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>
          <a:xfrm>
            <a:off x="4741047" y="2570212"/>
            <a:ext cx="0" cy="3142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6112647" y="2570212"/>
            <a:ext cx="0" cy="3142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84247" y="2570212"/>
            <a:ext cx="0" cy="31425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動作設定ボタン: ホーム 2">
            <a:hlinkClick r:id="rId2" action="ppaction://hlinksldjump" highlightClick="1"/>
          </p:cNvPr>
          <p:cNvSpPr/>
          <p:nvPr/>
        </p:nvSpPr>
        <p:spPr>
          <a:xfrm>
            <a:off x="8460432" y="188640"/>
            <a:ext cx="432048" cy="36004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0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13</a:t>
            </a:fld>
            <a:r>
              <a:rPr lang="en-US" altLang="ja-JP"/>
              <a:t>/7</a:t>
            </a:r>
            <a:endParaRPr lang="en-US" altLang="ja-JP" dirty="0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4275852148"/>
              </p:ext>
            </p:extLst>
          </p:nvPr>
        </p:nvGraphicFramePr>
        <p:xfrm>
          <a:off x="356221" y="-30297"/>
          <a:ext cx="5537283" cy="364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743807235"/>
              </p:ext>
            </p:extLst>
          </p:nvPr>
        </p:nvGraphicFramePr>
        <p:xfrm>
          <a:off x="6337887" y="154523"/>
          <a:ext cx="2607121" cy="198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6928784" y="873403"/>
            <a:ext cx="1011756" cy="205572"/>
          </a:xfrm>
          <a:prstGeom prst="roundRect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分岐額 </a:t>
            </a:r>
            <a:r>
              <a:rPr lang="en-US" altLang="ja-JP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619.3</a:t>
            </a:r>
          </a:p>
        </p:txBody>
      </p:sp>
      <p:cxnSp>
        <p:nvCxnSpPr>
          <p:cNvPr id="7" name="直線矢印コネクタ 6"/>
          <p:cNvCxnSpPr>
            <a:stCxn id="5" idx="3"/>
          </p:cNvCxnSpPr>
          <p:nvPr/>
        </p:nvCxnSpPr>
        <p:spPr>
          <a:xfrm>
            <a:off x="7940540" y="976189"/>
            <a:ext cx="444383" cy="6394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7893046" y="604457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786.9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(11.1%)</a:t>
            </a:r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25947" y="1516938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8227544" y="1008163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699.5</a:t>
            </a:r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4555495"/>
              </p:ext>
            </p:extLst>
          </p:nvPr>
        </p:nvGraphicFramePr>
        <p:xfrm>
          <a:off x="449674" y="3042805"/>
          <a:ext cx="5199808" cy="368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6625"/>
              </p:ext>
            </p:extLst>
          </p:nvPr>
        </p:nvGraphicFramePr>
        <p:xfrm>
          <a:off x="5921183" y="2238660"/>
          <a:ext cx="2765617" cy="201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6244222" y="2165055"/>
            <a:ext cx="520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04675" y="2416178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427.7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33670" y="3314573"/>
            <a:ext cx="933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92.1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新規立上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56321"/>
              </p:ext>
            </p:extLst>
          </p:nvPr>
        </p:nvGraphicFramePr>
        <p:xfrm>
          <a:off x="6332736" y="4120634"/>
          <a:ext cx="23540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88">
                  <a:extLst>
                    <a:ext uri="{9D8B030D-6E8A-4147-A177-3AD203B41FA5}">
                      <a16:colId xmlns:a16="http://schemas.microsoft.com/office/drawing/2014/main" val="1222677246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val="1549345689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val="3982738311"/>
                    </a:ext>
                  </a:extLst>
                </a:gridCol>
              </a:tblGrid>
              <a:tr h="289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システム班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計測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システム班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省エネ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推進班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392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892921" y="3140945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204.4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66469" y="3268406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427.7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53881" y="2360838"/>
            <a:ext cx="4052692" cy="247412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ＤＮ省エネネタ出し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b="1" dirty="0" smtClean="0">
                <a:solidFill>
                  <a:srgbClr val="FF0000"/>
                </a:solidFill>
                <a:latin typeface="Meiryo UI"/>
                <a:ea typeface="Meiryo UI"/>
              </a:rPr>
              <a:t>　・エレキ機</a:t>
            </a:r>
            <a:endParaRPr lang="en-US" altLang="ja-JP" sz="1800" b="1" dirty="0">
              <a:solidFill>
                <a:srgbClr val="FF0000"/>
              </a:solidFill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・ガソリン・点火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ＤＮＧ省エネ推進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b="1" dirty="0">
                <a:solidFill>
                  <a:srgbClr val="FF0000"/>
                </a:solidFill>
                <a:latin typeface="Meiryo UI"/>
                <a:ea typeface="Meiryo UI"/>
              </a:rPr>
              <a:t>　</a:t>
            </a:r>
            <a:r>
              <a:rPr lang="ja-JP" altLang="en-US" sz="1800" b="1" dirty="0" smtClean="0">
                <a:solidFill>
                  <a:srgbClr val="FF0000"/>
                </a:solidFill>
                <a:latin typeface="Meiryo UI"/>
                <a:ea typeface="Meiryo UI"/>
              </a:rPr>
              <a:t>・ダイシン</a:t>
            </a:r>
            <a:endParaRPr lang="en-US" altLang="ja-JP" sz="1800" b="1" dirty="0" smtClean="0">
              <a:solidFill>
                <a:srgbClr val="FF0000"/>
              </a:solidFill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　</a:t>
            </a: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/>
                <a:ea typeface="Meiryo UI"/>
              </a:rPr>
              <a:t>・アンデン</a:t>
            </a:r>
            <a:endParaRPr kumimoji="1" lang="en-US" altLang="ja-JP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b="1" dirty="0" smtClean="0">
                <a:solidFill>
                  <a:srgbClr val="FF0000"/>
                </a:solidFill>
                <a:latin typeface="Meiryo UI"/>
                <a:ea typeface="Meiryo UI"/>
              </a:rPr>
              <a:t>　・神星</a:t>
            </a:r>
            <a:endParaRPr lang="en-US" altLang="ja-JP" sz="1800" b="1" dirty="0" smtClean="0">
              <a:solidFill>
                <a:srgbClr val="FF0000"/>
              </a:solidFill>
              <a:latin typeface="Meiryo UI"/>
              <a:ea typeface="Meiryo UI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499231" y="1418645"/>
            <a:ext cx="11031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rgbClr val="0066FF"/>
                </a:solidFill>
              </a:rPr>
              <a:t>EMS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本社：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  <a:endParaRPr lang="en-US" altLang="ja-JP" sz="1200" dirty="0">
              <a:solidFill>
                <a:srgbClr val="0066FF"/>
              </a:solidFill>
            </a:endParaRPr>
          </a:p>
          <a:p>
            <a:r>
              <a:rPr lang="ja-JP" altLang="en-US" sz="1200" dirty="0">
                <a:solidFill>
                  <a:srgbClr val="0066FF"/>
                </a:solidFill>
              </a:rPr>
              <a:t>ｴﾚ機</a:t>
            </a:r>
            <a:r>
              <a:rPr lang="ja-JP" altLang="en-US" sz="1200" dirty="0" smtClean="0">
                <a:solidFill>
                  <a:srgbClr val="0066FF"/>
                </a:solidFill>
              </a:rPr>
              <a:t>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ｴﾚﾌｨ：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  <a:endParaRPr lang="en-US" altLang="ja-JP" sz="1200" dirty="0">
              <a:solidFill>
                <a:srgbClr val="0066FF"/>
              </a:solidFill>
            </a:endParaRPr>
          </a:p>
          <a:p>
            <a:r>
              <a:rPr lang="en-US" altLang="ja-JP" sz="1200" dirty="0">
                <a:solidFill>
                  <a:srgbClr val="0066FF"/>
                </a:solidFill>
              </a:rPr>
              <a:t>D</a:t>
            </a:r>
            <a:r>
              <a:rPr lang="ja-JP" altLang="en-US" sz="1200" dirty="0">
                <a:solidFill>
                  <a:srgbClr val="0066FF"/>
                </a:solidFill>
              </a:rPr>
              <a:t>噴：</a:t>
            </a:r>
            <a:r>
              <a:rPr lang="en-US" altLang="ja-JP" sz="1200" dirty="0">
                <a:solidFill>
                  <a:srgbClr val="0066FF"/>
                </a:solidFill>
              </a:rPr>
              <a:t>10,000</a:t>
            </a:r>
          </a:p>
          <a:p>
            <a:r>
              <a:rPr lang="ja-JP" altLang="en-US" sz="1200" dirty="0">
                <a:solidFill>
                  <a:srgbClr val="0066FF"/>
                </a:solidFill>
              </a:rPr>
              <a:t>ガ噴：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</a:t>
            </a:r>
          </a:p>
          <a:p>
            <a:r>
              <a:rPr lang="en-US" altLang="ja-JP" sz="1200" dirty="0" smtClean="0">
                <a:solidFill>
                  <a:srgbClr val="0066FF"/>
                </a:solidFill>
              </a:rPr>
              <a:t>AC1:30,000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部品：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</a:p>
          <a:p>
            <a:r>
              <a:rPr lang="en-US" altLang="ja-JP" sz="1200" dirty="0">
                <a:solidFill>
                  <a:srgbClr val="0066FF"/>
                </a:solidFill>
              </a:rPr>
              <a:t>TMU</a:t>
            </a:r>
            <a:r>
              <a:rPr lang="ja-JP" altLang="en-US" sz="1200" dirty="0" smtClean="0">
                <a:solidFill>
                  <a:srgbClr val="0066FF"/>
                </a:solidFill>
              </a:rPr>
              <a:t>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ｺｯｸ：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  <a:endParaRPr lang="en-US" altLang="ja-JP" sz="1200" dirty="0">
              <a:solidFill>
                <a:srgbClr val="0066FF"/>
              </a:solidFill>
            </a:endParaRP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ｾﾝｻ</a:t>
            </a:r>
            <a:r>
              <a:rPr lang="en-US" altLang="ja-JP" sz="1200" dirty="0" smtClean="0">
                <a:solidFill>
                  <a:srgbClr val="0066FF"/>
                </a:solidFill>
              </a:rPr>
              <a:t>:10,000</a:t>
            </a:r>
          </a:p>
          <a:p>
            <a:r>
              <a:rPr lang="en-US" altLang="ja-JP" sz="1200" dirty="0" smtClean="0">
                <a:solidFill>
                  <a:srgbClr val="0066FF"/>
                </a:solidFill>
              </a:rPr>
              <a:t>ADAS</a:t>
            </a:r>
            <a:r>
              <a:rPr lang="ja-JP" altLang="en-US" sz="1200" dirty="0" smtClean="0">
                <a:solidFill>
                  <a:srgbClr val="0066FF"/>
                </a:solidFill>
              </a:rPr>
              <a:t>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ｾﾗ：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ﾊﾟﾜｺﾝ：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点火：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  <a:endParaRPr lang="en-US" altLang="ja-JP" sz="1200" dirty="0">
              <a:solidFill>
                <a:srgbClr val="0066FF"/>
              </a:solidFill>
            </a:endParaRP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ｴﾚｸﾄﾛ</a:t>
            </a:r>
            <a:r>
              <a:rPr lang="ja-JP" altLang="en-US" sz="1200" dirty="0">
                <a:solidFill>
                  <a:srgbClr val="0066FF"/>
                </a:solidFill>
              </a:rPr>
              <a:t>：</a:t>
            </a:r>
            <a:r>
              <a:rPr lang="en-US" altLang="ja-JP" sz="1200" dirty="0" smtClean="0">
                <a:solidFill>
                  <a:srgbClr val="0066FF"/>
                </a:solidFill>
              </a:rPr>
              <a:t>15,000</a:t>
            </a:r>
          </a:p>
          <a:p>
            <a:r>
              <a:rPr lang="en-US" altLang="ja-JP" sz="1200" dirty="0" smtClean="0">
                <a:solidFill>
                  <a:srgbClr val="0066FF"/>
                </a:solidFill>
              </a:rPr>
              <a:t>AC2</a:t>
            </a:r>
            <a:r>
              <a:rPr lang="ja-JP" altLang="en-US" sz="1200" dirty="0" smtClean="0">
                <a:solidFill>
                  <a:srgbClr val="0066FF"/>
                </a:solidFill>
              </a:rPr>
              <a:t>：</a:t>
            </a:r>
            <a:r>
              <a:rPr lang="en-US" altLang="ja-JP" sz="1200" dirty="0" smtClean="0">
                <a:solidFill>
                  <a:srgbClr val="0066FF"/>
                </a:solidFill>
              </a:rPr>
              <a:t>5,000</a:t>
            </a:r>
            <a:endParaRPr lang="en-US" altLang="ja-JP" sz="1200" dirty="0">
              <a:solidFill>
                <a:srgbClr val="0066FF"/>
              </a:solidFill>
            </a:endParaRPr>
          </a:p>
          <a:p>
            <a:r>
              <a:rPr lang="ja-JP" altLang="en-US" sz="1200" dirty="0" smtClean="0">
                <a:solidFill>
                  <a:srgbClr val="0066FF"/>
                </a:solidFill>
              </a:rPr>
              <a:t>湖西：</a:t>
            </a:r>
            <a:r>
              <a:rPr lang="en-US" altLang="ja-JP" sz="1200" dirty="0" smtClean="0">
                <a:solidFill>
                  <a:srgbClr val="0066FF"/>
                </a:solidFill>
              </a:rPr>
              <a:t>10,000</a:t>
            </a: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01120"/>
              </p:ext>
            </p:extLst>
          </p:nvPr>
        </p:nvGraphicFramePr>
        <p:xfrm>
          <a:off x="9499231" y="5056187"/>
          <a:ext cx="6921500" cy="18288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47586093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414924038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015627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78435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483518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23338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4598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909607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071752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5178670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年度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DECS</a:t>
                      </a:r>
                      <a:b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IoT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</a:t>
                      </a:r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電気保全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リビルド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計装点検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省エネ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</a:t>
                      </a:r>
                      <a:b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重点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9214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2016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285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2017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3201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2018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952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2019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lang="en-US" altLang="ja-JP" sz="1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7503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46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230</a:t>
                      </a:r>
                      <a:endParaRPr lang="en-US" altLang="ja-JP" sz="1100" b="0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8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9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11014"/>
              </p:ext>
            </p:extLst>
          </p:nvPr>
        </p:nvGraphicFramePr>
        <p:xfrm>
          <a:off x="63206" y="543859"/>
          <a:ext cx="9036497" cy="638620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9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000">
                  <a:extLst>
                    <a:ext uri="{9D8B030D-6E8A-4147-A177-3AD203B41FA5}">
                      <a16:colId xmlns:a16="http://schemas.microsoft.com/office/drawing/2014/main" val="1713325546"/>
                    </a:ext>
                  </a:extLst>
                </a:gridCol>
                <a:gridCol w="753042">
                  <a:extLst>
                    <a:ext uri="{9D8B030D-6E8A-4147-A177-3AD203B41FA5}">
                      <a16:colId xmlns:a16="http://schemas.microsoft.com/office/drawing/2014/main" val="2402034225"/>
                    </a:ext>
                  </a:extLst>
                </a:gridCol>
                <a:gridCol w="75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1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　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 初 計 画</a:t>
                      </a: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上期</a:t>
                      </a: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 期 実 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　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5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売上げ 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373.2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376.9 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 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(+3.7 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通期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729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/786.9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増減状況</a:t>
                      </a:r>
                      <a:endParaRPr kumimoji="1" lang="en-US" altLang="ja-JP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止血策による下期・翌年延期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・安城新棟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・西尾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 EMS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・その他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取組み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強化による受注増分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・高棚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,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西尾各部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 20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・西尾照明前倒し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・安城新工場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追加等 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</a:t>
                      </a:r>
                      <a:r>
                        <a:rPr kumimoji="1" lang="ja-JP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差異 </a:t>
                      </a:r>
                      <a:r>
                        <a:rPr kumimoji="1" lang="en-US" altLang="ja-JP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+3.7</a:t>
                      </a:r>
                      <a:r>
                        <a:rPr kumimoji="1" lang="ja-JP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4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計画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差異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9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従来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±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1.9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1.5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343.2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347.3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+4.1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09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21144"/>
                  </a:ext>
                </a:extLst>
              </a:tr>
              <a:tr h="1337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IT</a:t>
                      </a: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207.8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236.8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+29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38699"/>
                  </a:ext>
                </a:extLst>
              </a:tr>
              <a:tr h="1474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サービス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165.4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140.1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25.3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4782"/>
                  </a:ext>
                </a:extLst>
              </a:tr>
              <a:tr h="881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   益 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35.5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百万円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58.6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 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（＋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23.1 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工事現場作業合理化の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実践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・安城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保安ソフト作成一括り化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・善明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新工場・更新ソフト作成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　　　　　　　　　　　　　　一括り化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工責業務の兼任化</a:t>
                      </a: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利益率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9.5 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15.6 %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+6.1 %)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効率化による工数削減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→利益体質改善活動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開始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目標利益率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+4%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向上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付加価値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生産性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1,049 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1,270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 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＋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221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残業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2,640 H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(0.3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日・人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1,556 H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1,084H </a:t>
                      </a:r>
                      <a:r>
                        <a:rPr kumimoji="1" lang="ja-JP" alt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42%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                                  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*▲</a:t>
                      </a:r>
                      <a:r>
                        <a:rPr kumimoji="1" lang="en-US" altLang="ja-JP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6.8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百万円相当</a:t>
                      </a:r>
                      <a:endParaRPr kumimoji="1" lang="ja-JP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678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有休</a:t>
                      </a:r>
                      <a:endParaRPr kumimoji="1" lang="en-US" altLang="ja-JP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230 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 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日以上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221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上司声掛け→意識向上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0619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2087" y="81210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省エネＩＴソリューション部</a:t>
            </a:r>
            <a:r>
              <a:rPr lang="en-US" altLang="ja-JP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KPI</a:t>
            </a:r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年度上期 中間報告</a:t>
            </a:r>
            <a:endParaRPr lang="en-US" altLang="ja-JP" sz="1200" b="1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" y="4158236"/>
            <a:ext cx="4374059" cy="287273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94039" y="101257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省エネＩＴソリューション部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KPI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年度下期見込み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90777"/>
              </p:ext>
            </p:extLst>
          </p:nvPr>
        </p:nvGraphicFramePr>
        <p:xfrm>
          <a:off x="82982" y="950282"/>
          <a:ext cx="8892482" cy="28579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3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5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0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6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lang="ja-JP" altLang="ja-JP" sz="1600" b="1" kern="100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単位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kern="10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600" b="1" kern="10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年度目標</a:t>
                      </a:r>
                      <a:endParaRPr lang="ja-JP" altLang="en-US" sz="16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1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600" b="1" kern="1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年度見込み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年度下期取組み</a:t>
                      </a:r>
                      <a:endParaRPr lang="en-US" altLang="ja-JP" sz="1600" b="1" kern="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9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売上高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</a:t>
                      </a:r>
                      <a:r>
                        <a:rPr lang="ja-JP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円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７８６．９</a:t>
                      </a:r>
                      <a:endParaRPr lang="en-US" altLang="ja-JP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(20/10</a:t>
                      </a:r>
                      <a:r>
                        <a:rPr lang="ja-JP" alt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月時点　</a:t>
                      </a:r>
                      <a:r>
                        <a:rPr lang="en-US" altLang="ja-JP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757</a:t>
                      </a:r>
                      <a:r>
                        <a:rPr lang="ja-JP" alt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lang="en-US" altLang="ja-JP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600" b="0" kern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6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７８７</a:t>
                      </a:r>
                      <a:endParaRPr lang="en-US" altLang="ja-JP" sz="1600" b="1" kern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6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対計画 </a:t>
                      </a:r>
                      <a:r>
                        <a:rPr lang="en-US" altLang="ja-JP" sz="16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±</a:t>
                      </a:r>
                      <a:r>
                        <a:rPr lang="ja-JP" altLang="en-US" sz="16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endParaRPr lang="en-US" sz="1600" b="1" kern="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売上挽回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策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TMU(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)EMS 20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lang="en-US" altLang="ja-JP" sz="16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②センサ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)EMS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lang="en-US" altLang="ja-JP" sz="16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lnSpc>
                          <a:spcPts val="2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年度繰越し予防策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前倒し計画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現場調整・業者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6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営業</a:t>
                      </a:r>
                      <a:r>
                        <a:rPr lang="ja-JP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利益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lang="ja-JP" altLang="en-US" sz="1600" b="1" kern="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８７．７</a:t>
                      </a:r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(11.1%)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１１０ </a:t>
                      </a:r>
                      <a:r>
                        <a:rPr lang="en-US" altLang="ja-JP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(14%)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対計画 </a:t>
                      </a:r>
                      <a:r>
                        <a:rPr lang="en-US" altLang="ja-JP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</a:t>
                      </a:r>
                      <a:r>
                        <a:rPr lang="ja-JP" altLang="en-US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２３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利益向上策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①ソフト作成合理化継続推進</a:t>
                      </a:r>
                      <a:endParaRPr lang="en-US" altLang="ja-JP" sz="16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②現場</a:t>
                      </a:r>
                      <a:r>
                        <a:rPr lang="en-US" altLang="ja-JP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CD</a:t>
                      </a:r>
                      <a:r>
                        <a:rPr lang="ja-JP" alt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強化</a:t>
                      </a:r>
                      <a:r>
                        <a:rPr lang="en-US" altLang="ja-JP" sz="14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実行予算管理</a:t>
                      </a:r>
                      <a:r>
                        <a:rPr lang="en-US" altLang="ja-JP" sz="14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6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6112" y="3928021"/>
            <a:ext cx="408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>
                <a:solidFill>
                  <a:prstClr val="black"/>
                </a:solidFill>
                <a:latin typeface="Meiryo UI"/>
                <a:ea typeface="Meiryo UI"/>
              </a:rPr>
              <a:t>②２１年度 売上予測・課題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100752" y="5974878"/>
            <a:ext cx="123330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DECS</a:t>
            </a:r>
            <a:r>
              <a:rPr kumimoji="1" lang="ja-JP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・</a:t>
            </a:r>
            <a:r>
              <a:rPr kumimoji="1" lang="en-US" altLang="ja-JP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IoT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latin typeface="Meiryo UI"/>
                <a:ea typeface="Meiryo UI"/>
              </a:rPr>
              <a:t>(</a:t>
            </a:r>
            <a:r>
              <a:rPr lang="en-US" altLang="ja-JP" sz="1200" b="1" dirty="0">
                <a:latin typeface="Meiryo UI"/>
                <a:ea typeface="Meiryo UI"/>
              </a:rPr>
              <a:t>+5</a:t>
            </a:r>
            <a:r>
              <a:rPr lang="en-US" altLang="ja-JP" sz="1200" b="1" dirty="0" smtClean="0">
                <a:latin typeface="Meiryo UI"/>
                <a:ea typeface="Meiryo UI"/>
              </a:rPr>
              <a:t>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3563933" y="5816431"/>
            <a:ext cx="381000" cy="1524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3308366" y="4828546"/>
            <a:ext cx="988867" cy="2208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(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対前年比</a:t>
            </a:r>
            <a:r>
              <a:rPr kumimoji="1" lang="en-US" altLang="ja-JP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%)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2982" y="541853"/>
            <a:ext cx="408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 smtClean="0">
                <a:solidFill>
                  <a:prstClr val="black"/>
                </a:solidFill>
                <a:latin typeface="Meiryo UI"/>
                <a:ea typeface="Meiryo UI"/>
              </a:rPr>
              <a:t>①２０年度 下期見込み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V="1">
            <a:off x="3556313" y="5451013"/>
            <a:ext cx="388620" cy="381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3541073" y="5277259"/>
            <a:ext cx="423922" cy="7131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76593" y="5510266"/>
            <a:ext cx="123330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EMS</a:t>
            </a:r>
            <a:r>
              <a:rPr lang="en-US" altLang="ja-JP" sz="1200" b="1" dirty="0" smtClean="0">
                <a:latin typeface="Meiryo UI"/>
                <a:ea typeface="Meiryo UI"/>
              </a:rPr>
              <a:t>(+15%)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087824" y="5248678"/>
            <a:ext cx="1410844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省エネ</a:t>
            </a:r>
            <a:r>
              <a:rPr lang="en-US" altLang="ja-JP" sz="1200" b="1" dirty="0" smtClean="0">
                <a:latin typeface="Meiryo UI"/>
                <a:ea typeface="Meiryo UI"/>
              </a:rPr>
              <a:t>(+50%)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51067" y="5043617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787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901333" y="5025107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808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85927"/>
              </p:ext>
            </p:extLst>
          </p:nvPr>
        </p:nvGraphicFramePr>
        <p:xfrm>
          <a:off x="4727065" y="3976500"/>
          <a:ext cx="4272348" cy="2752375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3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304">
                  <a:extLst>
                    <a:ext uri="{9D8B030D-6E8A-4147-A177-3AD203B41FA5}">
                      <a16:colId xmlns:a16="http://schemas.microsoft.com/office/drawing/2014/main" val="915556887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</a:t>
                      </a:r>
                      <a:r>
                        <a:rPr lang="en-US" alt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</a:t>
                      </a:r>
                      <a:endParaRPr lang="ja-JP" altLang="ja-JP" sz="1200" b="1" kern="100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課 題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ja-JP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取組み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拠点同時更新</a:t>
                      </a:r>
                      <a:r>
                        <a:rPr lang="en-US" altLang="ja-JP" sz="11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</a:t>
                      </a:r>
                      <a:r>
                        <a:rPr lang="ja-JP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先端研更新</a:t>
                      </a:r>
                      <a:endParaRPr lang="en-US" altLang="ja-JP" sz="11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全社展開</a:t>
                      </a:r>
                      <a:r>
                        <a:rPr lang="en-US" altLang="ja-JP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r>
                        <a:rPr lang="ja-JP" altLang="en-US" sz="1200" b="1" kern="1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、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やり切り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ja-JP" altLang="en-US" sz="15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部内応受援の強化</a:t>
                      </a:r>
                      <a:endParaRPr lang="en-US" altLang="ja-JP" sz="15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vert="eaVert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altLang="ja-JP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300" b="1" dirty="0" err="1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endParaRPr lang="en-US" altLang="ja-JP" sz="13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</a:t>
                      </a:r>
                      <a:r>
                        <a:rPr lang="en-US" altLang="ja-JP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</a:p>
                    <a:p>
                      <a:pPr algn="l"/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ソフト作業統合</a:t>
                      </a:r>
                      <a:endParaRPr lang="en-US" altLang="ja-JP" sz="13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年計画分</a:t>
                      </a:r>
                      <a:r>
                        <a:rPr lang="en-US" altLang="ja-JP" sz="11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+20</a:t>
                      </a:r>
                      <a:r>
                        <a:rPr lang="ja-JP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年ｽﾞﾚ分</a:t>
                      </a:r>
                      <a:endParaRPr lang="en-US" altLang="ja-JP" sz="11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　　　　　　　　　やり切り</a:t>
                      </a:r>
                      <a:endParaRPr lang="en-US" altLang="ja-JP" sz="11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10336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省エネ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DN3(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体制造り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現場改善工事のやり切り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分析業務立上げ</a:t>
                      </a:r>
                      <a:endParaRPr lang="en-US" altLang="ja-JP" sz="13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lnSpc>
                          <a:spcPts val="1700"/>
                        </a:lnSpc>
                      </a:pPr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点火</a:t>
                      </a:r>
                      <a:r>
                        <a:rPr lang="en-US" altLang="ja-JP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</a:t>
                      </a:r>
                      <a:r>
                        <a:rPr lang="en-US" altLang="ja-JP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トライ</a:t>
                      </a:r>
                      <a:endParaRPr lang="en-US" altLang="ja-JP" sz="13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330355"/>
                  </a:ext>
                </a:extLst>
              </a:tr>
              <a:tr h="598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点検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整備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業務見直し</a:t>
                      </a:r>
                      <a:endParaRPr lang="ja-JP" altLang="en-US" sz="1200" b="1" kern="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2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3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3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保全部移管</a:t>
                      </a:r>
                      <a:endParaRPr lang="ja-JP" altLang="en-US" sz="13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636252" y="5389294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580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312783" y="5273498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640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944267" y="5342768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607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92339" y="4985466"/>
            <a:ext cx="348169" cy="158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823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" name="動作設定ボタン: 進む/次へ 2">
            <a:hlinkClick r:id="rId4" action="ppaction://hlinksldjump" highlightClick="1"/>
          </p:cNvPr>
          <p:cNvSpPr/>
          <p:nvPr/>
        </p:nvSpPr>
        <p:spPr>
          <a:xfrm>
            <a:off x="6228184" y="6297983"/>
            <a:ext cx="432048" cy="25660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トライプ矢印 5"/>
          <p:cNvSpPr/>
          <p:nvPr/>
        </p:nvSpPr>
        <p:spPr>
          <a:xfrm rot="16200000">
            <a:off x="7938869" y="6098237"/>
            <a:ext cx="360040" cy="204687"/>
          </a:xfrm>
          <a:prstGeom prst="striped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08532" y="6165168"/>
            <a:ext cx="754232" cy="1836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ja-JP" altLang="en-US" sz="105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パワーシフト</a:t>
            </a:r>
            <a:endParaRPr kumimoji="1" lang="ja-JP" altLang="en-US" sz="105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4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4</a:t>
            </a:fld>
            <a:r>
              <a:rPr lang="en-US" altLang="ja-JP" smtClean="0"/>
              <a:t>/7</a:t>
            </a:r>
            <a:endParaRPr lang="en-US" altLang="ja-JP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943" y="2636912"/>
            <a:ext cx="9144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省エネ</a:t>
            </a: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ソリューション部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重点活動</a:t>
            </a:r>
            <a:endParaRPr kumimoji="1" lang="en-US" altLang="ja-JP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上期実績</a:t>
            </a:r>
            <a:r>
              <a:rPr lang="ja-JP" altLang="en-US" sz="3600" dirty="0">
                <a:solidFill>
                  <a:srgbClr val="00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報告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8244408" y="6356356"/>
            <a:ext cx="576064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9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11293"/>
              </p:ext>
            </p:extLst>
          </p:nvPr>
        </p:nvGraphicFramePr>
        <p:xfrm>
          <a:off x="35499" y="764704"/>
          <a:ext cx="9082940" cy="57245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25998142"/>
                    </a:ext>
                  </a:extLst>
                </a:gridCol>
                <a:gridCol w="1762616">
                  <a:extLst>
                    <a:ext uri="{9D8B030D-6E8A-4147-A177-3AD203B41FA5}">
                      <a16:colId xmlns:a16="http://schemas.microsoft.com/office/drawing/2014/main" val="3313283815"/>
                    </a:ext>
                  </a:extLst>
                </a:gridCol>
                <a:gridCol w="62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（ワンストップ→ソリューション）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9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環境の深化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「スルー改善・星取表・見つけ隊」深堀、定着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全社ＥＭＳ使いやすさ改善</a:t>
                      </a:r>
                      <a:endParaRPr lang="en-US" altLang="ja-JP" sz="1600" b="1" u="non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部門長が使う機能強化</a:t>
                      </a:r>
                      <a:r>
                        <a:rPr lang="en-US" altLang="ja-JP" sz="14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1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主要製品群の画面作成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1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直課自動集計確立</a:t>
                      </a:r>
                      <a:r>
                        <a:rPr lang="en-US" altLang="ja-JP" sz="11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1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広瀬・湖西拡大含</a:t>
                      </a:r>
                      <a:r>
                        <a:rPr lang="en-US" altLang="ja-JP" sz="1100" b="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直課精度チェック結果→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66%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⇒原因追及・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月試行継続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エアー効率等の画面改善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　　　　　　　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月設計完了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データ収集不良改善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ja-JP" sz="13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3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対策</a:t>
                      </a:r>
                      <a:r>
                        <a:rPr lang="en-US" altLang="ja-JP" sz="13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r>
                        <a:rPr lang="ja-JP" altLang="en-US" sz="13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再収集機能強化</a:t>
                      </a:r>
                      <a:endParaRPr lang="en-US" altLang="ja-JP" sz="13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広瀬・湖西の取込み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尾崎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村口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76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供給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</a:p>
                    <a:p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FS-DECS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の更新拡大</a:t>
                      </a:r>
                      <a:endParaRPr lang="en-US" altLang="ja-JP" sz="1400" u="none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幸田・広瀬の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FS-DECS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具現化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</a:t>
                      </a:r>
                      <a:r>
                        <a:rPr lang="en-US" altLang="zh-TW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(7</a:t>
                      </a:r>
                      <a:r>
                        <a:rPr lang="zh-TW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zh-TW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</a:t>
                      </a:r>
                      <a:r>
                        <a:rPr lang="en-US" altLang="zh-TW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(12</a:t>
                      </a:r>
                      <a:r>
                        <a:rPr lang="zh-TW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zh-TW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設申完了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Ⅰ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期更新決裁完了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広瀬調査 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30%(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コロナ影響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幸田現場切替方法の詳細計画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広瀬更新方案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まとめ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lang="en-US" altLang="ja-JP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対策</a:t>
                      </a:r>
                      <a:r>
                        <a:rPr lang="en-US" altLang="ja-JP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r>
                        <a:rPr lang="ja-JP" altLang="en-US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現場調査強化</a:t>
                      </a:r>
                      <a:endParaRPr lang="en-US" altLang="ja-JP" sz="1400" b="1" dirty="0">
                        <a:solidFill>
                          <a:srgbClr val="0000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板倉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寄田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2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400" b="1" u="none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UTT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設備の最適運用拡大</a:t>
                      </a:r>
                      <a:endParaRPr lang="en-US" altLang="ja-JP" sz="1600" u="none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善明・西尾</a:t>
                      </a:r>
                      <a:r>
                        <a:rPr lang="en-US" altLang="ja-JP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の導入</a:t>
                      </a:r>
                      <a:endParaRPr lang="en-US" altLang="ja-JP" sz="1400" u="non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見つけ隊の使いやすさ改善</a:t>
                      </a:r>
                      <a:r>
                        <a:rPr lang="en-US" altLang="ja-JP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善明</a:t>
                      </a: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</a:t>
                      </a: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 </a:t>
                      </a: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 </a:t>
                      </a: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導入完了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変化点管理の確立、画面改善の確立）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善明・西尾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導入開始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⇒見える化改善の動力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巻込み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変化点管理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の試行中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 安城・先端研と企画内容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打合せキックオフ</a:t>
                      </a:r>
                      <a:endParaRPr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動力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の活用ニーズ有→具現化・反映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浅野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寄田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村口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693553"/>
                  </a:ext>
                </a:extLst>
              </a:tr>
              <a:tr h="13806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主要ラインの</a:t>
                      </a:r>
                      <a:r>
                        <a:rPr lang="zh-TW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導入計画推進</a:t>
                      </a:r>
                      <a:endParaRPr lang="en-US" altLang="zh-TW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原単位管理の拡充</a:t>
                      </a:r>
                      <a:r>
                        <a:rPr lang="en-US" altLang="ja-JP" sz="11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en-US" altLang="ja-JP" sz="10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</a:t>
                      </a:r>
                      <a:r>
                        <a:rPr lang="ja-JP" altLang="en-US" sz="10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</a:t>
                      </a:r>
                      <a:r>
                        <a:rPr lang="en-US" altLang="ja-JP" sz="10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697</a:t>
                      </a:r>
                      <a:r>
                        <a:rPr lang="ja-JP" altLang="en-US" sz="10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</a:t>
                      </a:r>
                      <a:r>
                        <a:rPr lang="ja-JP" altLang="en-US" sz="11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en-US" altLang="ja-JP" sz="120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安城、善明、本社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新棟展開</a:t>
                      </a:r>
                      <a:r>
                        <a:rPr lang="en-US" altLang="zh-TW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zh-TW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導入率　</a:t>
                      </a:r>
                      <a:r>
                        <a:rPr lang="en-US" altLang="zh-TW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</a:t>
                      </a: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％（</a:t>
                      </a:r>
                      <a:r>
                        <a:rPr lang="en-US" altLang="zh-TW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140</a:t>
                      </a: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ﾗｲﾝ）拡充（累計</a:t>
                      </a:r>
                      <a:r>
                        <a:rPr lang="en-US" altLang="zh-TW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557</a:t>
                      </a:r>
                      <a:r>
                        <a:rPr lang="zh-TW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原単位の拡充導入率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ライン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3%(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予算縮小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安城、善明新棟展開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安城：導入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工事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推進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65%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善明：次年度延期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次年度計画の精査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エンジニアの若手育成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中谷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伴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</a:t>
                      </a:r>
                      <a:endParaRPr lang="en-US" altLang="ja-JP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　重点活動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3326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環境の深化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1/5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4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4344"/>
              </p:ext>
            </p:extLst>
          </p:nvPr>
        </p:nvGraphicFramePr>
        <p:xfrm>
          <a:off x="35499" y="764704"/>
          <a:ext cx="9082940" cy="579973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25998142"/>
                    </a:ext>
                  </a:extLst>
                </a:gridCol>
                <a:gridCol w="1762616">
                  <a:extLst>
                    <a:ext uri="{9D8B030D-6E8A-4147-A177-3AD203B41FA5}">
                      <a16:colId xmlns:a16="http://schemas.microsoft.com/office/drawing/2014/main" val="3313283815"/>
                    </a:ext>
                  </a:extLst>
                </a:gridCol>
                <a:gridCol w="62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（ワンストップ→ソリューション）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44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環境の深化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「スルー改善・星取表・見つけ隊」深堀、定着</a:t>
                      </a: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使い倒し　現場診断～改善スルー活動</a:t>
                      </a:r>
                      <a:endParaRPr lang="en-US" altLang="ja-JP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原動設備の省エネ改善の具現化</a:t>
                      </a:r>
                      <a:endParaRPr lang="en-US" altLang="ja-JP" sz="140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生産設備の省エネ改善の提案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製造部支援活動連携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b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5000t-CO2/Y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達成へ貢献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1%-CO2/Y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達成への貢献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全製造部循環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水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656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台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洗い出し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完了→改善のランク付け中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404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ダントツ照明のやり切り完了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モノ棟分散空圧機改善工事を提案し受注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UTT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改善アイテム検討と提案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生産：現場に密接した計測班の追加活動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山田・矢</a:t>
                      </a:r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浦・丹羽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★グループ会社向け</a:t>
                      </a:r>
                      <a:r>
                        <a:rPr kumimoji="1" lang="en-US" altLang="ja-JP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endParaRPr lang="en-US" altLang="ja-JP" sz="140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400" u="none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FaaS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(Facility as a Service)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の構想具現化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構想作成完了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(10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構想イメージ作成し、神星工業㈱に提案活動展開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→省エネ・保全の活動支援：了承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⇒情報基盤化の理解活動中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ja-JP" altLang="en-US" sz="16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△</a:t>
                      </a:r>
                      <a:endParaRPr lang="en-US" altLang="ja-JP" sz="16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情報基盤の確立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省エネ・保全ソリュの支援方法の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具体化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ja-JP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対策</a:t>
                      </a:r>
                      <a:r>
                        <a:rPr lang="en-US" altLang="ja-JP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r>
                        <a:rPr lang="ja-JP" altLang="en-US" sz="1400" b="1" dirty="0" smtClean="0">
                          <a:solidFill>
                            <a:srgbClr val="0000FF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信頼関係を築く</a:t>
                      </a:r>
                      <a:endParaRPr lang="en-US" altLang="ja-JP" sz="1400" b="1" dirty="0" smtClean="0">
                        <a:solidFill>
                          <a:srgbClr val="0000FF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野々村</a:t>
                      </a:r>
                    </a:p>
                    <a:p>
                      <a:pPr algn="ctr"/>
                      <a:r>
                        <a:rPr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小野・浅野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93163"/>
                  </a:ext>
                </a:extLst>
              </a:tr>
              <a:tr h="1923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グローバル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FM</a:t>
                      </a: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の進化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1" lang="ja-JP" altLang="ja-JP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特性に応じた</a:t>
                      </a:r>
                      <a:endParaRPr kumimoji="1" lang="ja-JP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ja-JP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ダイレクト支援</a:t>
                      </a:r>
                      <a:endParaRPr lang="en-US" altLang="ja-JP" sz="11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Ｇ会社施設ｿﾘｭｰｼｮﾝ支援</a:t>
                      </a:r>
                      <a:endParaRPr lang="en-US" altLang="ja-JP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ja-JP" sz="12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FM</a:t>
                      </a:r>
                      <a:r>
                        <a:rPr lang="ja-JP" altLang="en-US" sz="12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診断参画による省エネ診断～ソリューション展開</a:t>
                      </a:r>
                      <a:r>
                        <a:rPr lang="en-US" altLang="ja-JP" sz="12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(10</a:t>
                      </a:r>
                      <a:r>
                        <a:rPr lang="ja-JP" altLang="en-US" sz="12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社以上</a:t>
                      </a:r>
                      <a:r>
                        <a:rPr lang="en-US" altLang="ja-JP" sz="1200" b="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200" b="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個社への新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PEF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</a:t>
                      </a:r>
                      <a:endParaRPr lang="en-US" altLang="ja-JP" sz="120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省エネ改善の提案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実施</a:t>
                      </a:r>
                      <a:endParaRPr lang="en-US" altLang="ja-JP" sz="1200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省ｴﾈｿﾘｭｰｼｮﾝの支援メニュー作り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診断の試行改善完了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(9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社提案実施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モデル試行・改善完了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PEF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まとめ支援・着眼ツール作成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診断計画見直し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ｺﾛﾅ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ニーズを確実に把握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PEF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診断の課題出しと改善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→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活用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検討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浅野・矢浦</a:t>
                      </a:r>
                    </a:p>
                    <a:p>
                      <a:pPr algn="ctr"/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前田・丹羽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507321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　重点活動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3326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環境の深化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/5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67959"/>
              </p:ext>
            </p:extLst>
          </p:nvPr>
        </p:nvGraphicFramePr>
        <p:xfrm>
          <a:off x="35496" y="836712"/>
          <a:ext cx="9040478" cy="54749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82525072"/>
                    </a:ext>
                  </a:extLst>
                </a:gridCol>
                <a:gridCol w="1912595">
                  <a:extLst>
                    <a:ext uri="{9D8B030D-6E8A-4147-A177-3AD203B41FA5}">
                      <a16:colId xmlns:a16="http://schemas.microsoft.com/office/drawing/2014/main" val="1464364295"/>
                    </a:ext>
                  </a:extLst>
                </a:gridCol>
                <a:gridCol w="73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（ボトムアップ→進化）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8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運転保全の深化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運転業務変革により新たな領域に貢献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zh-TW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施設</a:t>
                      </a:r>
                      <a:r>
                        <a:rPr lang="en-US" altLang="ja-JP" sz="1600" b="1" u="none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既存センシング</a:t>
                      </a:r>
                      <a:endParaRPr lang="en-US" altLang="ja-JP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か所、善明の全域</a:t>
                      </a:r>
                      <a:endParaRPr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高棚排水</a:t>
                      </a:r>
                      <a:endParaRPr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全社展開の確立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フェーズ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Ⅲ</a:t>
                      </a:r>
                      <a:r>
                        <a:rPr lang="ja-JP" altLang="en-US" sz="1400" baseline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やり切り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箇所</a:t>
                      </a:r>
                      <a:r>
                        <a:rPr lang="ja-JP" altLang="en-US" sz="14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en-US" altLang="ja-JP" sz="1400" dirty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40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標準仕様書作成完了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西尾・善明導入開始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高棚受注待ち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阿久比・大安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企画キックオフ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と企画のやり切りと改善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反映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デバイス開発による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CD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の実現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ja-JP" sz="10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穴見</a:t>
                      </a:r>
                      <a:endParaRPr kumimoji="1" lang="en-US" altLang="ja-JP" sz="10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ja-JP" sz="105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角谷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27650"/>
                  </a:ext>
                </a:extLst>
              </a:tr>
              <a:tr h="25866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高度センシング技術</a:t>
                      </a:r>
                      <a:endParaRPr lang="en-US" altLang="ja-JP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en-US" altLang="ja-JP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AI/</a:t>
                      </a:r>
                      <a:r>
                        <a:rPr lang="ja-JP" altLang="en-US" sz="1600" b="1" u="none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機械学習制度向上</a:t>
                      </a:r>
                      <a:endParaRPr lang="en-US" altLang="ja-JP" sz="1600" b="1" u="none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ステップ３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(7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か所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へ画像自動判定の導入</a:t>
                      </a:r>
                      <a:endParaRPr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水質判定システムの開発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Lv3(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自己学習機能の追加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回転機保全の故障診断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画像解析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箇所導入</a:t>
                      </a:r>
                      <a:b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判定精度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％達成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試行完了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異音判定機能付きセンサーの開発 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Step1(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傾向管理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試行完了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エンジニア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名受講中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知識向上メルマガ展開中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西尾高度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か所進め方打合せ開始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水質自動判定の精度向上手法の確立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社外講習内容のまとめと部内展開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異音判定付きセンサーのデバイス開発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画像</a:t>
                      </a:r>
                      <a:r>
                        <a:rPr lang="en-US" altLang="ja-JP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尾崎</a:t>
                      </a:r>
                      <a:endParaRPr lang="en-US" altLang="ja-JP" sz="105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（別所）</a:t>
                      </a:r>
                      <a:endParaRPr lang="en-US" altLang="ja-JP" sz="105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振動</a:t>
                      </a:r>
                      <a:r>
                        <a:rPr lang="en-US" altLang="ja-JP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穴見</a:t>
                      </a:r>
                      <a:endParaRPr lang="en-US" altLang="ja-JP" sz="105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角谷</a:t>
                      </a:r>
                      <a:r>
                        <a:rPr lang="en-US" altLang="ja-JP" sz="105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　重点活動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40466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運転保全の深化／盤石な基盤の定着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/5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04248" y="394663"/>
            <a:ext cx="576064" cy="2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0312" y="36113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・・・個別説明</a:t>
            </a:r>
          </a:p>
        </p:txBody>
      </p:sp>
    </p:spTree>
    <p:extLst>
      <p:ext uri="{BB962C8B-B14F-4D97-AF65-F5344CB8AC3E}">
        <p14:creationId xmlns:p14="http://schemas.microsoft.com/office/powerpoint/2010/main" val="23765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247" y="317360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盤石な基盤の定着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66661"/>
              </p:ext>
            </p:extLst>
          </p:nvPr>
        </p:nvGraphicFramePr>
        <p:xfrm>
          <a:off x="35499" y="764704"/>
          <a:ext cx="9073005" cy="58760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095190999"/>
                    </a:ext>
                  </a:extLst>
                </a:gridCol>
                <a:gridCol w="1909792">
                  <a:extLst>
                    <a:ext uri="{9D8B030D-6E8A-4147-A177-3AD203B41FA5}">
                      <a16:colId xmlns:a16="http://schemas.microsoft.com/office/drawing/2014/main" val="309900233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4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（各担当で細分化→全員参加→真の定着）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上段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実績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】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・下期課題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337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盤石な基盤の定着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①職場安全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要領書を愚直に守る</a:t>
                      </a:r>
                      <a:endParaRPr lang="en-US" altLang="ja-JP" sz="1400" b="1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3-3</a:t>
                      </a:r>
                      <a:r>
                        <a:rPr lang="ja-JP" altLang="en-US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活動で重点確認・指導</a:t>
                      </a:r>
                      <a:endParaRPr lang="en-US" altLang="ja-JP" sz="1100" b="0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部下全員に対し状況把握と対話確認</a:t>
                      </a:r>
                      <a:r>
                        <a:rPr lang="en-US" altLang="ja-JP" sz="11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職場災害ゼロ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班長以下</a:t>
                      </a:r>
                      <a:r>
                        <a:rPr lang="ja-JP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、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ヒヤリハット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全員提出</a:t>
                      </a:r>
                      <a:endParaRPr lang="ja-JP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現場指導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58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件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,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ﾋﾔﾘﾊｯﾄ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14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件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・継続推進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</a:t>
                      </a:r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TL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主体的活動による施策展開</a:t>
                      </a:r>
                      <a:endParaRPr lang="en-US" altLang="ja-JP" sz="1400" b="1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箇条リマインド</a:t>
                      </a:r>
                      <a:endParaRPr lang="ja-JP" altLang="en-US" sz="1400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安全教育で部内周知</a:t>
                      </a: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毎月</a:t>
                      </a: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・毎月の安全教育で実施</a:t>
                      </a:r>
                      <a:endParaRPr lang="en-US" altLang="ja-JP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・継続推進</a:t>
                      </a:r>
                      <a:endParaRPr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前田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②元請・外来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工事安全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RA</a:t>
                      </a:r>
                      <a:r>
                        <a:rPr lang="ja-JP" altLang="en-US" sz="14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質向上</a:t>
                      </a:r>
                      <a:endParaRPr lang="en-US" altLang="ja-JP" sz="14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2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社外の災害事例を収集、過去災害資料織込み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2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過去災害、意見が記載されているか対話で確認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災害ゼロ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・勉強会参加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100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(6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ランク以上全件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・毎月の安全教育で実施</a:t>
                      </a:r>
                      <a:endParaRPr lang="en-US" altLang="ja-JP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・継続推進</a:t>
                      </a:r>
                      <a:endParaRPr lang="en-US" altLang="ja-JP" sz="12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</a:t>
                      </a:r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TL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altLang="en-US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立会者レベル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減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レベル</a:t>
                      </a: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に向けた</a:t>
                      </a: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OFFJT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教育、模擬試験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J2:2.5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J1:3.0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S:3.5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（工責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2.85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以下ゼロ）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毎月の</a:t>
                      </a:r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安全教育でｸｲｽﾞ式ﾃｽﾄ実施</a:t>
                      </a:r>
                      <a:endParaRPr lang="en-US" altLang="ja-JP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・ﾚﾍﾞﾙ１受験３名予定</a:t>
                      </a:r>
                      <a:endParaRPr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小野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ja-JP" sz="14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広瀬からの学び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・トヨタ流と</a:t>
                      </a:r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FS</a:t>
                      </a:r>
                      <a:r>
                        <a:rPr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流の融合によるレベル</a:t>
                      </a:r>
                      <a:r>
                        <a:rPr lang="en-US" altLang="ja-JP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endParaRPr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年度計画反映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完了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DN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流保全計画完了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・計画部署は、保全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S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浅野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7868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③ｺﾝﾌﾟﾗｲｱﾝｽ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建設業法令遵守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・モニタリング</a:t>
                      </a: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&amp;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課題抽出</a:t>
                      </a:r>
                      <a:r>
                        <a:rPr lang="en-US" altLang="ja-JP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&amp;</a:t>
                      </a: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対策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重大指摘ゼロ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結果ﾌｨｰﾄﾞﾊﾞｯｸ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(1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○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・各部ﾓﾆﾀﾘﾝｸﾞ結果展開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・継続実施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コンプライアンス主体的活動推進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教育実施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(1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/2M)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・毎月の安全教育で実施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・継続推進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中村</a:t>
                      </a:r>
                      <a:endParaRPr lang="en-US" altLang="ja-JP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23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④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情報</a:t>
                      </a:r>
                      <a:endParaRPr lang="en-US" altLang="ja-JP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セキュリティ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本社モデル＋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拠点の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設備の</a:t>
                      </a:r>
                      <a:r>
                        <a:rPr lang="en-US" altLang="ja-JP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NW</a:t>
                      </a: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分離の導入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本社モデル導入完了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(9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他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拠点導入完了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・本社モデル分離完了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・全社展開計画立案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穴見・尾崎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中山・加藤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　重点活動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/5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8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　重点活動</a:t>
            </a: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5431"/>
              </p:ext>
            </p:extLst>
          </p:nvPr>
        </p:nvGraphicFramePr>
        <p:xfrm>
          <a:off x="59989" y="794856"/>
          <a:ext cx="9007811" cy="568732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905305975"/>
                    </a:ext>
                  </a:extLst>
                </a:gridCol>
                <a:gridCol w="2053808">
                  <a:extLst>
                    <a:ext uri="{9D8B030D-6E8A-4147-A177-3AD203B41FA5}">
                      <a16:colId xmlns:a16="http://schemas.microsoft.com/office/drawing/2014/main" val="1744776667"/>
                    </a:ext>
                  </a:extLst>
                </a:gridCol>
                <a:gridCol w="607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（各担当で細分化→全員参加→真の定着）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kumimoji="1" lang="en-US" altLang="ja-JP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endParaRPr kumimoji="1" lang="ja-JP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上段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実績</a:t>
                      </a:r>
                      <a:r>
                        <a:rPr lang="en-US" altLang="ja-JP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】</a:t>
                      </a:r>
                      <a:r>
                        <a:rPr lang="ja-JP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・下期課題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25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盤石な基盤の定着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⑤資格取得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重点資格の取得率向上施策の展開</a:t>
                      </a:r>
                      <a:endParaRPr lang="en-US" altLang="ja-JP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先を見据えた不足資格の明確化</a:t>
                      </a:r>
                      <a:endParaRPr lang="en-US" altLang="ja-JP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施工管 電気・通信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候補を選出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⇒合格率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％以上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種電気通信施工等ﾌｫﾛｰ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・受験に向けた独習継続ﾌｫﾛｰ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⑥交通安全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部長による指差呼称実車指導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交通事故ゼロ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全員指導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計画通り実施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4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・通勤経路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見直し、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K2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ﾃｽﾄに基づく指導、新規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名の実車指導完了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・実車指導による振り返り強化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伴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6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主体的施策展開</a:t>
                      </a:r>
                      <a:r>
                        <a:rPr lang="ja-JP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（若年者駐車場訓練・</a:t>
                      </a:r>
                      <a:r>
                        <a:rPr lang="en-US" altLang="ja-JP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K2</a:t>
                      </a:r>
                      <a:r>
                        <a:rPr lang="ja-JP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ﾃｽﾄ）</a:t>
                      </a:r>
                      <a:endParaRPr lang="en-US" altLang="ja-JP" sz="1400" b="0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1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6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⑦ｽﾋﾟﾘｯﾄ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社是、スピリットリマインド教育計画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リマインド教育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1/Y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開催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・個別指導実施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・リマインド教育計画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矢浦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032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⑧健康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健康アクションプラン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・世界遺産めぐり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・ワイガヤと連携した活動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健康Ｐ５％向上貢献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「歩く」推進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熱中症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,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感染症防止策等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の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展開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・状況に応じた社外活動検討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中谷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48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⑨生産性向上＆業務の効率化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やめる、減らすアイテム出し、改善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５％効率化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・工事効率化ｱｲﾃﾑ出し実施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・年間・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FS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管理検討と</a:t>
                      </a:r>
                      <a:r>
                        <a:rPr lang="en-US" altLang="ja-JP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工事効率化実施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野々村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0856"/>
                  </a:ext>
                </a:extLst>
              </a:tr>
              <a:tr h="54564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⑩人材育成</a:t>
                      </a:r>
                      <a:endParaRPr kumimoji="1" lang="en-US" altLang="ja-JP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1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計装の人材育成</a:t>
                      </a:r>
                      <a:endParaRPr lang="en-US" altLang="ja-JP" sz="1400" b="1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ソフトウェア育成　教育</a:t>
                      </a:r>
                      <a:endParaRPr lang="en-US" altLang="ja-JP" sz="1400" b="0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0" u="none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・人材育成のロードマップ作成</a:t>
                      </a:r>
                      <a:endParaRPr lang="en-US" altLang="ja-JP" sz="1400" b="0" u="none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ロードマップ作成完了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・人材像のイメージまとめ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・課題洗出し・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OJT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実施中</a:t>
                      </a:r>
                      <a:endParaRPr lang="en-US" altLang="ja-JP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板倉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1247" y="317360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盤石な基盤の定着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/5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0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Iテンプレート">
  <a:themeElements>
    <a:clrScheme name="">
      <a:dk1>
        <a:srgbClr val="000000"/>
      </a:dk1>
      <a:lt1>
        <a:srgbClr val="FFFFFF"/>
      </a:lt1>
      <a:dk2>
        <a:srgbClr val="EAEAEA"/>
      </a:dk2>
      <a:lt2>
        <a:srgbClr val="EAEAEA"/>
      </a:lt2>
      <a:accent1>
        <a:srgbClr val="EAEAEA"/>
      </a:accent1>
      <a:accent2>
        <a:srgbClr val="EAEAEA"/>
      </a:accent2>
      <a:accent3>
        <a:srgbClr val="FFFFFF"/>
      </a:accent3>
      <a:accent4>
        <a:srgbClr val="000000"/>
      </a:accent4>
      <a:accent5>
        <a:srgbClr val="F3F3F3"/>
      </a:accent5>
      <a:accent6>
        <a:srgbClr val="D4D4D4"/>
      </a:accent6>
      <a:hlink>
        <a:srgbClr val="EAEAEA"/>
      </a:hlink>
      <a:folHlink>
        <a:srgbClr val="EAEAEA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rgbClr val="000000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lIns="90000" tIns="46800" rIns="90000" bIns="46800" rtlCol="0" anchor="ctr"/>
      <a:lstStyle>
        <a:defPPr algn="ctr" eaLnBrk="1" hangingPunct="1">
          <a:buFontTx/>
          <a:buNone/>
          <a:defRPr kumimoji="1" sz="1200" dirty="0" smtClean="0">
            <a:solidFill>
              <a:srgbClr val="00206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kumimoji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SOI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4">
        <a:dk1>
          <a:srgbClr val="EAEAEA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C8C8C8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5">
        <a:dk1>
          <a:srgbClr val="FFFFFF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DADADA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6">
        <a:dk1>
          <a:srgbClr val="F8F8F8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D4D4D4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42596</TotalTime>
  <Words>2727</Words>
  <Application>Microsoft Office PowerPoint</Application>
  <PresentationFormat>画面に合わせる (4:3)</PresentationFormat>
  <Paragraphs>687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13</vt:i4>
      </vt:variant>
    </vt:vector>
  </HeadingPairs>
  <TitlesOfParts>
    <vt:vector size="29" baseType="lpstr">
      <vt:lpstr>BIZ UDPゴシック</vt:lpstr>
      <vt:lpstr>HGP創英角ｺﾞｼｯｸUB</vt:lpstr>
      <vt:lpstr>Meiryo UI</vt:lpstr>
      <vt:lpstr>ＭＳ Ｐゴシック</vt:lpstr>
      <vt:lpstr>SimSun-PUA</vt:lpstr>
      <vt:lpstr>游ゴシック</vt:lpstr>
      <vt:lpstr>游ゴシック Light</vt:lpstr>
      <vt:lpstr>Arial</vt:lpstr>
      <vt:lpstr>Calibri</vt:lpstr>
      <vt:lpstr>Calibri Light</vt:lpstr>
      <vt:lpstr>Tahoma</vt:lpstr>
      <vt:lpstr>Times New Roman</vt:lpstr>
      <vt:lpstr>Wingdings</vt:lpstr>
      <vt:lpstr>1_Office ​​テーマ</vt:lpstr>
      <vt:lpstr>SOIテンプレート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21年度　省エネITS部定期点検整備 業務パワーシフト</vt:lpstr>
      <vt:lpstr>PowerPoint プレゼンテーション</vt:lpstr>
      <vt:lpstr>PowerPoint プレゼンテーション</vt:lpstr>
    </vt:vector>
  </TitlesOfParts>
  <Company>株式会社デンソー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株式会社デンソー</dc:creator>
  <cp:lastModifiedBy>Motoyasu Nonomura (野々村 元靖)</cp:lastModifiedBy>
  <cp:revision>4594</cp:revision>
  <cp:lastPrinted>2019-01-21T10:51:25Z</cp:lastPrinted>
  <dcterms:created xsi:type="dcterms:W3CDTF">2002-02-11T08:56:41Z</dcterms:created>
  <dcterms:modified xsi:type="dcterms:W3CDTF">2020-10-09T07:10:23Z</dcterms:modified>
</cp:coreProperties>
</file>