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8"/>
  </p:notesMasterIdLst>
  <p:sldIdLst>
    <p:sldId id="256" r:id="rId4"/>
    <p:sldId id="277" r:id="rId5"/>
    <p:sldId id="275" r:id="rId6"/>
    <p:sldId id="269" r:id="rId7"/>
    <p:sldId id="278" r:id="rId8"/>
    <p:sldId id="273" r:id="rId9"/>
    <p:sldId id="276" r:id="rId10"/>
    <p:sldId id="279" r:id="rId11"/>
    <p:sldId id="280" r:id="rId12"/>
    <p:sldId id="281" r:id="rId13"/>
    <p:sldId id="282" r:id="rId14"/>
    <p:sldId id="268" r:id="rId15"/>
    <p:sldId id="259" r:id="rId16"/>
    <p:sldId id="260" r:id="rId17"/>
    <p:sldId id="262" r:id="rId18"/>
    <p:sldId id="265" r:id="rId19"/>
    <p:sldId id="263" r:id="rId20"/>
    <p:sldId id="264" r:id="rId21"/>
    <p:sldId id="266" r:id="rId22"/>
    <p:sldId id="267" r:id="rId23"/>
    <p:sldId id="271" r:id="rId24"/>
    <p:sldId id="272" r:id="rId25"/>
    <p:sldId id="258" r:id="rId26"/>
    <p:sldId id="257" r:id="rId2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935883-B132-4465-8E60-2925B219D5FC}" type="datetimeFigureOut">
              <a:rPr kumimoji="1" lang="ja-JP" altLang="en-US" smtClean="0"/>
              <a:t>2020/12/11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A0DB4-ED1B-40A9-B2D3-7BFF1521FC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9270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TECS</a:t>
            </a:r>
            <a:r>
              <a:rPr kumimoji="1" lang="ja-JP" altLang="en-US" dirty="0" err="1" smtClean="0"/>
              <a:t>は監</a:t>
            </a:r>
            <a:r>
              <a:rPr kumimoji="1" lang="ja-JP" altLang="en-US" dirty="0" smtClean="0"/>
              <a:t>視</a:t>
            </a:r>
            <a:r>
              <a:rPr kumimoji="1" lang="en-US" altLang="ja-JP" dirty="0" smtClean="0"/>
              <a:t>PC</a:t>
            </a:r>
            <a:r>
              <a:rPr kumimoji="1" lang="ja-JP" altLang="en-US" dirty="0" smtClean="0"/>
              <a:t>とデータ収集用コントローラ、</a:t>
            </a:r>
            <a:r>
              <a:rPr kumimoji="1" lang="en-US" altLang="ja-JP" dirty="0" smtClean="0"/>
              <a:t>PLC</a:t>
            </a:r>
            <a:r>
              <a:rPr kumimoji="1" lang="ja-JP" altLang="en-US" dirty="0" smtClean="0"/>
              <a:t>で構成</a:t>
            </a:r>
            <a:endParaRPr kumimoji="1" lang="en-US" altLang="ja-JP" dirty="0" smtClean="0"/>
          </a:p>
          <a:p>
            <a:r>
              <a:rPr kumimoji="1" lang="ja-JP" altLang="en-US" dirty="0" smtClean="0"/>
              <a:t>通信には</a:t>
            </a:r>
            <a:r>
              <a:rPr kumimoji="1" lang="en-US" altLang="ja-JP" dirty="0" smtClean="0"/>
              <a:t>TECS</a:t>
            </a:r>
            <a:r>
              <a:rPr kumimoji="1" lang="ja-JP" altLang="en-US" dirty="0" smtClean="0"/>
              <a:t>通信を使用→トヨタ専用の機器同士でないと通信できない</a:t>
            </a:r>
            <a:endParaRPr kumimoji="1" lang="en-US" altLang="ja-JP" dirty="0" smtClean="0"/>
          </a:p>
          <a:p>
            <a:r>
              <a:rPr kumimoji="1" lang="ja-JP" altLang="en-US" dirty="0" smtClean="0"/>
              <a:t>コントローラはトヨタ特注品→萩原・横河・アズビルに作らせたため故障時は専用品しか交換できない</a:t>
            </a:r>
            <a:endParaRPr kumimoji="1" lang="en-US" altLang="ja-JP" dirty="0" smtClean="0"/>
          </a:p>
          <a:p>
            <a:r>
              <a:rPr kumimoji="1" lang="ja-JP" altLang="en-US" dirty="0" smtClean="0"/>
              <a:t>監視ソフトはトヨタ内製品→バージョンアップや機能改造ができない</a:t>
            </a:r>
            <a:endParaRPr kumimoji="1" lang="en-US" altLang="ja-JP" dirty="0" smtClean="0"/>
          </a:p>
          <a:p>
            <a:r>
              <a:rPr kumimoji="1" lang="en-US" altLang="ja-JP" dirty="0" smtClean="0"/>
              <a:t>PLC</a:t>
            </a:r>
            <a:r>
              <a:rPr kumimoji="1" lang="ja-JP" altLang="en-US" dirty="0" smtClean="0"/>
              <a:t>は生産終了された</a:t>
            </a:r>
            <a:r>
              <a:rPr kumimoji="1" lang="en-US" altLang="ja-JP" dirty="0" smtClean="0"/>
              <a:t>ME-NET</a:t>
            </a:r>
            <a:r>
              <a:rPr kumimoji="1" lang="ja-JP" altLang="en-US" dirty="0" smtClean="0"/>
              <a:t>という古い通信を使っている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DEAB5A-AA8F-422E-B367-9209C227A8CB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6352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PLC</a:t>
            </a:r>
            <a:r>
              <a:rPr kumimoji="1" lang="ja-JP" altLang="en-US" dirty="0" smtClean="0"/>
              <a:t>の半分以上は生産終了しており、</a:t>
            </a:r>
            <a:r>
              <a:rPr kumimoji="1" lang="en-US" altLang="ja-JP" dirty="0" smtClean="0"/>
              <a:t>DN</a:t>
            </a:r>
            <a:r>
              <a:rPr kumimoji="1" lang="ja-JP" altLang="en-US" dirty="0" smtClean="0"/>
              <a:t>予備品もほとんどない状況</a:t>
            </a:r>
            <a:endParaRPr kumimoji="1" lang="en-US" altLang="ja-JP" dirty="0" smtClean="0"/>
          </a:p>
          <a:p>
            <a:r>
              <a:rPr kumimoji="1" lang="ja-JP" altLang="en-US" dirty="0" smtClean="0"/>
              <a:t>事後修理による延命は困難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E9671A-A92A-4668-A592-03D6E9CF8611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0472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TECS</a:t>
            </a:r>
            <a:r>
              <a:rPr kumimoji="1" lang="ja-JP" altLang="en-US" dirty="0" smtClean="0"/>
              <a:t>保守方法は現在、軽微故障は</a:t>
            </a:r>
            <a:r>
              <a:rPr kumimoji="1" lang="en-US" altLang="ja-JP" dirty="0" smtClean="0"/>
              <a:t>FS</a:t>
            </a:r>
            <a:r>
              <a:rPr kumimoji="1" lang="ja-JP" altLang="en-US" dirty="0" smtClean="0"/>
              <a:t>同様に動力で交換を実施</a:t>
            </a:r>
            <a:endParaRPr kumimoji="1" lang="en-US" altLang="ja-JP" dirty="0" smtClean="0"/>
          </a:p>
          <a:p>
            <a:r>
              <a:rPr kumimoji="1" lang="en-US" altLang="ja-JP" dirty="0" smtClean="0"/>
              <a:t>20</a:t>
            </a:r>
            <a:r>
              <a:rPr kumimoji="1" lang="ja-JP" altLang="en-US" dirty="0" smtClean="0"/>
              <a:t>年度からはデンソー予備品のないものはトヨタ原動力整備課にて準備し、デンソーにて交換を実施する体制を合意済み</a:t>
            </a:r>
            <a:endParaRPr kumimoji="1" lang="en-US" altLang="ja-JP" dirty="0" smtClean="0"/>
          </a:p>
          <a:p>
            <a:r>
              <a:rPr kumimoji="1" lang="ja-JP" altLang="en-US" dirty="0" smtClean="0"/>
              <a:t>現場熟知したメンバーが</a:t>
            </a:r>
            <a:r>
              <a:rPr kumimoji="1" lang="en-US" altLang="ja-JP" dirty="0" smtClean="0"/>
              <a:t>22</a:t>
            </a:r>
            <a:r>
              <a:rPr kumimoji="1" lang="ja-JP" altLang="en-US" dirty="0" smtClean="0"/>
              <a:t>年度までしかいないため</a:t>
            </a:r>
            <a:r>
              <a:rPr kumimoji="1" lang="en-US" altLang="ja-JP" dirty="0" smtClean="0"/>
              <a:t>TECS</a:t>
            </a:r>
            <a:r>
              <a:rPr kumimoji="1" lang="ja-JP" altLang="en-US" dirty="0" smtClean="0"/>
              <a:t>の早急な手の内化、</a:t>
            </a:r>
            <a:r>
              <a:rPr kumimoji="1" lang="en-US" altLang="ja-JP" dirty="0" smtClean="0"/>
              <a:t>FS-DECS</a:t>
            </a:r>
            <a:r>
              <a:rPr kumimoji="1" lang="ja-JP" altLang="en-US" dirty="0" smtClean="0"/>
              <a:t>更新が必要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E9671A-A92A-4668-A592-03D6E9CF8611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0621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TECS</a:t>
            </a:r>
            <a:r>
              <a:rPr kumimoji="1" lang="ja-JP" altLang="en-US" dirty="0" smtClean="0"/>
              <a:t>更新案３つ</a:t>
            </a:r>
            <a:endParaRPr kumimoji="1" lang="en-US" altLang="ja-JP" dirty="0" smtClean="0"/>
          </a:p>
          <a:p>
            <a:r>
              <a:rPr kumimoji="1" lang="ja-JP" altLang="en-US" dirty="0" smtClean="0"/>
              <a:t>機器の全更新する案と延命可能な</a:t>
            </a:r>
            <a:r>
              <a:rPr kumimoji="1" lang="en-US" altLang="ja-JP" dirty="0" smtClean="0"/>
              <a:t>PLC</a:t>
            </a:r>
            <a:r>
              <a:rPr kumimoji="1" lang="ja-JP" altLang="en-US" dirty="0" smtClean="0"/>
              <a:t>を残し更新する案、事後修理による延命の案は先の説明で延命困難、実際２つ</a:t>
            </a:r>
            <a:endParaRPr kumimoji="1" lang="en-US" altLang="ja-JP" dirty="0" smtClean="0"/>
          </a:p>
          <a:p>
            <a:r>
              <a:rPr kumimoji="1" lang="ja-JP" altLang="en-US" dirty="0" smtClean="0"/>
              <a:t>全更新は</a:t>
            </a:r>
            <a:r>
              <a:rPr kumimoji="1" lang="en-US" altLang="ja-JP" dirty="0" smtClean="0"/>
              <a:t>3.9</a:t>
            </a:r>
            <a:r>
              <a:rPr kumimoji="1" lang="ja-JP" altLang="en-US" dirty="0" smtClean="0"/>
              <a:t>億円とコスト高のため部分更新の</a:t>
            </a:r>
            <a:r>
              <a:rPr kumimoji="1" lang="en-US" altLang="ja-JP" dirty="0" smtClean="0"/>
              <a:t>2.0</a:t>
            </a:r>
            <a:r>
              <a:rPr kumimoji="1" lang="ja-JP" altLang="en-US" dirty="0" smtClean="0"/>
              <a:t>億円の案とし、残された</a:t>
            </a:r>
            <a:r>
              <a:rPr kumimoji="1" lang="en-US" altLang="ja-JP" dirty="0" smtClean="0"/>
              <a:t>PLC</a:t>
            </a:r>
            <a:r>
              <a:rPr kumimoji="1" lang="ja-JP" altLang="en-US" dirty="0" smtClean="0"/>
              <a:t>の更新は個別で計画</a:t>
            </a:r>
            <a:endParaRPr kumimoji="1" lang="en-US" altLang="ja-JP" dirty="0" smtClean="0"/>
          </a:p>
          <a:p>
            <a:r>
              <a:rPr kumimoji="1" lang="ja-JP" altLang="en-US" dirty="0" smtClean="0"/>
              <a:t>この</a:t>
            </a:r>
            <a:r>
              <a:rPr kumimoji="1" lang="en-US" altLang="ja-JP" dirty="0" smtClean="0"/>
              <a:t>CD</a:t>
            </a:r>
            <a:r>
              <a:rPr kumimoji="1" lang="ja-JP" altLang="en-US" dirty="0" smtClean="0"/>
              <a:t>案で広瀬サブワーキングの合意を得ている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E9671A-A92A-4668-A592-03D6E9CF8611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8451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C087-3CF2-4E9D-A13A-F01D2B04DC06}" type="datetimeFigureOut">
              <a:rPr kumimoji="1" lang="ja-JP" altLang="en-US" smtClean="0"/>
              <a:t>2020/12/11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6C86-BF87-48E3-B8BF-6E4DB772A9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04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C087-3CF2-4E9D-A13A-F01D2B04DC06}" type="datetimeFigureOut">
              <a:rPr kumimoji="1" lang="ja-JP" altLang="en-US" smtClean="0"/>
              <a:t>2020/12/11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6C86-BF87-48E3-B8BF-6E4DB772A9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0170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C087-3CF2-4E9D-A13A-F01D2B04DC06}" type="datetimeFigureOut">
              <a:rPr kumimoji="1" lang="ja-JP" altLang="en-US" smtClean="0"/>
              <a:t>2020/12/11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6C86-BF87-48E3-B8BF-6E4DB772A9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889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13F4-CEE6-4750-B28E-B9BBC79AC6FB}" type="datetimeFigureOut">
              <a:rPr kumimoji="1" lang="ja-JP" altLang="en-US" smtClean="0"/>
              <a:pPr/>
              <a:t>2020/12/11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9742-CEC2-408A-8FD0-DAFE3631AD1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6206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13F4-CEE6-4750-B28E-B9BBC79AC6FB}" type="datetimeFigureOut">
              <a:rPr kumimoji="1" lang="ja-JP" altLang="en-US" smtClean="0"/>
              <a:pPr/>
              <a:t>2020/12/11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9742-CEC2-408A-8FD0-DAFE3631AD1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9580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13F4-CEE6-4750-B28E-B9BBC79AC6FB}" type="datetimeFigureOut">
              <a:rPr kumimoji="1" lang="ja-JP" altLang="en-US" smtClean="0"/>
              <a:pPr/>
              <a:t>2020/12/11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9742-CEC2-408A-8FD0-DAFE3631AD1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39952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13F4-CEE6-4750-B28E-B9BBC79AC6FB}" type="datetimeFigureOut">
              <a:rPr kumimoji="1" lang="ja-JP" altLang="en-US" smtClean="0"/>
              <a:pPr/>
              <a:t>2020/12/11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9742-CEC2-408A-8FD0-DAFE3631AD1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5848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13F4-CEE6-4750-B28E-B9BBC79AC6FB}" type="datetimeFigureOut">
              <a:rPr kumimoji="1" lang="ja-JP" altLang="en-US" smtClean="0"/>
              <a:pPr/>
              <a:t>2020/12/11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9742-CEC2-408A-8FD0-DAFE3631AD1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4571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13F4-CEE6-4750-B28E-B9BBC79AC6FB}" type="datetimeFigureOut">
              <a:rPr kumimoji="1" lang="ja-JP" altLang="en-US" smtClean="0"/>
              <a:pPr/>
              <a:t>2020/12/11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9742-CEC2-408A-8FD0-DAFE3631AD1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10634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13F4-CEE6-4750-B28E-B9BBC79AC6FB}" type="datetimeFigureOut">
              <a:rPr kumimoji="1" lang="ja-JP" altLang="en-US" smtClean="0"/>
              <a:pPr/>
              <a:t>2020/12/11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9742-CEC2-408A-8FD0-DAFE3631AD1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88159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13F4-CEE6-4750-B28E-B9BBC79AC6FB}" type="datetimeFigureOut">
              <a:rPr kumimoji="1" lang="ja-JP" altLang="en-US" smtClean="0"/>
              <a:pPr/>
              <a:t>2020/12/11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9742-CEC2-408A-8FD0-DAFE3631AD1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691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C087-3CF2-4E9D-A13A-F01D2B04DC06}" type="datetimeFigureOut">
              <a:rPr kumimoji="1" lang="ja-JP" altLang="en-US" smtClean="0"/>
              <a:t>2020/12/11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6C86-BF87-48E3-B8BF-6E4DB772A9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7739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13F4-CEE6-4750-B28E-B9BBC79AC6FB}" type="datetimeFigureOut">
              <a:rPr kumimoji="1" lang="ja-JP" altLang="en-US" smtClean="0"/>
              <a:pPr/>
              <a:t>2020/12/11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9742-CEC2-408A-8FD0-DAFE3631AD1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22545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13F4-CEE6-4750-B28E-B9BBC79AC6FB}" type="datetimeFigureOut">
              <a:rPr kumimoji="1" lang="ja-JP" altLang="en-US" smtClean="0"/>
              <a:pPr/>
              <a:t>2020/12/11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9742-CEC2-408A-8FD0-DAFE3631AD1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63917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413F4-CEE6-4750-B28E-B9BBC79AC6FB}" type="datetimeFigureOut">
              <a:rPr kumimoji="1" lang="ja-JP" altLang="en-US" smtClean="0"/>
              <a:pPr/>
              <a:t>2020/12/11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99742-CEC2-408A-8FD0-DAFE3631AD1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55414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31"/>
            <a:ext cx="10363200" cy="1470025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マスター サブタイトルの書式設定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EE5278A9-9ED9-441A-A96F-7249120BFE5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808509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8D5CC0E4-6ED8-4604-AFF5-F10E5CE01475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056247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247" y="4406906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247" y="2906718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D821D523-6B93-47ED-A4AE-4A74E4CB5697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126182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914405" y="1981200"/>
            <a:ext cx="508781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89788" y="1981200"/>
            <a:ext cx="508781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B49A694D-30E1-49A8-AD44-D365E0D4C69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473842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3" y="1535113"/>
            <a:ext cx="538675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3" y="2174875"/>
            <a:ext cx="538675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698" y="1535113"/>
            <a:ext cx="53887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698" y="2174875"/>
            <a:ext cx="53887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868CEE4F-C345-43B3-B241-47BA26E28FC0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396480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D36F7934-501A-44FE-A62C-1D35EAE26DCF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413492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BF1C825F-235D-4600-A8D4-ECAE1067C05D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69680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C087-3CF2-4E9D-A13A-F01D2B04DC06}" type="datetimeFigureOut">
              <a:rPr kumimoji="1" lang="ja-JP" altLang="en-US" smtClean="0"/>
              <a:t>2020/12/11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6C86-BF87-48E3-B8BF-6E4DB772A9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71106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7388" y="273056"/>
            <a:ext cx="681501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7366FF3B-16C1-4FF5-A97C-9044B2D84472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479487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556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556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556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130F5024-5586-4304-81A5-0C8A224DB127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282153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1DF9CB92-0383-4AFB-99FE-F4BD769933BD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162031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686803" y="609600"/>
            <a:ext cx="2590800" cy="54864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914406" y="609600"/>
            <a:ext cx="7584831" cy="548640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b="1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A9DCEFC5-6EA2-4F25-B658-8A9B42DDCDFE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47400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C087-3CF2-4E9D-A13A-F01D2B04DC06}" type="datetimeFigureOut">
              <a:rPr kumimoji="1" lang="ja-JP" altLang="en-US" smtClean="0"/>
              <a:t>2020/12/11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6C86-BF87-48E3-B8BF-6E4DB772A9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1358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C087-3CF2-4E9D-A13A-F01D2B04DC06}" type="datetimeFigureOut">
              <a:rPr kumimoji="1" lang="ja-JP" altLang="en-US" smtClean="0"/>
              <a:t>2020/12/11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6C86-BF87-48E3-B8BF-6E4DB772A9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033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C087-3CF2-4E9D-A13A-F01D2B04DC06}" type="datetimeFigureOut">
              <a:rPr kumimoji="1" lang="ja-JP" altLang="en-US" smtClean="0"/>
              <a:t>2020/12/11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6C86-BF87-48E3-B8BF-6E4DB772A9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3747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C087-3CF2-4E9D-A13A-F01D2B04DC06}" type="datetimeFigureOut">
              <a:rPr kumimoji="1" lang="ja-JP" altLang="en-US" smtClean="0"/>
              <a:t>2020/12/11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6C86-BF87-48E3-B8BF-6E4DB772A9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365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C087-3CF2-4E9D-A13A-F01D2B04DC06}" type="datetimeFigureOut">
              <a:rPr kumimoji="1" lang="ja-JP" altLang="en-US" smtClean="0"/>
              <a:t>2020/12/11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6C86-BF87-48E3-B8BF-6E4DB772A9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8213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C087-3CF2-4E9D-A13A-F01D2B04DC06}" type="datetimeFigureOut">
              <a:rPr kumimoji="1" lang="ja-JP" altLang="en-US" smtClean="0"/>
              <a:t>2020/12/11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6C86-BF87-48E3-B8BF-6E4DB772A9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0301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CC087-3CF2-4E9D-A13A-F01D2B04DC06}" type="datetimeFigureOut">
              <a:rPr kumimoji="1" lang="ja-JP" altLang="en-US" smtClean="0"/>
              <a:t>2020/12/11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36C86-BF87-48E3-B8BF-6E4DB772A9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3242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413F4-CEE6-4750-B28E-B9BBC79AC6FB}" type="datetimeFigureOut">
              <a:rPr kumimoji="1" lang="ja-JP" altLang="en-US" smtClean="0"/>
              <a:pPr/>
              <a:t>2020/12/11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99742-CEC2-408A-8FD0-DAFE3631AD1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208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 b="0">
                <a:solidFill>
                  <a:srgbClr val="000000"/>
                </a:solidFill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solidFill>
                  <a:srgbClr val="000000"/>
                </a:solidFill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b="0">
                <a:solidFill>
                  <a:srgbClr val="000000"/>
                </a:solidFill>
              </a:defRPr>
            </a:lvl1pPr>
          </a:lstStyle>
          <a:p>
            <a:fld id="{210BE835-C61E-4152-957E-5601EF2BB4ED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44612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notesSlide" Target="../notesSlides/notesSlide1.xml"/><Relationship Id="rId7" Type="http://schemas.openxmlformats.org/officeDocument/2006/relationships/slide" Target="slide1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1.bin"/><Relationship Id="rId10" Type="http://schemas.openxmlformats.org/officeDocument/2006/relationships/slide" Target="slide12.xml"/><Relationship Id="rId4" Type="http://schemas.openxmlformats.org/officeDocument/2006/relationships/image" Target="../media/image9.png"/><Relationship Id="rId9" Type="http://schemas.openxmlformats.org/officeDocument/2006/relationships/slide" Target="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2.emf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テキスト ボックス 232"/>
          <p:cNvSpPr txBox="1"/>
          <p:nvPr/>
        </p:nvSpPr>
        <p:spPr>
          <a:xfrm>
            <a:off x="496895" y="351329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en-US" altLang="ja-JP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LST01</a:t>
            </a:r>
          </a:p>
          <a:p>
            <a:pPr algn="ctr"/>
            <a:r>
              <a:rPr lang="en-US" altLang="ja-JP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FCJ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5" name="テキスト ボックス 234"/>
          <p:cNvSpPr txBox="1"/>
          <p:nvPr/>
        </p:nvSpPr>
        <p:spPr>
          <a:xfrm>
            <a:off x="1255973" y="351329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en-US" altLang="ja-JP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LST02</a:t>
            </a:r>
          </a:p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FCJ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6" name="テキスト ボックス 235"/>
          <p:cNvSpPr txBox="1"/>
          <p:nvPr/>
        </p:nvSpPr>
        <p:spPr>
          <a:xfrm>
            <a:off x="2015051" y="351329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en-US" altLang="ja-JP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LST03</a:t>
            </a:r>
          </a:p>
          <a:p>
            <a:pPr algn="ctr"/>
            <a:r>
              <a:rPr lang="en-US" altLang="ja-JP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F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CJ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7" name="テキスト ボックス 236"/>
          <p:cNvSpPr txBox="1"/>
          <p:nvPr/>
        </p:nvSpPr>
        <p:spPr>
          <a:xfrm>
            <a:off x="2774129" y="351329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en-US" altLang="ja-JP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LST04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9" name="テキスト ボックス 238"/>
          <p:cNvSpPr txBox="1"/>
          <p:nvPr/>
        </p:nvSpPr>
        <p:spPr>
          <a:xfrm>
            <a:off x="3533207" y="351329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en-US" altLang="ja-JP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LST50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7" name="テキスト ボックス 246"/>
          <p:cNvSpPr txBox="1"/>
          <p:nvPr/>
        </p:nvSpPr>
        <p:spPr>
          <a:xfrm>
            <a:off x="4292285" y="351329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en-US" altLang="ja-JP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LST51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8" name="テキスト ボックス 247"/>
          <p:cNvSpPr txBox="1"/>
          <p:nvPr/>
        </p:nvSpPr>
        <p:spPr>
          <a:xfrm>
            <a:off x="5051363" y="351329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en-US" altLang="ja-JP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LST52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9" name="テキスト ボックス 248"/>
          <p:cNvSpPr txBox="1"/>
          <p:nvPr/>
        </p:nvSpPr>
        <p:spPr>
          <a:xfrm>
            <a:off x="5810441" y="351329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en-US" altLang="ja-JP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LST71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0" name="テキスト ボックス 249"/>
          <p:cNvSpPr txBox="1"/>
          <p:nvPr/>
        </p:nvSpPr>
        <p:spPr>
          <a:xfrm>
            <a:off x="6569519" y="351329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en-US" altLang="ja-JP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LST72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1" name="テキスト ボックス 250"/>
          <p:cNvSpPr txBox="1"/>
          <p:nvPr/>
        </p:nvSpPr>
        <p:spPr>
          <a:xfrm>
            <a:off x="7328597" y="351329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en-US" altLang="ja-JP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LST81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2" name="テキスト ボックス 251"/>
          <p:cNvSpPr txBox="1"/>
          <p:nvPr/>
        </p:nvSpPr>
        <p:spPr>
          <a:xfrm>
            <a:off x="8087675" y="351329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en-US" altLang="ja-JP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LST82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3" name="テキスト ボックス 252"/>
          <p:cNvSpPr txBox="1"/>
          <p:nvPr/>
        </p:nvSpPr>
        <p:spPr>
          <a:xfrm>
            <a:off x="8846753" y="351329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en-US" altLang="ja-JP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LST83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4" name="テキスト ボックス 253"/>
          <p:cNvSpPr txBox="1"/>
          <p:nvPr/>
        </p:nvSpPr>
        <p:spPr>
          <a:xfrm>
            <a:off x="9605831" y="351329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en-US" altLang="ja-JP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LST84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6" name="テキスト ボックス 255"/>
          <p:cNvSpPr txBox="1"/>
          <p:nvPr/>
        </p:nvSpPr>
        <p:spPr>
          <a:xfrm>
            <a:off x="10364909" y="351329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en-US" altLang="ja-JP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LST85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7" name="テキスト ボックス 256"/>
          <p:cNvSpPr txBox="1"/>
          <p:nvPr/>
        </p:nvSpPr>
        <p:spPr>
          <a:xfrm>
            <a:off x="11123981" y="351329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en-US" altLang="ja-JP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LST86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8" name="正方形/長方形 257"/>
          <p:cNvSpPr/>
          <p:nvPr/>
        </p:nvSpPr>
        <p:spPr>
          <a:xfrm>
            <a:off x="209862" y="2514694"/>
            <a:ext cx="120660" cy="120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9" name="正方形/長方形 258"/>
          <p:cNvSpPr/>
          <p:nvPr/>
        </p:nvSpPr>
        <p:spPr>
          <a:xfrm>
            <a:off x="11842229" y="2514694"/>
            <a:ext cx="120660" cy="120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1" name="直線コネクタ 260"/>
          <p:cNvCxnSpPr>
            <a:stCxn id="258" idx="3"/>
            <a:endCxn id="259" idx="1"/>
          </p:cNvCxnSpPr>
          <p:nvPr/>
        </p:nvCxnSpPr>
        <p:spPr>
          <a:xfrm>
            <a:off x="330522" y="2575024"/>
            <a:ext cx="115117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2" name="グループ化 301"/>
          <p:cNvGrpSpPr/>
          <p:nvPr/>
        </p:nvGrpSpPr>
        <p:grpSpPr>
          <a:xfrm>
            <a:off x="1356312" y="956613"/>
            <a:ext cx="873594" cy="986103"/>
            <a:chOff x="899555" y="1134413"/>
            <a:chExt cx="873594" cy="986103"/>
          </a:xfrm>
        </p:grpSpPr>
        <p:pic>
          <p:nvPicPr>
            <p:cNvPr id="303" name="図 30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8286" y="1529273"/>
              <a:ext cx="438440" cy="591243"/>
            </a:xfrm>
            <a:prstGeom prst="rect">
              <a:avLst/>
            </a:prstGeom>
          </p:spPr>
        </p:pic>
        <p:sp>
          <p:nvSpPr>
            <p:cNvPr id="304" name="テキスト ボックス 303"/>
            <p:cNvSpPr txBox="1"/>
            <p:nvPr/>
          </p:nvSpPr>
          <p:spPr>
            <a:xfrm>
              <a:off x="899555" y="1134413"/>
              <a:ext cx="873594" cy="3582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kumimoji="1" lang="ja-JP" altLang="en-US" sz="105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原動力室</a:t>
              </a:r>
              <a:r>
                <a:rPr kumimoji="1" lang="en-US" altLang="ja-JP" sz="105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/>
              </a:r>
              <a:br>
                <a:rPr kumimoji="1" lang="en-US" altLang="ja-JP" sz="105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</a:br>
              <a:r>
                <a:rPr kumimoji="1" lang="en-US" altLang="ja-JP" sz="1050" dirty="0" err="1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Tecshost</a:t>
              </a:r>
              <a:endPara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305" name="グループ化 304"/>
          <p:cNvGrpSpPr/>
          <p:nvPr/>
        </p:nvGrpSpPr>
        <p:grpSpPr>
          <a:xfrm>
            <a:off x="2302246" y="956613"/>
            <a:ext cx="873594" cy="913407"/>
            <a:chOff x="2206201" y="1134413"/>
            <a:chExt cx="873594" cy="913407"/>
          </a:xfrm>
        </p:grpSpPr>
        <p:pic>
          <p:nvPicPr>
            <p:cNvPr id="306" name="図 30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43252" y="1529273"/>
              <a:ext cx="519636" cy="518547"/>
            </a:xfrm>
            <a:prstGeom prst="rect">
              <a:avLst/>
            </a:prstGeom>
          </p:spPr>
        </p:pic>
        <p:sp>
          <p:nvSpPr>
            <p:cNvPr id="307" name="テキスト ボックス 306"/>
            <p:cNvSpPr txBox="1"/>
            <p:nvPr/>
          </p:nvSpPr>
          <p:spPr>
            <a:xfrm>
              <a:off x="2206201" y="1134413"/>
              <a:ext cx="873594" cy="3582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ja-JP" altLang="en-US" sz="105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原動力室</a:t>
              </a:r>
              <a:r>
                <a:rPr lang="en-US" altLang="ja-JP" sz="105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/>
              </a:r>
              <a:br>
                <a:rPr lang="en-US" altLang="ja-JP" sz="105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</a:br>
              <a:r>
                <a:rPr lang="en-US" altLang="ja-JP" sz="105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HMI01</a:t>
              </a:r>
              <a:endPara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308" name="グループ化 307"/>
          <p:cNvGrpSpPr/>
          <p:nvPr/>
        </p:nvGrpSpPr>
        <p:grpSpPr>
          <a:xfrm>
            <a:off x="3248180" y="944421"/>
            <a:ext cx="873594" cy="925599"/>
            <a:chOff x="2206201" y="1122221"/>
            <a:chExt cx="873594" cy="925599"/>
          </a:xfrm>
        </p:grpSpPr>
        <p:pic>
          <p:nvPicPr>
            <p:cNvPr id="309" name="図 30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43252" y="1529273"/>
              <a:ext cx="519636" cy="518547"/>
            </a:xfrm>
            <a:prstGeom prst="rect">
              <a:avLst/>
            </a:prstGeom>
          </p:spPr>
        </p:pic>
        <p:sp>
          <p:nvSpPr>
            <p:cNvPr id="310" name="テキスト ボックス 309"/>
            <p:cNvSpPr txBox="1"/>
            <p:nvPr/>
          </p:nvSpPr>
          <p:spPr>
            <a:xfrm>
              <a:off x="2206201" y="1122221"/>
              <a:ext cx="873594" cy="3582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ja-JP" altLang="en-US" sz="105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原動力室</a:t>
              </a:r>
              <a:r>
                <a:rPr lang="en-US" altLang="ja-JP" sz="105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/>
              </a:r>
              <a:br>
                <a:rPr lang="en-US" altLang="ja-JP" sz="105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</a:br>
              <a:r>
                <a:rPr lang="en-US" altLang="ja-JP" sz="105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HMI02</a:t>
              </a:r>
              <a:endPara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311" name="グループ化 310"/>
          <p:cNvGrpSpPr/>
          <p:nvPr/>
        </p:nvGrpSpPr>
        <p:grpSpPr>
          <a:xfrm>
            <a:off x="4194114" y="944421"/>
            <a:ext cx="873594" cy="925599"/>
            <a:chOff x="2206201" y="1122221"/>
            <a:chExt cx="873594" cy="925599"/>
          </a:xfrm>
        </p:grpSpPr>
        <p:pic>
          <p:nvPicPr>
            <p:cNvPr id="312" name="図 3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43252" y="1529273"/>
              <a:ext cx="519636" cy="518547"/>
            </a:xfrm>
            <a:prstGeom prst="rect">
              <a:avLst/>
            </a:prstGeom>
          </p:spPr>
        </p:pic>
        <p:sp>
          <p:nvSpPr>
            <p:cNvPr id="313" name="テキスト ボックス 312"/>
            <p:cNvSpPr txBox="1"/>
            <p:nvPr/>
          </p:nvSpPr>
          <p:spPr>
            <a:xfrm>
              <a:off x="2206201" y="1122221"/>
              <a:ext cx="873594" cy="3582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ja-JP" altLang="en-US" sz="105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原動力室</a:t>
              </a:r>
              <a:r>
                <a:rPr lang="en-US" altLang="ja-JP" sz="105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/>
              </a:r>
              <a:br>
                <a:rPr lang="en-US" altLang="ja-JP" sz="105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</a:br>
              <a:r>
                <a:rPr lang="en-US" altLang="ja-JP" sz="105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HMI03</a:t>
              </a:r>
              <a:endPara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314" name="グループ化 313"/>
          <p:cNvGrpSpPr/>
          <p:nvPr/>
        </p:nvGrpSpPr>
        <p:grpSpPr>
          <a:xfrm>
            <a:off x="5140048" y="944421"/>
            <a:ext cx="873594" cy="925599"/>
            <a:chOff x="2206201" y="1122221"/>
            <a:chExt cx="873594" cy="925599"/>
          </a:xfrm>
        </p:grpSpPr>
        <p:pic>
          <p:nvPicPr>
            <p:cNvPr id="315" name="図 3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43252" y="1529273"/>
              <a:ext cx="519636" cy="518547"/>
            </a:xfrm>
            <a:prstGeom prst="rect">
              <a:avLst/>
            </a:prstGeom>
          </p:spPr>
        </p:pic>
        <p:sp>
          <p:nvSpPr>
            <p:cNvPr id="316" name="テキスト ボックス 315"/>
            <p:cNvSpPr txBox="1"/>
            <p:nvPr/>
          </p:nvSpPr>
          <p:spPr>
            <a:xfrm>
              <a:off x="2206201" y="1122221"/>
              <a:ext cx="873594" cy="3582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ja-JP" altLang="en-US" sz="105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排水処理場</a:t>
              </a:r>
              <a:r>
                <a:rPr lang="en-US" altLang="ja-JP" sz="105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/>
              </a:r>
              <a:br>
                <a:rPr lang="en-US" altLang="ja-JP" sz="105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</a:br>
              <a:r>
                <a:rPr lang="en-US" altLang="ja-JP" sz="105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HMI04</a:t>
              </a:r>
              <a:endPara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317" name="グループ化 316"/>
          <p:cNvGrpSpPr/>
          <p:nvPr/>
        </p:nvGrpSpPr>
        <p:grpSpPr>
          <a:xfrm>
            <a:off x="6085982" y="932229"/>
            <a:ext cx="873594" cy="937791"/>
            <a:chOff x="2206201" y="1110029"/>
            <a:chExt cx="873594" cy="937791"/>
          </a:xfrm>
        </p:grpSpPr>
        <p:pic>
          <p:nvPicPr>
            <p:cNvPr id="318" name="図 3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43252" y="1529273"/>
              <a:ext cx="519636" cy="518547"/>
            </a:xfrm>
            <a:prstGeom prst="rect">
              <a:avLst/>
            </a:prstGeom>
          </p:spPr>
        </p:pic>
        <p:sp>
          <p:nvSpPr>
            <p:cNvPr id="319" name="テキスト ボックス 318"/>
            <p:cNvSpPr txBox="1"/>
            <p:nvPr/>
          </p:nvSpPr>
          <p:spPr>
            <a:xfrm>
              <a:off x="2206201" y="1110029"/>
              <a:ext cx="873594" cy="3582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ja-JP" sz="105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C</a:t>
              </a:r>
              <a:r>
                <a:rPr lang="ja-JP" altLang="en-US" sz="105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棟 </a:t>
              </a:r>
              <a:r>
                <a:rPr lang="en-US" altLang="ja-JP" sz="105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2F</a:t>
              </a:r>
              <a:br>
                <a:rPr lang="en-US" altLang="ja-JP" sz="105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</a:br>
              <a:r>
                <a:rPr lang="en-US" altLang="ja-JP" sz="105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HMI05</a:t>
              </a:r>
              <a:endPara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320" name="グループ化 319"/>
          <p:cNvGrpSpPr/>
          <p:nvPr/>
        </p:nvGrpSpPr>
        <p:grpSpPr>
          <a:xfrm>
            <a:off x="7031916" y="932229"/>
            <a:ext cx="873594" cy="937791"/>
            <a:chOff x="2206201" y="1110029"/>
            <a:chExt cx="873594" cy="937791"/>
          </a:xfrm>
        </p:grpSpPr>
        <p:pic>
          <p:nvPicPr>
            <p:cNvPr id="321" name="図 3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43252" y="1529273"/>
              <a:ext cx="519636" cy="518547"/>
            </a:xfrm>
            <a:prstGeom prst="rect">
              <a:avLst/>
            </a:prstGeom>
          </p:spPr>
        </p:pic>
        <p:sp>
          <p:nvSpPr>
            <p:cNvPr id="322" name="テキスト ボックス 321"/>
            <p:cNvSpPr txBox="1"/>
            <p:nvPr/>
          </p:nvSpPr>
          <p:spPr>
            <a:xfrm>
              <a:off x="2206201" y="1110029"/>
              <a:ext cx="873594" cy="3582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ja-JP" sz="105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C</a:t>
              </a:r>
              <a:r>
                <a:rPr lang="ja-JP" altLang="en-US" sz="105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棟 </a:t>
              </a:r>
              <a:r>
                <a:rPr lang="en-US" altLang="ja-JP" sz="105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4F</a:t>
              </a:r>
              <a:br>
                <a:rPr lang="en-US" altLang="ja-JP" sz="105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</a:br>
              <a:r>
                <a:rPr lang="en-US" altLang="ja-JP" sz="105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HMI06</a:t>
              </a:r>
              <a:endPara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323" name="グループ化 322"/>
          <p:cNvGrpSpPr/>
          <p:nvPr/>
        </p:nvGrpSpPr>
        <p:grpSpPr>
          <a:xfrm>
            <a:off x="7830329" y="932229"/>
            <a:ext cx="1094267" cy="937791"/>
            <a:chOff x="2058680" y="1110029"/>
            <a:chExt cx="1094267" cy="937791"/>
          </a:xfrm>
        </p:grpSpPr>
        <p:pic>
          <p:nvPicPr>
            <p:cNvPr id="324" name="図 3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43252" y="1529273"/>
              <a:ext cx="519636" cy="518547"/>
            </a:xfrm>
            <a:prstGeom prst="rect">
              <a:avLst/>
            </a:prstGeom>
          </p:spPr>
        </p:pic>
        <p:sp>
          <p:nvSpPr>
            <p:cNvPr id="325" name="テキスト ボックス 324"/>
            <p:cNvSpPr txBox="1"/>
            <p:nvPr/>
          </p:nvSpPr>
          <p:spPr>
            <a:xfrm>
              <a:off x="2058680" y="1110029"/>
              <a:ext cx="1094267" cy="3582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ja-JP" sz="105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ME</a:t>
              </a:r>
              <a:r>
                <a:rPr lang="ja-JP" altLang="en-US" sz="105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技術棟</a:t>
              </a:r>
              <a:r>
                <a:rPr lang="en-US" altLang="ja-JP" sz="105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(A</a:t>
              </a:r>
              <a:r>
                <a:rPr lang="ja-JP" altLang="en-US" sz="105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棟</a:t>
              </a:r>
              <a:r>
                <a:rPr lang="en-US" altLang="ja-JP" sz="105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)1F</a:t>
              </a:r>
              <a:br>
                <a:rPr lang="en-US" altLang="ja-JP" sz="105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</a:br>
              <a:r>
                <a:rPr lang="en-US" altLang="ja-JP" sz="105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HMI07</a:t>
              </a:r>
              <a:endPara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326" name="グループ化 325"/>
          <p:cNvGrpSpPr/>
          <p:nvPr/>
        </p:nvGrpSpPr>
        <p:grpSpPr>
          <a:xfrm>
            <a:off x="8923784" y="932229"/>
            <a:ext cx="873594" cy="937791"/>
            <a:chOff x="2206201" y="1110029"/>
            <a:chExt cx="873594" cy="937791"/>
          </a:xfrm>
        </p:grpSpPr>
        <p:pic>
          <p:nvPicPr>
            <p:cNvPr id="327" name="図 3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43252" y="1529273"/>
              <a:ext cx="519636" cy="518547"/>
            </a:xfrm>
            <a:prstGeom prst="rect">
              <a:avLst/>
            </a:prstGeom>
          </p:spPr>
        </p:pic>
        <p:sp>
          <p:nvSpPr>
            <p:cNvPr id="328" name="テキスト ボックス 327"/>
            <p:cNvSpPr txBox="1"/>
            <p:nvPr/>
          </p:nvSpPr>
          <p:spPr>
            <a:xfrm>
              <a:off x="2206201" y="1110029"/>
              <a:ext cx="873594" cy="3582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ja-JP" altLang="en-US" sz="105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事務棟 </a:t>
              </a:r>
              <a:r>
                <a:rPr lang="en-US" altLang="ja-JP" sz="105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3F</a:t>
              </a:r>
              <a:br>
                <a:rPr lang="en-US" altLang="ja-JP" sz="105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</a:br>
              <a:r>
                <a:rPr lang="en-US" altLang="ja-JP" sz="105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HMI08</a:t>
              </a:r>
              <a:endPara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329" name="グループ化 328"/>
          <p:cNvGrpSpPr/>
          <p:nvPr/>
        </p:nvGrpSpPr>
        <p:grpSpPr>
          <a:xfrm>
            <a:off x="9748609" y="932229"/>
            <a:ext cx="1144231" cy="937791"/>
            <a:chOff x="2085092" y="1110029"/>
            <a:chExt cx="1144231" cy="937791"/>
          </a:xfrm>
        </p:grpSpPr>
        <p:pic>
          <p:nvPicPr>
            <p:cNvPr id="330" name="図 32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43252" y="1529273"/>
              <a:ext cx="519636" cy="518547"/>
            </a:xfrm>
            <a:prstGeom prst="rect">
              <a:avLst/>
            </a:prstGeom>
          </p:spPr>
        </p:pic>
        <p:sp>
          <p:nvSpPr>
            <p:cNvPr id="331" name="テキスト ボックス 330"/>
            <p:cNvSpPr txBox="1"/>
            <p:nvPr/>
          </p:nvSpPr>
          <p:spPr>
            <a:xfrm>
              <a:off x="2085092" y="1110029"/>
              <a:ext cx="1144231" cy="3582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ja-JP" sz="105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ME</a:t>
              </a:r>
              <a:r>
                <a:rPr lang="ja-JP" altLang="en-US" sz="105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技術棟</a:t>
              </a:r>
              <a:r>
                <a:rPr lang="en-US" altLang="ja-JP" sz="105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(A</a:t>
              </a:r>
              <a:r>
                <a:rPr lang="ja-JP" altLang="en-US" sz="105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棟</a:t>
              </a:r>
              <a:r>
                <a:rPr lang="en-US" altLang="ja-JP" sz="105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)3F</a:t>
              </a:r>
              <a:r>
                <a:rPr lang="en-US" altLang="ja-JP" sz="105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/>
              </a:r>
              <a:br>
                <a:rPr lang="en-US" altLang="ja-JP" sz="1050" dirty="0">
                  <a:latin typeface="Meiryo UI" panose="020B0604030504040204" pitchFamily="50" charset="-128"/>
                  <a:ea typeface="Meiryo UI" panose="020B0604030504040204" pitchFamily="50" charset="-128"/>
                </a:rPr>
              </a:br>
              <a:r>
                <a:rPr lang="en-US" altLang="ja-JP" sz="105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HMI09</a:t>
              </a:r>
              <a:endPara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332" name="グループ化 331"/>
          <p:cNvGrpSpPr/>
          <p:nvPr/>
        </p:nvGrpSpPr>
        <p:grpSpPr>
          <a:xfrm>
            <a:off x="10815652" y="932229"/>
            <a:ext cx="873594" cy="937791"/>
            <a:chOff x="2206201" y="1110029"/>
            <a:chExt cx="873594" cy="937791"/>
          </a:xfrm>
        </p:grpSpPr>
        <p:pic>
          <p:nvPicPr>
            <p:cNvPr id="333" name="図 33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43252" y="1529273"/>
              <a:ext cx="519636" cy="518547"/>
            </a:xfrm>
            <a:prstGeom prst="rect">
              <a:avLst/>
            </a:prstGeom>
          </p:spPr>
        </p:pic>
        <p:sp>
          <p:nvSpPr>
            <p:cNvPr id="334" name="テキスト ボックス 333"/>
            <p:cNvSpPr txBox="1"/>
            <p:nvPr/>
          </p:nvSpPr>
          <p:spPr>
            <a:xfrm>
              <a:off x="2206201" y="1110029"/>
              <a:ext cx="873594" cy="3582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ja-JP" sz="105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D</a:t>
              </a:r>
              <a:r>
                <a:rPr lang="ja-JP" altLang="en-US" sz="105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棟 </a:t>
              </a:r>
              <a:r>
                <a:rPr lang="en-US" altLang="ja-JP" sz="105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2F</a:t>
              </a:r>
              <a:br>
                <a:rPr lang="en-US" altLang="ja-JP" sz="105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</a:br>
              <a:r>
                <a:rPr lang="en-US" altLang="ja-JP" sz="105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HMI10</a:t>
              </a:r>
              <a:endPara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335" name="グループ化 334"/>
          <p:cNvGrpSpPr/>
          <p:nvPr/>
        </p:nvGrpSpPr>
        <p:grpSpPr>
          <a:xfrm>
            <a:off x="647530" y="997116"/>
            <a:ext cx="873594" cy="949527"/>
            <a:chOff x="899555" y="1170989"/>
            <a:chExt cx="873594" cy="949527"/>
          </a:xfrm>
        </p:grpSpPr>
        <p:pic>
          <p:nvPicPr>
            <p:cNvPr id="336" name="図 33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8286" y="1529273"/>
              <a:ext cx="438440" cy="591243"/>
            </a:xfrm>
            <a:prstGeom prst="rect">
              <a:avLst/>
            </a:prstGeom>
          </p:spPr>
        </p:pic>
        <p:sp>
          <p:nvSpPr>
            <p:cNvPr id="337" name="テキスト ボックス 336"/>
            <p:cNvSpPr txBox="1"/>
            <p:nvPr/>
          </p:nvSpPr>
          <p:spPr>
            <a:xfrm>
              <a:off x="899555" y="1170989"/>
              <a:ext cx="873594" cy="3582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ja-JP" sz="105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tem</a:t>
              </a:r>
              <a:endPara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cxnSp>
        <p:nvCxnSpPr>
          <p:cNvPr id="338" name="直線コネクタ 337"/>
          <p:cNvCxnSpPr/>
          <p:nvPr/>
        </p:nvCxnSpPr>
        <p:spPr>
          <a:xfrm flipH="1">
            <a:off x="1049311" y="1946643"/>
            <a:ext cx="0" cy="628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コネクタ 338"/>
          <p:cNvCxnSpPr/>
          <p:nvPr/>
        </p:nvCxnSpPr>
        <p:spPr>
          <a:xfrm flipH="1">
            <a:off x="1723868" y="1946643"/>
            <a:ext cx="0" cy="628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線コネクタ 339"/>
          <p:cNvCxnSpPr/>
          <p:nvPr/>
        </p:nvCxnSpPr>
        <p:spPr>
          <a:xfrm flipH="1">
            <a:off x="2665002" y="1867765"/>
            <a:ext cx="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コネクタ 340"/>
          <p:cNvCxnSpPr/>
          <p:nvPr/>
        </p:nvCxnSpPr>
        <p:spPr>
          <a:xfrm flipH="1">
            <a:off x="3621902" y="1855030"/>
            <a:ext cx="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コネクタ 341"/>
          <p:cNvCxnSpPr/>
          <p:nvPr/>
        </p:nvCxnSpPr>
        <p:spPr>
          <a:xfrm flipH="1">
            <a:off x="4543452" y="1855275"/>
            <a:ext cx="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コネクタ 342"/>
          <p:cNvCxnSpPr/>
          <p:nvPr/>
        </p:nvCxnSpPr>
        <p:spPr>
          <a:xfrm flipH="1">
            <a:off x="5525962" y="1857530"/>
            <a:ext cx="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コネクタ 343"/>
          <p:cNvCxnSpPr/>
          <p:nvPr/>
        </p:nvCxnSpPr>
        <p:spPr>
          <a:xfrm flipH="1">
            <a:off x="6459704" y="1855275"/>
            <a:ext cx="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線コネクタ 344"/>
          <p:cNvCxnSpPr/>
          <p:nvPr/>
        </p:nvCxnSpPr>
        <p:spPr>
          <a:xfrm flipH="1">
            <a:off x="7430022" y="1842540"/>
            <a:ext cx="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コネクタ 345"/>
          <p:cNvCxnSpPr/>
          <p:nvPr/>
        </p:nvCxnSpPr>
        <p:spPr>
          <a:xfrm flipH="1">
            <a:off x="8363764" y="1857775"/>
            <a:ext cx="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コネクタ 346"/>
          <p:cNvCxnSpPr/>
          <p:nvPr/>
        </p:nvCxnSpPr>
        <p:spPr>
          <a:xfrm flipH="1">
            <a:off x="9309698" y="1845040"/>
            <a:ext cx="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線コネクタ 347"/>
          <p:cNvCxnSpPr/>
          <p:nvPr/>
        </p:nvCxnSpPr>
        <p:spPr>
          <a:xfrm flipH="1">
            <a:off x="10243440" y="1870265"/>
            <a:ext cx="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線コネクタ 348"/>
          <p:cNvCxnSpPr/>
          <p:nvPr/>
        </p:nvCxnSpPr>
        <p:spPr>
          <a:xfrm flipH="1">
            <a:off x="11173913" y="1857530"/>
            <a:ext cx="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線コネクタ 349"/>
          <p:cNvCxnSpPr/>
          <p:nvPr/>
        </p:nvCxnSpPr>
        <p:spPr>
          <a:xfrm flipH="1">
            <a:off x="811118" y="2592520"/>
            <a:ext cx="0" cy="90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線コネクタ 350"/>
          <p:cNvCxnSpPr/>
          <p:nvPr/>
        </p:nvCxnSpPr>
        <p:spPr>
          <a:xfrm flipH="1">
            <a:off x="1566514" y="2592520"/>
            <a:ext cx="0" cy="90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線コネクタ 351"/>
          <p:cNvCxnSpPr/>
          <p:nvPr/>
        </p:nvCxnSpPr>
        <p:spPr>
          <a:xfrm flipH="1">
            <a:off x="2321910" y="2592520"/>
            <a:ext cx="0" cy="90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線コネクタ 352"/>
          <p:cNvCxnSpPr/>
          <p:nvPr/>
        </p:nvCxnSpPr>
        <p:spPr>
          <a:xfrm flipH="1">
            <a:off x="3077306" y="2592520"/>
            <a:ext cx="0" cy="90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線コネクタ 353"/>
          <p:cNvCxnSpPr/>
          <p:nvPr/>
        </p:nvCxnSpPr>
        <p:spPr>
          <a:xfrm flipH="1">
            <a:off x="3832702" y="2592520"/>
            <a:ext cx="0" cy="90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直線コネクタ 354"/>
          <p:cNvCxnSpPr/>
          <p:nvPr/>
        </p:nvCxnSpPr>
        <p:spPr>
          <a:xfrm flipH="1">
            <a:off x="4588098" y="2592520"/>
            <a:ext cx="0" cy="90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直線コネクタ 355"/>
          <p:cNvCxnSpPr/>
          <p:nvPr/>
        </p:nvCxnSpPr>
        <p:spPr>
          <a:xfrm flipH="1">
            <a:off x="5343494" y="2592520"/>
            <a:ext cx="0" cy="90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線コネクタ 356"/>
          <p:cNvCxnSpPr/>
          <p:nvPr/>
        </p:nvCxnSpPr>
        <p:spPr>
          <a:xfrm flipH="1">
            <a:off x="6098890" y="2592520"/>
            <a:ext cx="0" cy="90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線コネクタ 357"/>
          <p:cNvCxnSpPr/>
          <p:nvPr/>
        </p:nvCxnSpPr>
        <p:spPr>
          <a:xfrm flipH="1">
            <a:off x="6854286" y="2592520"/>
            <a:ext cx="0" cy="90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線コネクタ 358"/>
          <p:cNvCxnSpPr/>
          <p:nvPr/>
        </p:nvCxnSpPr>
        <p:spPr>
          <a:xfrm flipH="1">
            <a:off x="7609682" y="2592520"/>
            <a:ext cx="0" cy="90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線コネクタ 359"/>
          <p:cNvCxnSpPr/>
          <p:nvPr/>
        </p:nvCxnSpPr>
        <p:spPr>
          <a:xfrm flipH="1">
            <a:off x="8365078" y="2592520"/>
            <a:ext cx="0" cy="90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線コネクタ 360"/>
          <p:cNvCxnSpPr/>
          <p:nvPr/>
        </p:nvCxnSpPr>
        <p:spPr>
          <a:xfrm flipH="1">
            <a:off x="9120474" y="2592520"/>
            <a:ext cx="0" cy="90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直線コネクタ 361"/>
          <p:cNvCxnSpPr/>
          <p:nvPr/>
        </p:nvCxnSpPr>
        <p:spPr>
          <a:xfrm flipH="1">
            <a:off x="9875870" y="2592520"/>
            <a:ext cx="0" cy="90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直線コネクタ 362"/>
          <p:cNvCxnSpPr/>
          <p:nvPr/>
        </p:nvCxnSpPr>
        <p:spPr>
          <a:xfrm flipH="1">
            <a:off x="10631266" y="2592520"/>
            <a:ext cx="0" cy="90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線コネクタ 363"/>
          <p:cNvCxnSpPr/>
          <p:nvPr/>
        </p:nvCxnSpPr>
        <p:spPr>
          <a:xfrm flipH="1">
            <a:off x="11386663" y="2592520"/>
            <a:ext cx="0" cy="90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テキスト ボックス 364"/>
          <p:cNvSpPr txBox="1"/>
          <p:nvPr/>
        </p:nvSpPr>
        <p:spPr>
          <a:xfrm>
            <a:off x="496894" y="4821992"/>
            <a:ext cx="582396" cy="655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PLC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05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横河</a:t>
            </a:r>
            <a:r>
              <a:rPr lang="en-US" altLang="ja-JP" sz="105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r>
            <a:r>
              <a:rPr lang="ja-JP" altLang="en-US" sz="105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台</a:t>
            </a:r>
            <a:endParaRPr lang="en-US" altLang="ja-JP" sz="1050" dirty="0" smtClean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grpSp>
        <p:nvGrpSpPr>
          <p:cNvPr id="366" name="グループ化 365"/>
          <p:cNvGrpSpPr/>
          <p:nvPr/>
        </p:nvGrpSpPr>
        <p:grpSpPr>
          <a:xfrm>
            <a:off x="459208" y="4211042"/>
            <a:ext cx="646273" cy="120660"/>
            <a:chOff x="228477" y="4470494"/>
            <a:chExt cx="646273" cy="120660"/>
          </a:xfrm>
        </p:grpSpPr>
        <p:sp>
          <p:nvSpPr>
            <p:cNvPr id="367" name="正方形/長方形 366"/>
            <p:cNvSpPr/>
            <p:nvPr/>
          </p:nvSpPr>
          <p:spPr>
            <a:xfrm>
              <a:off x="228477" y="4470494"/>
              <a:ext cx="120660" cy="120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368" name="正方形/長方形 367"/>
            <p:cNvSpPr/>
            <p:nvPr/>
          </p:nvSpPr>
          <p:spPr>
            <a:xfrm>
              <a:off x="754090" y="4470494"/>
              <a:ext cx="120660" cy="120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cxnSp>
          <p:nvCxnSpPr>
            <p:cNvPr id="369" name="直線コネクタ 368"/>
            <p:cNvCxnSpPr>
              <a:stCxn id="367" idx="3"/>
              <a:endCxn id="368" idx="1"/>
            </p:cNvCxnSpPr>
            <p:nvPr/>
          </p:nvCxnSpPr>
          <p:spPr>
            <a:xfrm>
              <a:off x="349137" y="4530824"/>
              <a:ext cx="4049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0" name="直線コネクタ 369"/>
          <p:cNvCxnSpPr>
            <a:stCxn id="233" idx="2"/>
            <a:endCxn id="365" idx="0"/>
          </p:cNvCxnSpPr>
          <p:nvPr/>
        </p:nvCxnSpPr>
        <p:spPr>
          <a:xfrm flipH="1">
            <a:off x="788092" y="3841411"/>
            <a:ext cx="1" cy="9805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テキスト ボックス 370"/>
          <p:cNvSpPr txBox="1"/>
          <p:nvPr/>
        </p:nvSpPr>
        <p:spPr>
          <a:xfrm>
            <a:off x="1275316" y="4821992"/>
            <a:ext cx="582396" cy="655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PLC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05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横河</a:t>
            </a:r>
            <a:r>
              <a:rPr lang="en-US" altLang="ja-JP" sz="105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105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台</a:t>
            </a:r>
            <a:endParaRPr lang="en-US" altLang="ja-JP" sz="1050" dirty="0" smtClean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三菱</a:t>
            </a: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1</a:t>
            </a: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台</a:t>
            </a: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grpSp>
        <p:nvGrpSpPr>
          <p:cNvPr id="372" name="グループ化 371"/>
          <p:cNvGrpSpPr/>
          <p:nvPr/>
        </p:nvGrpSpPr>
        <p:grpSpPr>
          <a:xfrm>
            <a:off x="1237630" y="4211042"/>
            <a:ext cx="646273" cy="120660"/>
            <a:chOff x="228477" y="4470494"/>
            <a:chExt cx="646273" cy="120660"/>
          </a:xfrm>
        </p:grpSpPr>
        <p:sp>
          <p:nvSpPr>
            <p:cNvPr id="373" name="正方形/長方形 372"/>
            <p:cNvSpPr/>
            <p:nvPr/>
          </p:nvSpPr>
          <p:spPr>
            <a:xfrm>
              <a:off x="228477" y="4470494"/>
              <a:ext cx="120660" cy="120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374" name="正方形/長方形 373"/>
            <p:cNvSpPr/>
            <p:nvPr/>
          </p:nvSpPr>
          <p:spPr>
            <a:xfrm>
              <a:off x="754090" y="4470494"/>
              <a:ext cx="120660" cy="120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cxnSp>
          <p:nvCxnSpPr>
            <p:cNvPr id="375" name="直線コネクタ 374"/>
            <p:cNvCxnSpPr>
              <a:stCxn id="373" idx="3"/>
              <a:endCxn id="374" idx="1"/>
            </p:cNvCxnSpPr>
            <p:nvPr/>
          </p:nvCxnSpPr>
          <p:spPr>
            <a:xfrm>
              <a:off x="349137" y="4530824"/>
              <a:ext cx="4049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6" name="直線コネクタ 375"/>
          <p:cNvCxnSpPr>
            <a:endCxn id="371" idx="0"/>
          </p:cNvCxnSpPr>
          <p:nvPr/>
        </p:nvCxnSpPr>
        <p:spPr>
          <a:xfrm flipH="1">
            <a:off x="1566514" y="3841411"/>
            <a:ext cx="1" cy="9805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テキスト ボックス 376"/>
          <p:cNvSpPr txBox="1"/>
          <p:nvPr/>
        </p:nvSpPr>
        <p:spPr>
          <a:xfrm>
            <a:off x="2012326" y="4824492"/>
            <a:ext cx="582396" cy="655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PLC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05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横河</a:t>
            </a:r>
            <a:r>
              <a:rPr lang="en-US" altLang="ja-JP" sz="105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105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台</a:t>
            </a:r>
            <a:endParaRPr lang="en-US" altLang="ja-JP" sz="1050" dirty="0" smtClean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grpSp>
        <p:nvGrpSpPr>
          <p:cNvPr id="378" name="グループ化 377"/>
          <p:cNvGrpSpPr/>
          <p:nvPr/>
        </p:nvGrpSpPr>
        <p:grpSpPr>
          <a:xfrm>
            <a:off x="1974640" y="4213542"/>
            <a:ext cx="646273" cy="120660"/>
            <a:chOff x="228477" y="4470494"/>
            <a:chExt cx="646273" cy="120660"/>
          </a:xfrm>
        </p:grpSpPr>
        <p:sp>
          <p:nvSpPr>
            <p:cNvPr id="379" name="正方形/長方形 378"/>
            <p:cNvSpPr/>
            <p:nvPr/>
          </p:nvSpPr>
          <p:spPr>
            <a:xfrm>
              <a:off x="228477" y="4470494"/>
              <a:ext cx="120660" cy="120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380" name="正方形/長方形 379"/>
            <p:cNvSpPr/>
            <p:nvPr/>
          </p:nvSpPr>
          <p:spPr>
            <a:xfrm>
              <a:off x="754090" y="4470494"/>
              <a:ext cx="120660" cy="120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cxnSp>
          <p:nvCxnSpPr>
            <p:cNvPr id="381" name="直線コネクタ 380"/>
            <p:cNvCxnSpPr>
              <a:stCxn id="379" idx="3"/>
              <a:endCxn id="380" idx="1"/>
            </p:cNvCxnSpPr>
            <p:nvPr/>
          </p:nvCxnSpPr>
          <p:spPr>
            <a:xfrm>
              <a:off x="349137" y="4530824"/>
              <a:ext cx="4049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2" name="直線コネクタ 381"/>
          <p:cNvCxnSpPr>
            <a:endCxn id="377" idx="0"/>
          </p:cNvCxnSpPr>
          <p:nvPr/>
        </p:nvCxnSpPr>
        <p:spPr>
          <a:xfrm flipH="1">
            <a:off x="2303524" y="3843911"/>
            <a:ext cx="1" cy="9805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テキスト ボックス 382"/>
          <p:cNvSpPr txBox="1"/>
          <p:nvPr/>
        </p:nvSpPr>
        <p:spPr>
          <a:xfrm>
            <a:off x="2762256" y="4821992"/>
            <a:ext cx="582396" cy="655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PLC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05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横河</a:t>
            </a:r>
            <a:r>
              <a:rPr lang="en-US" altLang="ja-JP" sz="105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105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台</a:t>
            </a:r>
            <a:endParaRPr lang="en-US" altLang="ja-JP" sz="1050" dirty="0" smtClean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05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三菱</a:t>
            </a:r>
            <a:r>
              <a:rPr lang="en-US" altLang="ja-JP" sz="105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105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台</a:t>
            </a:r>
            <a:endParaRPr lang="en-US" altLang="ja-JP" sz="1050" dirty="0" smtClean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384" name="グループ化 383"/>
          <p:cNvGrpSpPr/>
          <p:nvPr/>
        </p:nvGrpSpPr>
        <p:grpSpPr>
          <a:xfrm>
            <a:off x="2724570" y="4211042"/>
            <a:ext cx="646273" cy="120660"/>
            <a:chOff x="228477" y="4470494"/>
            <a:chExt cx="646273" cy="120660"/>
          </a:xfrm>
        </p:grpSpPr>
        <p:sp>
          <p:nvSpPr>
            <p:cNvPr id="385" name="正方形/長方形 384"/>
            <p:cNvSpPr/>
            <p:nvPr/>
          </p:nvSpPr>
          <p:spPr>
            <a:xfrm>
              <a:off x="228477" y="4470494"/>
              <a:ext cx="120660" cy="120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386" name="正方形/長方形 385"/>
            <p:cNvSpPr/>
            <p:nvPr/>
          </p:nvSpPr>
          <p:spPr>
            <a:xfrm>
              <a:off x="754090" y="4470494"/>
              <a:ext cx="120660" cy="120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cxnSp>
          <p:nvCxnSpPr>
            <p:cNvPr id="387" name="直線コネクタ 386"/>
            <p:cNvCxnSpPr>
              <a:stCxn id="385" idx="3"/>
              <a:endCxn id="386" idx="1"/>
            </p:cNvCxnSpPr>
            <p:nvPr/>
          </p:nvCxnSpPr>
          <p:spPr>
            <a:xfrm>
              <a:off x="349137" y="4530824"/>
              <a:ext cx="4049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8" name="直線コネクタ 387"/>
          <p:cNvCxnSpPr>
            <a:endCxn id="383" idx="0"/>
          </p:cNvCxnSpPr>
          <p:nvPr/>
        </p:nvCxnSpPr>
        <p:spPr>
          <a:xfrm flipH="1">
            <a:off x="3053454" y="3841411"/>
            <a:ext cx="1" cy="9805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テキスト ボックス 388"/>
          <p:cNvSpPr txBox="1"/>
          <p:nvPr/>
        </p:nvSpPr>
        <p:spPr>
          <a:xfrm>
            <a:off x="2749335" y="5749198"/>
            <a:ext cx="582396" cy="655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PLC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05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横河</a:t>
            </a:r>
            <a:r>
              <a:rPr lang="en-US" altLang="ja-JP" sz="105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105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台</a:t>
            </a:r>
            <a:endParaRPr lang="en-US" altLang="ja-JP" sz="1050" dirty="0" smtClean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390" name="テキスト ボックス 389"/>
          <p:cNvSpPr txBox="1"/>
          <p:nvPr/>
        </p:nvSpPr>
        <p:spPr>
          <a:xfrm>
            <a:off x="3527758" y="4821992"/>
            <a:ext cx="582396" cy="655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PLC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5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azbil1</a:t>
            </a:r>
            <a:r>
              <a:rPr lang="ja-JP" altLang="en-US" sz="105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台</a:t>
            </a:r>
            <a:endParaRPr lang="en-US" altLang="ja-JP" sz="1050" dirty="0" smtClean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grpSp>
        <p:nvGrpSpPr>
          <p:cNvPr id="391" name="グループ化 390"/>
          <p:cNvGrpSpPr/>
          <p:nvPr/>
        </p:nvGrpSpPr>
        <p:grpSpPr>
          <a:xfrm>
            <a:off x="3490072" y="4211042"/>
            <a:ext cx="646273" cy="120660"/>
            <a:chOff x="228477" y="4470494"/>
            <a:chExt cx="646273" cy="120660"/>
          </a:xfrm>
        </p:grpSpPr>
        <p:sp>
          <p:nvSpPr>
            <p:cNvPr id="392" name="正方形/長方形 391"/>
            <p:cNvSpPr/>
            <p:nvPr/>
          </p:nvSpPr>
          <p:spPr>
            <a:xfrm>
              <a:off x="228477" y="4470494"/>
              <a:ext cx="120660" cy="120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393" name="正方形/長方形 392"/>
            <p:cNvSpPr/>
            <p:nvPr/>
          </p:nvSpPr>
          <p:spPr>
            <a:xfrm>
              <a:off x="754090" y="4470494"/>
              <a:ext cx="120660" cy="120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cxnSp>
          <p:nvCxnSpPr>
            <p:cNvPr id="394" name="直線コネクタ 393"/>
            <p:cNvCxnSpPr>
              <a:stCxn id="392" idx="3"/>
              <a:endCxn id="393" idx="1"/>
            </p:cNvCxnSpPr>
            <p:nvPr/>
          </p:nvCxnSpPr>
          <p:spPr>
            <a:xfrm>
              <a:off x="349137" y="4530824"/>
              <a:ext cx="4049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5" name="直線コネクタ 394"/>
          <p:cNvCxnSpPr>
            <a:endCxn id="390" idx="0"/>
          </p:cNvCxnSpPr>
          <p:nvPr/>
        </p:nvCxnSpPr>
        <p:spPr>
          <a:xfrm flipH="1">
            <a:off x="3818956" y="3841411"/>
            <a:ext cx="1" cy="9805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6" name="グループ化 395"/>
          <p:cNvGrpSpPr/>
          <p:nvPr/>
        </p:nvGrpSpPr>
        <p:grpSpPr>
          <a:xfrm>
            <a:off x="4255820" y="3841411"/>
            <a:ext cx="646273" cy="1636016"/>
            <a:chOff x="4255820" y="4019211"/>
            <a:chExt cx="646273" cy="1636016"/>
          </a:xfrm>
        </p:grpSpPr>
        <p:sp>
          <p:nvSpPr>
            <p:cNvPr id="397" name="テキスト ボックス 396"/>
            <p:cNvSpPr txBox="1"/>
            <p:nvPr/>
          </p:nvSpPr>
          <p:spPr>
            <a:xfrm>
              <a:off x="4293506" y="4999792"/>
              <a:ext cx="582396" cy="6554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PLC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1050" dirty="0" smtClean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azbil</a:t>
              </a:r>
              <a:r>
                <a:rPr lang="en-US" altLang="ja-JP" sz="1050" dirty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2</a:t>
              </a:r>
              <a:r>
                <a:rPr lang="ja-JP" altLang="en-US" sz="1050" dirty="0" smtClean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台</a:t>
              </a:r>
              <a:endParaRPr lang="en-US" altLang="ja-JP" sz="105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grpSp>
          <p:nvGrpSpPr>
            <p:cNvPr id="398" name="グループ化 397"/>
            <p:cNvGrpSpPr/>
            <p:nvPr/>
          </p:nvGrpSpPr>
          <p:grpSpPr>
            <a:xfrm>
              <a:off x="4255820" y="4388842"/>
              <a:ext cx="646273" cy="120660"/>
              <a:chOff x="228477" y="4470494"/>
              <a:chExt cx="646273" cy="120660"/>
            </a:xfrm>
          </p:grpSpPr>
          <p:sp>
            <p:nvSpPr>
              <p:cNvPr id="400" name="正方形/長方形 399"/>
              <p:cNvSpPr/>
              <p:nvPr/>
            </p:nvSpPr>
            <p:spPr>
              <a:xfrm>
                <a:off x="228477" y="4470494"/>
                <a:ext cx="120660" cy="1206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  <p:sp>
            <p:nvSpPr>
              <p:cNvPr id="401" name="正方形/長方形 400"/>
              <p:cNvSpPr/>
              <p:nvPr/>
            </p:nvSpPr>
            <p:spPr>
              <a:xfrm>
                <a:off x="754090" y="4470494"/>
                <a:ext cx="120660" cy="1206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  <p:cxnSp>
            <p:nvCxnSpPr>
              <p:cNvPr id="402" name="直線コネクタ 401"/>
              <p:cNvCxnSpPr>
                <a:stCxn id="400" idx="3"/>
                <a:endCxn id="401" idx="1"/>
              </p:cNvCxnSpPr>
              <p:nvPr/>
            </p:nvCxnSpPr>
            <p:spPr>
              <a:xfrm>
                <a:off x="349137" y="4530824"/>
                <a:ext cx="40495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9" name="直線コネクタ 398"/>
            <p:cNvCxnSpPr>
              <a:endCxn id="397" idx="0"/>
            </p:cNvCxnSpPr>
            <p:nvPr/>
          </p:nvCxnSpPr>
          <p:spPr>
            <a:xfrm flipH="1">
              <a:off x="4584704" y="4019211"/>
              <a:ext cx="1" cy="9805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3" name="グループ化 402"/>
          <p:cNvGrpSpPr/>
          <p:nvPr/>
        </p:nvGrpSpPr>
        <p:grpSpPr>
          <a:xfrm>
            <a:off x="5016126" y="3846859"/>
            <a:ext cx="646273" cy="1636016"/>
            <a:chOff x="4255820" y="4019211"/>
            <a:chExt cx="646273" cy="1636016"/>
          </a:xfrm>
        </p:grpSpPr>
        <p:sp>
          <p:nvSpPr>
            <p:cNvPr id="404" name="テキスト ボックス 403"/>
            <p:cNvSpPr txBox="1"/>
            <p:nvPr/>
          </p:nvSpPr>
          <p:spPr>
            <a:xfrm>
              <a:off x="4293506" y="4999792"/>
              <a:ext cx="582396" cy="6554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PLC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1050" dirty="0" smtClean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azbil</a:t>
              </a:r>
              <a:r>
                <a:rPr lang="en-US" altLang="ja-JP" sz="1050" dirty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2</a:t>
              </a:r>
              <a:r>
                <a:rPr lang="ja-JP" altLang="en-US" sz="1050" dirty="0" smtClean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台</a:t>
              </a:r>
              <a:endParaRPr lang="en-US" altLang="ja-JP" sz="105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grpSp>
          <p:nvGrpSpPr>
            <p:cNvPr id="405" name="グループ化 404"/>
            <p:cNvGrpSpPr/>
            <p:nvPr/>
          </p:nvGrpSpPr>
          <p:grpSpPr>
            <a:xfrm>
              <a:off x="4255820" y="4388842"/>
              <a:ext cx="646273" cy="120660"/>
              <a:chOff x="228477" y="4470494"/>
              <a:chExt cx="646273" cy="120660"/>
            </a:xfrm>
          </p:grpSpPr>
          <p:sp>
            <p:nvSpPr>
              <p:cNvPr id="407" name="正方形/長方形 406"/>
              <p:cNvSpPr/>
              <p:nvPr/>
            </p:nvSpPr>
            <p:spPr>
              <a:xfrm>
                <a:off x="228477" y="4470494"/>
                <a:ext cx="120660" cy="1206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  <p:sp>
            <p:nvSpPr>
              <p:cNvPr id="408" name="正方形/長方形 407"/>
              <p:cNvSpPr/>
              <p:nvPr/>
            </p:nvSpPr>
            <p:spPr>
              <a:xfrm>
                <a:off x="754090" y="4470494"/>
                <a:ext cx="120660" cy="1206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  <p:cxnSp>
            <p:nvCxnSpPr>
              <p:cNvPr id="409" name="直線コネクタ 408"/>
              <p:cNvCxnSpPr>
                <a:stCxn id="407" idx="3"/>
                <a:endCxn id="408" idx="1"/>
              </p:cNvCxnSpPr>
              <p:nvPr/>
            </p:nvCxnSpPr>
            <p:spPr>
              <a:xfrm>
                <a:off x="349137" y="4530824"/>
                <a:ext cx="40495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6" name="直線コネクタ 405"/>
            <p:cNvCxnSpPr>
              <a:endCxn id="404" idx="0"/>
            </p:cNvCxnSpPr>
            <p:nvPr/>
          </p:nvCxnSpPr>
          <p:spPr>
            <a:xfrm flipH="1">
              <a:off x="4584704" y="4019211"/>
              <a:ext cx="1" cy="9805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0" name="グループ化 409"/>
          <p:cNvGrpSpPr/>
          <p:nvPr/>
        </p:nvGrpSpPr>
        <p:grpSpPr>
          <a:xfrm>
            <a:off x="5773059" y="3841411"/>
            <a:ext cx="646273" cy="1636016"/>
            <a:chOff x="4255820" y="4019211"/>
            <a:chExt cx="646273" cy="1636016"/>
          </a:xfrm>
        </p:grpSpPr>
        <p:sp>
          <p:nvSpPr>
            <p:cNvPr id="411" name="テキスト ボックス 410"/>
            <p:cNvSpPr txBox="1"/>
            <p:nvPr/>
          </p:nvSpPr>
          <p:spPr>
            <a:xfrm>
              <a:off x="4293506" y="4999792"/>
              <a:ext cx="582396" cy="6554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PLC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1050" dirty="0" smtClean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横河</a:t>
              </a:r>
              <a:r>
                <a:rPr lang="en-US" altLang="ja-JP" sz="1050" dirty="0" smtClean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1</a:t>
              </a:r>
              <a:r>
                <a:rPr lang="ja-JP" altLang="en-US" sz="1050" dirty="0" smtClean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台</a:t>
              </a:r>
              <a:endParaRPr lang="en-US" altLang="ja-JP" sz="105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grpSp>
          <p:nvGrpSpPr>
            <p:cNvPr id="412" name="グループ化 411"/>
            <p:cNvGrpSpPr/>
            <p:nvPr/>
          </p:nvGrpSpPr>
          <p:grpSpPr>
            <a:xfrm>
              <a:off x="4255820" y="4388842"/>
              <a:ext cx="646273" cy="120660"/>
              <a:chOff x="228477" y="4470494"/>
              <a:chExt cx="646273" cy="120660"/>
            </a:xfrm>
          </p:grpSpPr>
          <p:sp>
            <p:nvSpPr>
              <p:cNvPr id="414" name="正方形/長方形 413"/>
              <p:cNvSpPr/>
              <p:nvPr/>
            </p:nvSpPr>
            <p:spPr>
              <a:xfrm>
                <a:off x="228477" y="4470494"/>
                <a:ext cx="120660" cy="1206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  <p:sp>
            <p:nvSpPr>
              <p:cNvPr id="415" name="正方形/長方形 414"/>
              <p:cNvSpPr/>
              <p:nvPr/>
            </p:nvSpPr>
            <p:spPr>
              <a:xfrm>
                <a:off x="754090" y="4470494"/>
                <a:ext cx="120660" cy="1206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  <p:cxnSp>
            <p:nvCxnSpPr>
              <p:cNvPr id="416" name="直線コネクタ 415"/>
              <p:cNvCxnSpPr>
                <a:stCxn id="414" idx="3"/>
                <a:endCxn id="415" idx="1"/>
              </p:cNvCxnSpPr>
              <p:nvPr/>
            </p:nvCxnSpPr>
            <p:spPr>
              <a:xfrm>
                <a:off x="349137" y="4530824"/>
                <a:ext cx="40495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3" name="直線コネクタ 412"/>
            <p:cNvCxnSpPr>
              <a:endCxn id="411" idx="0"/>
            </p:cNvCxnSpPr>
            <p:nvPr/>
          </p:nvCxnSpPr>
          <p:spPr>
            <a:xfrm flipH="1">
              <a:off x="4584704" y="4019211"/>
              <a:ext cx="1" cy="9805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7" name="テキスト ボックス 416"/>
          <p:cNvSpPr txBox="1"/>
          <p:nvPr/>
        </p:nvSpPr>
        <p:spPr>
          <a:xfrm>
            <a:off x="5815340" y="5745295"/>
            <a:ext cx="582396" cy="655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PLC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05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三菱</a:t>
            </a:r>
            <a:r>
              <a:rPr lang="en-US" altLang="ja-JP" sz="105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6</a:t>
            </a:r>
            <a:r>
              <a:rPr lang="ja-JP" altLang="en-US" sz="105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台</a:t>
            </a:r>
            <a:endParaRPr lang="en-US" altLang="ja-JP" sz="1050" dirty="0" smtClean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シャープ</a:t>
            </a: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1</a:t>
            </a:r>
            <a:r>
              <a:rPr kumimoji="1" lang="ja-JP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台</a:t>
            </a:r>
            <a:endParaRPr kumimoji="1" lang="en-US" altLang="ja-JP" sz="9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grpSp>
        <p:nvGrpSpPr>
          <p:cNvPr id="418" name="グループ化 417"/>
          <p:cNvGrpSpPr/>
          <p:nvPr/>
        </p:nvGrpSpPr>
        <p:grpSpPr>
          <a:xfrm>
            <a:off x="6535131" y="3841411"/>
            <a:ext cx="646273" cy="1636016"/>
            <a:chOff x="4255820" y="4019211"/>
            <a:chExt cx="646273" cy="1636016"/>
          </a:xfrm>
        </p:grpSpPr>
        <p:sp>
          <p:nvSpPr>
            <p:cNvPr id="419" name="テキスト ボックス 418"/>
            <p:cNvSpPr txBox="1"/>
            <p:nvPr/>
          </p:nvSpPr>
          <p:spPr>
            <a:xfrm>
              <a:off x="4293506" y="4999792"/>
              <a:ext cx="582396" cy="6554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PLC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1050" dirty="0" smtClean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横河</a:t>
              </a:r>
              <a:r>
                <a:rPr lang="en-US" altLang="ja-JP" sz="1050" dirty="0" smtClean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1</a:t>
              </a:r>
              <a:r>
                <a:rPr lang="ja-JP" altLang="en-US" sz="1050" dirty="0" smtClean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台</a:t>
              </a:r>
              <a:endParaRPr lang="en-US" altLang="ja-JP" sz="105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grpSp>
          <p:nvGrpSpPr>
            <p:cNvPr id="420" name="グループ化 419"/>
            <p:cNvGrpSpPr/>
            <p:nvPr/>
          </p:nvGrpSpPr>
          <p:grpSpPr>
            <a:xfrm>
              <a:off x="4255820" y="4388842"/>
              <a:ext cx="646273" cy="120660"/>
              <a:chOff x="228477" y="4470494"/>
              <a:chExt cx="646273" cy="120660"/>
            </a:xfrm>
          </p:grpSpPr>
          <p:sp>
            <p:nvSpPr>
              <p:cNvPr id="422" name="正方形/長方形 421"/>
              <p:cNvSpPr/>
              <p:nvPr/>
            </p:nvSpPr>
            <p:spPr>
              <a:xfrm>
                <a:off x="228477" y="4470494"/>
                <a:ext cx="120660" cy="1206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  <p:sp>
            <p:nvSpPr>
              <p:cNvPr id="423" name="正方形/長方形 422"/>
              <p:cNvSpPr/>
              <p:nvPr/>
            </p:nvSpPr>
            <p:spPr>
              <a:xfrm>
                <a:off x="754090" y="4470494"/>
                <a:ext cx="120660" cy="1206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  <p:cxnSp>
            <p:nvCxnSpPr>
              <p:cNvPr id="424" name="直線コネクタ 423"/>
              <p:cNvCxnSpPr>
                <a:stCxn id="422" idx="3"/>
                <a:endCxn id="423" idx="1"/>
              </p:cNvCxnSpPr>
              <p:nvPr/>
            </p:nvCxnSpPr>
            <p:spPr>
              <a:xfrm>
                <a:off x="349137" y="4530824"/>
                <a:ext cx="40495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1" name="直線コネクタ 420"/>
            <p:cNvCxnSpPr>
              <a:endCxn id="419" idx="0"/>
            </p:cNvCxnSpPr>
            <p:nvPr/>
          </p:nvCxnSpPr>
          <p:spPr>
            <a:xfrm flipH="1">
              <a:off x="4584704" y="4019211"/>
              <a:ext cx="1" cy="9805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5" name="テキスト ボックス 424"/>
          <p:cNvSpPr txBox="1"/>
          <p:nvPr/>
        </p:nvSpPr>
        <p:spPr>
          <a:xfrm>
            <a:off x="6567373" y="5749197"/>
            <a:ext cx="582396" cy="655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PLC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05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三菱</a:t>
            </a:r>
            <a:r>
              <a:rPr lang="en-US" altLang="ja-JP" sz="105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lang="ja-JP" altLang="en-US" sz="105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台</a:t>
            </a:r>
            <a:endParaRPr lang="en-US" altLang="ja-JP" sz="1050" dirty="0" smtClean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シャープ</a:t>
            </a: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1</a:t>
            </a:r>
            <a:r>
              <a:rPr kumimoji="1" lang="ja-JP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台</a:t>
            </a:r>
            <a:endParaRPr kumimoji="1" lang="en-US" altLang="ja-JP" sz="9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426" name="テキスト ボックス 425"/>
          <p:cNvSpPr txBox="1"/>
          <p:nvPr/>
        </p:nvSpPr>
        <p:spPr>
          <a:xfrm>
            <a:off x="7324061" y="5745295"/>
            <a:ext cx="582396" cy="655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PLC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05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三菱</a:t>
            </a:r>
            <a:r>
              <a:rPr lang="en-US" altLang="ja-JP" sz="105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105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台</a:t>
            </a:r>
            <a:endParaRPr lang="en-US" altLang="ja-JP" sz="1050" dirty="0" smtClean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シャープ</a:t>
            </a: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2</a:t>
            </a:r>
            <a:r>
              <a:rPr kumimoji="1" lang="ja-JP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台</a:t>
            </a:r>
            <a:endParaRPr kumimoji="1" lang="en-US" altLang="ja-JP" sz="9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grpSp>
        <p:nvGrpSpPr>
          <p:cNvPr id="427" name="グループ化 426"/>
          <p:cNvGrpSpPr/>
          <p:nvPr/>
        </p:nvGrpSpPr>
        <p:grpSpPr>
          <a:xfrm>
            <a:off x="9573886" y="3843911"/>
            <a:ext cx="646273" cy="1636016"/>
            <a:chOff x="4255820" y="4019211"/>
            <a:chExt cx="646273" cy="1636016"/>
          </a:xfrm>
        </p:grpSpPr>
        <p:sp>
          <p:nvSpPr>
            <p:cNvPr id="428" name="テキスト ボックス 427"/>
            <p:cNvSpPr txBox="1"/>
            <p:nvPr/>
          </p:nvSpPr>
          <p:spPr>
            <a:xfrm>
              <a:off x="4293506" y="4999792"/>
              <a:ext cx="582396" cy="6554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PLC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1050" dirty="0" smtClean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横河</a:t>
              </a:r>
              <a:r>
                <a:rPr lang="en-US" altLang="ja-JP" sz="1050" dirty="0" smtClean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1</a:t>
              </a:r>
              <a:r>
                <a:rPr lang="ja-JP" altLang="en-US" sz="1050" dirty="0" smtClean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台</a:t>
              </a:r>
              <a:endParaRPr lang="en-US" altLang="ja-JP" sz="105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三菱</a:t>
              </a:r>
              <a:r>
                <a:rPr lang="en-US" altLang="ja-JP" sz="1050" dirty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9</a:t>
              </a:r>
              <a:r>
                <a:rPr lang="ja-JP" altLang="en-US" sz="1050" dirty="0" smtClean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台</a:t>
              </a:r>
              <a:endPara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grpSp>
          <p:nvGrpSpPr>
            <p:cNvPr id="429" name="グループ化 428"/>
            <p:cNvGrpSpPr/>
            <p:nvPr/>
          </p:nvGrpSpPr>
          <p:grpSpPr>
            <a:xfrm>
              <a:off x="4255820" y="4388842"/>
              <a:ext cx="646273" cy="120660"/>
              <a:chOff x="228477" y="4470494"/>
              <a:chExt cx="646273" cy="120660"/>
            </a:xfrm>
          </p:grpSpPr>
          <p:sp>
            <p:nvSpPr>
              <p:cNvPr id="431" name="正方形/長方形 430"/>
              <p:cNvSpPr/>
              <p:nvPr/>
            </p:nvSpPr>
            <p:spPr>
              <a:xfrm>
                <a:off x="228477" y="4470494"/>
                <a:ext cx="120660" cy="1206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  <p:sp>
            <p:nvSpPr>
              <p:cNvPr id="432" name="正方形/長方形 431"/>
              <p:cNvSpPr/>
              <p:nvPr/>
            </p:nvSpPr>
            <p:spPr>
              <a:xfrm>
                <a:off x="754090" y="4470494"/>
                <a:ext cx="120660" cy="1206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  <p:cxnSp>
            <p:nvCxnSpPr>
              <p:cNvPr id="433" name="直線コネクタ 432"/>
              <p:cNvCxnSpPr>
                <a:stCxn id="431" idx="3"/>
                <a:endCxn id="432" idx="1"/>
              </p:cNvCxnSpPr>
              <p:nvPr/>
            </p:nvCxnSpPr>
            <p:spPr>
              <a:xfrm>
                <a:off x="349137" y="4530824"/>
                <a:ext cx="40495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0" name="直線コネクタ 429"/>
            <p:cNvCxnSpPr>
              <a:endCxn id="428" idx="0"/>
            </p:cNvCxnSpPr>
            <p:nvPr/>
          </p:nvCxnSpPr>
          <p:spPr>
            <a:xfrm flipH="1">
              <a:off x="4584704" y="4019211"/>
              <a:ext cx="1" cy="9805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4" name="テキスト ボックス 433"/>
          <p:cNvSpPr txBox="1"/>
          <p:nvPr/>
        </p:nvSpPr>
        <p:spPr>
          <a:xfrm>
            <a:off x="8085285" y="5745294"/>
            <a:ext cx="582396" cy="655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PLC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5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azbil1</a:t>
            </a:r>
            <a:r>
              <a:rPr lang="ja-JP" altLang="en-US" sz="105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台</a:t>
            </a:r>
            <a:endParaRPr lang="en-US" altLang="ja-JP" sz="105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435" name="テキスト ボックス 434"/>
          <p:cNvSpPr txBox="1"/>
          <p:nvPr/>
        </p:nvSpPr>
        <p:spPr>
          <a:xfrm>
            <a:off x="8837312" y="5745294"/>
            <a:ext cx="582396" cy="655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PLC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05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三菱</a:t>
            </a:r>
            <a:r>
              <a:rPr lang="en-US" altLang="ja-JP" sz="105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lang="ja-JP" altLang="en-US" sz="105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台</a:t>
            </a:r>
            <a:endParaRPr lang="en-US" altLang="ja-JP" sz="1050" dirty="0" smtClean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シャープ</a:t>
            </a:r>
            <a:r>
              <a:rPr lang="en-US" altLang="ja-JP" sz="9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kumimoji="1" lang="ja-JP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台</a:t>
            </a:r>
            <a:endParaRPr kumimoji="1" lang="en-US" altLang="ja-JP" sz="9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grpSp>
        <p:nvGrpSpPr>
          <p:cNvPr id="436" name="グループ化 435"/>
          <p:cNvGrpSpPr/>
          <p:nvPr/>
        </p:nvGrpSpPr>
        <p:grpSpPr>
          <a:xfrm>
            <a:off x="10339667" y="3843911"/>
            <a:ext cx="646273" cy="1636016"/>
            <a:chOff x="4255820" y="4019211"/>
            <a:chExt cx="646273" cy="1636016"/>
          </a:xfrm>
        </p:grpSpPr>
        <p:sp>
          <p:nvSpPr>
            <p:cNvPr id="437" name="テキスト ボックス 436"/>
            <p:cNvSpPr txBox="1"/>
            <p:nvPr/>
          </p:nvSpPr>
          <p:spPr>
            <a:xfrm>
              <a:off x="4293506" y="4999792"/>
              <a:ext cx="582396" cy="6554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PLC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1050" dirty="0" smtClean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横河</a:t>
              </a:r>
              <a:r>
                <a:rPr lang="en-US" altLang="ja-JP" sz="1050" dirty="0" smtClean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1</a:t>
              </a:r>
              <a:r>
                <a:rPr lang="ja-JP" altLang="en-US" sz="1050" dirty="0" smtClean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台</a:t>
              </a:r>
              <a:endParaRPr lang="en-US" altLang="ja-JP" sz="105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三菱</a:t>
              </a:r>
              <a:r>
                <a:rPr lang="en-US" altLang="ja-JP" sz="1050" noProof="0" dirty="0" smtClean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1</a:t>
              </a:r>
              <a:r>
                <a:rPr lang="ja-JP" altLang="en-US" sz="1050" dirty="0" smtClean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台</a:t>
              </a:r>
              <a:endParaRPr lang="en-US" altLang="ja-JP" sz="105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900" dirty="0" smtClean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シャープ</a:t>
              </a:r>
              <a:r>
                <a:rPr lang="en-US" altLang="ja-JP" sz="900" dirty="0" smtClean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1</a:t>
              </a:r>
              <a:r>
                <a:rPr lang="ja-JP" altLang="en-US" sz="900" dirty="0" smtClean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台</a:t>
              </a:r>
              <a:endPara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grpSp>
          <p:nvGrpSpPr>
            <p:cNvPr id="438" name="グループ化 437"/>
            <p:cNvGrpSpPr/>
            <p:nvPr/>
          </p:nvGrpSpPr>
          <p:grpSpPr>
            <a:xfrm>
              <a:off x="4255820" y="4388842"/>
              <a:ext cx="646273" cy="120660"/>
              <a:chOff x="228477" y="4470494"/>
              <a:chExt cx="646273" cy="120660"/>
            </a:xfrm>
          </p:grpSpPr>
          <p:sp>
            <p:nvSpPr>
              <p:cNvPr id="440" name="正方形/長方形 439"/>
              <p:cNvSpPr/>
              <p:nvPr/>
            </p:nvSpPr>
            <p:spPr>
              <a:xfrm>
                <a:off x="228477" y="4470494"/>
                <a:ext cx="120660" cy="1206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  <p:sp>
            <p:nvSpPr>
              <p:cNvPr id="441" name="正方形/長方形 440"/>
              <p:cNvSpPr/>
              <p:nvPr/>
            </p:nvSpPr>
            <p:spPr>
              <a:xfrm>
                <a:off x="754090" y="4470494"/>
                <a:ext cx="120660" cy="1206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  <p:cxnSp>
            <p:nvCxnSpPr>
              <p:cNvPr id="442" name="直線コネクタ 441"/>
              <p:cNvCxnSpPr>
                <a:stCxn id="440" idx="3"/>
                <a:endCxn id="441" idx="1"/>
              </p:cNvCxnSpPr>
              <p:nvPr/>
            </p:nvCxnSpPr>
            <p:spPr>
              <a:xfrm>
                <a:off x="349137" y="4530824"/>
                <a:ext cx="40495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9" name="直線コネクタ 438"/>
            <p:cNvCxnSpPr>
              <a:endCxn id="437" idx="0"/>
            </p:cNvCxnSpPr>
            <p:nvPr/>
          </p:nvCxnSpPr>
          <p:spPr>
            <a:xfrm flipH="1">
              <a:off x="4584704" y="4019211"/>
              <a:ext cx="1" cy="9805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3" name="テキスト ボックス 442"/>
          <p:cNvSpPr txBox="1"/>
          <p:nvPr/>
        </p:nvSpPr>
        <p:spPr>
          <a:xfrm>
            <a:off x="10359213" y="5745294"/>
            <a:ext cx="582396" cy="655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PLC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05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三菱</a:t>
            </a:r>
            <a:r>
              <a:rPr lang="en-US" altLang="ja-JP" sz="105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105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台</a:t>
            </a:r>
            <a:endParaRPr lang="en-US" altLang="ja-JP" sz="1050" dirty="0" smtClean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050" dirty="0" smtClean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444" name="グループ化 443"/>
          <p:cNvGrpSpPr/>
          <p:nvPr/>
        </p:nvGrpSpPr>
        <p:grpSpPr>
          <a:xfrm>
            <a:off x="3024508" y="3841410"/>
            <a:ext cx="373657" cy="1903885"/>
            <a:chOff x="3011808" y="4019210"/>
            <a:chExt cx="373657" cy="1903885"/>
          </a:xfrm>
        </p:grpSpPr>
        <p:sp>
          <p:nvSpPr>
            <p:cNvPr id="445" name="円弧 444"/>
            <p:cNvSpPr/>
            <p:nvPr/>
          </p:nvSpPr>
          <p:spPr>
            <a:xfrm>
              <a:off x="3112779" y="4019210"/>
              <a:ext cx="272686" cy="369631"/>
            </a:xfrm>
            <a:prstGeom prst="arc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6" name="円弧 445"/>
            <p:cNvSpPr/>
            <p:nvPr/>
          </p:nvSpPr>
          <p:spPr>
            <a:xfrm rot="5400000">
              <a:off x="3060281" y="5601936"/>
              <a:ext cx="272686" cy="369631"/>
            </a:xfrm>
            <a:prstGeom prst="arc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47" name="直線コネクタ 446"/>
            <p:cNvCxnSpPr>
              <a:stCxn id="445" idx="2"/>
              <a:endCxn id="446" idx="0"/>
            </p:cNvCxnSpPr>
            <p:nvPr/>
          </p:nvCxnSpPr>
          <p:spPr>
            <a:xfrm flipH="1">
              <a:off x="3381440" y="4204026"/>
              <a:ext cx="4025" cy="158272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8" name="グループ化 447"/>
          <p:cNvGrpSpPr/>
          <p:nvPr/>
        </p:nvGrpSpPr>
        <p:grpSpPr>
          <a:xfrm>
            <a:off x="6073910" y="3841411"/>
            <a:ext cx="373657" cy="1903885"/>
            <a:chOff x="3011808" y="4019210"/>
            <a:chExt cx="373657" cy="1903885"/>
          </a:xfrm>
        </p:grpSpPr>
        <p:sp>
          <p:nvSpPr>
            <p:cNvPr id="449" name="円弧 448"/>
            <p:cNvSpPr/>
            <p:nvPr/>
          </p:nvSpPr>
          <p:spPr>
            <a:xfrm>
              <a:off x="3112779" y="4019210"/>
              <a:ext cx="272686" cy="369631"/>
            </a:xfrm>
            <a:prstGeom prst="arc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0" name="円弧 449"/>
            <p:cNvSpPr/>
            <p:nvPr/>
          </p:nvSpPr>
          <p:spPr>
            <a:xfrm rot="5400000">
              <a:off x="3060281" y="5601936"/>
              <a:ext cx="272686" cy="369631"/>
            </a:xfrm>
            <a:prstGeom prst="arc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51" name="直線コネクタ 450"/>
            <p:cNvCxnSpPr>
              <a:stCxn id="449" idx="2"/>
              <a:endCxn id="450" idx="0"/>
            </p:cNvCxnSpPr>
            <p:nvPr/>
          </p:nvCxnSpPr>
          <p:spPr>
            <a:xfrm flipH="1">
              <a:off x="3381440" y="4204026"/>
              <a:ext cx="4025" cy="158272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2" name="グループ化 451"/>
          <p:cNvGrpSpPr/>
          <p:nvPr/>
        </p:nvGrpSpPr>
        <p:grpSpPr>
          <a:xfrm>
            <a:off x="6841676" y="3841410"/>
            <a:ext cx="373657" cy="1903885"/>
            <a:chOff x="3011808" y="4019210"/>
            <a:chExt cx="373657" cy="1903885"/>
          </a:xfrm>
        </p:grpSpPr>
        <p:sp>
          <p:nvSpPr>
            <p:cNvPr id="453" name="円弧 452"/>
            <p:cNvSpPr/>
            <p:nvPr/>
          </p:nvSpPr>
          <p:spPr>
            <a:xfrm>
              <a:off x="3112779" y="4019210"/>
              <a:ext cx="272686" cy="369631"/>
            </a:xfrm>
            <a:prstGeom prst="arc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4" name="円弧 453"/>
            <p:cNvSpPr/>
            <p:nvPr/>
          </p:nvSpPr>
          <p:spPr>
            <a:xfrm rot="5400000">
              <a:off x="3060281" y="5601936"/>
              <a:ext cx="272686" cy="369631"/>
            </a:xfrm>
            <a:prstGeom prst="arc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55" name="直線コネクタ 454"/>
            <p:cNvCxnSpPr>
              <a:stCxn id="453" idx="2"/>
              <a:endCxn id="454" idx="0"/>
            </p:cNvCxnSpPr>
            <p:nvPr/>
          </p:nvCxnSpPr>
          <p:spPr>
            <a:xfrm flipH="1">
              <a:off x="3381440" y="4204026"/>
              <a:ext cx="4025" cy="158272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6" name="グループ化 455"/>
          <p:cNvGrpSpPr/>
          <p:nvPr/>
        </p:nvGrpSpPr>
        <p:grpSpPr>
          <a:xfrm>
            <a:off x="7345796" y="3841410"/>
            <a:ext cx="373657" cy="1903885"/>
            <a:chOff x="3011808" y="4019210"/>
            <a:chExt cx="373657" cy="1903885"/>
          </a:xfrm>
        </p:grpSpPr>
        <p:sp>
          <p:nvSpPr>
            <p:cNvPr id="457" name="円弧 456"/>
            <p:cNvSpPr/>
            <p:nvPr/>
          </p:nvSpPr>
          <p:spPr>
            <a:xfrm>
              <a:off x="3112779" y="4019210"/>
              <a:ext cx="272686" cy="369631"/>
            </a:xfrm>
            <a:prstGeom prst="arc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8" name="円弧 457"/>
            <p:cNvSpPr/>
            <p:nvPr/>
          </p:nvSpPr>
          <p:spPr>
            <a:xfrm rot="5400000">
              <a:off x="3060281" y="5601936"/>
              <a:ext cx="272686" cy="369631"/>
            </a:xfrm>
            <a:prstGeom prst="arc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59" name="直線コネクタ 458"/>
            <p:cNvCxnSpPr>
              <a:stCxn id="457" idx="2"/>
              <a:endCxn id="458" idx="0"/>
            </p:cNvCxnSpPr>
            <p:nvPr/>
          </p:nvCxnSpPr>
          <p:spPr>
            <a:xfrm flipH="1">
              <a:off x="3381440" y="4204026"/>
              <a:ext cx="4025" cy="158272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0" name="グループ化 459"/>
          <p:cNvGrpSpPr/>
          <p:nvPr/>
        </p:nvGrpSpPr>
        <p:grpSpPr>
          <a:xfrm>
            <a:off x="8164015" y="3841409"/>
            <a:ext cx="373657" cy="1903885"/>
            <a:chOff x="3011808" y="4019210"/>
            <a:chExt cx="373657" cy="1903885"/>
          </a:xfrm>
        </p:grpSpPr>
        <p:sp>
          <p:nvSpPr>
            <p:cNvPr id="461" name="円弧 460"/>
            <p:cNvSpPr/>
            <p:nvPr/>
          </p:nvSpPr>
          <p:spPr>
            <a:xfrm>
              <a:off x="3112779" y="4019210"/>
              <a:ext cx="272686" cy="369631"/>
            </a:xfrm>
            <a:prstGeom prst="arc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2" name="円弧 461"/>
            <p:cNvSpPr/>
            <p:nvPr/>
          </p:nvSpPr>
          <p:spPr>
            <a:xfrm rot="5400000">
              <a:off x="3060281" y="5601936"/>
              <a:ext cx="272686" cy="369631"/>
            </a:xfrm>
            <a:prstGeom prst="arc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63" name="直線コネクタ 462"/>
            <p:cNvCxnSpPr>
              <a:stCxn id="461" idx="2"/>
              <a:endCxn id="462" idx="0"/>
            </p:cNvCxnSpPr>
            <p:nvPr/>
          </p:nvCxnSpPr>
          <p:spPr>
            <a:xfrm flipH="1">
              <a:off x="3381440" y="4204026"/>
              <a:ext cx="4025" cy="158272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4" name="グループ化 463"/>
          <p:cNvGrpSpPr/>
          <p:nvPr/>
        </p:nvGrpSpPr>
        <p:grpSpPr>
          <a:xfrm>
            <a:off x="8933389" y="3837145"/>
            <a:ext cx="373657" cy="1903885"/>
            <a:chOff x="3011808" y="4019210"/>
            <a:chExt cx="373657" cy="1903885"/>
          </a:xfrm>
        </p:grpSpPr>
        <p:sp>
          <p:nvSpPr>
            <p:cNvPr id="465" name="円弧 464"/>
            <p:cNvSpPr/>
            <p:nvPr/>
          </p:nvSpPr>
          <p:spPr>
            <a:xfrm>
              <a:off x="3112779" y="4019210"/>
              <a:ext cx="272686" cy="369631"/>
            </a:xfrm>
            <a:prstGeom prst="arc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6" name="円弧 465"/>
            <p:cNvSpPr/>
            <p:nvPr/>
          </p:nvSpPr>
          <p:spPr>
            <a:xfrm rot="5400000">
              <a:off x="3060281" y="5601936"/>
              <a:ext cx="272686" cy="369631"/>
            </a:xfrm>
            <a:prstGeom prst="arc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67" name="直線コネクタ 466"/>
            <p:cNvCxnSpPr>
              <a:stCxn id="465" idx="2"/>
              <a:endCxn id="466" idx="0"/>
            </p:cNvCxnSpPr>
            <p:nvPr/>
          </p:nvCxnSpPr>
          <p:spPr>
            <a:xfrm flipH="1">
              <a:off x="3381440" y="4204026"/>
              <a:ext cx="4025" cy="158272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8" name="グループ化 467"/>
          <p:cNvGrpSpPr/>
          <p:nvPr/>
        </p:nvGrpSpPr>
        <p:grpSpPr>
          <a:xfrm>
            <a:off x="10650898" y="3841409"/>
            <a:ext cx="373657" cy="1903885"/>
            <a:chOff x="3011808" y="4019210"/>
            <a:chExt cx="373657" cy="1903885"/>
          </a:xfrm>
        </p:grpSpPr>
        <p:sp>
          <p:nvSpPr>
            <p:cNvPr id="469" name="円弧 468"/>
            <p:cNvSpPr/>
            <p:nvPr/>
          </p:nvSpPr>
          <p:spPr>
            <a:xfrm>
              <a:off x="3112779" y="4019210"/>
              <a:ext cx="272686" cy="369631"/>
            </a:xfrm>
            <a:prstGeom prst="arc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0" name="円弧 469"/>
            <p:cNvSpPr/>
            <p:nvPr/>
          </p:nvSpPr>
          <p:spPr>
            <a:xfrm rot="5400000">
              <a:off x="3060281" y="5601936"/>
              <a:ext cx="272686" cy="369631"/>
            </a:xfrm>
            <a:prstGeom prst="arc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71" name="直線コネクタ 470"/>
            <p:cNvCxnSpPr>
              <a:stCxn id="469" idx="2"/>
              <a:endCxn id="470" idx="0"/>
            </p:cNvCxnSpPr>
            <p:nvPr/>
          </p:nvCxnSpPr>
          <p:spPr>
            <a:xfrm flipH="1">
              <a:off x="3381440" y="4204026"/>
              <a:ext cx="4025" cy="158272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2" name="テキスト ボックス 471"/>
          <p:cNvSpPr txBox="1"/>
          <p:nvPr/>
        </p:nvSpPr>
        <p:spPr>
          <a:xfrm>
            <a:off x="111227" y="3198121"/>
            <a:ext cx="873594" cy="3582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TPR</a:t>
            </a: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棟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3" name="テキスト ボックス 472"/>
          <p:cNvSpPr txBox="1"/>
          <p:nvPr/>
        </p:nvSpPr>
        <p:spPr>
          <a:xfrm>
            <a:off x="884705" y="3198121"/>
            <a:ext cx="873594" cy="3582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TPR</a:t>
            </a: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棟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4" name="テキスト ボックス 473"/>
          <p:cNvSpPr txBox="1"/>
          <p:nvPr/>
        </p:nvSpPr>
        <p:spPr>
          <a:xfrm>
            <a:off x="1647465" y="3198121"/>
            <a:ext cx="873594" cy="3582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TPR</a:t>
            </a: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棟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5" name="テキスト ボックス 474"/>
          <p:cNvSpPr txBox="1"/>
          <p:nvPr/>
        </p:nvSpPr>
        <p:spPr>
          <a:xfrm>
            <a:off x="2423690" y="3198121"/>
            <a:ext cx="873594" cy="3582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ja-JP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GT</a:t>
            </a:r>
            <a:r>
              <a:rPr lang="ja-JP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棟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6" name="テキスト ボックス 475"/>
          <p:cNvSpPr txBox="1"/>
          <p:nvPr/>
        </p:nvSpPr>
        <p:spPr>
          <a:xfrm>
            <a:off x="3224735" y="3198121"/>
            <a:ext cx="873594" cy="3582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ja-JP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熱源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7" name="テキスト ボックス 476"/>
          <p:cNvSpPr txBox="1"/>
          <p:nvPr/>
        </p:nvSpPr>
        <p:spPr>
          <a:xfrm>
            <a:off x="3913563" y="3147321"/>
            <a:ext cx="873594" cy="3582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ja-JP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r>
              <a:rPr lang="ja-JP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･</a:t>
            </a:r>
            <a:r>
              <a:rPr lang="en-US" altLang="ja-JP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r>
              <a:rPr lang="ja-JP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棟</a:t>
            </a:r>
            <a:endParaRPr lang="en-US" altLang="ja-JP" sz="105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空調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8" name="テキスト ボックス 477"/>
          <p:cNvSpPr txBox="1"/>
          <p:nvPr/>
        </p:nvSpPr>
        <p:spPr>
          <a:xfrm>
            <a:off x="4739122" y="3147321"/>
            <a:ext cx="873594" cy="3582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ja-JP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r>
              <a:rPr lang="ja-JP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棟</a:t>
            </a:r>
            <a:endParaRPr lang="en-US" altLang="ja-JP" sz="105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空調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9" name="テキスト ボックス 478"/>
          <p:cNvSpPr txBox="1"/>
          <p:nvPr/>
        </p:nvSpPr>
        <p:spPr>
          <a:xfrm>
            <a:off x="5461692" y="3071121"/>
            <a:ext cx="873594" cy="3582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ja-JP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特高</a:t>
            </a:r>
            <a:endParaRPr lang="en-US" altLang="ja-JP" sz="105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空圧機</a:t>
            </a:r>
            <a:endParaRPr lang="en-US" altLang="ja-JP" sz="105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排水</a:t>
            </a:r>
          </a:p>
        </p:txBody>
      </p:sp>
      <p:sp>
        <p:nvSpPr>
          <p:cNvPr id="480" name="テキスト ボックス 479"/>
          <p:cNvSpPr txBox="1"/>
          <p:nvPr/>
        </p:nvSpPr>
        <p:spPr>
          <a:xfrm>
            <a:off x="6195776" y="3210821"/>
            <a:ext cx="873594" cy="3582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ja-JP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ECU</a:t>
            </a: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棟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1" name="テキスト ボックス 480"/>
          <p:cNvSpPr txBox="1"/>
          <p:nvPr/>
        </p:nvSpPr>
        <p:spPr>
          <a:xfrm>
            <a:off x="6883583" y="3160021"/>
            <a:ext cx="873594" cy="3582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ja-JP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ECU</a:t>
            </a:r>
            <a:r>
              <a:rPr lang="ja-JP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熱源</a:t>
            </a:r>
            <a:endParaRPr lang="en-US" altLang="ja-JP" sz="105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バイオ</a:t>
            </a:r>
          </a:p>
        </p:txBody>
      </p:sp>
      <p:sp>
        <p:nvSpPr>
          <p:cNvPr id="482" name="テキスト ボックス 481"/>
          <p:cNvSpPr txBox="1"/>
          <p:nvPr/>
        </p:nvSpPr>
        <p:spPr>
          <a:xfrm>
            <a:off x="7696480" y="2984610"/>
            <a:ext cx="873594" cy="48289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ja-JP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#2</a:t>
            </a:r>
            <a:r>
              <a:rPr lang="ja-JP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純水</a:t>
            </a:r>
            <a:endParaRPr lang="en-US" altLang="ja-JP" sz="105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空圧機</a:t>
            </a:r>
            <a:endParaRPr kumimoji="1" lang="en-US" altLang="ja-JP" sz="105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自家発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3" name="テキスト ボックス 482"/>
          <p:cNvSpPr txBox="1"/>
          <p:nvPr/>
        </p:nvSpPr>
        <p:spPr>
          <a:xfrm>
            <a:off x="8343812" y="3073510"/>
            <a:ext cx="873594" cy="48289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ja-JP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r>
              <a:rPr lang="ja-JP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棟空調</a:t>
            </a:r>
            <a:endParaRPr lang="en-US" altLang="ja-JP" sz="105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r>
              <a:rPr kumimoji="1" lang="ja-JP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･</a:t>
            </a:r>
            <a:r>
              <a:rPr kumimoji="1" lang="en-US" altLang="ja-JP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D</a:t>
            </a:r>
            <a:r>
              <a:rPr kumimoji="1" lang="ja-JP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棟変台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4" name="テキスト ボックス 483"/>
          <p:cNvSpPr txBox="1"/>
          <p:nvPr/>
        </p:nvSpPr>
        <p:spPr>
          <a:xfrm>
            <a:off x="9183278" y="3073510"/>
            <a:ext cx="873594" cy="48289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D</a:t>
            </a:r>
            <a:r>
              <a:rPr lang="ja-JP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棟空調</a:t>
            </a:r>
            <a:endParaRPr lang="en-US" altLang="ja-JP" sz="105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スクラバ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5" name="テキスト ボックス 484"/>
          <p:cNvSpPr txBox="1"/>
          <p:nvPr/>
        </p:nvSpPr>
        <p:spPr>
          <a:xfrm>
            <a:off x="9960055" y="3086210"/>
            <a:ext cx="873594" cy="48289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ja-JP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CAC</a:t>
            </a:r>
          </a:p>
          <a:p>
            <a:pPr algn="ctr"/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前処理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32702" y="234902"/>
            <a:ext cx="232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現状 システム構成図</a:t>
            </a:r>
            <a:endParaRPr kumimoji="1" lang="ja-JP" altLang="en-US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111227" y="604234"/>
            <a:ext cx="11851662" cy="34177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6" name="テキスト ボックス 205"/>
          <p:cNvSpPr txBox="1"/>
          <p:nvPr/>
        </p:nvSpPr>
        <p:spPr>
          <a:xfrm>
            <a:off x="9559326" y="5556364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</a:rPr>
              <a:t>84-1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207" name="テキスト ボックス 206"/>
          <p:cNvSpPr txBox="1"/>
          <p:nvPr/>
        </p:nvSpPr>
        <p:spPr>
          <a:xfrm>
            <a:off x="5537713" y="6434683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</a:rPr>
              <a:t>71-2-A1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208" name="テキスト ボックス 207"/>
          <p:cNvSpPr txBox="1"/>
          <p:nvPr/>
        </p:nvSpPr>
        <p:spPr>
          <a:xfrm>
            <a:off x="7704035" y="6434683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</a:rPr>
              <a:t>82-2-12-14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209" name="テキスト ボックス 208"/>
          <p:cNvSpPr txBox="1"/>
          <p:nvPr/>
        </p:nvSpPr>
        <p:spPr>
          <a:xfrm>
            <a:off x="5272117" y="22258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>
                <a:solidFill>
                  <a:srgbClr val="FF0000"/>
                </a:solidFill>
              </a:rPr>
              <a:t>更新範囲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210" name="テキスト ボックス 209"/>
          <p:cNvSpPr txBox="1"/>
          <p:nvPr/>
        </p:nvSpPr>
        <p:spPr>
          <a:xfrm>
            <a:off x="414916" y="5939857"/>
            <a:ext cx="3901234" cy="461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solidFill>
                  <a:srgbClr val="FF0000"/>
                </a:solidFill>
              </a:rPr>
              <a:t>課題：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PLC</a:t>
            </a:r>
            <a:r>
              <a:rPr lang="ja-JP" altLang="en-US" sz="2400" b="1" dirty="0" smtClean="0">
                <a:solidFill>
                  <a:srgbClr val="FF0000"/>
                </a:solidFill>
              </a:rPr>
              <a:t>更新の考え方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89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タイトル 1"/>
          <p:cNvSpPr>
            <a:spLocks noGrp="1"/>
          </p:cNvSpPr>
          <p:nvPr>
            <p:ph type="title"/>
          </p:nvPr>
        </p:nvSpPr>
        <p:spPr>
          <a:xfrm>
            <a:off x="1703388" y="115889"/>
            <a:ext cx="8639400" cy="371475"/>
          </a:xfrm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広瀬</a:t>
            </a:r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TECS</a:t>
            </a: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保守課題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前提）現場熟知したメンバーがいる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22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年度迄に策を講ずる</a:t>
            </a:r>
          </a:p>
        </p:txBody>
      </p:sp>
      <p:sp>
        <p:nvSpPr>
          <p:cNvPr id="12" name="タイトル 1"/>
          <p:cNvSpPr txBox="1">
            <a:spLocks/>
          </p:cNvSpPr>
          <p:nvPr/>
        </p:nvSpPr>
        <p:spPr bwMode="auto">
          <a:xfrm>
            <a:off x="2011220" y="622326"/>
            <a:ext cx="8331568" cy="458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rPr>
              <a:t>１、現在の保守方法</a:t>
            </a:r>
            <a:endParaRPr kumimoji="1" lang="en-US" altLang="ja-JP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j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rPr>
              <a:t>　　「軽微故障」 例）</a:t>
            </a:r>
            <a:r>
              <a:rPr kumimoji="1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rPr>
              <a:t>PLC CPU</a:t>
            </a:r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rPr>
              <a:t>カード交換</a:t>
            </a:r>
            <a:endParaRPr kumimoji="1" lang="en-US" altLang="ja-JP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j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rPr>
              <a:t>　　　①広瀬動依頼⇒原動力整備課部品準備</a:t>
            </a:r>
            <a:endParaRPr kumimoji="1" lang="en-US" altLang="ja-JP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j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rPr>
              <a:t>　　　                    広瀬動現地交換作業</a:t>
            </a:r>
            <a:endParaRPr kumimoji="1" lang="en-US" altLang="ja-JP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j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rPr>
              <a:t>　　「システム故障」 例）</a:t>
            </a:r>
            <a:r>
              <a:rPr kumimoji="1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rPr>
              <a:t>HOST</a:t>
            </a:r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rPr>
              <a:t>交換</a:t>
            </a:r>
            <a:endParaRPr kumimoji="1" lang="en-US" altLang="ja-JP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j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rPr>
              <a:t>　　　①広瀬動依頼⇒原動力整備課現地交換作業</a:t>
            </a:r>
            <a:endParaRPr kumimoji="1" lang="en-US" altLang="ja-JP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j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j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rPr>
              <a:t>２、</a:t>
            </a:r>
            <a:r>
              <a:rPr kumimoji="1" lang="en-US" altLang="ja-JP" sz="2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rPr>
              <a:t>20</a:t>
            </a:r>
            <a:r>
              <a:rPr kumimoji="1" lang="ja-JP" altLang="en-US" sz="2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rPr>
              <a:t>年度以降の保守方法（想定）</a:t>
            </a:r>
            <a:endParaRPr kumimoji="1" lang="en-US" altLang="ja-JP" sz="23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j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rPr>
              <a:t>　　「軽微故障」 例）</a:t>
            </a:r>
            <a:r>
              <a:rPr kumimoji="1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rPr>
              <a:t>PLC</a:t>
            </a:r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rPr>
              <a:t> </a:t>
            </a:r>
            <a:r>
              <a:rPr kumimoji="1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rPr>
              <a:t>CPU</a:t>
            </a:r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rPr>
              <a:t>カード交換</a:t>
            </a:r>
            <a:endParaRPr kumimoji="1" lang="en-US" altLang="ja-JP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j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rPr>
              <a:t>　　　①広瀬Ｃ依頼⇒</a:t>
            </a:r>
            <a:r>
              <a:rPr kumimoji="1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rPr>
              <a:t>DN</a:t>
            </a:r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rPr>
              <a:t>予備品あり→</a:t>
            </a:r>
            <a:r>
              <a:rPr kumimoji="1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rPr>
              <a:t>DN</a:t>
            </a:r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rPr>
              <a:t>部品準備・現場交換作業</a:t>
            </a:r>
            <a:endParaRPr kumimoji="1" lang="en-US" altLang="ja-JP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j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rPr>
              <a:t>　　　　　　　　　　　　　　</a:t>
            </a:r>
            <a:r>
              <a:rPr kumimoji="1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rPr>
              <a:t>DN</a:t>
            </a:r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rPr>
              <a:t>予備品無し→原動力整備課部品準備</a:t>
            </a:r>
            <a:endParaRPr kumimoji="1" lang="en-US" altLang="ja-JP" sz="2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j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rPr>
              <a:t>　　　　　　　　　　　　　　　　　　　　　　　　　</a:t>
            </a:r>
            <a:r>
              <a:rPr kumimoji="1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rPr>
              <a:t>DN</a:t>
            </a:r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rPr>
              <a:t>現地交換作業</a:t>
            </a:r>
            <a:endParaRPr kumimoji="1" lang="en-US" altLang="ja-JP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j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rPr>
              <a:t>　　「システム故障」 例）</a:t>
            </a:r>
            <a:r>
              <a:rPr kumimoji="1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rPr>
              <a:t>HOST</a:t>
            </a:r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rPr>
              <a:t>交換</a:t>
            </a:r>
            <a:endParaRPr kumimoji="1" lang="en-US" altLang="ja-JP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j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rPr>
              <a:t>　　　①</a:t>
            </a:r>
            <a:r>
              <a:rPr kumimoji="1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rPr>
              <a:t>DN</a:t>
            </a:r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rPr>
              <a:t>依頼⇒原動力整備課 現地機器交換</a:t>
            </a:r>
            <a:endParaRPr kumimoji="1" lang="en-US" altLang="ja-JP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j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rPr>
              <a:t>　　　　　　　</a:t>
            </a:r>
          </a:p>
        </p:txBody>
      </p:sp>
      <p:sp>
        <p:nvSpPr>
          <p:cNvPr id="22" name="タイトル 1"/>
          <p:cNvSpPr txBox="1">
            <a:spLocks/>
          </p:cNvSpPr>
          <p:nvPr/>
        </p:nvSpPr>
        <p:spPr bwMode="auto">
          <a:xfrm>
            <a:off x="2169434" y="5564614"/>
            <a:ext cx="7765366" cy="1191786"/>
          </a:xfrm>
          <a:prstGeom prst="round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rPr>
              <a:t>　　　　　　　　　　　　　　　　　・機器が故障した場合の部品貸し出しもしくは購入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rPr>
              <a:t>　　　　　　　　　　　　　　　　　・デンソー側で手に負えない故障の人的派遣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rPr>
              <a:t>　　　　　　　　　　　　　　　　　・ソフト変更時の元町仮想環境の貸し出し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rPr>
              <a:t>　　　　　　　　　　</a:t>
            </a:r>
            <a:r>
              <a:rPr kumimoji="1" lang="ja-JP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rPr>
              <a:t>＊上記３項目の</a:t>
            </a:r>
            <a:r>
              <a:rPr kumimoji="1" lang="ja-JP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rPr>
              <a:t>委託</a:t>
            </a:r>
            <a:r>
              <a:rPr kumimoji="1" lang="ja-JP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rPr>
              <a:t>覚書</a:t>
            </a:r>
            <a:r>
              <a:rPr kumimoji="1" lang="ja-JP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rPr>
              <a:t>をトヨタ側と交わし済み</a:t>
            </a:r>
            <a:r>
              <a:rPr kumimoji="1" lang="en-US" altLang="ja-JP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rPr>
              <a:t>(</a:t>
            </a:r>
            <a:r>
              <a:rPr kumimoji="1" lang="ja-JP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rPr>
              <a:t>山崎</a:t>
            </a:r>
            <a:r>
              <a:rPr kumimoji="1" lang="en-US" altLang="ja-JP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rPr>
              <a:t>GM)</a:t>
            </a:r>
            <a:endParaRPr kumimoji="1" lang="ja-JP" altLang="en-US" sz="1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j-cs"/>
            </a:endParaRPr>
          </a:p>
        </p:txBody>
      </p:sp>
      <p:sp>
        <p:nvSpPr>
          <p:cNvPr id="18" name="タイトル 1"/>
          <p:cNvSpPr txBox="1">
            <a:spLocks/>
          </p:cNvSpPr>
          <p:nvPr/>
        </p:nvSpPr>
        <p:spPr bwMode="auto">
          <a:xfrm>
            <a:off x="2285548" y="5601759"/>
            <a:ext cx="2531750" cy="354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rPr>
              <a:t>【20</a:t>
            </a:r>
            <a:r>
              <a:rPr kumimoji="1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rPr>
              <a:t>年以降の依頼事項</a:t>
            </a:r>
            <a:r>
              <a:rPr kumimoji="1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rPr>
              <a:t>】</a:t>
            </a:r>
            <a:endParaRPr kumimoji="1" lang="ja-JP" alt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j-cs"/>
            </a:endParaRPr>
          </a:p>
        </p:txBody>
      </p:sp>
      <p:sp>
        <p:nvSpPr>
          <p:cNvPr id="19" name="タイトル 1"/>
          <p:cNvSpPr txBox="1">
            <a:spLocks/>
          </p:cNvSpPr>
          <p:nvPr/>
        </p:nvSpPr>
        <p:spPr bwMode="auto">
          <a:xfrm>
            <a:off x="5392616" y="5210460"/>
            <a:ext cx="4423569" cy="354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rPr>
              <a:t>＊赤字は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rPr>
              <a:t>20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rPr>
              <a:t>年度以降トヨタ殿にお願いしたい項目</a:t>
            </a:r>
            <a:endParaRPr kumimoji="1" lang="ja-JP" altLang="en-US" sz="9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j-cs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83704" y="59748"/>
            <a:ext cx="986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補</a:t>
            </a:r>
            <a:r>
              <a:rPr kumimoji="1" lang="en-US" altLang="ja-JP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)3/3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9" name="コンテンツ プレースホルダー 2"/>
          <p:cNvSpPr txBox="1">
            <a:spLocks/>
          </p:cNvSpPr>
          <p:nvPr/>
        </p:nvSpPr>
        <p:spPr>
          <a:xfrm>
            <a:off x="5878286" y="555380"/>
            <a:ext cx="4339771" cy="351918"/>
          </a:xfrm>
          <a:prstGeom prst="roundRect">
            <a:avLst/>
          </a:prstGeom>
          <a:solidFill>
            <a:srgbClr val="FF0000"/>
          </a:solidFill>
        </p:spPr>
        <p:txBody>
          <a:bodyPr vert="horz" lIns="91440" tIns="0" rIns="91440" bIns="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【</a:t>
            </a:r>
            <a:r>
              <a:rPr kumimoji="1" lang="ja-JP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課題</a:t>
            </a:r>
            <a:r>
              <a:rPr kumimoji="1" lang="en-US" altLang="ja-JP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】</a:t>
            </a:r>
            <a:r>
              <a:rPr kumimoji="1" lang="ja-JP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手の内化⇒</a:t>
            </a:r>
            <a:r>
              <a:rPr kumimoji="1" lang="en-US" altLang="ja-JP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FS-DECS</a:t>
            </a:r>
            <a:r>
              <a:rPr kumimoji="1" lang="ja-JP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更新</a:t>
            </a:r>
            <a:endParaRPr kumimoji="1" lang="ja-JP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0" name="動作設定ボタン: 最後 9">
            <a:hlinkClick r:id="rId3" action="ppaction://hlinksldjump" highlightClick="1"/>
          </p:cNvPr>
          <p:cNvSpPr/>
          <p:nvPr/>
        </p:nvSpPr>
        <p:spPr>
          <a:xfrm>
            <a:off x="10342788" y="601796"/>
            <a:ext cx="441326" cy="259086"/>
          </a:xfrm>
          <a:prstGeom prst="actionButtonE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ＭＳ Ｐゴシック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843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タイトル 1"/>
          <p:cNvSpPr>
            <a:spLocks noGrp="1"/>
          </p:cNvSpPr>
          <p:nvPr>
            <p:ph type="title"/>
          </p:nvPr>
        </p:nvSpPr>
        <p:spPr>
          <a:xfrm>
            <a:off x="1703388" y="115889"/>
            <a:ext cx="8785225" cy="371475"/>
          </a:xfrm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広瀬</a:t>
            </a:r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TECS</a:t>
            </a: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更新案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前提）現場熟知したメンバーがいる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2022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年度迄に策を講ずる</a:t>
            </a:r>
          </a:p>
        </p:txBody>
      </p:sp>
      <p:sp>
        <p:nvSpPr>
          <p:cNvPr id="4" name="タイトル 1"/>
          <p:cNvSpPr txBox="1">
            <a:spLocks/>
          </p:cNvSpPr>
          <p:nvPr/>
        </p:nvSpPr>
        <p:spPr bwMode="auto">
          <a:xfrm>
            <a:off x="2208214" y="827088"/>
            <a:ext cx="1584325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更新・延命方法</a:t>
            </a:r>
            <a:endParaRPr kumimoji="1" lang="en-US" altLang="ja-JP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タイトル 1"/>
          <p:cNvSpPr txBox="1">
            <a:spLocks/>
          </p:cNvSpPr>
          <p:nvPr/>
        </p:nvSpPr>
        <p:spPr bwMode="auto">
          <a:xfrm>
            <a:off x="1576389" y="4479926"/>
            <a:ext cx="178832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事後修理延命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auto">
          <a:xfrm>
            <a:off x="1630207" y="2787650"/>
            <a:ext cx="2522884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汎用品化ＣＤ案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</a:p>
        </p:txBody>
      </p:sp>
      <p:sp>
        <p:nvSpPr>
          <p:cNvPr id="9" name="タイトル 1"/>
          <p:cNvSpPr txBox="1">
            <a:spLocks/>
          </p:cNvSpPr>
          <p:nvPr/>
        </p:nvSpPr>
        <p:spPr bwMode="auto">
          <a:xfrm>
            <a:off x="8688389" y="827088"/>
            <a:ext cx="1584325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懸案事項</a:t>
            </a:r>
            <a:endParaRPr kumimoji="1" lang="en-US" altLang="ja-JP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1991" name="Text Box 91"/>
          <p:cNvSpPr txBox="1">
            <a:spLocks noChangeArrowheads="1"/>
          </p:cNvSpPr>
          <p:nvPr/>
        </p:nvSpPr>
        <p:spPr bwMode="auto">
          <a:xfrm>
            <a:off x="8543925" y="4565651"/>
            <a:ext cx="1944688" cy="154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" tIns="18288" rIns="0" bIns="0"/>
          <a:lstStyle>
            <a:lvl1pPr>
              <a:defRPr kumimoji="1" sz="1400" b="1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1400" b="1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1400" b="1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1400" b="1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1400" b="1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・余命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10</a:t>
            </a:r>
            <a:r>
              <a:rPr kumimoji="1" lang="ja-JP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年で</a:t>
            </a:r>
            <a:r>
              <a:rPr kumimoji="1" lang="en-US" altLang="ja-JP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20</a:t>
            </a:r>
            <a:r>
              <a:rPr kumimoji="1" lang="ja-JP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年経過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41992" name="Text Box 119"/>
          <p:cNvSpPr txBox="1">
            <a:spLocks noChangeArrowheads="1"/>
          </p:cNvSpPr>
          <p:nvPr/>
        </p:nvSpPr>
        <p:spPr bwMode="auto">
          <a:xfrm>
            <a:off x="885371" y="6303963"/>
            <a:ext cx="10813143" cy="438150"/>
          </a:xfrm>
          <a:prstGeom prst="round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27432" tIns="18288" rIns="0" bIns="0"/>
          <a:lstStyle>
            <a:lvl1pPr>
              <a:defRPr kumimoji="1" sz="1400" b="1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1400" b="1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1400" b="1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1400" b="1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1400" b="1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延命可能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PLC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を残した汎用化ＣＤ案での計画 ⇒　長期更新</a:t>
            </a:r>
            <a:r>
              <a:rPr kumimoji="1" lang="ja-JP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計画に追加完了</a:t>
            </a:r>
            <a:r>
              <a:rPr kumimoji="1" lang="en-US" altLang="ja-JP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(</a:t>
            </a:r>
            <a:r>
              <a:rPr kumimoji="1" lang="ja-JP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広瀬統合</a:t>
            </a:r>
            <a:r>
              <a:rPr kumimoji="1" lang="en-US" altLang="ja-JP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SW</a:t>
            </a:r>
            <a:r>
              <a:rPr kumimoji="1" lang="ja-JP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合意</a:t>
            </a:r>
            <a:r>
              <a:rPr kumimoji="1" lang="en-US" altLang="ja-JP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)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60" name="タイトル 1"/>
          <p:cNvSpPr txBox="1">
            <a:spLocks/>
          </p:cNvSpPr>
          <p:nvPr/>
        </p:nvSpPr>
        <p:spPr bwMode="auto">
          <a:xfrm>
            <a:off x="1630207" y="1311276"/>
            <a:ext cx="2610704" cy="330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汎用品化全更新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endParaRPr kumimoji="1" lang="en-US" altLang="ja-JP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09" name="タイトル 1"/>
          <p:cNvSpPr txBox="1">
            <a:spLocks/>
          </p:cNvSpPr>
          <p:nvPr/>
        </p:nvSpPr>
        <p:spPr bwMode="auto">
          <a:xfrm>
            <a:off x="4440238" y="838200"/>
            <a:ext cx="86360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メーカ</a:t>
            </a:r>
            <a:endParaRPr kumimoji="1" lang="en-US" altLang="ja-JP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19" name="タイトル 1"/>
          <p:cNvSpPr txBox="1">
            <a:spLocks/>
          </p:cNvSpPr>
          <p:nvPr/>
        </p:nvSpPr>
        <p:spPr bwMode="auto">
          <a:xfrm>
            <a:off x="4452938" y="1958975"/>
            <a:ext cx="83820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ＦＳ</a:t>
            </a:r>
            <a:endParaRPr kumimoji="1" lang="en-US" altLang="ja-JP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20" name="タイトル 1"/>
          <p:cNvSpPr txBox="1">
            <a:spLocks/>
          </p:cNvSpPr>
          <p:nvPr/>
        </p:nvSpPr>
        <p:spPr bwMode="auto">
          <a:xfrm>
            <a:off x="4440238" y="3205164"/>
            <a:ext cx="836612" cy="1214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ＦＳ</a:t>
            </a:r>
            <a:endParaRPr kumimoji="1" lang="en-US" altLang="ja-JP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22" name="タイトル 1"/>
          <p:cNvSpPr txBox="1">
            <a:spLocks/>
          </p:cNvSpPr>
          <p:nvPr/>
        </p:nvSpPr>
        <p:spPr bwMode="auto">
          <a:xfrm>
            <a:off x="4452938" y="5253038"/>
            <a:ext cx="83820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TECS</a:t>
            </a:r>
          </a:p>
        </p:txBody>
      </p:sp>
      <p:sp>
        <p:nvSpPr>
          <p:cNvPr id="224" name="タイトル 1"/>
          <p:cNvSpPr txBox="1">
            <a:spLocks/>
          </p:cNvSpPr>
          <p:nvPr/>
        </p:nvSpPr>
        <p:spPr bwMode="auto">
          <a:xfrm>
            <a:off x="6464301" y="725488"/>
            <a:ext cx="936625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更新</a:t>
            </a:r>
            <a:endParaRPr kumimoji="1" lang="en-US" altLang="ja-JP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コスト　</a:t>
            </a:r>
            <a:endParaRPr kumimoji="1" lang="en-US" altLang="ja-JP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25" name="タイトル 1"/>
          <p:cNvSpPr txBox="1">
            <a:spLocks/>
          </p:cNvSpPr>
          <p:nvPr/>
        </p:nvSpPr>
        <p:spPr bwMode="auto">
          <a:xfrm>
            <a:off x="7464426" y="766764"/>
            <a:ext cx="1152525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運用リスク　</a:t>
            </a:r>
            <a:endParaRPr kumimoji="1" lang="en-US" altLang="ja-JP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26" name="タイトル 1"/>
          <p:cNvSpPr txBox="1">
            <a:spLocks/>
          </p:cNvSpPr>
          <p:nvPr/>
        </p:nvSpPr>
        <p:spPr bwMode="auto">
          <a:xfrm>
            <a:off x="5416551" y="758826"/>
            <a:ext cx="823913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施工品質　</a:t>
            </a:r>
            <a:endParaRPr kumimoji="1" lang="en-US" altLang="ja-JP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pSp>
        <p:nvGrpSpPr>
          <p:cNvPr id="42009" name="グループ化 14347"/>
          <p:cNvGrpSpPr>
            <a:grpSpLocks/>
          </p:cNvGrpSpPr>
          <p:nvPr/>
        </p:nvGrpSpPr>
        <p:grpSpPr bwMode="auto">
          <a:xfrm>
            <a:off x="1631951" y="641351"/>
            <a:ext cx="8856663" cy="5476875"/>
            <a:chOff x="179512" y="435031"/>
            <a:chExt cx="8856637" cy="6307234"/>
          </a:xfrm>
        </p:grpSpPr>
        <p:sp>
          <p:nvSpPr>
            <p:cNvPr id="42075" name="正方形/長方形 2"/>
            <p:cNvSpPr>
              <a:spLocks noChangeArrowheads="1"/>
            </p:cNvSpPr>
            <p:nvPr/>
          </p:nvSpPr>
          <p:spPr bwMode="auto">
            <a:xfrm>
              <a:off x="179512" y="442488"/>
              <a:ext cx="8856637" cy="629888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50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cxnSp>
          <p:nvCxnSpPr>
            <p:cNvPr id="42076" name="直線コネクタ 147"/>
            <p:cNvCxnSpPr>
              <a:cxnSpLocks noChangeShapeType="1"/>
            </p:cNvCxnSpPr>
            <p:nvPr/>
          </p:nvCxnSpPr>
          <p:spPr bwMode="auto">
            <a:xfrm>
              <a:off x="179512" y="3029590"/>
              <a:ext cx="8856637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077" name="直線コネクタ 148"/>
            <p:cNvCxnSpPr>
              <a:cxnSpLocks noChangeShapeType="1"/>
            </p:cNvCxnSpPr>
            <p:nvPr/>
          </p:nvCxnSpPr>
          <p:spPr bwMode="auto">
            <a:xfrm>
              <a:off x="179512" y="4960595"/>
              <a:ext cx="8856637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078" name="直線コネクタ 14342"/>
            <p:cNvCxnSpPr>
              <a:cxnSpLocks noChangeShapeType="1"/>
            </p:cNvCxnSpPr>
            <p:nvPr/>
          </p:nvCxnSpPr>
          <p:spPr bwMode="auto">
            <a:xfrm flipV="1">
              <a:off x="2987824" y="442488"/>
              <a:ext cx="0" cy="629888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079" name="直線コネクタ 217"/>
            <p:cNvCxnSpPr>
              <a:cxnSpLocks noChangeShapeType="1"/>
            </p:cNvCxnSpPr>
            <p:nvPr/>
          </p:nvCxnSpPr>
          <p:spPr bwMode="auto">
            <a:xfrm flipV="1">
              <a:off x="3851920" y="435031"/>
              <a:ext cx="0" cy="629888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080" name="直線コネクタ 226"/>
            <p:cNvCxnSpPr>
              <a:cxnSpLocks noChangeShapeType="1"/>
            </p:cNvCxnSpPr>
            <p:nvPr/>
          </p:nvCxnSpPr>
          <p:spPr bwMode="auto">
            <a:xfrm>
              <a:off x="179512" y="1229250"/>
              <a:ext cx="8856637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081" name="直線コネクタ 228"/>
            <p:cNvCxnSpPr>
              <a:cxnSpLocks noChangeShapeType="1"/>
            </p:cNvCxnSpPr>
            <p:nvPr/>
          </p:nvCxnSpPr>
          <p:spPr bwMode="auto">
            <a:xfrm flipV="1">
              <a:off x="4932040" y="442488"/>
              <a:ext cx="0" cy="629888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082" name="直線コネクタ 230"/>
            <p:cNvCxnSpPr>
              <a:cxnSpLocks noChangeShapeType="1"/>
            </p:cNvCxnSpPr>
            <p:nvPr/>
          </p:nvCxnSpPr>
          <p:spPr bwMode="auto">
            <a:xfrm flipV="1">
              <a:off x="6012160" y="442488"/>
              <a:ext cx="0" cy="629977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083" name="直線コネクタ 231"/>
            <p:cNvCxnSpPr>
              <a:cxnSpLocks noChangeShapeType="1"/>
            </p:cNvCxnSpPr>
            <p:nvPr/>
          </p:nvCxnSpPr>
          <p:spPr bwMode="auto">
            <a:xfrm flipV="1">
              <a:off x="7092280" y="442488"/>
              <a:ext cx="0" cy="629123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2015" name="テキスト ボックス 351"/>
          <p:cNvSpPr txBox="1">
            <a:spLocks noChangeArrowheads="1"/>
          </p:cNvSpPr>
          <p:nvPr/>
        </p:nvSpPr>
        <p:spPr bwMode="auto">
          <a:xfrm>
            <a:off x="5343525" y="1763713"/>
            <a:ext cx="101123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〇</a:t>
            </a:r>
            <a:endParaRPr kumimoji="1" lang="en-US" altLang="ja-JP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配線振替</a:t>
            </a:r>
          </a:p>
        </p:txBody>
      </p:sp>
      <p:sp>
        <p:nvSpPr>
          <p:cNvPr id="42016" name="テキスト ボックス 352"/>
          <p:cNvSpPr txBox="1">
            <a:spLocks noChangeArrowheads="1"/>
          </p:cNvSpPr>
          <p:nvPr/>
        </p:nvSpPr>
        <p:spPr bwMode="auto">
          <a:xfrm>
            <a:off x="7497764" y="5089526"/>
            <a:ext cx="100540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×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延命困難</a:t>
            </a:r>
          </a:p>
        </p:txBody>
      </p:sp>
      <p:sp>
        <p:nvSpPr>
          <p:cNvPr id="42017" name="テキスト ボックス 353"/>
          <p:cNvSpPr txBox="1">
            <a:spLocks noChangeArrowheads="1"/>
          </p:cNvSpPr>
          <p:nvPr/>
        </p:nvSpPr>
        <p:spPr bwMode="auto">
          <a:xfrm>
            <a:off x="5367081" y="4987926"/>
            <a:ext cx="100540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○</a:t>
            </a:r>
            <a:endParaRPr kumimoji="1" lang="en-US" altLang="ja-JP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交換作業</a:t>
            </a:r>
            <a:endParaRPr kumimoji="1" lang="en-US" altLang="ja-JP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42018" name="テキスト ボックス 354"/>
          <p:cNvSpPr txBox="1">
            <a:spLocks noChangeArrowheads="1"/>
          </p:cNvSpPr>
          <p:nvPr/>
        </p:nvSpPr>
        <p:spPr bwMode="auto">
          <a:xfrm>
            <a:off x="6555024" y="1795464"/>
            <a:ext cx="73930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△</a:t>
            </a:r>
            <a:endParaRPr kumimoji="1" lang="en-US" altLang="ja-JP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3.9</a:t>
            </a:r>
            <a:r>
              <a:rPr kumimoji="1" lang="ja-JP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億</a:t>
            </a:r>
          </a:p>
        </p:txBody>
      </p:sp>
      <p:sp>
        <p:nvSpPr>
          <p:cNvPr id="42019" name="テキスト ボックス 355"/>
          <p:cNvSpPr txBox="1">
            <a:spLocks noChangeArrowheads="1"/>
          </p:cNvSpPr>
          <p:nvPr/>
        </p:nvSpPr>
        <p:spPr bwMode="auto">
          <a:xfrm>
            <a:off x="6634670" y="3376162"/>
            <a:ext cx="73930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〇</a:t>
            </a:r>
            <a:endParaRPr kumimoji="1" lang="en-US" altLang="ja-JP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2.0</a:t>
            </a:r>
            <a:r>
              <a:rPr kumimoji="1" lang="ja-JP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億</a:t>
            </a:r>
            <a:endParaRPr kumimoji="1" lang="en-US" altLang="ja-JP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42020" name="テキスト ボックス 356"/>
          <p:cNvSpPr txBox="1">
            <a:spLocks noChangeArrowheads="1"/>
          </p:cNvSpPr>
          <p:nvPr/>
        </p:nvSpPr>
        <p:spPr bwMode="auto">
          <a:xfrm>
            <a:off x="6654801" y="5045076"/>
            <a:ext cx="54694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ー</a:t>
            </a:r>
            <a:endParaRPr kumimoji="1" lang="en-US" altLang="ja-JP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42022" name="テキスト ボックス 358"/>
          <p:cNvSpPr txBox="1">
            <a:spLocks noChangeArrowheads="1"/>
          </p:cNvSpPr>
          <p:nvPr/>
        </p:nvSpPr>
        <p:spPr bwMode="auto">
          <a:xfrm>
            <a:off x="7459663" y="3376614"/>
            <a:ext cx="108234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○</a:t>
            </a:r>
            <a:endParaRPr kumimoji="1" lang="en-US" altLang="ja-JP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2</a:t>
            </a:r>
            <a:r>
              <a:rPr kumimoji="1" lang="ja-JP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ヶ年計画</a:t>
            </a:r>
          </a:p>
        </p:txBody>
      </p:sp>
      <p:sp>
        <p:nvSpPr>
          <p:cNvPr id="42023" name="Text Box 91"/>
          <p:cNvSpPr txBox="1">
            <a:spLocks noChangeArrowheads="1"/>
          </p:cNvSpPr>
          <p:nvPr/>
        </p:nvSpPr>
        <p:spPr bwMode="auto">
          <a:xfrm>
            <a:off x="8543925" y="1330325"/>
            <a:ext cx="1944688" cy="156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" tIns="18288" rIns="0" bIns="0"/>
          <a:lstStyle>
            <a:lvl1pPr>
              <a:defRPr kumimoji="1" sz="1400" b="1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1400" b="1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1400" b="1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1400" b="1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1400" b="1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・切替え工事日程の確保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42024" name="Text Box 91"/>
          <p:cNvSpPr txBox="1">
            <a:spLocks noChangeArrowheads="1"/>
          </p:cNvSpPr>
          <p:nvPr/>
        </p:nvSpPr>
        <p:spPr bwMode="auto">
          <a:xfrm>
            <a:off x="8543925" y="2894014"/>
            <a:ext cx="1944688" cy="167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" tIns="18288" rIns="0" bIns="0"/>
          <a:lstStyle>
            <a:lvl1pPr>
              <a:defRPr kumimoji="1" sz="1400" b="1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defRPr kumimoji="1" sz="1400" b="1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defRPr kumimoji="1" sz="1400" b="1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defRPr kumimoji="1" sz="1400" b="1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defRPr kumimoji="1" sz="1400" b="1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FF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・切替え工事日程の確保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・ＴＥＣＳ ＧＷ開発</a:t>
            </a: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5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【</a:t>
            </a:r>
            <a:r>
              <a:rPr kumimoji="1" lang="ja-JP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流用ＰＬＣの措置</a:t>
            </a:r>
            <a:r>
              <a:rPr kumimoji="1" lang="en-US" altLang="ja-JP" sz="15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】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5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＊</a:t>
            </a:r>
            <a:r>
              <a:rPr kumimoji="1" lang="en-US" altLang="ja-JP" sz="15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PLC</a:t>
            </a:r>
            <a:r>
              <a:rPr kumimoji="1" lang="ja-JP" altLang="en-US" sz="15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更新時期を</a:t>
            </a:r>
            <a:endParaRPr kumimoji="1" lang="en-US" altLang="ja-JP" sz="15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　　</a:t>
            </a:r>
            <a:r>
              <a:rPr kumimoji="1" lang="ja-JP" altLang="en-US" sz="15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見極めて個別計画</a:t>
            </a:r>
            <a:endParaRPr kumimoji="1" lang="en-US" altLang="ja-JP" sz="15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25" name="タイトル 1"/>
          <p:cNvSpPr txBox="1">
            <a:spLocks/>
          </p:cNvSpPr>
          <p:nvPr/>
        </p:nvSpPr>
        <p:spPr bwMode="auto">
          <a:xfrm>
            <a:off x="1588003" y="1641439"/>
            <a:ext cx="2997670" cy="1211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１、監視装置　→　全更新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11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台</a:t>
            </a:r>
            <a:endParaRPr kumimoji="1" lang="en-US" altLang="ja-JP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２、通信線　　→　一部張替え</a:t>
            </a:r>
            <a:endParaRPr kumimoji="1" lang="en-US" altLang="ja-JP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３、ＬＳＴ　　→　全更新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15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台</a:t>
            </a:r>
            <a:endParaRPr kumimoji="1" lang="en-US" altLang="ja-JP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４、ＰＬＣ　　→　全更新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59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台</a:t>
            </a:r>
            <a:endParaRPr kumimoji="1" lang="en-US" altLang="ja-JP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概算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】3.9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憶円</a:t>
            </a:r>
            <a:r>
              <a:rPr kumimoji="1" lang="ja-JP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設備費</a:t>
            </a:r>
            <a:r>
              <a:rPr kumimoji="1" lang="en-US" altLang="ja-JP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2.0</a:t>
            </a:r>
            <a:r>
              <a:rPr kumimoji="1" lang="ja-JP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憶・部門費</a:t>
            </a:r>
            <a:r>
              <a:rPr kumimoji="1" lang="en-US" altLang="ja-JP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1.9</a:t>
            </a:r>
            <a:r>
              <a:rPr kumimoji="1" lang="ja-JP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憶</a:t>
            </a:r>
            <a:endParaRPr kumimoji="1" lang="en-US" altLang="ja-JP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6" name="タイトル 1"/>
          <p:cNvSpPr txBox="1">
            <a:spLocks/>
          </p:cNvSpPr>
          <p:nvPr/>
        </p:nvSpPr>
        <p:spPr bwMode="auto">
          <a:xfrm>
            <a:off x="1574475" y="3187512"/>
            <a:ext cx="3016282" cy="1701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１、監視装置　→　全更新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11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台</a:t>
            </a:r>
            <a:endParaRPr kumimoji="1" lang="en-US" altLang="ja-JP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２、通信線　　→　一部張替え</a:t>
            </a:r>
            <a:endParaRPr kumimoji="1" lang="en-US" altLang="ja-JP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３、ＬＳＴ　　→　全更新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15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台</a:t>
            </a:r>
            <a:endParaRPr kumimoji="1" lang="en-US" altLang="ja-JP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４、ＰＬＣ　　→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部分更新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台</a:t>
            </a:r>
            <a:endParaRPr kumimoji="1" lang="en-US" altLang="ja-JP" sz="14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　　　＋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Ether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化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延命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)29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台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　　　　　　　</a:t>
            </a:r>
            <a:endParaRPr kumimoji="1" lang="en-US" altLang="ja-JP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【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概算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】2.0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憶円</a:t>
            </a:r>
            <a:r>
              <a:rPr kumimoji="1" lang="ja-JP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設備費</a:t>
            </a:r>
            <a:r>
              <a:rPr kumimoji="1" lang="en-US" altLang="ja-JP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1.0</a:t>
            </a:r>
            <a:r>
              <a:rPr kumimoji="1" lang="ja-JP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憶・部門費</a:t>
            </a:r>
            <a:r>
              <a:rPr kumimoji="1" lang="en-US" altLang="ja-JP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1.0</a:t>
            </a:r>
            <a:r>
              <a:rPr kumimoji="1" lang="ja-JP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憶</a:t>
            </a:r>
            <a:endParaRPr kumimoji="1" lang="en-US" altLang="ja-JP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7" name="タイトル 1"/>
          <p:cNvSpPr txBox="1">
            <a:spLocks/>
          </p:cNvSpPr>
          <p:nvPr/>
        </p:nvSpPr>
        <p:spPr bwMode="auto">
          <a:xfrm>
            <a:off x="1718064" y="4911725"/>
            <a:ext cx="2599721" cy="1077116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rPr>
              <a:t>事後修理による延命は</a:t>
            </a:r>
            <a:endParaRPr kumimoji="1" lang="en-US" altLang="ja-JP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rPr>
              <a:t>技術的に困難</a:t>
            </a:r>
            <a:endParaRPr kumimoji="1" lang="en-US" altLang="ja-JP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rPr>
              <a:t>＊導入後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rPr>
              <a:t>10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rPr>
              <a:t>年の電子機器が多数</a:t>
            </a:r>
            <a:endParaRPr kumimoji="1" lang="en-US" altLang="ja-JP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j-cs"/>
            </a:endParaRPr>
          </a:p>
        </p:txBody>
      </p:sp>
      <p:sp>
        <p:nvSpPr>
          <p:cNvPr id="128" name="テキスト ボックス 351"/>
          <p:cNvSpPr txBox="1">
            <a:spLocks noChangeArrowheads="1"/>
          </p:cNvSpPr>
          <p:nvPr/>
        </p:nvSpPr>
        <p:spPr bwMode="auto">
          <a:xfrm>
            <a:off x="5331889" y="3376161"/>
            <a:ext cx="101123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〇</a:t>
            </a:r>
            <a:endParaRPr kumimoji="1" lang="en-US" altLang="ja-JP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配線振替</a:t>
            </a:r>
          </a:p>
        </p:txBody>
      </p:sp>
      <p:sp>
        <p:nvSpPr>
          <p:cNvPr id="129" name="テキスト ボックス 358"/>
          <p:cNvSpPr txBox="1">
            <a:spLocks noChangeArrowheads="1"/>
          </p:cNvSpPr>
          <p:nvPr/>
        </p:nvSpPr>
        <p:spPr bwMode="auto">
          <a:xfrm>
            <a:off x="7479120" y="1769964"/>
            <a:ext cx="108234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○</a:t>
            </a:r>
            <a:endParaRPr kumimoji="1" lang="en-US" altLang="ja-JP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2</a:t>
            </a:r>
            <a:r>
              <a:rPr kumimoji="1" lang="ja-JP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ヶ年計画</a:t>
            </a: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0047487" y="21384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補</a:t>
            </a:r>
          </a:p>
        </p:txBody>
      </p:sp>
      <p:sp>
        <p:nvSpPr>
          <p:cNvPr id="2" name="正方形/長方形 1"/>
          <p:cNvSpPr/>
          <p:nvPr/>
        </p:nvSpPr>
        <p:spPr bwMode="auto">
          <a:xfrm>
            <a:off x="1630207" y="2894013"/>
            <a:ext cx="8858406" cy="167798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ＭＳ Ｐゴシック" pitchFamily="50" charset="-128"/>
              <a:cs typeface="+mn-cs"/>
            </a:endParaRPr>
          </a:p>
        </p:txBody>
      </p:sp>
      <p:sp>
        <p:nvSpPr>
          <p:cNvPr id="44" name="動作設定ボタン: ホーム 43">
            <a:hlinkClick r:id="rId3" action="ppaction://hlinksldjump" highlightClick="1"/>
          </p:cNvPr>
          <p:cNvSpPr/>
          <p:nvPr/>
        </p:nvSpPr>
        <p:spPr bwMode="auto">
          <a:xfrm>
            <a:off x="10533058" y="59797"/>
            <a:ext cx="393423" cy="342106"/>
          </a:xfrm>
          <a:prstGeom prst="actionButtonHome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480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1168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698988" y="1031966"/>
            <a:ext cx="2481943" cy="52904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228897" y="1151808"/>
            <a:ext cx="1410789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kumimoji="1" lang="en-US" altLang="ja-JP" dirty="0" err="1" smtClean="0"/>
              <a:t>Azbil</a:t>
            </a:r>
            <a:endParaRPr kumimoji="1" lang="ja-JP" altLang="en-US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6747466" y="2234905"/>
            <a:ext cx="3151277" cy="235305"/>
            <a:chOff x="228477" y="4470494"/>
            <a:chExt cx="1353340" cy="120660"/>
          </a:xfrm>
        </p:grpSpPr>
        <p:sp>
          <p:nvSpPr>
            <p:cNvPr id="8" name="正方形/長方形 7"/>
            <p:cNvSpPr/>
            <p:nvPr/>
          </p:nvSpPr>
          <p:spPr>
            <a:xfrm>
              <a:off x="228477" y="4470494"/>
              <a:ext cx="120660" cy="120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1461157" y="4470494"/>
              <a:ext cx="120660" cy="120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cxnSp>
          <p:nvCxnSpPr>
            <p:cNvPr id="10" name="直線コネクタ 9"/>
            <p:cNvCxnSpPr>
              <a:stCxn id="8" idx="3"/>
              <a:endCxn id="9" idx="1"/>
            </p:cNvCxnSpPr>
            <p:nvPr/>
          </p:nvCxnSpPr>
          <p:spPr>
            <a:xfrm>
              <a:off x="349137" y="4530824"/>
              <a:ext cx="11120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正方形/長方形 12"/>
          <p:cNvSpPr/>
          <p:nvPr/>
        </p:nvSpPr>
        <p:spPr>
          <a:xfrm>
            <a:off x="7305282" y="3137839"/>
            <a:ext cx="1425863" cy="4079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G</a:t>
            </a:r>
            <a:r>
              <a:rPr lang="en-US" altLang="ja-JP" dirty="0"/>
              <a:t>W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7305281" y="3950370"/>
            <a:ext cx="1425863" cy="4079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LS</a:t>
            </a:r>
            <a:r>
              <a:rPr lang="en-US" altLang="ja-JP" dirty="0"/>
              <a:t>T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7031331" y="5398218"/>
            <a:ext cx="1353780" cy="4079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P</a:t>
            </a:r>
            <a:r>
              <a:rPr lang="en-US" altLang="ja-JP" dirty="0"/>
              <a:t>C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6203853" y="1668269"/>
            <a:ext cx="3924886" cy="465415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/>
          <p:cNvCxnSpPr>
            <a:endCxn id="13" idx="0"/>
          </p:cNvCxnSpPr>
          <p:nvPr/>
        </p:nvCxnSpPr>
        <p:spPr>
          <a:xfrm>
            <a:off x="8018212" y="2354221"/>
            <a:ext cx="2" cy="78361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endCxn id="15" idx="0"/>
          </p:cNvCxnSpPr>
          <p:nvPr/>
        </p:nvCxnSpPr>
        <p:spPr>
          <a:xfrm>
            <a:off x="7708220" y="4804594"/>
            <a:ext cx="1" cy="59362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49" name="グループ化 48"/>
          <p:cNvGrpSpPr/>
          <p:nvPr/>
        </p:nvGrpSpPr>
        <p:grpSpPr>
          <a:xfrm>
            <a:off x="2940148" y="715706"/>
            <a:ext cx="5603775" cy="5960865"/>
            <a:chOff x="1181686" y="715706"/>
            <a:chExt cx="5603775" cy="5960865"/>
          </a:xfrm>
        </p:grpSpPr>
        <p:cxnSp>
          <p:nvCxnSpPr>
            <p:cNvPr id="38" name="直線コネクタ 37"/>
            <p:cNvCxnSpPr/>
            <p:nvPr/>
          </p:nvCxnSpPr>
          <p:spPr>
            <a:xfrm flipV="1">
              <a:off x="1181686" y="717452"/>
              <a:ext cx="0" cy="15660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/>
            <p:nvPr/>
          </p:nvCxnSpPr>
          <p:spPr>
            <a:xfrm>
              <a:off x="1181686" y="715706"/>
              <a:ext cx="280188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/>
            <p:cNvCxnSpPr/>
            <p:nvPr/>
          </p:nvCxnSpPr>
          <p:spPr>
            <a:xfrm flipV="1">
              <a:off x="3983573" y="717454"/>
              <a:ext cx="0" cy="59591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コネクタ 38"/>
            <p:cNvCxnSpPr/>
            <p:nvPr/>
          </p:nvCxnSpPr>
          <p:spPr>
            <a:xfrm>
              <a:off x="3983573" y="6668309"/>
              <a:ext cx="280188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/>
            <p:cNvCxnSpPr/>
            <p:nvPr/>
          </p:nvCxnSpPr>
          <p:spPr>
            <a:xfrm flipV="1">
              <a:off x="6785461" y="4804593"/>
              <a:ext cx="0" cy="18637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テキスト ボックス 59"/>
          <p:cNvSpPr txBox="1"/>
          <p:nvPr/>
        </p:nvSpPr>
        <p:spPr>
          <a:xfrm>
            <a:off x="7927623" y="6488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社内</a:t>
            </a:r>
            <a:endParaRPr kumimoji="1" lang="ja-JP" altLang="en-US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3967337" y="392541"/>
            <a:ext cx="923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CAT5E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/>
        </p:nvSpPr>
        <p:spPr>
          <a:xfrm>
            <a:off x="6267816" y="1701997"/>
            <a:ext cx="1179423" cy="413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LST51</a:t>
            </a:r>
            <a:endParaRPr kumimoji="1" lang="ja-JP" altLang="en-US" dirty="0"/>
          </a:p>
        </p:txBody>
      </p:sp>
      <p:cxnSp>
        <p:nvCxnSpPr>
          <p:cNvPr id="24" name="直線コネクタ 23"/>
          <p:cNvCxnSpPr>
            <a:stCxn id="13" idx="2"/>
            <a:endCxn id="14" idx="0"/>
          </p:cNvCxnSpPr>
          <p:nvPr/>
        </p:nvCxnSpPr>
        <p:spPr>
          <a:xfrm flipH="1">
            <a:off x="8018213" y="3545802"/>
            <a:ext cx="1" cy="40456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7" name="グループ化 26"/>
          <p:cNvGrpSpPr/>
          <p:nvPr/>
        </p:nvGrpSpPr>
        <p:grpSpPr>
          <a:xfrm>
            <a:off x="6747466" y="4685277"/>
            <a:ext cx="2779643" cy="238635"/>
            <a:chOff x="228477" y="4470494"/>
            <a:chExt cx="1353340" cy="120660"/>
          </a:xfrm>
        </p:grpSpPr>
        <p:sp>
          <p:nvSpPr>
            <p:cNvPr id="29" name="正方形/長方形 28"/>
            <p:cNvSpPr/>
            <p:nvPr/>
          </p:nvSpPr>
          <p:spPr>
            <a:xfrm>
              <a:off x="228477" y="4470494"/>
              <a:ext cx="120660" cy="120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1461157" y="4470494"/>
              <a:ext cx="120660" cy="120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cxnSp>
          <p:nvCxnSpPr>
            <p:cNvPr id="31" name="直線コネクタ 30"/>
            <p:cNvCxnSpPr>
              <a:stCxn id="29" idx="3"/>
              <a:endCxn id="30" idx="1"/>
            </p:cNvCxnSpPr>
            <p:nvPr/>
          </p:nvCxnSpPr>
          <p:spPr>
            <a:xfrm>
              <a:off x="349137" y="4530824"/>
              <a:ext cx="11120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直線コネクタ 31"/>
          <p:cNvCxnSpPr>
            <a:stCxn id="14" idx="2"/>
          </p:cNvCxnSpPr>
          <p:nvPr/>
        </p:nvCxnSpPr>
        <p:spPr>
          <a:xfrm>
            <a:off x="8018213" y="4358333"/>
            <a:ext cx="0" cy="44626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endCxn id="60" idx="2"/>
          </p:cNvCxnSpPr>
          <p:nvPr/>
        </p:nvCxnSpPr>
        <p:spPr>
          <a:xfrm flipV="1">
            <a:off x="8250788" y="1018214"/>
            <a:ext cx="1" cy="1334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8641180" y="392541"/>
            <a:ext cx="1524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中央監視室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T-HU</a:t>
            </a:r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2799496" y="2291814"/>
            <a:ext cx="858801" cy="4079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CPU</a:t>
            </a:r>
            <a:endParaRPr kumimoji="1" lang="ja-JP" altLang="en-US" dirty="0"/>
          </a:p>
        </p:txBody>
      </p:sp>
      <p:cxnSp>
        <p:nvCxnSpPr>
          <p:cNvPr id="48" name="直線矢印コネクタ 47"/>
          <p:cNvCxnSpPr/>
          <p:nvPr/>
        </p:nvCxnSpPr>
        <p:spPr>
          <a:xfrm flipH="1">
            <a:off x="9403195" y="1077873"/>
            <a:ext cx="11085" cy="1274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テキスト ボックス 51"/>
          <p:cNvSpPr txBox="1"/>
          <p:nvPr/>
        </p:nvSpPr>
        <p:spPr>
          <a:xfrm>
            <a:off x="6843463" y="4980972"/>
            <a:ext cx="923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CAT5E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8018213" y="4396630"/>
            <a:ext cx="923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CAT5E</a:t>
            </a:r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8578651" y="5370174"/>
            <a:ext cx="923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CAT5E</a:t>
            </a:r>
            <a:endParaRPr kumimoji="1" lang="ja-JP" altLang="en-US" dirty="0"/>
          </a:p>
        </p:txBody>
      </p:sp>
      <p:sp>
        <p:nvSpPr>
          <p:cNvPr id="55" name="正方形/長方形 54"/>
          <p:cNvSpPr/>
          <p:nvPr/>
        </p:nvSpPr>
        <p:spPr>
          <a:xfrm>
            <a:off x="3375227" y="1561963"/>
            <a:ext cx="1179423" cy="413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HC1-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49818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698988" y="1031966"/>
            <a:ext cx="2481943" cy="52904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722907" y="2165396"/>
            <a:ext cx="1410789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kumimoji="1" lang="en-US" altLang="ja-JP" dirty="0" err="1" smtClean="0"/>
              <a:t>Azbil</a:t>
            </a:r>
            <a:endParaRPr kumimoji="1" lang="ja-JP" altLang="en-US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6747467" y="2223210"/>
            <a:ext cx="2779643" cy="238635"/>
            <a:chOff x="228477" y="4470494"/>
            <a:chExt cx="1353340" cy="120660"/>
          </a:xfrm>
        </p:grpSpPr>
        <p:sp>
          <p:nvSpPr>
            <p:cNvPr id="8" name="正方形/長方形 7"/>
            <p:cNvSpPr/>
            <p:nvPr/>
          </p:nvSpPr>
          <p:spPr>
            <a:xfrm>
              <a:off x="228477" y="4470494"/>
              <a:ext cx="120660" cy="120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1461157" y="4470494"/>
              <a:ext cx="120660" cy="120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cxnSp>
          <p:nvCxnSpPr>
            <p:cNvPr id="10" name="直線コネクタ 9"/>
            <p:cNvCxnSpPr>
              <a:stCxn id="8" idx="3"/>
              <a:endCxn id="9" idx="1"/>
            </p:cNvCxnSpPr>
            <p:nvPr/>
          </p:nvCxnSpPr>
          <p:spPr>
            <a:xfrm>
              <a:off x="349137" y="4530824"/>
              <a:ext cx="11120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正方形/長方形 12"/>
          <p:cNvSpPr/>
          <p:nvPr/>
        </p:nvSpPr>
        <p:spPr>
          <a:xfrm>
            <a:off x="6747467" y="3154420"/>
            <a:ext cx="1425863" cy="4079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HS</a:t>
            </a:r>
            <a:r>
              <a:rPr lang="en-US" altLang="ja-JP" dirty="0"/>
              <a:t>S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8173330" y="4276319"/>
            <a:ext cx="1353780" cy="4079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LS</a:t>
            </a:r>
            <a:r>
              <a:rPr lang="en-US" altLang="ja-JP" dirty="0"/>
              <a:t>T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8173330" y="5398218"/>
            <a:ext cx="1353780" cy="4079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G</a:t>
            </a:r>
            <a:r>
              <a:rPr lang="en-US" altLang="ja-JP" dirty="0"/>
              <a:t>W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6203853" y="1668269"/>
            <a:ext cx="3924886" cy="465415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/>
          <p:cNvCxnSpPr>
            <a:endCxn id="13" idx="0"/>
          </p:cNvCxnSpPr>
          <p:nvPr/>
        </p:nvCxnSpPr>
        <p:spPr>
          <a:xfrm>
            <a:off x="7460397" y="2342527"/>
            <a:ext cx="2" cy="8118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endCxn id="14" idx="0"/>
          </p:cNvCxnSpPr>
          <p:nvPr/>
        </p:nvCxnSpPr>
        <p:spPr>
          <a:xfrm>
            <a:off x="8850220" y="2342527"/>
            <a:ext cx="0" cy="193379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14" idx="2"/>
            <a:endCxn id="15" idx="0"/>
          </p:cNvCxnSpPr>
          <p:nvPr/>
        </p:nvCxnSpPr>
        <p:spPr>
          <a:xfrm>
            <a:off x="8850220" y="4684282"/>
            <a:ext cx="0" cy="713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グループ化 48"/>
          <p:cNvGrpSpPr/>
          <p:nvPr/>
        </p:nvGrpSpPr>
        <p:grpSpPr>
          <a:xfrm>
            <a:off x="2940146" y="717452"/>
            <a:ext cx="5261319" cy="1644162"/>
            <a:chOff x="1181684" y="717452"/>
            <a:chExt cx="5261319" cy="1644162"/>
          </a:xfrm>
        </p:grpSpPr>
        <p:cxnSp>
          <p:nvCxnSpPr>
            <p:cNvPr id="38" name="直線コネクタ 37"/>
            <p:cNvCxnSpPr/>
            <p:nvPr/>
          </p:nvCxnSpPr>
          <p:spPr>
            <a:xfrm flipV="1">
              <a:off x="1181684" y="717454"/>
              <a:ext cx="2" cy="1386889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/>
            <p:nvPr/>
          </p:nvCxnSpPr>
          <p:spPr>
            <a:xfrm>
              <a:off x="1181685" y="717452"/>
              <a:ext cx="5261318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コネクタ 45"/>
            <p:cNvCxnSpPr/>
            <p:nvPr/>
          </p:nvCxnSpPr>
          <p:spPr>
            <a:xfrm flipV="1">
              <a:off x="6443003" y="717452"/>
              <a:ext cx="0" cy="1644162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7" name="カギ線コネクタ 56"/>
          <p:cNvCxnSpPr>
            <a:stCxn id="15" idx="2"/>
          </p:cNvCxnSpPr>
          <p:nvPr/>
        </p:nvCxnSpPr>
        <p:spPr>
          <a:xfrm rot="5400000" flipH="1" flipV="1">
            <a:off x="7606733" y="2261253"/>
            <a:ext cx="4788414" cy="2301441"/>
          </a:xfrm>
          <a:prstGeom prst="bentConnector3">
            <a:avLst>
              <a:gd name="adj1" fmla="val -4774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10828495" y="5327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社内</a:t>
            </a:r>
            <a:endParaRPr kumimoji="1" lang="ja-JP" altLang="en-US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5111793" y="371892"/>
            <a:ext cx="118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10BASE5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/>
        </p:nvSpPr>
        <p:spPr>
          <a:xfrm>
            <a:off x="6361518" y="1788023"/>
            <a:ext cx="986934" cy="315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LST52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2757373" y="2986149"/>
            <a:ext cx="953961" cy="4079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CPU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8166295" y="1934564"/>
            <a:ext cx="1542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10BASE-T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2757373" y="2104343"/>
            <a:ext cx="953961" cy="4079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TRCVR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925029" y="3108679"/>
            <a:ext cx="783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CAT5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7443508" y="2560023"/>
            <a:ext cx="783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CAT5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8841216" y="4859141"/>
            <a:ext cx="783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CAT5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0368238" y="5621515"/>
            <a:ext cx="783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CAT5</a:t>
            </a:r>
            <a:endParaRPr kumimoji="1" lang="ja-JP" altLang="en-US" dirty="0"/>
          </a:p>
        </p:txBody>
      </p:sp>
      <p:sp>
        <p:nvSpPr>
          <p:cNvPr id="2" name="右大かっこ 1"/>
          <p:cNvSpPr/>
          <p:nvPr/>
        </p:nvSpPr>
        <p:spPr>
          <a:xfrm>
            <a:off x="3234564" y="2512306"/>
            <a:ext cx="199388" cy="473843"/>
          </a:xfrm>
          <a:prstGeom prst="rightBracket">
            <a:avLst>
              <a:gd name="adj" fmla="val 69241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3404330" y="1352159"/>
            <a:ext cx="986934" cy="315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HC2-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7012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/>
        </p:nvSpPr>
        <p:spPr>
          <a:xfrm>
            <a:off x="1139784" y="1470625"/>
            <a:ext cx="1133684" cy="129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LST71</a:t>
            </a:r>
          </a:p>
          <a:p>
            <a:pPr algn="ctr"/>
            <a:r>
              <a:rPr lang="en-US" altLang="ja-JP" dirty="0"/>
              <a:t>71-2</a:t>
            </a:r>
          </a:p>
          <a:p>
            <a:pPr algn="ctr"/>
            <a:r>
              <a:rPr lang="en-US" altLang="ja-JP" dirty="0"/>
              <a:t>71-2-A</a:t>
            </a:r>
          </a:p>
          <a:p>
            <a:pPr algn="ctr"/>
            <a:r>
              <a:rPr lang="en-US" altLang="ja-JP" dirty="0"/>
              <a:t>71-2-B</a:t>
            </a:r>
            <a:endParaRPr lang="ja-JP" altLang="en-US" dirty="0"/>
          </a:p>
        </p:txBody>
      </p:sp>
      <p:grpSp>
        <p:nvGrpSpPr>
          <p:cNvPr id="31" name="グループ化 30"/>
          <p:cNvGrpSpPr/>
          <p:nvPr/>
        </p:nvGrpSpPr>
        <p:grpSpPr>
          <a:xfrm>
            <a:off x="2587933" y="2263976"/>
            <a:ext cx="3151277" cy="235305"/>
            <a:chOff x="228477" y="4470494"/>
            <a:chExt cx="1353340" cy="120660"/>
          </a:xfrm>
        </p:grpSpPr>
        <p:sp>
          <p:nvSpPr>
            <p:cNvPr id="32" name="正方形/長方形 31"/>
            <p:cNvSpPr/>
            <p:nvPr/>
          </p:nvSpPr>
          <p:spPr>
            <a:xfrm>
              <a:off x="228477" y="4470494"/>
              <a:ext cx="120660" cy="120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1461157" y="4470494"/>
              <a:ext cx="120660" cy="120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cxnSp>
          <p:nvCxnSpPr>
            <p:cNvPr id="34" name="直線コネクタ 33"/>
            <p:cNvCxnSpPr>
              <a:stCxn id="32" idx="3"/>
              <a:endCxn id="33" idx="1"/>
            </p:cNvCxnSpPr>
            <p:nvPr/>
          </p:nvCxnSpPr>
          <p:spPr>
            <a:xfrm>
              <a:off x="349137" y="4530824"/>
              <a:ext cx="11120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正方形/長方形 34"/>
          <p:cNvSpPr/>
          <p:nvPr/>
        </p:nvSpPr>
        <p:spPr>
          <a:xfrm>
            <a:off x="2972788" y="3505799"/>
            <a:ext cx="1162594" cy="64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LST71</a:t>
            </a:r>
            <a:endParaRPr kumimoji="1" lang="ja-JP" altLang="en-US" dirty="0"/>
          </a:p>
        </p:txBody>
      </p:sp>
      <p:cxnSp>
        <p:nvCxnSpPr>
          <p:cNvPr id="37" name="直線コネクタ 36"/>
          <p:cNvCxnSpPr>
            <a:endCxn id="35" idx="0"/>
          </p:cNvCxnSpPr>
          <p:nvPr/>
        </p:nvCxnSpPr>
        <p:spPr>
          <a:xfrm>
            <a:off x="3537484" y="2381629"/>
            <a:ext cx="16601" cy="1124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35" idx="2"/>
          </p:cNvCxnSpPr>
          <p:nvPr/>
        </p:nvCxnSpPr>
        <p:spPr>
          <a:xfrm>
            <a:off x="3554085" y="4145879"/>
            <a:ext cx="0" cy="78994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0" name="正方形/長方形 49"/>
          <p:cNvSpPr/>
          <p:nvPr/>
        </p:nvSpPr>
        <p:spPr>
          <a:xfrm>
            <a:off x="4432892" y="3514650"/>
            <a:ext cx="1471420" cy="64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LST71G/</a:t>
            </a:r>
            <a:r>
              <a:rPr lang="en-US" altLang="ja-JP" dirty="0"/>
              <a:t>W</a:t>
            </a:r>
            <a:endParaRPr kumimoji="1" lang="ja-JP" altLang="en-US" dirty="0"/>
          </a:p>
        </p:txBody>
      </p:sp>
      <p:cxnSp>
        <p:nvCxnSpPr>
          <p:cNvPr id="51" name="直線コネクタ 50"/>
          <p:cNvCxnSpPr>
            <a:endCxn id="50" idx="0"/>
          </p:cNvCxnSpPr>
          <p:nvPr/>
        </p:nvCxnSpPr>
        <p:spPr>
          <a:xfrm flipH="1">
            <a:off x="5168602" y="2377204"/>
            <a:ext cx="2275" cy="1137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左大かっこ 54"/>
          <p:cNvSpPr/>
          <p:nvPr/>
        </p:nvSpPr>
        <p:spPr>
          <a:xfrm rot="10800000">
            <a:off x="5690740" y="4155382"/>
            <a:ext cx="247542" cy="866798"/>
          </a:xfrm>
          <a:prstGeom prst="leftBracket">
            <a:avLst>
              <a:gd name="adj" fmla="val 4809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左大かっこ 55"/>
          <p:cNvSpPr/>
          <p:nvPr/>
        </p:nvSpPr>
        <p:spPr>
          <a:xfrm rot="5400000">
            <a:off x="5690740" y="4707801"/>
            <a:ext cx="247542" cy="876300"/>
          </a:xfrm>
          <a:prstGeom prst="leftBracket">
            <a:avLst>
              <a:gd name="adj" fmla="val 5707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左大かっこ 56"/>
          <p:cNvSpPr/>
          <p:nvPr/>
        </p:nvSpPr>
        <p:spPr>
          <a:xfrm rot="10800000">
            <a:off x="4797388" y="4155382"/>
            <a:ext cx="247542" cy="876300"/>
          </a:xfrm>
          <a:prstGeom prst="leftBracket">
            <a:avLst>
              <a:gd name="adj" fmla="val 6476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左大かっこ 57"/>
          <p:cNvSpPr/>
          <p:nvPr/>
        </p:nvSpPr>
        <p:spPr>
          <a:xfrm rot="5400000">
            <a:off x="4704002" y="4772418"/>
            <a:ext cx="247542" cy="765746"/>
          </a:xfrm>
          <a:prstGeom prst="leftBracket">
            <a:avLst>
              <a:gd name="adj" fmla="val 4552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0" name="直線矢印コネクタ 59"/>
          <p:cNvCxnSpPr/>
          <p:nvPr/>
        </p:nvCxnSpPr>
        <p:spPr>
          <a:xfrm>
            <a:off x="5376361" y="5269722"/>
            <a:ext cx="0" cy="1254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/>
          <p:nvPr/>
        </p:nvCxnSpPr>
        <p:spPr>
          <a:xfrm>
            <a:off x="5210646" y="5278899"/>
            <a:ext cx="0" cy="1254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正方形/長方形 63"/>
          <p:cNvSpPr/>
          <p:nvPr/>
        </p:nvSpPr>
        <p:spPr>
          <a:xfrm>
            <a:off x="3670717" y="5278899"/>
            <a:ext cx="1264986" cy="64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PLC1A-O</a:t>
            </a:r>
            <a:endParaRPr kumimoji="1" lang="ja-JP" altLang="en-US" dirty="0"/>
          </a:p>
        </p:txBody>
      </p:sp>
      <p:sp>
        <p:nvSpPr>
          <p:cNvPr id="65" name="正方形/長方形 64"/>
          <p:cNvSpPr/>
          <p:nvPr/>
        </p:nvSpPr>
        <p:spPr>
          <a:xfrm>
            <a:off x="5671363" y="5269722"/>
            <a:ext cx="1215745" cy="64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PLC1B-O</a:t>
            </a:r>
            <a:endParaRPr kumimoji="1" lang="ja-JP" altLang="en-US" dirty="0"/>
          </a:p>
        </p:txBody>
      </p:sp>
      <p:cxnSp>
        <p:nvCxnSpPr>
          <p:cNvPr id="67" name="直線矢印コネクタ 66"/>
          <p:cNvCxnSpPr/>
          <p:nvPr/>
        </p:nvCxnSpPr>
        <p:spPr>
          <a:xfrm flipH="1">
            <a:off x="362857" y="4935819"/>
            <a:ext cx="3191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/>
          <p:nvPr/>
        </p:nvCxnSpPr>
        <p:spPr>
          <a:xfrm>
            <a:off x="3223018" y="871819"/>
            <a:ext cx="0" cy="1505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80" name="グループ化 79"/>
          <p:cNvGrpSpPr/>
          <p:nvPr/>
        </p:nvGrpSpPr>
        <p:grpSpPr>
          <a:xfrm>
            <a:off x="8109897" y="2982378"/>
            <a:ext cx="3151277" cy="235305"/>
            <a:chOff x="228477" y="4470494"/>
            <a:chExt cx="1353340" cy="120660"/>
          </a:xfrm>
        </p:grpSpPr>
        <p:sp>
          <p:nvSpPr>
            <p:cNvPr id="81" name="正方形/長方形 80"/>
            <p:cNvSpPr/>
            <p:nvPr/>
          </p:nvSpPr>
          <p:spPr>
            <a:xfrm>
              <a:off x="228477" y="4470494"/>
              <a:ext cx="120660" cy="120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82" name="正方形/長方形 81"/>
            <p:cNvSpPr/>
            <p:nvPr/>
          </p:nvSpPr>
          <p:spPr>
            <a:xfrm>
              <a:off x="1461157" y="4470494"/>
              <a:ext cx="120660" cy="120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cxnSp>
          <p:nvCxnSpPr>
            <p:cNvPr id="83" name="直線コネクタ 82"/>
            <p:cNvCxnSpPr>
              <a:stCxn id="81" idx="3"/>
              <a:endCxn id="82" idx="1"/>
            </p:cNvCxnSpPr>
            <p:nvPr/>
          </p:nvCxnSpPr>
          <p:spPr>
            <a:xfrm>
              <a:off x="349137" y="4530824"/>
              <a:ext cx="11120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正方形/長方形 83"/>
          <p:cNvSpPr/>
          <p:nvPr/>
        </p:nvSpPr>
        <p:spPr>
          <a:xfrm>
            <a:off x="8250376" y="4101154"/>
            <a:ext cx="1162594" cy="64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PLC</a:t>
            </a:r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85" name="正方形/長方形 84"/>
          <p:cNvSpPr/>
          <p:nvPr/>
        </p:nvSpPr>
        <p:spPr>
          <a:xfrm>
            <a:off x="9958100" y="4101154"/>
            <a:ext cx="1162594" cy="64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PLC2</a:t>
            </a:r>
            <a:endParaRPr kumimoji="1" lang="ja-JP" altLang="en-US" dirty="0"/>
          </a:p>
        </p:txBody>
      </p:sp>
      <p:cxnSp>
        <p:nvCxnSpPr>
          <p:cNvPr id="87" name="直線コネクタ 86"/>
          <p:cNvCxnSpPr>
            <a:stCxn id="84" idx="0"/>
          </p:cNvCxnSpPr>
          <p:nvPr/>
        </p:nvCxnSpPr>
        <p:spPr>
          <a:xfrm flipV="1">
            <a:off x="8831673" y="3100031"/>
            <a:ext cx="3983" cy="1001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/>
          <p:cNvCxnSpPr/>
          <p:nvPr/>
        </p:nvCxnSpPr>
        <p:spPr>
          <a:xfrm flipV="1">
            <a:off x="10531432" y="3107470"/>
            <a:ext cx="0" cy="1001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正方形/長方形 88"/>
          <p:cNvSpPr/>
          <p:nvPr/>
        </p:nvSpPr>
        <p:spPr>
          <a:xfrm>
            <a:off x="7701638" y="2072609"/>
            <a:ext cx="1636237" cy="440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LST71</a:t>
            </a:r>
            <a:r>
              <a:rPr lang="ja-JP" altLang="en-US" dirty="0" smtClean="0"/>
              <a:t> </a:t>
            </a:r>
            <a:r>
              <a:rPr lang="en-US" altLang="ja-JP" dirty="0" smtClean="0"/>
              <a:t>PLC</a:t>
            </a:r>
            <a:r>
              <a:rPr lang="ja-JP" altLang="en-US" dirty="0" smtClean="0"/>
              <a:t>盤</a:t>
            </a:r>
            <a:endParaRPr lang="en-US" altLang="ja-JP" dirty="0" smtClean="0"/>
          </a:p>
        </p:txBody>
      </p:sp>
      <p:sp>
        <p:nvSpPr>
          <p:cNvPr id="90" name="正方形/長方形 89"/>
          <p:cNvSpPr/>
          <p:nvPr/>
        </p:nvSpPr>
        <p:spPr>
          <a:xfrm>
            <a:off x="7569276" y="1849356"/>
            <a:ext cx="4288895" cy="323064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/>
          <p:cNvSpPr/>
          <p:nvPr/>
        </p:nvSpPr>
        <p:spPr>
          <a:xfrm>
            <a:off x="928915" y="1320801"/>
            <a:ext cx="6135204" cy="534947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9" name="直線コネクタ 98"/>
          <p:cNvCxnSpPr/>
          <p:nvPr/>
        </p:nvCxnSpPr>
        <p:spPr>
          <a:xfrm>
            <a:off x="4303210" y="871819"/>
            <a:ext cx="0" cy="1505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/>
          <p:nvPr/>
        </p:nvCxnSpPr>
        <p:spPr>
          <a:xfrm flipH="1">
            <a:off x="9751990" y="835929"/>
            <a:ext cx="9352" cy="2271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/>
          <p:cNvCxnSpPr/>
          <p:nvPr/>
        </p:nvCxnSpPr>
        <p:spPr>
          <a:xfrm flipH="1">
            <a:off x="4310287" y="859506"/>
            <a:ext cx="5441703" cy="12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テキスト ボックス 111"/>
          <p:cNvSpPr txBox="1"/>
          <p:nvPr/>
        </p:nvSpPr>
        <p:spPr>
          <a:xfrm>
            <a:off x="1799830" y="4588781"/>
            <a:ext cx="1249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社内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6622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1242458" y="1454078"/>
            <a:ext cx="3151277" cy="235305"/>
            <a:chOff x="228477" y="4470494"/>
            <a:chExt cx="1353340" cy="120660"/>
          </a:xfrm>
        </p:grpSpPr>
        <p:sp>
          <p:nvSpPr>
            <p:cNvPr id="3" name="正方形/長方形 2"/>
            <p:cNvSpPr/>
            <p:nvPr/>
          </p:nvSpPr>
          <p:spPr>
            <a:xfrm>
              <a:off x="228477" y="4470494"/>
              <a:ext cx="120660" cy="120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1461157" y="4470494"/>
              <a:ext cx="120660" cy="120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cxnSp>
          <p:nvCxnSpPr>
            <p:cNvPr id="5" name="直線コネクタ 4"/>
            <p:cNvCxnSpPr>
              <a:stCxn id="3" idx="3"/>
              <a:endCxn id="4" idx="1"/>
            </p:cNvCxnSpPr>
            <p:nvPr/>
          </p:nvCxnSpPr>
          <p:spPr>
            <a:xfrm>
              <a:off x="349137" y="4530824"/>
              <a:ext cx="11120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直線コネクタ 6"/>
          <p:cNvCxnSpPr/>
          <p:nvPr/>
        </p:nvCxnSpPr>
        <p:spPr>
          <a:xfrm>
            <a:off x="1907177" y="640080"/>
            <a:ext cx="0" cy="931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5033814" y="1571730"/>
            <a:ext cx="0" cy="931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2651759" y="1571730"/>
            <a:ext cx="0" cy="93165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2070462" y="2503380"/>
            <a:ext cx="1162594" cy="64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LST72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4112776" y="2503380"/>
            <a:ext cx="1162594" cy="64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G/</a:t>
            </a:r>
            <a:r>
              <a:rPr lang="en-US" altLang="ja-JP" dirty="0"/>
              <a:t>W</a:t>
            </a:r>
            <a:endParaRPr kumimoji="1" lang="ja-JP" altLang="en-US" dirty="0"/>
          </a:p>
        </p:txBody>
      </p:sp>
      <p:sp>
        <p:nvSpPr>
          <p:cNvPr id="17" name="右大かっこ 16"/>
          <p:cNvSpPr/>
          <p:nvPr/>
        </p:nvSpPr>
        <p:spPr>
          <a:xfrm>
            <a:off x="4189237" y="3143460"/>
            <a:ext cx="204498" cy="914400"/>
          </a:xfrm>
          <a:prstGeom prst="rightBracket">
            <a:avLst>
              <a:gd name="adj" fmla="val 4326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右大かっこ 18"/>
          <p:cNvSpPr/>
          <p:nvPr/>
        </p:nvSpPr>
        <p:spPr>
          <a:xfrm>
            <a:off x="4931565" y="3143460"/>
            <a:ext cx="204498" cy="914400"/>
          </a:xfrm>
          <a:prstGeom prst="rightBracket">
            <a:avLst>
              <a:gd name="adj" fmla="val 4326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6155090" y="2503380"/>
            <a:ext cx="1162594" cy="64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PL</a:t>
            </a:r>
            <a:r>
              <a:rPr lang="en-US" altLang="ja-JP" dirty="0"/>
              <a:t>C</a:t>
            </a:r>
            <a:endParaRPr kumimoji="1" lang="ja-JP" altLang="en-US" dirty="0"/>
          </a:p>
        </p:txBody>
      </p:sp>
      <p:sp>
        <p:nvSpPr>
          <p:cNvPr id="21" name="右大かっこ 20"/>
          <p:cNvSpPr/>
          <p:nvPr/>
        </p:nvSpPr>
        <p:spPr>
          <a:xfrm>
            <a:off x="6436515" y="3143460"/>
            <a:ext cx="204498" cy="914400"/>
          </a:xfrm>
          <a:prstGeom prst="rightBracket">
            <a:avLst>
              <a:gd name="adj" fmla="val 4326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右大かっこ 23"/>
          <p:cNvSpPr/>
          <p:nvPr/>
        </p:nvSpPr>
        <p:spPr>
          <a:xfrm rot="16200000">
            <a:off x="6423272" y="3712552"/>
            <a:ext cx="230985" cy="921600"/>
          </a:xfrm>
          <a:prstGeom prst="rightBracket">
            <a:avLst>
              <a:gd name="adj" fmla="val 4326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0" y="199352"/>
            <a:ext cx="1636237" cy="440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LST72</a:t>
            </a:r>
          </a:p>
        </p:txBody>
      </p:sp>
    </p:spTree>
    <p:extLst>
      <p:ext uri="{BB962C8B-B14F-4D97-AF65-F5344CB8AC3E}">
        <p14:creationId xmlns:p14="http://schemas.microsoft.com/office/powerpoint/2010/main" val="3936043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2119087" y="1669142"/>
            <a:ext cx="1480457" cy="551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LST81</a:t>
            </a:r>
            <a:endParaRPr kumimoji="1" lang="ja-JP" altLang="en-US" dirty="0"/>
          </a:p>
        </p:txBody>
      </p:sp>
      <p:cxnSp>
        <p:nvCxnSpPr>
          <p:cNvPr id="8" name="直線矢印コネクタ 7"/>
          <p:cNvCxnSpPr>
            <a:stCxn id="6" idx="0"/>
          </p:cNvCxnSpPr>
          <p:nvPr/>
        </p:nvCxnSpPr>
        <p:spPr>
          <a:xfrm flipH="1" flipV="1">
            <a:off x="2859315" y="319314"/>
            <a:ext cx="1" cy="1349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2931887" y="994228"/>
            <a:ext cx="1335314" cy="377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10BASE-T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2119087" y="3018970"/>
            <a:ext cx="1480457" cy="551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PLC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18768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988838" y="3410403"/>
            <a:ext cx="1117600" cy="6676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LST82</a:t>
            </a:r>
            <a:endParaRPr kumimoji="1" lang="ja-JP" altLang="en-US" dirty="0"/>
          </a:p>
        </p:txBody>
      </p:sp>
      <p:grpSp>
        <p:nvGrpSpPr>
          <p:cNvPr id="3" name="グループ化 2"/>
          <p:cNvGrpSpPr/>
          <p:nvPr/>
        </p:nvGrpSpPr>
        <p:grpSpPr>
          <a:xfrm>
            <a:off x="1266679" y="2307066"/>
            <a:ext cx="3151277" cy="235305"/>
            <a:chOff x="228477" y="4470494"/>
            <a:chExt cx="1353340" cy="120660"/>
          </a:xfrm>
        </p:grpSpPr>
        <p:sp>
          <p:nvSpPr>
            <p:cNvPr id="4" name="正方形/長方形 3"/>
            <p:cNvSpPr/>
            <p:nvPr/>
          </p:nvSpPr>
          <p:spPr>
            <a:xfrm>
              <a:off x="228477" y="4470494"/>
              <a:ext cx="120660" cy="120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1461157" y="4470494"/>
              <a:ext cx="120660" cy="120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cxnSp>
          <p:nvCxnSpPr>
            <p:cNvPr id="6" name="直線コネクタ 5"/>
            <p:cNvCxnSpPr>
              <a:stCxn id="4" idx="3"/>
              <a:endCxn id="5" idx="1"/>
            </p:cNvCxnSpPr>
            <p:nvPr/>
          </p:nvCxnSpPr>
          <p:spPr>
            <a:xfrm>
              <a:off x="349137" y="4530824"/>
              <a:ext cx="11120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直線コネクタ 7"/>
          <p:cNvCxnSpPr/>
          <p:nvPr/>
        </p:nvCxnSpPr>
        <p:spPr>
          <a:xfrm>
            <a:off x="1683204" y="2424718"/>
            <a:ext cx="0" cy="985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endCxn id="28" idx="0"/>
          </p:cNvCxnSpPr>
          <p:nvPr/>
        </p:nvCxnSpPr>
        <p:spPr>
          <a:xfrm>
            <a:off x="2752627" y="2424718"/>
            <a:ext cx="0" cy="985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 flipH="1">
            <a:off x="2094100" y="1198226"/>
            <a:ext cx="12338" cy="1226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2953597" y="1374672"/>
            <a:ext cx="1970" cy="1050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 flipH="1">
            <a:off x="3386302" y="1610764"/>
            <a:ext cx="10769" cy="813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3838575" y="1773555"/>
            <a:ext cx="7434" cy="651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グループ化 21"/>
          <p:cNvGrpSpPr/>
          <p:nvPr/>
        </p:nvGrpSpPr>
        <p:grpSpPr>
          <a:xfrm>
            <a:off x="3206868" y="3012306"/>
            <a:ext cx="2321283" cy="235305"/>
            <a:chOff x="228477" y="4470494"/>
            <a:chExt cx="1353340" cy="120660"/>
          </a:xfrm>
        </p:grpSpPr>
        <p:sp>
          <p:nvSpPr>
            <p:cNvPr id="23" name="正方形/長方形 22"/>
            <p:cNvSpPr/>
            <p:nvPr/>
          </p:nvSpPr>
          <p:spPr>
            <a:xfrm>
              <a:off x="228477" y="4470494"/>
              <a:ext cx="120660" cy="120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1461157" y="4470494"/>
              <a:ext cx="120660" cy="120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cxnSp>
          <p:nvCxnSpPr>
            <p:cNvPr id="25" name="直線コネクタ 24"/>
            <p:cNvCxnSpPr>
              <a:stCxn id="23" idx="3"/>
              <a:endCxn id="24" idx="1"/>
            </p:cNvCxnSpPr>
            <p:nvPr/>
          </p:nvCxnSpPr>
          <p:spPr>
            <a:xfrm>
              <a:off x="349137" y="4530824"/>
              <a:ext cx="11120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直線コネクタ 25"/>
          <p:cNvCxnSpPr/>
          <p:nvPr/>
        </p:nvCxnSpPr>
        <p:spPr>
          <a:xfrm>
            <a:off x="2985198" y="4078059"/>
            <a:ext cx="3271" cy="427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2193827" y="3410402"/>
            <a:ext cx="1117600" cy="6676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G/W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833482" y="1943100"/>
            <a:ext cx="4767217" cy="27813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コネクタ 32"/>
          <p:cNvCxnSpPr/>
          <p:nvPr/>
        </p:nvCxnSpPr>
        <p:spPr>
          <a:xfrm>
            <a:off x="3694002" y="3129958"/>
            <a:ext cx="18367" cy="1375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左大かっこ 33"/>
          <p:cNvSpPr/>
          <p:nvPr/>
        </p:nvSpPr>
        <p:spPr>
          <a:xfrm rot="10800000">
            <a:off x="2369518" y="4078059"/>
            <a:ext cx="247542" cy="876300"/>
          </a:xfrm>
          <a:prstGeom prst="leftBracket">
            <a:avLst>
              <a:gd name="adj" fmla="val 6476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コネクタ 36"/>
          <p:cNvCxnSpPr/>
          <p:nvPr/>
        </p:nvCxnSpPr>
        <p:spPr>
          <a:xfrm flipH="1">
            <a:off x="2985198" y="4505325"/>
            <a:ext cx="7271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>
            <a:off x="4367509" y="3129958"/>
            <a:ext cx="0" cy="985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正方形/長方形 43"/>
          <p:cNvSpPr/>
          <p:nvPr/>
        </p:nvSpPr>
        <p:spPr>
          <a:xfrm>
            <a:off x="5863778" y="1943100"/>
            <a:ext cx="1245047" cy="32004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7" name="直線コネクタ 46"/>
          <p:cNvCxnSpPr/>
          <p:nvPr/>
        </p:nvCxnSpPr>
        <p:spPr>
          <a:xfrm flipH="1">
            <a:off x="3838576" y="1773554"/>
            <a:ext cx="29955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6044217" y="3334061"/>
            <a:ext cx="884167" cy="4667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PLC</a:t>
            </a:r>
          </a:p>
        </p:txBody>
      </p:sp>
      <p:cxnSp>
        <p:nvCxnSpPr>
          <p:cNvPr id="52" name="直線コネクタ 51"/>
          <p:cNvCxnSpPr/>
          <p:nvPr/>
        </p:nvCxnSpPr>
        <p:spPr>
          <a:xfrm>
            <a:off x="6834126" y="1773554"/>
            <a:ext cx="0" cy="1560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正方形/長方形 56"/>
          <p:cNvSpPr/>
          <p:nvPr/>
        </p:nvSpPr>
        <p:spPr>
          <a:xfrm>
            <a:off x="5891687" y="2001644"/>
            <a:ext cx="762000" cy="305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/>
              <a:t>PLC82-2-11</a:t>
            </a:r>
            <a:endParaRPr kumimoji="1" lang="ja-JP" altLang="en-US" sz="800" dirty="0"/>
          </a:p>
        </p:txBody>
      </p:sp>
      <p:sp>
        <p:nvSpPr>
          <p:cNvPr id="62" name="正方形/長方形 61"/>
          <p:cNvSpPr/>
          <p:nvPr/>
        </p:nvSpPr>
        <p:spPr>
          <a:xfrm>
            <a:off x="7363236" y="1943100"/>
            <a:ext cx="1245047" cy="32004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/>
          <p:cNvSpPr/>
          <p:nvPr/>
        </p:nvSpPr>
        <p:spPr>
          <a:xfrm>
            <a:off x="7543675" y="3334061"/>
            <a:ext cx="884167" cy="4667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PLC</a:t>
            </a:r>
          </a:p>
        </p:txBody>
      </p:sp>
      <p:sp>
        <p:nvSpPr>
          <p:cNvPr id="64" name="正方形/長方形 63"/>
          <p:cNvSpPr/>
          <p:nvPr/>
        </p:nvSpPr>
        <p:spPr>
          <a:xfrm>
            <a:off x="7391145" y="2001644"/>
            <a:ext cx="762000" cy="305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/>
              <a:t>PLC82-2-12</a:t>
            </a:r>
            <a:endParaRPr kumimoji="1" lang="ja-JP" altLang="en-US" sz="800" dirty="0"/>
          </a:p>
        </p:txBody>
      </p:sp>
      <p:cxnSp>
        <p:nvCxnSpPr>
          <p:cNvPr id="66" name="直線コネクタ 65"/>
          <p:cNvCxnSpPr/>
          <p:nvPr/>
        </p:nvCxnSpPr>
        <p:spPr>
          <a:xfrm flipH="1" flipV="1">
            <a:off x="3397072" y="1616478"/>
            <a:ext cx="4934737" cy="6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/>
          <p:nvPr/>
        </p:nvCxnSpPr>
        <p:spPr>
          <a:xfrm>
            <a:off x="8326426" y="1619676"/>
            <a:ext cx="15826" cy="1714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/>
          <p:cNvSpPr/>
          <p:nvPr/>
        </p:nvSpPr>
        <p:spPr>
          <a:xfrm>
            <a:off x="888409" y="1972372"/>
            <a:ext cx="762000" cy="305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/>
              <a:t>PLC82-2</a:t>
            </a:r>
            <a:endParaRPr kumimoji="1" lang="ja-JP" altLang="en-US" sz="800" dirty="0"/>
          </a:p>
        </p:txBody>
      </p:sp>
      <p:sp>
        <p:nvSpPr>
          <p:cNvPr id="72" name="正方形/長方形 71"/>
          <p:cNvSpPr/>
          <p:nvPr/>
        </p:nvSpPr>
        <p:spPr>
          <a:xfrm>
            <a:off x="8836069" y="1943100"/>
            <a:ext cx="1245047" cy="32004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72"/>
          <p:cNvSpPr/>
          <p:nvPr/>
        </p:nvSpPr>
        <p:spPr>
          <a:xfrm>
            <a:off x="9016508" y="3334061"/>
            <a:ext cx="884167" cy="4667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PLC</a:t>
            </a:r>
          </a:p>
        </p:txBody>
      </p:sp>
      <p:sp>
        <p:nvSpPr>
          <p:cNvPr id="74" name="正方形/長方形 73"/>
          <p:cNvSpPr/>
          <p:nvPr/>
        </p:nvSpPr>
        <p:spPr>
          <a:xfrm>
            <a:off x="8863978" y="2001644"/>
            <a:ext cx="762000" cy="305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/>
              <a:t>PLC82-2-13</a:t>
            </a:r>
            <a:endParaRPr kumimoji="1" lang="ja-JP" altLang="en-US" sz="800" dirty="0"/>
          </a:p>
        </p:txBody>
      </p:sp>
      <p:cxnSp>
        <p:nvCxnSpPr>
          <p:cNvPr id="77" name="直線コネクタ 76"/>
          <p:cNvCxnSpPr/>
          <p:nvPr/>
        </p:nvCxnSpPr>
        <p:spPr>
          <a:xfrm flipH="1" flipV="1">
            <a:off x="2953598" y="1393933"/>
            <a:ext cx="6817419" cy="2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/>
          <p:nvPr/>
        </p:nvCxnSpPr>
        <p:spPr>
          <a:xfrm flipH="1">
            <a:off x="9759686" y="1393933"/>
            <a:ext cx="11331" cy="1940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正方形/長方形 82"/>
          <p:cNvSpPr/>
          <p:nvPr/>
        </p:nvSpPr>
        <p:spPr>
          <a:xfrm>
            <a:off x="10381259" y="1943100"/>
            <a:ext cx="1349828" cy="1438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/>
          <p:cNvSpPr/>
          <p:nvPr/>
        </p:nvSpPr>
        <p:spPr>
          <a:xfrm>
            <a:off x="10499972" y="1986181"/>
            <a:ext cx="762000" cy="305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/>
              <a:t>PLC82-2-14</a:t>
            </a:r>
            <a:endParaRPr kumimoji="1" lang="ja-JP" altLang="en-US" sz="800" dirty="0"/>
          </a:p>
        </p:txBody>
      </p:sp>
      <p:cxnSp>
        <p:nvCxnSpPr>
          <p:cNvPr id="86" name="直線コネクタ 85"/>
          <p:cNvCxnSpPr/>
          <p:nvPr/>
        </p:nvCxnSpPr>
        <p:spPr>
          <a:xfrm flipH="1" flipV="1">
            <a:off x="2097476" y="1221063"/>
            <a:ext cx="9385447" cy="16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/>
          <p:cNvCxnSpPr/>
          <p:nvPr/>
        </p:nvCxnSpPr>
        <p:spPr>
          <a:xfrm>
            <a:off x="11481977" y="1237861"/>
            <a:ext cx="16573" cy="1365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正方形/長方形 90"/>
          <p:cNvSpPr/>
          <p:nvPr/>
        </p:nvSpPr>
        <p:spPr>
          <a:xfrm>
            <a:off x="10691252" y="2603003"/>
            <a:ext cx="884167" cy="4667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PLC</a:t>
            </a:r>
          </a:p>
        </p:txBody>
      </p:sp>
      <p:sp>
        <p:nvSpPr>
          <p:cNvPr id="93" name="正方形/長方形 92"/>
          <p:cNvSpPr/>
          <p:nvPr/>
        </p:nvSpPr>
        <p:spPr>
          <a:xfrm>
            <a:off x="1130789" y="4871325"/>
            <a:ext cx="1349828" cy="1438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/>
          <p:cNvSpPr/>
          <p:nvPr/>
        </p:nvSpPr>
        <p:spPr>
          <a:xfrm>
            <a:off x="1249502" y="4914406"/>
            <a:ext cx="762000" cy="305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/>
              <a:t>PLC82-2-14</a:t>
            </a:r>
            <a:endParaRPr kumimoji="1" lang="ja-JP" altLang="en-US" sz="800" dirty="0"/>
          </a:p>
        </p:txBody>
      </p:sp>
    </p:spTree>
    <p:extLst>
      <p:ext uri="{BB962C8B-B14F-4D97-AF65-F5344CB8AC3E}">
        <p14:creationId xmlns:p14="http://schemas.microsoft.com/office/powerpoint/2010/main" val="869443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652362" y="1002392"/>
            <a:ext cx="1480457" cy="551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LST83</a:t>
            </a:r>
            <a:endParaRPr kumimoji="1" lang="ja-JP" altLang="en-US" dirty="0"/>
          </a:p>
        </p:txBody>
      </p:sp>
      <p:sp>
        <p:nvSpPr>
          <p:cNvPr id="3" name="右大かっこ 2"/>
          <p:cNvSpPr/>
          <p:nvPr/>
        </p:nvSpPr>
        <p:spPr>
          <a:xfrm>
            <a:off x="2392590" y="1553935"/>
            <a:ext cx="314325" cy="914400"/>
          </a:xfrm>
          <a:prstGeom prst="rightBracket">
            <a:avLst>
              <a:gd name="adj" fmla="val 4772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右大かっこ 3"/>
          <p:cNvSpPr/>
          <p:nvPr/>
        </p:nvSpPr>
        <p:spPr>
          <a:xfrm rot="16200000">
            <a:off x="2235428" y="2168297"/>
            <a:ext cx="314325" cy="914400"/>
          </a:xfrm>
          <a:prstGeom prst="rightBracket">
            <a:avLst>
              <a:gd name="adj" fmla="val 4772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502342" y="2782660"/>
            <a:ext cx="866095" cy="4082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PL</a:t>
            </a:r>
            <a:r>
              <a:rPr lang="en-US" altLang="ja-JP" dirty="0"/>
              <a:t>C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416743" y="4219575"/>
            <a:ext cx="866095" cy="4082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PL</a:t>
            </a:r>
            <a:r>
              <a:rPr lang="en-US" altLang="ja-JP" dirty="0"/>
              <a:t>C</a:t>
            </a:r>
            <a:endParaRPr kumimoji="1" lang="ja-JP" altLang="en-US" dirty="0"/>
          </a:p>
        </p:txBody>
      </p:sp>
      <p:cxnSp>
        <p:nvCxnSpPr>
          <p:cNvPr id="8" name="直線コネクタ 7"/>
          <p:cNvCxnSpPr>
            <a:stCxn id="4" idx="1"/>
            <a:endCxn id="6" idx="0"/>
          </p:cNvCxnSpPr>
          <p:nvPr/>
        </p:nvCxnSpPr>
        <p:spPr>
          <a:xfrm>
            <a:off x="2849791" y="2782660"/>
            <a:ext cx="0" cy="14369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1828800" y="3461657"/>
            <a:ext cx="1750423" cy="139772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1060177" y="326572"/>
            <a:ext cx="2519046" cy="303058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1173389" y="492008"/>
            <a:ext cx="762000" cy="305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/>
              <a:t>PLC83</a:t>
            </a:r>
            <a:endParaRPr kumimoji="1" lang="ja-JP" altLang="en-US" sz="800" dirty="0"/>
          </a:p>
        </p:txBody>
      </p:sp>
      <p:sp>
        <p:nvSpPr>
          <p:cNvPr id="16" name="正方形/長方形 15"/>
          <p:cNvSpPr/>
          <p:nvPr/>
        </p:nvSpPr>
        <p:spPr>
          <a:xfrm>
            <a:off x="1935389" y="3508931"/>
            <a:ext cx="762000" cy="305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/>
              <a:t>PLC83A-6</a:t>
            </a:r>
            <a:endParaRPr kumimoji="1" lang="ja-JP" altLang="en-US" sz="800" dirty="0"/>
          </a:p>
        </p:txBody>
      </p:sp>
    </p:spTree>
    <p:extLst>
      <p:ext uri="{BB962C8B-B14F-4D97-AF65-F5344CB8AC3E}">
        <p14:creationId xmlns:p14="http://schemas.microsoft.com/office/powerpoint/2010/main" val="1247350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510852" y="323625"/>
          <a:ext cx="11384580" cy="6527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7698">
                  <a:extLst>
                    <a:ext uri="{9D8B030D-6E8A-4147-A177-3AD203B41FA5}">
                      <a16:colId xmlns:a16="http://schemas.microsoft.com/office/drawing/2014/main" val="3651780965"/>
                    </a:ext>
                  </a:extLst>
                </a:gridCol>
                <a:gridCol w="527049">
                  <a:extLst>
                    <a:ext uri="{9D8B030D-6E8A-4147-A177-3AD203B41FA5}">
                      <a16:colId xmlns:a16="http://schemas.microsoft.com/office/drawing/2014/main" val="141061876"/>
                    </a:ext>
                  </a:extLst>
                </a:gridCol>
                <a:gridCol w="527049">
                  <a:extLst>
                    <a:ext uri="{9D8B030D-6E8A-4147-A177-3AD203B41FA5}">
                      <a16:colId xmlns:a16="http://schemas.microsoft.com/office/drawing/2014/main" val="1807012327"/>
                    </a:ext>
                  </a:extLst>
                </a:gridCol>
                <a:gridCol w="527049">
                  <a:extLst>
                    <a:ext uri="{9D8B030D-6E8A-4147-A177-3AD203B41FA5}">
                      <a16:colId xmlns:a16="http://schemas.microsoft.com/office/drawing/2014/main" val="388609346"/>
                    </a:ext>
                  </a:extLst>
                </a:gridCol>
                <a:gridCol w="527049">
                  <a:extLst>
                    <a:ext uri="{9D8B030D-6E8A-4147-A177-3AD203B41FA5}">
                      <a16:colId xmlns:a16="http://schemas.microsoft.com/office/drawing/2014/main" val="1185456380"/>
                    </a:ext>
                  </a:extLst>
                </a:gridCol>
                <a:gridCol w="527049">
                  <a:extLst>
                    <a:ext uri="{9D8B030D-6E8A-4147-A177-3AD203B41FA5}">
                      <a16:colId xmlns:a16="http://schemas.microsoft.com/office/drawing/2014/main" val="2409428116"/>
                    </a:ext>
                  </a:extLst>
                </a:gridCol>
                <a:gridCol w="527049">
                  <a:extLst>
                    <a:ext uri="{9D8B030D-6E8A-4147-A177-3AD203B41FA5}">
                      <a16:colId xmlns:a16="http://schemas.microsoft.com/office/drawing/2014/main" val="2522034355"/>
                    </a:ext>
                  </a:extLst>
                </a:gridCol>
                <a:gridCol w="527049">
                  <a:extLst>
                    <a:ext uri="{9D8B030D-6E8A-4147-A177-3AD203B41FA5}">
                      <a16:colId xmlns:a16="http://schemas.microsoft.com/office/drawing/2014/main" val="2914580977"/>
                    </a:ext>
                  </a:extLst>
                </a:gridCol>
                <a:gridCol w="527049">
                  <a:extLst>
                    <a:ext uri="{9D8B030D-6E8A-4147-A177-3AD203B41FA5}">
                      <a16:colId xmlns:a16="http://schemas.microsoft.com/office/drawing/2014/main" val="3859082308"/>
                    </a:ext>
                  </a:extLst>
                </a:gridCol>
                <a:gridCol w="527049">
                  <a:extLst>
                    <a:ext uri="{9D8B030D-6E8A-4147-A177-3AD203B41FA5}">
                      <a16:colId xmlns:a16="http://schemas.microsoft.com/office/drawing/2014/main" val="889614386"/>
                    </a:ext>
                  </a:extLst>
                </a:gridCol>
                <a:gridCol w="527049">
                  <a:extLst>
                    <a:ext uri="{9D8B030D-6E8A-4147-A177-3AD203B41FA5}">
                      <a16:colId xmlns:a16="http://schemas.microsoft.com/office/drawing/2014/main" val="2184248158"/>
                    </a:ext>
                  </a:extLst>
                </a:gridCol>
                <a:gridCol w="527049">
                  <a:extLst>
                    <a:ext uri="{9D8B030D-6E8A-4147-A177-3AD203B41FA5}">
                      <a16:colId xmlns:a16="http://schemas.microsoft.com/office/drawing/2014/main" val="3808887960"/>
                    </a:ext>
                  </a:extLst>
                </a:gridCol>
                <a:gridCol w="527049">
                  <a:extLst>
                    <a:ext uri="{9D8B030D-6E8A-4147-A177-3AD203B41FA5}">
                      <a16:colId xmlns:a16="http://schemas.microsoft.com/office/drawing/2014/main" val="255250580"/>
                    </a:ext>
                  </a:extLst>
                </a:gridCol>
                <a:gridCol w="527049">
                  <a:extLst>
                    <a:ext uri="{9D8B030D-6E8A-4147-A177-3AD203B41FA5}">
                      <a16:colId xmlns:a16="http://schemas.microsoft.com/office/drawing/2014/main" val="338768031"/>
                    </a:ext>
                  </a:extLst>
                </a:gridCol>
                <a:gridCol w="527049">
                  <a:extLst>
                    <a:ext uri="{9D8B030D-6E8A-4147-A177-3AD203B41FA5}">
                      <a16:colId xmlns:a16="http://schemas.microsoft.com/office/drawing/2014/main" val="1692214547"/>
                    </a:ext>
                  </a:extLst>
                </a:gridCol>
                <a:gridCol w="527049">
                  <a:extLst>
                    <a:ext uri="{9D8B030D-6E8A-4147-A177-3AD203B41FA5}">
                      <a16:colId xmlns:a16="http://schemas.microsoft.com/office/drawing/2014/main" val="233651207"/>
                    </a:ext>
                  </a:extLst>
                </a:gridCol>
                <a:gridCol w="527049">
                  <a:extLst>
                    <a:ext uri="{9D8B030D-6E8A-4147-A177-3AD203B41FA5}">
                      <a16:colId xmlns:a16="http://schemas.microsoft.com/office/drawing/2014/main" val="3103578418"/>
                    </a:ext>
                  </a:extLst>
                </a:gridCol>
                <a:gridCol w="527049">
                  <a:extLst>
                    <a:ext uri="{9D8B030D-6E8A-4147-A177-3AD203B41FA5}">
                      <a16:colId xmlns:a16="http://schemas.microsoft.com/office/drawing/2014/main" val="3675565424"/>
                    </a:ext>
                  </a:extLst>
                </a:gridCol>
                <a:gridCol w="527049">
                  <a:extLst>
                    <a:ext uri="{9D8B030D-6E8A-4147-A177-3AD203B41FA5}">
                      <a16:colId xmlns:a16="http://schemas.microsoft.com/office/drawing/2014/main" val="3527910356"/>
                    </a:ext>
                  </a:extLst>
                </a:gridCol>
              </a:tblGrid>
              <a:tr h="251311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項目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</a:t>
                      </a:r>
                      <a:r>
                        <a:rPr kumimoji="1" lang="ja-JP" altLang="en-US" sz="10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年度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21</a:t>
                      </a:r>
                      <a:r>
                        <a:rPr kumimoji="1" lang="ja-JP" altLang="en-US" sz="10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年度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67363"/>
                  </a:ext>
                </a:extLst>
              </a:tr>
              <a:tr h="251311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5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6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7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8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9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10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11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12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5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6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7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8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9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890073"/>
                  </a:ext>
                </a:extLst>
              </a:tr>
              <a:tr h="228472">
                <a:tc gridSpan="19"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Both"/>
                        <a:tabLst/>
                        <a:defRPr/>
                      </a:pPr>
                      <a:r>
                        <a:rPr kumimoji="1" lang="ja-JP" altLang="en-US" sz="900" b="1" baseline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生産</a:t>
                      </a:r>
                      <a:r>
                        <a:rPr kumimoji="1" lang="en-US" altLang="ja-JP" sz="900" b="1" baseline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NW</a:t>
                      </a:r>
                      <a:r>
                        <a:rPr kumimoji="1" lang="ja-JP" altLang="en-US" sz="900" b="1" baseline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分離</a:t>
                      </a:r>
                      <a:r>
                        <a:rPr kumimoji="1" lang="en-US" altLang="ja-JP" sz="900" b="1" baseline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FW</a:t>
                      </a:r>
                      <a:r>
                        <a:rPr kumimoji="1" lang="ja-JP" altLang="en-US" sz="900" b="1" baseline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設置工事（情報システム部）</a:t>
                      </a:r>
                      <a:endParaRPr kumimoji="1" lang="en-US" altLang="ja-JP" sz="900" b="1" baseline="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en-US" altLang="ja-JP" sz="80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218122"/>
                  </a:ext>
                </a:extLst>
              </a:tr>
              <a:tr h="365506"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発注～機器手配</a:t>
                      </a:r>
                      <a:endParaRPr kumimoji="1" lang="en-US" altLang="ja-JP" sz="90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endParaRPr kumimoji="1" lang="ja-JP" altLang="en-US" sz="9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★</a:t>
                      </a:r>
                      <a:endParaRPr kumimoji="1" lang="en-US" altLang="ja-JP" sz="110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7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発注</a:t>
                      </a:r>
                      <a:endParaRPr kumimoji="1" lang="ja-JP" altLang="en-US" sz="7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11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★</a:t>
                      </a:r>
                      <a:endParaRPr kumimoji="1" lang="en-US" altLang="ja-JP" sz="110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sz="6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機器手配</a:t>
                      </a:r>
                      <a:endParaRPr kumimoji="1" lang="en-US" altLang="ja-JP" sz="60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431402"/>
                  </a:ext>
                </a:extLst>
              </a:tr>
              <a:tr h="258924"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設計</a:t>
                      </a:r>
                      <a:endParaRPr kumimoji="1" lang="en-US" altLang="ja-JP" sz="90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783745"/>
                  </a:ext>
                </a:extLst>
              </a:tr>
              <a:tr h="365506"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工事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11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★</a:t>
                      </a:r>
                      <a:endParaRPr kumimoji="1" lang="en-US" altLang="ja-JP" sz="110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r"/>
                      <a:r>
                        <a:rPr kumimoji="1" lang="ja-JP" altLang="en-US" sz="7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着工</a:t>
                      </a: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11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★</a:t>
                      </a:r>
                      <a:endParaRPr kumimoji="1" lang="en-US" altLang="ja-JP" sz="110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r"/>
                      <a:r>
                        <a:rPr kumimoji="1" lang="ja-JP" altLang="en-US" sz="7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完成</a:t>
                      </a: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5652"/>
                  </a:ext>
                </a:extLst>
              </a:tr>
              <a:tr h="228472">
                <a:tc gridSpan="19">
                  <a:txBody>
                    <a:bodyPr/>
                    <a:lstStyle/>
                    <a:p>
                      <a:r>
                        <a:rPr kumimoji="1" lang="en-US" altLang="ja-JP" sz="900" b="1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(2)</a:t>
                      </a:r>
                      <a:r>
                        <a:rPr kumimoji="1" lang="ja-JP" altLang="en-US" sz="900" b="1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</a:t>
                      </a:r>
                      <a:r>
                        <a:rPr kumimoji="1" lang="en-US" altLang="ja-JP" sz="900" b="1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IDMZ</a:t>
                      </a:r>
                      <a:r>
                        <a:rPr kumimoji="1" lang="ja-JP" altLang="en-US" sz="900" b="1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サーバ設置工事（情報システム部）</a:t>
                      </a:r>
                      <a:endParaRPr kumimoji="1" lang="ja-JP" altLang="en-US" sz="900" b="1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738186"/>
                  </a:ext>
                </a:extLst>
              </a:tr>
              <a:tr h="365506"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発注～機器手配</a:t>
                      </a:r>
                      <a:endParaRPr kumimoji="1" lang="en-US" altLang="ja-JP" sz="90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★</a:t>
                      </a:r>
                      <a:endParaRPr kumimoji="1" lang="en-US" altLang="ja-JP" sz="110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sz="7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発注</a:t>
                      </a: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★</a:t>
                      </a:r>
                      <a:endParaRPr kumimoji="1" lang="en-US" altLang="ja-JP" sz="110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sz="6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機器手配</a:t>
                      </a: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287298"/>
                  </a:ext>
                </a:extLst>
              </a:tr>
              <a:tr h="228472"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設計</a:t>
                      </a:r>
                      <a:endParaRPr kumimoji="1" lang="en-US" altLang="ja-JP" sz="90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969301"/>
                  </a:ext>
                </a:extLst>
              </a:tr>
              <a:tr h="365506"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工事</a:t>
                      </a:r>
                      <a:endParaRPr kumimoji="1" lang="en-US" altLang="ja-JP" sz="90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endParaRPr kumimoji="1" lang="ja-JP" altLang="en-US" sz="9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★</a:t>
                      </a:r>
                      <a:endParaRPr kumimoji="1" lang="en-US" altLang="ja-JP" sz="110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7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着工</a:t>
                      </a: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11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★</a:t>
                      </a:r>
                      <a:endParaRPr kumimoji="1" lang="en-US" altLang="ja-JP" sz="110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r"/>
                      <a:r>
                        <a:rPr kumimoji="1" lang="ja-JP" altLang="en-US" sz="7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完成</a:t>
                      </a: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115774"/>
                  </a:ext>
                </a:extLst>
              </a:tr>
              <a:tr h="228472">
                <a:tc gridSpan="19">
                  <a:txBody>
                    <a:bodyPr/>
                    <a:lstStyle/>
                    <a:p>
                      <a:r>
                        <a:rPr kumimoji="1" lang="en-US" altLang="ja-JP" sz="900" b="1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(3)</a:t>
                      </a:r>
                      <a:r>
                        <a:rPr kumimoji="1" lang="ja-JP" altLang="en-US" sz="900" b="1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生産</a:t>
                      </a:r>
                      <a:r>
                        <a:rPr kumimoji="1" lang="en-US" altLang="ja-JP" sz="900" b="1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NW</a:t>
                      </a:r>
                      <a:r>
                        <a:rPr kumimoji="1" lang="ja-JP" altLang="en-US" sz="900" b="1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敷設工事（情報システム部、広瀬製造部）</a:t>
                      </a:r>
                      <a:endParaRPr kumimoji="1" lang="en-US" altLang="ja-JP" sz="900" b="1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kumimoji="1" lang="ja-JP" altLang="en-US" sz="70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kumimoji="1" lang="en-US" altLang="ja-JP" sz="70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kumimoji="1" lang="en-US" altLang="ja-JP" sz="60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en-US" altLang="ja-JP" sz="80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793109"/>
                  </a:ext>
                </a:extLst>
              </a:tr>
              <a:tr h="487313"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見積取得</a:t>
                      </a:r>
                      <a:r>
                        <a:rPr kumimoji="1" lang="en-US" altLang="ja-JP" sz="9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~</a:t>
                      </a:r>
                      <a:r>
                        <a:rPr kumimoji="1" lang="ja-JP" altLang="en-US" sz="9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決裁</a:t>
                      </a:r>
                      <a:endParaRPr kumimoji="1" lang="en-US" altLang="ja-JP" sz="90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★</a:t>
                      </a:r>
                      <a:endParaRPr kumimoji="1" lang="en-US" altLang="ja-JP" sz="110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sz="7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現説</a:t>
                      </a:r>
                      <a:endParaRPr kumimoji="1" lang="ja-JP" altLang="en-US" sz="7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en-US" altLang="ja-JP" sz="60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★ </a:t>
                      </a:r>
                      <a:endParaRPr kumimoji="1" lang="en-US" altLang="ja-JP" sz="120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l"/>
                      <a:r>
                        <a:rPr kumimoji="1" lang="ja-JP" altLang="en-US" sz="7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見積</a:t>
                      </a:r>
                      <a:endParaRPr kumimoji="1" lang="en-US" altLang="ja-JP" sz="70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l"/>
                      <a:r>
                        <a:rPr kumimoji="1" lang="ja-JP" altLang="en-US" sz="7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取得</a:t>
                      </a:r>
                      <a:endParaRPr kumimoji="1" lang="en-US" altLang="ja-JP" sz="70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364618"/>
                  </a:ext>
                </a:extLst>
              </a:tr>
              <a:tr h="3959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発注～機器手配</a:t>
                      </a:r>
                      <a:endParaRPr kumimoji="1" lang="en-US" altLang="ja-JP" sz="90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endParaRPr kumimoji="1" lang="ja-JP" altLang="en-US" sz="9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70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★</a:t>
                      </a:r>
                      <a:endParaRPr kumimoji="1" lang="en-US" altLang="ja-JP" sz="120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r"/>
                      <a:r>
                        <a:rPr kumimoji="1" lang="ja-JP" altLang="en-US" sz="8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発注</a:t>
                      </a: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60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★</a:t>
                      </a:r>
                      <a:endParaRPr kumimoji="1" lang="en-US" altLang="ja-JP" sz="120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sz="6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機器手配</a:t>
                      </a: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339121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Ｄ棟、原動力棟工事</a:t>
                      </a:r>
                      <a:endParaRPr kumimoji="1" lang="en-US" altLang="ja-JP" sz="90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endParaRPr kumimoji="1" lang="ja-JP" altLang="en-US" sz="90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sz="11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70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★</a:t>
                      </a:r>
                      <a:endParaRPr kumimoji="1" lang="en-US" altLang="ja-JP" sz="110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7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着工</a:t>
                      </a: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ja-JP" altLang="en-US" sz="11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★</a:t>
                      </a:r>
                      <a:endParaRPr lang="en-US" altLang="ja-JP" sz="11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r"/>
                      <a:r>
                        <a:rPr lang="ja-JP" altLang="en-US" sz="7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完成</a:t>
                      </a:r>
                      <a:endParaRPr lang="ja-JP" altLang="en-US" sz="7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900864"/>
                  </a:ext>
                </a:extLst>
              </a:tr>
              <a:tr h="380731"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</a:t>
                      </a:r>
                      <a:r>
                        <a:rPr kumimoji="1" lang="ja-JP" altLang="en-US" sz="9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棟切替え</a:t>
                      </a:r>
                      <a:endParaRPr kumimoji="1" lang="en-US" altLang="ja-JP" sz="90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ja-JP" altLang="en-US" sz="11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★</a:t>
                      </a:r>
                      <a:endParaRPr lang="en-US" altLang="ja-JP" sz="6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r"/>
                      <a:r>
                        <a:rPr lang="ja-JP" altLang="en-US" sz="6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切替準備</a:t>
                      </a:r>
                      <a:endParaRPr lang="en-US" altLang="ja-JP" sz="11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ja-JP" sz="8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1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★</a:t>
                      </a:r>
                      <a:endParaRPr lang="en-US" altLang="ja-JP" sz="11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l"/>
                      <a:r>
                        <a:rPr lang="ja-JP" altLang="en-US" sz="7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切替</a:t>
                      </a:r>
                      <a:endParaRPr lang="en-US" altLang="ja-JP" sz="7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1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★</a:t>
                      </a:r>
                      <a:endParaRPr lang="en-US" altLang="ja-JP" sz="11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l"/>
                      <a:r>
                        <a:rPr lang="ja-JP" altLang="en-US" sz="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切替</a:t>
                      </a:r>
                      <a:endParaRPr lang="en-US" altLang="ja-JP" sz="8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132337"/>
                  </a:ext>
                </a:extLst>
              </a:tr>
              <a:tr h="380731"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ECU</a:t>
                      </a:r>
                      <a:r>
                        <a:rPr kumimoji="1" lang="ja-JP" altLang="en-US" sz="9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棟工事</a:t>
                      </a:r>
                      <a:endParaRPr kumimoji="1" lang="en-US" altLang="ja-JP" sz="90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endParaRPr kumimoji="1" lang="ja-JP" altLang="en-US" sz="9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11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★</a:t>
                      </a:r>
                      <a:endParaRPr kumimoji="1" lang="en-US" altLang="ja-JP" sz="110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r"/>
                      <a:r>
                        <a:rPr kumimoji="1" lang="ja-JP" altLang="en-US" sz="8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着工</a:t>
                      </a: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ja-JP" altLang="en-US" sz="11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★</a:t>
                      </a:r>
                      <a:endParaRPr lang="en-US" altLang="ja-JP" sz="11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r"/>
                      <a:r>
                        <a:rPr lang="ja-JP" altLang="en-US" sz="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完成</a:t>
                      </a: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234984"/>
                  </a:ext>
                </a:extLst>
              </a:tr>
              <a:tr h="3807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ECU</a:t>
                      </a:r>
                      <a:r>
                        <a:rPr kumimoji="1" lang="ja-JP" altLang="en-US" sz="9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棟切替え</a:t>
                      </a:r>
                      <a:endParaRPr kumimoji="1" lang="en-US" altLang="ja-JP" sz="90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ja-JP" altLang="en-US" sz="110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★</a:t>
                      </a:r>
                      <a:endParaRPr lang="en-US" altLang="ja-JP" sz="110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r"/>
                      <a:r>
                        <a:rPr lang="ja-JP" altLang="en-US" sz="80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接続</a:t>
                      </a:r>
                      <a:endParaRPr lang="en-US" altLang="ja-JP" sz="8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10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★</a:t>
                      </a:r>
                      <a:endParaRPr lang="en-US" altLang="ja-JP" sz="110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l"/>
                      <a:r>
                        <a:rPr lang="ja-JP" altLang="en-US" sz="80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切替</a:t>
                      </a:r>
                      <a:endParaRPr lang="en-US" altLang="ja-JP" sz="8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1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★</a:t>
                      </a:r>
                      <a:endParaRPr lang="en-US" altLang="ja-JP" sz="11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l"/>
                      <a:r>
                        <a:rPr lang="ja-JP" altLang="en-US" sz="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切替</a:t>
                      </a:r>
                      <a:endParaRPr lang="en-US" altLang="ja-JP" sz="8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351486"/>
                  </a:ext>
                </a:extLst>
              </a:tr>
              <a:tr h="228472">
                <a:tc gridSpan="19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(4)</a:t>
                      </a:r>
                      <a:r>
                        <a:rPr kumimoji="1" lang="ja-JP" altLang="en-US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ja-JP" sz="900" b="1" kern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NW</a:t>
                      </a:r>
                      <a:r>
                        <a:rPr lang="ja-JP" altLang="en-US" sz="900" b="1" kern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切替</a:t>
                      </a:r>
                      <a:r>
                        <a:rPr lang="en-US" altLang="ja-JP" sz="900" b="1" kern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ja-JP" altLang="en-US" sz="900" b="1" kern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端末移行</a:t>
                      </a:r>
                      <a:r>
                        <a:rPr lang="en-US" altLang="ja-JP" sz="900" b="1" kern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ja-JP" altLang="en-US" sz="900" b="1" kern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（広瀬製造部）</a:t>
                      </a:r>
                      <a:endParaRPr lang="en-US" altLang="ja-JP" sz="900" b="1" kern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altLang="ja-JP" sz="900" dirty="0" smtClean="0">
                        <a:latin typeface="+mn-ea"/>
                        <a:ea typeface="+mn-ea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altLang="ja-JP" sz="900" dirty="0" smtClean="0">
                        <a:latin typeface="+mn-ea"/>
                        <a:ea typeface="+mn-ea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altLang="ja-JP" sz="900" dirty="0" smtClean="0">
                        <a:latin typeface="+mn-ea"/>
                        <a:ea typeface="+mn-ea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927458"/>
                  </a:ext>
                </a:extLst>
              </a:tr>
              <a:tr h="3655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kern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D</a:t>
                      </a:r>
                      <a:r>
                        <a:rPr lang="ja-JP" altLang="en-US" sz="900" b="0" kern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棟</a:t>
                      </a:r>
                      <a:endParaRPr lang="en-US" altLang="ja-JP" sz="900" b="0" kern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ja-JP" sz="900" dirty="0" smtClean="0">
                        <a:latin typeface="+mn-ea"/>
                        <a:ea typeface="+mn-ea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1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★</a:t>
                      </a:r>
                      <a:endParaRPr lang="en-US" altLang="ja-JP" sz="11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1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★</a:t>
                      </a:r>
                      <a:endParaRPr lang="en-US" altLang="ja-JP" sz="11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l"/>
                      <a:r>
                        <a:rPr lang="ja-JP" altLang="en-US" sz="7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切替</a:t>
                      </a:r>
                      <a:endParaRPr lang="en-US" altLang="ja-JP" sz="7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ja-JP" sz="900" dirty="0" smtClean="0">
                        <a:latin typeface="+mn-ea"/>
                        <a:ea typeface="+mn-ea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226524"/>
                  </a:ext>
                </a:extLst>
              </a:tr>
              <a:tr h="3976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kern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ECU</a:t>
                      </a:r>
                      <a:r>
                        <a:rPr lang="ja-JP" altLang="en-US" sz="900" b="0" kern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棟、原動力棟</a:t>
                      </a:r>
                      <a:endParaRPr lang="en-US" altLang="ja-JP" sz="900" b="0" kern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ja-JP" sz="900" dirty="0" smtClean="0">
                        <a:latin typeface="+mn-ea"/>
                        <a:ea typeface="+mn-ea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ja-JP" sz="9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1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★</a:t>
                      </a:r>
                      <a:endParaRPr lang="en-US" altLang="ja-JP" sz="11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1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★</a:t>
                      </a:r>
                      <a:endParaRPr lang="en-US" altLang="ja-JP" sz="11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l"/>
                      <a:r>
                        <a:rPr lang="ja-JP" altLang="en-US" sz="7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切替</a:t>
                      </a:r>
                      <a:endParaRPr lang="en-US" altLang="ja-JP" sz="7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861875"/>
                  </a:ext>
                </a:extLst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241153" y="-8189"/>
            <a:ext cx="6699962" cy="369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広瀬生産ネットワーク分離見直しスケジュール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193750" y="4059146"/>
            <a:ext cx="1838424" cy="584234"/>
          </a:xfrm>
          <a:prstGeom prst="rect">
            <a:avLst/>
          </a:prstGeom>
          <a:solidFill>
            <a:schemeClr val="bg1"/>
          </a:solidFill>
          <a:ln w="28575">
            <a:solidFill>
              <a:srgbClr val="3333F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99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既存ネットワークを</a:t>
            </a:r>
            <a:r>
              <a:rPr kumimoji="1" lang="en-US" altLang="ja-JP" sz="799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FW</a:t>
            </a:r>
            <a:r>
              <a:rPr kumimoji="1" lang="ja-JP" altLang="en-US" sz="799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配下に接続変更</a:t>
            </a:r>
            <a:endParaRPr kumimoji="1" lang="en-US" altLang="ja-JP" sz="799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99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サーバの</a:t>
            </a:r>
            <a:r>
              <a:rPr kumimoji="1" lang="en-US" altLang="ja-JP" sz="799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IDMZ</a:t>
            </a:r>
            <a:r>
              <a:rPr kumimoji="1" lang="ja-JP" altLang="en-US" sz="799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切替</a:t>
            </a:r>
            <a:endParaRPr kumimoji="1" lang="en-US" altLang="ja-JP" sz="799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99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無線</a:t>
            </a:r>
            <a:r>
              <a:rPr kumimoji="1" lang="en-US" altLang="ja-JP" sz="799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LAN</a:t>
            </a:r>
            <a:r>
              <a:rPr kumimoji="1" lang="ja-JP" altLang="en-US" sz="799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切替含む</a:t>
            </a:r>
            <a:endParaRPr kumimoji="1" lang="en-US" altLang="ja-JP" sz="799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99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FW</a:t>
            </a:r>
            <a:r>
              <a:rPr kumimoji="1" lang="ja-JP" altLang="en-US" sz="799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ルールは</a:t>
            </a:r>
            <a:r>
              <a:rPr kumimoji="1" lang="en-US" altLang="ja-JP" sz="799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ANY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486665" y="4852467"/>
            <a:ext cx="813917" cy="215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コーポ</a:t>
            </a:r>
            <a:r>
              <a:rPr kumimoji="1" lang="en-US" altLang="ja-JP" sz="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PC</a:t>
            </a:r>
            <a:r>
              <a:rPr kumimoji="1" lang="ja-JP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切替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189075" y="5482610"/>
            <a:ext cx="1590862" cy="338241"/>
          </a:xfrm>
          <a:prstGeom prst="rect">
            <a:avLst/>
          </a:prstGeom>
          <a:solidFill>
            <a:schemeClr val="bg1"/>
          </a:solidFill>
          <a:ln>
            <a:solidFill>
              <a:srgbClr val="3333F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99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既存ネットワーク</a:t>
            </a:r>
            <a:r>
              <a:rPr kumimoji="1" lang="en-US" altLang="ja-JP" sz="799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(192.168.*.*)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99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を</a:t>
            </a:r>
            <a:r>
              <a:rPr kumimoji="1" lang="en-US" altLang="ja-JP" sz="799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FW</a:t>
            </a:r>
            <a:r>
              <a:rPr kumimoji="1" lang="ja-JP" altLang="en-US" sz="799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配下に接続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9332301" y="4449927"/>
            <a:ext cx="922432" cy="230828"/>
          </a:xfrm>
          <a:prstGeom prst="rect">
            <a:avLst/>
          </a:prstGeom>
          <a:solidFill>
            <a:schemeClr val="bg1"/>
          </a:solidFill>
          <a:ln w="28575">
            <a:solidFill>
              <a:srgbClr val="3333F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FW</a:t>
            </a: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ルール投入</a:t>
            </a:r>
            <a:endParaRPr kumimoji="1" lang="en-US" altLang="ja-JP" sz="9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531903" y="4982582"/>
            <a:ext cx="1099483" cy="461238"/>
          </a:xfrm>
          <a:prstGeom prst="rect">
            <a:avLst/>
          </a:prstGeom>
          <a:solidFill>
            <a:schemeClr val="bg1"/>
          </a:solidFill>
          <a:ln w="28575">
            <a:solidFill>
              <a:srgbClr val="3333F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99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サーバの</a:t>
            </a:r>
            <a:r>
              <a:rPr kumimoji="1" lang="en-US" altLang="ja-JP" sz="799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IDMZ</a:t>
            </a:r>
            <a:r>
              <a:rPr kumimoji="1" lang="ja-JP" altLang="en-US" sz="799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切替</a:t>
            </a:r>
            <a:endParaRPr kumimoji="1" lang="en-US" altLang="ja-JP" sz="799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99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無線</a:t>
            </a:r>
            <a:r>
              <a:rPr kumimoji="1" lang="en-US" altLang="ja-JP" sz="799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LAN</a:t>
            </a:r>
            <a:r>
              <a:rPr kumimoji="1" lang="ja-JP" altLang="en-US" sz="799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切替含む</a:t>
            </a:r>
            <a:endParaRPr kumimoji="1" lang="en-US" altLang="ja-JP" sz="799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99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FW</a:t>
            </a:r>
            <a:r>
              <a:rPr kumimoji="1" lang="ja-JP" altLang="en-US" sz="799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ルールは</a:t>
            </a:r>
            <a:r>
              <a:rPr kumimoji="1" lang="en-US" altLang="ja-JP" sz="799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ANY</a:t>
            </a:r>
          </a:p>
        </p:txBody>
      </p:sp>
      <p:sp>
        <p:nvSpPr>
          <p:cNvPr id="11" name="右矢印 10"/>
          <p:cNvSpPr/>
          <p:nvPr/>
        </p:nvSpPr>
        <p:spPr>
          <a:xfrm>
            <a:off x="2661744" y="1109353"/>
            <a:ext cx="1068691" cy="133002"/>
          </a:xfrm>
          <a:prstGeom prst="rightArrow">
            <a:avLst/>
          </a:prstGeom>
          <a:solidFill>
            <a:schemeClr val="tx2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2" name="右矢印 11"/>
          <p:cNvSpPr/>
          <p:nvPr/>
        </p:nvSpPr>
        <p:spPr>
          <a:xfrm>
            <a:off x="3460809" y="1517717"/>
            <a:ext cx="885006" cy="139192"/>
          </a:xfrm>
          <a:prstGeom prst="rightArrow">
            <a:avLst/>
          </a:prstGeom>
          <a:solidFill>
            <a:schemeClr val="tx2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3" name="右矢印 12"/>
          <p:cNvSpPr/>
          <p:nvPr/>
        </p:nvSpPr>
        <p:spPr>
          <a:xfrm>
            <a:off x="3903312" y="1758879"/>
            <a:ext cx="388578" cy="139192"/>
          </a:xfrm>
          <a:prstGeom prst="rightArrow">
            <a:avLst/>
          </a:prstGeom>
          <a:solidFill>
            <a:schemeClr val="tx2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4" name="右矢印 13"/>
          <p:cNvSpPr/>
          <p:nvPr/>
        </p:nvSpPr>
        <p:spPr>
          <a:xfrm>
            <a:off x="3277124" y="2307511"/>
            <a:ext cx="1392242" cy="147891"/>
          </a:xfrm>
          <a:prstGeom prst="rightArrow">
            <a:avLst/>
          </a:prstGeom>
          <a:solidFill>
            <a:schemeClr val="tx2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5" name="右矢印 14"/>
          <p:cNvSpPr/>
          <p:nvPr/>
        </p:nvSpPr>
        <p:spPr>
          <a:xfrm>
            <a:off x="5269179" y="2920933"/>
            <a:ext cx="1119444" cy="141547"/>
          </a:xfrm>
          <a:prstGeom prst="rightArrow">
            <a:avLst/>
          </a:prstGeom>
          <a:solidFill>
            <a:schemeClr val="tx2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6" name="右矢印 15"/>
          <p:cNvSpPr/>
          <p:nvPr/>
        </p:nvSpPr>
        <p:spPr>
          <a:xfrm>
            <a:off x="3998620" y="2681538"/>
            <a:ext cx="2390003" cy="149206"/>
          </a:xfrm>
          <a:prstGeom prst="rightArrow">
            <a:avLst/>
          </a:prstGeom>
          <a:solidFill>
            <a:schemeClr val="tx2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7" name="右矢印 16"/>
          <p:cNvSpPr/>
          <p:nvPr/>
        </p:nvSpPr>
        <p:spPr>
          <a:xfrm>
            <a:off x="4997542" y="4022193"/>
            <a:ext cx="1219790" cy="139554"/>
          </a:xfrm>
          <a:prstGeom prst="rightArrow">
            <a:avLst/>
          </a:prstGeom>
          <a:solidFill>
            <a:schemeClr val="tx2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8" name="右矢印 17"/>
          <p:cNvSpPr/>
          <p:nvPr/>
        </p:nvSpPr>
        <p:spPr>
          <a:xfrm>
            <a:off x="6630074" y="4756609"/>
            <a:ext cx="608048" cy="153896"/>
          </a:xfrm>
          <a:prstGeom prst="rightArrow">
            <a:avLst/>
          </a:prstGeom>
          <a:solidFill>
            <a:srgbClr val="C00000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9" name="右矢印 18"/>
          <p:cNvSpPr/>
          <p:nvPr/>
        </p:nvSpPr>
        <p:spPr>
          <a:xfrm>
            <a:off x="6102154" y="5125469"/>
            <a:ext cx="1844872" cy="186820"/>
          </a:xfrm>
          <a:prstGeom prst="rightArrow">
            <a:avLst/>
          </a:prstGeom>
          <a:solidFill>
            <a:srgbClr val="C00000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887704" y="5179304"/>
            <a:ext cx="922432" cy="230828"/>
          </a:xfrm>
          <a:prstGeom prst="rect">
            <a:avLst/>
          </a:prstGeom>
          <a:solidFill>
            <a:schemeClr val="bg1"/>
          </a:solidFill>
          <a:ln w="28575">
            <a:solidFill>
              <a:srgbClr val="3333F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FW</a:t>
            </a: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ルール投入</a:t>
            </a:r>
            <a:endParaRPr kumimoji="1" lang="en-US" altLang="ja-JP" sz="9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1" name="右矢印 20"/>
          <p:cNvSpPr/>
          <p:nvPr/>
        </p:nvSpPr>
        <p:spPr>
          <a:xfrm>
            <a:off x="7153148" y="5525811"/>
            <a:ext cx="2153773" cy="162329"/>
          </a:xfrm>
          <a:prstGeom prst="rightArrow">
            <a:avLst/>
          </a:prstGeom>
          <a:solidFill>
            <a:schemeClr val="tx2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2" name="右矢印 21"/>
          <p:cNvSpPr/>
          <p:nvPr/>
        </p:nvSpPr>
        <p:spPr>
          <a:xfrm>
            <a:off x="9523598" y="5517039"/>
            <a:ext cx="1343113" cy="155757"/>
          </a:xfrm>
          <a:prstGeom prst="rightArrow">
            <a:avLst/>
          </a:prstGeom>
          <a:solidFill>
            <a:schemeClr val="tx2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278738" y="3446583"/>
            <a:ext cx="1284894" cy="538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99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★</a:t>
            </a:r>
            <a:endParaRPr kumimoji="1" lang="en-US" altLang="ja-JP" sz="1099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7/21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 </a:t>
            </a:r>
            <a:r>
              <a:rPr kumimoji="1" lang="ja-JP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ｼｽﾃﾑ品保</a:t>
            </a:r>
            <a:r>
              <a:rPr kumimoji="1" lang="ja-JP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会議</a:t>
            </a:r>
            <a:endParaRPr kumimoji="1" lang="en-US" altLang="ja-JP" sz="9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4" name="右矢印 23"/>
          <p:cNvSpPr/>
          <p:nvPr/>
        </p:nvSpPr>
        <p:spPr>
          <a:xfrm>
            <a:off x="5563632" y="6131259"/>
            <a:ext cx="1570483" cy="196275"/>
          </a:xfrm>
          <a:prstGeom prst="rightArrow">
            <a:avLst/>
          </a:prstGeom>
          <a:solidFill>
            <a:schemeClr val="tx2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828900" y="6274152"/>
            <a:ext cx="1199040" cy="215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切替準備</a:t>
            </a:r>
          </a:p>
        </p:txBody>
      </p:sp>
      <p:sp>
        <p:nvSpPr>
          <p:cNvPr id="26" name="右矢印 25"/>
          <p:cNvSpPr/>
          <p:nvPr/>
        </p:nvSpPr>
        <p:spPr>
          <a:xfrm>
            <a:off x="6630074" y="6489398"/>
            <a:ext cx="2596910" cy="165360"/>
          </a:xfrm>
          <a:prstGeom prst="rightArrow">
            <a:avLst/>
          </a:prstGeom>
          <a:solidFill>
            <a:schemeClr val="tx2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7" name="右矢印 26"/>
          <p:cNvSpPr/>
          <p:nvPr/>
        </p:nvSpPr>
        <p:spPr>
          <a:xfrm>
            <a:off x="7427306" y="6095155"/>
            <a:ext cx="1807984" cy="196274"/>
          </a:xfrm>
          <a:prstGeom prst="rightArrow">
            <a:avLst/>
          </a:prstGeom>
          <a:solidFill>
            <a:schemeClr val="tx2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107342" y="6210278"/>
            <a:ext cx="1199040" cy="215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構成変更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9235290" y="6577578"/>
            <a:ext cx="1199040" cy="215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構成変更</a:t>
            </a:r>
          </a:p>
        </p:txBody>
      </p:sp>
      <p:sp>
        <p:nvSpPr>
          <p:cNvPr id="30" name="右矢印 29"/>
          <p:cNvSpPr/>
          <p:nvPr/>
        </p:nvSpPr>
        <p:spPr>
          <a:xfrm>
            <a:off x="9533114" y="6476710"/>
            <a:ext cx="1343113" cy="173826"/>
          </a:xfrm>
          <a:prstGeom prst="rightArrow">
            <a:avLst/>
          </a:prstGeom>
          <a:solidFill>
            <a:schemeClr val="tx2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7107342" y="6642020"/>
            <a:ext cx="1199040" cy="215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切替準備</a:t>
            </a: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7823075" y="5642455"/>
            <a:ext cx="813917" cy="215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接続変更</a:t>
            </a:r>
          </a:p>
        </p:txBody>
      </p:sp>
      <p:cxnSp>
        <p:nvCxnSpPr>
          <p:cNvPr id="34" name="直線コネクタ 33"/>
          <p:cNvCxnSpPr/>
          <p:nvPr/>
        </p:nvCxnSpPr>
        <p:spPr>
          <a:xfrm>
            <a:off x="6479777" y="1046450"/>
            <a:ext cx="0" cy="58046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右矢印 34"/>
          <p:cNvSpPr/>
          <p:nvPr/>
        </p:nvSpPr>
        <p:spPr>
          <a:xfrm>
            <a:off x="5822930" y="4397585"/>
            <a:ext cx="1070694" cy="160677"/>
          </a:xfrm>
          <a:prstGeom prst="rightArrow">
            <a:avLst/>
          </a:prstGeom>
          <a:solidFill>
            <a:srgbClr val="CC3300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930215" y="4510314"/>
            <a:ext cx="11990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3</a:t>
            </a:r>
            <a:r>
              <a:rPr kumimoji="1" lang="ja-JP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→</a:t>
            </a:r>
            <a:r>
              <a:rPr kumimoji="1" lang="en-US" altLang="ja-JP" sz="9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2</a:t>
            </a:r>
            <a:r>
              <a:rPr kumimoji="1" lang="ja-JP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カ月短縮</a:t>
            </a: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6572599" y="4945956"/>
            <a:ext cx="1199040" cy="215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99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1</a:t>
            </a:r>
            <a:r>
              <a:rPr kumimoji="1" lang="ja-JP" altLang="en-US" sz="799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カ月短縮</a:t>
            </a: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594231" y="5256363"/>
            <a:ext cx="1199040" cy="215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99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5</a:t>
            </a:r>
            <a:r>
              <a:rPr kumimoji="1" lang="ja-JP" altLang="en-US" sz="799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→</a:t>
            </a:r>
            <a:r>
              <a:rPr kumimoji="1" lang="en-US" altLang="ja-JP" sz="799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4</a:t>
            </a:r>
            <a:r>
              <a:rPr kumimoji="1" lang="ja-JP" altLang="en-US" sz="799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カ月短縮</a:t>
            </a: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964932" y="3914289"/>
            <a:ext cx="4858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7/13</a:t>
            </a:r>
            <a:endParaRPr kumimoji="1" lang="ja-JP" altLang="en-US" sz="9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7429238" y="4718303"/>
            <a:ext cx="1284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1</a:t>
            </a:r>
            <a:r>
              <a:rPr kumimoji="1" lang="ja-JP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月連休切替</a:t>
            </a:r>
            <a:endParaRPr kumimoji="1" lang="en-US" altLang="ja-JP" sz="9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変更なし</a:t>
            </a:r>
            <a:endParaRPr kumimoji="1" lang="ja-JP" altLang="en-US" sz="9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996979" y="3416721"/>
            <a:ext cx="475108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99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★</a:t>
            </a:r>
            <a:endParaRPr kumimoji="1" lang="en-US" altLang="ja-JP" sz="9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決裁</a:t>
            </a: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047655" y="4091970"/>
            <a:ext cx="475108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99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★</a:t>
            </a:r>
            <a:endParaRPr kumimoji="1" lang="en-US" altLang="ja-JP" sz="9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発注</a:t>
            </a:r>
            <a:endParaRPr kumimoji="1" lang="ja-JP" altLang="en-US" sz="9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4450797" y="1667505"/>
            <a:ext cx="475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完了</a:t>
            </a:r>
            <a:endParaRPr kumimoji="1" lang="ja-JP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5344236" y="3183434"/>
            <a:ext cx="2085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機器設置完了、</a:t>
            </a:r>
            <a:r>
              <a:rPr kumimoji="1" lang="en-US" altLang="ja-JP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10</a:t>
            </a:r>
            <a:r>
              <a:rPr kumimoji="1" lang="ja-JP" alt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月構築完了</a:t>
            </a:r>
            <a:endParaRPr kumimoji="1" lang="ja-JP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cxnSp>
        <p:nvCxnSpPr>
          <p:cNvPr id="3" name="直線コネクタ 2"/>
          <p:cNvCxnSpPr/>
          <p:nvPr/>
        </p:nvCxnSpPr>
        <p:spPr>
          <a:xfrm>
            <a:off x="9523598" y="821920"/>
            <a:ext cx="0" cy="59838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7788015" y="1142552"/>
            <a:ext cx="3901234" cy="83099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solidFill>
                  <a:srgbClr val="FF0000"/>
                </a:solidFill>
              </a:rPr>
              <a:t>課題：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IDMZ</a:t>
            </a:r>
            <a:r>
              <a:rPr lang="ja-JP" altLang="en-US" sz="2400" b="1" dirty="0" smtClean="0">
                <a:solidFill>
                  <a:srgbClr val="FF0000"/>
                </a:solidFill>
              </a:rPr>
              <a:t>導入後から更新までの期間の凌ぎ方法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56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486817" y="2632187"/>
            <a:ext cx="953588" cy="574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LST84</a:t>
            </a:r>
            <a:endParaRPr kumimoji="1" lang="ja-JP" altLang="en-US" dirty="0"/>
          </a:p>
        </p:txBody>
      </p:sp>
      <p:grpSp>
        <p:nvGrpSpPr>
          <p:cNvPr id="3" name="グループ化 2"/>
          <p:cNvGrpSpPr/>
          <p:nvPr/>
        </p:nvGrpSpPr>
        <p:grpSpPr>
          <a:xfrm>
            <a:off x="6178403" y="2142184"/>
            <a:ext cx="4330720" cy="235305"/>
            <a:chOff x="228477" y="4470494"/>
            <a:chExt cx="1859861" cy="120660"/>
          </a:xfrm>
        </p:grpSpPr>
        <p:sp>
          <p:nvSpPr>
            <p:cNvPr id="4" name="正方形/長方形 3"/>
            <p:cNvSpPr/>
            <p:nvPr/>
          </p:nvSpPr>
          <p:spPr>
            <a:xfrm>
              <a:off x="228477" y="4470494"/>
              <a:ext cx="120660" cy="120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cxnSp>
          <p:nvCxnSpPr>
            <p:cNvPr id="6" name="直線コネクタ 5"/>
            <p:cNvCxnSpPr>
              <a:stCxn id="4" idx="3"/>
              <a:endCxn id="38" idx="1"/>
            </p:cNvCxnSpPr>
            <p:nvPr/>
          </p:nvCxnSpPr>
          <p:spPr>
            <a:xfrm>
              <a:off x="349137" y="4530824"/>
              <a:ext cx="161854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正方形/長方形 37"/>
            <p:cNvSpPr/>
            <p:nvPr/>
          </p:nvSpPr>
          <p:spPr>
            <a:xfrm>
              <a:off x="1967678" y="4470494"/>
              <a:ext cx="120660" cy="120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</p:grpSp>
      <p:sp>
        <p:nvSpPr>
          <p:cNvPr id="7" name="正方形/長方形 6"/>
          <p:cNvSpPr/>
          <p:nvPr/>
        </p:nvSpPr>
        <p:spPr>
          <a:xfrm>
            <a:off x="3333354" y="2632186"/>
            <a:ext cx="953588" cy="574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G/</a:t>
            </a:r>
            <a:r>
              <a:rPr lang="en-US" altLang="ja-JP" dirty="0"/>
              <a:t>W</a:t>
            </a:r>
            <a:endParaRPr kumimoji="1" lang="ja-JP" altLang="en-US" dirty="0"/>
          </a:p>
        </p:txBody>
      </p:sp>
      <p:grpSp>
        <p:nvGrpSpPr>
          <p:cNvPr id="8" name="グループ化 7"/>
          <p:cNvGrpSpPr/>
          <p:nvPr/>
        </p:nvGrpSpPr>
        <p:grpSpPr>
          <a:xfrm>
            <a:off x="874792" y="4039614"/>
            <a:ext cx="6910671" cy="235300"/>
            <a:chOff x="228477" y="4470494"/>
            <a:chExt cx="3990322" cy="122300"/>
          </a:xfrm>
        </p:grpSpPr>
        <p:sp>
          <p:nvSpPr>
            <p:cNvPr id="9" name="正方形/長方形 8"/>
            <p:cNvSpPr/>
            <p:nvPr/>
          </p:nvSpPr>
          <p:spPr>
            <a:xfrm>
              <a:off x="228477" y="4470494"/>
              <a:ext cx="120660" cy="120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4098139" y="4472134"/>
              <a:ext cx="120660" cy="120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cxnSp>
          <p:nvCxnSpPr>
            <p:cNvPr id="11" name="直線コネクタ 10"/>
            <p:cNvCxnSpPr>
              <a:stCxn id="9" idx="3"/>
              <a:endCxn id="10" idx="1"/>
            </p:cNvCxnSpPr>
            <p:nvPr/>
          </p:nvCxnSpPr>
          <p:spPr>
            <a:xfrm>
              <a:off x="349137" y="4530824"/>
              <a:ext cx="3749002" cy="16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正方形/長方形 11"/>
          <p:cNvSpPr/>
          <p:nvPr/>
        </p:nvSpPr>
        <p:spPr>
          <a:xfrm>
            <a:off x="1251686" y="5107577"/>
            <a:ext cx="953588" cy="574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MC1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8426634" y="3236291"/>
            <a:ext cx="953588" cy="574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MC6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4026070" y="5107573"/>
            <a:ext cx="953588" cy="574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MC3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7234056" y="3236292"/>
            <a:ext cx="953588" cy="574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MC5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5413262" y="5107572"/>
            <a:ext cx="953588" cy="574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MC4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2638878" y="5107569"/>
            <a:ext cx="953588" cy="574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MC2</a:t>
            </a:r>
            <a:endParaRPr kumimoji="1" lang="ja-JP" altLang="en-US" dirty="0"/>
          </a:p>
        </p:txBody>
      </p:sp>
      <p:cxnSp>
        <p:nvCxnSpPr>
          <p:cNvPr id="21" name="直線コネクタ 20"/>
          <p:cNvCxnSpPr>
            <a:stCxn id="16" idx="0"/>
          </p:cNvCxnSpPr>
          <p:nvPr/>
        </p:nvCxnSpPr>
        <p:spPr>
          <a:xfrm flipV="1">
            <a:off x="5890056" y="4157265"/>
            <a:ext cx="0" cy="950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V="1">
            <a:off x="3115672" y="4157262"/>
            <a:ext cx="0" cy="950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V="1">
            <a:off x="1728480" y="4157265"/>
            <a:ext cx="0" cy="950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 flipV="1">
            <a:off x="1963611" y="3206955"/>
            <a:ext cx="0" cy="950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flipV="1">
            <a:off x="3810148" y="3206951"/>
            <a:ext cx="0" cy="950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V="1">
            <a:off x="4524783" y="4157261"/>
            <a:ext cx="0" cy="950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 flipH="1" flipV="1">
            <a:off x="6740321" y="2259836"/>
            <a:ext cx="3675" cy="1897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15" idx="0"/>
          </p:cNvCxnSpPr>
          <p:nvPr/>
        </p:nvCxnSpPr>
        <p:spPr>
          <a:xfrm flipH="1" flipV="1">
            <a:off x="7692225" y="2259836"/>
            <a:ext cx="18625" cy="976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flipH="1" flipV="1">
            <a:off x="8894116" y="2248422"/>
            <a:ext cx="18625" cy="976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 flipH="1" flipV="1">
            <a:off x="8308870" y="1211580"/>
            <a:ext cx="18625" cy="1048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 flipH="1" flipV="1">
            <a:off x="9479362" y="1211580"/>
            <a:ext cx="31399" cy="1059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 flipV="1">
            <a:off x="7197710" y="1211580"/>
            <a:ext cx="0" cy="1059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6848896" y="944263"/>
            <a:ext cx="6976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CP-D11</a:t>
            </a:r>
            <a:endParaRPr kumimoji="1" lang="ja-JP" altLang="en-US" sz="1100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7960056" y="938554"/>
            <a:ext cx="6976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CP-D12</a:t>
            </a:r>
            <a:endParaRPr kumimoji="1" lang="ja-JP" altLang="en-US" sz="1100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130548" y="949970"/>
            <a:ext cx="6976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CP-D13</a:t>
            </a:r>
            <a:endParaRPr kumimoji="1" lang="ja-JP" altLang="en-US" sz="1100" dirty="0"/>
          </a:p>
        </p:txBody>
      </p:sp>
      <p:sp>
        <p:nvSpPr>
          <p:cNvPr id="48" name="正方形/長方形 47"/>
          <p:cNvSpPr/>
          <p:nvPr/>
        </p:nvSpPr>
        <p:spPr>
          <a:xfrm>
            <a:off x="306741" y="626892"/>
            <a:ext cx="10811201" cy="545459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598275" y="763937"/>
            <a:ext cx="762000" cy="305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/>
              <a:t>PLC84</a:t>
            </a:r>
            <a:endParaRPr kumimoji="1" lang="ja-JP" altLang="en-US" sz="800" dirty="0"/>
          </a:p>
        </p:txBody>
      </p:sp>
      <p:cxnSp>
        <p:nvCxnSpPr>
          <p:cNvPr id="50" name="直線コネクタ 49"/>
          <p:cNvCxnSpPr/>
          <p:nvPr/>
        </p:nvCxnSpPr>
        <p:spPr>
          <a:xfrm flipV="1">
            <a:off x="7960056" y="3811056"/>
            <a:ext cx="0" cy="1059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 flipV="1">
            <a:off x="8935297" y="3811056"/>
            <a:ext cx="0" cy="1059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 flipV="1">
            <a:off x="4524783" y="5682334"/>
            <a:ext cx="0" cy="1059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 flipV="1">
            <a:off x="1728480" y="5682334"/>
            <a:ext cx="0" cy="1059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 flipV="1">
            <a:off x="3115672" y="5682334"/>
            <a:ext cx="0" cy="1059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/>
          <p:nvPr/>
        </p:nvCxnSpPr>
        <p:spPr>
          <a:xfrm flipV="1">
            <a:off x="5890056" y="5682334"/>
            <a:ext cx="0" cy="1059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351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888527" y="2619083"/>
            <a:ext cx="953588" cy="574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LST86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1888527" y="3879707"/>
            <a:ext cx="953588" cy="574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G/</a:t>
            </a:r>
            <a:r>
              <a:rPr lang="en-US" altLang="ja-JP" dirty="0"/>
              <a:t>W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598275" y="763937"/>
            <a:ext cx="762000" cy="305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/>
              <a:t>PLC8</a:t>
            </a:r>
            <a:r>
              <a:rPr lang="en-US" altLang="ja-JP" sz="800" dirty="0"/>
              <a:t>6</a:t>
            </a:r>
            <a:endParaRPr kumimoji="1" lang="ja-JP" altLang="en-US" sz="800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1486817" y="1802550"/>
            <a:ext cx="2710597" cy="222193"/>
            <a:chOff x="228477" y="4470494"/>
            <a:chExt cx="1859861" cy="120660"/>
          </a:xfrm>
        </p:grpSpPr>
        <p:sp>
          <p:nvSpPr>
            <p:cNvPr id="6" name="正方形/長方形 5"/>
            <p:cNvSpPr/>
            <p:nvPr/>
          </p:nvSpPr>
          <p:spPr>
            <a:xfrm>
              <a:off x="228477" y="4470494"/>
              <a:ext cx="120660" cy="120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cxnSp>
          <p:nvCxnSpPr>
            <p:cNvPr id="7" name="直線コネクタ 6"/>
            <p:cNvCxnSpPr>
              <a:stCxn id="6" idx="3"/>
              <a:endCxn id="8" idx="1"/>
            </p:cNvCxnSpPr>
            <p:nvPr/>
          </p:nvCxnSpPr>
          <p:spPr>
            <a:xfrm>
              <a:off x="349137" y="4530824"/>
              <a:ext cx="161854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正方形/長方形 7"/>
            <p:cNvSpPr/>
            <p:nvPr/>
          </p:nvSpPr>
          <p:spPr>
            <a:xfrm>
              <a:off x="1967678" y="4470494"/>
              <a:ext cx="120660" cy="120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</p:grpSp>
      <p:cxnSp>
        <p:nvCxnSpPr>
          <p:cNvPr id="9" name="直線コネクタ 8"/>
          <p:cNvCxnSpPr>
            <a:stCxn id="2" idx="0"/>
          </p:cNvCxnSpPr>
          <p:nvPr/>
        </p:nvCxnSpPr>
        <p:spPr>
          <a:xfrm flipV="1">
            <a:off x="2365321" y="1913646"/>
            <a:ext cx="1" cy="705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V="1">
            <a:off x="2392391" y="3193846"/>
            <a:ext cx="1" cy="705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 flipV="1">
            <a:off x="3320797" y="1208209"/>
            <a:ext cx="1" cy="705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3087400" y="91664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/>
              <a:t>社内</a:t>
            </a:r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744012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966651" y="744582"/>
            <a:ext cx="3618412" cy="24688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ソウハイゲンスイ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4585063" y="744582"/>
            <a:ext cx="3618412" cy="24688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ホウリュウスイ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966651" y="3213462"/>
            <a:ext cx="3618412" cy="24688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サン＋アルカリ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4585063" y="3213462"/>
            <a:ext cx="1860187" cy="12279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ヤクヒンヤード</a:t>
            </a:r>
            <a:r>
              <a:rPr kumimoji="1" lang="en-US" altLang="ja-JP" sz="1600" dirty="0" smtClean="0"/>
              <a:t>1</a:t>
            </a:r>
            <a:endParaRPr kumimoji="1" lang="ja-JP" altLang="en-US" sz="1600" dirty="0"/>
          </a:p>
        </p:txBody>
      </p:sp>
      <p:sp>
        <p:nvSpPr>
          <p:cNvPr id="8" name="正方形/長方形 7"/>
          <p:cNvSpPr/>
          <p:nvPr/>
        </p:nvSpPr>
        <p:spPr>
          <a:xfrm>
            <a:off x="6445250" y="3213462"/>
            <a:ext cx="1758225" cy="12279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フッサンゲンスイ</a:t>
            </a:r>
            <a:endParaRPr kumimoji="1" lang="ja-JP" altLang="en-US" sz="1400" dirty="0"/>
          </a:p>
        </p:txBody>
      </p:sp>
      <p:sp>
        <p:nvSpPr>
          <p:cNvPr id="9" name="正方形/長方形 8"/>
          <p:cNvSpPr/>
          <p:nvPr/>
        </p:nvSpPr>
        <p:spPr>
          <a:xfrm>
            <a:off x="4585063" y="4441371"/>
            <a:ext cx="1860187" cy="1240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ヤクヒンヤード</a:t>
            </a:r>
            <a:r>
              <a:rPr kumimoji="1" lang="en-US" altLang="ja-JP" sz="1600" dirty="0" smtClean="0"/>
              <a:t>2</a:t>
            </a:r>
            <a:endParaRPr kumimoji="1" lang="ja-JP" altLang="en-US" sz="1600" dirty="0"/>
          </a:p>
        </p:txBody>
      </p:sp>
      <p:sp>
        <p:nvSpPr>
          <p:cNvPr id="10" name="正方形/長方形 9"/>
          <p:cNvSpPr/>
          <p:nvPr/>
        </p:nvSpPr>
        <p:spPr>
          <a:xfrm>
            <a:off x="6445250" y="4441371"/>
            <a:ext cx="1758225" cy="1240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ポカヨケ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264900" y="278162"/>
            <a:ext cx="1011450" cy="305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dirty="0" smtClean="0"/>
              <a:t>カメラモニター</a:t>
            </a:r>
            <a:endParaRPr kumimoji="1" lang="ja-JP" altLang="en-US" sz="800" dirty="0"/>
          </a:p>
        </p:txBody>
      </p:sp>
    </p:spTree>
    <p:extLst>
      <p:ext uri="{BB962C8B-B14F-4D97-AF65-F5344CB8AC3E}">
        <p14:creationId xmlns:p14="http://schemas.microsoft.com/office/powerpoint/2010/main" val="26859455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496895" y="327137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LST01</a:t>
            </a:r>
            <a:endParaRPr kumimoji="1" lang="ja-JP" altLang="en-US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255973" y="327137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LST02</a:t>
            </a:r>
            <a:endParaRPr kumimoji="1" lang="ja-JP" altLang="en-US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015051" y="327137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LST03</a:t>
            </a:r>
            <a:endParaRPr kumimoji="1" lang="ja-JP" altLang="en-US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774129" y="327137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LST04</a:t>
            </a:r>
            <a:endParaRPr kumimoji="1" lang="ja-JP" altLang="en-US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533207" y="327137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LST50</a:t>
            </a:r>
            <a:endParaRPr kumimoji="1" lang="ja-JP" altLang="en-US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292285" y="327137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LST51</a:t>
            </a:r>
            <a:endParaRPr kumimoji="1" lang="ja-JP" altLang="en-US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051363" y="327137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LST52</a:t>
            </a:r>
            <a:endParaRPr kumimoji="1" lang="ja-JP" altLang="en-US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810441" y="327137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LST71</a:t>
            </a:r>
            <a:endParaRPr kumimoji="1" lang="ja-JP" altLang="en-US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569519" y="327137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LST72</a:t>
            </a:r>
            <a:endParaRPr kumimoji="1" lang="ja-JP" altLang="en-US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328597" y="327137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LST81</a:t>
            </a:r>
            <a:endParaRPr kumimoji="1" lang="ja-JP" altLang="en-US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087675" y="327137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LST82</a:t>
            </a:r>
            <a:endParaRPr kumimoji="1" lang="ja-JP" altLang="en-US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846753" y="327137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LST83</a:t>
            </a:r>
            <a:endParaRPr kumimoji="1" lang="ja-JP" altLang="en-US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9605831" y="327137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LST84</a:t>
            </a:r>
            <a:endParaRPr kumimoji="1" lang="ja-JP" altLang="en-US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364909" y="327137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LST85</a:t>
            </a:r>
            <a:endParaRPr kumimoji="1" lang="ja-JP" altLang="en-US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1123981" y="327137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LST86</a:t>
            </a:r>
            <a:endParaRPr kumimoji="1" lang="ja-JP" altLang="en-US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209862" y="2692494"/>
            <a:ext cx="120660" cy="120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11842229" y="2692494"/>
            <a:ext cx="120660" cy="120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cxnSp>
        <p:nvCxnSpPr>
          <p:cNvPr id="25" name="直線コネクタ 24"/>
          <p:cNvCxnSpPr>
            <a:stCxn id="22" idx="3"/>
            <a:endCxn id="23" idx="1"/>
          </p:cNvCxnSpPr>
          <p:nvPr/>
        </p:nvCxnSpPr>
        <p:spPr>
          <a:xfrm>
            <a:off x="330522" y="2752824"/>
            <a:ext cx="115117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グループ化 137"/>
          <p:cNvGrpSpPr/>
          <p:nvPr/>
        </p:nvGrpSpPr>
        <p:grpSpPr>
          <a:xfrm>
            <a:off x="5342605" y="1298369"/>
            <a:ext cx="873594" cy="949527"/>
            <a:chOff x="899555" y="1170989"/>
            <a:chExt cx="873594" cy="949527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8286" y="1529273"/>
              <a:ext cx="438440" cy="591243"/>
            </a:xfrm>
            <a:prstGeom prst="rect">
              <a:avLst/>
            </a:prstGeom>
          </p:spPr>
        </p:pic>
        <p:sp>
          <p:nvSpPr>
            <p:cNvPr id="28" name="テキスト ボックス 27"/>
            <p:cNvSpPr txBox="1"/>
            <p:nvPr/>
          </p:nvSpPr>
          <p:spPr>
            <a:xfrm>
              <a:off x="899555" y="1170989"/>
              <a:ext cx="873594" cy="3582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SLV</a:t>
              </a:r>
              <a:endPara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</p:grpSp>
      <p:grpSp>
        <p:nvGrpSpPr>
          <p:cNvPr id="68" name="グループ化 67"/>
          <p:cNvGrpSpPr/>
          <p:nvPr/>
        </p:nvGrpSpPr>
        <p:grpSpPr>
          <a:xfrm>
            <a:off x="6421162" y="1382430"/>
            <a:ext cx="873594" cy="876831"/>
            <a:chOff x="2206201" y="1170989"/>
            <a:chExt cx="873594" cy="876831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43252" y="1529273"/>
              <a:ext cx="519636" cy="518547"/>
            </a:xfrm>
            <a:prstGeom prst="rect">
              <a:avLst/>
            </a:prstGeom>
          </p:spPr>
        </p:pic>
        <p:sp>
          <p:nvSpPr>
            <p:cNvPr id="29" name="テキスト ボックス 28"/>
            <p:cNvSpPr txBox="1"/>
            <p:nvPr/>
          </p:nvSpPr>
          <p:spPr>
            <a:xfrm>
              <a:off x="2206201" y="1170989"/>
              <a:ext cx="873594" cy="3582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CLI01</a:t>
              </a:r>
              <a:endPara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</p:grpSp>
      <p:grpSp>
        <p:nvGrpSpPr>
          <p:cNvPr id="69" name="グループ化 68"/>
          <p:cNvGrpSpPr/>
          <p:nvPr/>
        </p:nvGrpSpPr>
        <p:grpSpPr>
          <a:xfrm>
            <a:off x="7014717" y="1382430"/>
            <a:ext cx="873594" cy="876831"/>
            <a:chOff x="2206201" y="1170989"/>
            <a:chExt cx="873594" cy="876831"/>
          </a:xfrm>
        </p:grpSpPr>
        <p:pic>
          <p:nvPicPr>
            <p:cNvPr id="70" name="図 6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43252" y="1529273"/>
              <a:ext cx="519636" cy="518547"/>
            </a:xfrm>
            <a:prstGeom prst="rect">
              <a:avLst/>
            </a:prstGeom>
          </p:spPr>
        </p:pic>
        <p:sp>
          <p:nvSpPr>
            <p:cNvPr id="71" name="テキスト ボックス 70"/>
            <p:cNvSpPr txBox="1"/>
            <p:nvPr/>
          </p:nvSpPr>
          <p:spPr>
            <a:xfrm>
              <a:off x="2206201" y="1170989"/>
              <a:ext cx="873594" cy="3582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CLI02</a:t>
              </a:r>
              <a:endPara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</p:grpSp>
      <p:grpSp>
        <p:nvGrpSpPr>
          <p:cNvPr id="72" name="グループ化 71"/>
          <p:cNvGrpSpPr/>
          <p:nvPr/>
        </p:nvGrpSpPr>
        <p:grpSpPr>
          <a:xfrm>
            <a:off x="7608272" y="1382430"/>
            <a:ext cx="873594" cy="876831"/>
            <a:chOff x="2206201" y="1170989"/>
            <a:chExt cx="873594" cy="876831"/>
          </a:xfrm>
        </p:grpSpPr>
        <p:pic>
          <p:nvPicPr>
            <p:cNvPr id="73" name="図 7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43252" y="1529273"/>
              <a:ext cx="519636" cy="518547"/>
            </a:xfrm>
            <a:prstGeom prst="rect">
              <a:avLst/>
            </a:prstGeom>
          </p:spPr>
        </p:pic>
        <p:sp>
          <p:nvSpPr>
            <p:cNvPr id="74" name="テキスト ボックス 73"/>
            <p:cNvSpPr txBox="1"/>
            <p:nvPr/>
          </p:nvSpPr>
          <p:spPr>
            <a:xfrm>
              <a:off x="2206201" y="1170989"/>
              <a:ext cx="873594" cy="3582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CLI03</a:t>
              </a:r>
              <a:endPara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</p:grpSp>
      <p:grpSp>
        <p:nvGrpSpPr>
          <p:cNvPr id="139" name="グループ化 138"/>
          <p:cNvGrpSpPr/>
          <p:nvPr/>
        </p:nvGrpSpPr>
        <p:grpSpPr>
          <a:xfrm>
            <a:off x="5342605" y="188580"/>
            <a:ext cx="873594" cy="949527"/>
            <a:chOff x="899555" y="1170989"/>
            <a:chExt cx="873594" cy="949527"/>
          </a:xfrm>
        </p:grpSpPr>
        <p:pic>
          <p:nvPicPr>
            <p:cNvPr id="140" name="図 13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8286" y="1529273"/>
              <a:ext cx="438440" cy="591243"/>
            </a:xfrm>
            <a:prstGeom prst="rect">
              <a:avLst/>
            </a:prstGeom>
          </p:spPr>
        </p:pic>
        <p:sp>
          <p:nvSpPr>
            <p:cNvPr id="141" name="テキスト ボックス 140"/>
            <p:cNvSpPr txBox="1"/>
            <p:nvPr/>
          </p:nvSpPr>
          <p:spPr>
            <a:xfrm>
              <a:off x="899555" y="1170989"/>
              <a:ext cx="873594" cy="3582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5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kanban</a:t>
              </a:r>
              <a:endPara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</p:grpSp>
      <p:grpSp>
        <p:nvGrpSpPr>
          <p:cNvPr id="114" name="グループ化 113"/>
          <p:cNvGrpSpPr/>
          <p:nvPr/>
        </p:nvGrpSpPr>
        <p:grpSpPr>
          <a:xfrm>
            <a:off x="4502779" y="1298369"/>
            <a:ext cx="873594" cy="949527"/>
            <a:chOff x="899555" y="1170989"/>
            <a:chExt cx="873594" cy="949527"/>
          </a:xfrm>
        </p:grpSpPr>
        <p:pic>
          <p:nvPicPr>
            <p:cNvPr id="115" name="図 1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8286" y="1529273"/>
              <a:ext cx="438440" cy="591243"/>
            </a:xfrm>
            <a:prstGeom prst="rect">
              <a:avLst/>
            </a:prstGeom>
          </p:spPr>
        </p:pic>
        <p:sp>
          <p:nvSpPr>
            <p:cNvPr id="116" name="テキスト ボックス 115"/>
            <p:cNvSpPr txBox="1"/>
            <p:nvPr/>
          </p:nvSpPr>
          <p:spPr>
            <a:xfrm>
              <a:off x="899555" y="1170989"/>
              <a:ext cx="873594" cy="3582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MST</a:t>
              </a:r>
              <a:endPara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</p:grpSp>
      <p:grpSp>
        <p:nvGrpSpPr>
          <p:cNvPr id="117" name="グループ化 116"/>
          <p:cNvGrpSpPr/>
          <p:nvPr/>
        </p:nvGrpSpPr>
        <p:grpSpPr>
          <a:xfrm>
            <a:off x="4647843" y="188580"/>
            <a:ext cx="873594" cy="949527"/>
            <a:chOff x="899555" y="1170989"/>
            <a:chExt cx="873594" cy="949527"/>
          </a:xfrm>
        </p:grpSpPr>
        <p:pic>
          <p:nvPicPr>
            <p:cNvPr id="118" name="図 1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8286" y="1529273"/>
              <a:ext cx="438440" cy="591243"/>
            </a:xfrm>
            <a:prstGeom prst="rect">
              <a:avLst/>
            </a:prstGeom>
          </p:spPr>
        </p:pic>
        <p:sp>
          <p:nvSpPr>
            <p:cNvPr id="119" name="テキスト ボックス 118"/>
            <p:cNvSpPr txBox="1"/>
            <p:nvPr/>
          </p:nvSpPr>
          <p:spPr>
            <a:xfrm>
              <a:off x="899555" y="1170989"/>
              <a:ext cx="873594" cy="3582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Web</a:t>
              </a:r>
              <a:endPara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</p:grpSp>
      <p:grpSp>
        <p:nvGrpSpPr>
          <p:cNvPr id="3" name="グループ化 2"/>
          <p:cNvGrpSpPr/>
          <p:nvPr/>
        </p:nvGrpSpPr>
        <p:grpSpPr>
          <a:xfrm>
            <a:off x="6079675" y="261276"/>
            <a:ext cx="873594" cy="832834"/>
            <a:chOff x="7411498" y="218744"/>
            <a:chExt cx="873594" cy="832834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54750" y="619560"/>
              <a:ext cx="432926" cy="432018"/>
            </a:xfrm>
            <a:prstGeom prst="rect">
              <a:avLst/>
            </a:prstGeom>
          </p:spPr>
        </p:pic>
        <p:sp>
          <p:nvSpPr>
            <p:cNvPr id="120" name="テキスト ボックス 119"/>
            <p:cNvSpPr txBox="1"/>
            <p:nvPr/>
          </p:nvSpPr>
          <p:spPr>
            <a:xfrm>
              <a:off x="7411498" y="218744"/>
              <a:ext cx="873594" cy="3582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NAS</a:t>
              </a:r>
              <a:endPara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</p:grpSp>
      <p:grpSp>
        <p:nvGrpSpPr>
          <p:cNvPr id="121" name="グループ化 120"/>
          <p:cNvGrpSpPr/>
          <p:nvPr/>
        </p:nvGrpSpPr>
        <p:grpSpPr>
          <a:xfrm>
            <a:off x="3209272" y="1407413"/>
            <a:ext cx="873594" cy="876831"/>
            <a:chOff x="2206201" y="1170989"/>
            <a:chExt cx="873594" cy="876831"/>
          </a:xfrm>
        </p:grpSpPr>
        <p:pic>
          <p:nvPicPr>
            <p:cNvPr id="122" name="図 1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43252" y="1529273"/>
              <a:ext cx="519636" cy="518547"/>
            </a:xfrm>
            <a:prstGeom prst="rect">
              <a:avLst/>
            </a:prstGeom>
          </p:spPr>
        </p:pic>
        <p:sp>
          <p:nvSpPr>
            <p:cNvPr id="123" name="テキスト ボックス 122"/>
            <p:cNvSpPr txBox="1"/>
            <p:nvPr/>
          </p:nvSpPr>
          <p:spPr>
            <a:xfrm>
              <a:off x="2206201" y="1170989"/>
              <a:ext cx="873594" cy="3582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ENG</a:t>
              </a:r>
              <a:endPara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</p:grpSp>
      <p:sp>
        <p:nvSpPr>
          <p:cNvPr id="124" name="正方形/長方形 123"/>
          <p:cNvSpPr/>
          <p:nvPr/>
        </p:nvSpPr>
        <p:spPr>
          <a:xfrm>
            <a:off x="203161" y="1206622"/>
            <a:ext cx="120660" cy="120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25" name="正方形/長方形 124"/>
          <p:cNvSpPr/>
          <p:nvPr/>
        </p:nvSpPr>
        <p:spPr>
          <a:xfrm>
            <a:off x="11835528" y="1206622"/>
            <a:ext cx="120660" cy="120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cxnSp>
        <p:nvCxnSpPr>
          <p:cNvPr id="126" name="直線コネクタ 125"/>
          <p:cNvCxnSpPr>
            <a:stCxn id="124" idx="3"/>
            <a:endCxn id="125" idx="1"/>
          </p:cNvCxnSpPr>
          <p:nvPr/>
        </p:nvCxnSpPr>
        <p:spPr>
          <a:xfrm>
            <a:off x="323821" y="1266952"/>
            <a:ext cx="115117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テキスト ボックス 126"/>
          <p:cNvSpPr txBox="1"/>
          <p:nvPr/>
        </p:nvSpPr>
        <p:spPr>
          <a:xfrm>
            <a:off x="496894" y="4999793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PLC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5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r>
            <a:r>
              <a:rPr lang="ja-JP" altLang="en-US" sz="105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台</a:t>
            </a: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grpSp>
        <p:nvGrpSpPr>
          <p:cNvPr id="30" name="グループ化 29"/>
          <p:cNvGrpSpPr/>
          <p:nvPr/>
        </p:nvGrpSpPr>
        <p:grpSpPr>
          <a:xfrm>
            <a:off x="397501" y="4322417"/>
            <a:ext cx="781183" cy="120660"/>
            <a:chOff x="228477" y="4470494"/>
            <a:chExt cx="781183" cy="120660"/>
          </a:xfrm>
        </p:grpSpPr>
        <p:sp>
          <p:nvSpPr>
            <p:cNvPr id="129" name="正方形/長方形 128"/>
            <p:cNvSpPr/>
            <p:nvPr/>
          </p:nvSpPr>
          <p:spPr>
            <a:xfrm>
              <a:off x="228477" y="4470494"/>
              <a:ext cx="120660" cy="120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30" name="正方形/長方形 129"/>
            <p:cNvSpPr/>
            <p:nvPr/>
          </p:nvSpPr>
          <p:spPr>
            <a:xfrm>
              <a:off x="889000" y="4470494"/>
              <a:ext cx="120660" cy="120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cxnSp>
          <p:nvCxnSpPr>
            <p:cNvPr id="131" name="直線コネクタ 130"/>
            <p:cNvCxnSpPr>
              <a:stCxn id="129" idx="3"/>
              <a:endCxn id="130" idx="1"/>
            </p:cNvCxnSpPr>
            <p:nvPr/>
          </p:nvCxnSpPr>
          <p:spPr>
            <a:xfrm>
              <a:off x="349137" y="4530824"/>
              <a:ext cx="5398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2" name="直線コネクタ 131"/>
          <p:cNvCxnSpPr>
            <a:stCxn id="7" idx="2"/>
            <a:endCxn id="127" idx="0"/>
          </p:cNvCxnSpPr>
          <p:nvPr/>
        </p:nvCxnSpPr>
        <p:spPr>
          <a:xfrm flipH="1">
            <a:off x="788092" y="3599491"/>
            <a:ext cx="1" cy="1400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3604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586" y="1113989"/>
            <a:ext cx="396132" cy="53419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016" y="359667"/>
            <a:ext cx="442773" cy="44184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651" y="1113989"/>
            <a:ext cx="396132" cy="534190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496895" y="266177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LST01</a:t>
            </a:r>
            <a:endParaRPr kumimoji="1" lang="ja-JP" altLang="en-US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255973" y="266177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LST02</a:t>
            </a:r>
            <a:endParaRPr kumimoji="1" lang="ja-JP" altLang="en-US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015051" y="266177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LST03</a:t>
            </a:r>
            <a:endParaRPr kumimoji="1" lang="ja-JP" altLang="en-US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774129" y="266177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LST04</a:t>
            </a:r>
            <a:endParaRPr kumimoji="1" lang="ja-JP" altLang="en-US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533207" y="266177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LST50</a:t>
            </a:r>
            <a:endParaRPr kumimoji="1" lang="ja-JP" altLang="en-US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292285" y="266177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LST51</a:t>
            </a:r>
            <a:endParaRPr kumimoji="1" lang="ja-JP" altLang="en-US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051363" y="266177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LST52</a:t>
            </a:r>
            <a:endParaRPr kumimoji="1" lang="ja-JP" altLang="en-US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810441" y="266177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LST71</a:t>
            </a:r>
            <a:endParaRPr kumimoji="1" lang="ja-JP" altLang="en-US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569519" y="266177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LST72</a:t>
            </a:r>
            <a:endParaRPr kumimoji="1" lang="ja-JP" altLang="en-US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328597" y="266177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LST81</a:t>
            </a:r>
            <a:endParaRPr kumimoji="1" lang="ja-JP" altLang="en-US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087675" y="266177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LST82</a:t>
            </a:r>
            <a:endParaRPr kumimoji="1" lang="ja-JP" altLang="en-US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846753" y="266177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LST83</a:t>
            </a:r>
            <a:endParaRPr kumimoji="1" lang="ja-JP" altLang="en-US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9605831" y="266177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LST84</a:t>
            </a:r>
            <a:endParaRPr kumimoji="1" lang="ja-JP" altLang="en-US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364909" y="266177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LST85</a:t>
            </a:r>
            <a:endParaRPr kumimoji="1" lang="ja-JP" altLang="en-US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1123981" y="266177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LST86</a:t>
            </a:r>
            <a:endParaRPr kumimoji="1" lang="ja-JP" altLang="en-US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209862" y="2082894"/>
            <a:ext cx="120660" cy="120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11842229" y="2082894"/>
            <a:ext cx="120660" cy="120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cxnSp>
        <p:nvCxnSpPr>
          <p:cNvPr id="25" name="直線コネクタ 24"/>
          <p:cNvCxnSpPr>
            <a:stCxn id="22" idx="3"/>
            <a:endCxn id="23" idx="1"/>
          </p:cNvCxnSpPr>
          <p:nvPr/>
        </p:nvCxnSpPr>
        <p:spPr>
          <a:xfrm>
            <a:off x="330522" y="2143224"/>
            <a:ext cx="115117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062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32702" y="234902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DECS</a:t>
            </a:r>
            <a:r>
              <a:rPr kumimoji="1" lang="ja-JP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室のイメージ</a:t>
            </a:r>
            <a:endParaRPr kumimoji="1" lang="ja-JP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686" y="809460"/>
            <a:ext cx="8810412" cy="435036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70" y="4216091"/>
            <a:ext cx="4618632" cy="228057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030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108" y="2174329"/>
            <a:ext cx="935907" cy="1324422"/>
          </a:xfrm>
          <a:prstGeom prst="rect">
            <a:avLst/>
          </a:prstGeom>
        </p:spPr>
      </p:pic>
      <p:pic>
        <p:nvPicPr>
          <p:cNvPr id="1026" name="Picture 2" descr="MELSECNET/Hネットワークユニット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14" r="122" b="31071"/>
          <a:stretch/>
        </p:blipFill>
        <p:spPr bwMode="auto">
          <a:xfrm>
            <a:off x="1082401" y="3895898"/>
            <a:ext cx="6652944" cy="270401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コネクタ 6"/>
          <p:cNvCxnSpPr/>
          <p:nvPr/>
        </p:nvCxnSpPr>
        <p:spPr>
          <a:xfrm>
            <a:off x="2647665" y="3321535"/>
            <a:ext cx="0" cy="1264356"/>
          </a:xfrm>
          <a:prstGeom prst="line">
            <a:avLst/>
          </a:prstGeom>
          <a:ln w="317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3024015" y="2534705"/>
            <a:ext cx="1698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標準</a:t>
            </a:r>
            <a:r>
              <a:rPr lang="en-US" altLang="ja-JP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DECS</a:t>
            </a:r>
          </a:p>
          <a:p>
            <a:r>
              <a:rPr lang="ja-JP" altLang="en-US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ソフト流用</a:t>
            </a:r>
            <a:endParaRPr lang="en-US" altLang="ja-JP" dirty="0" smtClean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625529" y="3549143"/>
            <a:ext cx="1261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MC</a:t>
            </a:r>
            <a:r>
              <a:rPr lang="ja-JP" altLang="en-US" sz="1100" dirty="0" smtClean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プロトコル</a:t>
            </a:r>
            <a:endParaRPr lang="en-US" altLang="ja-JP" sz="1100" dirty="0" smtClean="0">
              <a:solidFill>
                <a:srgbClr val="0070C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732542" y="5109404"/>
            <a:ext cx="7111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親機化</a:t>
            </a:r>
            <a:endParaRPr lang="en-US" altLang="ja-JP" sz="1200" dirty="0" smtClean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762006" y="5510698"/>
            <a:ext cx="1261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>
                <a:solidFill>
                  <a:schemeClr val="accent2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5C-2V</a:t>
            </a:r>
            <a:r>
              <a:rPr lang="ja-JP" altLang="en-US" sz="1100" dirty="0" smtClean="0">
                <a:solidFill>
                  <a:schemeClr val="accent2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ケーブル</a:t>
            </a:r>
            <a:endParaRPr lang="en-US" altLang="ja-JP" sz="1100" dirty="0" smtClean="0">
              <a:solidFill>
                <a:schemeClr val="accent2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173793" y="5510698"/>
            <a:ext cx="2107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同軸ケーブル</a:t>
            </a:r>
            <a:endParaRPr lang="en-US" altLang="ja-JP" sz="1400" dirty="0" smtClean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en-US" altLang="ja-JP" sz="14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LAN</a:t>
            </a:r>
            <a:r>
              <a:rPr lang="ja-JP" altLang="en-US" sz="14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ケーブル流用</a:t>
            </a:r>
            <a:endParaRPr lang="en-US" altLang="ja-JP" sz="1400" dirty="0" smtClean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82401" y="4908712"/>
            <a:ext cx="1133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MELSEC Q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018294" y="2405981"/>
            <a:ext cx="1133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12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WAGO</a:t>
            </a:r>
            <a:r>
              <a:rPr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</a:t>
            </a:r>
            <a:r>
              <a:rPr lang="en-US" altLang="ja-JP" sz="12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750-8212</a:t>
            </a: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35958" y="1847802"/>
            <a:ext cx="746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LST</a:t>
            </a: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35959" y="3549511"/>
            <a:ext cx="746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PLC</a:t>
            </a:r>
          </a:p>
        </p:txBody>
      </p:sp>
      <p:cxnSp>
        <p:nvCxnSpPr>
          <p:cNvPr id="28" name="直線コネクタ 27"/>
          <p:cNvCxnSpPr/>
          <p:nvPr/>
        </p:nvCxnSpPr>
        <p:spPr>
          <a:xfrm>
            <a:off x="185834" y="1820139"/>
            <a:ext cx="11742309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185834" y="3518160"/>
            <a:ext cx="11742309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271853" y="544363"/>
            <a:ext cx="746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MST</a:t>
            </a:r>
          </a:p>
        </p:txBody>
      </p:sp>
      <p:cxnSp>
        <p:nvCxnSpPr>
          <p:cNvPr id="38" name="直線コネクタ 37"/>
          <p:cNvCxnSpPr/>
          <p:nvPr/>
        </p:nvCxnSpPr>
        <p:spPr>
          <a:xfrm>
            <a:off x="2625529" y="1552844"/>
            <a:ext cx="0" cy="766795"/>
          </a:xfrm>
          <a:prstGeom prst="line">
            <a:avLst/>
          </a:prstGeom>
          <a:ln w="317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図 1027"/>
          <p:cNvPicPr>
            <a:picLocks noChangeAspect="1"/>
          </p:cNvPicPr>
          <p:nvPr/>
        </p:nvPicPr>
        <p:blipFill rotWithShape="1">
          <a:blip r:embed="rId4"/>
          <a:srcRect l="29691" t="15690" r="30323" b="15853"/>
          <a:stretch/>
        </p:blipFill>
        <p:spPr>
          <a:xfrm>
            <a:off x="2297982" y="410887"/>
            <a:ext cx="655094" cy="1173707"/>
          </a:xfrm>
          <a:prstGeom prst="rect">
            <a:avLst/>
          </a:prstGeom>
        </p:spPr>
      </p:pic>
      <p:sp>
        <p:nvSpPr>
          <p:cNvPr id="40" name="テキスト ボックス 39"/>
          <p:cNvSpPr txBox="1"/>
          <p:nvPr/>
        </p:nvSpPr>
        <p:spPr>
          <a:xfrm>
            <a:off x="2609346" y="1909163"/>
            <a:ext cx="15437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MODBUS</a:t>
            </a:r>
            <a:r>
              <a:rPr lang="ja-JP" altLang="en-US" sz="1100" dirty="0" smtClean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プロトコル</a:t>
            </a:r>
            <a:endParaRPr lang="en-US" altLang="ja-JP" sz="1100" dirty="0" smtClean="0">
              <a:solidFill>
                <a:srgbClr val="0070C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cxnSp>
        <p:nvCxnSpPr>
          <p:cNvPr id="42" name="直線コネクタ 41"/>
          <p:cNvCxnSpPr>
            <a:endCxn id="52" idx="0"/>
          </p:cNvCxnSpPr>
          <p:nvPr/>
        </p:nvCxnSpPr>
        <p:spPr>
          <a:xfrm>
            <a:off x="10131798" y="1382717"/>
            <a:ext cx="0" cy="2568760"/>
          </a:xfrm>
          <a:prstGeom prst="line">
            <a:avLst/>
          </a:prstGeom>
          <a:ln w="317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10131798" y="1912719"/>
            <a:ext cx="15437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TECS</a:t>
            </a:r>
            <a:r>
              <a:rPr lang="ja-JP" altLang="en-US" sz="1100" dirty="0" smtClean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プロトコル</a:t>
            </a:r>
            <a:endParaRPr lang="en-US" altLang="ja-JP" sz="1100" dirty="0" smtClean="0">
              <a:solidFill>
                <a:srgbClr val="0070C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cxnSp>
        <p:nvCxnSpPr>
          <p:cNvPr id="44" name="直線コネクタ 43"/>
          <p:cNvCxnSpPr/>
          <p:nvPr/>
        </p:nvCxnSpPr>
        <p:spPr>
          <a:xfrm flipV="1">
            <a:off x="2762006" y="1739293"/>
            <a:ext cx="7369792" cy="1"/>
          </a:xfrm>
          <a:prstGeom prst="line">
            <a:avLst/>
          </a:prstGeom>
          <a:ln w="317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2759867" y="1572371"/>
            <a:ext cx="0" cy="181673"/>
          </a:xfrm>
          <a:prstGeom prst="line">
            <a:avLst/>
          </a:prstGeom>
          <a:ln w="317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図 50"/>
          <p:cNvPicPr>
            <a:picLocks noChangeAspect="1"/>
          </p:cNvPicPr>
          <p:nvPr/>
        </p:nvPicPr>
        <p:blipFill rotWithShape="1">
          <a:blip r:embed="rId4"/>
          <a:srcRect l="29691" t="15690" r="30323" b="15853"/>
          <a:stretch/>
        </p:blipFill>
        <p:spPr>
          <a:xfrm>
            <a:off x="9804251" y="410887"/>
            <a:ext cx="655094" cy="1173707"/>
          </a:xfrm>
          <a:prstGeom prst="rect">
            <a:avLst/>
          </a:prstGeom>
        </p:spPr>
      </p:pic>
      <p:sp>
        <p:nvSpPr>
          <p:cNvPr id="52" name="テキスト ボックス 51"/>
          <p:cNvSpPr txBox="1"/>
          <p:nvPr/>
        </p:nvSpPr>
        <p:spPr>
          <a:xfrm>
            <a:off x="9164674" y="3951477"/>
            <a:ext cx="1934248" cy="50611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ja-JP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TECS PLC</a:t>
            </a: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9165508" y="2361535"/>
            <a:ext cx="1934248" cy="506111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ja-JP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TECS LST</a:t>
            </a: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024015" y="1493955"/>
            <a:ext cx="15437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TECS</a:t>
            </a:r>
            <a:r>
              <a:rPr lang="ja-JP" altLang="en-US" sz="1100" dirty="0" smtClean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プロトコル</a:t>
            </a:r>
            <a:endParaRPr lang="en-US" altLang="ja-JP" sz="1100" dirty="0" smtClean="0">
              <a:solidFill>
                <a:srgbClr val="0070C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cxnSp>
        <p:nvCxnSpPr>
          <p:cNvPr id="55" name="直線コネクタ 54"/>
          <p:cNvCxnSpPr>
            <a:stCxn id="52" idx="2"/>
          </p:cNvCxnSpPr>
          <p:nvPr/>
        </p:nvCxnSpPr>
        <p:spPr>
          <a:xfrm>
            <a:off x="10131798" y="4457588"/>
            <a:ext cx="0" cy="451124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>
            <a:off x="9164674" y="4908712"/>
            <a:ext cx="1934248" cy="50611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ja-JP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TECS PLC</a:t>
            </a: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10779065" y="5414823"/>
            <a:ext cx="639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…</a:t>
            </a: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10131798" y="4558622"/>
            <a:ext cx="15437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>
                <a:solidFill>
                  <a:schemeClr val="accent2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ME-NET</a:t>
            </a:r>
            <a:r>
              <a:rPr lang="ja-JP" altLang="en-US" sz="1100" dirty="0" smtClean="0">
                <a:solidFill>
                  <a:schemeClr val="accent2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プロトコル</a:t>
            </a:r>
            <a:endParaRPr lang="en-US" altLang="ja-JP" sz="1100" dirty="0" smtClean="0">
              <a:solidFill>
                <a:schemeClr val="accent2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2216321" y="56698"/>
            <a:ext cx="1091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DECS</a:t>
            </a:r>
            <a:endParaRPr lang="en-US" altLang="ja-JP" dirty="0" smtClean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9687938" y="36607"/>
            <a:ext cx="1091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TECS</a:t>
            </a: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185834" y="11104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新旧更新方案</a:t>
            </a:r>
            <a:endParaRPr kumimoji="1" lang="ja-JP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3990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9435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テキスト ボックス 232"/>
          <p:cNvSpPr txBox="1"/>
          <p:nvPr/>
        </p:nvSpPr>
        <p:spPr>
          <a:xfrm>
            <a:off x="496895" y="351329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LST01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FCJ</a:t>
            </a:r>
            <a:endParaRPr kumimoji="1" lang="ja-JP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35" name="テキスト ボックス 234"/>
          <p:cNvSpPr txBox="1"/>
          <p:nvPr/>
        </p:nvSpPr>
        <p:spPr>
          <a:xfrm>
            <a:off x="1255973" y="351329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LST02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FCJ</a:t>
            </a:r>
            <a:endParaRPr kumimoji="1" lang="ja-JP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36" name="テキスト ボックス 235"/>
          <p:cNvSpPr txBox="1"/>
          <p:nvPr/>
        </p:nvSpPr>
        <p:spPr>
          <a:xfrm>
            <a:off x="2015051" y="351329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LST03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F</a:t>
            </a: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CJ</a:t>
            </a:r>
            <a:endParaRPr kumimoji="1" lang="ja-JP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37" name="テキスト ボックス 236"/>
          <p:cNvSpPr txBox="1"/>
          <p:nvPr/>
        </p:nvSpPr>
        <p:spPr>
          <a:xfrm>
            <a:off x="2774129" y="351329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LST04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5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sz="105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J</a:t>
            </a:r>
            <a:endParaRPr kumimoji="1" lang="ja-JP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39" name="テキスト ボックス 238"/>
          <p:cNvSpPr txBox="1"/>
          <p:nvPr/>
        </p:nvSpPr>
        <p:spPr>
          <a:xfrm>
            <a:off x="3533207" y="351329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LST50</a:t>
            </a:r>
          </a:p>
          <a:p>
            <a:pPr lvl="0" algn="ctr">
              <a:defRPr/>
            </a:pPr>
            <a:r>
              <a:rPr lang="en-US" altLang="ja-JP" sz="1000" dirty="0" err="1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HASCGⅡ</a:t>
            </a:r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7" name="テキスト ボックス 246"/>
          <p:cNvSpPr txBox="1"/>
          <p:nvPr/>
        </p:nvSpPr>
        <p:spPr>
          <a:xfrm>
            <a:off x="4292285" y="351329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LST51</a:t>
            </a:r>
          </a:p>
          <a:p>
            <a:pPr lvl="0" algn="ctr">
              <a:defRPr/>
            </a:pPr>
            <a:r>
              <a:rPr lang="en-US" altLang="ja-JP" sz="9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HAS R320</a:t>
            </a:r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8" name="テキスト ボックス 247"/>
          <p:cNvSpPr txBox="1"/>
          <p:nvPr/>
        </p:nvSpPr>
        <p:spPr>
          <a:xfrm>
            <a:off x="5051363" y="351329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LST52</a:t>
            </a:r>
          </a:p>
          <a:p>
            <a:pPr algn="ctr">
              <a:defRPr/>
            </a:pPr>
            <a:r>
              <a:rPr lang="en-US" altLang="ja-JP" sz="9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HAS </a:t>
            </a:r>
            <a:r>
              <a:rPr lang="en-US" altLang="ja-JP" sz="9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R320</a:t>
            </a:r>
            <a:endParaRPr lang="ja-JP" altLang="en-US" sz="9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9" name="テキスト ボックス 248"/>
          <p:cNvSpPr txBox="1"/>
          <p:nvPr/>
        </p:nvSpPr>
        <p:spPr>
          <a:xfrm>
            <a:off x="5810441" y="351329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LST71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5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</a:t>
            </a:r>
            <a:r>
              <a:rPr lang="en-US" altLang="ja-JP" sz="105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J</a:t>
            </a:r>
            <a:endParaRPr kumimoji="1" lang="ja-JP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50" name="テキスト ボックス 249"/>
          <p:cNvSpPr txBox="1"/>
          <p:nvPr/>
        </p:nvSpPr>
        <p:spPr>
          <a:xfrm>
            <a:off x="6569519" y="351329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LST72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5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FCJ</a:t>
            </a:r>
            <a:endParaRPr kumimoji="1" lang="ja-JP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51" name="テキスト ボックス 250"/>
          <p:cNvSpPr txBox="1"/>
          <p:nvPr/>
        </p:nvSpPr>
        <p:spPr>
          <a:xfrm>
            <a:off x="7328597" y="351329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LST81</a:t>
            </a:r>
          </a:p>
          <a:p>
            <a:pPr lvl="0" algn="ctr">
              <a:defRPr/>
            </a:pPr>
            <a:r>
              <a:rPr lang="en-US" altLang="ja-JP" sz="10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HPU580</a:t>
            </a:r>
            <a:endParaRPr kumimoji="1" lang="ja-JP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52" name="テキスト ボックス 251"/>
          <p:cNvSpPr txBox="1"/>
          <p:nvPr/>
        </p:nvSpPr>
        <p:spPr>
          <a:xfrm>
            <a:off x="8087675" y="351329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LST82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5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FCJ</a:t>
            </a:r>
            <a:endParaRPr kumimoji="1" lang="ja-JP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53" name="テキスト ボックス 252"/>
          <p:cNvSpPr txBox="1"/>
          <p:nvPr/>
        </p:nvSpPr>
        <p:spPr>
          <a:xfrm>
            <a:off x="8846753" y="351329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LST83</a:t>
            </a:r>
          </a:p>
          <a:p>
            <a:pPr lvl="0" algn="ctr">
              <a:defRPr/>
            </a:pPr>
            <a:r>
              <a:rPr lang="en-US" altLang="ja-JP" sz="10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HPU580</a:t>
            </a:r>
            <a:endParaRPr kumimoji="1" lang="ja-JP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54" name="テキスト ボックス 253"/>
          <p:cNvSpPr txBox="1"/>
          <p:nvPr/>
        </p:nvSpPr>
        <p:spPr>
          <a:xfrm>
            <a:off x="9605831" y="351329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LST84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5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FCJ</a:t>
            </a:r>
            <a:endParaRPr kumimoji="1" lang="ja-JP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56" name="テキスト ボックス 255"/>
          <p:cNvSpPr txBox="1"/>
          <p:nvPr/>
        </p:nvSpPr>
        <p:spPr>
          <a:xfrm>
            <a:off x="10364909" y="351329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LST85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5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FCJ</a:t>
            </a:r>
            <a:endParaRPr kumimoji="1" lang="ja-JP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57" name="テキスト ボックス 256"/>
          <p:cNvSpPr txBox="1"/>
          <p:nvPr/>
        </p:nvSpPr>
        <p:spPr>
          <a:xfrm>
            <a:off x="11123981" y="351329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LST86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5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FCJ</a:t>
            </a:r>
            <a:endParaRPr kumimoji="1" lang="ja-JP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58" name="正方形/長方形 257"/>
          <p:cNvSpPr/>
          <p:nvPr/>
        </p:nvSpPr>
        <p:spPr>
          <a:xfrm>
            <a:off x="209862" y="2514694"/>
            <a:ext cx="120660" cy="120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59" name="正方形/長方形 258"/>
          <p:cNvSpPr/>
          <p:nvPr/>
        </p:nvSpPr>
        <p:spPr>
          <a:xfrm>
            <a:off x="11842229" y="2514694"/>
            <a:ext cx="120660" cy="120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cxnSp>
        <p:nvCxnSpPr>
          <p:cNvPr id="261" name="直線コネクタ 260"/>
          <p:cNvCxnSpPr>
            <a:stCxn id="258" idx="3"/>
            <a:endCxn id="259" idx="1"/>
          </p:cNvCxnSpPr>
          <p:nvPr/>
        </p:nvCxnSpPr>
        <p:spPr>
          <a:xfrm>
            <a:off x="330522" y="2575024"/>
            <a:ext cx="115117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2" name="グループ化 301"/>
          <p:cNvGrpSpPr/>
          <p:nvPr/>
        </p:nvGrpSpPr>
        <p:grpSpPr>
          <a:xfrm>
            <a:off x="759002" y="956613"/>
            <a:ext cx="873594" cy="986103"/>
            <a:chOff x="899555" y="1134413"/>
            <a:chExt cx="873594" cy="986103"/>
          </a:xfrm>
        </p:grpSpPr>
        <p:pic>
          <p:nvPicPr>
            <p:cNvPr id="303" name="図 30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8286" y="1529273"/>
              <a:ext cx="438440" cy="591243"/>
            </a:xfrm>
            <a:prstGeom prst="rect">
              <a:avLst/>
            </a:prstGeom>
          </p:spPr>
        </p:pic>
        <p:sp>
          <p:nvSpPr>
            <p:cNvPr id="304" name="テキスト ボックス 303"/>
            <p:cNvSpPr txBox="1"/>
            <p:nvPr/>
          </p:nvSpPr>
          <p:spPr>
            <a:xfrm>
              <a:off x="899555" y="1134413"/>
              <a:ext cx="873594" cy="3582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原動力室</a:t>
              </a: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/>
              </a:r>
              <a:b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</a:br>
              <a:r>
                <a:rPr kumimoji="1" lang="en-US" altLang="ja-JP" sz="105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Tecshost</a:t>
              </a:r>
              <a:endPara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</p:grpSp>
      <p:grpSp>
        <p:nvGrpSpPr>
          <p:cNvPr id="305" name="グループ化 304"/>
          <p:cNvGrpSpPr/>
          <p:nvPr/>
        </p:nvGrpSpPr>
        <p:grpSpPr>
          <a:xfrm>
            <a:off x="4314387" y="941623"/>
            <a:ext cx="873594" cy="913407"/>
            <a:chOff x="2206201" y="1134413"/>
            <a:chExt cx="873594" cy="913407"/>
          </a:xfrm>
        </p:grpSpPr>
        <p:pic>
          <p:nvPicPr>
            <p:cNvPr id="306" name="図 30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43252" y="1529273"/>
              <a:ext cx="519636" cy="518547"/>
            </a:xfrm>
            <a:prstGeom prst="rect">
              <a:avLst/>
            </a:prstGeom>
          </p:spPr>
        </p:pic>
        <p:sp>
          <p:nvSpPr>
            <p:cNvPr id="307" name="テキスト ボックス 306"/>
            <p:cNvSpPr txBox="1"/>
            <p:nvPr/>
          </p:nvSpPr>
          <p:spPr>
            <a:xfrm>
              <a:off x="2206201" y="1134413"/>
              <a:ext cx="873594" cy="3582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原動力室</a:t>
              </a: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/>
              </a:r>
              <a:b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</a:b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WEB01</a:t>
              </a:r>
              <a:endPara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</p:grpSp>
      <p:grpSp>
        <p:nvGrpSpPr>
          <p:cNvPr id="308" name="グループ化 307"/>
          <p:cNvGrpSpPr/>
          <p:nvPr/>
        </p:nvGrpSpPr>
        <p:grpSpPr>
          <a:xfrm>
            <a:off x="5025464" y="944421"/>
            <a:ext cx="873594" cy="925599"/>
            <a:chOff x="2206201" y="1122221"/>
            <a:chExt cx="873594" cy="925599"/>
          </a:xfrm>
        </p:grpSpPr>
        <p:pic>
          <p:nvPicPr>
            <p:cNvPr id="309" name="図 30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43252" y="1529273"/>
              <a:ext cx="519636" cy="518547"/>
            </a:xfrm>
            <a:prstGeom prst="rect">
              <a:avLst/>
            </a:prstGeom>
          </p:spPr>
        </p:pic>
        <p:sp>
          <p:nvSpPr>
            <p:cNvPr id="310" name="テキスト ボックス 309"/>
            <p:cNvSpPr txBox="1"/>
            <p:nvPr/>
          </p:nvSpPr>
          <p:spPr>
            <a:xfrm>
              <a:off x="2206201" y="1122221"/>
              <a:ext cx="873594" cy="3582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原動力室</a:t>
              </a: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/>
              </a:r>
              <a:b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</a:br>
              <a:r>
                <a:rPr lang="en-US" altLang="ja-JP" sz="1050" noProof="0" dirty="0" smtClean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WEB</a:t>
              </a: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02</a:t>
              </a:r>
              <a:endPara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</p:grpSp>
      <p:grpSp>
        <p:nvGrpSpPr>
          <p:cNvPr id="311" name="グループ化 310"/>
          <p:cNvGrpSpPr/>
          <p:nvPr/>
        </p:nvGrpSpPr>
        <p:grpSpPr>
          <a:xfrm>
            <a:off x="5736541" y="944421"/>
            <a:ext cx="873594" cy="925599"/>
            <a:chOff x="2206201" y="1122221"/>
            <a:chExt cx="873594" cy="925599"/>
          </a:xfrm>
        </p:grpSpPr>
        <p:pic>
          <p:nvPicPr>
            <p:cNvPr id="312" name="図 3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43252" y="1529273"/>
              <a:ext cx="519636" cy="518547"/>
            </a:xfrm>
            <a:prstGeom prst="rect">
              <a:avLst/>
            </a:prstGeom>
          </p:spPr>
        </p:pic>
        <p:sp>
          <p:nvSpPr>
            <p:cNvPr id="313" name="テキスト ボックス 312"/>
            <p:cNvSpPr txBox="1"/>
            <p:nvPr/>
          </p:nvSpPr>
          <p:spPr>
            <a:xfrm>
              <a:off x="2206201" y="1122221"/>
              <a:ext cx="873594" cy="3582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原動力室</a:t>
              </a: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/>
              </a:r>
              <a:b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</a:br>
              <a:r>
                <a:rPr lang="en-US" altLang="ja-JP" sz="1050" dirty="0" smtClean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WEB</a:t>
              </a: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03</a:t>
              </a:r>
              <a:endPara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</p:grpSp>
      <p:grpSp>
        <p:nvGrpSpPr>
          <p:cNvPr id="314" name="グループ化 313"/>
          <p:cNvGrpSpPr/>
          <p:nvPr/>
        </p:nvGrpSpPr>
        <p:grpSpPr>
          <a:xfrm>
            <a:off x="6447618" y="944421"/>
            <a:ext cx="873594" cy="925599"/>
            <a:chOff x="2206201" y="1122221"/>
            <a:chExt cx="873594" cy="925599"/>
          </a:xfrm>
        </p:grpSpPr>
        <p:pic>
          <p:nvPicPr>
            <p:cNvPr id="315" name="図 3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43252" y="1529273"/>
              <a:ext cx="519636" cy="518547"/>
            </a:xfrm>
            <a:prstGeom prst="rect">
              <a:avLst/>
            </a:prstGeom>
          </p:spPr>
        </p:pic>
        <p:sp>
          <p:nvSpPr>
            <p:cNvPr id="316" name="テキスト ボックス 315"/>
            <p:cNvSpPr txBox="1"/>
            <p:nvPr/>
          </p:nvSpPr>
          <p:spPr>
            <a:xfrm>
              <a:off x="2206201" y="1122221"/>
              <a:ext cx="873594" cy="3582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排水処理場</a:t>
              </a: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/>
              </a:r>
              <a:b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</a:br>
              <a:r>
                <a:rPr lang="en-US" altLang="ja-JP" sz="1050" dirty="0" smtClean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WEB</a:t>
              </a: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04</a:t>
              </a:r>
              <a:endPara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</p:grpSp>
      <p:grpSp>
        <p:nvGrpSpPr>
          <p:cNvPr id="317" name="グループ化 316"/>
          <p:cNvGrpSpPr/>
          <p:nvPr/>
        </p:nvGrpSpPr>
        <p:grpSpPr>
          <a:xfrm>
            <a:off x="7158695" y="932229"/>
            <a:ext cx="873594" cy="937791"/>
            <a:chOff x="2206201" y="1110029"/>
            <a:chExt cx="873594" cy="937791"/>
          </a:xfrm>
        </p:grpSpPr>
        <p:pic>
          <p:nvPicPr>
            <p:cNvPr id="318" name="図 3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43252" y="1529273"/>
              <a:ext cx="519636" cy="518547"/>
            </a:xfrm>
            <a:prstGeom prst="rect">
              <a:avLst/>
            </a:prstGeom>
          </p:spPr>
        </p:pic>
        <p:sp>
          <p:nvSpPr>
            <p:cNvPr id="319" name="テキスト ボックス 318"/>
            <p:cNvSpPr txBox="1"/>
            <p:nvPr/>
          </p:nvSpPr>
          <p:spPr>
            <a:xfrm>
              <a:off x="2206201" y="1110029"/>
              <a:ext cx="873594" cy="3582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C</a:t>
              </a: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棟 </a:t>
              </a: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2F</a:t>
              </a:r>
              <a:b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</a:br>
              <a:r>
                <a:rPr lang="en-US" altLang="ja-JP" sz="1050" dirty="0" smtClean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WEB</a:t>
              </a: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05</a:t>
              </a:r>
              <a:endPara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</p:grpSp>
      <p:grpSp>
        <p:nvGrpSpPr>
          <p:cNvPr id="320" name="グループ化 319"/>
          <p:cNvGrpSpPr/>
          <p:nvPr/>
        </p:nvGrpSpPr>
        <p:grpSpPr>
          <a:xfrm>
            <a:off x="7869772" y="932229"/>
            <a:ext cx="873594" cy="937791"/>
            <a:chOff x="2206201" y="1110029"/>
            <a:chExt cx="873594" cy="937791"/>
          </a:xfrm>
        </p:grpSpPr>
        <p:pic>
          <p:nvPicPr>
            <p:cNvPr id="321" name="図 3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43252" y="1529273"/>
              <a:ext cx="519636" cy="518547"/>
            </a:xfrm>
            <a:prstGeom prst="rect">
              <a:avLst/>
            </a:prstGeom>
          </p:spPr>
        </p:pic>
        <p:sp>
          <p:nvSpPr>
            <p:cNvPr id="322" name="テキスト ボックス 321"/>
            <p:cNvSpPr txBox="1"/>
            <p:nvPr/>
          </p:nvSpPr>
          <p:spPr>
            <a:xfrm>
              <a:off x="2206201" y="1110029"/>
              <a:ext cx="873594" cy="3582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C</a:t>
              </a: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棟 </a:t>
              </a: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4F</a:t>
              </a:r>
              <a:b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</a:br>
              <a:r>
                <a:rPr lang="en-US" altLang="ja-JP" sz="1050" dirty="0" smtClean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WEB</a:t>
              </a: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06</a:t>
              </a:r>
              <a:endPara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</p:grpSp>
      <p:grpSp>
        <p:nvGrpSpPr>
          <p:cNvPr id="323" name="グループ化 322"/>
          <p:cNvGrpSpPr/>
          <p:nvPr/>
        </p:nvGrpSpPr>
        <p:grpSpPr>
          <a:xfrm>
            <a:off x="8580849" y="932229"/>
            <a:ext cx="1094267" cy="937791"/>
            <a:chOff x="2058680" y="1110029"/>
            <a:chExt cx="1094267" cy="937791"/>
          </a:xfrm>
        </p:grpSpPr>
        <p:pic>
          <p:nvPicPr>
            <p:cNvPr id="324" name="図 3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43252" y="1529273"/>
              <a:ext cx="519636" cy="518547"/>
            </a:xfrm>
            <a:prstGeom prst="rect">
              <a:avLst/>
            </a:prstGeom>
          </p:spPr>
        </p:pic>
        <p:sp>
          <p:nvSpPr>
            <p:cNvPr id="325" name="テキスト ボックス 324"/>
            <p:cNvSpPr txBox="1"/>
            <p:nvPr/>
          </p:nvSpPr>
          <p:spPr>
            <a:xfrm>
              <a:off x="2058680" y="1110029"/>
              <a:ext cx="1094267" cy="3582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ME</a:t>
              </a: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技術棟</a:t>
              </a:r>
              <a:endPara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(A</a:t>
              </a: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棟</a:t>
              </a: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)1F</a:t>
              </a:r>
              <a:b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</a:br>
              <a:r>
                <a:rPr lang="en-US" altLang="ja-JP" sz="1050" dirty="0" smtClean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WEB</a:t>
              </a: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07</a:t>
              </a:r>
              <a:endPara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</p:grpSp>
      <p:grpSp>
        <p:nvGrpSpPr>
          <p:cNvPr id="326" name="グループ化 325"/>
          <p:cNvGrpSpPr/>
          <p:nvPr/>
        </p:nvGrpSpPr>
        <p:grpSpPr>
          <a:xfrm>
            <a:off x="9512599" y="932229"/>
            <a:ext cx="873594" cy="937791"/>
            <a:chOff x="2206201" y="1110029"/>
            <a:chExt cx="873594" cy="937791"/>
          </a:xfrm>
        </p:grpSpPr>
        <p:pic>
          <p:nvPicPr>
            <p:cNvPr id="327" name="図 3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43252" y="1529273"/>
              <a:ext cx="519636" cy="518547"/>
            </a:xfrm>
            <a:prstGeom prst="rect">
              <a:avLst/>
            </a:prstGeom>
          </p:spPr>
        </p:pic>
        <p:sp>
          <p:nvSpPr>
            <p:cNvPr id="328" name="テキスト ボックス 327"/>
            <p:cNvSpPr txBox="1"/>
            <p:nvPr/>
          </p:nvSpPr>
          <p:spPr>
            <a:xfrm>
              <a:off x="2206201" y="1110029"/>
              <a:ext cx="873594" cy="3582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事務棟 </a:t>
              </a: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3F</a:t>
              </a:r>
              <a:b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</a:br>
              <a:r>
                <a:rPr lang="en-US" altLang="ja-JP" sz="1050" dirty="0" smtClean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WEB</a:t>
              </a: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08</a:t>
              </a:r>
              <a:endPara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</p:grpSp>
      <p:grpSp>
        <p:nvGrpSpPr>
          <p:cNvPr id="329" name="グループ化 328"/>
          <p:cNvGrpSpPr/>
          <p:nvPr/>
        </p:nvGrpSpPr>
        <p:grpSpPr>
          <a:xfrm>
            <a:off x="10223676" y="932229"/>
            <a:ext cx="1144231" cy="937791"/>
            <a:chOff x="2085092" y="1110029"/>
            <a:chExt cx="1144231" cy="937791"/>
          </a:xfrm>
        </p:grpSpPr>
        <p:pic>
          <p:nvPicPr>
            <p:cNvPr id="330" name="図 32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43252" y="1529273"/>
              <a:ext cx="519636" cy="518547"/>
            </a:xfrm>
            <a:prstGeom prst="rect">
              <a:avLst/>
            </a:prstGeom>
          </p:spPr>
        </p:pic>
        <p:sp>
          <p:nvSpPr>
            <p:cNvPr id="331" name="テキスト ボックス 330"/>
            <p:cNvSpPr txBox="1"/>
            <p:nvPr/>
          </p:nvSpPr>
          <p:spPr>
            <a:xfrm>
              <a:off x="2085092" y="1110029"/>
              <a:ext cx="1144231" cy="3582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ME</a:t>
              </a: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技術棟</a:t>
              </a:r>
              <a:endPara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(</a:t>
              </a:r>
              <a:r>
                <a:rPr kumimoji="1" lang="en-US" altLang="ja-JP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A</a:t>
              </a:r>
              <a:r>
                <a:rPr kumimoji="1" lang="ja-JP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棟</a:t>
              </a: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)3F</a:t>
              </a:r>
              <a:r>
                <a:rPr kumimoji="1" lang="en-US" altLang="ja-JP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/>
              </a:r>
              <a:br>
                <a:rPr kumimoji="1" lang="en-US" altLang="ja-JP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</a:br>
              <a:r>
                <a:rPr lang="en-US" altLang="ja-JP" sz="1050" dirty="0" smtClean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WEB</a:t>
              </a: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09</a:t>
              </a:r>
              <a:endPara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</p:grpSp>
      <p:grpSp>
        <p:nvGrpSpPr>
          <p:cNvPr id="332" name="グループ化 331"/>
          <p:cNvGrpSpPr/>
          <p:nvPr/>
        </p:nvGrpSpPr>
        <p:grpSpPr>
          <a:xfrm>
            <a:off x="11205392" y="932229"/>
            <a:ext cx="873594" cy="937791"/>
            <a:chOff x="2206201" y="1110029"/>
            <a:chExt cx="873594" cy="937791"/>
          </a:xfrm>
        </p:grpSpPr>
        <p:pic>
          <p:nvPicPr>
            <p:cNvPr id="333" name="図 33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43252" y="1529273"/>
              <a:ext cx="519636" cy="518547"/>
            </a:xfrm>
            <a:prstGeom prst="rect">
              <a:avLst/>
            </a:prstGeom>
          </p:spPr>
        </p:pic>
        <p:sp>
          <p:nvSpPr>
            <p:cNvPr id="334" name="テキスト ボックス 333"/>
            <p:cNvSpPr txBox="1"/>
            <p:nvPr/>
          </p:nvSpPr>
          <p:spPr>
            <a:xfrm>
              <a:off x="2206201" y="1110029"/>
              <a:ext cx="873594" cy="3582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D</a:t>
              </a: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棟 </a:t>
              </a: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2F</a:t>
              </a:r>
              <a:b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</a:br>
              <a:r>
                <a:rPr lang="en-US" altLang="ja-JP" sz="1050" dirty="0" smtClean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WEB</a:t>
              </a: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10</a:t>
              </a:r>
              <a:endPara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</p:grpSp>
      <p:grpSp>
        <p:nvGrpSpPr>
          <p:cNvPr id="335" name="グループ化 334"/>
          <p:cNvGrpSpPr/>
          <p:nvPr/>
        </p:nvGrpSpPr>
        <p:grpSpPr>
          <a:xfrm>
            <a:off x="47925" y="997116"/>
            <a:ext cx="873594" cy="949527"/>
            <a:chOff x="899555" y="1170989"/>
            <a:chExt cx="873594" cy="949527"/>
          </a:xfrm>
        </p:grpSpPr>
        <p:pic>
          <p:nvPicPr>
            <p:cNvPr id="336" name="図 33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8286" y="1529273"/>
              <a:ext cx="438440" cy="591243"/>
            </a:xfrm>
            <a:prstGeom prst="rect">
              <a:avLst/>
            </a:prstGeom>
          </p:spPr>
        </p:pic>
        <p:sp>
          <p:nvSpPr>
            <p:cNvPr id="337" name="テキスト ボックス 336"/>
            <p:cNvSpPr txBox="1"/>
            <p:nvPr/>
          </p:nvSpPr>
          <p:spPr>
            <a:xfrm>
              <a:off x="899555" y="1170989"/>
              <a:ext cx="873594" cy="3582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tem</a:t>
              </a:r>
              <a:endPara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</p:grpSp>
      <p:cxnSp>
        <p:nvCxnSpPr>
          <p:cNvPr id="339" name="直線コネクタ 338"/>
          <p:cNvCxnSpPr/>
          <p:nvPr/>
        </p:nvCxnSpPr>
        <p:spPr>
          <a:xfrm>
            <a:off x="1195799" y="1916663"/>
            <a:ext cx="0" cy="6583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線コネクタ 349"/>
          <p:cNvCxnSpPr/>
          <p:nvPr/>
        </p:nvCxnSpPr>
        <p:spPr>
          <a:xfrm flipH="1">
            <a:off x="811118" y="2592520"/>
            <a:ext cx="0" cy="90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線コネクタ 350"/>
          <p:cNvCxnSpPr/>
          <p:nvPr/>
        </p:nvCxnSpPr>
        <p:spPr>
          <a:xfrm flipH="1">
            <a:off x="1566514" y="2592520"/>
            <a:ext cx="0" cy="90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線コネクタ 351"/>
          <p:cNvCxnSpPr/>
          <p:nvPr/>
        </p:nvCxnSpPr>
        <p:spPr>
          <a:xfrm flipH="1">
            <a:off x="2321910" y="2592520"/>
            <a:ext cx="0" cy="90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線コネクタ 352"/>
          <p:cNvCxnSpPr/>
          <p:nvPr/>
        </p:nvCxnSpPr>
        <p:spPr>
          <a:xfrm flipH="1">
            <a:off x="3077306" y="2592520"/>
            <a:ext cx="0" cy="90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線コネクタ 353"/>
          <p:cNvCxnSpPr/>
          <p:nvPr/>
        </p:nvCxnSpPr>
        <p:spPr>
          <a:xfrm flipH="1">
            <a:off x="3832702" y="2592520"/>
            <a:ext cx="0" cy="90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直線コネクタ 354"/>
          <p:cNvCxnSpPr/>
          <p:nvPr/>
        </p:nvCxnSpPr>
        <p:spPr>
          <a:xfrm flipH="1">
            <a:off x="4588098" y="2592520"/>
            <a:ext cx="0" cy="90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直線コネクタ 355"/>
          <p:cNvCxnSpPr/>
          <p:nvPr/>
        </p:nvCxnSpPr>
        <p:spPr>
          <a:xfrm flipH="1">
            <a:off x="5343494" y="2592520"/>
            <a:ext cx="0" cy="90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線コネクタ 356"/>
          <p:cNvCxnSpPr/>
          <p:nvPr/>
        </p:nvCxnSpPr>
        <p:spPr>
          <a:xfrm flipH="1">
            <a:off x="6098890" y="2592520"/>
            <a:ext cx="0" cy="90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線コネクタ 357"/>
          <p:cNvCxnSpPr/>
          <p:nvPr/>
        </p:nvCxnSpPr>
        <p:spPr>
          <a:xfrm flipH="1">
            <a:off x="6854286" y="2592520"/>
            <a:ext cx="0" cy="90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線コネクタ 358"/>
          <p:cNvCxnSpPr/>
          <p:nvPr/>
        </p:nvCxnSpPr>
        <p:spPr>
          <a:xfrm flipH="1">
            <a:off x="7609682" y="2592520"/>
            <a:ext cx="0" cy="90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線コネクタ 359"/>
          <p:cNvCxnSpPr/>
          <p:nvPr/>
        </p:nvCxnSpPr>
        <p:spPr>
          <a:xfrm flipH="1">
            <a:off x="8365078" y="2592520"/>
            <a:ext cx="0" cy="90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線コネクタ 360"/>
          <p:cNvCxnSpPr/>
          <p:nvPr/>
        </p:nvCxnSpPr>
        <p:spPr>
          <a:xfrm flipH="1">
            <a:off x="9120474" y="2592520"/>
            <a:ext cx="0" cy="90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直線コネクタ 361"/>
          <p:cNvCxnSpPr/>
          <p:nvPr/>
        </p:nvCxnSpPr>
        <p:spPr>
          <a:xfrm flipH="1">
            <a:off x="9875870" y="2592520"/>
            <a:ext cx="0" cy="90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直線コネクタ 362"/>
          <p:cNvCxnSpPr/>
          <p:nvPr/>
        </p:nvCxnSpPr>
        <p:spPr>
          <a:xfrm flipH="1">
            <a:off x="10631266" y="2592520"/>
            <a:ext cx="0" cy="90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線コネクタ 363"/>
          <p:cNvCxnSpPr/>
          <p:nvPr/>
        </p:nvCxnSpPr>
        <p:spPr>
          <a:xfrm flipH="1">
            <a:off x="11386663" y="2592520"/>
            <a:ext cx="0" cy="90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テキスト ボックス 364"/>
          <p:cNvSpPr txBox="1"/>
          <p:nvPr/>
        </p:nvSpPr>
        <p:spPr>
          <a:xfrm>
            <a:off x="496894" y="4821992"/>
            <a:ext cx="582396" cy="655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PLC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横河</a:t>
            </a: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4</a:t>
            </a: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台</a:t>
            </a: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grpSp>
        <p:nvGrpSpPr>
          <p:cNvPr id="366" name="グループ化 365"/>
          <p:cNvGrpSpPr/>
          <p:nvPr/>
        </p:nvGrpSpPr>
        <p:grpSpPr>
          <a:xfrm>
            <a:off x="459208" y="4211042"/>
            <a:ext cx="646273" cy="120660"/>
            <a:chOff x="228477" y="4470494"/>
            <a:chExt cx="646273" cy="120660"/>
          </a:xfrm>
        </p:grpSpPr>
        <p:sp>
          <p:nvSpPr>
            <p:cNvPr id="367" name="正方形/長方形 366"/>
            <p:cNvSpPr/>
            <p:nvPr/>
          </p:nvSpPr>
          <p:spPr>
            <a:xfrm>
              <a:off x="228477" y="4470494"/>
              <a:ext cx="120660" cy="120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368" name="正方形/長方形 367"/>
            <p:cNvSpPr/>
            <p:nvPr/>
          </p:nvSpPr>
          <p:spPr>
            <a:xfrm>
              <a:off x="754090" y="4470494"/>
              <a:ext cx="120660" cy="120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cxnSp>
          <p:nvCxnSpPr>
            <p:cNvPr id="369" name="直線コネクタ 368"/>
            <p:cNvCxnSpPr>
              <a:stCxn id="367" idx="3"/>
              <a:endCxn id="368" idx="1"/>
            </p:cNvCxnSpPr>
            <p:nvPr/>
          </p:nvCxnSpPr>
          <p:spPr>
            <a:xfrm>
              <a:off x="349137" y="4530824"/>
              <a:ext cx="4049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0" name="直線コネクタ 369"/>
          <p:cNvCxnSpPr>
            <a:stCxn id="233" idx="2"/>
            <a:endCxn id="365" idx="0"/>
          </p:cNvCxnSpPr>
          <p:nvPr/>
        </p:nvCxnSpPr>
        <p:spPr>
          <a:xfrm flipH="1">
            <a:off x="788092" y="3841411"/>
            <a:ext cx="1" cy="9805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テキスト ボックス 370"/>
          <p:cNvSpPr txBox="1"/>
          <p:nvPr/>
        </p:nvSpPr>
        <p:spPr>
          <a:xfrm>
            <a:off x="1275316" y="4821992"/>
            <a:ext cx="582396" cy="655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PLC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横河</a:t>
            </a: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1</a:t>
            </a: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台</a:t>
            </a: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三菱</a:t>
            </a: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1</a:t>
            </a: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台</a:t>
            </a: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grpSp>
        <p:nvGrpSpPr>
          <p:cNvPr id="372" name="グループ化 371"/>
          <p:cNvGrpSpPr/>
          <p:nvPr/>
        </p:nvGrpSpPr>
        <p:grpSpPr>
          <a:xfrm>
            <a:off x="1237630" y="4211042"/>
            <a:ext cx="646273" cy="120660"/>
            <a:chOff x="228477" y="4470494"/>
            <a:chExt cx="646273" cy="120660"/>
          </a:xfrm>
        </p:grpSpPr>
        <p:sp>
          <p:nvSpPr>
            <p:cNvPr id="373" name="正方形/長方形 372"/>
            <p:cNvSpPr/>
            <p:nvPr/>
          </p:nvSpPr>
          <p:spPr>
            <a:xfrm>
              <a:off x="228477" y="4470494"/>
              <a:ext cx="120660" cy="120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374" name="正方形/長方形 373"/>
            <p:cNvSpPr/>
            <p:nvPr/>
          </p:nvSpPr>
          <p:spPr>
            <a:xfrm>
              <a:off x="754090" y="4470494"/>
              <a:ext cx="120660" cy="120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cxnSp>
          <p:nvCxnSpPr>
            <p:cNvPr id="375" name="直線コネクタ 374"/>
            <p:cNvCxnSpPr>
              <a:stCxn id="373" idx="3"/>
              <a:endCxn id="374" idx="1"/>
            </p:cNvCxnSpPr>
            <p:nvPr/>
          </p:nvCxnSpPr>
          <p:spPr>
            <a:xfrm>
              <a:off x="349137" y="4530824"/>
              <a:ext cx="4049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6" name="直線コネクタ 375"/>
          <p:cNvCxnSpPr>
            <a:endCxn id="371" idx="0"/>
          </p:cNvCxnSpPr>
          <p:nvPr/>
        </p:nvCxnSpPr>
        <p:spPr>
          <a:xfrm flipH="1">
            <a:off x="1566514" y="3841411"/>
            <a:ext cx="1" cy="9805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テキスト ボックス 376"/>
          <p:cNvSpPr txBox="1"/>
          <p:nvPr/>
        </p:nvSpPr>
        <p:spPr>
          <a:xfrm>
            <a:off x="2012326" y="4824492"/>
            <a:ext cx="582396" cy="655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PLC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横河</a:t>
            </a: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1</a:t>
            </a: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台</a:t>
            </a: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grpSp>
        <p:nvGrpSpPr>
          <p:cNvPr id="378" name="グループ化 377"/>
          <p:cNvGrpSpPr/>
          <p:nvPr/>
        </p:nvGrpSpPr>
        <p:grpSpPr>
          <a:xfrm>
            <a:off x="1974640" y="4213542"/>
            <a:ext cx="646273" cy="120660"/>
            <a:chOff x="228477" y="4470494"/>
            <a:chExt cx="646273" cy="120660"/>
          </a:xfrm>
        </p:grpSpPr>
        <p:sp>
          <p:nvSpPr>
            <p:cNvPr id="379" name="正方形/長方形 378"/>
            <p:cNvSpPr/>
            <p:nvPr/>
          </p:nvSpPr>
          <p:spPr>
            <a:xfrm>
              <a:off x="228477" y="4470494"/>
              <a:ext cx="120660" cy="120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380" name="正方形/長方形 379"/>
            <p:cNvSpPr/>
            <p:nvPr/>
          </p:nvSpPr>
          <p:spPr>
            <a:xfrm>
              <a:off x="754090" y="4470494"/>
              <a:ext cx="120660" cy="120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cxnSp>
          <p:nvCxnSpPr>
            <p:cNvPr id="381" name="直線コネクタ 380"/>
            <p:cNvCxnSpPr>
              <a:stCxn id="379" idx="3"/>
              <a:endCxn id="380" idx="1"/>
            </p:cNvCxnSpPr>
            <p:nvPr/>
          </p:nvCxnSpPr>
          <p:spPr>
            <a:xfrm>
              <a:off x="349137" y="4530824"/>
              <a:ext cx="4049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2" name="直線コネクタ 381"/>
          <p:cNvCxnSpPr>
            <a:endCxn id="377" idx="0"/>
          </p:cNvCxnSpPr>
          <p:nvPr/>
        </p:nvCxnSpPr>
        <p:spPr>
          <a:xfrm flipH="1">
            <a:off x="2303524" y="3843911"/>
            <a:ext cx="1" cy="9805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テキスト ボックス 382"/>
          <p:cNvSpPr txBox="1"/>
          <p:nvPr/>
        </p:nvSpPr>
        <p:spPr>
          <a:xfrm>
            <a:off x="2762256" y="4821992"/>
            <a:ext cx="582396" cy="655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PLC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横河</a:t>
            </a: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1</a:t>
            </a: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台</a:t>
            </a: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三菱</a:t>
            </a: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1</a:t>
            </a: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台</a:t>
            </a: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grpSp>
        <p:nvGrpSpPr>
          <p:cNvPr id="384" name="グループ化 383"/>
          <p:cNvGrpSpPr/>
          <p:nvPr/>
        </p:nvGrpSpPr>
        <p:grpSpPr>
          <a:xfrm>
            <a:off x="2724570" y="4211042"/>
            <a:ext cx="646273" cy="120660"/>
            <a:chOff x="228477" y="4470494"/>
            <a:chExt cx="646273" cy="120660"/>
          </a:xfrm>
        </p:grpSpPr>
        <p:sp>
          <p:nvSpPr>
            <p:cNvPr id="385" name="正方形/長方形 384"/>
            <p:cNvSpPr/>
            <p:nvPr/>
          </p:nvSpPr>
          <p:spPr>
            <a:xfrm>
              <a:off x="228477" y="4470494"/>
              <a:ext cx="120660" cy="120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386" name="正方形/長方形 385"/>
            <p:cNvSpPr/>
            <p:nvPr/>
          </p:nvSpPr>
          <p:spPr>
            <a:xfrm>
              <a:off x="754090" y="4470494"/>
              <a:ext cx="120660" cy="120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cxnSp>
          <p:nvCxnSpPr>
            <p:cNvPr id="387" name="直線コネクタ 386"/>
            <p:cNvCxnSpPr>
              <a:stCxn id="385" idx="3"/>
              <a:endCxn id="386" idx="1"/>
            </p:cNvCxnSpPr>
            <p:nvPr/>
          </p:nvCxnSpPr>
          <p:spPr>
            <a:xfrm>
              <a:off x="349137" y="4530824"/>
              <a:ext cx="4049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8" name="直線コネクタ 387"/>
          <p:cNvCxnSpPr>
            <a:endCxn id="383" idx="0"/>
          </p:cNvCxnSpPr>
          <p:nvPr/>
        </p:nvCxnSpPr>
        <p:spPr>
          <a:xfrm flipH="1">
            <a:off x="3053454" y="3841411"/>
            <a:ext cx="1" cy="9805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テキスト ボックス 388"/>
          <p:cNvSpPr txBox="1"/>
          <p:nvPr/>
        </p:nvSpPr>
        <p:spPr>
          <a:xfrm>
            <a:off x="2749335" y="5749198"/>
            <a:ext cx="582396" cy="655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PLC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横河</a:t>
            </a: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1</a:t>
            </a: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台</a:t>
            </a: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390" name="テキスト ボックス 389"/>
          <p:cNvSpPr txBox="1"/>
          <p:nvPr/>
        </p:nvSpPr>
        <p:spPr>
          <a:xfrm>
            <a:off x="3527758" y="4821992"/>
            <a:ext cx="582396" cy="655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PLC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azbil1</a:t>
            </a: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台</a:t>
            </a: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grpSp>
        <p:nvGrpSpPr>
          <p:cNvPr id="391" name="グループ化 390"/>
          <p:cNvGrpSpPr/>
          <p:nvPr/>
        </p:nvGrpSpPr>
        <p:grpSpPr>
          <a:xfrm>
            <a:off x="3490072" y="4211042"/>
            <a:ext cx="646273" cy="120660"/>
            <a:chOff x="228477" y="4470494"/>
            <a:chExt cx="646273" cy="120660"/>
          </a:xfrm>
        </p:grpSpPr>
        <p:sp>
          <p:nvSpPr>
            <p:cNvPr id="392" name="正方形/長方形 391"/>
            <p:cNvSpPr/>
            <p:nvPr/>
          </p:nvSpPr>
          <p:spPr>
            <a:xfrm>
              <a:off x="228477" y="4470494"/>
              <a:ext cx="120660" cy="120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393" name="正方形/長方形 392"/>
            <p:cNvSpPr/>
            <p:nvPr/>
          </p:nvSpPr>
          <p:spPr>
            <a:xfrm>
              <a:off x="754090" y="4470494"/>
              <a:ext cx="120660" cy="120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cxnSp>
          <p:nvCxnSpPr>
            <p:cNvPr id="394" name="直線コネクタ 393"/>
            <p:cNvCxnSpPr>
              <a:stCxn id="392" idx="3"/>
              <a:endCxn id="393" idx="1"/>
            </p:cNvCxnSpPr>
            <p:nvPr/>
          </p:nvCxnSpPr>
          <p:spPr>
            <a:xfrm>
              <a:off x="349137" y="4530824"/>
              <a:ext cx="4049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5" name="直線コネクタ 394"/>
          <p:cNvCxnSpPr>
            <a:endCxn id="390" idx="0"/>
          </p:cNvCxnSpPr>
          <p:nvPr/>
        </p:nvCxnSpPr>
        <p:spPr>
          <a:xfrm flipH="1">
            <a:off x="3818956" y="3841411"/>
            <a:ext cx="1" cy="9805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6" name="グループ化 395"/>
          <p:cNvGrpSpPr/>
          <p:nvPr/>
        </p:nvGrpSpPr>
        <p:grpSpPr>
          <a:xfrm>
            <a:off x="4255820" y="3841411"/>
            <a:ext cx="646273" cy="1636016"/>
            <a:chOff x="4255820" y="4019211"/>
            <a:chExt cx="646273" cy="1636016"/>
          </a:xfrm>
        </p:grpSpPr>
        <p:sp>
          <p:nvSpPr>
            <p:cNvPr id="397" name="テキスト ボックス 396"/>
            <p:cNvSpPr txBox="1"/>
            <p:nvPr/>
          </p:nvSpPr>
          <p:spPr>
            <a:xfrm>
              <a:off x="4293506" y="4999792"/>
              <a:ext cx="582396" cy="6554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PLC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azbil</a:t>
              </a:r>
              <a:r>
                <a:rPr kumimoji="1" lang="en-US" altLang="ja-JP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2</a:t>
              </a: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台</a:t>
              </a:r>
              <a:endPara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grpSp>
          <p:nvGrpSpPr>
            <p:cNvPr id="398" name="グループ化 397"/>
            <p:cNvGrpSpPr/>
            <p:nvPr/>
          </p:nvGrpSpPr>
          <p:grpSpPr>
            <a:xfrm>
              <a:off x="4255820" y="4388842"/>
              <a:ext cx="646273" cy="120660"/>
              <a:chOff x="228477" y="4470494"/>
              <a:chExt cx="646273" cy="120660"/>
            </a:xfrm>
          </p:grpSpPr>
          <p:sp>
            <p:nvSpPr>
              <p:cNvPr id="400" name="正方形/長方形 399"/>
              <p:cNvSpPr/>
              <p:nvPr/>
            </p:nvSpPr>
            <p:spPr>
              <a:xfrm>
                <a:off x="228477" y="4470494"/>
                <a:ext cx="120660" cy="1206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  <p:sp>
            <p:nvSpPr>
              <p:cNvPr id="401" name="正方形/長方形 400"/>
              <p:cNvSpPr/>
              <p:nvPr/>
            </p:nvSpPr>
            <p:spPr>
              <a:xfrm>
                <a:off x="754090" y="4470494"/>
                <a:ext cx="120660" cy="1206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  <p:cxnSp>
            <p:nvCxnSpPr>
              <p:cNvPr id="402" name="直線コネクタ 401"/>
              <p:cNvCxnSpPr>
                <a:stCxn id="400" idx="3"/>
                <a:endCxn id="401" idx="1"/>
              </p:cNvCxnSpPr>
              <p:nvPr/>
            </p:nvCxnSpPr>
            <p:spPr>
              <a:xfrm>
                <a:off x="349137" y="4530824"/>
                <a:ext cx="40495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9" name="直線コネクタ 398"/>
            <p:cNvCxnSpPr>
              <a:endCxn id="397" idx="0"/>
            </p:cNvCxnSpPr>
            <p:nvPr/>
          </p:nvCxnSpPr>
          <p:spPr>
            <a:xfrm flipH="1">
              <a:off x="4584704" y="4019211"/>
              <a:ext cx="1" cy="9805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3" name="グループ化 402"/>
          <p:cNvGrpSpPr/>
          <p:nvPr/>
        </p:nvGrpSpPr>
        <p:grpSpPr>
          <a:xfrm>
            <a:off x="5016126" y="3846859"/>
            <a:ext cx="646273" cy="1636016"/>
            <a:chOff x="4255820" y="4019211"/>
            <a:chExt cx="646273" cy="1636016"/>
          </a:xfrm>
        </p:grpSpPr>
        <p:sp>
          <p:nvSpPr>
            <p:cNvPr id="404" name="テキスト ボックス 403"/>
            <p:cNvSpPr txBox="1"/>
            <p:nvPr/>
          </p:nvSpPr>
          <p:spPr>
            <a:xfrm>
              <a:off x="4293506" y="4999792"/>
              <a:ext cx="582396" cy="6554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PLC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azbil</a:t>
              </a:r>
              <a:r>
                <a:rPr kumimoji="1" lang="en-US" altLang="ja-JP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2</a:t>
              </a: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台</a:t>
              </a:r>
              <a:endPara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grpSp>
          <p:nvGrpSpPr>
            <p:cNvPr id="405" name="グループ化 404"/>
            <p:cNvGrpSpPr/>
            <p:nvPr/>
          </p:nvGrpSpPr>
          <p:grpSpPr>
            <a:xfrm>
              <a:off x="4255820" y="4388842"/>
              <a:ext cx="646273" cy="120660"/>
              <a:chOff x="228477" y="4470494"/>
              <a:chExt cx="646273" cy="120660"/>
            </a:xfrm>
          </p:grpSpPr>
          <p:sp>
            <p:nvSpPr>
              <p:cNvPr id="407" name="正方形/長方形 406"/>
              <p:cNvSpPr/>
              <p:nvPr/>
            </p:nvSpPr>
            <p:spPr>
              <a:xfrm>
                <a:off x="228477" y="4470494"/>
                <a:ext cx="120660" cy="1206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  <p:sp>
            <p:nvSpPr>
              <p:cNvPr id="408" name="正方形/長方形 407"/>
              <p:cNvSpPr/>
              <p:nvPr/>
            </p:nvSpPr>
            <p:spPr>
              <a:xfrm>
                <a:off x="754090" y="4470494"/>
                <a:ext cx="120660" cy="1206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  <p:cxnSp>
            <p:nvCxnSpPr>
              <p:cNvPr id="409" name="直線コネクタ 408"/>
              <p:cNvCxnSpPr>
                <a:stCxn id="407" idx="3"/>
                <a:endCxn id="408" idx="1"/>
              </p:cNvCxnSpPr>
              <p:nvPr/>
            </p:nvCxnSpPr>
            <p:spPr>
              <a:xfrm>
                <a:off x="349137" y="4530824"/>
                <a:ext cx="40495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6" name="直線コネクタ 405"/>
            <p:cNvCxnSpPr>
              <a:endCxn id="404" idx="0"/>
            </p:cNvCxnSpPr>
            <p:nvPr/>
          </p:nvCxnSpPr>
          <p:spPr>
            <a:xfrm flipH="1">
              <a:off x="4584704" y="4019211"/>
              <a:ext cx="1" cy="9805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0" name="グループ化 409"/>
          <p:cNvGrpSpPr/>
          <p:nvPr/>
        </p:nvGrpSpPr>
        <p:grpSpPr>
          <a:xfrm>
            <a:off x="5773059" y="3841411"/>
            <a:ext cx="646273" cy="1636016"/>
            <a:chOff x="4255820" y="4019211"/>
            <a:chExt cx="646273" cy="1636016"/>
          </a:xfrm>
        </p:grpSpPr>
        <p:sp>
          <p:nvSpPr>
            <p:cNvPr id="411" name="テキスト ボックス 410"/>
            <p:cNvSpPr txBox="1"/>
            <p:nvPr/>
          </p:nvSpPr>
          <p:spPr>
            <a:xfrm>
              <a:off x="4293506" y="4999792"/>
              <a:ext cx="582396" cy="6554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PLC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横河</a:t>
              </a: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1</a:t>
              </a: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台</a:t>
              </a:r>
              <a:endPara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grpSp>
          <p:nvGrpSpPr>
            <p:cNvPr id="412" name="グループ化 411"/>
            <p:cNvGrpSpPr/>
            <p:nvPr/>
          </p:nvGrpSpPr>
          <p:grpSpPr>
            <a:xfrm>
              <a:off x="4255820" y="4388842"/>
              <a:ext cx="646273" cy="120660"/>
              <a:chOff x="228477" y="4470494"/>
              <a:chExt cx="646273" cy="120660"/>
            </a:xfrm>
          </p:grpSpPr>
          <p:sp>
            <p:nvSpPr>
              <p:cNvPr id="414" name="正方形/長方形 413"/>
              <p:cNvSpPr/>
              <p:nvPr/>
            </p:nvSpPr>
            <p:spPr>
              <a:xfrm>
                <a:off x="228477" y="4470494"/>
                <a:ext cx="120660" cy="1206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  <p:sp>
            <p:nvSpPr>
              <p:cNvPr id="415" name="正方形/長方形 414"/>
              <p:cNvSpPr/>
              <p:nvPr/>
            </p:nvSpPr>
            <p:spPr>
              <a:xfrm>
                <a:off x="754090" y="4470494"/>
                <a:ext cx="120660" cy="1206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  <p:cxnSp>
            <p:nvCxnSpPr>
              <p:cNvPr id="416" name="直線コネクタ 415"/>
              <p:cNvCxnSpPr>
                <a:stCxn id="414" idx="3"/>
                <a:endCxn id="415" idx="1"/>
              </p:cNvCxnSpPr>
              <p:nvPr/>
            </p:nvCxnSpPr>
            <p:spPr>
              <a:xfrm>
                <a:off x="349137" y="4530824"/>
                <a:ext cx="40495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3" name="直線コネクタ 412"/>
            <p:cNvCxnSpPr>
              <a:endCxn id="411" idx="0"/>
            </p:cNvCxnSpPr>
            <p:nvPr/>
          </p:nvCxnSpPr>
          <p:spPr>
            <a:xfrm flipH="1">
              <a:off x="4584704" y="4019211"/>
              <a:ext cx="1" cy="9805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7" name="テキスト ボックス 416"/>
          <p:cNvSpPr txBox="1"/>
          <p:nvPr/>
        </p:nvSpPr>
        <p:spPr>
          <a:xfrm>
            <a:off x="5815340" y="5745295"/>
            <a:ext cx="582396" cy="655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PLC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三菱</a:t>
            </a: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6</a:t>
            </a: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台</a:t>
            </a: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シャープ</a:t>
            </a: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1</a:t>
            </a:r>
            <a:r>
              <a:rPr kumimoji="1" lang="ja-JP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台</a:t>
            </a:r>
            <a:endParaRPr kumimoji="1" lang="en-US" altLang="ja-JP" sz="9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grpSp>
        <p:nvGrpSpPr>
          <p:cNvPr id="418" name="グループ化 417"/>
          <p:cNvGrpSpPr/>
          <p:nvPr/>
        </p:nvGrpSpPr>
        <p:grpSpPr>
          <a:xfrm>
            <a:off x="6535131" y="3841411"/>
            <a:ext cx="646273" cy="1636016"/>
            <a:chOff x="4255820" y="4019211"/>
            <a:chExt cx="646273" cy="1636016"/>
          </a:xfrm>
        </p:grpSpPr>
        <p:sp>
          <p:nvSpPr>
            <p:cNvPr id="419" name="テキスト ボックス 418"/>
            <p:cNvSpPr txBox="1"/>
            <p:nvPr/>
          </p:nvSpPr>
          <p:spPr>
            <a:xfrm>
              <a:off x="4293506" y="4999792"/>
              <a:ext cx="582396" cy="6554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PLC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横河</a:t>
              </a: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1</a:t>
              </a: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台</a:t>
              </a:r>
              <a:endPara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grpSp>
          <p:nvGrpSpPr>
            <p:cNvPr id="420" name="グループ化 419"/>
            <p:cNvGrpSpPr/>
            <p:nvPr/>
          </p:nvGrpSpPr>
          <p:grpSpPr>
            <a:xfrm>
              <a:off x="4255820" y="4388842"/>
              <a:ext cx="646273" cy="120660"/>
              <a:chOff x="228477" y="4470494"/>
              <a:chExt cx="646273" cy="120660"/>
            </a:xfrm>
          </p:grpSpPr>
          <p:sp>
            <p:nvSpPr>
              <p:cNvPr id="422" name="正方形/長方形 421"/>
              <p:cNvSpPr/>
              <p:nvPr/>
            </p:nvSpPr>
            <p:spPr>
              <a:xfrm>
                <a:off x="228477" y="4470494"/>
                <a:ext cx="120660" cy="1206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  <p:sp>
            <p:nvSpPr>
              <p:cNvPr id="423" name="正方形/長方形 422"/>
              <p:cNvSpPr/>
              <p:nvPr/>
            </p:nvSpPr>
            <p:spPr>
              <a:xfrm>
                <a:off x="754090" y="4470494"/>
                <a:ext cx="120660" cy="1206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  <p:cxnSp>
            <p:nvCxnSpPr>
              <p:cNvPr id="424" name="直線コネクタ 423"/>
              <p:cNvCxnSpPr>
                <a:stCxn id="422" idx="3"/>
                <a:endCxn id="423" idx="1"/>
              </p:cNvCxnSpPr>
              <p:nvPr/>
            </p:nvCxnSpPr>
            <p:spPr>
              <a:xfrm>
                <a:off x="349137" y="4530824"/>
                <a:ext cx="40495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1" name="直線コネクタ 420"/>
            <p:cNvCxnSpPr>
              <a:endCxn id="419" idx="0"/>
            </p:cNvCxnSpPr>
            <p:nvPr/>
          </p:nvCxnSpPr>
          <p:spPr>
            <a:xfrm flipH="1">
              <a:off x="4584704" y="4019211"/>
              <a:ext cx="1" cy="9805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5" name="テキスト ボックス 424"/>
          <p:cNvSpPr txBox="1"/>
          <p:nvPr/>
        </p:nvSpPr>
        <p:spPr>
          <a:xfrm>
            <a:off x="6567373" y="5749197"/>
            <a:ext cx="582396" cy="655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PLC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三菱</a:t>
            </a: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5</a:t>
            </a: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台</a:t>
            </a: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シャープ</a:t>
            </a: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1</a:t>
            </a:r>
            <a:r>
              <a:rPr kumimoji="1" lang="ja-JP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台</a:t>
            </a:r>
            <a:endParaRPr kumimoji="1" lang="en-US" altLang="ja-JP" sz="9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426" name="テキスト ボックス 425"/>
          <p:cNvSpPr txBox="1"/>
          <p:nvPr/>
        </p:nvSpPr>
        <p:spPr>
          <a:xfrm>
            <a:off x="7324061" y="5745295"/>
            <a:ext cx="582396" cy="655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PLC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三菱</a:t>
            </a: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1</a:t>
            </a: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台</a:t>
            </a: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シャープ</a:t>
            </a: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2</a:t>
            </a:r>
            <a:r>
              <a:rPr kumimoji="1" lang="ja-JP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台</a:t>
            </a:r>
            <a:endParaRPr kumimoji="1" lang="en-US" altLang="ja-JP" sz="9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grpSp>
        <p:nvGrpSpPr>
          <p:cNvPr id="427" name="グループ化 426"/>
          <p:cNvGrpSpPr/>
          <p:nvPr/>
        </p:nvGrpSpPr>
        <p:grpSpPr>
          <a:xfrm>
            <a:off x="9573886" y="3843911"/>
            <a:ext cx="646273" cy="1636016"/>
            <a:chOff x="4255820" y="4019211"/>
            <a:chExt cx="646273" cy="1636016"/>
          </a:xfrm>
        </p:grpSpPr>
        <p:sp>
          <p:nvSpPr>
            <p:cNvPr id="428" name="テキスト ボックス 427"/>
            <p:cNvSpPr txBox="1"/>
            <p:nvPr/>
          </p:nvSpPr>
          <p:spPr>
            <a:xfrm>
              <a:off x="4293506" y="4999792"/>
              <a:ext cx="582396" cy="6554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PLC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横河</a:t>
              </a: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1</a:t>
              </a: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台</a:t>
              </a:r>
              <a:endPara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三菱</a:t>
              </a:r>
              <a:r>
                <a:rPr kumimoji="1" lang="en-US" altLang="ja-JP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9</a:t>
              </a: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台</a:t>
              </a:r>
              <a:endPara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grpSp>
          <p:nvGrpSpPr>
            <p:cNvPr id="429" name="グループ化 428"/>
            <p:cNvGrpSpPr/>
            <p:nvPr/>
          </p:nvGrpSpPr>
          <p:grpSpPr>
            <a:xfrm>
              <a:off x="4255820" y="4388842"/>
              <a:ext cx="646273" cy="120660"/>
              <a:chOff x="228477" y="4470494"/>
              <a:chExt cx="646273" cy="120660"/>
            </a:xfrm>
          </p:grpSpPr>
          <p:sp>
            <p:nvSpPr>
              <p:cNvPr id="431" name="正方形/長方形 430"/>
              <p:cNvSpPr/>
              <p:nvPr/>
            </p:nvSpPr>
            <p:spPr>
              <a:xfrm>
                <a:off x="228477" y="4470494"/>
                <a:ext cx="120660" cy="1206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  <p:sp>
            <p:nvSpPr>
              <p:cNvPr id="432" name="正方形/長方形 431"/>
              <p:cNvSpPr/>
              <p:nvPr/>
            </p:nvSpPr>
            <p:spPr>
              <a:xfrm>
                <a:off x="754090" y="4470494"/>
                <a:ext cx="120660" cy="1206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  <p:cxnSp>
            <p:nvCxnSpPr>
              <p:cNvPr id="433" name="直線コネクタ 432"/>
              <p:cNvCxnSpPr>
                <a:stCxn id="431" idx="3"/>
                <a:endCxn id="432" idx="1"/>
              </p:cNvCxnSpPr>
              <p:nvPr/>
            </p:nvCxnSpPr>
            <p:spPr>
              <a:xfrm>
                <a:off x="349137" y="4530824"/>
                <a:ext cx="40495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0" name="直線コネクタ 429"/>
            <p:cNvCxnSpPr>
              <a:endCxn id="428" idx="0"/>
            </p:cNvCxnSpPr>
            <p:nvPr/>
          </p:nvCxnSpPr>
          <p:spPr>
            <a:xfrm flipH="1">
              <a:off x="4584704" y="4019211"/>
              <a:ext cx="1" cy="9805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4" name="テキスト ボックス 433"/>
          <p:cNvSpPr txBox="1"/>
          <p:nvPr/>
        </p:nvSpPr>
        <p:spPr>
          <a:xfrm>
            <a:off x="8085285" y="5745294"/>
            <a:ext cx="582396" cy="655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PLC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azbil1</a:t>
            </a: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台</a:t>
            </a:r>
            <a:endParaRPr kumimoji="1" lang="en-US" altLang="ja-JP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435" name="テキスト ボックス 434"/>
          <p:cNvSpPr txBox="1"/>
          <p:nvPr/>
        </p:nvSpPr>
        <p:spPr>
          <a:xfrm>
            <a:off x="8837312" y="5745294"/>
            <a:ext cx="582396" cy="655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PLC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三菱</a:t>
            </a: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5</a:t>
            </a: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台</a:t>
            </a: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シャープ</a:t>
            </a: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1</a:t>
            </a:r>
            <a:r>
              <a:rPr kumimoji="1" lang="ja-JP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台</a:t>
            </a:r>
            <a:endParaRPr kumimoji="1" lang="en-US" altLang="ja-JP" sz="9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grpSp>
        <p:nvGrpSpPr>
          <p:cNvPr id="436" name="グループ化 435"/>
          <p:cNvGrpSpPr/>
          <p:nvPr/>
        </p:nvGrpSpPr>
        <p:grpSpPr>
          <a:xfrm>
            <a:off x="10339667" y="3843911"/>
            <a:ext cx="646273" cy="1636016"/>
            <a:chOff x="4255820" y="4019211"/>
            <a:chExt cx="646273" cy="1636016"/>
          </a:xfrm>
        </p:grpSpPr>
        <p:sp>
          <p:nvSpPr>
            <p:cNvPr id="437" name="テキスト ボックス 436"/>
            <p:cNvSpPr txBox="1"/>
            <p:nvPr/>
          </p:nvSpPr>
          <p:spPr>
            <a:xfrm>
              <a:off x="4293506" y="4999792"/>
              <a:ext cx="582396" cy="6554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PLC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横河</a:t>
              </a: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1</a:t>
              </a: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台</a:t>
              </a:r>
              <a:endPara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三菱</a:t>
              </a: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1</a:t>
              </a: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台</a:t>
              </a:r>
              <a:endPara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シャープ</a:t>
              </a:r>
              <a:r>
                <a:rPr kumimoji="1" lang="en-US" altLang="ja-JP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1</a:t>
              </a:r>
              <a:r>
                <a:rPr kumimoji="1" lang="ja-JP" altLang="en-US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台</a:t>
              </a:r>
              <a:endPara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grpSp>
          <p:nvGrpSpPr>
            <p:cNvPr id="438" name="グループ化 437"/>
            <p:cNvGrpSpPr/>
            <p:nvPr/>
          </p:nvGrpSpPr>
          <p:grpSpPr>
            <a:xfrm>
              <a:off x="4255820" y="4388842"/>
              <a:ext cx="646273" cy="120660"/>
              <a:chOff x="228477" y="4470494"/>
              <a:chExt cx="646273" cy="120660"/>
            </a:xfrm>
          </p:grpSpPr>
          <p:sp>
            <p:nvSpPr>
              <p:cNvPr id="440" name="正方形/長方形 439"/>
              <p:cNvSpPr/>
              <p:nvPr/>
            </p:nvSpPr>
            <p:spPr>
              <a:xfrm>
                <a:off x="228477" y="4470494"/>
                <a:ext cx="120660" cy="1206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  <p:sp>
            <p:nvSpPr>
              <p:cNvPr id="441" name="正方形/長方形 440"/>
              <p:cNvSpPr/>
              <p:nvPr/>
            </p:nvSpPr>
            <p:spPr>
              <a:xfrm>
                <a:off x="754090" y="4470494"/>
                <a:ext cx="120660" cy="1206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  <p:cxnSp>
            <p:nvCxnSpPr>
              <p:cNvPr id="442" name="直線コネクタ 441"/>
              <p:cNvCxnSpPr>
                <a:stCxn id="440" idx="3"/>
                <a:endCxn id="441" idx="1"/>
              </p:cNvCxnSpPr>
              <p:nvPr/>
            </p:nvCxnSpPr>
            <p:spPr>
              <a:xfrm>
                <a:off x="349137" y="4530824"/>
                <a:ext cx="40495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9" name="直線コネクタ 438"/>
            <p:cNvCxnSpPr>
              <a:endCxn id="437" idx="0"/>
            </p:cNvCxnSpPr>
            <p:nvPr/>
          </p:nvCxnSpPr>
          <p:spPr>
            <a:xfrm flipH="1">
              <a:off x="4584704" y="4019211"/>
              <a:ext cx="1" cy="9805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3" name="テキスト ボックス 442"/>
          <p:cNvSpPr txBox="1"/>
          <p:nvPr/>
        </p:nvSpPr>
        <p:spPr>
          <a:xfrm>
            <a:off x="10359213" y="5745294"/>
            <a:ext cx="582396" cy="655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PLC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三菱</a:t>
            </a: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1</a:t>
            </a: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台</a:t>
            </a: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grpSp>
        <p:nvGrpSpPr>
          <p:cNvPr id="444" name="グループ化 443"/>
          <p:cNvGrpSpPr/>
          <p:nvPr/>
        </p:nvGrpSpPr>
        <p:grpSpPr>
          <a:xfrm>
            <a:off x="3024508" y="3841410"/>
            <a:ext cx="373657" cy="1903885"/>
            <a:chOff x="3011808" y="4019210"/>
            <a:chExt cx="373657" cy="1903885"/>
          </a:xfrm>
        </p:grpSpPr>
        <p:sp>
          <p:nvSpPr>
            <p:cNvPr id="445" name="円弧 444"/>
            <p:cNvSpPr/>
            <p:nvPr/>
          </p:nvSpPr>
          <p:spPr>
            <a:xfrm>
              <a:off x="3112779" y="4019210"/>
              <a:ext cx="272686" cy="369631"/>
            </a:xfrm>
            <a:prstGeom prst="arc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446" name="円弧 445"/>
            <p:cNvSpPr/>
            <p:nvPr/>
          </p:nvSpPr>
          <p:spPr>
            <a:xfrm rot="5400000">
              <a:off x="3060281" y="5601936"/>
              <a:ext cx="272686" cy="369631"/>
            </a:xfrm>
            <a:prstGeom prst="arc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cxnSp>
          <p:nvCxnSpPr>
            <p:cNvPr id="447" name="直線コネクタ 446"/>
            <p:cNvCxnSpPr>
              <a:stCxn id="445" idx="2"/>
              <a:endCxn id="446" idx="0"/>
            </p:cNvCxnSpPr>
            <p:nvPr/>
          </p:nvCxnSpPr>
          <p:spPr>
            <a:xfrm flipH="1">
              <a:off x="3381440" y="4204026"/>
              <a:ext cx="4025" cy="158272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8" name="グループ化 447"/>
          <p:cNvGrpSpPr/>
          <p:nvPr/>
        </p:nvGrpSpPr>
        <p:grpSpPr>
          <a:xfrm>
            <a:off x="6073910" y="3841411"/>
            <a:ext cx="373657" cy="1903885"/>
            <a:chOff x="3011808" y="4019210"/>
            <a:chExt cx="373657" cy="1903885"/>
          </a:xfrm>
        </p:grpSpPr>
        <p:sp>
          <p:nvSpPr>
            <p:cNvPr id="449" name="円弧 448"/>
            <p:cNvSpPr/>
            <p:nvPr/>
          </p:nvSpPr>
          <p:spPr>
            <a:xfrm>
              <a:off x="3112779" y="4019210"/>
              <a:ext cx="272686" cy="369631"/>
            </a:xfrm>
            <a:prstGeom prst="arc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450" name="円弧 449"/>
            <p:cNvSpPr/>
            <p:nvPr/>
          </p:nvSpPr>
          <p:spPr>
            <a:xfrm rot="5400000">
              <a:off x="3060281" y="5601936"/>
              <a:ext cx="272686" cy="369631"/>
            </a:xfrm>
            <a:prstGeom prst="arc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cxnSp>
          <p:nvCxnSpPr>
            <p:cNvPr id="451" name="直線コネクタ 450"/>
            <p:cNvCxnSpPr>
              <a:stCxn id="449" idx="2"/>
              <a:endCxn id="450" idx="0"/>
            </p:cNvCxnSpPr>
            <p:nvPr/>
          </p:nvCxnSpPr>
          <p:spPr>
            <a:xfrm flipH="1">
              <a:off x="3381440" y="4204026"/>
              <a:ext cx="4025" cy="158272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2" name="グループ化 451"/>
          <p:cNvGrpSpPr/>
          <p:nvPr/>
        </p:nvGrpSpPr>
        <p:grpSpPr>
          <a:xfrm>
            <a:off x="6841676" y="3841410"/>
            <a:ext cx="373657" cy="1903885"/>
            <a:chOff x="3011808" y="4019210"/>
            <a:chExt cx="373657" cy="1903885"/>
          </a:xfrm>
        </p:grpSpPr>
        <p:sp>
          <p:nvSpPr>
            <p:cNvPr id="453" name="円弧 452"/>
            <p:cNvSpPr/>
            <p:nvPr/>
          </p:nvSpPr>
          <p:spPr>
            <a:xfrm>
              <a:off x="3112779" y="4019210"/>
              <a:ext cx="272686" cy="369631"/>
            </a:xfrm>
            <a:prstGeom prst="arc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454" name="円弧 453"/>
            <p:cNvSpPr/>
            <p:nvPr/>
          </p:nvSpPr>
          <p:spPr>
            <a:xfrm rot="5400000">
              <a:off x="3060281" y="5601936"/>
              <a:ext cx="272686" cy="369631"/>
            </a:xfrm>
            <a:prstGeom prst="arc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cxnSp>
          <p:nvCxnSpPr>
            <p:cNvPr id="455" name="直線コネクタ 454"/>
            <p:cNvCxnSpPr>
              <a:stCxn id="453" idx="2"/>
              <a:endCxn id="454" idx="0"/>
            </p:cNvCxnSpPr>
            <p:nvPr/>
          </p:nvCxnSpPr>
          <p:spPr>
            <a:xfrm flipH="1">
              <a:off x="3381440" y="4204026"/>
              <a:ext cx="4025" cy="158272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6" name="グループ化 455"/>
          <p:cNvGrpSpPr/>
          <p:nvPr/>
        </p:nvGrpSpPr>
        <p:grpSpPr>
          <a:xfrm>
            <a:off x="7345796" y="3841410"/>
            <a:ext cx="373657" cy="1903885"/>
            <a:chOff x="3011808" y="4019210"/>
            <a:chExt cx="373657" cy="1903885"/>
          </a:xfrm>
        </p:grpSpPr>
        <p:sp>
          <p:nvSpPr>
            <p:cNvPr id="457" name="円弧 456"/>
            <p:cNvSpPr/>
            <p:nvPr/>
          </p:nvSpPr>
          <p:spPr>
            <a:xfrm>
              <a:off x="3112779" y="4019210"/>
              <a:ext cx="272686" cy="369631"/>
            </a:xfrm>
            <a:prstGeom prst="arc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458" name="円弧 457"/>
            <p:cNvSpPr/>
            <p:nvPr/>
          </p:nvSpPr>
          <p:spPr>
            <a:xfrm rot="5400000">
              <a:off x="3060281" y="5601936"/>
              <a:ext cx="272686" cy="369631"/>
            </a:xfrm>
            <a:prstGeom prst="arc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cxnSp>
          <p:nvCxnSpPr>
            <p:cNvPr id="459" name="直線コネクタ 458"/>
            <p:cNvCxnSpPr>
              <a:stCxn id="457" idx="2"/>
              <a:endCxn id="458" idx="0"/>
            </p:cNvCxnSpPr>
            <p:nvPr/>
          </p:nvCxnSpPr>
          <p:spPr>
            <a:xfrm flipH="1">
              <a:off x="3381440" y="4204026"/>
              <a:ext cx="4025" cy="158272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0" name="グループ化 459"/>
          <p:cNvGrpSpPr/>
          <p:nvPr/>
        </p:nvGrpSpPr>
        <p:grpSpPr>
          <a:xfrm>
            <a:off x="8164015" y="3841409"/>
            <a:ext cx="373657" cy="1903885"/>
            <a:chOff x="3011808" y="4019210"/>
            <a:chExt cx="373657" cy="1903885"/>
          </a:xfrm>
        </p:grpSpPr>
        <p:sp>
          <p:nvSpPr>
            <p:cNvPr id="461" name="円弧 460"/>
            <p:cNvSpPr/>
            <p:nvPr/>
          </p:nvSpPr>
          <p:spPr>
            <a:xfrm>
              <a:off x="3112779" y="4019210"/>
              <a:ext cx="272686" cy="369631"/>
            </a:xfrm>
            <a:prstGeom prst="arc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462" name="円弧 461"/>
            <p:cNvSpPr/>
            <p:nvPr/>
          </p:nvSpPr>
          <p:spPr>
            <a:xfrm rot="5400000">
              <a:off x="3060281" y="5601936"/>
              <a:ext cx="272686" cy="369631"/>
            </a:xfrm>
            <a:prstGeom prst="arc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cxnSp>
          <p:nvCxnSpPr>
            <p:cNvPr id="463" name="直線コネクタ 462"/>
            <p:cNvCxnSpPr>
              <a:stCxn id="461" idx="2"/>
              <a:endCxn id="462" idx="0"/>
            </p:cNvCxnSpPr>
            <p:nvPr/>
          </p:nvCxnSpPr>
          <p:spPr>
            <a:xfrm flipH="1">
              <a:off x="3381440" y="4204026"/>
              <a:ext cx="4025" cy="158272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4" name="グループ化 463"/>
          <p:cNvGrpSpPr/>
          <p:nvPr/>
        </p:nvGrpSpPr>
        <p:grpSpPr>
          <a:xfrm>
            <a:off x="8933389" y="3837145"/>
            <a:ext cx="373657" cy="1903885"/>
            <a:chOff x="3011808" y="4019210"/>
            <a:chExt cx="373657" cy="1903885"/>
          </a:xfrm>
        </p:grpSpPr>
        <p:sp>
          <p:nvSpPr>
            <p:cNvPr id="465" name="円弧 464"/>
            <p:cNvSpPr/>
            <p:nvPr/>
          </p:nvSpPr>
          <p:spPr>
            <a:xfrm>
              <a:off x="3112779" y="4019210"/>
              <a:ext cx="272686" cy="369631"/>
            </a:xfrm>
            <a:prstGeom prst="arc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466" name="円弧 465"/>
            <p:cNvSpPr/>
            <p:nvPr/>
          </p:nvSpPr>
          <p:spPr>
            <a:xfrm rot="5400000">
              <a:off x="3060281" y="5601936"/>
              <a:ext cx="272686" cy="369631"/>
            </a:xfrm>
            <a:prstGeom prst="arc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cxnSp>
          <p:nvCxnSpPr>
            <p:cNvPr id="467" name="直線コネクタ 466"/>
            <p:cNvCxnSpPr>
              <a:stCxn id="465" idx="2"/>
              <a:endCxn id="466" idx="0"/>
            </p:cNvCxnSpPr>
            <p:nvPr/>
          </p:nvCxnSpPr>
          <p:spPr>
            <a:xfrm flipH="1">
              <a:off x="3381440" y="4204026"/>
              <a:ext cx="4025" cy="158272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8" name="グループ化 467"/>
          <p:cNvGrpSpPr/>
          <p:nvPr/>
        </p:nvGrpSpPr>
        <p:grpSpPr>
          <a:xfrm>
            <a:off x="10650898" y="3841409"/>
            <a:ext cx="373657" cy="1903885"/>
            <a:chOff x="3011808" y="4019210"/>
            <a:chExt cx="373657" cy="1903885"/>
          </a:xfrm>
        </p:grpSpPr>
        <p:sp>
          <p:nvSpPr>
            <p:cNvPr id="469" name="円弧 468"/>
            <p:cNvSpPr/>
            <p:nvPr/>
          </p:nvSpPr>
          <p:spPr>
            <a:xfrm>
              <a:off x="3112779" y="4019210"/>
              <a:ext cx="272686" cy="369631"/>
            </a:xfrm>
            <a:prstGeom prst="arc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470" name="円弧 469"/>
            <p:cNvSpPr/>
            <p:nvPr/>
          </p:nvSpPr>
          <p:spPr>
            <a:xfrm rot="5400000">
              <a:off x="3060281" y="5601936"/>
              <a:ext cx="272686" cy="369631"/>
            </a:xfrm>
            <a:prstGeom prst="arc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cxnSp>
          <p:nvCxnSpPr>
            <p:cNvPr id="471" name="直線コネクタ 470"/>
            <p:cNvCxnSpPr>
              <a:stCxn id="469" idx="2"/>
              <a:endCxn id="470" idx="0"/>
            </p:cNvCxnSpPr>
            <p:nvPr/>
          </p:nvCxnSpPr>
          <p:spPr>
            <a:xfrm flipH="1">
              <a:off x="3381440" y="4204026"/>
              <a:ext cx="4025" cy="158272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2" name="テキスト ボックス 471"/>
          <p:cNvSpPr txBox="1"/>
          <p:nvPr/>
        </p:nvSpPr>
        <p:spPr>
          <a:xfrm>
            <a:off x="111227" y="3198121"/>
            <a:ext cx="873594" cy="3582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TPR</a:t>
            </a:r>
            <a:r>
              <a: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棟</a:t>
            </a:r>
          </a:p>
        </p:txBody>
      </p:sp>
      <p:sp>
        <p:nvSpPr>
          <p:cNvPr id="473" name="テキスト ボックス 472"/>
          <p:cNvSpPr txBox="1"/>
          <p:nvPr/>
        </p:nvSpPr>
        <p:spPr>
          <a:xfrm>
            <a:off x="884705" y="3198121"/>
            <a:ext cx="873594" cy="3582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TPR</a:t>
            </a:r>
            <a:r>
              <a: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棟</a:t>
            </a:r>
          </a:p>
        </p:txBody>
      </p:sp>
      <p:sp>
        <p:nvSpPr>
          <p:cNvPr id="474" name="テキスト ボックス 473"/>
          <p:cNvSpPr txBox="1"/>
          <p:nvPr/>
        </p:nvSpPr>
        <p:spPr>
          <a:xfrm>
            <a:off x="1647465" y="3198121"/>
            <a:ext cx="873594" cy="3582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TPR</a:t>
            </a:r>
            <a:r>
              <a: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棟</a:t>
            </a:r>
          </a:p>
        </p:txBody>
      </p:sp>
      <p:sp>
        <p:nvSpPr>
          <p:cNvPr id="475" name="テキスト ボックス 474"/>
          <p:cNvSpPr txBox="1"/>
          <p:nvPr/>
        </p:nvSpPr>
        <p:spPr>
          <a:xfrm>
            <a:off x="2423690" y="3198121"/>
            <a:ext cx="873594" cy="3582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GT</a:t>
            </a: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棟</a:t>
            </a:r>
            <a:endParaRPr kumimoji="1" lang="ja-JP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476" name="テキスト ボックス 475"/>
          <p:cNvSpPr txBox="1"/>
          <p:nvPr/>
        </p:nvSpPr>
        <p:spPr>
          <a:xfrm>
            <a:off x="3224735" y="3198121"/>
            <a:ext cx="873594" cy="3582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熱源</a:t>
            </a:r>
            <a:endParaRPr kumimoji="1" lang="ja-JP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477" name="テキスト ボックス 476"/>
          <p:cNvSpPr txBox="1"/>
          <p:nvPr/>
        </p:nvSpPr>
        <p:spPr>
          <a:xfrm>
            <a:off x="3913563" y="3147321"/>
            <a:ext cx="873594" cy="3582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A</a:t>
            </a: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･</a:t>
            </a: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B</a:t>
            </a: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棟</a:t>
            </a: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空調</a:t>
            </a:r>
            <a:endParaRPr kumimoji="1" lang="ja-JP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478" name="テキスト ボックス 477"/>
          <p:cNvSpPr txBox="1"/>
          <p:nvPr/>
        </p:nvSpPr>
        <p:spPr>
          <a:xfrm>
            <a:off x="4739122" y="3147321"/>
            <a:ext cx="873594" cy="3582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B</a:t>
            </a: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棟</a:t>
            </a: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空調</a:t>
            </a:r>
            <a:endParaRPr kumimoji="1" lang="ja-JP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479" name="テキスト ボックス 478"/>
          <p:cNvSpPr txBox="1"/>
          <p:nvPr/>
        </p:nvSpPr>
        <p:spPr>
          <a:xfrm>
            <a:off x="5461692" y="3071121"/>
            <a:ext cx="873594" cy="3582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特高</a:t>
            </a: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空圧機</a:t>
            </a: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排水</a:t>
            </a:r>
          </a:p>
        </p:txBody>
      </p:sp>
      <p:sp>
        <p:nvSpPr>
          <p:cNvPr id="480" name="テキスト ボックス 479"/>
          <p:cNvSpPr txBox="1"/>
          <p:nvPr/>
        </p:nvSpPr>
        <p:spPr>
          <a:xfrm>
            <a:off x="6195776" y="3210821"/>
            <a:ext cx="873594" cy="3582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ECU</a:t>
            </a:r>
            <a:r>
              <a: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棟</a:t>
            </a:r>
          </a:p>
        </p:txBody>
      </p:sp>
      <p:sp>
        <p:nvSpPr>
          <p:cNvPr id="481" name="テキスト ボックス 480"/>
          <p:cNvSpPr txBox="1"/>
          <p:nvPr/>
        </p:nvSpPr>
        <p:spPr>
          <a:xfrm>
            <a:off x="6883583" y="3160021"/>
            <a:ext cx="873594" cy="3582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ECU</a:t>
            </a: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熱源</a:t>
            </a: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バイオ</a:t>
            </a:r>
          </a:p>
        </p:txBody>
      </p:sp>
      <p:sp>
        <p:nvSpPr>
          <p:cNvPr id="482" name="テキスト ボックス 481"/>
          <p:cNvSpPr txBox="1"/>
          <p:nvPr/>
        </p:nvSpPr>
        <p:spPr>
          <a:xfrm>
            <a:off x="7696480" y="2984610"/>
            <a:ext cx="873594" cy="48289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#2</a:t>
            </a: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純水</a:t>
            </a: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空圧機</a:t>
            </a: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自家発</a:t>
            </a:r>
          </a:p>
        </p:txBody>
      </p:sp>
      <p:sp>
        <p:nvSpPr>
          <p:cNvPr id="483" name="テキスト ボックス 482"/>
          <p:cNvSpPr txBox="1"/>
          <p:nvPr/>
        </p:nvSpPr>
        <p:spPr>
          <a:xfrm>
            <a:off x="8343812" y="3073510"/>
            <a:ext cx="873594" cy="48289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</a:t>
            </a: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棟空調</a:t>
            </a: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</a:t>
            </a: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･</a:t>
            </a: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D</a:t>
            </a: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棟変台</a:t>
            </a:r>
            <a:endParaRPr kumimoji="1" lang="ja-JP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484" name="テキスト ボックス 483"/>
          <p:cNvSpPr txBox="1"/>
          <p:nvPr/>
        </p:nvSpPr>
        <p:spPr>
          <a:xfrm>
            <a:off x="9183278" y="3073510"/>
            <a:ext cx="873594" cy="48289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D</a:t>
            </a: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棟空調</a:t>
            </a: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スクラバ</a:t>
            </a:r>
          </a:p>
        </p:txBody>
      </p:sp>
      <p:sp>
        <p:nvSpPr>
          <p:cNvPr id="485" name="テキスト ボックス 484"/>
          <p:cNvSpPr txBox="1"/>
          <p:nvPr/>
        </p:nvSpPr>
        <p:spPr>
          <a:xfrm>
            <a:off x="9960055" y="3086210"/>
            <a:ext cx="873594" cy="48289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CAC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前処理</a:t>
            </a:r>
          </a:p>
        </p:txBody>
      </p:sp>
      <p:sp>
        <p:nvSpPr>
          <p:cNvPr id="204" name="テキスト ボックス 203"/>
          <p:cNvSpPr txBox="1"/>
          <p:nvPr/>
        </p:nvSpPr>
        <p:spPr>
          <a:xfrm>
            <a:off x="232702" y="234902"/>
            <a:ext cx="2558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更新中 システム構成図</a:t>
            </a:r>
            <a:endParaRPr kumimoji="1" lang="ja-JP" altLang="en-US" b="1" dirty="0"/>
          </a:p>
        </p:txBody>
      </p:sp>
      <p:grpSp>
        <p:nvGrpSpPr>
          <p:cNvPr id="206" name="グループ化 205"/>
          <p:cNvGrpSpPr/>
          <p:nvPr/>
        </p:nvGrpSpPr>
        <p:grpSpPr>
          <a:xfrm>
            <a:off x="1470079" y="956613"/>
            <a:ext cx="873594" cy="986103"/>
            <a:chOff x="899555" y="1134413"/>
            <a:chExt cx="873594" cy="986103"/>
          </a:xfrm>
        </p:grpSpPr>
        <p:pic>
          <p:nvPicPr>
            <p:cNvPr id="207" name="図 20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8286" y="1529273"/>
              <a:ext cx="438440" cy="591243"/>
            </a:xfrm>
            <a:prstGeom prst="rect">
              <a:avLst/>
            </a:prstGeom>
          </p:spPr>
        </p:pic>
        <p:sp>
          <p:nvSpPr>
            <p:cNvPr id="208" name="テキスト ボックス 207"/>
            <p:cNvSpPr txBox="1"/>
            <p:nvPr/>
          </p:nvSpPr>
          <p:spPr>
            <a:xfrm>
              <a:off x="899555" y="1134413"/>
              <a:ext cx="873594" cy="3582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原動力室</a:t>
              </a: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/>
              </a:r>
              <a:b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</a:b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DECS</a:t>
              </a: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 </a:t>
              </a: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MST</a:t>
              </a:r>
              <a:endPara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</p:grpSp>
      <p:grpSp>
        <p:nvGrpSpPr>
          <p:cNvPr id="210" name="グループ化 209"/>
          <p:cNvGrpSpPr/>
          <p:nvPr/>
        </p:nvGrpSpPr>
        <p:grpSpPr>
          <a:xfrm>
            <a:off x="2181156" y="958875"/>
            <a:ext cx="873594" cy="986103"/>
            <a:chOff x="899555" y="1134413"/>
            <a:chExt cx="873594" cy="986103"/>
          </a:xfrm>
        </p:grpSpPr>
        <p:pic>
          <p:nvPicPr>
            <p:cNvPr id="211" name="図 2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8286" y="1529273"/>
              <a:ext cx="438440" cy="591243"/>
            </a:xfrm>
            <a:prstGeom prst="rect">
              <a:avLst/>
            </a:prstGeom>
          </p:spPr>
        </p:pic>
        <p:sp>
          <p:nvSpPr>
            <p:cNvPr id="212" name="テキスト ボックス 211"/>
            <p:cNvSpPr txBox="1"/>
            <p:nvPr/>
          </p:nvSpPr>
          <p:spPr>
            <a:xfrm>
              <a:off x="899555" y="1134413"/>
              <a:ext cx="873594" cy="3582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原動力室</a:t>
              </a: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/>
              </a:r>
              <a:b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</a:b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DECS</a:t>
              </a: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 </a:t>
              </a: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SLV</a:t>
              </a:r>
              <a:endPara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</p:grpSp>
      <p:grpSp>
        <p:nvGrpSpPr>
          <p:cNvPr id="216" name="グループ化 215"/>
          <p:cNvGrpSpPr/>
          <p:nvPr/>
        </p:nvGrpSpPr>
        <p:grpSpPr>
          <a:xfrm>
            <a:off x="2892233" y="956613"/>
            <a:ext cx="873594" cy="986103"/>
            <a:chOff x="899555" y="1134413"/>
            <a:chExt cx="873594" cy="986103"/>
          </a:xfrm>
        </p:grpSpPr>
        <p:pic>
          <p:nvPicPr>
            <p:cNvPr id="217" name="図 2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8286" y="1529273"/>
              <a:ext cx="438440" cy="591243"/>
            </a:xfrm>
            <a:prstGeom prst="rect">
              <a:avLst/>
            </a:prstGeom>
          </p:spPr>
        </p:pic>
        <p:sp>
          <p:nvSpPr>
            <p:cNvPr id="218" name="テキスト ボックス 217"/>
            <p:cNvSpPr txBox="1"/>
            <p:nvPr/>
          </p:nvSpPr>
          <p:spPr>
            <a:xfrm>
              <a:off x="899555" y="1134413"/>
              <a:ext cx="873594" cy="3582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原動力室</a:t>
              </a: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/>
              </a:r>
              <a:b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</a:b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DECS</a:t>
              </a: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 </a:t>
              </a: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WEB</a:t>
              </a:r>
              <a:endPara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</p:grpSp>
      <p:cxnSp>
        <p:nvCxnSpPr>
          <p:cNvPr id="225" name="直線コネクタ 224"/>
          <p:cNvCxnSpPr/>
          <p:nvPr/>
        </p:nvCxnSpPr>
        <p:spPr>
          <a:xfrm>
            <a:off x="484722" y="1916663"/>
            <a:ext cx="0" cy="6583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線コネクタ 225"/>
          <p:cNvCxnSpPr/>
          <p:nvPr/>
        </p:nvCxnSpPr>
        <p:spPr>
          <a:xfrm>
            <a:off x="1906876" y="1916663"/>
            <a:ext cx="0" cy="6583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線コネクタ 226"/>
          <p:cNvCxnSpPr/>
          <p:nvPr/>
        </p:nvCxnSpPr>
        <p:spPr>
          <a:xfrm>
            <a:off x="2617953" y="1916663"/>
            <a:ext cx="0" cy="6583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線コネクタ 227"/>
          <p:cNvCxnSpPr/>
          <p:nvPr/>
        </p:nvCxnSpPr>
        <p:spPr>
          <a:xfrm>
            <a:off x="3329030" y="1916663"/>
            <a:ext cx="0" cy="6583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線コネクタ 228"/>
          <p:cNvCxnSpPr/>
          <p:nvPr/>
        </p:nvCxnSpPr>
        <p:spPr>
          <a:xfrm>
            <a:off x="4751184" y="1855030"/>
            <a:ext cx="0" cy="7199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線コネクタ 229"/>
          <p:cNvCxnSpPr/>
          <p:nvPr/>
        </p:nvCxnSpPr>
        <p:spPr>
          <a:xfrm>
            <a:off x="5462261" y="1855030"/>
            <a:ext cx="0" cy="7199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線コネクタ 230"/>
          <p:cNvCxnSpPr/>
          <p:nvPr/>
        </p:nvCxnSpPr>
        <p:spPr>
          <a:xfrm>
            <a:off x="6173338" y="1855030"/>
            <a:ext cx="0" cy="7199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線コネクタ 231"/>
          <p:cNvCxnSpPr/>
          <p:nvPr/>
        </p:nvCxnSpPr>
        <p:spPr>
          <a:xfrm>
            <a:off x="6884415" y="1855030"/>
            <a:ext cx="0" cy="7199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線コネクタ 233"/>
          <p:cNvCxnSpPr/>
          <p:nvPr/>
        </p:nvCxnSpPr>
        <p:spPr>
          <a:xfrm>
            <a:off x="7595492" y="1855030"/>
            <a:ext cx="0" cy="7199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線コネクタ 237"/>
          <p:cNvCxnSpPr/>
          <p:nvPr/>
        </p:nvCxnSpPr>
        <p:spPr>
          <a:xfrm>
            <a:off x="8306569" y="1855030"/>
            <a:ext cx="0" cy="7199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線コネクタ 239"/>
          <p:cNvCxnSpPr/>
          <p:nvPr/>
        </p:nvCxnSpPr>
        <p:spPr>
          <a:xfrm>
            <a:off x="9127982" y="1855030"/>
            <a:ext cx="0" cy="7199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コネクタ 240"/>
          <p:cNvCxnSpPr/>
          <p:nvPr/>
        </p:nvCxnSpPr>
        <p:spPr>
          <a:xfrm>
            <a:off x="9949396" y="1855030"/>
            <a:ext cx="0" cy="7199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線コネクタ 241"/>
          <p:cNvCxnSpPr/>
          <p:nvPr/>
        </p:nvCxnSpPr>
        <p:spPr>
          <a:xfrm>
            <a:off x="10795791" y="1855030"/>
            <a:ext cx="0" cy="7199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コネクタ 242"/>
          <p:cNvCxnSpPr/>
          <p:nvPr/>
        </p:nvCxnSpPr>
        <p:spPr>
          <a:xfrm>
            <a:off x="11642189" y="1855030"/>
            <a:ext cx="0" cy="7199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2" name="グループ化 261"/>
          <p:cNvGrpSpPr/>
          <p:nvPr/>
        </p:nvGrpSpPr>
        <p:grpSpPr>
          <a:xfrm>
            <a:off x="3603310" y="956706"/>
            <a:ext cx="873594" cy="986103"/>
            <a:chOff x="899555" y="1134413"/>
            <a:chExt cx="873594" cy="986103"/>
          </a:xfrm>
        </p:grpSpPr>
        <p:pic>
          <p:nvPicPr>
            <p:cNvPr id="263" name="図 26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8286" y="1529273"/>
              <a:ext cx="438440" cy="591243"/>
            </a:xfrm>
            <a:prstGeom prst="rect">
              <a:avLst/>
            </a:prstGeom>
          </p:spPr>
        </p:pic>
        <p:sp>
          <p:nvSpPr>
            <p:cNvPr id="264" name="テキスト ボックス 263"/>
            <p:cNvSpPr txBox="1"/>
            <p:nvPr/>
          </p:nvSpPr>
          <p:spPr>
            <a:xfrm>
              <a:off x="899555" y="1134413"/>
              <a:ext cx="873594" cy="3582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原動力室</a:t>
              </a: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/>
              </a:r>
              <a:b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</a:b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DECS</a:t>
              </a: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 </a:t>
              </a: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ENG</a:t>
              </a:r>
              <a:endPara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</p:grpSp>
      <p:cxnSp>
        <p:nvCxnSpPr>
          <p:cNvPr id="265" name="直線コネクタ 264"/>
          <p:cNvCxnSpPr/>
          <p:nvPr/>
        </p:nvCxnSpPr>
        <p:spPr>
          <a:xfrm>
            <a:off x="4040107" y="1916756"/>
            <a:ext cx="0" cy="6583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478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テキスト ボックス 232"/>
          <p:cNvSpPr txBox="1"/>
          <p:nvPr/>
        </p:nvSpPr>
        <p:spPr>
          <a:xfrm>
            <a:off x="496895" y="351329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LST01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FCJ</a:t>
            </a:r>
            <a:endParaRPr kumimoji="1" lang="ja-JP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35" name="テキスト ボックス 234"/>
          <p:cNvSpPr txBox="1"/>
          <p:nvPr/>
        </p:nvSpPr>
        <p:spPr>
          <a:xfrm>
            <a:off x="1255973" y="351329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LST02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FCJ</a:t>
            </a:r>
            <a:endParaRPr kumimoji="1" lang="ja-JP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36" name="テキスト ボックス 235"/>
          <p:cNvSpPr txBox="1"/>
          <p:nvPr/>
        </p:nvSpPr>
        <p:spPr>
          <a:xfrm>
            <a:off x="2015051" y="351329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LST03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F</a:t>
            </a: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CJ</a:t>
            </a:r>
            <a:endParaRPr kumimoji="1" lang="ja-JP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37" name="テキスト ボックス 236"/>
          <p:cNvSpPr txBox="1"/>
          <p:nvPr/>
        </p:nvSpPr>
        <p:spPr>
          <a:xfrm>
            <a:off x="2774129" y="351329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LST04</a:t>
            </a:r>
            <a:endParaRPr kumimoji="1" lang="ja-JP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39" name="テキスト ボックス 238"/>
          <p:cNvSpPr txBox="1"/>
          <p:nvPr/>
        </p:nvSpPr>
        <p:spPr>
          <a:xfrm>
            <a:off x="3533207" y="351329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LST50</a:t>
            </a:r>
            <a:endParaRPr kumimoji="1" lang="ja-JP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47" name="テキスト ボックス 246"/>
          <p:cNvSpPr txBox="1"/>
          <p:nvPr/>
        </p:nvSpPr>
        <p:spPr>
          <a:xfrm>
            <a:off x="4292285" y="351329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LST51</a:t>
            </a:r>
            <a:endParaRPr kumimoji="1" lang="ja-JP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48" name="テキスト ボックス 247"/>
          <p:cNvSpPr txBox="1"/>
          <p:nvPr/>
        </p:nvSpPr>
        <p:spPr>
          <a:xfrm>
            <a:off x="5051363" y="351329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LST52</a:t>
            </a:r>
            <a:endParaRPr kumimoji="1" lang="ja-JP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49" name="テキスト ボックス 248"/>
          <p:cNvSpPr txBox="1"/>
          <p:nvPr/>
        </p:nvSpPr>
        <p:spPr>
          <a:xfrm>
            <a:off x="5810441" y="351329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LST71</a:t>
            </a:r>
            <a:endParaRPr kumimoji="1" lang="ja-JP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50" name="テキスト ボックス 249"/>
          <p:cNvSpPr txBox="1"/>
          <p:nvPr/>
        </p:nvSpPr>
        <p:spPr>
          <a:xfrm>
            <a:off x="6569519" y="351329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LST72</a:t>
            </a:r>
            <a:endParaRPr kumimoji="1" lang="ja-JP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51" name="テキスト ボックス 250"/>
          <p:cNvSpPr txBox="1"/>
          <p:nvPr/>
        </p:nvSpPr>
        <p:spPr>
          <a:xfrm>
            <a:off x="7328597" y="351329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LST81</a:t>
            </a:r>
            <a:endParaRPr kumimoji="1" lang="ja-JP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52" name="テキスト ボックス 251"/>
          <p:cNvSpPr txBox="1"/>
          <p:nvPr/>
        </p:nvSpPr>
        <p:spPr>
          <a:xfrm>
            <a:off x="8087675" y="351329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LST82</a:t>
            </a:r>
            <a:endParaRPr kumimoji="1" lang="ja-JP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53" name="テキスト ボックス 252"/>
          <p:cNvSpPr txBox="1"/>
          <p:nvPr/>
        </p:nvSpPr>
        <p:spPr>
          <a:xfrm>
            <a:off x="8846753" y="351329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LST83</a:t>
            </a:r>
            <a:endParaRPr kumimoji="1" lang="ja-JP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54" name="テキスト ボックス 253"/>
          <p:cNvSpPr txBox="1"/>
          <p:nvPr/>
        </p:nvSpPr>
        <p:spPr>
          <a:xfrm>
            <a:off x="9605831" y="351329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LST84</a:t>
            </a:r>
            <a:endParaRPr kumimoji="1" lang="ja-JP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56" name="テキスト ボックス 255"/>
          <p:cNvSpPr txBox="1"/>
          <p:nvPr/>
        </p:nvSpPr>
        <p:spPr>
          <a:xfrm>
            <a:off x="10364909" y="351329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LST85</a:t>
            </a:r>
            <a:endParaRPr kumimoji="1" lang="ja-JP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57" name="テキスト ボックス 256"/>
          <p:cNvSpPr txBox="1"/>
          <p:nvPr/>
        </p:nvSpPr>
        <p:spPr>
          <a:xfrm>
            <a:off x="11123981" y="351329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LST86</a:t>
            </a:r>
            <a:endParaRPr kumimoji="1" lang="ja-JP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58" name="正方形/長方形 257"/>
          <p:cNvSpPr/>
          <p:nvPr/>
        </p:nvSpPr>
        <p:spPr>
          <a:xfrm>
            <a:off x="209862" y="2514694"/>
            <a:ext cx="120660" cy="120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59" name="正方形/長方形 258"/>
          <p:cNvSpPr/>
          <p:nvPr/>
        </p:nvSpPr>
        <p:spPr>
          <a:xfrm>
            <a:off x="11842229" y="2514694"/>
            <a:ext cx="120660" cy="120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cxnSp>
        <p:nvCxnSpPr>
          <p:cNvPr id="261" name="直線コネクタ 260"/>
          <p:cNvCxnSpPr>
            <a:stCxn id="258" idx="3"/>
            <a:endCxn id="259" idx="1"/>
          </p:cNvCxnSpPr>
          <p:nvPr/>
        </p:nvCxnSpPr>
        <p:spPr>
          <a:xfrm>
            <a:off x="330522" y="2575024"/>
            <a:ext cx="115117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5" name="グループ化 304"/>
          <p:cNvGrpSpPr/>
          <p:nvPr/>
        </p:nvGrpSpPr>
        <p:grpSpPr>
          <a:xfrm>
            <a:off x="3857265" y="941623"/>
            <a:ext cx="873594" cy="913407"/>
            <a:chOff x="2206201" y="1134413"/>
            <a:chExt cx="873594" cy="913407"/>
          </a:xfrm>
        </p:grpSpPr>
        <p:pic>
          <p:nvPicPr>
            <p:cNvPr id="306" name="図 30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43252" y="1529273"/>
              <a:ext cx="519636" cy="518547"/>
            </a:xfrm>
            <a:prstGeom prst="rect">
              <a:avLst/>
            </a:prstGeom>
          </p:spPr>
        </p:pic>
        <p:sp>
          <p:nvSpPr>
            <p:cNvPr id="307" name="テキスト ボックス 306"/>
            <p:cNvSpPr txBox="1"/>
            <p:nvPr/>
          </p:nvSpPr>
          <p:spPr>
            <a:xfrm>
              <a:off x="2206201" y="1134413"/>
              <a:ext cx="873594" cy="3582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原動力室</a:t>
              </a: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/>
              </a:r>
              <a:b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</a:b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TSC01</a:t>
              </a:r>
              <a:endPara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</p:grpSp>
      <p:grpSp>
        <p:nvGrpSpPr>
          <p:cNvPr id="308" name="グループ化 307"/>
          <p:cNvGrpSpPr/>
          <p:nvPr/>
        </p:nvGrpSpPr>
        <p:grpSpPr>
          <a:xfrm>
            <a:off x="4619133" y="944421"/>
            <a:ext cx="873594" cy="925599"/>
            <a:chOff x="2206201" y="1122221"/>
            <a:chExt cx="873594" cy="925599"/>
          </a:xfrm>
        </p:grpSpPr>
        <p:pic>
          <p:nvPicPr>
            <p:cNvPr id="309" name="図 30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43252" y="1529273"/>
              <a:ext cx="519636" cy="518547"/>
            </a:xfrm>
            <a:prstGeom prst="rect">
              <a:avLst/>
            </a:prstGeom>
          </p:spPr>
        </p:pic>
        <p:sp>
          <p:nvSpPr>
            <p:cNvPr id="310" name="テキスト ボックス 309"/>
            <p:cNvSpPr txBox="1"/>
            <p:nvPr/>
          </p:nvSpPr>
          <p:spPr>
            <a:xfrm>
              <a:off x="2206201" y="1122221"/>
              <a:ext cx="873594" cy="3582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原動力室</a:t>
              </a: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/>
              </a:r>
              <a:b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</a:br>
              <a:r>
                <a:rPr lang="en-US" altLang="ja-JP" sz="1050" dirty="0" smtClean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TSC</a:t>
              </a: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02</a:t>
              </a:r>
              <a:endPara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</p:grpSp>
      <p:grpSp>
        <p:nvGrpSpPr>
          <p:cNvPr id="311" name="グループ化 310"/>
          <p:cNvGrpSpPr/>
          <p:nvPr/>
        </p:nvGrpSpPr>
        <p:grpSpPr>
          <a:xfrm>
            <a:off x="5381001" y="944421"/>
            <a:ext cx="873594" cy="925599"/>
            <a:chOff x="2206201" y="1122221"/>
            <a:chExt cx="873594" cy="925599"/>
          </a:xfrm>
        </p:grpSpPr>
        <p:pic>
          <p:nvPicPr>
            <p:cNvPr id="312" name="図 3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43252" y="1529273"/>
              <a:ext cx="519636" cy="518547"/>
            </a:xfrm>
            <a:prstGeom prst="rect">
              <a:avLst/>
            </a:prstGeom>
          </p:spPr>
        </p:pic>
        <p:sp>
          <p:nvSpPr>
            <p:cNvPr id="313" name="テキスト ボックス 312"/>
            <p:cNvSpPr txBox="1"/>
            <p:nvPr/>
          </p:nvSpPr>
          <p:spPr>
            <a:xfrm>
              <a:off x="2206201" y="1122221"/>
              <a:ext cx="873594" cy="3582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原動力室</a:t>
              </a: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/>
              </a:r>
              <a:b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</a:b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TSC03</a:t>
              </a:r>
              <a:endPara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</p:grpSp>
      <p:grpSp>
        <p:nvGrpSpPr>
          <p:cNvPr id="314" name="グループ化 313"/>
          <p:cNvGrpSpPr/>
          <p:nvPr/>
        </p:nvGrpSpPr>
        <p:grpSpPr>
          <a:xfrm>
            <a:off x="6142869" y="944421"/>
            <a:ext cx="873594" cy="925599"/>
            <a:chOff x="2206201" y="1122221"/>
            <a:chExt cx="873594" cy="925599"/>
          </a:xfrm>
        </p:grpSpPr>
        <p:pic>
          <p:nvPicPr>
            <p:cNvPr id="315" name="図 3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43252" y="1529273"/>
              <a:ext cx="519636" cy="518547"/>
            </a:xfrm>
            <a:prstGeom prst="rect">
              <a:avLst/>
            </a:prstGeom>
          </p:spPr>
        </p:pic>
        <p:sp>
          <p:nvSpPr>
            <p:cNvPr id="316" name="テキスト ボックス 315"/>
            <p:cNvSpPr txBox="1"/>
            <p:nvPr/>
          </p:nvSpPr>
          <p:spPr>
            <a:xfrm>
              <a:off x="2206201" y="1122221"/>
              <a:ext cx="873594" cy="3582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排水処理場</a:t>
              </a: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/>
              </a:r>
              <a:b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</a:br>
              <a:r>
                <a:rPr lang="en-US" altLang="ja-JP" sz="1050" dirty="0" smtClean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TSC</a:t>
              </a: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04</a:t>
              </a:r>
              <a:endPara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</p:grpSp>
      <p:grpSp>
        <p:nvGrpSpPr>
          <p:cNvPr id="317" name="グループ化 316"/>
          <p:cNvGrpSpPr/>
          <p:nvPr/>
        </p:nvGrpSpPr>
        <p:grpSpPr>
          <a:xfrm>
            <a:off x="6904737" y="932229"/>
            <a:ext cx="873594" cy="937791"/>
            <a:chOff x="2206201" y="1110029"/>
            <a:chExt cx="873594" cy="937791"/>
          </a:xfrm>
        </p:grpSpPr>
        <p:pic>
          <p:nvPicPr>
            <p:cNvPr id="318" name="図 3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43252" y="1529273"/>
              <a:ext cx="519636" cy="518547"/>
            </a:xfrm>
            <a:prstGeom prst="rect">
              <a:avLst/>
            </a:prstGeom>
          </p:spPr>
        </p:pic>
        <p:sp>
          <p:nvSpPr>
            <p:cNvPr id="319" name="テキスト ボックス 318"/>
            <p:cNvSpPr txBox="1"/>
            <p:nvPr/>
          </p:nvSpPr>
          <p:spPr>
            <a:xfrm>
              <a:off x="2206201" y="1110029"/>
              <a:ext cx="873594" cy="3582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C</a:t>
              </a: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棟 </a:t>
              </a: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2F</a:t>
              </a:r>
              <a:b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</a:b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TSC05</a:t>
              </a:r>
              <a:endPara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</p:grpSp>
      <p:grpSp>
        <p:nvGrpSpPr>
          <p:cNvPr id="320" name="グループ化 319"/>
          <p:cNvGrpSpPr/>
          <p:nvPr/>
        </p:nvGrpSpPr>
        <p:grpSpPr>
          <a:xfrm>
            <a:off x="7666605" y="932229"/>
            <a:ext cx="873594" cy="937791"/>
            <a:chOff x="2206201" y="1110029"/>
            <a:chExt cx="873594" cy="937791"/>
          </a:xfrm>
        </p:grpSpPr>
        <p:pic>
          <p:nvPicPr>
            <p:cNvPr id="321" name="図 3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43252" y="1529273"/>
              <a:ext cx="519636" cy="518547"/>
            </a:xfrm>
            <a:prstGeom prst="rect">
              <a:avLst/>
            </a:prstGeom>
          </p:spPr>
        </p:pic>
        <p:sp>
          <p:nvSpPr>
            <p:cNvPr id="322" name="テキスト ボックス 321"/>
            <p:cNvSpPr txBox="1"/>
            <p:nvPr/>
          </p:nvSpPr>
          <p:spPr>
            <a:xfrm>
              <a:off x="2206201" y="1110029"/>
              <a:ext cx="873594" cy="3582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C</a:t>
              </a: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棟 </a:t>
              </a: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4F</a:t>
              </a:r>
              <a:b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</a:b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TSC06</a:t>
              </a:r>
              <a:endPara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</p:grpSp>
      <p:grpSp>
        <p:nvGrpSpPr>
          <p:cNvPr id="323" name="グループ化 322"/>
          <p:cNvGrpSpPr/>
          <p:nvPr/>
        </p:nvGrpSpPr>
        <p:grpSpPr>
          <a:xfrm>
            <a:off x="8428473" y="932229"/>
            <a:ext cx="1094267" cy="937791"/>
            <a:chOff x="2058680" y="1110029"/>
            <a:chExt cx="1094267" cy="937791"/>
          </a:xfrm>
        </p:grpSpPr>
        <p:pic>
          <p:nvPicPr>
            <p:cNvPr id="324" name="図 3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43252" y="1529273"/>
              <a:ext cx="519636" cy="518547"/>
            </a:xfrm>
            <a:prstGeom prst="rect">
              <a:avLst/>
            </a:prstGeom>
          </p:spPr>
        </p:pic>
        <p:sp>
          <p:nvSpPr>
            <p:cNvPr id="325" name="テキスト ボックス 324"/>
            <p:cNvSpPr txBox="1"/>
            <p:nvPr/>
          </p:nvSpPr>
          <p:spPr>
            <a:xfrm>
              <a:off x="2058680" y="1110029"/>
              <a:ext cx="1094267" cy="3582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ME</a:t>
              </a: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技術棟</a:t>
              </a:r>
              <a:endPara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(A</a:t>
              </a: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棟</a:t>
              </a: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)1F</a:t>
              </a:r>
              <a:b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</a:br>
              <a:r>
                <a:rPr lang="en-US" altLang="ja-JP" sz="1050" dirty="0" smtClean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TSC</a:t>
              </a: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07</a:t>
              </a:r>
              <a:endPara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</p:grpSp>
      <p:grpSp>
        <p:nvGrpSpPr>
          <p:cNvPr id="326" name="グループ化 325"/>
          <p:cNvGrpSpPr/>
          <p:nvPr/>
        </p:nvGrpSpPr>
        <p:grpSpPr>
          <a:xfrm>
            <a:off x="9411014" y="932229"/>
            <a:ext cx="873594" cy="937791"/>
            <a:chOff x="2206201" y="1110029"/>
            <a:chExt cx="873594" cy="937791"/>
          </a:xfrm>
        </p:grpSpPr>
        <p:pic>
          <p:nvPicPr>
            <p:cNvPr id="327" name="図 32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43252" y="1529273"/>
              <a:ext cx="519636" cy="518547"/>
            </a:xfrm>
            <a:prstGeom prst="rect">
              <a:avLst/>
            </a:prstGeom>
          </p:spPr>
        </p:pic>
        <p:sp>
          <p:nvSpPr>
            <p:cNvPr id="328" name="テキスト ボックス 327"/>
            <p:cNvSpPr txBox="1"/>
            <p:nvPr/>
          </p:nvSpPr>
          <p:spPr>
            <a:xfrm>
              <a:off x="2206201" y="1110029"/>
              <a:ext cx="873594" cy="3582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事務棟 </a:t>
              </a: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3F</a:t>
              </a:r>
              <a:b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</a:b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TSC08</a:t>
              </a:r>
              <a:endPara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</p:grpSp>
      <p:grpSp>
        <p:nvGrpSpPr>
          <p:cNvPr id="329" name="グループ化 328"/>
          <p:cNvGrpSpPr/>
          <p:nvPr/>
        </p:nvGrpSpPr>
        <p:grpSpPr>
          <a:xfrm>
            <a:off x="10172882" y="932229"/>
            <a:ext cx="1144231" cy="937791"/>
            <a:chOff x="2085092" y="1110029"/>
            <a:chExt cx="1144231" cy="937791"/>
          </a:xfrm>
        </p:grpSpPr>
        <p:pic>
          <p:nvPicPr>
            <p:cNvPr id="330" name="図 32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43252" y="1529273"/>
              <a:ext cx="519636" cy="518547"/>
            </a:xfrm>
            <a:prstGeom prst="rect">
              <a:avLst/>
            </a:prstGeom>
          </p:spPr>
        </p:pic>
        <p:sp>
          <p:nvSpPr>
            <p:cNvPr id="331" name="テキスト ボックス 330"/>
            <p:cNvSpPr txBox="1"/>
            <p:nvPr/>
          </p:nvSpPr>
          <p:spPr>
            <a:xfrm>
              <a:off x="2085092" y="1110029"/>
              <a:ext cx="1144231" cy="3582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ME</a:t>
              </a: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技術棟</a:t>
              </a:r>
              <a:endPara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(</a:t>
              </a:r>
              <a:r>
                <a:rPr kumimoji="1" lang="en-US" altLang="ja-JP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A</a:t>
              </a:r>
              <a:r>
                <a:rPr kumimoji="1" lang="ja-JP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棟</a:t>
              </a: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)3F</a:t>
              </a:r>
              <a:r>
                <a:rPr kumimoji="1" lang="en-US" altLang="ja-JP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/>
              </a:r>
              <a:br>
                <a:rPr kumimoji="1" lang="en-US" altLang="ja-JP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</a:b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TSC09</a:t>
              </a:r>
              <a:endPara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</p:grpSp>
      <p:grpSp>
        <p:nvGrpSpPr>
          <p:cNvPr id="332" name="グループ化 331"/>
          <p:cNvGrpSpPr/>
          <p:nvPr/>
        </p:nvGrpSpPr>
        <p:grpSpPr>
          <a:xfrm>
            <a:off x="11205392" y="932229"/>
            <a:ext cx="873594" cy="937791"/>
            <a:chOff x="2206201" y="1110029"/>
            <a:chExt cx="873594" cy="937791"/>
          </a:xfrm>
        </p:grpSpPr>
        <p:pic>
          <p:nvPicPr>
            <p:cNvPr id="333" name="図 3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43252" y="1529273"/>
              <a:ext cx="519636" cy="518547"/>
            </a:xfrm>
            <a:prstGeom prst="rect">
              <a:avLst/>
            </a:prstGeom>
          </p:spPr>
        </p:pic>
        <p:sp>
          <p:nvSpPr>
            <p:cNvPr id="334" name="テキスト ボックス 333"/>
            <p:cNvSpPr txBox="1"/>
            <p:nvPr/>
          </p:nvSpPr>
          <p:spPr>
            <a:xfrm>
              <a:off x="2206201" y="1110029"/>
              <a:ext cx="873594" cy="3582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D</a:t>
              </a: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棟 </a:t>
              </a: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2F</a:t>
              </a:r>
              <a:b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</a:b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TSC10</a:t>
              </a:r>
              <a:endPara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</p:grpSp>
      <p:grpSp>
        <p:nvGrpSpPr>
          <p:cNvPr id="335" name="グループ化 334"/>
          <p:cNvGrpSpPr/>
          <p:nvPr/>
        </p:nvGrpSpPr>
        <p:grpSpPr>
          <a:xfrm>
            <a:off x="47925" y="997116"/>
            <a:ext cx="873594" cy="949527"/>
            <a:chOff x="899555" y="1170989"/>
            <a:chExt cx="873594" cy="949527"/>
          </a:xfrm>
        </p:grpSpPr>
        <p:pic>
          <p:nvPicPr>
            <p:cNvPr id="336" name="図 33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8286" y="1529273"/>
              <a:ext cx="438440" cy="591243"/>
            </a:xfrm>
            <a:prstGeom prst="rect">
              <a:avLst/>
            </a:prstGeom>
          </p:spPr>
        </p:pic>
        <p:sp>
          <p:nvSpPr>
            <p:cNvPr id="337" name="テキスト ボックス 336"/>
            <p:cNvSpPr txBox="1"/>
            <p:nvPr/>
          </p:nvSpPr>
          <p:spPr>
            <a:xfrm>
              <a:off x="899555" y="1170989"/>
              <a:ext cx="873594" cy="3582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tem</a:t>
              </a:r>
              <a:endPara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</p:grpSp>
      <p:cxnSp>
        <p:nvCxnSpPr>
          <p:cNvPr id="350" name="直線コネクタ 349"/>
          <p:cNvCxnSpPr/>
          <p:nvPr/>
        </p:nvCxnSpPr>
        <p:spPr>
          <a:xfrm flipH="1">
            <a:off x="811118" y="2592520"/>
            <a:ext cx="0" cy="90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線コネクタ 350"/>
          <p:cNvCxnSpPr/>
          <p:nvPr/>
        </p:nvCxnSpPr>
        <p:spPr>
          <a:xfrm flipH="1">
            <a:off x="1566514" y="2592520"/>
            <a:ext cx="0" cy="90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線コネクタ 351"/>
          <p:cNvCxnSpPr/>
          <p:nvPr/>
        </p:nvCxnSpPr>
        <p:spPr>
          <a:xfrm flipH="1">
            <a:off x="2321910" y="2592520"/>
            <a:ext cx="0" cy="90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線コネクタ 352"/>
          <p:cNvCxnSpPr/>
          <p:nvPr/>
        </p:nvCxnSpPr>
        <p:spPr>
          <a:xfrm flipH="1">
            <a:off x="3077306" y="2592520"/>
            <a:ext cx="0" cy="90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線コネクタ 353"/>
          <p:cNvCxnSpPr/>
          <p:nvPr/>
        </p:nvCxnSpPr>
        <p:spPr>
          <a:xfrm flipH="1">
            <a:off x="3832702" y="2592520"/>
            <a:ext cx="0" cy="90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直線コネクタ 354"/>
          <p:cNvCxnSpPr/>
          <p:nvPr/>
        </p:nvCxnSpPr>
        <p:spPr>
          <a:xfrm flipH="1">
            <a:off x="4588098" y="2592520"/>
            <a:ext cx="0" cy="90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直線コネクタ 355"/>
          <p:cNvCxnSpPr/>
          <p:nvPr/>
        </p:nvCxnSpPr>
        <p:spPr>
          <a:xfrm flipH="1">
            <a:off x="5343494" y="2592520"/>
            <a:ext cx="0" cy="90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線コネクタ 356"/>
          <p:cNvCxnSpPr/>
          <p:nvPr/>
        </p:nvCxnSpPr>
        <p:spPr>
          <a:xfrm flipH="1">
            <a:off x="6098890" y="2592520"/>
            <a:ext cx="0" cy="90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線コネクタ 357"/>
          <p:cNvCxnSpPr/>
          <p:nvPr/>
        </p:nvCxnSpPr>
        <p:spPr>
          <a:xfrm flipH="1">
            <a:off x="6854286" y="2592520"/>
            <a:ext cx="0" cy="90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線コネクタ 358"/>
          <p:cNvCxnSpPr/>
          <p:nvPr/>
        </p:nvCxnSpPr>
        <p:spPr>
          <a:xfrm flipH="1">
            <a:off x="7609682" y="2592520"/>
            <a:ext cx="0" cy="90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線コネクタ 359"/>
          <p:cNvCxnSpPr/>
          <p:nvPr/>
        </p:nvCxnSpPr>
        <p:spPr>
          <a:xfrm flipH="1">
            <a:off x="8365078" y="2592520"/>
            <a:ext cx="0" cy="90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線コネクタ 360"/>
          <p:cNvCxnSpPr/>
          <p:nvPr/>
        </p:nvCxnSpPr>
        <p:spPr>
          <a:xfrm flipH="1">
            <a:off x="9120474" y="2592520"/>
            <a:ext cx="0" cy="90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直線コネクタ 361"/>
          <p:cNvCxnSpPr/>
          <p:nvPr/>
        </p:nvCxnSpPr>
        <p:spPr>
          <a:xfrm flipH="1">
            <a:off x="9875870" y="2592520"/>
            <a:ext cx="0" cy="90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直線コネクタ 362"/>
          <p:cNvCxnSpPr/>
          <p:nvPr/>
        </p:nvCxnSpPr>
        <p:spPr>
          <a:xfrm flipH="1">
            <a:off x="10631266" y="2592520"/>
            <a:ext cx="0" cy="90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線コネクタ 363"/>
          <p:cNvCxnSpPr/>
          <p:nvPr/>
        </p:nvCxnSpPr>
        <p:spPr>
          <a:xfrm flipH="1">
            <a:off x="11386663" y="2592520"/>
            <a:ext cx="0" cy="90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テキスト ボックス 364"/>
          <p:cNvSpPr txBox="1"/>
          <p:nvPr/>
        </p:nvSpPr>
        <p:spPr>
          <a:xfrm>
            <a:off x="496894" y="4821992"/>
            <a:ext cx="582396" cy="655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PLC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横河</a:t>
            </a: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4</a:t>
            </a: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台</a:t>
            </a: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grpSp>
        <p:nvGrpSpPr>
          <p:cNvPr id="366" name="グループ化 365"/>
          <p:cNvGrpSpPr/>
          <p:nvPr/>
        </p:nvGrpSpPr>
        <p:grpSpPr>
          <a:xfrm>
            <a:off x="459208" y="4211042"/>
            <a:ext cx="646273" cy="120660"/>
            <a:chOff x="228477" y="4470494"/>
            <a:chExt cx="646273" cy="120660"/>
          </a:xfrm>
        </p:grpSpPr>
        <p:sp>
          <p:nvSpPr>
            <p:cNvPr id="367" name="正方形/長方形 366"/>
            <p:cNvSpPr/>
            <p:nvPr/>
          </p:nvSpPr>
          <p:spPr>
            <a:xfrm>
              <a:off x="228477" y="4470494"/>
              <a:ext cx="120660" cy="120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368" name="正方形/長方形 367"/>
            <p:cNvSpPr/>
            <p:nvPr/>
          </p:nvSpPr>
          <p:spPr>
            <a:xfrm>
              <a:off x="754090" y="4470494"/>
              <a:ext cx="120660" cy="120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cxnSp>
          <p:nvCxnSpPr>
            <p:cNvPr id="369" name="直線コネクタ 368"/>
            <p:cNvCxnSpPr>
              <a:stCxn id="367" idx="3"/>
              <a:endCxn id="368" idx="1"/>
            </p:cNvCxnSpPr>
            <p:nvPr/>
          </p:nvCxnSpPr>
          <p:spPr>
            <a:xfrm>
              <a:off x="349137" y="4530824"/>
              <a:ext cx="4049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0" name="直線コネクタ 369"/>
          <p:cNvCxnSpPr>
            <a:stCxn id="233" idx="2"/>
            <a:endCxn id="365" idx="0"/>
          </p:cNvCxnSpPr>
          <p:nvPr/>
        </p:nvCxnSpPr>
        <p:spPr>
          <a:xfrm flipH="1">
            <a:off x="788092" y="3841411"/>
            <a:ext cx="1" cy="9805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テキスト ボックス 370"/>
          <p:cNvSpPr txBox="1"/>
          <p:nvPr/>
        </p:nvSpPr>
        <p:spPr>
          <a:xfrm>
            <a:off x="1275316" y="4821992"/>
            <a:ext cx="582396" cy="655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PLC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横河</a:t>
            </a: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1</a:t>
            </a: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台</a:t>
            </a: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三菱</a:t>
            </a: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1</a:t>
            </a: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台</a:t>
            </a: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grpSp>
        <p:nvGrpSpPr>
          <p:cNvPr id="372" name="グループ化 371"/>
          <p:cNvGrpSpPr/>
          <p:nvPr/>
        </p:nvGrpSpPr>
        <p:grpSpPr>
          <a:xfrm>
            <a:off x="1237630" y="4211042"/>
            <a:ext cx="646273" cy="120660"/>
            <a:chOff x="228477" y="4470494"/>
            <a:chExt cx="646273" cy="120660"/>
          </a:xfrm>
        </p:grpSpPr>
        <p:sp>
          <p:nvSpPr>
            <p:cNvPr id="373" name="正方形/長方形 372"/>
            <p:cNvSpPr/>
            <p:nvPr/>
          </p:nvSpPr>
          <p:spPr>
            <a:xfrm>
              <a:off x="228477" y="4470494"/>
              <a:ext cx="120660" cy="120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374" name="正方形/長方形 373"/>
            <p:cNvSpPr/>
            <p:nvPr/>
          </p:nvSpPr>
          <p:spPr>
            <a:xfrm>
              <a:off x="754090" y="4470494"/>
              <a:ext cx="120660" cy="120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cxnSp>
          <p:nvCxnSpPr>
            <p:cNvPr id="375" name="直線コネクタ 374"/>
            <p:cNvCxnSpPr>
              <a:stCxn id="373" idx="3"/>
              <a:endCxn id="374" idx="1"/>
            </p:cNvCxnSpPr>
            <p:nvPr/>
          </p:nvCxnSpPr>
          <p:spPr>
            <a:xfrm>
              <a:off x="349137" y="4530824"/>
              <a:ext cx="4049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6" name="直線コネクタ 375"/>
          <p:cNvCxnSpPr>
            <a:endCxn id="371" idx="0"/>
          </p:cNvCxnSpPr>
          <p:nvPr/>
        </p:nvCxnSpPr>
        <p:spPr>
          <a:xfrm flipH="1">
            <a:off x="1566514" y="3841411"/>
            <a:ext cx="1" cy="9805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テキスト ボックス 376"/>
          <p:cNvSpPr txBox="1"/>
          <p:nvPr/>
        </p:nvSpPr>
        <p:spPr>
          <a:xfrm>
            <a:off x="2012326" y="4824492"/>
            <a:ext cx="582396" cy="655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PLC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横河</a:t>
            </a: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1</a:t>
            </a: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台</a:t>
            </a: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grpSp>
        <p:nvGrpSpPr>
          <p:cNvPr id="378" name="グループ化 377"/>
          <p:cNvGrpSpPr/>
          <p:nvPr/>
        </p:nvGrpSpPr>
        <p:grpSpPr>
          <a:xfrm>
            <a:off x="1974640" y="4213542"/>
            <a:ext cx="646273" cy="120660"/>
            <a:chOff x="228477" y="4470494"/>
            <a:chExt cx="646273" cy="120660"/>
          </a:xfrm>
        </p:grpSpPr>
        <p:sp>
          <p:nvSpPr>
            <p:cNvPr id="379" name="正方形/長方形 378"/>
            <p:cNvSpPr/>
            <p:nvPr/>
          </p:nvSpPr>
          <p:spPr>
            <a:xfrm>
              <a:off x="228477" y="4470494"/>
              <a:ext cx="120660" cy="120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380" name="正方形/長方形 379"/>
            <p:cNvSpPr/>
            <p:nvPr/>
          </p:nvSpPr>
          <p:spPr>
            <a:xfrm>
              <a:off x="754090" y="4470494"/>
              <a:ext cx="120660" cy="120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cxnSp>
          <p:nvCxnSpPr>
            <p:cNvPr id="381" name="直線コネクタ 380"/>
            <p:cNvCxnSpPr>
              <a:stCxn id="379" idx="3"/>
              <a:endCxn id="380" idx="1"/>
            </p:cNvCxnSpPr>
            <p:nvPr/>
          </p:nvCxnSpPr>
          <p:spPr>
            <a:xfrm>
              <a:off x="349137" y="4530824"/>
              <a:ext cx="4049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2" name="直線コネクタ 381"/>
          <p:cNvCxnSpPr>
            <a:endCxn id="377" idx="0"/>
          </p:cNvCxnSpPr>
          <p:nvPr/>
        </p:nvCxnSpPr>
        <p:spPr>
          <a:xfrm flipH="1">
            <a:off x="2303524" y="3843911"/>
            <a:ext cx="1" cy="9805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テキスト ボックス 382"/>
          <p:cNvSpPr txBox="1"/>
          <p:nvPr/>
        </p:nvSpPr>
        <p:spPr>
          <a:xfrm>
            <a:off x="2762256" y="4821992"/>
            <a:ext cx="582396" cy="655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PLC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横河</a:t>
            </a: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1</a:t>
            </a: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台</a:t>
            </a: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三菱</a:t>
            </a: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1</a:t>
            </a: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台</a:t>
            </a: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grpSp>
        <p:nvGrpSpPr>
          <p:cNvPr id="384" name="グループ化 383"/>
          <p:cNvGrpSpPr/>
          <p:nvPr/>
        </p:nvGrpSpPr>
        <p:grpSpPr>
          <a:xfrm>
            <a:off x="2724570" y="4211042"/>
            <a:ext cx="646273" cy="120660"/>
            <a:chOff x="228477" y="4470494"/>
            <a:chExt cx="646273" cy="120660"/>
          </a:xfrm>
        </p:grpSpPr>
        <p:sp>
          <p:nvSpPr>
            <p:cNvPr id="385" name="正方形/長方形 384"/>
            <p:cNvSpPr/>
            <p:nvPr/>
          </p:nvSpPr>
          <p:spPr>
            <a:xfrm>
              <a:off x="228477" y="4470494"/>
              <a:ext cx="120660" cy="120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386" name="正方形/長方形 385"/>
            <p:cNvSpPr/>
            <p:nvPr/>
          </p:nvSpPr>
          <p:spPr>
            <a:xfrm>
              <a:off x="754090" y="4470494"/>
              <a:ext cx="120660" cy="120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cxnSp>
          <p:nvCxnSpPr>
            <p:cNvPr id="387" name="直線コネクタ 386"/>
            <p:cNvCxnSpPr>
              <a:stCxn id="385" idx="3"/>
              <a:endCxn id="386" idx="1"/>
            </p:cNvCxnSpPr>
            <p:nvPr/>
          </p:nvCxnSpPr>
          <p:spPr>
            <a:xfrm>
              <a:off x="349137" y="4530824"/>
              <a:ext cx="4049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8" name="直線コネクタ 387"/>
          <p:cNvCxnSpPr>
            <a:endCxn id="383" idx="0"/>
          </p:cNvCxnSpPr>
          <p:nvPr/>
        </p:nvCxnSpPr>
        <p:spPr>
          <a:xfrm flipH="1">
            <a:off x="3053454" y="3841411"/>
            <a:ext cx="1" cy="9805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テキスト ボックス 388"/>
          <p:cNvSpPr txBox="1"/>
          <p:nvPr/>
        </p:nvSpPr>
        <p:spPr>
          <a:xfrm>
            <a:off x="2749335" y="5749198"/>
            <a:ext cx="582396" cy="655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PLC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横河</a:t>
            </a: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1</a:t>
            </a: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台</a:t>
            </a: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390" name="テキスト ボックス 389"/>
          <p:cNvSpPr txBox="1"/>
          <p:nvPr/>
        </p:nvSpPr>
        <p:spPr>
          <a:xfrm>
            <a:off x="3527758" y="4821992"/>
            <a:ext cx="582396" cy="655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PLC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azbil1</a:t>
            </a: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台</a:t>
            </a: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grpSp>
        <p:nvGrpSpPr>
          <p:cNvPr id="391" name="グループ化 390"/>
          <p:cNvGrpSpPr/>
          <p:nvPr/>
        </p:nvGrpSpPr>
        <p:grpSpPr>
          <a:xfrm>
            <a:off x="3490072" y="4211042"/>
            <a:ext cx="646273" cy="120660"/>
            <a:chOff x="228477" y="4470494"/>
            <a:chExt cx="646273" cy="120660"/>
          </a:xfrm>
        </p:grpSpPr>
        <p:sp>
          <p:nvSpPr>
            <p:cNvPr id="392" name="正方形/長方形 391"/>
            <p:cNvSpPr/>
            <p:nvPr/>
          </p:nvSpPr>
          <p:spPr>
            <a:xfrm>
              <a:off x="228477" y="4470494"/>
              <a:ext cx="120660" cy="120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393" name="正方形/長方形 392"/>
            <p:cNvSpPr/>
            <p:nvPr/>
          </p:nvSpPr>
          <p:spPr>
            <a:xfrm>
              <a:off x="754090" y="4470494"/>
              <a:ext cx="120660" cy="120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cxnSp>
          <p:nvCxnSpPr>
            <p:cNvPr id="394" name="直線コネクタ 393"/>
            <p:cNvCxnSpPr>
              <a:stCxn id="392" idx="3"/>
              <a:endCxn id="393" idx="1"/>
            </p:cNvCxnSpPr>
            <p:nvPr/>
          </p:nvCxnSpPr>
          <p:spPr>
            <a:xfrm>
              <a:off x="349137" y="4530824"/>
              <a:ext cx="4049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5" name="直線コネクタ 394"/>
          <p:cNvCxnSpPr>
            <a:endCxn id="390" idx="0"/>
          </p:cNvCxnSpPr>
          <p:nvPr/>
        </p:nvCxnSpPr>
        <p:spPr>
          <a:xfrm flipH="1">
            <a:off x="3818956" y="3841411"/>
            <a:ext cx="1" cy="9805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6" name="グループ化 395"/>
          <p:cNvGrpSpPr/>
          <p:nvPr/>
        </p:nvGrpSpPr>
        <p:grpSpPr>
          <a:xfrm>
            <a:off x="4255820" y="3841411"/>
            <a:ext cx="646273" cy="1636016"/>
            <a:chOff x="4255820" y="4019211"/>
            <a:chExt cx="646273" cy="1636016"/>
          </a:xfrm>
        </p:grpSpPr>
        <p:sp>
          <p:nvSpPr>
            <p:cNvPr id="397" name="テキスト ボックス 396"/>
            <p:cNvSpPr txBox="1"/>
            <p:nvPr/>
          </p:nvSpPr>
          <p:spPr>
            <a:xfrm>
              <a:off x="4293506" y="4999792"/>
              <a:ext cx="582396" cy="6554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PLC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azbil</a:t>
              </a:r>
              <a:r>
                <a:rPr kumimoji="1" lang="en-US" altLang="ja-JP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2</a:t>
              </a: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台</a:t>
              </a:r>
              <a:endPara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grpSp>
          <p:nvGrpSpPr>
            <p:cNvPr id="398" name="グループ化 397"/>
            <p:cNvGrpSpPr/>
            <p:nvPr/>
          </p:nvGrpSpPr>
          <p:grpSpPr>
            <a:xfrm>
              <a:off x="4255820" y="4388842"/>
              <a:ext cx="646273" cy="120660"/>
              <a:chOff x="228477" y="4470494"/>
              <a:chExt cx="646273" cy="120660"/>
            </a:xfrm>
          </p:grpSpPr>
          <p:sp>
            <p:nvSpPr>
              <p:cNvPr id="400" name="正方形/長方形 399"/>
              <p:cNvSpPr/>
              <p:nvPr/>
            </p:nvSpPr>
            <p:spPr>
              <a:xfrm>
                <a:off x="228477" y="4470494"/>
                <a:ext cx="120660" cy="1206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  <p:sp>
            <p:nvSpPr>
              <p:cNvPr id="401" name="正方形/長方形 400"/>
              <p:cNvSpPr/>
              <p:nvPr/>
            </p:nvSpPr>
            <p:spPr>
              <a:xfrm>
                <a:off x="754090" y="4470494"/>
                <a:ext cx="120660" cy="1206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  <p:cxnSp>
            <p:nvCxnSpPr>
              <p:cNvPr id="402" name="直線コネクタ 401"/>
              <p:cNvCxnSpPr>
                <a:stCxn id="400" idx="3"/>
                <a:endCxn id="401" idx="1"/>
              </p:cNvCxnSpPr>
              <p:nvPr/>
            </p:nvCxnSpPr>
            <p:spPr>
              <a:xfrm>
                <a:off x="349137" y="4530824"/>
                <a:ext cx="40495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9" name="直線コネクタ 398"/>
            <p:cNvCxnSpPr>
              <a:endCxn id="397" idx="0"/>
            </p:cNvCxnSpPr>
            <p:nvPr/>
          </p:nvCxnSpPr>
          <p:spPr>
            <a:xfrm flipH="1">
              <a:off x="4584704" y="4019211"/>
              <a:ext cx="1" cy="9805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3" name="グループ化 402"/>
          <p:cNvGrpSpPr/>
          <p:nvPr/>
        </p:nvGrpSpPr>
        <p:grpSpPr>
          <a:xfrm>
            <a:off x="5016126" y="3846859"/>
            <a:ext cx="646273" cy="1636016"/>
            <a:chOff x="4255820" y="4019211"/>
            <a:chExt cx="646273" cy="1636016"/>
          </a:xfrm>
        </p:grpSpPr>
        <p:sp>
          <p:nvSpPr>
            <p:cNvPr id="404" name="テキスト ボックス 403"/>
            <p:cNvSpPr txBox="1"/>
            <p:nvPr/>
          </p:nvSpPr>
          <p:spPr>
            <a:xfrm>
              <a:off x="4293506" y="4999792"/>
              <a:ext cx="582396" cy="6554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PLC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azbil</a:t>
              </a:r>
              <a:r>
                <a:rPr kumimoji="1" lang="en-US" altLang="ja-JP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2</a:t>
              </a: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台</a:t>
              </a:r>
              <a:endPara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grpSp>
          <p:nvGrpSpPr>
            <p:cNvPr id="405" name="グループ化 404"/>
            <p:cNvGrpSpPr/>
            <p:nvPr/>
          </p:nvGrpSpPr>
          <p:grpSpPr>
            <a:xfrm>
              <a:off x="4255820" y="4388842"/>
              <a:ext cx="646273" cy="120660"/>
              <a:chOff x="228477" y="4470494"/>
              <a:chExt cx="646273" cy="120660"/>
            </a:xfrm>
          </p:grpSpPr>
          <p:sp>
            <p:nvSpPr>
              <p:cNvPr id="407" name="正方形/長方形 406"/>
              <p:cNvSpPr/>
              <p:nvPr/>
            </p:nvSpPr>
            <p:spPr>
              <a:xfrm>
                <a:off x="228477" y="4470494"/>
                <a:ext cx="120660" cy="1206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  <p:sp>
            <p:nvSpPr>
              <p:cNvPr id="408" name="正方形/長方形 407"/>
              <p:cNvSpPr/>
              <p:nvPr/>
            </p:nvSpPr>
            <p:spPr>
              <a:xfrm>
                <a:off x="754090" y="4470494"/>
                <a:ext cx="120660" cy="1206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  <p:cxnSp>
            <p:nvCxnSpPr>
              <p:cNvPr id="409" name="直線コネクタ 408"/>
              <p:cNvCxnSpPr>
                <a:stCxn id="407" idx="3"/>
                <a:endCxn id="408" idx="1"/>
              </p:cNvCxnSpPr>
              <p:nvPr/>
            </p:nvCxnSpPr>
            <p:spPr>
              <a:xfrm>
                <a:off x="349137" y="4530824"/>
                <a:ext cx="40495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6" name="直線コネクタ 405"/>
            <p:cNvCxnSpPr>
              <a:endCxn id="404" idx="0"/>
            </p:cNvCxnSpPr>
            <p:nvPr/>
          </p:nvCxnSpPr>
          <p:spPr>
            <a:xfrm flipH="1">
              <a:off x="4584704" y="4019211"/>
              <a:ext cx="1" cy="9805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0" name="グループ化 409"/>
          <p:cNvGrpSpPr/>
          <p:nvPr/>
        </p:nvGrpSpPr>
        <p:grpSpPr>
          <a:xfrm>
            <a:off x="5773059" y="3841411"/>
            <a:ext cx="646273" cy="1636016"/>
            <a:chOff x="4255820" y="4019211"/>
            <a:chExt cx="646273" cy="1636016"/>
          </a:xfrm>
        </p:grpSpPr>
        <p:sp>
          <p:nvSpPr>
            <p:cNvPr id="411" name="テキスト ボックス 410"/>
            <p:cNvSpPr txBox="1"/>
            <p:nvPr/>
          </p:nvSpPr>
          <p:spPr>
            <a:xfrm>
              <a:off x="4293506" y="4999792"/>
              <a:ext cx="582396" cy="6554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PLC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横河</a:t>
              </a: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1</a:t>
              </a: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台</a:t>
              </a:r>
              <a:endPara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grpSp>
          <p:nvGrpSpPr>
            <p:cNvPr id="412" name="グループ化 411"/>
            <p:cNvGrpSpPr/>
            <p:nvPr/>
          </p:nvGrpSpPr>
          <p:grpSpPr>
            <a:xfrm>
              <a:off x="4255820" y="4388842"/>
              <a:ext cx="646273" cy="120660"/>
              <a:chOff x="228477" y="4470494"/>
              <a:chExt cx="646273" cy="120660"/>
            </a:xfrm>
          </p:grpSpPr>
          <p:sp>
            <p:nvSpPr>
              <p:cNvPr id="414" name="正方形/長方形 413"/>
              <p:cNvSpPr/>
              <p:nvPr/>
            </p:nvSpPr>
            <p:spPr>
              <a:xfrm>
                <a:off x="228477" y="4470494"/>
                <a:ext cx="120660" cy="1206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  <p:sp>
            <p:nvSpPr>
              <p:cNvPr id="415" name="正方形/長方形 414"/>
              <p:cNvSpPr/>
              <p:nvPr/>
            </p:nvSpPr>
            <p:spPr>
              <a:xfrm>
                <a:off x="754090" y="4470494"/>
                <a:ext cx="120660" cy="1206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  <p:cxnSp>
            <p:nvCxnSpPr>
              <p:cNvPr id="416" name="直線コネクタ 415"/>
              <p:cNvCxnSpPr>
                <a:stCxn id="414" idx="3"/>
                <a:endCxn id="415" idx="1"/>
              </p:cNvCxnSpPr>
              <p:nvPr/>
            </p:nvCxnSpPr>
            <p:spPr>
              <a:xfrm>
                <a:off x="349137" y="4530824"/>
                <a:ext cx="40495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3" name="直線コネクタ 412"/>
            <p:cNvCxnSpPr>
              <a:endCxn id="411" idx="0"/>
            </p:cNvCxnSpPr>
            <p:nvPr/>
          </p:nvCxnSpPr>
          <p:spPr>
            <a:xfrm flipH="1">
              <a:off x="4584704" y="4019211"/>
              <a:ext cx="1" cy="9805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7" name="テキスト ボックス 416"/>
          <p:cNvSpPr txBox="1"/>
          <p:nvPr/>
        </p:nvSpPr>
        <p:spPr>
          <a:xfrm>
            <a:off x="5815340" y="5745295"/>
            <a:ext cx="582396" cy="655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PLC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三菱</a:t>
            </a: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6</a:t>
            </a: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台</a:t>
            </a: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シャープ</a:t>
            </a: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1</a:t>
            </a:r>
            <a:r>
              <a:rPr kumimoji="1" lang="ja-JP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台</a:t>
            </a:r>
            <a:endParaRPr kumimoji="1" lang="en-US" altLang="ja-JP" sz="9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grpSp>
        <p:nvGrpSpPr>
          <p:cNvPr id="418" name="グループ化 417"/>
          <p:cNvGrpSpPr/>
          <p:nvPr/>
        </p:nvGrpSpPr>
        <p:grpSpPr>
          <a:xfrm>
            <a:off x="6535131" y="3841411"/>
            <a:ext cx="646273" cy="1636016"/>
            <a:chOff x="4255820" y="4019211"/>
            <a:chExt cx="646273" cy="1636016"/>
          </a:xfrm>
        </p:grpSpPr>
        <p:sp>
          <p:nvSpPr>
            <p:cNvPr id="419" name="テキスト ボックス 418"/>
            <p:cNvSpPr txBox="1"/>
            <p:nvPr/>
          </p:nvSpPr>
          <p:spPr>
            <a:xfrm>
              <a:off x="4293506" y="4999792"/>
              <a:ext cx="582396" cy="6554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PLC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横河</a:t>
              </a: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1</a:t>
              </a: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台</a:t>
              </a:r>
              <a:endPara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grpSp>
          <p:nvGrpSpPr>
            <p:cNvPr id="420" name="グループ化 419"/>
            <p:cNvGrpSpPr/>
            <p:nvPr/>
          </p:nvGrpSpPr>
          <p:grpSpPr>
            <a:xfrm>
              <a:off x="4255820" y="4388842"/>
              <a:ext cx="646273" cy="120660"/>
              <a:chOff x="228477" y="4470494"/>
              <a:chExt cx="646273" cy="120660"/>
            </a:xfrm>
          </p:grpSpPr>
          <p:sp>
            <p:nvSpPr>
              <p:cNvPr id="422" name="正方形/長方形 421"/>
              <p:cNvSpPr/>
              <p:nvPr/>
            </p:nvSpPr>
            <p:spPr>
              <a:xfrm>
                <a:off x="228477" y="4470494"/>
                <a:ext cx="120660" cy="1206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  <p:sp>
            <p:nvSpPr>
              <p:cNvPr id="423" name="正方形/長方形 422"/>
              <p:cNvSpPr/>
              <p:nvPr/>
            </p:nvSpPr>
            <p:spPr>
              <a:xfrm>
                <a:off x="754090" y="4470494"/>
                <a:ext cx="120660" cy="1206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  <p:cxnSp>
            <p:nvCxnSpPr>
              <p:cNvPr id="424" name="直線コネクタ 423"/>
              <p:cNvCxnSpPr>
                <a:stCxn id="422" idx="3"/>
                <a:endCxn id="423" idx="1"/>
              </p:cNvCxnSpPr>
              <p:nvPr/>
            </p:nvCxnSpPr>
            <p:spPr>
              <a:xfrm>
                <a:off x="349137" y="4530824"/>
                <a:ext cx="40495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1" name="直線コネクタ 420"/>
            <p:cNvCxnSpPr>
              <a:endCxn id="419" idx="0"/>
            </p:cNvCxnSpPr>
            <p:nvPr/>
          </p:nvCxnSpPr>
          <p:spPr>
            <a:xfrm flipH="1">
              <a:off x="4584704" y="4019211"/>
              <a:ext cx="1" cy="9805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5" name="テキスト ボックス 424"/>
          <p:cNvSpPr txBox="1"/>
          <p:nvPr/>
        </p:nvSpPr>
        <p:spPr>
          <a:xfrm>
            <a:off x="6567373" y="5749197"/>
            <a:ext cx="582396" cy="655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PLC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三菱</a:t>
            </a: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5</a:t>
            </a: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台</a:t>
            </a: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シャープ</a:t>
            </a: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1</a:t>
            </a:r>
            <a:r>
              <a:rPr kumimoji="1" lang="ja-JP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台</a:t>
            </a:r>
            <a:endParaRPr kumimoji="1" lang="en-US" altLang="ja-JP" sz="9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426" name="テキスト ボックス 425"/>
          <p:cNvSpPr txBox="1"/>
          <p:nvPr/>
        </p:nvSpPr>
        <p:spPr>
          <a:xfrm>
            <a:off x="7324061" y="5745295"/>
            <a:ext cx="582396" cy="655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PLC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三菱</a:t>
            </a: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1</a:t>
            </a: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台</a:t>
            </a: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シャープ</a:t>
            </a: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2</a:t>
            </a:r>
            <a:r>
              <a:rPr kumimoji="1" lang="ja-JP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台</a:t>
            </a:r>
            <a:endParaRPr kumimoji="1" lang="en-US" altLang="ja-JP" sz="9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grpSp>
        <p:nvGrpSpPr>
          <p:cNvPr id="427" name="グループ化 426"/>
          <p:cNvGrpSpPr/>
          <p:nvPr/>
        </p:nvGrpSpPr>
        <p:grpSpPr>
          <a:xfrm>
            <a:off x="9573886" y="3843911"/>
            <a:ext cx="646273" cy="1636016"/>
            <a:chOff x="4255820" y="4019211"/>
            <a:chExt cx="646273" cy="1636016"/>
          </a:xfrm>
        </p:grpSpPr>
        <p:sp>
          <p:nvSpPr>
            <p:cNvPr id="428" name="テキスト ボックス 427"/>
            <p:cNvSpPr txBox="1"/>
            <p:nvPr/>
          </p:nvSpPr>
          <p:spPr>
            <a:xfrm>
              <a:off x="4293506" y="4999792"/>
              <a:ext cx="582396" cy="6554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PLC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横河</a:t>
              </a: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1</a:t>
              </a: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台</a:t>
              </a:r>
              <a:endPara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三菱</a:t>
              </a:r>
              <a:r>
                <a:rPr kumimoji="1" lang="en-US" altLang="ja-JP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9</a:t>
              </a: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台</a:t>
              </a:r>
              <a:endPara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grpSp>
          <p:nvGrpSpPr>
            <p:cNvPr id="429" name="グループ化 428"/>
            <p:cNvGrpSpPr/>
            <p:nvPr/>
          </p:nvGrpSpPr>
          <p:grpSpPr>
            <a:xfrm>
              <a:off x="4255820" y="4388842"/>
              <a:ext cx="646273" cy="120660"/>
              <a:chOff x="228477" y="4470494"/>
              <a:chExt cx="646273" cy="120660"/>
            </a:xfrm>
          </p:grpSpPr>
          <p:sp>
            <p:nvSpPr>
              <p:cNvPr id="431" name="正方形/長方形 430"/>
              <p:cNvSpPr/>
              <p:nvPr/>
            </p:nvSpPr>
            <p:spPr>
              <a:xfrm>
                <a:off x="228477" y="4470494"/>
                <a:ext cx="120660" cy="1206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  <p:sp>
            <p:nvSpPr>
              <p:cNvPr id="432" name="正方形/長方形 431"/>
              <p:cNvSpPr/>
              <p:nvPr/>
            </p:nvSpPr>
            <p:spPr>
              <a:xfrm>
                <a:off x="754090" y="4470494"/>
                <a:ext cx="120660" cy="1206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  <p:cxnSp>
            <p:nvCxnSpPr>
              <p:cNvPr id="433" name="直線コネクタ 432"/>
              <p:cNvCxnSpPr>
                <a:stCxn id="431" idx="3"/>
                <a:endCxn id="432" idx="1"/>
              </p:cNvCxnSpPr>
              <p:nvPr/>
            </p:nvCxnSpPr>
            <p:spPr>
              <a:xfrm>
                <a:off x="349137" y="4530824"/>
                <a:ext cx="40495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0" name="直線コネクタ 429"/>
            <p:cNvCxnSpPr>
              <a:endCxn id="428" idx="0"/>
            </p:cNvCxnSpPr>
            <p:nvPr/>
          </p:nvCxnSpPr>
          <p:spPr>
            <a:xfrm flipH="1">
              <a:off x="4584704" y="4019211"/>
              <a:ext cx="1" cy="9805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4" name="テキスト ボックス 433"/>
          <p:cNvSpPr txBox="1"/>
          <p:nvPr/>
        </p:nvSpPr>
        <p:spPr>
          <a:xfrm>
            <a:off x="8085285" y="5745294"/>
            <a:ext cx="582396" cy="655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PLC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azbil1</a:t>
            </a: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台</a:t>
            </a:r>
            <a:endParaRPr kumimoji="1" lang="en-US" altLang="ja-JP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435" name="テキスト ボックス 434"/>
          <p:cNvSpPr txBox="1"/>
          <p:nvPr/>
        </p:nvSpPr>
        <p:spPr>
          <a:xfrm>
            <a:off x="8837312" y="5745294"/>
            <a:ext cx="582396" cy="655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PLC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三菱</a:t>
            </a: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5</a:t>
            </a: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台</a:t>
            </a: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シャープ</a:t>
            </a: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1</a:t>
            </a:r>
            <a:r>
              <a:rPr kumimoji="1" lang="ja-JP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台</a:t>
            </a:r>
            <a:endParaRPr kumimoji="1" lang="en-US" altLang="ja-JP" sz="9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grpSp>
        <p:nvGrpSpPr>
          <p:cNvPr id="436" name="グループ化 435"/>
          <p:cNvGrpSpPr/>
          <p:nvPr/>
        </p:nvGrpSpPr>
        <p:grpSpPr>
          <a:xfrm>
            <a:off x="10339667" y="3843911"/>
            <a:ext cx="646273" cy="1636016"/>
            <a:chOff x="4255820" y="4019211"/>
            <a:chExt cx="646273" cy="1636016"/>
          </a:xfrm>
        </p:grpSpPr>
        <p:sp>
          <p:nvSpPr>
            <p:cNvPr id="437" name="テキスト ボックス 436"/>
            <p:cNvSpPr txBox="1"/>
            <p:nvPr/>
          </p:nvSpPr>
          <p:spPr>
            <a:xfrm>
              <a:off x="4293506" y="4999792"/>
              <a:ext cx="582396" cy="6554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PLC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横河</a:t>
              </a: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1</a:t>
              </a: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台</a:t>
              </a:r>
              <a:endPara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三菱</a:t>
              </a: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1</a:t>
              </a: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台</a:t>
              </a:r>
              <a:endPara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シャープ</a:t>
              </a:r>
              <a:r>
                <a:rPr kumimoji="1" lang="en-US" altLang="ja-JP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1</a:t>
              </a:r>
              <a:r>
                <a:rPr kumimoji="1" lang="ja-JP" altLang="en-US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台</a:t>
              </a:r>
              <a:endPara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grpSp>
          <p:nvGrpSpPr>
            <p:cNvPr id="438" name="グループ化 437"/>
            <p:cNvGrpSpPr/>
            <p:nvPr/>
          </p:nvGrpSpPr>
          <p:grpSpPr>
            <a:xfrm>
              <a:off x="4255820" y="4388842"/>
              <a:ext cx="646273" cy="120660"/>
              <a:chOff x="228477" y="4470494"/>
              <a:chExt cx="646273" cy="120660"/>
            </a:xfrm>
          </p:grpSpPr>
          <p:sp>
            <p:nvSpPr>
              <p:cNvPr id="440" name="正方形/長方形 439"/>
              <p:cNvSpPr/>
              <p:nvPr/>
            </p:nvSpPr>
            <p:spPr>
              <a:xfrm>
                <a:off x="228477" y="4470494"/>
                <a:ext cx="120660" cy="1206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  <p:sp>
            <p:nvSpPr>
              <p:cNvPr id="441" name="正方形/長方形 440"/>
              <p:cNvSpPr/>
              <p:nvPr/>
            </p:nvSpPr>
            <p:spPr>
              <a:xfrm>
                <a:off x="754090" y="4470494"/>
                <a:ext cx="120660" cy="1206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  <p:cxnSp>
            <p:nvCxnSpPr>
              <p:cNvPr id="442" name="直線コネクタ 441"/>
              <p:cNvCxnSpPr>
                <a:stCxn id="440" idx="3"/>
                <a:endCxn id="441" idx="1"/>
              </p:cNvCxnSpPr>
              <p:nvPr/>
            </p:nvCxnSpPr>
            <p:spPr>
              <a:xfrm>
                <a:off x="349137" y="4530824"/>
                <a:ext cx="40495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9" name="直線コネクタ 438"/>
            <p:cNvCxnSpPr>
              <a:endCxn id="437" idx="0"/>
            </p:cNvCxnSpPr>
            <p:nvPr/>
          </p:nvCxnSpPr>
          <p:spPr>
            <a:xfrm flipH="1">
              <a:off x="4584704" y="4019211"/>
              <a:ext cx="1" cy="9805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3" name="テキスト ボックス 442"/>
          <p:cNvSpPr txBox="1"/>
          <p:nvPr/>
        </p:nvSpPr>
        <p:spPr>
          <a:xfrm>
            <a:off x="10359213" y="5745294"/>
            <a:ext cx="582396" cy="655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PLC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三菱</a:t>
            </a: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1</a:t>
            </a: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台</a:t>
            </a: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grpSp>
        <p:nvGrpSpPr>
          <p:cNvPr id="444" name="グループ化 443"/>
          <p:cNvGrpSpPr/>
          <p:nvPr/>
        </p:nvGrpSpPr>
        <p:grpSpPr>
          <a:xfrm>
            <a:off x="3024508" y="3841410"/>
            <a:ext cx="373657" cy="1903885"/>
            <a:chOff x="3011808" y="4019210"/>
            <a:chExt cx="373657" cy="1903885"/>
          </a:xfrm>
        </p:grpSpPr>
        <p:sp>
          <p:nvSpPr>
            <p:cNvPr id="445" name="円弧 444"/>
            <p:cNvSpPr/>
            <p:nvPr/>
          </p:nvSpPr>
          <p:spPr>
            <a:xfrm>
              <a:off x="3112779" y="4019210"/>
              <a:ext cx="272686" cy="369631"/>
            </a:xfrm>
            <a:prstGeom prst="arc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446" name="円弧 445"/>
            <p:cNvSpPr/>
            <p:nvPr/>
          </p:nvSpPr>
          <p:spPr>
            <a:xfrm rot="5400000">
              <a:off x="3060281" y="5601936"/>
              <a:ext cx="272686" cy="369631"/>
            </a:xfrm>
            <a:prstGeom prst="arc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cxnSp>
          <p:nvCxnSpPr>
            <p:cNvPr id="447" name="直線コネクタ 446"/>
            <p:cNvCxnSpPr>
              <a:stCxn id="445" idx="2"/>
              <a:endCxn id="446" idx="0"/>
            </p:cNvCxnSpPr>
            <p:nvPr/>
          </p:nvCxnSpPr>
          <p:spPr>
            <a:xfrm flipH="1">
              <a:off x="3381440" y="4204026"/>
              <a:ext cx="4025" cy="158272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8" name="グループ化 447"/>
          <p:cNvGrpSpPr/>
          <p:nvPr/>
        </p:nvGrpSpPr>
        <p:grpSpPr>
          <a:xfrm>
            <a:off x="6073910" y="3841411"/>
            <a:ext cx="373657" cy="1903885"/>
            <a:chOff x="3011808" y="4019210"/>
            <a:chExt cx="373657" cy="1903885"/>
          </a:xfrm>
        </p:grpSpPr>
        <p:sp>
          <p:nvSpPr>
            <p:cNvPr id="449" name="円弧 448"/>
            <p:cNvSpPr/>
            <p:nvPr/>
          </p:nvSpPr>
          <p:spPr>
            <a:xfrm>
              <a:off x="3112779" y="4019210"/>
              <a:ext cx="272686" cy="369631"/>
            </a:xfrm>
            <a:prstGeom prst="arc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450" name="円弧 449"/>
            <p:cNvSpPr/>
            <p:nvPr/>
          </p:nvSpPr>
          <p:spPr>
            <a:xfrm rot="5400000">
              <a:off x="3060281" y="5601936"/>
              <a:ext cx="272686" cy="369631"/>
            </a:xfrm>
            <a:prstGeom prst="arc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cxnSp>
          <p:nvCxnSpPr>
            <p:cNvPr id="451" name="直線コネクタ 450"/>
            <p:cNvCxnSpPr>
              <a:stCxn id="449" idx="2"/>
              <a:endCxn id="450" idx="0"/>
            </p:cNvCxnSpPr>
            <p:nvPr/>
          </p:nvCxnSpPr>
          <p:spPr>
            <a:xfrm flipH="1">
              <a:off x="3381440" y="4204026"/>
              <a:ext cx="4025" cy="158272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2" name="グループ化 451"/>
          <p:cNvGrpSpPr/>
          <p:nvPr/>
        </p:nvGrpSpPr>
        <p:grpSpPr>
          <a:xfrm>
            <a:off x="6841676" y="3841410"/>
            <a:ext cx="373657" cy="1903885"/>
            <a:chOff x="3011808" y="4019210"/>
            <a:chExt cx="373657" cy="1903885"/>
          </a:xfrm>
        </p:grpSpPr>
        <p:sp>
          <p:nvSpPr>
            <p:cNvPr id="453" name="円弧 452"/>
            <p:cNvSpPr/>
            <p:nvPr/>
          </p:nvSpPr>
          <p:spPr>
            <a:xfrm>
              <a:off x="3112779" y="4019210"/>
              <a:ext cx="272686" cy="369631"/>
            </a:xfrm>
            <a:prstGeom prst="arc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454" name="円弧 453"/>
            <p:cNvSpPr/>
            <p:nvPr/>
          </p:nvSpPr>
          <p:spPr>
            <a:xfrm rot="5400000">
              <a:off x="3060281" y="5601936"/>
              <a:ext cx="272686" cy="369631"/>
            </a:xfrm>
            <a:prstGeom prst="arc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cxnSp>
          <p:nvCxnSpPr>
            <p:cNvPr id="455" name="直線コネクタ 454"/>
            <p:cNvCxnSpPr>
              <a:stCxn id="453" idx="2"/>
              <a:endCxn id="454" idx="0"/>
            </p:cNvCxnSpPr>
            <p:nvPr/>
          </p:nvCxnSpPr>
          <p:spPr>
            <a:xfrm flipH="1">
              <a:off x="3381440" y="4204026"/>
              <a:ext cx="4025" cy="158272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6" name="グループ化 455"/>
          <p:cNvGrpSpPr/>
          <p:nvPr/>
        </p:nvGrpSpPr>
        <p:grpSpPr>
          <a:xfrm>
            <a:off x="7345796" y="3841410"/>
            <a:ext cx="373657" cy="1903885"/>
            <a:chOff x="3011808" y="4019210"/>
            <a:chExt cx="373657" cy="1903885"/>
          </a:xfrm>
        </p:grpSpPr>
        <p:sp>
          <p:nvSpPr>
            <p:cNvPr id="457" name="円弧 456"/>
            <p:cNvSpPr/>
            <p:nvPr/>
          </p:nvSpPr>
          <p:spPr>
            <a:xfrm>
              <a:off x="3112779" y="4019210"/>
              <a:ext cx="272686" cy="369631"/>
            </a:xfrm>
            <a:prstGeom prst="arc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458" name="円弧 457"/>
            <p:cNvSpPr/>
            <p:nvPr/>
          </p:nvSpPr>
          <p:spPr>
            <a:xfrm rot="5400000">
              <a:off x="3060281" y="5601936"/>
              <a:ext cx="272686" cy="369631"/>
            </a:xfrm>
            <a:prstGeom prst="arc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cxnSp>
          <p:nvCxnSpPr>
            <p:cNvPr id="459" name="直線コネクタ 458"/>
            <p:cNvCxnSpPr>
              <a:stCxn id="457" idx="2"/>
              <a:endCxn id="458" idx="0"/>
            </p:cNvCxnSpPr>
            <p:nvPr/>
          </p:nvCxnSpPr>
          <p:spPr>
            <a:xfrm flipH="1">
              <a:off x="3381440" y="4204026"/>
              <a:ext cx="4025" cy="158272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0" name="グループ化 459"/>
          <p:cNvGrpSpPr/>
          <p:nvPr/>
        </p:nvGrpSpPr>
        <p:grpSpPr>
          <a:xfrm>
            <a:off x="8164015" y="3841409"/>
            <a:ext cx="373657" cy="1903885"/>
            <a:chOff x="3011808" y="4019210"/>
            <a:chExt cx="373657" cy="1903885"/>
          </a:xfrm>
        </p:grpSpPr>
        <p:sp>
          <p:nvSpPr>
            <p:cNvPr id="461" name="円弧 460"/>
            <p:cNvSpPr/>
            <p:nvPr/>
          </p:nvSpPr>
          <p:spPr>
            <a:xfrm>
              <a:off x="3112779" y="4019210"/>
              <a:ext cx="272686" cy="369631"/>
            </a:xfrm>
            <a:prstGeom prst="arc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462" name="円弧 461"/>
            <p:cNvSpPr/>
            <p:nvPr/>
          </p:nvSpPr>
          <p:spPr>
            <a:xfrm rot="5400000">
              <a:off x="3060281" y="5601936"/>
              <a:ext cx="272686" cy="369631"/>
            </a:xfrm>
            <a:prstGeom prst="arc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cxnSp>
          <p:nvCxnSpPr>
            <p:cNvPr id="463" name="直線コネクタ 462"/>
            <p:cNvCxnSpPr>
              <a:stCxn id="461" idx="2"/>
              <a:endCxn id="462" idx="0"/>
            </p:cNvCxnSpPr>
            <p:nvPr/>
          </p:nvCxnSpPr>
          <p:spPr>
            <a:xfrm flipH="1">
              <a:off x="3381440" y="4204026"/>
              <a:ext cx="4025" cy="158272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4" name="グループ化 463"/>
          <p:cNvGrpSpPr/>
          <p:nvPr/>
        </p:nvGrpSpPr>
        <p:grpSpPr>
          <a:xfrm>
            <a:off x="8933389" y="3837145"/>
            <a:ext cx="373657" cy="1903885"/>
            <a:chOff x="3011808" y="4019210"/>
            <a:chExt cx="373657" cy="1903885"/>
          </a:xfrm>
        </p:grpSpPr>
        <p:sp>
          <p:nvSpPr>
            <p:cNvPr id="465" name="円弧 464"/>
            <p:cNvSpPr/>
            <p:nvPr/>
          </p:nvSpPr>
          <p:spPr>
            <a:xfrm>
              <a:off x="3112779" y="4019210"/>
              <a:ext cx="272686" cy="369631"/>
            </a:xfrm>
            <a:prstGeom prst="arc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466" name="円弧 465"/>
            <p:cNvSpPr/>
            <p:nvPr/>
          </p:nvSpPr>
          <p:spPr>
            <a:xfrm rot="5400000">
              <a:off x="3060281" y="5601936"/>
              <a:ext cx="272686" cy="369631"/>
            </a:xfrm>
            <a:prstGeom prst="arc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cxnSp>
          <p:nvCxnSpPr>
            <p:cNvPr id="467" name="直線コネクタ 466"/>
            <p:cNvCxnSpPr>
              <a:stCxn id="465" idx="2"/>
              <a:endCxn id="466" idx="0"/>
            </p:cNvCxnSpPr>
            <p:nvPr/>
          </p:nvCxnSpPr>
          <p:spPr>
            <a:xfrm flipH="1">
              <a:off x="3381440" y="4204026"/>
              <a:ext cx="4025" cy="158272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8" name="グループ化 467"/>
          <p:cNvGrpSpPr/>
          <p:nvPr/>
        </p:nvGrpSpPr>
        <p:grpSpPr>
          <a:xfrm>
            <a:off x="10650898" y="3841409"/>
            <a:ext cx="373657" cy="1903885"/>
            <a:chOff x="3011808" y="4019210"/>
            <a:chExt cx="373657" cy="1903885"/>
          </a:xfrm>
        </p:grpSpPr>
        <p:sp>
          <p:nvSpPr>
            <p:cNvPr id="469" name="円弧 468"/>
            <p:cNvSpPr/>
            <p:nvPr/>
          </p:nvSpPr>
          <p:spPr>
            <a:xfrm>
              <a:off x="3112779" y="4019210"/>
              <a:ext cx="272686" cy="369631"/>
            </a:xfrm>
            <a:prstGeom prst="arc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470" name="円弧 469"/>
            <p:cNvSpPr/>
            <p:nvPr/>
          </p:nvSpPr>
          <p:spPr>
            <a:xfrm rot="5400000">
              <a:off x="3060281" y="5601936"/>
              <a:ext cx="272686" cy="369631"/>
            </a:xfrm>
            <a:prstGeom prst="arc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cxnSp>
          <p:nvCxnSpPr>
            <p:cNvPr id="471" name="直線コネクタ 470"/>
            <p:cNvCxnSpPr>
              <a:stCxn id="469" idx="2"/>
              <a:endCxn id="470" idx="0"/>
            </p:cNvCxnSpPr>
            <p:nvPr/>
          </p:nvCxnSpPr>
          <p:spPr>
            <a:xfrm flipH="1">
              <a:off x="3381440" y="4204026"/>
              <a:ext cx="4025" cy="158272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2" name="テキスト ボックス 471"/>
          <p:cNvSpPr txBox="1"/>
          <p:nvPr/>
        </p:nvSpPr>
        <p:spPr>
          <a:xfrm>
            <a:off x="111227" y="3198121"/>
            <a:ext cx="873594" cy="3582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TPR</a:t>
            </a:r>
            <a:r>
              <a: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棟</a:t>
            </a:r>
          </a:p>
        </p:txBody>
      </p:sp>
      <p:sp>
        <p:nvSpPr>
          <p:cNvPr id="473" name="テキスト ボックス 472"/>
          <p:cNvSpPr txBox="1"/>
          <p:nvPr/>
        </p:nvSpPr>
        <p:spPr>
          <a:xfrm>
            <a:off x="884705" y="3198121"/>
            <a:ext cx="873594" cy="3582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TPR</a:t>
            </a:r>
            <a:r>
              <a: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棟</a:t>
            </a:r>
          </a:p>
        </p:txBody>
      </p:sp>
      <p:sp>
        <p:nvSpPr>
          <p:cNvPr id="474" name="テキスト ボックス 473"/>
          <p:cNvSpPr txBox="1"/>
          <p:nvPr/>
        </p:nvSpPr>
        <p:spPr>
          <a:xfrm>
            <a:off x="1647465" y="3198121"/>
            <a:ext cx="873594" cy="3582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TPR</a:t>
            </a:r>
            <a:r>
              <a: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棟</a:t>
            </a:r>
          </a:p>
        </p:txBody>
      </p:sp>
      <p:sp>
        <p:nvSpPr>
          <p:cNvPr id="475" name="テキスト ボックス 474"/>
          <p:cNvSpPr txBox="1"/>
          <p:nvPr/>
        </p:nvSpPr>
        <p:spPr>
          <a:xfrm>
            <a:off x="2423690" y="3198121"/>
            <a:ext cx="873594" cy="3582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GT</a:t>
            </a: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棟</a:t>
            </a:r>
            <a:endParaRPr kumimoji="1" lang="ja-JP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476" name="テキスト ボックス 475"/>
          <p:cNvSpPr txBox="1"/>
          <p:nvPr/>
        </p:nvSpPr>
        <p:spPr>
          <a:xfrm>
            <a:off x="3224735" y="3198121"/>
            <a:ext cx="873594" cy="3582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熱源</a:t>
            </a:r>
            <a:endParaRPr kumimoji="1" lang="ja-JP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477" name="テキスト ボックス 476"/>
          <p:cNvSpPr txBox="1"/>
          <p:nvPr/>
        </p:nvSpPr>
        <p:spPr>
          <a:xfrm>
            <a:off x="3913563" y="3147321"/>
            <a:ext cx="873594" cy="3582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A</a:t>
            </a: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･</a:t>
            </a: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B</a:t>
            </a: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棟</a:t>
            </a: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空調</a:t>
            </a:r>
            <a:endParaRPr kumimoji="1" lang="ja-JP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478" name="テキスト ボックス 477"/>
          <p:cNvSpPr txBox="1"/>
          <p:nvPr/>
        </p:nvSpPr>
        <p:spPr>
          <a:xfrm>
            <a:off x="4739122" y="3147321"/>
            <a:ext cx="873594" cy="3582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B</a:t>
            </a: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棟</a:t>
            </a: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空調</a:t>
            </a:r>
            <a:endParaRPr kumimoji="1" lang="ja-JP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479" name="テキスト ボックス 478"/>
          <p:cNvSpPr txBox="1"/>
          <p:nvPr/>
        </p:nvSpPr>
        <p:spPr>
          <a:xfrm>
            <a:off x="5461692" y="3071121"/>
            <a:ext cx="873594" cy="3582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特高</a:t>
            </a: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空圧機</a:t>
            </a: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排水</a:t>
            </a:r>
          </a:p>
        </p:txBody>
      </p:sp>
      <p:sp>
        <p:nvSpPr>
          <p:cNvPr id="480" name="テキスト ボックス 479"/>
          <p:cNvSpPr txBox="1"/>
          <p:nvPr/>
        </p:nvSpPr>
        <p:spPr>
          <a:xfrm>
            <a:off x="6195776" y="3210821"/>
            <a:ext cx="873594" cy="3582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ECU</a:t>
            </a:r>
            <a:r>
              <a: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棟</a:t>
            </a:r>
          </a:p>
        </p:txBody>
      </p:sp>
      <p:sp>
        <p:nvSpPr>
          <p:cNvPr id="481" name="テキスト ボックス 480"/>
          <p:cNvSpPr txBox="1"/>
          <p:nvPr/>
        </p:nvSpPr>
        <p:spPr>
          <a:xfrm>
            <a:off x="6883583" y="3160021"/>
            <a:ext cx="873594" cy="3582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ECU</a:t>
            </a: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熱源</a:t>
            </a: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バイオ</a:t>
            </a:r>
          </a:p>
        </p:txBody>
      </p:sp>
      <p:sp>
        <p:nvSpPr>
          <p:cNvPr id="482" name="テキスト ボックス 481"/>
          <p:cNvSpPr txBox="1"/>
          <p:nvPr/>
        </p:nvSpPr>
        <p:spPr>
          <a:xfrm>
            <a:off x="7696480" y="2984610"/>
            <a:ext cx="873594" cy="48289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#2</a:t>
            </a: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純水</a:t>
            </a: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空圧機</a:t>
            </a: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自家発</a:t>
            </a:r>
          </a:p>
        </p:txBody>
      </p:sp>
      <p:sp>
        <p:nvSpPr>
          <p:cNvPr id="483" name="テキスト ボックス 482"/>
          <p:cNvSpPr txBox="1"/>
          <p:nvPr/>
        </p:nvSpPr>
        <p:spPr>
          <a:xfrm>
            <a:off x="8343812" y="3073510"/>
            <a:ext cx="873594" cy="48289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</a:t>
            </a: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棟空調</a:t>
            </a: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</a:t>
            </a: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･</a:t>
            </a: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D</a:t>
            </a: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棟変台</a:t>
            </a:r>
            <a:endParaRPr kumimoji="1" lang="ja-JP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484" name="テキスト ボックス 483"/>
          <p:cNvSpPr txBox="1"/>
          <p:nvPr/>
        </p:nvSpPr>
        <p:spPr>
          <a:xfrm>
            <a:off x="9183278" y="3073510"/>
            <a:ext cx="873594" cy="48289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D</a:t>
            </a: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棟空調</a:t>
            </a: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スクラバ</a:t>
            </a:r>
          </a:p>
        </p:txBody>
      </p:sp>
      <p:sp>
        <p:nvSpPr>
          <p:cNvPr id="485" name="テキスト ボックス 484"/>
          <p:cNvSpPr txBox="1"/>
          <p:nvPr/>
        </p:nvSpPr>
        <p:spPr>
          <a:xfrm>
            <a:off x="9960055" y="3086210"/>
            <a:ext cx="873594" cy="48289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CAC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前処理</a:t>
            </a:r>
          </a:p>
        </p:txBody>
      </p:sp>
      <p:sp>
        <p:nvSpPr>
          <p:cNvPr id="204" name="テキスト ボックス 203"/>
          <p:cNvSpPr txBox="1"/>
          <p:nvPr/>
        </p:nvSpPr>
        <p:spPr>
          <a:xfrm>
            <a:off x="232702" y="234902"/>
            <a:ext cx="2558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更新後 システム構成図</a:t>
            </a:r>
            <a:endParaRPr kumimoji="1" lang="ja-JP" altLang="en-US" b="1" dirty="0"/>
          </a:p>
        </p:txBody>
      </p:sp>
      <p:grpSp>
        <p:nvGrpSpPr>
          <p:cNvPr id="206" name="グループ化 205"/>
          <p:cNvGrpSpPr/>
          <p:nvPr/>
        </p:nvGrpSpPr>
        <p:grpSpPr>
          <a:xfrm>
            <a:off x="809793" y="956613"/>
            <a:ext cx="873594" cy="986103"/>
            <a:chOff x="899555" y="1134413"/>
            <a:chExt cx="873594" cy="986103"/>
          </a:xfrm>
        </p:grpSpPr>
        <p:pic>
          <p:nvPicPr>
            <p:cNvPr id="207" name="図 20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8286" y="1529273"/>
              <a:ext cx="438440" cy="591243"/>
            </a:xfrm>
            <a:prstGeom prst="rect">
              <a:avLst/>
            </a:prstGeom>
          </p:spPr>
        </p:pic>
        <p:sp>
          <p:nvSpPr>
            <p:cNvPr id="208" name="テキスト ボックス 207"/>
            <p:cNvSpPr txBox="1"/>
            <p:nvPr/>
          </p:nvSpPr>
          <p:spPr>
            <a:xfrm>
              <a:off x="899555" y="1134413"/>
              <a:ext cx="873594" cy="3582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原動力室</a:t>
              </a: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/>
              </a:r>
              <a:b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</a:b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DECS</a:t>
              </a: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 </a:t>
              </a: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MST</a:t>
              </a:r>
              <a:endPara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</p:grpSp>
      <p:grpSp>
        <p:nvGrpSpPr>
          <p:cNvPr id="210" name="グループ化 209"/>
          <p:cNvGrpSpPr/>
          <p:nvPr/>
        </p:nvGrpSpPr>
        <p:grpSpPr>
          <a:xfrm>
            <a:off x="1571661" y="958875"/>
            <a:ext cx="873594" cy="986103"/>
            <a:chOff x="899555" y="1134413"/>
            <a:chExt cx="873594" cy="986103"/>
          </a:xfrm>
        </p:grpSpPr>
        <p:pic>
          <p:nvPicPr>
            <p:cNvPr id="211" name="図 2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8286" y="1529273"/>
              <a:ext cx="438440" cy="591243"/>
            </a:xfrm>
            <a:prstGeom prst="rect">
              <a:avLst/>
            </a:prstGeom>
          </p:spPr>
        </p:pic>
        <p:sp>
          <p:nvSpPr>
            <p:cNvPr id="212" name="テキスト ボックス 211"/>
            <p:cNvSpPr txBox="1"/>
            <p:nvPr/>
          </p:nvSpPr>
          <p:spPr>
            <a:xfrm>
              <a:off x="899555" y="1134413"/>
              <a:ext cx="873594" cy="3582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原動力室</a:t>
              </a: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/>
              </a:r>
              <a:b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</a:b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DECS</a:t>
              </a: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 </a:t>
              </a: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SLV</a:t>
              </a:r>
              <a:endPara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</p:grpSp>
      <p:grpSp>
        <p:nvGrpSpPr>
          <p:cNvPr id="216" name="グループ化 215"/>
          <p:cNvGrpSpPr/>
          <p:nvPr/>
        </p:nvGrpSpPr>
        <p:grpSpPr>
          <a:xfrm>
            <a:off x="2333529" y="956613"/>
            <a:ext cx="873594" cy="986103"/>
            <a:chOff x="899555" y="1134413"/>
            <a:chExt cx="873594" cy="986103"/>
          </a:xfrm>
        </p:grpSpPr>
        <p:pic>
          <p:nvPicPr>
            <p:cNvPr id="217" name="図 2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8286" y="1529273"/>
              <a:ext cx="438440" cy="591243"/>
            </a:xfrm>
            <a:prstGeom prst="rect">
              <a:avLst/>
            </a:prstGeom>
          </p:spPr>
        </p:pic>
        <p:sp>
          <p:nvSpPr>
            <p:cNvPr id="218" name="テキスト ボックス 217"/>
            <p:cNvSpPr txBox="1"/>
            <p:nvPr/>
          </p:nvSpPr>
          <p:spPr>
            <a:xfrm>
              <a:off x="899555" y="1134413"/>
              <a:ext cx="873594" cy="3582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原動力室</a:t>
              </a: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/>
              </a:r>
              <a:b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</a:b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DECS</a:t>
              </a: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 </a:t>
              </a: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TSS</a:t>
              </a:r>
              <a:endPara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</p:grpSp>
      <p:sp>
        <p:nvSpPr>
          <p:cNvPr id="220" name="正方形/長方形 219"/>
          <p:cNvSpPr/>
          <p:nvPr/>
        </p:nvSpPr>
        <p:spPr>
          <a:xfrm>
            <a:off x="5432974" y="777490"/>
            <a:ext cx="6563455" cy="188584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1" name="テキスト ボックス 220"/>
          <p:cNvSpPr txBox="1"/>
          <p:nvPr/>
        </p:nvSpPr>
        <p:spPr>
          <a:xfrm>
            <a:off x="10650411" y="385814"/>
            <a:ext cx="135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TSC</a:t>
            </a:r>
            <a:r>
              <a:rPr lang="ja-JP" altLang="en-US" dirty="0" smtClean="0"/>
              <a:t>に変更</a:t>
            </a:r>
            <a:endParaRPr kumimoji="1" lang="ja-JP" altLang="en-US" dirty="0"/>
          </a:p>
        </p:txBody>
      </p:sp>
      <p:cxnSp>
        <p:nvCxnSpPr>
          <p:cNvPr id="225" name="直線コネクタ 224"/>
          <p:cNvCxnSpPr/>
          <p:nvPr/>
        </p:nvCxnSpPr>
        <p:spPr>
          <a:xfrm>
            <a:off x="484722" y="1916663"/>
            <a:ext cx="0" cy="6583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線コネクタ 225"/>
          <p:cNvCxnSpPr/>
          <p:nvPr/>
        </p:nvCxnSpPr>
        <p:spPr>
          <a:xfrm>
            <a:off x="1246590" y="1916663"/>
            <a:ext cx="0" cy="6583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線コネクタ 226"/>
          <p:cNvCxnSpPr/>
          <p:nvPr/>
        </p:nvCxnSpPr>
        <p:spPr>
          <a:xfrm>
            <a:off x="2008458" y="1916663"/>
            <a:ext cx="0" cy="6583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線コネクタ 227"/>
          <p:cNvCxnSpPr/>
          <p:nvPr/>
        </p:nvCxnSpPr>
        <p:spPr>
          <a:xfrm>
            <a:off x="2770326" y="1916663"/>
            <a:ext cx="0" cy="6583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線コネクタ 228"/>
          <p:cNvCxnSpPr/>
          <p:nvPr/>
        </p:nvCxnSpPr>
        <p:spPr>
          <a:xfrm>
            <a:off x="4294062" y="1855030"/>
            <a:ext cx="0" cy="7199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線コネクタ 229"/>
          <p:cNvCxnSpPr/>
          <p:nvPr/>
        </p:nvCxnSpPr>
        <p:spPr>
          <a:xfrm>
            <a:off x="5055930" y="1855030"/>
            <a:ext cx="0" cy="7199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線コネクタ 230"/>
          <p:cNvCxnSpPr/>
          <p:nvPr/>
        </p:nvCxnSpPr>
        <p:spPr>
          <a:xfrm>
            <a:off x="5817798" y="1855030"/>
            <a:ext cx="0" cy="7199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線コネクタ 231"/>
          <p:cNvCxnSpPr/>
          <p:nvPr/>
        </p:nvCxnSpPr>
        <p:spPr>
          <a:xfrm>
            <a:off x="6579666" y="1855030"/>
            <a:ext cx="0" cy="7199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線コネクタ 233"/>
          <p:cNvCxnSpPr/>
          <p:nvPr/>
        </p:nvCxnSpPr>
        <p:spPr>
          <a:xfrm>
            <a:off x="7341534" y="1855030"/>
            <a:ext cx="0" cy="7199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線コネクタ 237"/>
          <p:cNvCxnSpPr/>
          <p:nvPr/>
        </p:nvCxnSpPr>
        <p:spPr>
          <a:xfrm>
            <a:off x="8103402" y="1855030"/>
            <a:ext cx="0" cy="7199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線コネクタ 239"/>
          <p:cNvCxnSpPr/>
          <p:nvPr/>
        </p:nvCxnSpPr>
        <p:spPr>
          <a:xfrm>
            <a:off x="8975606" y="1855030"/>
            <a:ext cx="0" cy="7199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コネクタ 240"/>
          <p:cNvCxnSpPr/>
          <p:nvPr/>
        </p:nvCxnSpPr>
        <p:spPr>
          <a:xfrm>
            <a:off x="9847811" y="1855030"/>
            <a:ext cx="0" cy="7199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線コネクタ 241"/>
          <p:cNvCxnSpPr/>
          <p:nvPr/>
        </p:nvCxnSpPr>
        <p:spPr>
          <a:xfrm>
            <a:off x="10744997" y="1855030"/>
            <a:ext cx="0" cy="7199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コネクタ 242"/>
          <p:cNvCxnSpPr/>
          <p:nvPr/>
        </p:nvCxnSpPr>
        <p:spPr>
          <a:xfrm>
            <a:off x="11642189" y="1855030"/>
            <a:ext cx="0" cy="7199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2" name="グループ化 261"/>
          <p:cNvGrpSpPr/>
          <p:nvPr/>
        </p:nvGrpSpPr>
        <p:grpSpPr>
          <a:xfrm>
            <a:off x="3095397" y="956706"/>
            <a:ext cx="873594" cy="986103"/>
            <a:chOff x="899555" y="1134413"/>
            <a:chExt cx="873594" cy="986103"/>
          </a:xfrm>
        </p:grpSpPr>
        <p:pic>
          <p:nvPicPr>
            <p:cNvPr id="263" name="図 26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8286" y="1529273"/>
              <a:ext cx="438440" cy="591243"/>
            </a:xfrm>
            <a:prstGeom prst="rect">
              <a:avLst/>
            </a:prstGeom>
          </p:spPr>
        </p:pic>
        <p:sp>
          <p:nvSpPr>
            <p:cNvPr id="264" name="テキスト ボックス 263"/>
            <p:cNvSpPr txBox="1"/>
            <p:nvPr/>
          </p:nvSpPr>
          <p:spPr>
            <a:xfrm>
              <a:off x="899555" y="1134413"/>
              <a:ext cx="873594" cy="3582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原動力室</a:t>
              </a: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/>
              </a:r>
              <a:b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</a:b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DECS</a:t>
              </a: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 </a:t>
              </a: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ENG</a:t>
              </a:r>
              <a:endPara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</p:grpSp>
      <p:cxnSp>
        <p:nvCxnSpPr>
          <p:cNvPr id="265" name="直線コネクタ 264"/>
          <p:cNvCxnSpPr/>
          <p:nvPr/>
        </p:nvCxnSpPr>
        <p:spPr>
          <a:xfrm>
            <a:off x="3532194" y="1916756"/>
            <a:ext cx="0" cy="6583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608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7" name="Rectangle 1" descr="ひし形 (点)"/>
          <p:cNvSpPr>
            <a:spLocks noChangeArrowheads="1"/>
          </p:cNvSpPr>
          <p:nvPr/>
        </p:nvSpPr>
        <p:spPr bwMode="auto">
          <a:xfrm>
            <a:off x="1656710" y="2272377"/>
            <a:ext cx="8856000" cy="13787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5291" name="正方形/長方形 5290"/>
          <p:cNvSpPr/>
          <p:nvPr/>
        </p:nvSpPr>
        <p:spPr>
          <a:xfrm>
            <a:off x="1654735" y="5838286"/>
            <a:ext cx="8857975" cy="9484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5289" name="Rectangle 1" descr="ひし形 (点)"/>
          <p:cNvSpPr>
            <a:spLocks noChangeArrowheads="1"/>
          </p:cNvSpPr>
          <p:nvPr/>
        </p:nvSpPr>
        <p:spPr bwMode="auto">
          <a:xfrm>
            <a:off x="1654735" y="723638"/>
            <a:ext cx="8856000" cy="1155428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5288" name="Rectangle 1" descr="ひし形 (点)"/>
          <p:cNvSpPr>
            <a:spLocks noChangeArrowheads="1"/>
          </p:cNvSpPr>
          <p:nvPr/>
        </p:nvSpPr>
        <p:spPr bwMode="auto">
          <a:xfrm>
            <a:off x="1654735" y="4194151"/>
            <a:ext cx="8856000" cy="14941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3489" name="Text Box 1667"/>
          <p:cNvSpPr txBox="1">
            <a:spLocks noChangeArrowheads="1"/>
          </p:cNvSpPr>
          <p:nvPr/>
        </p:nvSpPr>
        <p:spPr bwMode="auto">
          <a:xfrm>
            <a:off x="1726334" y="4809539"/>
            <a:ext cx="25487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HC</a:t>
            </a:r>
          </a:p>
        </p:txBody>
      </p:sp>
      <p:sp>
        <p:nvSpPr>
          <p:cNvPr id="3490" name="Text Box 1669"/>
          <p:cNvSpPr txBox="1">
            <a:spLocks noChangeArrowheads="1"/>
          </p:cNvSpPr>
          <p:nvPr/>
        </p:nvSpPr>
        <p:spPr bwMode="auto">
          <a:xfrm>
            <a:off x="2328593" y="4809539"/>
            <a:ext cx="67807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pPr>
            <a:r>
              <a:rPr kumimoji="1" lang="en-US" altLang="ja-JP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DOPCⅢ</a:t>
            </a:r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3491" name="Text Box 1674"/>
          <p:cNvSpPr txBox="1">
            <a:spLocks noChangeArrowheads="1"/>
          </p:cNvSpPr>
          <p:nvPr/>
        </p:nvSpPr>
        <p:spPr bwMode="auto">
          <a:xfrm>
            <a:off x="3480721" y="4809539"/>
            <a:ext cx="32060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FLC</a:t>
            </a:r>
          </a:p>
        </p:txBody>
      </p:sp>
      <p:sp>
        <p:nvSpPr>
          <p:cNvPr id="3492" name="Text Box 1849"/>
          <p:cNvSpPr txBox="1">
            <a:spLocks noChangeArrowheads="1"/>
          </p:cNvSpPr>
          <p:nvPr/>
        </p:nvSpPr>
        <p:spPr bwMode="auto">
          <a:xfrm>
            <a:off x="7567136" y="4809539"/>
            <a:ext cx="33182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pPr>
            <a:r>
              <a: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PLC</a:t>
            </a:r>
          </a:p>
        </p:txBody>
      </p:sp>
      <p:sp>
        <p:nvSpPr>
          <p:cNvPr id="3493" name="Text Box 1849"/>
          <p:cNvSpPr txBox="1">
            <a:spLocks noChangeArrowheads="1"/>
          </p:cNvSpPr>
          <p:nvPr/>
        </p:nvSpPr>
        <p:spPr bwMode="auto">
          <a:xfrm>
            <a:off x="8856054" y="4809539"/>
            <a:ext cx="33182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PLC</a:t>
            </a:r>
          </a:p>
        </p:txBody>
      </p:sp>
      <p:sp>
        <p:nvSpPr>
          <p:cNvPr id="3494" name="Text Box 1849"/>
          <p:cNvSpPr txBox="1">
            <a:spLocks noChangeArrowheads="1"/>
          </p:cNvSpPr>
          <p:nvPr/>
        </p:nvSpPr>
        <p:spPr bwMode="auto">
          <a:xfrm>
            <a:off x="9809708" y="4809539"/>
            <a:ext cx="33182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PLC</a:t>
            </a:r>
          </a:p>
        </p:txBody>
      </p:sp>
      <p:sp>
        <p:nvSpPr>
          <p:cNvPr id="3495" name="Text Box 1849"/>
          <p:cNvSpPr txBox="1">
            <a:spLocks noChangeArrowheads="1"/>
          </p:cNvSpPr>
          <p:nvPr/>
        </p:nvSpPr>
        <p:spPr bwMode="auto">
          <a:xfrm>
            <a:off x="6721080" y="4809539"/>
            <a:ext cx="33182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PLC</a:t>
            </a:r>
          </a:p>
        </p:txBody>
      </p:sp>
      <p:sp>
        <p:nvSpPr>
          <p:cNvPr id="3498" name="Line 284"/>
          <p:cNvSpPr>
            <a:spLocks noChangeShapeType="1"/>
          </p:cNvSpPr>
          <p:nvPr/>
        </p:nvSpPr>
        <p:spPr bwMode="auto">
          <a:xfrm>
            <a:off x="1860824" y="2071366"/>
            <a:ext cx="830153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3499" name="Rectangle 286"/>
          <p:cNvSpPr>
            <a:spLocks noChangeArrowheads="1"/>
          </p:cNvSpPr>
          <p:nvPr/>
        </p:nvSpPr>
        <p:spPr bwMode="auto">
          <a:xfrm>
            <a:off x="1775520" y="2023741"/>
            <a:ext cx="76200" cy="762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3500" name="Rectangle 286"/>
          <p:cNvSpPr>
            <a:spLocks noChangeArrowheads="1"/>
          </p:cNvSpPr>
          <p:nvPr/>
        </p:nvSpPr>
        <p:spPr bwMode="auto">
          <a:xfrm>
            <a:off x="10124256" y="2023741"/>
            <a:ext cx="76200" cy="762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3502" name="Text Box 1668"/>
          <p:cNvSpPr txBox="1">
            <a:spLocks noChangeArrowheads="1"/>
          </p:cNvSpPr>
          <p:nvPr/>
        </p:nvSpPr>
        <p:spPr bwMode="auto">
          <a:xfrm>
            <a:off x="2611265" y="3821918"/>
            <a:ext cx="535403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pPr>
            <a:r>
              <a: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制御LAN</a:t>
            </a:r>
          </a:p>
        </p:txBody>
      </p:sp>
      <p:sp>
        <p:nvSpPr>
          <p:cNvPr id="3503" name="Text Box 1673"/>
          <p:cNvSpPr txBox="1">
            <a:spLocks noChangeArrowheads="1"/>
          </p:cNvSpPr>
          <p:nvPr/>
        </p:nvSpPr>
        <p:spPr bwMode="auto">
          <a:xfrm>
            <a:off x="2673946" y="3061854"/>
            <a:ext cx="166481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pPr>
            <a:r>
              <a:rPr kumimoji="1" lang="en-US" altLang="ja-JP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azbil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製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_</a:t>
            </a:r>
            <a:r>
              <a:rPr kumimoji="1" lang="en-US" altLang="ja-JP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HASCGⅡ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ｓ</a:t>
            </a:r>
          </a:p>
        </p:txBody>
      </p:sp>
      <p:sp>
        <p:nvSpPr>
          <p:cNvPr id="3504" name="Text Box 1628"/>
          <p:cNvSpPr txBox="1">
            <a:spLocks noChangeArrowheads="1"/>
          </p:cNvSpPr>
          <p:nvPr/>
        </p:nvSpPr>
        <p:spPr bwMode="auto">
          <a:xfrm>
            <a:off x="7680177" y="3061854"/>
            <a:ext cx="95378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横河製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_FCJ</a:t>
            </a:r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3505" name="Text Box 1628"/>
          <p:cNvSpPr txBox="1">
            <a:spLocks noChangeArrowheads="1"/>
          </p:cNvSpPr>
          <p:nvPr/>
        </p:nvSpPr>
        <p:spPr bwMode="auto">
          <a:xfrm>
            <a:off x="9636409" y="2954134"/>
            <a:ext cx="82073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萩原製</a:t>
            </a: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HPU5800</a:t>
            </a:r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grpSp>
        <p:nvGrpSpPr>
          <p:cNvPr id="3507" name="グループ化 3506"/>
          <p:cNvGrpSpPr/>
          <p:nvPr/>
        </p:nvGrpSpPr>
        <p:grpSpPr>
          <a:xfrm>
            <a:off x="2292894" y="2078701"/>
            <a:ext cx="6827442" cy="1921140"/>
            <a:chOff x="768894" y="2254462"/>
            <a:chExt cx="6827442" cy="1702368"/>
          </a:xfrm>
        </p:grpSpPr>
        <p:sp>
          <p:nvSpPr>
            <p:cNvPr id="3508" name="Line 1675"/>
            <p:cNvSpPr>
              <a:spLocks noChangeShapeType="1"/>
            </p:cNvSpPr>
            <p:nvPr/>
          </p:nvSpPr>
          <p:spPr bwMode="auto">
            <a:xfrm>
              <a:off x="768894" y="2258402"/>
              <a:ext cx="0" cy="169832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510" name="Line 1675"/>
            <p:cNvSpPr>
              <a:spLocks noChangeShapeType="1"/>
            </p:cNvSpPr>
            <p:nvPr/>
          </p:nvSpPr>
          <p:spPr bwMode="auto">
            <a:xfrm>
              <a:off x="5724128" y="2254462"/>
              <a:ext cx="0" cy="169832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511" name="Line 1675"/>
            <p:cNvSpPr>
              <a:spLocks noChangeShapeType="1"/>
            </p:cNvSpPr>
            <p:nvPr/>
          </p:nvSpPr>
          <p:spPr bwMode="auto">
            <a:xfrm>
              <a:off x="7596336" y="2258504"/>
              <a:ext cx="0" cy="169832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</p:grpSp>
      <p:sp>
        <p:nvSpPr>
          <p:cNvPr id="3512" name="Line 1630"/>
          <p:cNvSpPr>
            <a:spLocks noChangeShapeType="1"/>
          </p:cNvSpPr>
          <p:nvPr/>
        </p:nvSpPr>
        <p:spPr bwMode="auto">
          <a:xfrm>
            <a:off x="1741612" y="3999841"/>
            <a:ext cx="239386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3513" name="Rectangle 1632"/>
          <p:cNvSpPr>
            <a:spLocks noChangeArrowheads="1"/>
          </p:cNvSpPr>
          <p:nvPr/>
        </p:nvSpPr>
        <p:spPr bwMode="auto">
          <a:xfrm>
            <a:off x="1703512" y="3961741"/>
            <a:ext cx="76200" cy="762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3514" name="Rectangle 1633"/>
          <p:cNvSpPr>
            <a:spLocks noChangeArrowheads="1"/>
          </p:cNvSpPr>
          <p:nvPr/>
        </p:nvSpPr>
        <p:spPr bwMode="auto">
          <a:xfrm>
            <a:off x="4079776" y="3961741"/>
            <a:ext cx="76200" cy="762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3519" name="Text Box 1668"/>
          <p:cNvSpPr txBox="1">
            <a:spLocks noChangeArrowheads="1"/>
          </p:cNvSpPr>
          <p:nvPr/>
        </p:nvSpPr>
        <p:spPr bwMode="auto">
          <a:xfrm>
            <a:off x="7536161" y="3821918"/>
            <a:ext cx="535403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pPr>
            <a:r>
              <a: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制御LAN</a:t>
            </a:r>
          </a:p>
        </p:txBody>
      </p:sp>
      <p:sp>
        <p:nvSpPr>
          <p:cNvPr id="3520" name="Line 1630"/>
          <p:cNvSpPr>
            <a:spLocks noChangeShapeType="1"/>
          </p:cNvSpPr>
          <p:nvPr/>
        </p:nvSpPr>
        <p:spPr bwMode="auto">
          <a:xfrm>
            <a:off x="6710165" y="3999841"/>
            <a:ext cx="168154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3521" name="Rectangle 1632"/>
          <p:cNvSpPr>
            <a:spLocks noChangeArrowheads="1"/>
          </p:cNvSpPr>
          <p:nvPr/>
        </p:nvSpPr>
        <p:spPr bwMode="auto">
          <a:xfrm>
            <a:off x="6672064" y="3961741"/>
            <a:ext cx="76200" cy="762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3522" name="Rectangle 1633"/>
          <p:cNvSpPr>
            <a:spLocks noChangeArrowheads="1"/>
          </p:cNvSpPr>
          <p:nvPr/>
        </p:nvSpPr>
        <p:spPr bwMode="auto">
          <a:xfrm>
            <a:off x="8328248" y="3961741"/>
            <a:ext cx="76200" cy="762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3523" name="Text Box 1668"/>
          <p:cNvSpPr txBox="1">
            <a:spLocks noChangeArrowheads="1"/>
          </p:cNvSpPr>
          <p:nvPr/>
        </p:nvSpPr>
        <p:spPr bwMode="auto">
          <a:xfrm>
            <a:off x="9476185" y="3821918"/>
            <a:ext cx="522579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/>
            </a:pP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ME-NET</a:t>
            </a:r>
            <a:endParaRPr kumimoji="1" lang="ja-JP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3524" name="Line 1630"/>
          <p:cNvSpPr>
            <a:spLocks noChangeShapeType="1"/>
          </p:cNvSpPr>
          <p:nvPr/>
        </p:nvSpPr>
        <p:spPr bwMode="auto">
          <a:xfrm>
            <a:off x="8650189" y="3999841"/>
            <a:ext cx="168154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3525" name="Rectangle 1632"/>
          <p:cNvSpPr>
            <a:spLocks noChangeArrowheads="1"/>
          </p:cNvSpPr>
          <p:nvPr/>
        </p:nvSpPr>
        <p:spPr bwMode="auto">
          <a:xfrm>
            <a:off x="8612088" y="3961741"/>
            <a:ext cx="76200" cy="762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3526" name="Rectangle 1633"/>
          <p:cNvSpPr>
            <a:spLocks noChangeArrowheads="1"/>
          </p:cNvSpPr>
          <p:nvPr/>
        </p:nvSpPr>
        <p:spPr bwMode="auto">
          <a:xfrm>
            <a:off x="10268272" y="3961741"/>
            <a:ext cx="76200" cy="76200"/>
          </a:xfrm>
          <a:prstGeom prst="rect">
            <a:avLst/>
          </a:prstGeom>
          <a:solidFill>
            <a:srgbClr val="FFFFFF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2063552" y="4013863"/>
            <a:ext cx="8136904" cy="2398954"/>
            <a:chOff x="539552" y="4276099"/>
            <a:chExt cx="8136904" cy="1698326"/>
          </a:xfrm>
        </p:grpSpPr>
        <p:sp>
          <p:nvSpPr>
            <p:cNvPr id="3527" name="Line 1675"/>
            <p:cNvSpPr>
              <a:spLocks noChangeShapeType="1"/>
            </p:cNvSpPr>
            <p:nvPr/>
          </p:nvSpPr>
          <p:spPr bwMode="auto">
            <a:xfrm>
              <a:off x="539552" y="4276099"/>
              <a:ext cx="0" cy="169832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528" name="Line 1675"/>
            <p:cNvSpPr>
              <a:spLocks noChangeShapeType="1"/>
            </p:cNvSpPr>
            <p:nvPr/>
          </p:nvSpPr>
          <p:spPr bwMode="auto">
            <a:xfrm>
              <a:off x="1475656" y="4276099"/>
              <a:ext cx="0" cy="169832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529" name="Line 1675"/>
            <p:cNvSpPr>
              <a:spLocks noChangeShapeType="1"/>
            </p:cNvSpPr>
            <p:nvPr/>
          </p:nvSpPr>
          <p:spPr bwMode="auto">
            <a:xfrm>
              <a:off x="2411760" y="4276099"/>
              <a:ext cx="0" cy="169832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532" name="Line 1675"/>
            <p:cNvSpPr>
              <a:spLocks noChangeShapeType="1"/>
            </p:cNvSpPr>
            <p:nvPr/>
          </p:nvSpPr>
          <p:spPr bwMode="auto">
            <a:xfrm>
              <a:off x="5580112" y="4276099"/>
              <a:ext cx="0" cy="169832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533" name="Line 1675"/>
            <p:cNvSpPr>
              <a:spLocks noChangeShapeType="1"/>
            </p:cNvSpPr>
            <p:nvPr/>
          </p:nvSpPr>
          <p:spPr bwMode="auto">
            <a:xfrm>
              <a:off x="6444208" y="4276099"/>
              <a:ext cx="0" cy="169832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534" name="Line 1675"/>
            <p:cNvSpPr>
              <a:spLocks noChangeShapeType="1"/>
            </p:cNvSpPr>
            <p:nvPr/>
          </p:nvSpPr>
          <p:spPr bwMode="auto">
            <a:xfrm>
              <a:off x="7740352" y="4276099"/>
              <a:ext cx="0" cy="169832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535" name="Line 1675"/>
            <p:cNvSpPr>
              <a:spLocks noChangeShapeType="1"/>
            </p:cNvSpPr>
            <p:nvPr/>
          </p:nvSpPr>
          <p:spPr bwMode="auto">
            <a:xfrm>
              <a:off x="8676456" y="4276099"/>
              <a:ext cx="0" cy="169832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</p:grpSp>
      <p:grpSp>
        <p:nvGrpSpPr>
          <p:cNvPr id="3536" name="Group 1635"/>
          <p:cNvGrpSpPr>
            <a:grpSpLocks/>
          </p:cNvGrpSpPr>
          <p:nvPr/>
        </p:nvGrpSpPr>
        <p:grpSpPr bwMode="auto">
          <a:xfrm>
            <a:off x="1821334" y="5040589"/>
            <a:ext cx="533400" cy="377405"/>
            <a:chOff x="0" y="9525"/>
            <a:chExt cx="2064" cy="1104"/>
          </a:xfrm>
        </p:grpSpPr>
        <p:sp>
          <p:nvSpPr>
            <p:cNvPr id="3537" name="Rectangle 1636"/>
            <p:cNvSpPr>
              <a:spLocks noChangeArrowheads="1"/>
            </p:cNvSpPr>
            <p:nvPr/>
          </p:nvSpPr>
          <p:spPr bwMode="auto">
            <a:xfrm>
              <a:off x="0" y="9525"/>
              <a:ext cx="2064" cy="110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538" name="Rectangle 1637"/>
            <p:cNvSpPr>
              <a:spLocks noChangeArrowheads="1"/>
            </p:cNvSpPr>
            <p:nvPr/>
          </p:nvSpPr>
          <p:spPr bwMode="auto">
            <a:xfrm>
              <a:off x="1344" y="9525"/>
              <a:ext cx="240" cy="432"/>
            </a:xfrm>
            <a:prstGeom prst="rect">
              <a:avLst/>
            </a:prstGeom>
            <a:solidFill>
              <a:srgbClr val="00CC99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539" name="Rectangle 1638"/>
            <p:cNvSpPr>
              <a:spLocks noChangeArrowheads="1"/>
            </p:cNvSpPr>
            <p:nvPr/>
          </p:nvSpPr>
          <p:spPr bwMode="auto">
            <a:xfrm>
              <a:off x="1392" y="9669"/>
              <a:ext cx="144" cy="14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540" name="Oval 1639"/>
            <p:cNvSpPr>
              <a:spLocks noChangeArrowheads="1"/>
            </p:cNvSpPr>
            <p:nvPr/>
          </p:nvSpPr>
          <p:spPr bwMode="auto">
            <a:xfrm>
              <a:off x="1392" y="9669"/>
              <a:ext cx="144" cy="144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541" name="Rectangle 1640"/>
            <p:cNvSpPr>
              <a:spLocks noChangeArrowheads="1"/>
            </p:cNvSpPr>
            <p:nvPr/>
          </p:nvSpPr>
          <p:spPr bwMode="auto">
            <a:xfrm>
              <a:off x="1344" y="9957"/>
              <a:ext cx="240" cy="672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542" name="Rectangle 1641"/>
            <p:cNvSpPr>
              <a:spLocks noChangeArrowheads="1"/>
            </p:cNvSpPr>
            <p:nvPr/>
          </p:nvSpPr>
          <p:spPr bwMode="auto">
            <a:xfrm>
              <a:off x="1584" y="9525"/>
              <a:ext cx="240" cy="432"/>
            </a:xfrm>
            <a:prstGeom prst="rect">
              <a:avLst/>
            </a:prstGeom>
            <a:solidFill>
              <a:srgbClr val="00CC99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543" name="Rectangle 1642"/>
            <p:cNvSpPr>
              <a:spLocks noChangeArrowheads="1"/>
            </p:cNvSpPr>
            <p:nvPr/>
          </p:nvSpPr>
          <p:spPr bwMode="auto">
            <a:xfrm>
              <a:off x="1920" y="9717"/>
              <a:ext cx="48" cy="288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544" name="Rectangle 1643"/>
            <p:cNvSpPr>
              <a:spLocks noChangeArrowheads="1"/>
            </p:cNvSpPr>
            <p:nvPr/>
          </p:nvSpPr>
          <p:spPr bwMode="auto">
            <a:xfrm>
              <a:off x="1920" y="10293"/>
              <a:ext cx="96" cy="288"/>
            </a:xfrm>
            <a:prstGeom prst="rect">
              <a:avLst/>
            </a:prstGeom>
            <a:solidFill>
              <a:srgbClr val="B2B2B2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545" name="Rectangle 1644"/>
            <p:cNvSpPr>
              <a:spLocks noChangeArrowheads="1"/>
            </p:cNvSpPr>
            <p:nvPr/>
          </p:nvSpPr>
          <p:spPr bwMode="auto">
            <a:xfrm>
              <a:off x="1584" y="9957"/>
              <a:ext cx="240" cy="672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546" name="Rectangle 1645"/>
            <p:cNvSpPr>
              <a:spLocks noChangeArrowheads="1"/>
            </p:cNvSpPr>
            <p:nvPr/>
          </p:nvSpPr>
          <p:spPr bwMode="auto">
            <a:xfrm>
              <a:off x="1920" y="9621"/>
              <a:ext cx="96" cy="48"/>
            </a:xfrm>
            <a:prstGeom prst="rect">
              <a:avLst/>
            </a:prstGeom>
            <a:solidFill>
              <a:srgbClr val="B2B2B2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547" name="Rectangle 1646"/>
            <p:cNvSpPr>
              <a:spLocks noChangeArrowheads="1"/>
            </p:cNvSpPr>
            <p:nvPr/>
          </p:nvSpPr>
          <p:spPr bwMode="auto">
            <a:xfrm>
              <a:off x="1680" y="10293"/>
              <a:ext cx="48" cy="192"/>
            </a:xfrm>
            <a:prstGeom prst="rect">
              <a:avLst/>
            </a:prstGeom>
            <a:solidFill>
              <a:srgbClr val="B2B2B2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548" name="Rectangle 1647"/>
            <p:cNvSpPr>
              <a:spLocks noChangeArrowheads="1"/>
            </p:cNvSpPr>
            <p:nvPr/>
          </p:nvSpPr>
          <p:spPr bwMode="auto">
            <a:xfrm>
              <a:off x="1104" y="9525"/>
              <a:ext cx="240" cy="432"/>
            </a:xfrm>
            <a:prstGeom prst="rect">
              <a:avLst/>
            </a:prstGeom>
            <a:solidFill>
              <a:srgbClr val="00CC99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549" name="Rectangle 1648"/>
            <p:cNvSpPr>
              <a:spLocks noChangeArrowheads="1"/>
            </p:cNvSpPr>
            <p:nvPr/>
          </p:nvSpPr>
          <p:spPr bwMode="auto">
            <a:xfrm>
              <a:off x="1104" y="9957"/>
              <a:ext cx="240" cy="672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550" name="Rectangle 1649"/>
            <p:cNvSpPr>
              <a:spLocks noChangeArrowheads="1"/>
            </p:cNvSpPr>
            <p:nvPr/>
          </p:nvSpPr>
          <p:spPr bwMode="auto">
            <a:xfrm>
              <a:off x="864" y="9765"/>
              <a:ext cx="240" cy="86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551" name="Rectangle 1650"/>
            <p:cNvSpPr>
              <a:spLocks noChangeArrowheads="1"/>
            </p:cNvSpPr>
            <p:nvPr/>
          </p:nvSpPr>
          <p:spPr bwMode="auto">
            <a:xfrm>
              <a:off x="864" y="9525"/>
              <a:ext cx="240" cy="240"/>
            </a:xfrm>
            <a:prstGeom prst="rect">
              <a:avLst/>
            </a:prstGeom>
            <a:solidFill>
              <a:srgbClr val="00CC99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552" name="Rectangle 1651"/>
            <p:cNvSpPr>
              <a:spLocks noChangeArrowheads="1"/>
            </p:cNvSpPr>
            <p:nvPr/>
          </p:nvSpPr>
          <p:spPr bwMode="auto">
            <a:xfrm>
              <a:off x="960" y="9765"/>
              <a:ext cx="144" cy="864"/>
            </a:xfrm>
            <a:prstGeom prst="rect">
              <a:avLst/>
            </a:prstGeom>
            <a:solidFill>
              <a:srgbClr val="B2B2B2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553" name="Rectangle 1652"/>
            <p:cNvSpPr>
              <a:spLocks noChangeArrowheads="1"/>
            </p:cNvSpPr>
            <p:nvPr/>
          </p:nvSpPr>
          <p:spPr bwMode="auto">
            <a:xfrm>
              <a:off x="624" y="9765"/>
              <a:ext cx="240" cy="86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554" name="Rectangle 1653"/>
            <p:cNvSpPr>
              <a:spLocks noChangeArrowheads="1"/>
            </p:cNvSpPr>
            <p:nvPr/>
          </p:nvSpPr>
          <p:spPr bwMode="auto">
            <a:xfrm>
              <a:off x="624" y="9525"/>
              <a:ext cx="240" cy="240"/>
            </a:xfrm>
            <a:prstGeom prst="rect">
              <a:avLst/>
            </a:prstGeom>
            <a:solidFill>
              <a:srgbClr val="00CC99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555" name="Rectangle 1654"/>
            <p:cNvSpPr>
              <a:spLocks noChangeArrowheads="1"/>
            </p:cNvSpPr>
            <p:nvPr/>
          </p:nvSpPr>
          <p:spPr bwMode="auto">
            <a:xfrm>
              <a:off x="720" y="9765"/>
              <a:ext cx="144" cy="864"/>
            </a:xfrm>
            <a:prstGeom prst="rect">
              <a:avLst/>
            </a:prstGeom>
            <a:solidFill>
              <a:srgbClr val="B2B2B2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556" name="Rectangle 1655"/>
            <p:cNvSpPr>
              <a:spLocks noChangeArrowheads="1"/>
            </p:cNvSpPr>
            <p:nvPr/>
          </p:nvSpPr>
          <p:spPr bwMode="auto">
            <a:xfrm>
              <a:off x="624" y="9765"/>
              <a:ext cx="240" cy="86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557" name="Rectangle 1656"/>
            <p:cNvSpPr>
              <a:spLocks noChangeArrowheads="1"/>
            </p:cNvSpPr>
            <p:nvPr/>
          </p:nvSpPr>
          <p:spPr bwMode="auto">
            <a:xfrm>
              <a:off x="624" y="9525"/>
              <a:ext cx="240" cy="240"/>
            </a:xfrm>
            <a:prstGeom prst="rect">
              <a:avLst/>
            </a:prstGeom>
            <a:solidFill>
              <a:srgbClr val="00CC99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558" name="Rectangle 1657"/>
            <p:cNvSpPr>
              <a:spLocks noChangeArrowheads="1"/>
            </p:cNvSpPr>
            <p:nvPr/>
          </p:nvSpPr>
          <p:spPr bwMode="auto">
            <a:xfrm>
              <a:off x="720" y="9765"/>
              <a:ext cx="144" cy="864"/>
            </a:xfrm>
            <a:prstGeom prst="rect">
              <a:avLst/>
            </a:prstGeom>
            <a:solidFill>
              <a:srgbClr val="B2B2B2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559" name="Rectangle 1658"/>
            <p:cNvSpPr>
              <a:spLocks noChangeArrowheads="1"/>
            </p:cNvSpPr>
            <p:nvPr/>
          </p:nvSpPr>
          <p:spPr bwMode="auto">
            <a:xfrm>
              <a:off x="384" y="9765"/>
              <a:ext cx="240" cy="86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560" name="Rectangle 1659"/>
            <p:cNvSpPr>
              <a:spLocks noChangeArrowheads="1"/>
            </p:cNvSpPr>
            <p:nvPr/>
          </p:nvSpPr>
          <p:spPr bwMode="auto">
            <a:xfrm>
              <a:off x="384" y="9525"/>
              <a:ext cx="240" cy="240"/>
            </a:xfrm>
            <a:prstGeom prst="rect">
              <a:avLst/>
            </a:prstGeom>
            <a:solidFill>
              <a:srgbClr val="00CC99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561" name="Rectangle 1660"/>
            <p:cNvSpPr>
              <a:spLocks noChangeArrowheads="1"/>
            </p:cNvSpPr>
            <p:nvPr/>
          </p:nvSpPr>
          <p:spPr bwMode="auto">
            <a:xfrm>
              <a:off x="480" y="9765"/>
              <a:ext cx="144" cy="864"/>
            </a:xfrm>
            <a:prstGeom prst="rect">
              <a:avLst/>
            </a:prstGeom>
            <a:solidFill>
              <a:srgbClr val="B2B2B2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562" name="Rectangle 1661"/>
            <p:cNvSpPr>
              <a:spLocks noChangeArrowheads="1"/>
            </p:cNvSpPr>
            <p:nvPr/>
          </p:nvSpPr>
          <p:spPr bwMode="auto">
            <a:xfrm>
              <a:off x="144" y="9765"/>
              <a:ext cx="240" cy="86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563" name="Rectangle 1662"/>
            <p:cNvSpPr>
              <a:spLocks noChangeArrowheads="1"/>
            </p:cNvSpPr>
            <p:nvPr/>
          </p:nvSpPr>
          <p:spPr bwMode="auto">
            <a:xfrm>
              <a:off x="144" y="9525"/>
              <a:ext cx="240" cy="240"/>
            </a:xfrm>
            <a:prstGeom prst="rect">
              <a:avLst/>
            </a:prstGeom>
            <a:solidFill>
              <a:srgbClr val="00CC99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564" name="Rectangle 1663"/>
            <p:cNvSpPr>
              <a:spLocks noChangeArrowheads="1"/>
            </p:cNvSpPr>
            <p:nvPr/>
          </p:nvSpPr>
          <p:spPr bwMode="auto">
            <a:xfrm>
              <a:off x="240" y="9765"/>
              <a:ext cx="144" cy="864"/>
            </a:xfrm>
            <a:prstGeom prst="rect">
              <a:avLst/>
            </a:prstGeom>
            <a:solidFill>
              <a:srgbClr val="B2B2B2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565" name="Rectangle 1664"/>
            <p:cNvSpPr>
              <a:spLocks noChangeArrowheads="1"/>
            </p:cNvSpPr>
            <p:nvPr/>
          </p:nvSpPr>
          <p:spPr bwMode="auto">
            <a:xfrm>
              <a:off x="48" y="10293"/>
              <a:ext cx="48" cy="288"/>
            </a:xfrm>
            <a:prstGeom prst="rect">
              <a:avLst/>
            </a:prstGeom>
            <a:solidFill>
              <a:srgbClr val="B2B2B2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566" name="Rectangle 1665"/>
            <p:cNvSpPr>
              <a:spLocks noChangeArrowheads="1"/>
            </p:cNvSpPr>
            <p:nvPr/>
          </p:nvSpPr>
          <p:spPr bwMode="auto">
            <a:xfrm>
              <a:off x="1968" y="9717"/>
              <a:ext cx="48" cy="288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567" name="Rectangle 1666"/>
            <p:cNvSpPr>
              <a:spLocks noChangeArrowheads="1"/>
            </p:cNvSpPr>
            <p:nvPr/>
          </p:nvSpPr>
          <p:spPr bwMode="auto">
            <a:xfrm>
              <a:off x="1872" y="9717"/>
              <a:ext cx="48" cy="288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</p:grpSp>
      <p:grpSp>
        <p:nvGrpSpPr>
          <p:cNvPr id="3568" name="Group 1777"/>
          <p:cNvGrpSpPr>
            <a:grpSpLocks/>
          </p:cNvGrpSpPr>
          <p:nvPr/>
        </p:nvGrpSpPr>
        <p:grpSpPr bwMode="auto">
          <a:xfrm>
            <a:off x="3647729" y="5040589"/>
            <a:ext cx="523875" cy="396455"/>
            <a:chOff x="2425879" y="0"/>
            <a:chExt cx="1392" cy="1104"/>
          </a:xfrm>
        </p:grpSpPr>
        <p:sp>
          <p:nvSpPr>
            <p:cNvPr id="3569" name="Rectangle 1778"/>
            <p:cNvSpPr>
              <a:spLocks noChangeArrowheads="1"/>
            </p:cNvSpPr>
            <p:nvPr/>
          </p:nvSpPr>
          <p:spPr bwMode="auto">
            <a:xfrm>
              <a:off x="2425879" y="0"/>
              <a:ext cx="1392" cy="110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570" name="Rectangle 1779"/>
            <p:cNvSpPr>
              <a:spLocks noChangeArrowheads="1"/>
            </p:cNvSpPr>
            <p:nvPr/>
          </p:nvSpPr>
          <p:spPr bwMode="auto">
            <a:xfrm>
              <a:off x="2426407" y="0"/>
              <a:ext cx="720" cy="14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571" name="Rectangle 1780"/>
            <p:cNvSpPr>
              <a:spLocks noChangeArrowheads="1"/>
            </p:cNvSpPr>
            <p:nvPr/>
          </p:nvSpPr>
          <p:spPr bwMode="auto">
            <a:xfrm>
              <a:off x="2425927" y="0"/>
              <a:ext cx="432" cy="192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572" name="Rectangle 1781"/>
            <p:cNvSpPr>
              <a:spLocks noChangeArrowheads="1"/>
            </p:cNvSpPr>
            <p:nvPr/>
          </p:nvSpPr>
          <p:spPr bwMode="auto">
            <a:xfrm>
              <a:off x="2426071" y="48"/>
              <a:ext cx="144" cy="96"/>
            </a:xfrm>
            <a:prstGeom prst="rect">
              <a:avLst/>
            </a:prstGeom>
            <a:solidFill>
              <a:srgbClr val="B2B2B2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573" name="Rectangle 1782"/>
            <p:cNvSpPr>
              <a:spLocks noChangeArrowheads="1"/>
            </p:cNvSpPr>
            <p:nvPr/>
          </p:nvSpPr>
          <p:spPr bwMode="auto">
            <a:xfrm>
              <a:off x="2425927" y="240"/>
              <a:ext cx="576" cy="96"/>
            </a:xfrm>
            <a:prstGeom prst="rect">
              <a:avLst/>
            </a:prstGeom>
            <a:solidFill>
              <a:srgbClr val="B2B2B2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574" name="Rectangle 1783"/>
            <p:cNvSpPr>
              <a:spLocks noChangeArrowheads="1"/>
            </p:cNvSpPr>
            <p:nvPr/>
          </p:nvSpPr>
          <p:spPr bwMode="auto">
            <a:xfrm>
              <a:off x="2425927" y="384"/>
              <a:ext cx="576" cy="96"/>
            </a:xfrm>
            <a:prstGeom prst="rect">
              <a:avLst/>
            </a:prstGeom>
            <a:solidFill>
              <a:srgbClr val="B2B2B2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575" name="Rectangle 1784"/>
            <p:cNvSpPr>
              <a:spLocks noChangeArrowheads="1"/>
            </p:cNvSpPr>
            <p:nvPr/>
          </p:nvSpPr>
          <p:spPr bwMode="auto">
            <a:xfrm>
              <a:off x="2425927" y="528"/>
              <a:ext cx="576" cy="96"/>
            </a:xfrm>
            <a:prstGeom prst="rect">
              <a:avLst/>
            </a:prstGeom>
            <a:solidFill>
              <a:srgbClr val="B2B2B2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576" name="Rectangle 1785"/>
            <p:cNvSpPr>
              <a:spLocks noChangeArrowheads="1"/>
            </p:cNvSpPr>
            <p:nvPr/>
          </p:nvSpPr>
          <p:spPr bwMode="auto">
            <a:xfrm>
              <a:off x="2425927" y="672"/>
              <a:ext cx="576" cy="96"/>
            </a:xfrm>
            <a:prstGeom prst="rect">
              <a:avLst/>
            </a:prstGeom>
            <a:solidFill>
              <a:srgbClr val="B2B2B2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577" name="Rectangle 1786"/>
            <p:cNvSpPr>
              <a:spLocks noChangeArrowheads="1"/>
            </p:cNvSpPr>
            <p:nvPr/>
          </p:nvSpPr>
          <p:spPr bwMode="auto">
            <a:xfrm>
              <a:off x="2425927" y="816"/>
              <a:ext cx="576" cy="96"/>
            </a:xfrm>
            <a:prstGeom prst="rect">
              <a:avLst/>
            </a:prstGeom>
            <a:solidFill>
              <a:srgbClr val="B2B2B2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578" name="Rectangle 1787"/>
            <p:cNvSpPr>
              <a:spLocks noChangeArrowheads="1"/>
            </p:cNvSpPr>
            <p:nvPr/>
          </p:nvSpPr>
          <p:spPr bwMode="auto">
            <a:xfrm>
              <a:off x="2425927" y="960"/>
              <a:ext cx="576" cy="96"/>
            </a:xfrm>
            <a:prstGeom prst="rect">
              <a:avLst/>
            </a:prstGeom>
            <a:solidFill>
              <a:srgbClr val="B2B2B2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579" name="Rectangle 1788"/>
            <p:cNvSpPr>
              <a:spLocks noChangeArrowheads="1"/>
            </p:cNvSpPr>
            <p:nvPr/>
          </p:nvSpPr>
          <p:spPr bwMode="auto">
            <a:xfrm>
              <a:off x="2427031" y="192"/>
              <a:ext cx="192" cy="816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580" name="Rectangle 1789"/>
            <p:cNvSpPr>
              <a:spLocks noChangeArrowheads="1"/>
            </p:cNvSpPr>
            <p:nvPr/>
          </p:nvSpPr>
          <p:spPr bwMode="auto">
            <a:xfrm>
              <a:off x="2427079" y="384"/>
              <a:ext cx="96" cy="4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581" name="Rectangle 1790"/>
            <p:cNvSpPr>
              <a:spLocks noChangeArrowheads="1"/>
            </p:cNvSpPr>
            <p:nvPr/>
          </p:nvSpPr>
          <p:spPr bwMode="auto">
            <a:xfrm>
              <a:off x="2427079" y="480"/>
              <a:ext cx="96" cy="4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582" name="Rectangle 1791"/>
            <p:cNvSpPr>
              <a:spLocks noChangeArrowheads="1"/>
            </p:cNvSpPr>
            <p:nvPr/>
          </p:nvSpPr>
          <p:spPr bwMode="auto">
            <a:xfrm>
              <a:off x="2427079" y="576"/>
              <a:ext cx="96" cy="4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583" name="Rectangle 1792"/>
            <p:cNvSpPr>
              <a:spLocks noChangeArrowheads="1"/>
            </p:cNvSpPr>
            <p:nvPr/>
          </p:nvSpPr>
          <p:spPr bwMode="auto">
            <a:xfrm>
              <a:off x="2426551" y="192"/>
              <a:ext cx="672" cy="816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584" name="Rectangle 1793"/>
            <p:cNvSpPr>
              <a:spLocks noChangeArrowheads="1"/>
            </p:cNvSpPr>
            <p:nvPr/>
          </p:nvSpPr>
          <p:spPr bwMode="auto">
            <a:xfrm>
              <a:off x="2425927" y="0"/>
              <a:ext cx="96" cy="192"/>
            </a:xfrm>
            <a:prstGeom prst="rect">
              <a:avLst/>
            </a:prstGeom>
            <a:solidFill>
              <a:srgbClr val="B2B2B2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585" name="Rectangle 1794"/>
            <p:cNvSpPr>
              <a:spLocks noChangeArrowheads="1"/>
            </p:cNvSpPr>
            <p:nvPr/>
          </p:nvSpPr>
          <p:spPr bwMode="auto">
            <a:xfrm>
              <a:off x="2426263" y="0"/>
              <a:ext cx="96" cy="192"/>
            </a:xfrm>
            <a:prstGeom prst="rect">
              <a:avLst/>
            </a:prstGeom>
            <a:solidFill>
              <a:srgbClr val="B2B2B2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586" name="Rectangle 1795"/>
            <p:cNvSpPr>
              <a:spLocks noChangeArrowheads="1"/>
            </p:cNvSpPr>
            <p:nvPr/>
          </p:nvSpPr>
          <p:spPr bwMode="auto">
            <a:xfrm>
              <a:off x="2427127" y="768"/>
              <a:ext cx="48" cy="4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587" name="Rectangle 1796"/>
            <p:cNvSpPr>
              <a:spLocks noChangeArrowheads="1"/>
            </p:cNvSpPr>
            <p:nvPr/>
          </p:nvSpPr>
          <p:spPr bwMode="auto">
            <a:xfrm>
              <a:off x="2427127" y="864"/>
              <a:ext cx="48" cy="4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588" name="Line 1797"/>
            <p:cNvSpPr>
              <a:spLocks noChangeShapeType="1"/>
            </p:cNvSpPr>
            <p:nvPr/>
          </p:nvSpPr>
          <p:spPr bwMode="auto">
            <a:xfrm>
              <a:off x="2426599" y="288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589" name="Line 1798"/>
            <p:cNvSpPr>
              <a:spLocks noChangeShapeType="1"/>
            </p:cNvSpPr>
            <p:nvPr/>
          </p:nvSpPr>
          <p:spPr bwMode="auto">
            <a:xfrm>
              <a:off x="2426599" y="336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590" name="Line 1799"/>
            <p:cNvSpPr>
              <a:spLocks noChangeShapeType="1"/>
            </p:cNvSpPr>
            <p:nvPr/>
          </p:nvSpPr>
          <p:spPr bwMode="auto">
            <a:xfrm>
              <a:off x="2426599" y="384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591" name="Line 1800"/>
            <p:cNvSpPr>
              <a:spLocks noChangeShapeType="1"/>
            </p:cNvSpPr>
            <p:nvPr/>
          </p:nvSpPr>
          <p:spPr bwMode="auto">
            <a:xfrm>
              <a:off x="2426599" y="432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592" name="Line 1801"/>
            <p:cNvSpPr>
              <a:spLocks noChangeShapeType="1"/>
            </p:cNvSpPr>
            <p:nvPr/>
          </p:nvSpPr>
          <p:spPr bwMode="auto">
            <a:xfrm>
              <a:off x="2426599" y="480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593" name="Line 1802"/>
            <p:cNvSpPr>
              <a:spLocks noChangeShapeType="1"/>
            </p:cNvSpPr>
            <p:nvPr/>
          </p:nvSpPr>
          <p:spPr bwMode="auto">
            <a:xfrm>
              <a:off x="2426599" y="528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594" name="Line 1803"/>
            <p:cNvSpPr>
              <a:spLocks noChangeShapeType="1"/>
            </p:cNvSpPr>
            <p:nvPr/>
          </p:nvSpPr>
          <p:spPr bwMode="auto">
            <a:xfrm>
              <a:off x="2426599" y="576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595" name="Line 1804"/>
            <p:cNvSpPr>
              <a:spLocks noChangeShapeType="1"/>
            </p:cNvSpPr>
            <p:nvPr/>
          </p:nvSpPr>
          <p:spPr bwMode="auto">
            <a:xfrm>
              <a:off x="2426599" y="624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596" name="Line 1805"/>
            <p:cNvSpPr>
              <a:spLocks noChangeShapeType="1"/>
            </p:cNvSpPr>
            <p:nvPr/>
          </p:nvSpPr>
          <p:spPr bwMode="auto">
            <a:xfrm>
              <a:off x="2426599" y="672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597" name="Line 1806"/>
            <p:cNvSpPr>
              <a:spLocks noChangeShapeType="1"/>
            </p:cNvSpPr>
            <p:nvPr/>
          </p:nvSpPr>
          <p:spPr bwMode="auto">
            <a:xfrm>
              <a:off x="2426599" y="720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598" name="Line 1807"/>
            <p:cNvSpPr>
              <a:spLocks noChangeShapeType="1"/>
            </p:cNvSpPr>
            <p:nvPr/>
          </p:nvSpPr>
          <p:spPr bwMode="auto">
            <a:xfrm>
              <a:off x="2426599" y="768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599" name="Line 1808"/>
            <p:cNvSpPr>
              <a:spLocks noChangeShapeType="1"/>
            </p:cNvSpPr>
            <p:nvPr/>
          </p:nvSpPr>
          <p:spPr bwMode="auto">
            <a:xfrm>
              <a:off x="2426599" y="816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600" name="Line 1809"/>
            <p:cNvSpPr>
              <a:spLocks noChangeShapeType="1"/>
            </p:cNvSpPr>
            <p:nvPr/>
          </p:nvSpPr>
          <p:spPr bwMode="auto">
            <a:xfrm>
              <a:off x="2426599" y="864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601" name="Line 1810"/>
            <p:cNvSpPr>
              <a:spLocks noChangeShapeType="1"/>
            </p:cNvSpPr>
            <p:nvPr/>
          </p:nvSpPr>
          <p:spPr bwMode="auto">
            <a:xfrm>
              <a:off x="2426599" y="912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602" name="Line 1811"/>
            <p:cNvSpPr>
              <a:spLocks noChangeShapeType="1"/>
            </p:cNvSpPr>
            <p:nvPr/>
          </p:nvSpPr>
          <p:spPr bwMode="auto">
            <a:xfrm>
              <a:off x="2426839" y="288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603" name="Line 1812"/>
            <p:cNvSpPr>
              <a:spLocks noChangeShapeType="1"/>
            </p:cNvSpPr>
            <p:nvPr/>
          </p:nvSpPr>
          <p:spPr bwMode="auto">
            <a:xfrm>
              <a:off x="2426839" y="336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604" name="Line 1813"/>
            <p:cNvSpPr>
              <a:spLocks noChangeShapeType="1"/>
            </p:cNvSpPr>
            <p:nvPr/>
          </p:nvSpPr>
          <p:spPr bwMode="auto">
            <a:xfrm>
              <a:off x="2426839" y="384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605" name="Line 1814"/>
            <p:cNvSpPr>
              <a:spLocks noChangeShapeType="1"/>
            </p:cNvSpPr>
            <p:nvPr/>
          </p:nvSpPr>
          <p:spPr bwMode="auto">
            <a:xfrm>
              <a:off x="2426839" y="432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606" name="Line 1815"/>
            <p:cNvSpPr>
              <a:spLocks noChangeShapeType="1"/>
            </p:cNvSpPr>
            <p:nvPr/>
          </p:nvSpPr>
          <p:spPr bwMode="auto">
            <a:xfrm>
              <a:off x="2426839" y="480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607" name="Line 1816"/>
            <p:cNvSpPr>
              <a:spLocks noChangeShapeType="1"/>
            </p:cNvSpPr>
            <p:nvPr/>
          </p:nvSpPr>
          <p:spPr bwMode="auto">
            <a:xfrm>
              <a:off x="2426839" y="528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608" name="Line 1817"/>
            <p:cNvSpPr>
              <a:spLocks noChangeShapeType="1"/>
            </p:cNvSpPr>
            <p:nvPr/>
          </p:nvSpPr>
          <p:spPr bwMode="auto">
            <a:xfrm>
              <a:off x="2426839" y="576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609" name="Line 1818"/>
            <p:cNvSpPr>
              <a:spLocks noChangeShapeType="1"/>
            </p:cNvSpPr>
            <p:nvPr/>
          </p:nvSpPr>
          <p:spPr bwMode="auto">
            <a:xfrm>
              <a:off x="2426839" y="624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610" name="Line 1819"/>
            <p:cNvSpPr>
              <a:spLocks noChangeShapeType="1"/>
            </p:cNvSpPr>
            <p:nvPr/>
          </p:nvSpPr>
          <p:spPr bwMode="auto">
            <a:xfrm>
              <a:off x="2426839" y="672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611" name="Line 1820"/>
            <p:cNvSpPr>
              <a:spLocks noChangeShapeType="1"/>
            </p:cNvSpPr>
            <p:nvPr/>
          </p:nvSpPr>
          <p:spPr bwMode="auto">
            <a:xfrm>
              <a:off x="2426839" y="720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612" name="Line 1821"/>
            <p:cNvSpPr>
              <a:spLocks noChangeShapeType="1"/>
            </p:cNvSpPr>
            <p:nvPr/>
          </p:nvSpPr>
          <p:spPr bwMode="auto">
            <a:xfrm>
              <a:off x="2426839" y="768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613" name="Line 1822"/>
            <p:cNvSpPr>
              <a:spLocks noChangeShapeType="1"/>
            </p:cNvSpPr>
            <p:nvPr/>
          </p:nvSpPr>
          <p:spPr bwMode="auto">
            <a:xfrm>
              <a:off x="2426839" y="816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614" name="Line 1823"/>
            <p:cNvSpPr>
              <a:spLocks noChangeShapeType="1"/>
            </p:cNvSpPr>
            <p:nvPr/>
          </p:nvSpPr>
          <p:spPr bwMode="auto">
            <a:xfrm>
              <a:off x="2426839" y="864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615" name="Line 1824"/>
            <p:cNvSpPr>
              <a:spLocks noChangeShapeType="1"/>
            </p:cNvSpPr>
            <p:nvPr/>
          </p:nvSpPr>
          <p:spPr bwMode="auto">
            <a:xfrm>
              <a:off x="2426839" y="912"/>
              <a:ext cx="192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</p:grpSp>
      <p:grpSp>
        <p:nvGrpSpPr>
          <p:cNvPr id="3616" name="Group 1827"/>
          <p:cNvGrpSpPr>
            <a:grpSpLocks/>
          </p:cNvGrpSpPr>
          <p:nvPr/>
        </p:nvGrpSpPr>
        <p:grpSpPr bwMode="auto">
          <a:xfrm>
            <a:off x="7788260" y="5052787"/>
            <a:ext cx="611996" cy="310730"/>
            <a:chOff x="4833184" y="37565"/>
            <a:chExt cx="1776" cy="816"/>
          </a:xfrm>
        </p:grpSpPr>
        <p:sp>
          <p:nvSpPr>
            <p:cNvPr id="3617" name="Rectangle 1828"/>
            <p:cNvSpPr>
              <a:spLocks noChangeArrowheads="1"/>
            </p:cNvSpPr>
            <p:nvPr/>
          </p:nvSpPr>
          <p:spPr bwMode="auto">
            <a:xfrm>
              <a:off x="4833184" y="37565"/>
              <a:ext cx="1776" cy="81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618" name="Rectangle 1829" descr="20%"/>
            <p:cNvSpPr>
              <a:spLocks noChangeArrowheads="1"/>
            </p:cNvSpPr>
            <p:nvPr/>
          </p:nvSpPr>
          <p:spPr bwMode="auto">
            <a:xfrm>
              <a:off x="4833184" y="37565"/>
              <a:ext cx="384" cy="816"/>
            </a:xfrm>
            <a:prstGeom prst="rect">
              <a:avLst/>
            </a:prstGeom>
            <a:pattFill prst="pct20">
              <a:fgClr>
                <a:srgbClr val="FF3300"/>
              </a:fgClr>
              <a:bgClr>
                <a:srgbClr val="FFFFFF"/>
              </a:bgClr>
            </a:patt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619" name="Rectangle 1830"/>
            <p:cNvSpPr>
              <a:spLocks noChangeArrowheads="1"/>
            </p:cNvSpPr>
            <p:nvPr/>
          </p:nvSpPr>
          <p:spPr bwMode="auto">
            <a:xfrm>
              <a:off x="4833856" y="37565"/>
              <a:ext cx="240" cy="192"/>
            </a:xfrm>
            <a:prstGeom prst="rect">
              <a:avLst/>
            </a:prstGeom>
            <a:solidFill>
              <a:srgbClr val="CCCC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620" name="Rectangle 1831"/>
            <p:cNvSpPr>
              <a:spLocks noChangeArrowheads="1"/>
            </p:cNvSpPr>
            <p:nvPr/>
          </p:nvSpPr>
          <p:spPr bwMode="auto">
            <a:xfrm>
              <a:off x="4833568" y="37565"/>
              <a:ext cx="288" cy="816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621" name="Rectangle 1832"/>
            <p:cNvSpPr>
              <a:spLocks noChangeArrowheads="1"/>
            </p:cNvSpPr>
            <p:nvPr/>
          </p:nvSpPr>
          <p:spPr bwMode="auto">
            <a:xfrm>
              <a:off x="4833184" y="37853"/>
              <a:ext cx="240" cy="528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622" name="Rectangle 1833"/>
            <p:cNvSpPr>
              <a:spLocks noChangeArrowheads="1"/>
            </p:cNvSpPr>
            <p:nvPr/>
          </p:nvSpPr>
          <p:spPr bwMode="auto">
            <a:xfrm>
              <a:off x="4833712" y="37997"/>
              <a:ext cx="96" cy="288"/>
            </a:xfrm>
            <a:prstGeom prst="rect">
              <a:avLst/>
            </a:prstGeom>
            <a:solidFill>
              <a:srgbClr val="B2B2B2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623" name="Rectangle 1834"/>
            <p:cNvSpPr>
              <a:spLocks noChangeArrowheads="1"/>
            </p:cNvSpPr>
            <p:nvPr/>
          </p:nvSpPr>
          <p:spPr bwMode="auto">
            <a:xfrm>
              <a:off x="4833856" y="37757"/>
              <a:ext cx="240" cy="62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624" name="Rectangle 1835"/>
            <p:cNvSpPr>
              <a:spLocks noChangeArrowheads="1"/>
            </p:cNvSpPr>
            <p:nvPr/>
          </p:nvSpPr>
          <p:spPr bwMode="auto">
            <a:xfrm>
              <a:off x="4833952" y="37805"/>
              <a:ext cx="48" cy="288"/>
            </a:xfrm>
            <a:prstGeom prst="rect">
              <a:avLst/>
            </a:prstGeom>
            <a:solidFill>
              <a:srgbClr val="B2B2B2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625" name="Rectangle 1836"/>
            <p:cNvSpPr>
              <a:spLocks noChangeArrowheads="1"/>
            </p:cNvSpPr>
            <p:nvPr/>
          </p:nvSpPr>
          <p:spPr bwMode="auto">
            <a:xfrm>
              <a:off x="4833952" y="38189"/>
              <a:ext cx="96" cy="96"/>
            </a:xfrm>
            <a:prstGeom prst="rect">
              <a:avLst/>
            </a:prstGeom>
            <a:solidFill>
              <a:srgbClr val="B2B2B2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626" name="Rectangle 1837"/>
            <p:cNvSpPr>
              <a:spLocks noChangeArrowheads="1"/>
            </p:cNvSpPr>
            <p:nvPr/>
          </p:nvSpPr>
          <p:spPr bwMode="auto">
            <a:xfrm>
              <a:off x="4833568" y="37565"/>
              <a:ext cx="288" cy="192"/>
            </a:xfrm>
            <a:prstGeom prst="rect">
              <a:avLst/>
            </a:prstGeom>
            <a:solidFill>
              <a:srgbClr val="CCCC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627" name="Oval 1838"/>
            <p:cNvSpPr>
              <a:spLocks noChangeArrowheads="1"/>
            </p:cNvSpPr>
            <p:nvPr/>
          </p:nvSpPr>
          <p:spPr bwMode="auto">
            <a:xfrm>
              <a:off x="4833664" y="37613"/>
              <a:ext cx="96" cy="96"/>
            </a:xfrm>
            <a:prstGeom prst="ellipse">
              <a:avLst/>
            </a:prstGeom>
            <a:solidFill>
              <a:srgbClr val="FFFFFF"/>
            </a:solidFill>
            <a:ln w="38100" cmpd="dbl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628" name="Rectangle 1839"/>
            <p:cNvSpPr>
              <a:spLocks noChangeArrowheads="1"/>
            </p:cNvSpPr>
            <p:nvPr/>
          </p:nvSpPr>
          <p:spPr bwMode="auto">
            <a:xfrm>
              <a:off x="4834096" y="37565"/>
              <a:ext cx="240" cy="192"/>
            </a:xfrm>
            <a:prstGeom prst="rect">
              <a:avLst/>
            </a:prstGeom>
            <a:solidFill>
              <a:srgbClr val="CCCC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629" name="Rectangle 1840"/>
            <p:cNvSpPr>
              <a:spLocks noChangeArrowheads="1"/>
            </p:cNvSpPr>
            <p:nvPr/>
          </p:nvSpPr>
          <p:spPr bwMode="auto">
            <a:xfrm>
              <a:off x="4834096" y="37757"/>
              <a:ext cx="240" cy="62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630" name="Rectangle 1841"/>
            <p:cNvSpPr>
              <a:spLocks noChangeArrowheads="1"/>
            </p:cNvSpPr>
            <p:nvPr/>
          </p:nvSpPr>
          <p:spPr bwMode="auto">
            <a:xfrm>
              <a:off x="4834144" y="37805"/>
              <a:ext cx="192" cy="576"/>
            </a:xfrm>
            <a:prstGeom prst="rect">
              <a:avLst/>
            </a:prstGeom>
            <a:solidFill>
              <a:srgbClr val="B2B2B2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631" name="Rectangle 1842"/>
            <p:cNvSpPr>
              <a:spLocks noChangeArrowheads="1"/>
            </p:cNvSpPr>
            <p:nvPr/>
          </p:nvSpPr>
          <p:spPr bwMode="auto">
            <a:xfrm>
              <a:off x="4834336" y="37565"/>
              <a:ext cx="240" cy="192"/>
            </a:xfrm>
            <a:prstGeom prst="rect">
              <a:avLst/>
            </a:prstGeom>
            <a:solidFill>
              <a:srgbClr val="CCCC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632" name="Rectangle 1843"/>
            <p:cNvSpPr>
              <a:spLocks noChangeArrowheads="1"/>
            </p:cNvSpPr>
            <p:nvPr/>
          </p:nvSpPr>
          <p:spPr bwMode="auto">
            <a:xfrm>
              <a:off x="4834336" y="37757"/>
              <a:ext cx="240" cy="62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633" name="Rectangle 1844"/>
            <p:cNvSpPr>
              <a:spLocks noChangeArrowheads="1"/>
            </p:cNvSpPr>
            <p:nvPr/>
          </p:nvSpPr>
          <p:spPr bwMode="auto">
            <a:xfrm>
              <a:off x="4834384" y="37805"/>
              <a:ext cx="192" cy="576"/>
            </a:xfrm>
            <a:prstGeom prst="rect">
              <a:avLst/>
            </a:prstGeom>
            <a:solidFill>
              <a:srgbClr val="B2B2B2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634" name="Rectangle 1845"/>
            <p:cNvSpPr>
              <a:spLocks noChangeArrowheads="1"/>
            </p:cNvSpPr>
            <p:nvPr/>
          </p:nvSpPr>
          <p:spPr bwMode="auto">
            <a:xfrm>
              <a:off x="4834576" y="37565"/>
              <a:ext cx="240" cy="192"/>
            </a:xfrm>
            <a:prstGeom prst="rect">
              <a:avLst/>
            </a:prstGeom>
            <a:solidFill>
              <a:srgbClr val="CCCC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635" name="Rectangle 1846"/>
            <p:cNvSpPr>
              <a:spLocks noChangeArrowheads="1"/>
            </p:cNvSpPr>
            <p:nvPr/>
          </p:nvSpPr>
          <p:spPr bwMode="auto">
            <a:xfrm>
              <a:off x="4834576" y="37757"/>
              <a:ext cx="240" cy="62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636" name="Rectangle 1847"/>
            <p:cNvSpPr>
              <a:spLocks noChangeArrowheads="1"/>
            </p:cNvSpPr>
            <p:nvPr/>
          </p:nvSpPr>
          <p:spPr bwMode="auto">
            <a:xfrm>
              <a:off x="4834624" y="37805"/>
              <a:ext cx="192" cy="576"/>
            </a:xfrm>
            <a:prstGeom prst="rect">
              <a:avLst/>
            </a:prstGeom>
            <a:solidFill>
              <a:srgbClr val="B2B2B2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637" name="Rectangle 1848"/>
            <p:cNvSpPr>
              <a:spLocks noChangeArrowheads="1"/>
            </p:cNvSpPr>
            <p:nvPr/>
          </p:nvSpPr>
          <p:spPr bwMode="auto">
            <a:xfrm>
              <a:off x="4834864" y="37853"/>
              <a:ext cx="48" cy="288"/>
            </a:xfrm>
            <a:prstGeom prst="rect">
              <a:avLst/>
            </a:prstGeom>
            <a:solidFill>
              <a:srgbClr val="B2B2B2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</p:grpSp>
      <p:grpSp>
        <p:nvGrpSpPr>
          <p:cNvPr id="3638" name="Group 2151"/>
          <p:cNvGrpSpPr>
            <a:grpSpLocks/>
          </p:cNvGrpSpPr>
          <p:nvPr/>
        </p:nvGrpSpPr>
        <p:grpSpPr bwMode="auto">
          <a:xfrm>
            <a:off x="2711625" y="5040589"/>
            <a:ext cx="530805" cy="377405"/>
            <a:chOff x="1232444" y="9525"/>
            <a:chExt cx="2064" cy="1104"/>
          </a:xfrm>
        </p:grpSpPr>
        <p:sp>
          <p:nvSpPr>
            <p:cNvPr id="3639" name="Rectangle 2152"/>
            <p:cNvSpPr>
              <a:spLocks noChangeArrowheads="1"/>
            </p:cNvSpPr>
            <p:nvPr/>
          </p:nvSpPr>
          <p:spPr bwMode="auto">
            <a:xfrm>
              <a:off x="1232444" y="9525"/>
              <a:ext cx="2064" cy="110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640" name="Rectangle 2153"/>
            <p:cNvSpPr>
              <a:spLocks noChangeArrowheads="1"/>
            </p:cNvSpPr>
            <p:nvPr/>
          </p:nvSpPr>
          <p:spPr bwMode="auto">
            <a:xfrm>
              <a:off x="1233788" y="9525"/>
              <a:ext cx="240" cy="432"/>
            </a:xfrm>
            <a:prstGeom prst="rect">
              <a:avLst/>
            </a:prstGeom>
            <a:solidFill>
              <a:srgbClr val="00CC99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641" name="Rectangle 2154"/>
            <p:cNvSpPr>
              <a:spLocks noChangeArrowheads="1"/>
            </p:cNvSpPr>
            <p:nvPr/>
          </p:nvSpPr>
          <p:spPr bwMode="auto">
            <a:xfrm>
              <a:off x="1233836" y="9669"/>
              <a:ext cx="144" cy="14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642" name="Oval 2155"/>
            <p:cNvSpPr>
              <a:spLocks noChangeArrowheads="1"/>
            </p:cNvSpPr>
            <p:nvPr/>
          </p:nvSpPr>
          <p:spPr bwMode="auto">
            <a:xfrm>
              <a:off x="1233836" y="9669"/>
              <a:ext cx="144" cy="144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643" name="Rectangle 2156"/>
            <p:cNvSpPr>
              <a:spLocks noChangeArrowheads="1"/>
            </p:cNvSpPr>
            <p:nvPr/>
          </p:nvSpPr>
          <p:spPr bwMode="auto">
            <a:xfrm>
              <a:off x="1233788" y="9957"/>
              <a:ext cx="240" cy="672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644" name="Rectangle 2157"/>
            <p:cNvSpPr>
              <a:spLocks noChangeArrowheads="1"/>
            </p:cNvSpPr>
            <p:nvPr/>
          </p:nvSpPr>
          <p:spPr bwMode="auto">
            <a:xfrm>
              <a:off x="1234028" y="9525"/>
              <a:ext cx="240" cy="432"/>
            </a:xfrm>
            <a:prstGeom prst="rect">
              <a:avLst/>
            </a:prstGeom>
            <a:solidFill>
              <a:srgbClr val="00CC99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645" name="Rectangle 2158"/>
            <p:cNvSpPr>
              <a:spLocks noChangeArrowheads="1"/>
            </p:cNvSpPr>
            <p:nvPr/>
          </p:nvSpPr>
          <p:spPr bwMode="auto">
            <a:xfrm>
              <a:off x="1234364" y="9717"/>
              <a:ext cx="48" cy="288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646" name="Rectangle 2159"/>
            <p:cNvSpPr>
              <a:spLocks noChangeArrowheads="1"/>
            </p:cNvSpPr>
            <p:nvPr/>
          </p:nvSpPr>
          <p:spPr bwMode="auto">
            <a:xfrm>
              <a:off x="1234364" y="10293"/>
              <a:ext cx="96" cy="288"/>
            </a:xfrm>
            <a:prstGeom prst="rect">
              <a:avLst/>
            </a:prstGeom>
            <a:solidFill>
              <a:srgbClr val="B2B2B2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647" name="Rectangle 2160"/>
            <p:cNvSpPr>
              <a:spLocks noChangeArrowheads="1"/>
            </p:cNvSpPr>
            <p:nvPr/>
          </p:nvSpPr>
          <p:spPr bwMode="auto">
            <a:xfrm>
              <a:off x="1234028" y="9957"/>
              <a:ext cx="240" cy="672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648" name="Rectangle 2161"/>
            <p:cNvSpPr>
              <a:spLocks noChangeArrowheads="1"/>
            </p:cNvSpPr>
            <p:nvPr/>
          </p:nvSpPr>
          <p:spPr bwMode="auto">
            <a:xfrm>
              <a:off x="1234364" y="9621"/>
              <a:ext cx="96" cy="48"/>
            </a:xfrm>
            <a:prstGeom prst="rect">
              <a:avLst/>
            </a:prstGeom>
            <a:solidFill>
              <a:srgbClr val="B2B2B2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649" name="Rectangle 2162"/>
            <p:cNvSpPr>
              <a:spLocks noChangeArrowheads="1"/>
            </p:cNvSpPr>
            <p:nvPr/>
          </p:nvSpPr>
          <p:spPr bwMode="auto">
            <a:xfrm>
              <a:off x="1234124" y="10293"/>
              <a:ext cx="48" cy="192"/>
            </a:xfrm>
            <a:prstGeom prst="rect">
              <a:avLst/>
            </a:prstGeom>
            <a:solidFill>
              <a:srgbClr val="B2B2B2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650" name="Rectangle 2163"/>
            <p:cNvSpPr>
              <a:spLocks noChangeArrowheads="1"/>
            </p:cNvSpPr>
            <p:nvPr/>
          </p:nvSpPr>
          <p:spPr bwMode="auto">
            <a:xfrm>
              <a:off x="1233548" y="9525"/>
              <a:ext cx="240" cy="432"/>
            </a:xfrm>
            <a:prstGeom prst="rect">
              <a:avLst/>
            </a:prstGeom>
            <a:solidFill>
              <a:srgbClr val="00CC99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651" name="Rectangle 2164"/>
            <p:cNvSpPr>
              <a:spLocks noChangeArrowheads="1"/>
            </p:cNvSpPr>
            <p:nvPr/>
          </p:nvSpPr>
          <p:spPr bwMode="auto">
            <a:xfrm>
              <a:off x="1233548" y="9957"/>
              <a:ext cx="240" cy="672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652" name="Rectangle 2165"/>
            <p:cNvSpPr>
              <a:spLocks noChangeArrowheads="1"/>
            </p:cNvSpPr>
            <p:nvPr/>
          </p:nvSpPr>
          <p:spPr bwMode="auto">
            <a:xfrm>
              <a:off x="1233308" y="9765"/>
              <a:ext cx="240" cy="86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653" name="Rectangle 2166"/>
            <p:cNvSpPr>
              <a:spLocks noChangeArrowheads="1"/>
            </p:cNvSpPr>
            <p:nvPr/>
          </p:nvSpPr>
          <p:spPr bwMode="auto">
            <a:xfrm>
              <a:off x="1233308" y="9525"/>
              <a:ext cx="240" cy="240"/>
            </a:xfrm>
            <a:prstGeom prst="rect">
              <a:avLst/>
            </a:prstGeom>
            <a:solidFill>
              <a:srgbClr val="00CC99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654" name="Rectangle 2167"/>
            <p:cNvSpPr>
              <a:spLocks noChangeArrowheads="1"/>
            </p:cNvSpPr>
            <p:nvPr/>
          </p:nvSpPr>
          <p:spPr bwMode="auto">
            <a:xfrm>
              <a:off x="1233404" y="9765"/>
              <a:ext cx="144" cy="864"/>
            </a:xfrm>
            <a:prstGeom prst="rect">
              <a:avLst/>
            </a:prstGeom>
            <a:solidFill>
              <a:srgbClr val="B2B2B2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655" name="Rectangle 2168"/>
            <p:cNvSpPr>
              <a:spLocks noChangeArrowheads="1"/>
            </p:cNvSpPr>
            <p:nvPr/>
          </p:nvSpPr>
          <p:spPr bwMode="auto">
            <a:xfrm>
              <a:off x="1233068" y="9765"/>
              <a:ext cx="240" cy="86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656" name="Rectangle 2169"/>
            <p:cNvSpPr>
              <a:spLocks noChangeArrowheads="1"/>
            </p:cNvSpPr>
            <p:nvPr/>
          </p:nvSpPr>
          <p:spPr bwMode="auto">
            <a:xfrm>
              <a:off x="1233068" y="9525"/>
              <a:ext cx="240" cy="240"/>
            </a:xfrm>
            <a:prstGeom prst="rect">
              <a:avLst/>
            </a:prstGeom>
            <a:solidFill>
              <a:srgbClr val="00CC99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657" name="Rectangle 2170"/>
            <p:cNvSpPr>
              <a:spLocks noChangeArrowheads="1"/>
            </p:cNvSpPr>
            <p:nvPr/>
          </p:nvSpPr>
          <p:spPr bwMode="auto">
            <a:xfrm>
              <a:off x="1233164" y="9765"/>
              <a:ext cx="144" cy="864"/>
            </a:xfrm>
            <a:prstGeom prst="rect">
              <a:avLst/>
            </a:prstGeom>
            <a:solidFill>
              <a:srgbClr val="B2B2B2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658" name="Rectangle 2171"/>
            <p:cNvSpPr>
              <a:spLocks noChangeArrowheads="1"/>
            </p:cNvSpPr>
            <p:nvPr/>
          </p:nvSpPr>
          <p:spPr bwMode="auto">
            <a:xfrm>
              <a:off x="1233068" y="9765"/>
              <a:ext cx="240" cy="86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659" name="Rectangle 2172"/>
            <p:cNvSpPr>
              <a:spLocks noChangeArrowheads="1"/>
            </p:cNvSpPr>
            <p:nvPr/>
          </p:nvSpPr>
          <p:spPr bwMode="auto">
            <a:xfrm>
              <a:off x="1233068" y="9525"/>
              <a:ext cx="240" cy="240"/>
            </a:xfrm>
            <a:prstGeom prst="rect">
              <a:avLst/>
            </a:prstGeom>
            <a:solidFill>
              <a:srgbClr val="00CC99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660" name="Rectangle 2173"/>
            <p:cNvSpPr>
              <a:spLocks noChangeArrowheads="1"/>
            </p:cNvSpPr>
            <p:nvPr/>
          </p:nvSpPr>
          <p:spPr bwMode="auto">
            <a:xfrm>
              <a:off x="1233164" y="9765"/>
              <a:ext cx="144" cy="864"/>
            </a:xfrm>
            <a:prstGeom prst="rect">
              <a:avLst/>
            </a:prstGeom>
            <a:solidFill>
              <a:srgbClr val="B2B2B2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661" name="Rectangle 2174"/>
            <p:cNvSpPr>
              <a:spLocks noChangeArrowheads="1"/>
            </p:cNvSpPr>
            <p:nvPr/>
          </p:nvSpPr>
          <p:spPr bwMode="auto">
            <a:xfrm>
              <a:off x="1232828" y="9765"/>
              <a:ext cx="240" cy="86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662" name="Rectangle 2175"/>
            <p:cNvSpPr>
              <a:spLocks noChangeArrowheads="1"/>
            </p:cNvSpPr>
            <p:nvPr/>
          </p:nvSpPr>
          <p:spPr bwMode="auto">
            <a:xfrm>
              <a:off x="1232828" y="9525"/>
              <a:ext cx="240" cy="240"/>
            </a:xfrm>
            <a:prstGeom prst="rect">
              <a:avLst/>
            </a:prstGeom>
            <a:solidFill>
              <a:srgbClr val="00CC99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663" name="Rectangle 2176"/>
            <p:cNvSpPr>
              <a:spLocks noChangeArrowheads="1"/>
            </p:cNvSpPr>
            <p:nvPr/>
          </p:nvSpPr>
          <p:spPr bwMode="auto">
            <a:xfrm>
              <a:off x="1232924" y="9765"/>
              <a:ext cx="144" cy="864"/>
            </a:xfrm>
            <a:prstGeom prst="rect">
              <a:avLst/>
            </a:prstGeom>
            <a:solidFill>
              <a:srgbClr val="B2B2B2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664" name="Rectangle 2177"/>
            <p:cNvSpPr>
              <a:spLocks noChangeArrowheads="1"/>
            </p:cNvSpPr>
            <p:nvPr/>
          </p:nvSpPr>
          <p:spPr bwMode="auto">
            <a:xfrm>
              <a:off x="1232588" y="9765"/>
              <a:ext cx="240" cy="86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665" name="Rectangle 2178"/>
            <p:cNvSpPr>
              <a:spLocks noChangeArrowheads="1"/>
            </p:cNvSpPr>
            <p:nvPr/>
          </p:nvSpPr>
          <p:spPr bwMode="auto">
            <a:xfrm>
              <a:off x="1232588" y="9525"/>
              <a:ext cx="240" cy="240"/>
            </a:xfrm>
            <a:prstGeom prst="rect">
              <a:avLst/>
            </a:prstGeom>
            <a:solidFill>
              <a:srgbClr val="00CC99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666" name="Rectangle 2179"/>
            <p:cNvSpPr>
              <a:spLocks noChangeArrowheads="1"/>
            </p:cNvSpPr>
            <p:nvPr/>
          </p:nvSpPr>
          <p:spPr bwMode="auto">
            <a:xfrm>
              <a:off x="1232684" y="9765"/>
              <a:ext cx="144" cy="864"/>
            </a:xfrm>
            <a:prstGeom prst="rect">
              <a:avLst/>
            </a:prstGeom>
            <a:solidFill>
              <a:srgbClr val="B2B2B2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667" name="Rectangle 2180"/>
            <p:cNvSpPr>
              <a:spLocks noChangeArrowheads="1"/>
            </p:cNvSpPr>
            <p:nvPr/>
          </p:nvSpPr>
          <p:spPr bwMode="auto">
            <a:xfrm>
              <a:off x="1232492" y="10293"/>
              <a:ext cx="48" cy="288"/>
            </a:xfrm>
            <a:prstGeom prst="rect">
              <a:avLst/>
            </a:prstGeom>
            <a:solidFill>
              <a:srgbClr val="B2B2B2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668" name="Rectangle 2181"/>
            <p:cNvSpPr>
              <a:spLocks noChangeArrowheads="1"/>
            </p:cNvSpPr>
            <p:nvPr/>
          </p:nvSpPr>
          <p:spPr bwMode="auto">
            <a:xfrm>
              <a:off x="1234412" y="9717"/>
              <a:ext cx="48" cy="288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669" name="Rectangle 2182"/>
            <p:cNvSpPr>
              <a:spLocks noChangeArrowheads="1"/>
            </p:cNvSpPr>
            <p:nvPr/>
          </p:nvSpPr>
          <p:spPr bwMode="auto">
            <a:xfrm>
              <a:off x="1234316" y="9717"/>
              <a:ext cx="48" cy="288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</p:grpSp>
      <p:grpSp>
        <p:nvGrpSpPr>
          <p:cNvPr id="3670" name="Group 1827"/>
          <p:cNvGrpSpPr>
            <a:grpSpLocks/>
          </p:cNvGrpSpPr>
          <p:nvPr/>
        </p:nvGrpSpPr>
        <p:grpSpPr bwMode="auto">
          <a:xfrm>
            <a:off x="8869578" y="5052787"/>
            <a:ext cx="610798" cy="310730"/>
            <a:chOff x="6048676" y="37565"/>
            <a:chExt cx="1776" cy="816"/>
          </a:xfrm>
        </p:grpSpPr>
        <p:sp>
          <p:nvSpPr>
            <p:cNvPr id="3671" name="Rectangle 1828"/>
            <p:cNvSpPr>
              <a:spLocks noChangeArrowheads="1"/>
            </p:cNvSpPr>
            <p:nvPr/>
          </p:nvSpPr>
          <p:spPr bwMode="auto">
            <a:xfrm>
              <a:off x="6048676" y="37565"/>
              <a:ext cx="1776" cy="81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672" name="Rectangle 1829" descr="20%"/>
            <p:cNvSpPr>
              <a:spLocks noChangeArrowheads="1"/>
            </p:cNvSpPr>
            <p:nvPr/>
          </p:nvSpPr>
          <p:spPr bwMode="auto">
            <a:xfrm>
              <a:off x="6048676" y="37565"/>
              <a:ext cx="384" cy="816"/>
            </a:xfrm>
            <a:prstGeom prst="rect">
              <a:avLst/>
            </a:prstGeom>
            <a:pattFill prst="pct20">
              <a:fgClr>
                <a:srgbClr val="FF3300"/>
              </a:fgClr>
              <a:bgClr>
                <a:srgbClr val="FFFFFF"/>
              </a:bgClr>
            </a:patt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673" name="Rectangle 1830"/>
            <p:cNvSpPr>
              <a:spLocks noChangeArrowheads="1"/>
            </p:cNvSpPr>
            <p:nvPr/>
          </p:nvSpPr>
          <p:spPr bwMode="auto">
            <a:xfrm>
              <a:off x="6049348" y="37565"/>
              <a:ext cx="240" cy="192"/>
            </a:xfrm>
            <a:prstGeom prst="rect">
              <a:avLst/>
            </a:prstGeom>
            <a:solidFill>
              <a:srgbClr val="CCCC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674" name="Rectangle 1831"/>
            <p:cNvSpPr>
              <a:spLocks noChangeArrowheads="1"/>
            </p:cNvSpPr>
            <p:nvPr/>
          </p:nvSpPr>
          <p:spPr bwMode="auto">
            <a:xfrm>
              <a:off x="6049060" y="37565"/>
              <a:ext cx="288" cy="816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675" name="Rectangle 1832"/>
            <p:cNvSpPr>
              <a:spLocks noChangeArrowheads="1"/>
            </p:cNvSpPr>
            <p:nvPr/>
          </p:nvSpPr>
          <p:spPr bwMode="auto">
            <a:xfrm>
              <a:off x="6048676" y="37853"/>
              <a:ext cx="240" cy="528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676" name="Rectangle 1833"/>
            <p:cNvSpPr>
              <a:spLocks noChangeArrowheads="1"/>
            </p:cNvSpPr>
            <p:nvPr/>
          </p:nvSpPr>
          <p:spPr bwMode="auto">
            <a:xfrm>
              <a:off x="6049204" y="37997"/>
              <a:ext cx="96" cy="288"/>
            </a:xfrm>
            <a:prstGeom prst="rect">
              <a:avLst/>
            </a:prstGeom>
            <a:solidFill>
              <a:srgbClr val="B2B2B2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677" name="Rectangle 1834"/>
            <p:cNvSpPr>
              <a:spLocks noChangeArrowheads="1"/>
            </p:cNvSpPr>
            <p:nvPr/>
          </p:nvSpPr>
          <p:spPr bwMode="auto">
            <a:xfrm>
              <a:off x="6049348" y="37757"/>
              <a:ext cx="240" cy="62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678" name="Rectangle 1835"/>
            <p:cNvSpPr>
              <a:spLocks noChangeArrowheads="1"/>
            </p:cNvSpPr>
            <p:nvPr/>
          </p:nvSpPr>
          <p:spPr bwMode="auto">
            <a:xfrm>
              <a:off x="6049444" y="37805"/>
              <a:ext cx="48" cy="288"/>
            </a:xfrm>
            <a:prstGeom prst="rect">
              <a:avLst/>
            </a:prstGeom>
            <a:solidFill>
              <a:srgbClr val="B2B2B2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679" name="Rectangle 1836"/>
            <p:cNvSpPr>
              <a:spLocks noChangeArrowheads="1"/>
            </p:cNvSpPr>
            <p:nvPr/>
          </p:nvSpPr>
          <p:spPr bwMode="auto">
            <a:xfrm>
              <a:off x="6049444" y="38189"/>
              <a:ext cx="96" cy="96"/>
            </a:xfrm>
            <a:prstGeom prst="rect">
              <a:avLst/>
            </a:prstGeom>
            <a:solidFill>
              <a:srgbClr val="B2B2B2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680" name="Rectangle 1837"/>
            <p:cNvSpPr>
              <a:spLocks noChangeArrowheads="1"/>
            </p:cNvSpPr>
            <p:nvPr/>
          </p:nvSpPr>
          <p:spPr bwMode="auto">
            <a:xfrm>
              <a:off x="6049060" y="37565"/>
              <a:ext cx="288" cy="192"/>
            </a:xfrm>
            <a:prstGeom prst="rect">
              <a:avLst/>
            </a:prstGeom>
            <a:solidFill>
              <a:srgbClr val="CCCC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681" name="Oval 1838"/>
            <p:cNvSpPr>
              <a:spLocks noChangeArrowheads="1"/>
            </p:cNvSpPr>
            <p:nvPr/>
          </p:nvSpPr>
          <p:spPr bwMode="auto">
            <a:xfrm>
              <a:off x="6049156" y="37613"/>
              <a:ext cx="96" cy="96"/>
            </a:xfrm>
            <a:prstGeom prst="ellipse">
              <a:avLst/>
            </a:prstGeom>
            <a:solidFill>
              <a:srgbClr val="FFFFFF"/>
            </a:solidFill>
            <a:ln w="38100" cmpd="dbl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682" name="Rectangle 1839"/>
            <p:cNvSpPr>
              <a:spLocks noChangeArrowheads="1"/>
            </p:cNvSpPr>
            <p:nvPr/>
          </p:nvSpPr>
          <p:spPr bwMode="auto">
            <a:xfrm>
              <a:off x="6049588" y="37565"/>
              <a:ext cx="240" cy="192"/>
            </a:xfrm>
            <a:prstGeom prst="rect">
              <a:avLst/>
            </a:prstGeom>
            <a:solidFill>
              <a:srgbClr val="CCCC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683" name="Rectangle 1840"/>
            <p:cNvSpPr>
              <a:spLocks noChangeArrowheads="1"/>
            </p:cNvSpPr>
            <p:nvPr/>
          </p:nvSpPr>
          <p:spPr bwMode="auto">
            <a:xfrm>
              <a:off x="6049588" y="37757"/>
              <a:ext cx="240" cy="62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684" name="Rectangle 1841"/>
            <p:cNvSpPr>
              <a:spLocks noChangeArrowheads="1"/>
            </p:cNvSpPr>
            <p:nvPr/>
          </p:nvSpPr>
          <p:spPr bwMode="auto">
            <a:xfrm>
              <a:off x="6049636" y="37805"/>
              <a:ext cx="192" cy="576"/>
            </a:xfrm>
            <a:prstGeom prst="rect">
              <a:avLst/>
            </a:prstGeom>
            <a:solidFill>
              <a:srgbClr val="B2B2B2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685" name="Rectangle 1842"/>
            <p:cNvSpPr>
              <a:spLocks noChangeArrowheads="1"/>
            </p:cNvSpPr>
            <p:nvPr/>
          </p:nvSpPr>
          <p:spPr bwMode="auto">
            <a:xfrm>
              <a:off x="6049828" y="37565"/>
              <a:ext cx="240" cy="192"/>
            </a:xfrm>
            <a:prstGeom prst="rect">
              <a:avLst/>
            </a:prstGeom>
            <a:solidFill>
              <a:srgbClr val="CCCC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686" name="Rectangle 1843"/>
            <p:cNvSpPr>
              <a:spLocks noChangeArrowheads="1"/>
            </p:cNvSpPr>
            <p:nvPr/>
          </p:nvSpPr>
          <p:spPr bwMode="auto">
            <a:xfrm>
              <a:off x="6049828" y="37757"/>
              <a:ext cx="240" cy="62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687" name="Rectangle 1844"/>
            <p:cNvSpPr>
              <a:spLocks noChangeArrowheads="1"/>
            </p:cNvSpPr>
            <p:nvPr/>
          </p:nvSpPr>
          <p:spPr bwMode="auto">
            <a:xfrm>
              <a:off x="6049876" y="37805"/>
              <a:ext cx="192" cy="576"/>
            </a:xfrm>
            <a:prstGeom prst="rect">
              <a:avLst/>
            </a:prstGeom>
            <a:solidFill>
              <a:srgbClr val="B2B2B2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688" name="Rectangle 1845"/>
            <p:cNvSpPr>
              <a:spLocks noChangeArrowheads="1"/>
            </p:cNvSpPr>
            <p:nvPr/>
          </p:nvSpPr>
          <p:spPr bwMode="auto">
            <a:xfrm>
              <a:off x="6050068" y="37565"/>
              <a:ext cx="240" cy="192"/>
            </a:xfrm>
            <a:prstGeom prst="rect">
              <a:avLst/>
            </a:prstGeom>
            <a:solidFill>
              <a:srgbClr val="CCCC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689" name="Rectangle 1846"/>
            <p:cNvSpPr>
              <a:spLocks noChangeArrowheads="1"/>
            </p:cNvSpPr>
            <p:nvPr/>
          </p:nvSpPr>
          <p:spPr bwMode="auto">
            <a:xfrm>
              <a:off x="6050068" y="37757"/>
              <a:ext cx="240" cy="62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690" name="Rectangle 1847"/>
            <p:cNvSpPr>
              <a:spLocks noChangeArrowheads="1"/>
            </p:cNvSpPr>
            <p:nvPr/>
          </p:nvSpPr>
          <p:spPr bwMode="auto">
            <a:xfrm>
              <a:off x="6050116" y="37805"/>
              <a:ext cx="192" cy="576"/>
            </a:xfrm>
            <a:prstGeom prst="rect">
              <a:avLst/>
            </a:prstGeom>
            <a:solidFill>
              <a:srgbClr val="B2B2B2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691" name="Rectangle 1848"/>
            <p:cNvSpPr>
              <a:spLocks noChangeArrowheads="1"/>
            </p:cNvSpPr>
            <p:nvPr/>
          </p:nvSpPr>
          <p:spPr bwMode="auto">
            <a:xfrm>
              <a:off x="6050356" y="37853"/>
              <a:ext cx="48" cy="288"/>
            </a:xfrm>
            <a:prstGeom prst="rect">
              <a:avLst/>
            </a:prstGeom>
            <a:solidFill>
              <a:srgbClr val="B2B2B2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</p:grpSp>
      <p:grpSp>
        <p:nvGrpSpPr>
          <p:cNvPr id="3692" name="Group 1827"/>
          <p:cNvGrpSpPr>
            <a:grpSpLocks/>
          </p:cNvGrpSpPr>
          <p:nvPr/>
        </p:nvGrpSpPr>
        <p:grpSpPr bwMode="auto">
          <a:xfrm>
            <a:off x="9811098" y="5052787"/>
            <a:ext cx="611997" cy="310730"/>
            <a:chOff x="7167723" y="37565"/>
            <a:chExt cx="1776" cy="816"/>
          </a:xfrm>
        </p:grpSpPr>
        <p:sp>
          <p:nvSpPr>
            <p:cNvPr id="3693" name="Rectangle 1828"/>
            <p:cNvSpPr>
              <a:spLocks noChangeArrowheads="1"/>
            </p:cNvSpPr>
            <p:nvPr/>
          </p:nvSpPr>
          <p:spPr bwMode="auto">
            <a:xfrm>
              <a:off x="7167723" y="37565"/>
              <a:ext cx="1776" cy="81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694" name="Rectangle 1829" descr="20%"/>
            <p:cNvSpPr>
              <a:spLocks noChangeArrowheads="1"/>
            </p:cNvSpPr>
            <p:nvPr/>
          </p:nvSpPr>
          <p:spPr bwMode="auto">
            <a:xfrm>
              <a:off x="7167723" y="37565"/>
              <a:ext cx="384" cy="816"/>
            </a:xfrm>
            <a:prstGeom prst="rect">
              <a:avLst/>
            </a:prstGeom>
            <a:pattFill prst="pct20">
              <a:fgClr>
                <a:srgbClr val="FF3300"/>
              </a:fgClr>
              <a:bgClr>
                <a:srgbClr val="FFFFFF"/>
              </a:bgClr>
            </a:patt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695" name="Rectangle 1830"/>
            <p:cNvSpPr>
              <a:spLocks noChangeArrowheads="1"/>
            </p:cNvSpPr>
            <p:nvPr/>
          </p:nvSpPr>
          <p:spPr bwMode="auto">
            <a:xfrm>
              <a:off x="7168395" y="37565"/>
              <a:ext cx="240" cy="192"/>
            </a:xfrm>
            <a:prstGeom prst="rect">
              <a:avLst/>
            </a:prstGeom>
            <a:solidFill>
              <a:srgbClr val="CCCC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696" name="Rectangle 1831"/>
            <p:cNvSpPr>
              <a:spLocks noChangeArrowheads="1"/>
            </p:cNvSpPr>
            <p:nvPr/>
          </p:nvSpPr>
          <p:spPr bwMode="auto">
            <a:xfrm>
              <a:off x="7168107" y="37565"/>
              <a:ext cx="288" cy="816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697" name="Rectangle 1832"/>
            <p:cNvSpPr>
              <a:spLocks noChangeArrowheads="1"/>
            </p:cNvSpPr>
            <p:nvPr/>
          </p:nvSpPr>
          <p:spPr bwMode="auto">
            <a:xfrm>
              <a:off x="7167723" y="37853"/>
              <a:ext cx="240" cy="528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698" name="Rectangle 1833"/>
            <p:cNvSpPr>
              <a:spLocks noChangeArrowheads="1"/>
            </p:cNvSpPr>
            <p:nvPr/>
          </p:nvSpPr>
          <p:spPr bwMode="auto">
            <a:xfrm>
              <a:off x="7168251" y="37997"/>
              <a:ext cx="96" cy="288"/>
            </a:xfrm>
            <a:prstGeom prst="rect">
              <a:avLst/>
            </a:prstGeom>
            <a:solidFill>
              <a:srgbClr val="B2B2B2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699" name="Rectangle 1834"/>
            <p:cNvSpPr>
              <a:spLocks noChangeArrowheads="1"/>
            </p:cNvSpPr>
            <p:nvPr/>
          </p:nvSpPr>
          <p:spPr bwMode="auto">
            <a:xfrm>
              <a:off x="7168395" y="37757"/>
              <a:ext cx="240" cy="62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700" name="Rectangle 1835"/>
            <p:cNvSpPr>
              <a:spLocks noChangeArrowheads="1"/>
            </p:cNvSpPr>
            <p:nvPr/>
          </p:nvSpPr>
          <p:spPr bwMode="auto">
            <a:xfrm>
              <a:off x="7168491" y="37805"/>
              <a:ext cx="48" cy="288"/>
            </a:xfrm>
            <a:prstGeom prst="rect">
              <a:avLst/>
            </a:prstGeom>
            <a:solidFill>
              <a:srgbClr val="B2B2B2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701" name="Rectangle 1836"/>
            <p:cNvSpPr>
              <a:spLocks noChangeArrowheads="1"/>
            </p:cNvSpPr>
            <p:nvPr/>
          </p:nvSpPr>
          <p:spPr bwMode="auto">
            <a:xfrm>
              <a:off x="7168491" y="38189"/>
              <a:ext cx="96" cy="96"/>
            </a:xfrm>
            <a:prstGeom prst="rect">
              <a:avLst/>
            </a:prstGeom>
            <a:solidFill>
              <a:srgbClr val="B2B2B2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702" name="Rectangle 1837"/>
            <p:cNvSpPr>
              <a:spLocks noChangeArrowheads="1"/>
            </p:cNvSpPr>
            <p:nvPr/>
          </p:nvSpPr>
          <p:spPr bwMode="auto">
            <a:xfrm>
              <a:off x="7168107" y="37565"/>
              <a:ext cx="288" cy="192"/>
            </a:xfrm>
            <a:prstGeom prst="rect">
              <a:avLst/>
            </a:prstGeom>
            <a:solidFill>
              <a:srgbClr val="CCCC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703" name="Oval 1838"/>
            <p:cNvSpPr>
              <a:spLocks noChangeArrowheads="1"/>
            </p:cNvSpPr>
            <p:nvPr/>
          </p:nvSpPr>
          <p:spPr bwMode="auto">
            <a:xfrm>
              <a:off x="7168203" y="37613"/>
              <a:ext cx="96" cy="96"/>
            </a:xfrm>
            <a:prstGeom prst="ellipse">
              <a:avLst/>
            </a:prstGeom>
            <a:solidFill>
              <a:srgbClr val="FFFFFF"/>
            </a:solidFill>
            <a:ln w="38100" cmpd="dbl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704" name="Rectangle 1839"/>
            <p:cNvSpPr>
              <a:spLocks noChangeArrowheads="1"/>
            </p:cNvSpPr>
            <p:nvPr/>
          </p:nvSpPr>
          <p:spPr bwMode="auto">
            <a:xfrm>
              <a:off x="7168635" y="37565"/>
              <a:ext cx="240" cy="192"/>
            </a:xfrm>
            <a:prstGeom prst="rect">
              <a:avLst/>
            </a:prstGeom>
            <a:solidFill>
              <a:srgbClr val="CCCC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705" name="Rectangle 1840"/>
            <p:cNvSpPr>
              <a:spLocks noChangeArrowheads="1"/>
            </p:cNvSpPr>
            <p:nvPr/>
          </p:nvSpPr>
          <p:spPr bwMode="auto">
            <a:xfrm>
              <a:off x="7168635" y="37757"/>
              <a:ext cx="240" cy="62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706" name="Rectangle 1841"/>
            <p:cNvSpPr>
              <a:spLocks noChangeArrowheads="1"/>
            </p:cNvSpPr>
            <p:nvPr/>
          </p:nvSpPr>
          <p:spPr bwMode="auto">
            <a:xfrm>
              <a:off x="7168683" y="37805"/>
              <a:ext cx="192" cy="576"/>
            </a:xfrm>
            <a:prstGeom prst="rect">
              <a:avLst/>
            </a:prstGeom>
            <a:solidFill>
              <a:srgbClr val="B2B2B2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707" name="Rectangle 1842"/>
            <p:cNvSpPr>
              <a:spLocks noChangeArrowheads="1"/>
            </p:cNvSpPr>
            <p:nvPr/>
          </p:nvSpPr>
          <p:spPr bwMode="auto">
            <a:xfrm>
              <a:off x="7168875" y="37565"/>
              <a:ext cx="240" cy="192"/>
            </a:xfrm>
            <a:prstGeom prst="rect">
              <a:avLst/>
            </a:prstGeom>
            <a:solidFill>
              <a:srgbClr val="CCCC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708" name="Rectangle 1843"/>
            <p:cNvSpPr>
              <a:spLocks noChangeArrowheads="1"/>
            </p:cNvSpPr>
            <p:nvPr/>
          </p:nvSpPr>
          <p:spPr bwMode="auto">
            <a:xfrm>
              <a:off x="7168875" y="37757"/>
              <a:ext cx="240" cy="62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709" name="Rectangle 1844"/>
            <p:cNvSpPr>
              <a:spLocks noChangeArrowheads="1"/>
            </p:cNvSpPr>
            <p:nvPr/>
          </p:nvSpPr>
          <p:spPr bwMode="auto">
            <a:xfrm>
              <a:off x="7168923" y="37805"/>
              <a:ext cx="192" cy="576"/>
            </a:xfrm>
            <a:prstGeom prst="rect">
              <a:avLst/>
            </a:prstGeom>
            <a:solidFill>
              <a:srgbClr val="B2B2B2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710" name="Rectangle 1845"/>
            <p:cNvSpPr>
              <a:spLocks noChangeArrowheads="1"/>
            </p:cNvSpPr>
            <p:nvPr/>
          </p:nvSpPr>
          <p:spPr bwMode="auto">
            <a:xfrm>
              <a:off x="7169115" y="37565"/>
              <a:ext cx="240" cy="192"/>
            </a:xfrm>
            <a:prstGeom prst="rect">
              <a:avLst/>
            </a:prstGeom>
            <a:solidFill>
              <a:srgbClr val="CCCC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711" name="Rectangle 1846"/>
            <p:cNvSpPr>
              <a:spLocks noChangeArrowheads="1"/>
            </p:cNvSpPr>
            <p:nvPr/>
          </p:nvSpPr>
          <p:spPr bwMode="auto">
            <a:xfrm>
              <a:off x="7169115" y="37757"/>
              <a:ext cx="240" cy="62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712" name="Rectangle 1847"/>
            <p:cNvSpPr>
              <a:spLocks noChangeArrowheads="1"/>
            </p:cNvSpPr>
            <p:nvPr/>
          </p:nvSpPr>
          <p:spPr bwMode="auto">
            <a:xfrm>
              <a:off x="7169163" y="37805"/>
              <a:ext cx="192" cy="576"/>
            </a:xfrm>
            <a:prstGeom prst="rect">
              <a:avLst/>
            </a:prstGeom>
            <a:solidFill>
              <a:srgbClr val="B2B2B2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713" name="Rectangle 1848"/>
            <p:cNvSpPr>
              <a:spLocks noChangeArrowheads="1"/>
            </p:cNvSpPr>
            <p:nvPr/>
          </p:nvSpPr>
          <p:spPr bwMode="auto">
            <a:xfrm>
              <a:off x="7169403" y="37853"/>
              <a:ext cx="48" cy="288"/>
            </a:xfrm>
            <a:prstGeom prst="rect">
              <a:avLst/>
            </a:prstGeom>
            <a:solidFill>
              <a:srgbClr val="B2B2B2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</p:grpSp>
      <p:grpSp>
        <p:nvGrpSpPr>
          <p:cNvPr id="3714" name="Group 1827"/>
          <p:cNvGrpSpPr>
            <a:grpSpLocks/>
          </p:cNvGrpSpPr>
          <p:nvPr/>
        </p:nvGrpSpPr>
        <p:grpSpPr bwMode="auto">
          <a:xfrm>
            <a:off x="6925362" y="5052787"/>
            <a:ext cx="610798" cy="310730"/>
            <a:chOff x="3616782" y="37565"/>
            <a:chExt cx="1776" cy="816"/>
          </a:xfrm>
        </p:grpSpPr>
        <p:sp>
          <p:nvSpPr>
            <p:cNvPr id="3715" name="Rectangle 1828"/>
            <p:cNvSpPr>
              <a:spLocks noChangeArrowheads="1"/>
            </p:cNvSpPr>
            <p:nvPr/>
          </p:nvSpPr>
          <p:spPr bwMode="auto">
            <a:xfrm>
              <a:off x="3616782" y="37565"/>
              <a:ext cx="1776" cy="81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716" name="Rectangle 1829" descr="20%"/>
            <p:cNvSpPr>
              <a:spLocks noChangeArrowheads="1"/>
            </p:cNvSpPr>
            <p:nvPr/>
          </p:nvSpPr>
          <p:spPr bwMode="auto">
            <a:xfrm>
              <a:off x="3616782" y="37565"/>
              <a:ext cx="384" cy="816"/>
            </a:xfrm>
            <a:prstGeom prst="rect">
              <a:avLst/>
            </a:prstGeom>
            <a:pattFill prst="pct20">
              <a:fgClr>
                <a:srgbClr val="FF3300"/>
              </a:fgClr>
              <a:bgClr>
                <a:srgbClr val="FFFFFF"/>
              </a:bgClr>
            </a:patt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717" name="Rectangle 1830"/>
            <p:cNvSpPr>
              <a:spLocks noChangeArrowheads="1"/>
            </p:cNvSpPr>
            <p:nvPr/>
          </p:nvSpPr>
          <p:spPr bwMode="auto">
            <a:xfrm>
              <a:off x="3617454" y="37565"/>
              <a:ext cx="240" cy="192"/>
            </a:xfrm>
            <a:prstGeom prst="rect">
              <a:avLst/>
            </a:prstGeom>
            <a:solidFill>
              <a:srgbClr val="CCCC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718" name="Rectangle 1831"/>
            <p:cNvSpPr>
              <a:spLocks noChangeArrowheads="1"/>
            </p:cNvSpPr>
            <p:nvPr/>
          </p:nvSpPr>
          <p:spPr bwMode="auto">
            <a:xfrm>
              <a:off x="3617166" y="37565"/>
              <a:ext cx="288" cy="816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719" name="Rectangle 1832"/>
            <p:cNvSpPr>
              <a:spLocks noChangeArrowheads="1"/>
            </p:cNvSpPr>
            <p:nvPr/>
          </p:nvSpPr>
          <p:spPr bwMode="auto">
            <a:xfrm>
              <a:off x="3616782" y="37853"/>
              <a:ext cx="240" cy="528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720" name="Rectangle 1833"/>
            <p:cNvSpPr>
              <a:spLocks noChangeArrowheads="1"/>
            </p:cNvSpPr>
            <p:nvPr/>
          </p:nvSpPr>
          <p:spPr bwMode="auto">
            <a:xfrm>
              <a:off x="3617310" y="37997"/>
              <a:ext cx="96" cy="288"/>
            </a:xfrm>
            <a:prstGeom prst="rect">
              <a:avLst/>
            </a:prstGeom>
            <a:solidFill>
              <a:srgbClr val="B2B2B2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721" name="Rectangle 1834"/>
            <p:cNvSpPr>
              <a:spLocks noChangeArrowheads="1"/>
            </p:cNvSpPr>
            <p:nvPr/>
          </p:nvSpPr>
          <p:spPr bwMode="auto">
            <a:xfrm>
              <a:off x="3617454" y="37757"/>
              <a:ext cx="240" cy="62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722" name="Rectangle 1835"/>
            <p:cNvSpPr>
              <a:spLocks noChangeArrowheads="1"/>
            </p:cNvSpPr>
            <p:nvPr/>
          </p:nvSpPr>
          <p:spPr bwMode="auto">
            <a:xfrm>
              <a:off x="3617550" y="37805"/>
              <a:ext cx="48" cy="288"/>
            </a:xfrm>
            <a:prstGeom prst="rect">
              <a:avLst/>
            </a:prstGeom>
            <a:solidFill>
              <a:srgbClr val="B2B2B2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723" name="Rectangle 1836"/>
            <p:cNvSpPr>
              <a:spLocks noChangeArrowheads="1"/>
            </p:cNvSpPr>
            <p:nvPr/>
          </p:nvSpPr>
          <p:spPr bwMode="auto">
            <a:xfrm>
              <a:off x="3617550" y="38189"/>
              <a:ext cx="96" cy="96"/>
            </a:xfrm>
            <a:prstGeom prst="rect">
              <a:avLst/>
            </a:prstGeom>
            <a:solidFill>
              <a:srgbClr val="B2B2B2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724" name="Rectangle 1837"/>
            <p:cNvSpPr>
              <a:spLocks noChangeArrowheads="1"/>
            </p:cNvSpPr>
            <p:nvPr/>
          </p:nvSpPr>
          <p:spPr bwMode="auto">
            <a:xfrm>
              <a:off x="3617166" y="37565"/>
              <a:ext cx="288" cy="192"/>
            </a:xfrm>
            <a:prstGeom prst="rect">
              <a:avLst/>
            </a:prstGeom>
            <a:solidFill>
              <a:srgbClr val="CCCC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725" name="Oval 1838"/>
            <p:cNvSpPr>
              <a:spLocks noChangeArrowheads="1"/>
            </p:cNvSpPr>
            <p:nvPr/>
          </p:nvSpPr>
          <p:spPr bwMode="auto">
            <a:xfrm>
              <a:off x="3617262" y="37613"/>
              <a:ext cx="96" cy="96"/>
            </a:xfrm>
            <a:prstGeom prst="ellipse">
              <a:avLst/>
            </a:prstGeom>
            <a:solidFill>
              <a:srgbClr val="FFFFFF"/>
            </a:solidFill>
            <a:ln w="38100" cmpd="dbl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726" name="Rectangle 1839"/>
            <p:cNvSpPr>
              <a:spLocks noChangeArrowheads="1"/>
            </p:cNvSpPr>
            <p:nvPr/>
          </p:nvSpPr>
          <p:spPr bwMode="auto">
            <a:xfrm>
              <a:off x="3617694" y="37565"/>
              <a:ext cx="240" cy="192"/>
            </a:xfrm>
            <a:prstGeom prst="rect">
              <a:avLst/>
            </a:prstGeom>
            <a:solidFill>
              <a:srgbClr val="CCCC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727" name="Rectangle 1840"/>
            <p:cNvSpPr>
              <a:spLocks noChangeArrowheads="1"/>
            </p:cNvSpPr>
            <p:nvPr/>
          </p:nvSpPr>
          <p:spPr bwMode="auto">
            <a:xfrm>
              <a:off x="3617694" y="37757"/>
              <a:ext cx="240" cy="62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728" name="Rectangle 1841"/>
            <p:cNvSpPr>
              <a:spLocks noChangeArrowheads="1"/>
            </p:cNvSpPr>
            <p:nvPr/>
          </p:nvSpPr>
          <p:spPr bwMode="auto">
            <a:xfrm>
              <a:off x="3617742" y="37805"/>
              <a:ext cx="192" cy="576"/>
            </a:xfrm>
            <a:prstGeom prst="rect">
              <a:avLst/>
            </a:prstGeom>
            <a:solidFill>
              <a:srgbClr val="B2B2B2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729" name="Rectangle 1842"/>
            <p:cNvSpPr>
              <a:spLocks noChangeArrowheads="1"/>
            </p:cNvSpPr>
            <p:nvPr/>
          </p:nvSpPr>
          <p:spPr bwMode="auto">
            <a:xfrm>
              <a:off x="3617934" y="37565"/>
              <a:ext cx="240" cy="192"/>
            </a:xfrm>
            <a:prstGeom prst="rect">
              <a:avLst/>
            </a:prstGeom>
            <a:solidFill>
              <a:srgbClr val="CCCC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730" name="Rectangle 1843"/>
            <p:cNvSpPr>
              <a:spLocks noChangeArrowheads="1"/>
            </p:cNvSpPr>
            <p:nvPr/>
          </p:nvSpPr>
          <p:spPr bwMode="auto">
            <a:xfrm>
              <a:off x="3617934" y="37757"/>
              <a:ext cx="240" cy="62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731" name="Rectangle 1844"/>
            <p:cNvSpPr>
              <a:spLocks noChangeArrowheads="1"/>
            </p:cNvSpPr>
            <p:nvPr/>
          </p:nvSpPr>
          <p:spPr bwMode="auto">
            <a:xfrm>
              <a:off x="3617982" y="37805"/>
              <a:ext cx="192" cy="576"/>
            </a:xfrm>
            <a:prstGeom prst="rect">
              <a:avLst/>
            </a:prstGeom>
            <a:solidFill>
              <a:srgbClr val="B2B2B2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732" name="Rectangle 1845"/>
            <p:cNvSpPr>
              <a:spLocks noChangeArrowheads="1"/>
            </p:cNvSpPr>
            <p:nvPr/>
          </p:nvSpPr>
          <p:spPr bwMode="auto">
            <a:xfrm>
              <a:off x="3618174" y="37565"/>
              <a:ext cx="240" cy="192"/>
            </a:xfrm>
            <a:prstGeom prst="rect">
              <a:avLst/>
            </a:prstGeom>
            <a:solidFill>
              <a:srgbClr val="CCCC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733" name="Rectangle 1846"/>
            <p:cNvSpPr>
              <a:spLocks noChangeArrowheads="1"/>
            </p:cNvSpPr>
            <p:nvPr/>
          </p:nvSpPr>
          <p:spPr bwMode="auto">
            <a:xfrm>
              <a:off x="3618174" y="37757"/>
              <a:ext cx="240" cy="624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734" name="Rectangle 1847"/>
            <p:cNvSpPr>
              <a:spLocks noChangeArrowheads="1"/>
            </p:cNvSpPr>
            <p:nvPr/>
          </p:nvSpPr>
          <p:spPr bwMode="auto">
            <a:xfrm>
              <a:off x="3618222" y="37805"/>
              <a:ext cx="192" cy="576"/>
            </a:xfrm>
            <a:prstGeom prst="rect">
              <a:avLst/>
            </a:prstGeom>
            <a:solidFill>
              <a:srgbClr val="B2B2B2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735" name="Rectangle 1848"/>
            <p:cNvSpPr>
              <a:spLocks noChangeArrowheads="1"/>
            </p:cNvSpPr>
            <p:nvPr/>
          </p:nvSpPr>
          <p:spPr bwMode="auto">
            <a:xfrm>
              <a:off x="3618462" y="37853"/>
              <a:ext cx="48" cy="288"/>
            </a:xfrm>
            <a:prstGeom prst="rect">
              <a:avLst/>
            </a:prstGeom>
            <a:solidFill>
              <a:srgbClr val="B2B2B2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</p:grpSp>
      <p:sp>
        <p:nvSpPr>
          <p:cNvPr id="3768" name="Line 1675"/>
          <p:cNvSpPr>
            <a:spLocks noChangeShapeType="1"/>
          </p:cNvSpPr>
          <p:nvPr/>
        </p:nvSpPr>
        <p:spPr bwMode="auto">
          <a:xfrm>
            <a:off x="3071664" y="1519686"/>
            <a:ext cx="0" cy="551681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3769" name="Line 1675"/>
          <p:cNvSpPr>
            <a:spLocks noChangeShapeType="1"/>
          </p:cNvSpPr>
          <p:nvPr/>
        </p:nvSpPr>
        <p:spPr bwMode="auto">
          <a:xfrm>
            <a:off x="6816080" y="1519686"/>
            <a:ext cx="0" cy="551681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3770" name="テキスト ボックス 3769"/>
          <p:cNvSpPr txBox="1"/>
          <p:nvPr/>
        </p:nvSpPr>
        <p:spPr>
          <a:xfrm>
            <a:off x="9264353" y="1840821"/>
            <a:ext cx="898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社内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LAN</a:t>
            </a:r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grpSp>
        <p:nvGrpSpPr>
          <p:cNvPr id="3774" name="Group 675"/>
          <p:cNvGrpSpPr>
            <a:grpSpLocks/>
          </p:cNvGrpSpPr>
          <p:nvPr/>
        </p:nvGrpSpPr>
        <p:grpSpPr bwMode="auto">
          <a:xfrm>
            <a:off x="1750254" y="6209016"/>
            <a:ext cx="685800" cy="480384"/>
            <a:chOff x="0" y="0"/>
            <a:chExt cx="366" cy="210"/>
          </a:xfrm>
        </p:grpSpPr>
        <p:sp>
          <p:nvSpPr>
            <p:cNvPr id="3775" name="Freeform 676"/>
            <p:cNvSpPr>
              <a:spLocks/>
            </p:cNvSpPr>
            <p:nvPr/>
          </p:nvSpPr>
          <p:spPr bwMode="auto">
            <a:xfrm>
              <a:off x="0" y="53"/>
              <a:ext cx="232" cy="157"/>
            </a:xfrm>
            <a:custGeom>
              <a:avLst/>
              <a:gdLst>
                <a:gd name="T0" fmla="*/ 218 w 232"/>
                <a:gd name="T1" fmla="*/ 0 h 157"/>
                <a:gd name="T2" fmla="*/ 0 w 232"/>
                <a:gd name="T3" fmla="*/ 13 h 157"/>
                <a:gd name="T4" fmla="*/ 22 w 232"/>
                <a:gd name="T5" fmla="*/ 156 h 157"/>
                <a:gd name="T6" fmla="*/ 231 w 232"/>
                <a:gd name="T7" fmla="*/ 156 h 15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2" h="157">
                  <a:moveTo>
                    <a:pt x="218" y="0"/>
                  </a:moveTo>
                  <a:lnTo>
                    <a:pt x="0" y="13"/>
                  </a:lnTo>
                  <a:lnTo>
                    <a:pt x="22" y="156"/>
                  </a:lnTo>
                  <a:lnTo>
                    <a:pt x="231" y="156"/>
                  </a:lnTo>
                </a:path>
              </a:pathLst>
            </a:custGeom>
            <a:solidFill>
              <a:srgbClr val="DDDDDD"/>
            </a:solidFill>
            <a:ln w="63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776" name="Freeform 677"/>
            <p:cNvSpPr>
              <a:spLocks/>
            </p:cNvSpPr>
            <p:nvPr/>
          </p:nvSpPr>
          <p:spPr bwMode="auto">
            <a:xfrm>
              <a:off x="58" y="13"/>
              <a:ext cx="255" cy="52"/>
            </a:xfrm>
            <a:custGeom>
              <a:avLst/>
              <a:gdLst>
                <a:gd name="T0" fmla="*/ 254 w 255"/>
                <a:gd name="T1" fmla="*/ 0 h 52"/>
                <a:gd name="T2" fmla="*/ 12 w 255"/>
                <a:gd name="T3" fmla="*/ 19 h 52"/>
                <a:gd name="T4" fmla="*/ 3 w 255"/>
                <a:gd name="T5" fmla="*/ 26 h 52"/>
                <a:gd name="T6" fmla="*/ 1 w 255"/>
                <a:gd name="T7" fmla="*/ 33 h 52"/>
                <a:gd name="T8" fmla="*/ 0 w 255"/>
                <a:gd name="T9" fmla="*/ 40 h 52"/>
                <a:gd name="T10" fmla="*/ 2 w 255"/>
                <a:gd name="T11" fmla="*/ 51 h 52"/>
                <a:gd name="T12" fmla="*/ 235 w 255"/>
                <a:gd name="T13" fmla="*/ 37 h 52"/>
                <a:gd name="T14" fmla="*/ 234 w 255"/>
                <a:gd name="T15" fmla="*/ 22 h 52"/>
                <a:gd name="T16" fmla="*/ 238 w 255"/>
                <a:gd name="T17" fmla="*/ 10 h 52"/>
                <a:gd name="T18" fmla="*/ 247 w 255"/>
                <a:gd name="T19" fmla="*/ 1 h 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55" h="52">
                  <a:moveTo>
                    <a:pt x="254" y="0"/>
                  </a:moveTo>
                  <a:lnTo>
                    <a:pt x="12" y="19"/>
                  </a:lnTo>
                  <a:lnTo>
                    <a:pt x="3" y="26"/>
                  </a:lnTo>
                  <a:lnTo>
                    <a:pt x="1" y="33"/>
                  </a:lnTo>
                  <a:lnTo>
                    <a:pt x="0" y="40"/>
                  </a:lnTo>
                  <a:lnTo>
                    <a:pt x="2" y="51"/>
                  </a:lnTo>
                  <a:lnTo>
                    <a:pt x="235" y="37"/>
                  </a:lnTo>
                  <a:lnTo>
                    <a:pt x="234" y="22"/>
                  </a:lnTo>
                  <a:lnTo>
                    <a:pt x="238" y="10"/>
                  </a:lnTo>
                  <a:lnTo>
                    <a:pt x="247" y="1"/>
                  </a:lnTo>
                </a:path>
              </a:pathLst>
            </a:custGeom>
            <a:solidFill>
              <a:srgbClr val="EAEAEA"/>
            </a:solidFill>
            <a:ln w="63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777" name="Freeform 678"/>
            <p:cNvSpPr>
              <a:spLocks/>
            </p:cNvSpPr>
            <p:nvPr/>
          </p:nvSpPr>
          <p:spPr bwMode="auto">
            <a:xfrm>
              <a:off x="218" y="47"/>
              <a:ext cx="148" cy="163"/>
            </a:xfrm>
            <a:custGeom>
              <a:avLst/>
              <a:gdLst>
                <a:gd name="T0" fmla="*/ 147 w 148"/>
                <a:gd name="T1" fmla="*/ 20 h 163"/>
                <a:gd name="T2" fmla="*/ 136 w 148"/>
                <a:gd name="T3" fmla="*/ 162 h 163"/>
                <a:gd name="T4" fmla="*/ 15 w 148"/>
                <a:gd name="T5" fmla="*/ 162 h 163"/>
                <a:gd name="T6" fmla="*/ 0 w 148"/>
                <a:gd name="T7" fmla="*/ 7 h 163"/>
                <a:gd name="T8" fmla="*/ 78 w 148"/>
                <a:gd name="T9" fmla="*/ 3 h 163"/>
                <a:gd name="T10" fmla="*/ 114 w 148"/>
                <a:gd name="T11" fmla="*/ 0 h 163"/>
                <a:gd name="T12" fmla="*/ 147 w 148"/>
                <a:gd name="T13" fmla="*/ 20 h 1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8" h="163">
                  <a:moveTo>
                    <a:pt x="147" y="20"/>
                  </a:moveTo>
                  <a:lnTo>
                    <a:pt x="136" y="162"/>
                  </a:lnTo>
                  <a:lnTo>
                    <a:pt x="15" y="162"/>
                  </a:lnTo>
                  <a:lnTo>
                    <a:pt x="0" y="7"/>
                  </a:lnTo>
                  <a:lnTo>
                    <a:pt x="78" y="3"/>
                  </a:lnTo>
                  <a:lnTo>
                    <a:pt x="114" y="0"/>
                  </a:lnTo>
                  <a:lnTo>
                    <a:pt x="147" y="20"/>
                  </a:lnTo>
                </a:path>
              </a:pathLst>
            </a:custGeom>
            <a:solidFill>
              <a:srgbClr val="CBCBCB"/>
            </a:solidFill>
            <a:ln w="63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778" name="Oval 679"/>
            <p:cNvSpPr>
              <a:spLocks noChangeArrowheads="1"/>
            </p:cNvSpPr>
            <p:nvPr/>
          </p:nvSpPr>
          <p:spPr bwMode="auto">
            <a:xfrm flipH="1">
              <a:off x="291" y="13"/>
              <a:ext cx="40" cy="57"/>
            </a:xfrm>
            <a:prstGeom prst="ellipse">
              <a:avLst/>
            </a:prstGeom>
            <a:solidFill>
              <a:srgbClr val="EAEAEA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779" name="Oval 680"/>
            <p:cNvSpPr>
              <a:spLocks noChangeArrowheads="1"/>
            </p:cNvSpPr>
            <p:nvPr/>
          </p:nvSpPr>
          <p:spPr bwMode="auto">
            <a:xfrm flipH="1">
              <a:off x="303" y="23"/>
              <a:ext cx="22" cy="39"/>
            </a:xfrm>
            <a:prstGeom prst="ellipse">
              <a:avLst/>
            </a:prstGeom>
            <a:solidFill>
              <a:srgbClr val="EAEAEA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780" name="Oval 681"/>
            <p:cNvSpPr>
              <a:spLocks noChangeArrowheads="1"/>
            </p:cNvSpPr>
            <p:nvPr/>
          </p:nvSpPr>
          <p:spPr bwMode="auto">
            <a:xfrm flipH="1">
              <a:off x="293" y="145"/>
              <a:ext cx="39" cy="58"/>
            </a:xfrm>
            <a:prstGeom prst="ellipse">
              <a:avLst/>
            </a:prstGeom>
            <a:solidFill>
              <a:srgbClr val="EAEAEA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781" name="Oval 682"/>
            <p:cNvSpPr>
              <a:spLocks noChangeArrowheads="1"/>
            </p:cNvSpPr>
            <p:nvPr/>
          </p:nvSpPr>
          <p:spPr bwMode="auto">
            <a:xfrm flipH="1">
              <a:off x="306" y="156"/>
              <a:ext cx="22" cy="38"/>
            </a:xfrm>
            <a:prstGeom prst="ellipse">
              <a:avLst/>
            </a:prstGeom>
            <a:solidFill>
              <a:srgbClr val="EAEAEA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782" name="Oval 683"/>
            <p:cNvSpPr>
              <a:spLocks noChangeArrowheads="1"/>
            </p:cNvSpPr>
            <p:nvPr/>
          </p:nvSpPr>
          <p:spPr bwMode="auto">
            <a:xfrm flipH="1">
              <a:off x="246" y="85"/>
              <a:ext cx="41" cy="58"/>
            </a:xfrm>
            <a:prstGeom prst="ellipse">
              <a:avLst/>
            </a:prstGeom>
            <a:solidFill>
              <a:srgbClr val="DDDDDD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783" name="Oval 684"/>
            <p:cNvSpPr>
              <a:spLocks noChangeArrowheads="1"/>
            </p:cNvSpPr>
            <p:nvPr/>
          </p:nvSpPr>
          <p:spPr bwMode="auto">
            <a:xfrm flipH="1">
              <a:off x="251" y="85"/>
              <a:ext cx="41" cy="58"/>
            </a:xfrm>
            <a:prstGeom prst="ellipse">
              <a:avLst/>
            </a:prstGeom>
            <a:solidFill>
              <a:srgbClr val="CBCBCB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784" name="Oval 685"/>
            <p:cNvSpPr>
              <a:spLocks noChangeArrowheads="1"/>
            </p:cNvSpPr>
            <p:nvPr/>
          </p:nvSpPr>
          <p:spPr bwMode="auto">
            <a:xfrm flipH="1">
              <a:off x="270" y="103"/>
              <a:ext cx="10" cy="20"/>
            </a:xfrm>
            <a:prstGeom prst="ellipse">
              <a:avLst/>
            </a:prstGeom>
            <a:solidFill>
              <a:srgbClr val="DDDDDD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785" name="Oval 686"/>
            <p:cNvSpPr>
              <a:spLocks noChangeArrowheads="1"/>
            </p:cNvSpPr>
            <p:nvPr/>
          </p:nvSpPr>
          <p:spPr bwMode="auto">
            <a:xfrm flipH="1">
              <a:off x="273" y="103"/>
              <a:ext cx="10" cy="20"/>
            </a:xfrm>
            <a:prstGeom prst="ellipse">
              <a:avLst/>
            </a:prstGeom>
            <a:solidFill>
              <a:srgbClr val="CBCBCB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786" name="Freeform 687"/>
            <p:cNvSpPr>
              <a:spLocks/>
            </p:cNvSpPr>
            <p:nvPr/>
          </p:nvSpPr>
          <p:spPr bwMode="auto">
            <a:xfrm>
              <a:off x="277" y="106"/>
              <a:ext cx="21" cy="15"/>
            </a:xfrm>
            <a:custGeom>
              <a:avLst/>
              <a:gdLst>
                <a:gd name="T0" fmla="*/ 20 w 21"/>
                <a:gd name="T1" fmla="*/ 0 h 15"/>
                <a:gd name="T2" fmla="*/ 2 w 21"/>
                <a:gd name="T3" fmla="*/ 1 h 15"/>
                <a:gd name="T4" fmla="*/ 0 w 21"/>
                <a:gd name="T5" fmla="*/ 7 h 15"/>
                <a:gd name="T6" fmla="*/ 1 w 21"/>
                <a:gd name="T7" fmla="*/ 11 h 15"/>
                <a:gd name="T8" fmla="*/ 2 w 21"/>
                <a:gd name="T9" fmla="*/ 14 h 15"/>
                <a:gd name="T10" fmla="*/ 20 w 21"/>
                <a:gd name="T11" fmla="*/ 13 h 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15">
                  <a:moveTo>
                    <a:pt x="20" y="0"/>
                  </a:moveTo>
                  <a:lnTo>
                    <a:pt x="2" y="1"/>
                  </a:lnTo>
                  <a:lnTo>
                    <a:pt x="0" y="7"/>
                  </a:lnTo>
                  <a:lnTo>
                    <a:pt x="1" y="11"/>
                  </a:lnTo>
                  <a:lnTo>
                    <a:pt x="2" y="14"/>
                  </a:lnTo>
                  <a:lnTo>
                    <a:pt x="20" y="13"/>
                  </a:lnTo>
                </a:path>
              </a:pathLst>
            </a:custGeom>
            <a:solidFill>
              <a:srgbClr val="B2B2B2"/>
            </a:solidFill>
            <a:ln w="63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787" name="Oval 688"/>
            <p:cNvSpPr>
              <a:spLocks noChangeArrowheads="1"/>
            </p:cNvSpPr>
            <p:nvPr/>
          </p:nvSpPr>
          <p:spPr bwMode="auto">
            <a:xfrm flipH="1">
              <a:off x="294" y="107"/>
              <a:ext cx="5" cy="13"/>
            </a:xfrm>
            <a:prstGeom prst="ellipse">
              <a:avLst/>
            </a:prstGeom>
            <a:solidFill>
              <a:srgbClr val="B2B2B2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788" name="Freeform 689"/>
            <p:cNvSpPr>
              <a:spLocks/>
            </p:cNvSpPr>
            <p:nvPr/>
          </p:nvSpPr>
          <p:spPr bwMode="auto">
            <a:xfrm>
              <a:off x="239" y="116"/>
              <a:ext cx="46" cy="35"/>
            </a:xfrm>
            <a:custGeom>
              <a:avLst/>
              <a:gdLst>
                <a:gd name="T0" fmla="*/ 45 w 46"/>
                <a:gd name="T1" fmla="*/ 0 h 35"/>
                <a:gd name="T2" fmla="*/ 29 w 46"/>
                <a:gd name="T3" fmla="*/ 10 h 35"/>
                <a:gd name="T4" fmla="*/ 19 w 46"/>
                <a:gd name="T5" fmla="*/ 34 h 35"/>
                <a:gd name="T6" fmla="*/ 0 w 46"/>
                <a:gd name="T7" fmla="*/ 34 h 3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6" h="35">
                  <a:moveTo>
                    <a:pt x="45" y="0"/>
                  </a:moveTo>
                  <a:lnTo>
                    <a:pt x="29" y="10"/>
                  </a:lnTo>
                  <a:lnTo>
                    <a:pt x="19" y="34"/>
                  </a:lnTo>
                  <a:lnTo>
                    <a:pt x="0" y="34"/>
                  </a:lnTo>
                </a:path>
              </a:pathLst>
            </a:custGeom>
            <a:noFill/>
            <a:ln w="63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grpSp>
          <p:nvGrpSpPr>
            <p:cNvPr id="3789" name="Group 690"/>
            <p:cNvGrpSpPr>
              <a:grpSpLocks/>
            </p:cNvGrpSpPr>
            <p:nvPr/>
          </p:nvGrpSpPr>
          <p:grpSpPr bwMode="auto">
            <a:xfrm>
              <a:off x="231" y="137"/>
              <a:ext cx="21" cy="19"/>
              <a:chOff x="231" y="137"/>
              <a:chExt cx="21" cy="19"/>
            </a:xfrm>
          </p:grpSpPr>
          <p:sp>
            <p:nvSpPr>
              <p:cNvPr id="3832" name="Freeform 691"/>
              <p:cNvSpPr>
                <a:spLocks/>
              </p:cNvSpPr>
              <p:nvPr/>
            </p:nvSpPr>
            <p:spPr bwMode="auto">
              <a:xfrm>
                <a:off x="231" y="137"/>
                <a:ext cx="21" cy="7"/>
              </a:xfrm>
              <a:custGeom>
                <a:avLst/>
                <a:gdLst>
                  <a:gd name="T0" fmla="*/ 20 w 21"/>
                  <a:gd name="T1" fmla="*/ 6 h 7"/>
                  <a:gd name="T2" fmla="*/ 19 w 21"/>
                  <a:gd name="T3" fmla="*/ 2 h 7"/>
                  <a:gd name="T4" fmla="*/ 12 w 21"/>
                  <a:gd name="T5" fmla="*/ 0 h 7"/>
                  <a:gd name="T6" fmla="*/ 5 w 21"/>
                  <a:gd name="T7" fmla="*/ 0 h 7"/>
                  <a:gd name="T8" fmla="*/ 0 w 21"/>
                  <a:gd name="T9" fmla="*/ 3 h 7"/>
                  <a:gd name="T10" fmla="*/ 0 w 21"/>
                  <a:gd name="T11" fmla="*/ 5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1" h="7">
                    <a:moveTo>
                      <a:pt x="20" y="6"/>
                    </a:moveTo>
                    <a:lnTo>
                      <a:pt x="19" y="2"/>
                    </a:lnTo>
                    <a:lnTo>
                      <a:pt x="12" y="0"/>
                    </a:lnTo>
                    <a:lnTo>
                      <a:pt x="5" y="0"/>
                    </a:lnTo>
                    <a:lnTo>
                      <a:pt x="0" y="3"/>
                    </a:lnTo>
                    <a:lnTo>
                      <a:pt x="0" y="5"/>
                    </a:lnTo>
                  </a:path>
                </a:pathLst>
              </a:custGeom>
              <a:solidFill>
                <a:srgbClr val="DDDDDD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833" name="Oval 692"/>
              <p:cNvSpPr>
                <a:spLocks noChangeArrowheads="1"/>
              </p:cNvSpPr>
              <p:nvPr/>
            </p:nvSpPr>
            <p:spPr bwMode="auto">
              <a:xfrm flipH="1">
                <a:off x="231" y="141"/>
                <a:ext cx="20" cy="4"/>
              </a:xfrm>
              <a:prstGeom prst="ellipse">
                <a:avLst/>
              </a:prstGeom>
              <a:solidFill>
                <a:srgbClr val="B2B2B2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grpSp>
            <p:nvGrpSpPr>
              <p:cNvPr id="3834" name="Group 693"/>
              <p:cNvGrpSpPr>
                <a:grpSpLocks/>
              </p:cNvGrpSpPr>
              <p:nvPr/>
            </p:nvGrpSpPr>
            <p:grpSpPr bwMode="auto">
              <a:xfrm>
                <a:off x="242" y="145"/>
                <a:ext cx="8" cy="9"/>
                <a:chOff x="242" y="145"/>
                <a:chExt cx="8" cy="9"/>
              </a:xfrm>
            </p:grpSpPr>
            <p:sp>
              <p:nvSpPr>
                <p:cNvPr id="3839" name="Oval 694"/>
                <p:cNvSpPr>
                  <a:spLocks noChangeArrowheads="1"/>
                </p:cNvSpPr>
                <p:nvPr/>
              </p:nvSpPr>
              <p:spPr bwMode="auto">
                <a:xfrm flipH="1">
                  <a:off x="245" y="145"/>
                  <a:ext cx="5" cy="9"/>
                </a:xfrm>
                <a:prstGeom prst="ellipse">
                  <a:avLst/>
                </a:prstGeom>
                <a:solidFill>
                  <a:srgbClr val="B2B2B2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  <p:sp>
              <p:nvSpPr>
                <p:cNvPr id="3840" name="Oval 695"/>
                <p:cNvSpPr>
                  <a:spLocks noChangeArrowheads="1"/>
                </p:cNvSpPr>
                <p:nvPr/>
              </p:nvSpPr>
              <p:spPr bwMode="auto">
                <a:xfrm flipH="1">
                  <a:off x="242" y="145"/>
                  <a:ext cx="5" cy="9"/>
                </a:xfrm>
                <a:prstGeom prst="ellipse">
                  <a:avLst/>
                </a:prstGeom>
                <a:solidFill>
                  <a:srgbClr val="DDDDDD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</p:grpSp>
          <p:sp>
            <p:nvSpPr>
              <p:cNvPr id="3835" name="Freeform 696"/>
              <p:cNvSpPr>
                <a:spLocks/>
              </p:cNvSpPr>
              <p:nvPr/>
            </p:nvSpPr>
            <p:spPr bwMode="auto">
              <a:xfrm>
                <a:off x="237" y="143"/>
                <a:ext cx="8" cy="13"/>
              </a:xfrm>
              <a:custGeom>
                <a:avLst/>
                <a:gdLst>
                  <a:gd name="T0" fmla="*/ 7 w 8"/>
                  <a:gd name="T1" fmla="*/ 4 h 13"/>
                  <a:gd name="T2" fmla="*/ 7 w 8"/>
                  <a:gd name="T3" fmla="*/ 9 h 13"/>
                  <a:gd name="T4" fmla="*/ 6 w 8"/>
                  <a:gd name="T5" fmla="*/ 9 h 13"/>
                  <a:gd name="T6" fmla="*/ 5 w 8"/>
                  <a:gd name="T7" fmla="*/ 9 h 13"/>
                  <a:gd name="T8" fmla="*/ 5 w 8"/>
                  <a:gd name="T9" fmla="*/ 12 h 13"/>
                  <a:gd name="T10" fmla="*/ 2 w 8"/>
                  <a:gd name="T11" fmla="*/ 12 h 13"/>
                  <a:gd name="T12" fmla="*/ 1 w 8"/>
                  <a:gd name="T13" fmla="*/ 9 h 13"/>
                  <a:gd name="T14" fmla="*/ 0 w 8"/>
                  <a:gd name="T15" fmla="*/ 4 h 13"/>
                  <a:gd name="T16" fmla="*/ 2 w 8"/>
                  <a:gd name="T17" fmla="*/ 3 h 13"/>
                  <a:gd name="T18" fmla="*/ 2 w 8"/>
                  <a:gd name="T19" fmla="*/ 0 h 13"/>
                  <a:gd name="T20" fmla="*/ 5 w 8"/>
                  <a:gd name="T21" fmla="*/ 0 h 13"/>
                  <a:gd name="T22" fmla="*/ 7 w 8"/>
                  <a:gd name="T23" fmla="*/ 4 h 1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8" h="13">
                    <a:moveTo>
                      <a:pt x="7" y="4"/>
                    </a:moveTo>
                    <a:lnTo>
                      <a:pt x="7" y="9"/>
                    </a:lnTo>
                    <a:lnTo>
                      <a:pt x="6" y="9"/>
                    </a:lnTo>
                    <a:lnTo>
                      <a:pt x="5" y="9"/>
                    </a:lnTo>
                    <a:lnTo>
                      <a:pt x="5" y="12"/>
                    </a:lnTo>
                    <a:lnTo>
                      <a:pt x="2" y="12"/>
                    </a:lnTo>
                    <a:lnTo>
                      <a:pt x="1" y="9"/>
                    </a:lnTo>
                    <a:lnTo>
                      <a:pt x="0" y="4"/>
                    </a:lnTo>
                    <a:lnTo>
                      <a:pt x="2" y="3"/>
                    </a:lnTo>
                    <a:lnTo>
                      <a:pt x="2" y="0"/>
                    </a:lnTo>
                    <a:lnTo>
                      <a:pt x="5" y="0"/>
                    </a:lnTo>
                    <a:lnTo>
                      <a:pt x="7" y="4"/>
                    </a:lnTo>
                  </a:path>
                </a:pathLst>
              </a:custGeom>
              <a:solidFill>
                <a:srgbClr val="B2B2B2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grpSp>
            <p:nvGrpSpPr>
              <p:cNvPr id="3836" name="Group 697"/>
              <p:cNvGrpSpPr>
                <a:grpSpLocks/>
              </p:cNvGrpSpPr>
              <p:nvPr/>
            </p:nvGrpSpPr>
            <p:grpSpPr bwMode="auto">
              <a:xfrm>
                <a:off x="231" y="145"/>
                <a:ext cx="7" cy="10"/>
                <a:chOff x="231" y="145"/>
                <a:chExt cx="7" cy="10"/>
              </a:xfrm>
            </p:grpSpPr>
            <p:sp>
              <p:nvSpPr>
                <p:cNvPr id="3837" name="Oval 698"/>
                <p:cNvSpPr>
                  <a:spLocks noChangeArrowheads="1"/>
                </p:cNvSpPr>
                <p:nvPr/>
              </p:nvSpPr>
              <p:spPr bwMode="auto">
                <a:xfrm flipH="1">
                  <a:off x="233" y="145"/>
                  <a:ext cx="5" cy="10"/>
                </a:xfrm>
                <a:prstGeom prst="ellipse">
                  <a:avLst/>
                </a:prstGeom>
                <a:solidFill>
                  <a:srgbClr val="B2B2B2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  <p:sp>
              <p:nvSpPr>
                <p:cNvPr id="3838" name="Oval 699"/>
                <p:cNvSpPr>
                  <a:spLocks noChangeArrowheads="1"/>
                </p:cNvSpPr>
                <p:nvPr/>
              </p:nvSpPr>
              <p:spPr bwMode="auto">
                <a:xfrm flipH="1">
                  <a:off x="231" y="145"/>
                  <a:ext cx="4" cy="10"/>
                </a:xfrm>
                <a:prstGeom prst="ellipse">
                  <a:avLst/>
                </a:prstGeom>
                <a:solidFill>
                  <a:srgbClr val="DDDDDD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</p:grpSp>
        </p:grpSp>
        <p:sp>
          <p:nvSpPr>
            <p:cNvPr id="3790" name="Line 700"/>
            <p:cNvSpPr>
              <a:spLocks noChangeShapeType="1"/>
            </p:cNvSpPr>
            <p:nvPr/>
          </p:nvSpPr>
          <p:spPr bwMode="auto">
            <a:xfrm flipH="1">
              <a:off x="228" y="150"/>
              <a:ext cx="1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grpSp>
          <p:nvGrpSpPr>
            <p:cNvPr id="3791" name="Group 701"/>
            <p:cNvGrpSpPr>
              <a:grpSpLocks/>
            </p:cNvGrpSpPr>
            <p:nvPr/>
          </p:nvGrpSpPr>
          <p:grpSpPr bwMode="auto">
            <a:xfrm>
              <a:off x="294" y="134"/>
              <a:ext cx="20" cy="20"/>
              <a:chOff x="294" y="134"/>
              <a:chExt cx="20" cy="20"/>
            </a:xfrm>
          </p:grpSpPr>
          <p:sp>
            <p:nvSpPr>
              <p:cNvPr id="3823" name="Freeform 702"/>
              <p:cNvSpPr>
                <a:spLocks/>
              </p:cNvSpPr>
              <p:nvPr/>
            </p:nvSpPr>
            <p:spPr bwMode="auto">
              <a:xfrm>
                <a:off x="294" y="134"/>
                <a:ext cx="20" cy="7"/>
              </a:xfrm>
              <a:custGeom>
                <a:avLst/>
                <a:gdLst>
                  <a:gd name="T0" fmla="*/ 19 w 20"/>
                  <a:gd name="T1" fmla="*/ 6 h 7"/>
                  <a:gd name="T2" fmla="*/ 18 w 20"/>
                  <a:gd name="T3" fmla="*/ 2 h 7"/>
                  <a:gd name="T4" fmla="*/ 12 w 20"/>
                  <a:gd name="T5" fmla="*/ 0 h 7"/>
                  <a:gd name="T6" fmla="*/ 5 w 20"/>
                  <a:gd name="T7" fmla="*/ 0 h 7"/>
                  <a:gd name="T8" fmla="*/ 0 w 20"/>
                  <a:gd name="T9" fmla="*/ 2 h 7"/>
                  <a:gd name="T10" fmla="*/ 0 w 20"/>
                  <a:gd name="T11" fmla="*/ 5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0" h="7">
                    <a:moveTo>
                      <a:pt x="19" y="6"/>
                    </a:moveTo>
                    <a:lnTo>
                      <a:pt x="18" y="2"/>
                    </a:lnTo>
                    <a:lnTo>
                      <a:pt x="12" y="0"/>
                    </a:lnTo>
                    <a:lnTo>
                      <a:pt x="5" y="0"/>
                    </a:lnTo>
                    <a:lnTo>
                      <a:pt x="0" y="2"/>
                    </a:lnTo>
                    <a:lnTo>
                      <a:pt x="0" y="5"/>
                    </a:lnTo>
                  </a:path>
                </a:pathLst>
              </a:custGeom>
              <a:solidFill>
                <a:srgbClr val="DDDDDD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824" name="Oval 703"/>
              <p:cNvSpPr>
                <a:spLocks noChangeArrowheads="1"/>
              </p:cNvSpPr>
              <p:nvPr/>
            </p:nvSpPr>
            <p:spPr bwMode="auto">
              <a:xfrm flipH="1">
                <a:off x="294" y="138"/>
                <a:ext cx="19" cy="4"/>
              </a:xfrm>
              <a:prstGeom prst="ellipse">
                <a:avLst/>
              </a:prstGeom>
              <a:solidFill>
                <a:srgbClr val="B2B2B2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grpSp>
            <p:nvGrpSpPr>
              <p:cNvPr id="3825" name="Group 704"/>
              <p:cNvGrpSpPr>
                <a:grpSpLocks/>
              </p:cNvGrpSpPr>
              <p:nvPr/>
            </p:nvGrpSpPr>
            <p:grpSpPr bwMode="auto">
              <a:xfrm>
                <a:off x="305" y="142"/>
                <a:ext cx="7" cy="11"/>
                <a:chOff x="305" y="142"/>
                <a:chExt cx="7" cy="11"/>
              </a:xfrm>
            </p:grpSpPr>
            <p:sp>
              <p:nvSpPr>
                <p:cNvPr id="3830" name="Oval 705"/>
                <p:cNvSpPr>
                  <a:spLocks noChangeArrowheads="1"/>
                </p:cNvSpPr>
                <p:nvPr/>
              </p:nvSpPr>
              <p:spPr bwMode="auto">
                <a:xfrm flipH="1">
                  <a:off x="307" y="142"/>
                  <a:ext cx="5" cy="11"/>
                </a:xfrm>
                <a:prstGeom prst="ellipse">
                  <a:avLst/>
                </a:prstGeom>
                <a:solidFill>
                  <a:srgbClr val="B2B2B2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  <p:sp>
              <p:nvSpPr>
                <p:cNvPr id="3831" name="Oval 706"/>
                <p:cNvSpPr>
                  <a:spLocks noChangeArrowheads="1"/>
                </p:cNvSpPr>
                <p:nvPr/>
              </p:nvSpPr>
              <p:spPr bwMode="auto">
                <a:xfrm flipH="1">
                  <a:off x="305" y="142"/>
                  <a:ext cx="4" cy="11"/>
                </a:xfrm>
                <a:prstGeom prst="ellipse">
                  <a:avLst/>
                </a:prstGeom>
                <a:solidFill>
                  <a:srgbClr val="DDDDDD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</p:grpSp>
          <p:sp>
            <p:nvSpPr>
              <p:cNvPr id="3826" name="Freeform 707"/>
              <p:cNvSpPr>
                <a:spLocks/>
              </p:cNvSpPr>
              <p:nvPr/>
            </p:nvSpPr>
            <p:spPr bwMode="auto">
              <a:xfrm>
                <a:off x="299" y="140"/>
                <a:ext cx="9" cy="14"/>
              </a:xfrm>
              <a:custGeom>
                <a:avLst/>
                <a:gdLst>
                  <a:gd name="T0" fmla="*/ 7 w 9"/>
                  <a:gd name="T1" fmla="*/ 4 h 14"/>
                  <a:gd name="T2" fmla="*/ 8 w 9"/>
                  <a:gd name="T3" fmla="*/ 9 h 14"/>
                  <a:gd name="T4" fmla="*/ 7 w 9"/>
                  <a:gd name="T5" fmla="*/ 10 h 14"/>
                  <a:gd name="T6" fmla="*/ 6 w 9"/>
                  <a:gd name="T7" fmla="*/ 10 h 14"/>
                  <a:gd name="T8" fmla="*/ 5 w 9"/>
                  <a:gd name="T9" fmla="*/ 13 h 14"/>
                  <a:gd name="T10" fmla="*/ 2 w 9"/>
                  <a:gd name="T11" fmla="*/ 13 h 14"/>
                  <a:gd name="T12" fmla="*/ 1 w 9"/>
                  <a:gd name="T13" fmla="*/ 10 h 14"/>
                  <a:gd name="T14" fmla="*/ 0 w 9"/>
                  <a:gd name="T15" fmla="*/ 5 h 14"/>
                  <a:gd name="T16" fmla="*/ 3 w 9"/>
                  <a:gd name="T17" fmla="*/ 3 h 14"/>
                  <a:gd name="T18" fmla="*/ 3 w 9"/>
                  <a:gd name="T19" fmla="*/ 0 h 14"/>
                  <a:gd name="T20" fmla="*/ 6 w 9"/>
                  <a:gd name="T21" fmla="*/ 0 h 14"/>
                  <a:gd name="T22" fmla="*/ 7 w 9"/>
                  <a:gd name="T23" fmla="*/ 4 h 1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9" h="14">
                    <a:moveTo>
                      <a:pt x="7" y="4"/>
                    </a:moveTo>
                    <a:lnTo>
                      <a:pt x="8" y="9"/>
                    </a:lnTo>
                    <a:lnTo>
                      <a:pt x="7" y="10"/>
                    </a:lnTo>
                    <a:lnTo>
                      <a:pt x="6" y="10"/>
                    </a:lnTo>
                    <a:lnTo>
                      <a:pt x="5" y="13"/>
                    </a:lnTo>
                    <a:lnTo>
                      <a:pt x="2" y="13"/>
                    </a:lnTo>
                    <a:lnTo>
                      <a:pt x="1" y="10"/>
                    </a:lnTo>
                    <a:lnTo>
                      <a:pt x="0" y="5"/>
                    </a:lnTo>
                    <a:lnTo>
                      <a:pt x="3" y="3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7" y="4"/>
                    </a:lnTo>
                  </a:path>
                </a:pathLst>
              </a:custGeom>
              <a:solidFill>
                <a:srgbClr val="B2B2B2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grpSp>
            <p:nvGrpSpPr>
              <p:cNvPr id="3827" name="Group 708"/>
              <p:cNvGrpSpPr>
                <a:grpSpLocks/>
              </p:cNvGrpSpPr>
              <p:nvPr/>
            </p:nvGrpSpPr>
            <p:grpSpPr bwMode="auto">
              <a:xfrm>
                <a:off x="294" y="142"/>
                <a:ext cx="6" cy="11"/>
                <a:chOff x="294" y="142"/>
                <a:chExt cx="6" cy="11"/>
              </a:xfrm>
            </p:grpSpPr>
            <p:sp>
              <p:nvSpPr>
                <p:cNvPr id="3828" name="Oval 709"/>
                <p:cNvSpPr>
                  <a:spLocks noChangeArrowheads="1"/>
                </p:cNvSpPr>
                <p:nvPr/>
              </p:nvSpPr>
              <p:spPr bwMode="auto">
                <a:xfrm flipH="1">
                  <a:off x="296" y="142"/>
                  <a:ext cx="4" cy="11"/>
                </a:xfrm>
                <a:prstGeom prst="ellipse">
                  <a:avLst/>
                </a:prstGeom>
                <a:solidFill>
                  <a:srgbClr val="B2B2B2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  <p:sp>
              <p:nvSpPr>
                <p:cNvPr id="3829" name="Oval 710"/>
                <p:cNvSpPr>
                  <a:spLocks noChangeArrowheads="1"/>
                </p:cNvSpPr>
                <p:nvPr/>
              </p:nvSpPr>
              <p:spPr bwMode="auto">
                <a:xfrm flipH="1">
                  <a:off x="294" y="142"/>
                  <a:ext cx="4" cy="11"/>
                </a:xfrm>
                <a:prstGeom prst="ellipse">
                  <a:avLst/>
                </a:prstGeom>
                <a:solidFill>
                  <a:srgbClr val="DDDDDD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</p:grpSp>
        </p:grpSp>
        <p:sp>
          <p:nvSpPr>
            <p:cNvPr id="3792" name="Freeform 711"/>
            <p:cNvSpPr>
              <a:spLocks/>
            </p:cNvSpPr>
            <p:nvPr/>
          </p:nvSpPr>
          <p:spPr bwMode="auto">
            <a:xfrm>
              <a:off x="290" y="120"/>
              <a:ext cx="7" cy="29"/>
            </a:xfrm>
            <a:custGeom>
              <a:avLst/>
              <a:gdLst>
                <a:gd name="T0" fmla="*/ 0 w 7"/>
                <a:gd name="T1" fmla="*/ 0 h 29"/>
                <a:gd name="T2" fmla="*/ 5 w 7"/>
                <a:gd name="T3" fmla="*/ 7 h 29"/>
                <a:gd name="T4" fmla="*/ 5 w 7"/>
                <a:gd name="T5" fmla="*/ 28 h 29"/>
                <a:gd name="T6" fmla="*/ 6 w 7"/>
                <a:gd name="T7" fmla="*/ 28 h 2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" h="29">
                  <a:moveTo>
                    <a:pt x="0" y="0"/>
                  </a:moveTo>
                  <a:lnTo>
                    <a:pt x="5" y="7"/>
                  </a:lnTo>
                  <a:lnTo>
                    <a:pt x="5" y="28"/>
                  </a:lnTo>
                  <a:lnTo>
                    <a:pt x="6" y="28"/>
                  </a:lnTo>
                </a:path>
              </a:pathLst>
            </a:custGeom>
            <a:noFill/>
            <a:ln w="63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grpSp>
          <p:nvGrpSpPr>
            <p:cNvPr id="3793" name="Group 712"/>
            <p:cNvGrpSpPr>
              <a:grpSpLocks/>
            </p:cNvGrpSpPr>
            <p:nvPr/>
          </p:nvGrpSpPr>
          <p:grpSpPr bwMode="auto">
            <a:xfrm>
              <a:off x="258" y="26"/>
              <a:ext cx="20" cy="19"/>
              <a:chOff x="258" y="26"/>
              <a:chExt cx="20" cy="19"/>
            </a:xfrm>
          </p:grpSpPr>
          <p:sp>
            <p:nvSpPr>
              <p:cNvPr id="3814" name="Freeform 713"/>
              <p:cNvSpPr>
                <a:spLocks/>
              </p:cNvSpPr>
              <p:nvPr/>
            </p:nvSpPr>
            <p:spPr bwMode="auto">
              <a:xfrm>
                <a:off x="258" y="26"/>
                <a:ext cx="20" cy="7"/>
              </a:xfrm>
              <a:custGeom>
                <a:avLst/>
                <a:gdLst>
                  <a:gd name="T0" fmla="*/ 19 w 20"/>
                  <a:gd name="T1" fmla="*/ 6 h 7"/>
                  <a:gd name="T2" fmla="*/ 18 w 20"/>
                  <a:gd name="T3" fmla="*/ 2 h 7"/>
                  <a:gd name="T4" fmla="*/ 12 w 20"/>
                  <a:gd name="T5" fmla="*/ 0 h 7"/>
                  <a:gd name="T6" fmla="*/ 5 w 20"/>
                  <a:gd name="T7" fmla="*/ 0 h 7"/>
                  <a:gd name="T8" fmla="*/ 0 w 20"/>
                  <a:gd name="T9" fmla="*/ 3 h 7"/>
                  <a:gd name="T10" fmla="*/ 0 w 20"/>
                  <a:gd name="T11" fmla="*/ 5 h 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0" h="7">
                    <a:moveTo>
                      <a:pt x="19" y="6"/>
                    </a:moveTo>
                    <a:lnTo>
                      <a:pt x="18" y="2"/>
                    </a:lnTo>
                    <a:lnTo>
                      <a:pt x="12" y="0"/>
                    </a:lnTo>
                    <a:lnTo>
                      <a:pt x="5" y="0"/>
                    </a:lnTo>
                    <a:lnTo>
                      <a:pt x="0" y="3"/>
                    </a:lnTo>
                    <a:lnTo>
                      <a:pt x="0" y="5"/>
                    </a:lnTo>
                  </a:path>
                </a:pathLst>
              </a:custGeom>
              <a:solidFill>
                <a:srgbClr val="DDDDDD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815" name="Oval 714"/>
              <p:cNvSpPr>
                <a:spLocks noChangeArrowheads="1"/>
              </p:cNvSpPr>
              <p:nvPr/>
            </p:nvSpPr>
            <p:spPr bwMode="auto">
              <a:xfrm flipH="1">
                <a:off x="258" y="30"/>
                <a:ext cx="19" cy="4"/>
              </a:xfrm>
              <a:prstGeom prst="ellipse">
                <a:avLst/>
              </a:prstGeom>
              <a:solidFill>
                <a:srgbClr val="B2B2B2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grpSp>
            <p:nvGrpSpPr>
              <p:cNvPr id="3816" name="Group 715"/>
              <p:cNvGrpSpPr>
                <a:grpSpLocks/>
              </p:cNvGrpSpPr>
              <p:nvPr/>
            </p:nvGrpSpPr>
            <p:grpSpPr bwMode="auto">
              <a:xfrm>
                <a:off x="269" y="34"/>
                <a:ext cx="7" cy="10"/>
                <a:chOff x="269" y="34"/>
                <a:chExt cx="7" cy="10"/>
              </a:xfrm>
            </p:grpSpPr>
            <p:sp>
              <p:nvSpPr>
                <p:cNvPr id="3821" name="Oval 716"/>
                <p:cNvSpPr>
                  <a:spLocks noChangeArrowheads="1"/>
                </p:cNvSpPr>
                <p:nvPr/>
              </p:nvSpPr>
              <p:spPr bwMode="auto">
                <a:xfrm flipH="1">
                  <a:off x="271" y="34"/>
                  <a:ext cx="5" cy="9"/>
                </a:xfrm>
                <a:prstGeom prst="ellipse">
                  <a:avLst/>
                </a:prstGeom>
                <a:solidFill>
                  <a:srgbClr val="B2B2B2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  <p:sp>
              <p:nvSpPr>
                <p:cNvPr id="3822" name="Oval 717"/>
                <p:cNvSpPr>
                  <a:spLocks noChangeArrowheads="1"/>
                </p:cNvSpPr>
                <p:nvPr/>
              </p:nvSpPr>
              <p:spPr bwMode="auto">
                <a:xfrm flipH="1">
                  <a:off x="269" y="34"/>
                  <a:ext cx="5" cy="10"/>
                </a:xfrm>
                <a:prstGeom prst="ellipse">
                  <a:avLst/>
                </a:prstGeom>
                <a:solidFill>
                  <a:srgbClr val="DDDDDD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</p:grpSp>
          <p:sp>
            <p:nvSpPr>
              <p:cNvPr id="3817" name="Freeform 718"/>
              <p:cNvSpPr>
                <a:spLocks/>
              </p:cNvSpPr>
              <p:nvPr/>
            </p:nvSpPr>
            <p:spPr bwMode="auto">
              <a:xfrm>
                <a:off x="263" y="31"/>
                <a:ext cx="9" cy="14"/>
              </a:xfrm>
              <a:custGeom>
                <a:avLst/>
                <a:gdLst>
                  <a:gd name="T0" fmla="*/ 7 w 9"/>
                  <a:gd name="T1" fmla="*/ 4 h 14"/>
                  <a:gd name="T2" fmla="*/ 8 w 9"/>
                  <a:gd name="T3" fmla="*/ 9 h 14"/>
                  <a:gd name="T4" fmla="*/ 7 w 9"/>
                  <a:gd name="T5" fmla="*/ 10 h 14"/>
                  <a:gd name="T6" fmla="*/ 6 w 9"/>
                  <a:gd name="T7" fmla="*/ 10 h 14"/>
                  <a:gd name="T8" fmla="*/ 5 w 9"/>
                  <a:gd name="T9" fmla="*/ 13 h 14"/>
                  <a:gd name="T10" fmla="*/ 2 w 9"/>
                  <a:gd name="T11" fmla="*/ 13 h 14"/>
                  <a:gd name="T12" fmla="*/ 1 w 9"/>
                  <a:gd name="T13" fmla="*/ 10 h 14"/>
                  <a:gd name="T14" fmla="*/ 0 w 9"/>
                  <a:gd name="T15" fmla="*/ 5 h 14"/>
                  <a:gd name="T16" fmla="*/ 3 w 9"/>
                  <a:gd name="T17" fmla="*/ 3 h 14"/>
                  <a:gd name="T18" fmla="*/ 3 w 9"/>
                  <a:gd name="T19" fmla="*/ 0 h 14"/>
                  <a:gd name="T20" fmla="*/ 6 w 9"/>
                  <a:gd name="T21" fmla="*/ 0 h 14"/>
                  <a:gd name="T22" fmla="*/ 7 w 9"/>
                  <a:gd name="T23" fmla="*/ 4 h 1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9" h="14">
                    <a:moveTo>
                      <a:pt x="7" y="4"/>
                    </a:moveTo>
                    <a:lnTo>
                      <a:pt x="8" y="9"/>
                    </a:lnTo>
                    <a:lnTo>
                      <a:pt x="7" y="10"/>
                    </a:lnTo>
                    <a:lnTo>
                      <a:pt x="6" y="10"/>
                    </a:lnTo>
                    <a:lnTo>
                      <a:pt x="5" y="13"/>
                    </a:lnTo>
                    <a:lnTo>
                      <a:pt x="2" y="13"/>
                    </a:lnTo>
                    <a:lnTo>
                      <a:pt x="1" y="10"/>
                    </a:lnTo>
                    <a:lnTo>
                      <a:pt x="0" y="5"/>
                    </a:lnTo>
                    <a:lnTo>
                      <a:pt x="3" y="3"/>
                    </a:lnTo>
                    <a:lnTo>
                      <a:pt x="3" y="0"/>
                    </a:lnTo>
                    <a:lnTo>
                      <a:pt x="6" y="0"/>
                    </a:lnTo>
                    <a:lnTo>
                      <a:pt x="7" y="4"/>
                    </a:lnTo>
                  </a:path>
                </a:pathLst>
              </a:custGeom>
              <a:solidFill>
                <a:srgbClr val="B2B2B2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grpSp>
            <p:nvGrpSpPr>
              <p:cNvPr id="3818" name="Group 719"/>
              <p:cNvGrpSpPr>
                <a:grpSpLocks/>
              </p:cNvGrpSpPr>
              <p:nvPr/>
            </p:nvGrpSpPr>
            <p:grpSpPr bwMode="auto">
              <a:xfrm>
                <a:off x="258" y="34"/>
                <a:ext cx="6" cy="11"/>
                <a:chOff x="258" y="34"/>
                <a:chExt cx="6" cy="11"/>
              </a:xfrm>
            </p:grpSpPr>
            <p:sp>
              <p:nvSpPr>
                <p:cNvPr id="3819" name="Oval 720"/>
                <p:cNvSpPr>
                  <a:spLocks noChangeArrowheads="1"/>
                </p:cNvSpPr>
                <p:nvPr/>
              </p:nvSpPr>
              <p:spPr bwMode="auto">
                <a:xfrm flipH="1">
                  <a:off x="260" y="34"/>
                  <a:ext cx="4" cy="11"/>
                </a:xfrm>
                <a:prstGeom prst="ellipse">
                  <a:avLst/>
                </a:prstGeom>
                <a:solidFill>
                  <a:srgbClr val="B2B2B2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  <p:sp>
              <p:nvSpPr>
                <p:cNvPr id="3820" name="Oval 721"/>
                <p:cNvSpPr>
                  <a:spLocks noChangeArrowheads="1"/>
                </p:cNvSpPr>
                <p:nvPr/>
              </p:nvSpPr>
              <p:spPr bwMode="auto">
                <a:xfrm flipH="1">
                  <a:off x="258" y="34"/>
                  <a:ext cx="4" cy="11"/>
                </a:xfrm>
                <a:prstGeom prst="ellipse">
                  <a:avLst/>
                </a:prstGeom>
                <a:solidFill>
                  <a:srgbClr val="DDDDDD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</p:grpSp>
        </p:grpSp>
        <p:sp>
          <p:nvSpPr>
            <p:cNvPr id="3794" name="Freeform 722"/>
            <p:cNvSpPr>
              <a:spLocks/>
            </p:cNvSpPr>
            <p:nvPr/>
          </p:nvSpPr>
          <p:spPr bwMode="auto">
            <a:xfrm>
              <a:off x="276" y="39"/>
              <a:ext cx="44" cy="8"/>
            </a:xfrm>
            <a:custGeom>
              <a:avLst/>
              <a:gdLst>
                <a:gd name="T0" fmla="*/ 0 w 44"/>
                <a:gd name="T1" fmla="*/ 0 h 8"/>
                <a:gd name="T2" fmla="*/ 9 w 44"/>
                <a:gd name="T3" fmla="*/ 0 h 8"/>
                <a:gd name="T4" fmla="*/ 43 w 44"/>
                <a:gd name="T5" fmla="*/ 6 h 8"/>
                <a:gd name="T6" fmla="*/ 36 w 44"/>
                <a:gd name="T7" fmla="*/ 7 h 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4" h="8">
                  <a:moveTo>
                    <a:pt x="0" y="0"/>
                  </a:moveTo>
                  <a:lnTo>
                    <a:pt x="9" y="0"/>
                  </a:lnTo>
                  <a:lnTo>
                    <a:pt x="43" y="6"/>
                  </a:lnTo>
                  <a:lnTo>
                    <a:pt x="36" y="7"/>
                  </a:lnTo>
                </a:path>
              </a:pathLst>
            </a:custGeom>
            <a:noFill/>
            <a:ln w="63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795" name="Freeform 723"/>
            <p:cNvSpPr>
              <a:spLocks/>
            </p:cNvSpPr>
            <p:nvPr/>
          </p:nvSpPr>
          <p:spPr bwMode="auto">
            <a:xfrm>
              <a:off x="213" y="39"/>
              <a:ext cx="49" cy="171"/>
            </a:xfrm>
            <a:custGeom>
              <a:avLst/>
              <a:gdLst>
                <a:gd name="T0" fmla="*/ 48 w 49"/>
                <a:gd name="T1" fmla="*/ 0 h 171"/>
                <a:gd name="T2" fmla="*/ 16 w 49"/>
                <a:gd name="T3" fmla="*/ 1 h 171"/>
                <a:gd name="T4" fmla="*/ 13 w 49"/>
                <a:gd name="T5" fmla="*/ 15 h 171"/>
                <a:gd name="T6" fmla="*/ 0 w 49"/>
                <a:gd name="T7" fmla="*/ 16 h 171"/>
                <a:gd name="T8" fmla="*/ 16 w 49"/>
                <a:gd name="T9" fmla="*/ 170 h 1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" h="171">
                  <a:moveTo>
                    <a:pt x="48" y="0"/>
                  </a:moveTo>
                  <a:lnTo>
                    <a:pt x="16" y="1"/>
                  </a:lnTo>
                  <a:lnTo>
                    <a:pt x="13" y="15"/>
                  </a:lnTo>
                  <a:lnTo>
                    <a:pt x="0" y="16"/>
                  </a:lnTo>
                  <a:lnTo>
                    <a:pt x="16" y="170"/>
                  </a:lnTo>
                </a:path>
              </a:pathLst>
            </a:custGeom>
            <a:noFill/>
            <a:ln w="63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796" name="Oval 724"/>
            <p:cNvSpPr>
              <a:spLocks noChangeArrowheads="1"/>
            </p:cNvSpPr>
            <p:nvPr/>
          </p:nvSpPr>
          <p:spPr bwMode="auto">
            <a:xfrm flipH="1">
              <a:off x="285" y="0"/>
              <a:ext cx="9" cy="16"/>
            </a:xfrm>
            <a:prstGeom prst="ellipse">
              <a:avLst/>
            </a:prstGeom>
            <a:solidFill>
              <a:srgbClr val="B2B2B2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797" name="Oval 725"/>
            <p:cNvSpPr>
              <a:spLocks noChangeArrowheads="1"/>
            </p:cNvSpPr>
            <p:nvPr/>
          </p:nvSpPr>
          <p:spPr bwMode="auto">
            <a:xfrm flipH="1">
              <a:off x="288" y="0"/>
              <a:ext cx="9" cy="16"/>
            </a:xfrm>
            <a:prstGeom prst="ellipse">
              <a:avLst/>
            </a:prstGeom>
            <a:solidFill>
              <a:srgbClr val="B2B2B2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798" name="Oval 726"/>
            <p:cNvSpPr>
              <a:spLocks noChangeArrowheads="1"/>
            </p:cNvSpPr>
            <p:nvPr/>
          </p:nvSpPr>
          <p:spPr bwMode="auto">
            <a:xfrm flipH="1">
              <a:off x="290" y="2"/>
              <a:ext cx="6" cy="13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799" name="Line 727"/>
            <p:cNvSpPr>
              <a:spLocks noChangeShapeType="1"/>
            </p:cNvSpPr>
            <p:nvPr/>
          </p:nvSpPr>
          <p:spPr bwMode="auto">
            <a:xfrm flipH="1">
              <a:off x="288" y="9"/>
              <a:ext cx="5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800" name="Freeform 728"/>
            <p:cNvSpPr>
              <a:spLocks/>
            </p:cNvSpPr>
            <p:nvPr/>
          </p:nvSpPr>
          <p:spPr bwMode="auto">
            <a:xfrm>
              <a:off x="333" y="29"/>
              <a:ext cx="18" cy="42"/>
            </a:xfrm>
            <a:custGeom>
              <a:avLst/>
              <a:gdLst>
                <a:gd name="T0" fmla="*/ 17 w 18"/>
                <a:gd name="T1" fmla="*/ 41 h 42"/>
                <a:gd name="T2" fmla="*/ 7 w 18"/>
                <a:gd name="T3" fmla="*/ 40 h 42"/>
                <a:gd name="T4" fmla="*/ 0 w 18"/>
                <a:gd name="T5" fmla="*/ 38 h 42"/>
                <a:gd name="T6" fmla="*/ 2 w 18"/>
                <a:gd name="T7" fmla="*/ 1 h 42"/>
                <a:gd name="T8" fmla="*/ 8 w 18"/>
                <a:gd name="T9" fmla="*/ 0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" h="42">
                  <a:moveTo>
                    <a:pt x="17" y="41"/>
                  </a:moveTo>
                  <a:lnTo>
                    <a:pt x="7" y="40"/>
                  </a:lnTo>
                  <a:lnTo>
                    <a:pt x="0" y="38"/>
                  </a:lnTo>
                  <a:lnTo>
                    <a:pt x="2" y="1"/>
                  </a:lnTo>
                  <a:lnTo>
                    <a:pt x="8" y="0"/>
                  </a:lnTo>
                </a:path>
              </a:pathLst>
            </a:custGeom>
            <a:solidFill>
              <a:srgbClr val="DDDDDD"/>
            </a:solidFill>
            <a:ln w="63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801" name="Freeform 729"/>
            <p:cNvSpPr>
              <a:spLocks/>
            </p:cNvSpPr>
            <p:nvPr/>
          </p:nvSpPr>
          <p:spPr bwMode="auto">
            <a:xfrm>
              <a:off x="338" y="29"/>
              <a:ext cx="17" cy="41"/>
            </a:xfrm>
            <a:custGeom>
              <a:avLst/>
              <a:gdLst>
                <a:gd name="T0" fmla="*/ 0 w 17"/>
                <a:gd name="T1" fmla="*/ 37 h 41"/>
                <a:gd name="T2" fmla="*/ 12 w 17"/>
                <a:gd name="T3" fmla="*/ 40 h 41"/>
                <a:gd name="T4" fmla="*/ 16 w 17"/>
                <a:gd name="T5" fmla="*/ 3 h 41"/>
                <a:gd name="T6" fmla="*/ 3 w 17"/>
                <a:gd name="T7" fmla="*/ 0 h 41"/>
                <a:gd name="T8" fmla="*/ 0 w 17"/>
                <a:gd name="T9" fmla="*/ 37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" h="41">
                  <a:moveTo>
                    <a:pt x="0" y="37"/>
                  </a:moveTo>
                  <a:lnTo>
                    <a:pt x="12" y="40"/>
                  </a:lnTo>
                  <a:lnTo>
                    <a:pt x="16" y="3"/>
                  </a:lnTo>
                  <a:lnTo>
                    <a:pt x="3" y="0"/>
                  </a:lnTo>
                  <a:lnTo>
                    <a:pt x="0" y="37"/>
                  </a:lnTo>
                </a:path>
              </a:pathLst>
            </a:custGeom>
            <a:solidFill>
              <a:srgbClr val="B2B2B2"/>
            </a:solidFill>
            <a:ln w="63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802" name="Freeform 730"/>
            <p:cNvSpPr>
              <a:spLocks/>
            </p:cNvSpPr>
            <p:nvPr/>
          </p:nvSpPr>
          <p:spPr bwMode="auto">
            <a:xfrm>
              <a:off x="341" y="33"/>
              <a:ext cx="11" cy="34"/>
            </a:xfrm>
            <a:custGeom>
              <a:avLst/>
              <a:gdLst>
                <a:gd name="T0" fmla="*/ 10 w 11"/>
                <a:gd name="T1" fmla="*/ 2 h 34"/>
                <a:gd name="T2" fmla="*/ 4 w 11"/>
                <a:gd name="T3" fmla="*/ 0 h 34"/>
                <a:gd name="T4" fmla="*/ 0 w 11"/>
                <a:gd name="T5" fmla="*/ 31 h 34"/>
                <a:gd name="T6" fmla="*/ 6 w 11"/>
                <a:gd name="T7" fmla="*/ 33 h 34"/>
                <a:gd name="T8" fmla="*/ 10 w 11"/>
                <a:gd name="T9" fmla="*/ 2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" h="34">
                  <a:moveTo>
                    <a:pt x="10" y="2"/>
                  </a:moveTo>
                  <a:lnTo>
                    <a:pt x="4" y="0"/>
                  </a:lnTo>
                  <a:lnTo>
                    <a:pt x="0" y="31"/>
                  </a:lnTo>
                  <a:lnTo>
                    <a:pt x="6" y="33"/>
                  </a:lnTo>
                  <a:lnTo>
                    <a:pt x="10" y="2"/>
                  </a:lnTo>
                </a:path>
              </a:pathLst>
            </a:custGeom>
            <a:solidFill>
              <a:srgbClr val="99FFFF"/>
            </a:solidFill>
            <a:ln w="63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803" name="Freeform 731"/>
            <p:cNvSpPr>
              <a:spLocks/>
            </p:cNvSpPr>
            <p:nvPr/>
          </p:nvSpPr>
          <p:spPr bwMode="auto">
            <a:xfrm>
              <a:off x="318" y="18"/>
              <a:ext cx="33" cy="14"/>
            </a:xfrm>
            <a:custGeom>
              <a:avLst/>
              <a:gdLst>
                <a:gd name="T0" fmla="*/ 31 w 33"/>
                <a:gd name="T1" fmla="*/ 13 h 14"/>
                <a:gd name="T2" fmla="*/ 32 w 33"/>
                <a:gd name="T3" fmla="*/ 6 h 14"/>
                <a:gd name="T4" fmla="*/ 14 w 33"/>
                <a:gd name="T5" fmla="*/ 0 h 14"/>
                <a:gd name="T6" fmla="*/ 0 w 33"/>
                <a:gd name="T7" fmla="*/ 1 h 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3" h="14">
                  <a:moveTo>
                    <a:pt x="31" y="13"/>
                  </a:moveTo>
                  <a:lnTo>
                    <a:pt x="32" y="6"/>
                  </a:lnTo>
                  <a:lnTo>
                    <a:pt x="14" y="0"/>
                  </a:lnTo>
                  <a:lnTo>
                    <a:pt x="0" y="1"/>
                  </a:lnTo>
                </a:path>
              </a:pathLst>
            </a:custGeom>
            <a:noFill/>
            <a:ln w="63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804" name="Freeform 732"/>
            <p:cNvSpPr>
              <a:spLocks/>
            </p:cNvSpPr>
            <p:nvPr/>
          </p:nvSpPr>
          <p:spPr bwMode="auto">
            <a:xfrm>
              <a:off x="311" y="64"/>
              <a:ext cx="31" cy="13"/>
            </a:xfrm>
            <a:custGeom>
              <a:avLst/>
              <a:gdLst>
                <a:gd name="T0" fmla="*/ 30 w 31"/>
                <a:gd name="T1" fmla="*/ 4 h 13"/>
                <a:gd name="T2" fmla="*/ 29 w 31"/>
                <a:gd name="T3" fmla="*/ 12 h 13"/>
                <a:gd name="T4" fmla="*/ 14 w 31"/>
                <a:gd name="T5" fmla="*/ 8 h 13"/>
                <a:gd name="T6" fmla="*/ 16 w 31"/>
                <a:gd name="T7" fmla="*/ 2 h 13"/>
                <a:gd name="T8" fmla="*/ 7 w 31"/>
                <a:gd name="T9" fmla="*/ 0 h 13"/>
                <a:gd name="T10" fmla="*/ 0 w 31"/>
                <a:gd name="T11" fmla="*/ 0 h 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" h="13">
                  <a:moveTo>
                    <a:pt x="30" y="4"/>
                  </a:moveTo>
                  <a:lnTo>
                    <a:pt x="29" y="12"/>
                  </a:lnTo>
                  <a:lnTo>
                    <a:pt x="14" y="8"/>
                  </a:lnTo>
                  <a:lnTo>
                    <a:pt x="16" y="2"/>
                  </a:ln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noFill/>
            <a:ln w="63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805" name="Freeform 733"/>
            <p:cNvSpPr>
              <a:spLocks/>
            </p:cNvSpPr>
            <p:nvPr/>
          </p:nvSpPr>
          <p:spPr bwMode="auto">
            <a:xfrm>
              <a:off x="288" y="16"/>
              <a:ext cx="14" cy="20"/>
            </a:xfrm>
            <a:custGeom>
              <a:avLst/>
              <a:gdLst>
                <a:gd name="T0" fmla="*/ 1 w 14"/>
                <a:gd name="T1" fmla="*/ 0 h 20"/>
                <a:gd name="T2" fmla="*/ 1 w 14"/>
                <a:gd name="T3" fmla="*/ 9 h 20"/>
                <a:gd name="T4" fmla="*/ 3 w 14"/>
                <a:gd name="T5" fmla="*/ 9 h 20"/>
                <a:gd name="T6" fmla="*/ 5 w 14"/>
                <a:gd name="T7" fmla="*/ 8 h 20"/>
                <a:gd name="T8" fmla="*/ 3 w 14"/>
                <a:gd name="T9" fmla="*/ 5 h 20"/>
                <a:gd name="T10" fmla="*/ 0 w 14"/>
                <a:gd name="T11" fmla="*/ 7 h 20"/>
                <a:gd name="T12" fmla="*/ 0 w 14"/>
                <a:gd name="T13" fmla="*/ 12 h 20"/>
                <a:gd name="T14" fmla="*/ 1 w 14"/>
                <a:gd name="T15" fmla="*/ 14 h 20"/>
                <a:gd name="T16" fmla="*/ 3 w 14"/>
                <a:gd name="T17" fmla="*/ 14 h 20"/>
                <a:gd name="T18" fmla="*/ 12 w 14"/>
                <a:gd name="T19" fmla="*/ 16 h 20"/>
                <a:gd name="T20" fmla="*/ 13 w 14"/>
                <a:gd name="T21" fmla="*/ 18 h 20"/>
                <a:gd name="T22" fmla="*/ 10 w 14"/>
                <a:gd name="T23" fmla="*/ 19 h 2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4" h="20">
                  <a:moveTo>
                    <a:pt x="1" y="0"/>
                  </a:moveTo>
                  <a:lnTo>
                    <a:pt x="1" y="9"/>
                  </a:lnTo>
                  <a:lnTo>
                    <a:pt x="3" y="9"/>
                  </a:lnTo>
                  <a:lnTo>
                    <a:pt x="5" y="8"/>
                  </a:lnTo>
                  <a:lnTo>
                    <a:pt x="3" y="5"/>
                  </a:lnTo>
                  <a:lnTo>
                    <a:pt x="0" y="7"/>
                  </a:lnTo>
                  <a:lnTo>
                    <a:pt x="0" y="12"/>
                  </a:lnTo>
                  <a:lnTo>
                    <a:pt x="1" y="14"/>
                  </a:lnTo>
                  <a:lnTo>
                    <a:pt x="3" y="14"/>
                  </a:lnTo>
                  <a:lnTo>
                    <a:pt x="12" y="16"/>
                  </a:lnTo>
                  <a:lnTo>
                    <a:pt x="13" y="18"/>
                  </a:lnTo>
                  <a:lnTo>
                    <a:pt x="10" y="19"/>
                  </a:lnTo>
                </a:path>
              </a:pathLst>
            </a:custGeom>
            <a:noFill/>
            <a:ln w="63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806" name="Freeform 734"/>
            <p:cNvSpPr>
              <a:spLocks/>
            </p:cNvSpPr>
            <p:nvPr/>
          </p:nvSpPr>
          <p:spPr bwMode="auto">
            <a:xfrm>
              <a:off x="40" y="56"/>
              <a:ext cx="164" cy="117"/>
            </a:xfrm>
            <a:custGeom>
              <a:avLst/>
              <a:gdLst>
                <a:gd name="T0" fmla="*/ 156 w 164"/>
                <a:gd name="T1" fmla="*/ 1 h 117"/>
                <a:gd name="T2" fmla="*/ 154 w 164"/>
                <a:gd name="T3" fmla="*/ 4 h 117"/>
                <a:gd name="T4" fmla="*/ 153 w 164"/>
                <a:gd name="T5" fmla="*/ 9 h 117"/>
                <a:gd name="T6" fmla="*/ 152 w 164"/>
                <a:gd name="T7" fmla="*/ 13 h 117"/>
                <a:gd name="T8" fmla="*/ 152 w 164"/>
                <a:gd name="T9" fmla="*/ 17 h 117"/>
                <a:gd name="T10" fmla="*/ 151 w 164"/>
                <a:gd name="T11" fmla="*/ 22 h 117"/>
                <a:gd name="T12" fmla="*/ 151 w 164"/>
                <a:gd name="T13" fmla="*/ 28 h 117"/>
                <a:gd name="T14" fmla="*/ 151 w 164"/>
                <a:gd name="T15" fmla="*/ 31 h 117"/>
                <a:gd name="T16" fmla="*/ 153 w 164"/>
                <a:gd name="T17" fmla="*/ 35 h 117"/>
                <a:gd name="T18" fmla="*/ 156 w 164"/>
                <a:gd name="T19" fmla="*/ 41 h 117"/>
                <a:gd name="T20" fmla="*/ 157 w 164"/>
                <a:gd name="T21" fmla="*/ 47 h 117"/>
                <a:gd name="T22" fmla="*/ 157 w 164"/>
                <a:gd name="T23" fmla="*/ 54 h 117"/>
                <a:gd name="T24" fmla="*/ 156 w 164"/>
                <a:gd name="T25" fmla="*/ 58 h 117"/>
                <a:gd name="T26" fmla="*/ 155 w 164"/>
                <a:gd name="T27" fmla="*/ 63 h 117"/>
                <a:gd name="T28" fmla="*/ 155 w 164"/>
                <a:gd name="T29" fmla="*/ 71 h 117"/>
                <a:gd name="T30" fmla="*/ 156 w 164"/>
                <a:gd name="T31" fmla="*/ 77 h 117"/>
                <a:gd name="T32" fmla="*/ 158 w 164"/>
                <a:gd name="T33" fmla="*/ 81 h 117"/>
                <a:gd name="T34" fmla="*/ 162 w 164"/>
                <a:gd name="T35" fmla="*/ 90 h 117"/>
                <a:gd name="T36" fmla="*/ 162 w 164"/>
                <a:gd name="T37" fmla="*/ 98 h 117"/>
                <a:gd name="T38" fmla="*/ 157 w 164"/>
                <a:gd name="T39" fmla="*/ 102 h 117"/>
                <a:gd name="T40" fmla="*/ 151 w 164"/>
                <a:gd name="T41" fmla="*/ 104 h 117"/>
                <a:gd name="T42" fmla="*/ 139 w 164"/>
                <a:gd name="T43" fmla="*/ 107 h 117"/>
                <a:gd name="T44" fmla="*/ 124 w 164"/>
                <a:gd name="T45" fmla="*/ 110 h 117"/>
                <a:gd name="T46" fmla="*/ 98 w 164"/>
                <a:gd name="T47" fmla="*/ 113 h 117"/>
                <a:gd name="T48" fmla="*/ 92 w 164"/>
                <a:gd name="T49" fmla="*/ 114 h 117"/>
                <a:gd name="T50" fmla="*/ 72 w 164"/>
                <a:gd name="T51" fmla="*/ 115 h 117"/>
                <a:gd name="T52" fmla="*/ 60 w 164"/>
                <a:gd name="T53" fmla="*/ 116 h 117"/>
                <a:gd name="T54" fmla="*/ 57 w 164"/>
                <a:gd name="T55" fmla="*/ 114 h 117"/>
                <a:gd name="T56" fmla="*/ 51 w 164"/>
                <a:gd name="T57" fmla="*/ 112 h 117"/>
                <a:gd name="T58" fmla="*/ 48 w 164"/>
                <a:gd name="T59" fmla="*/ 111 h 117"/>
                <a:gd name="T60" fmla="*/ 32 w 164"/>
                <a:gd name="T61" fmla="*/ 111 h 117"/>
                <a:gd name="T62" fmla="*/ 27 w 164"/>
                <a:gd name="T63" fmla="*/ 110 h 117"/>
                <a:gd name="T64" fmla="*/ 21 w 164"/>
                <a:gd name="T65" fmla="*/ 107 h 117"/>
                <a:gd name="T66" fmla="*/ 18 w 164"/>
                <a:gd name="T67" fmla="*/ 106 h 117"/>
                <a:gd name="T68" fmla="*/ 12 w 164"/>
                <a:gd name="T69" fmla="*/ 102 h 117"/>
                <a:gd name="T70" fmla="*/ 7 w 164"/>
                <a:gd name="T71" fmla="*/ 95 h 117"/>
                <a:gd name="T72" fmla="*/ 5 w 164"/>
                <a:gd name="T73" fmla="*/ 90 h 117"/>
                <a:gd name="T74" fmla="*/ 4 w 164"/>
                <a:gd name="T75" fmla="*/ 75 h 117"/>
                <a:gd name="T76" fmla="*/ 4 w 164"/>
                <a:gd name="T77" fmla="*/ 57 h 117"/>
                <a:gd name="T78" fmla="*/ 2 w 164"/>
                <a:gd name="T79" fmla="*/ 35 h 117"/>
                <a:gd name="T80" fmla="*/ 0 w 164"/>
                <a:gd name="T81" fmla="*/ 27 h 117"/>
                <a:gd name="T82" fmla="*/ 0 w 164"/>
                <a:gd name="T83" fmla="*/ 21 h 117"/>
                <a:gd name="T84" fmla="*/ 1 w 164"/>
                <a:gd name="T85" fmla="*/ 18 h 117"/>
                <a:gd name="T86" fmla="*/ 3 w 164"/>
                <a:gd name="T87" fmla="*/ 14 h 117"/>
                <a:gd name="T88" fmla="*/ 3 w 164"/>
                <a:gd name="T89" fmla="*/ 10 h 117"/>
                <a:gd name="T90" fmla="*/ 159 w 164"/>
                <a:gd name="T91" fmla="*/ 0 h 11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164" h="117">
                  <a:moveTo>
                    <a:pt x="159" y="0"/>
                  </a:moveTo>
                  <a:lnTo>
                    <a:pt x="157" y="0"/>
                  </a:lnTo>
                  <a:lnTo>
                    <a:pt x="156" y="1"/>
                  </a:lnTo>
                  <a:lnTo>
                    <a:pt x="155" y="2"/>
                  </a:lnTo>
                  <a:lnTo>
                    <a:pt x="155" y="3"/>
                  </a:lnTo>
                  <a:lnTo>
                    <a:pt x="154" y="4"/>
                  </a:lnTo>
                  <a:lnTo>
                    <a:pt x="153" y="5"/>
                  </a:lnTo>
                  <a:lnTo>
                    <a:pt x="153" y="7"/>
                  </a:lnTo>
                  <a:lnTo>
                    <a:pt x="153" y="9"/>
                  </a:lnTo>
                  <a:lnTo>
                    <a:pt x="153" y="10"/>
                  </a:lnTo>
                  <a:lnTo>
                    <a:pt x="153" y="11"/>
                  </a:lnTo>
                  <a:lnTo>
                    <a:pt x="152" y="13"/>
                  </a:lnTo>
                  <a:lnTo>
                    <a:pt x="152" y="14"/>
                  </a:lnTo>
                  <a:lnTo>
                    <a:pt x="152" y="16"/>
                  </a:lnTo>
                  <a:lnTo>
                    <a:pt x="152" y="17"/>
                  </a:lnTo>
                  <a:lnTo>
                    <a:pt x="152" y="19"/>
                  </a:lnTo>
                  <a:lnTo>
                    <a:pt x="151" y="21"/>
                  </a:lnTo>
                  <a:lnTo>
                    <a:pt x="151" y="22"/>
                  </a:lnTo>
                  <a:lnTo>
                    <a:pt x="151" y="24"/>
                  </a:lnTo>
                  <a:lnTo>
                    <a:pt x="151" y="26"/>
                  </a:lnTo>
                  <a:lnTo>
                    <a:pt x="151" y="28"/>
                  </a:lnTo>
                  <a:lnTo>
                    <a:pt x="151" y="30"/>
                  </a:lnTo>
                  <a:lnTo>
                    <a:pt x="151" y="31"/>
                  </a:lnTo>
                  <a:lnTo>
                    <a:pt x="152" y="32"/>
                  </a:lnTo>
                  <a:lnTo>
                    <a:pt x="152" y="34"/>
                  </a:lnTo>
                  <a:lnTo>
                    <a:pt x="153" y="35"/>
                  </a:lnTo>
                  <a:lnTo>
                    <a:pt x="155" y="38"/>
                  </a:lnTo>
                  <a:lnTo>
                    <a:pt x="156" y="39"/>
                  </a:lnTo>
                  <a:lnTo>
                    <a:pt x="156" y="41"/>
                  </a:lnTo>
                  <a:lnTo>
                    <a:pt x="157" y="42"/>
                  </a:lnTo>
                  <a:lnTo>
                    <a:pt x="157" y="45"/>
                  </a:lnTo>
                  <a:lnTo>
                    <a:pt x="157" y="47"/>
                  </a:lnTo>
                  <a:lnTo>
                    <a:pt x="157" y="51"/>
                  </a:lnTo>
                  <a:lnTo>
                    <a:pt x="157" y="52"/>
                  </a:lnTo>
                  <a:lnTo>
                    <a:pt x="157" y="54"/>
                  </a:lnTo>
                  <a:lnTo>
                    <a:pt x="157" y="56"/>
                  </a:lnTo>
                  <a:lnTo>
                    <a:pt x="156" y="57"/>
                  </a:lnTo>
                  <a:lnTo>
                    <a:pt x="156" y="58"/>
                  </a:lnTo>
                  <a:lnTo>
                    <a:pt x="155" y="60"/>
                  </a:lnTo>
                  <a:lnTo>
                    <a:pt x="155" y="62"/>
                  </a:lnTo>
                  <a:lnTo>
                    <a:pt x="155" y="63"/>
                  </a:lnTo>
                  <a:lnTo>
                    <a:pt x="155" y="68"/>
                  </a:lnTo>
                  <a:lnTo>
                    <a:pt x="155" y="70"/>
                  </a:lnTo>
                  <a:lnTo>
                    <a:pt x="155" y="71"/>
                  </a:lnTo>
                  <a:lnTo>
                    <a:pt x="155" y="74"/>
                  </a:lnTo>
                  <a:lnTo>
                    <a:pt x="156" y="75"/>
                  </a:lnTo>
                  <a:lnTo>
                    <a:pt x="156" y="77"/>
                  </a:lnTo>
                  <a:lnTo>
                    <a:pt x="156" y="78"/>
                  </a:lnTo>
                  <a:lnTo>
                    <a:pt x="157" y="80"/>
                  </a:lnTo>
                  <a:lnTo>
                    <a:pt x="158" y="81"/>
                  </a:lnTo>
                  <a:lnTo>
                    <a:pt x="158" y="82"/>
                  </a:lnTo>
                  <a:lnTo>
                    <a:pt x="160" y="85"/>
                  </a:lnTo>
                  <a:lnTo>
                    <a:pt x="162" y="90"/>
                  </a:lnTo>
                  <a:lnTo>
                    <a:pt x="163" y="96"/>
                  </a:lnTo>
                  <a:lnTo>
                    <a:pt x="163" y="98"/>
                  </a:lnTo>
                  <a:lnTo>
                    <a:pt x="162" y="98"/>
                  </a:lnTo>
                  <a:lnTo>
                    <a:pt x="160" y="100"/>
                  </a:lnTo>
                  <a:lnTo>
                    <a:pt x="158" y="102"/>
                  </a:lnTo>
                  <a:lnTo>
                    <a:pt x="157" y="102"/>
                  </a:lnTo>
                  <a:lnTo>
                    <a:pt x="154" y="103"/>
                  </a:lnTo>
                  <a:lnTo>
                    <a:pt x="152" y="104"/>
                  </a:lnTo>
                  <a:lnTo>
                    <a:pt x="151" y="104"/>
                  </a:lnTo>
                  <a:lnTo>
                    <a:pt x="148" y="105"/>
                  </a:lnTo>
                  <a:lnTo>
                    <a:pt x="146" y="106"/>
                  </a:lnTo>
                  <a:lnTo>
                    <a:pt x="139" y="107"/>
                  </a:lnTo>
                  <a:lnTo>
                    <a:pt x="133" y="109"/>
                  </a:lnTo>
                  <a:lnTo>
                    <a:pt x="126" y="109"/>
                  </a:lnTo>
                  <a:lnTo>
                    <a:pt x="124" y="110"/>
                  </a:lnTo>
                  <a:lnTo>
                    <a:pt x="118" y="111"/>
                  </a:lnTo>
                  <a:lnTo>
                    <a:pt x="112" y="111"/>
                  </a:lnTo>
                  <a:lnTo>
                    <a:pt x="98" y="113"/>
                  </a:lnTo>
                  <a:lnTo>
                    <a:pt x="96" y="113"/>
                  </a:lnTo>
                  <a:lnTo>
                    <a:pt x="94" y="114"/>
                  </a:lnTo>
                  <a:lnTo>
                    <a:pt x="92" y="114"/>
                  </a:lnTo>
                  <a:lnTo>
                    <a:pt x="84" y="115"/>
                  </a:lnTo>
                  <a:lnTo>
                    <a:pt x="75" y="115"/>
                  </a:lnTo>
                  <a:lnTo>
                    <a:pt x="72" y="115"/>
                  </a:lnTo>
                  <a:lnTo>
                    <a:pt x="70" y="115"/>
                  </a:lnTo>
                  <a:lnTo>
                    <a:pt x="63" y="116"/>
                  </a:lnTo>
                  <a:lnTo>
                    <a:pt x="60" y="116"/>
                  </a:lnTo>
                  <a:lnTo>
                    <a:pt x="59" y="116"/>
                  </a:lnTo>
                  <a:lnTo>
                    <a:pt x="58" y="115"/>
                  </a:lnTo>
                  <a:lnTo>
                    <a:pt x="57" y="114"/>
                  </a:lnTo>
                  <a:lnTo>
                    <a:pt x="55" y="114"/>
                  </a:lnTo>
                  <a:lnTo>
                    <a:pt x="54" y="113"/>
                  </a:lnTo>
                  <a:lnTo>
                    <a:pt x="51" y="112"/>
                  </a:lnTo>
                  <a:lnTo>
                    <a:pt x="50" y="111"/>
                  </a:lnTo>
                  <a:lnTo>
                    <a:pt x="49" y="111"/>
                  </a:lnTo>
                  <a:lnTo>
                    <a:pt x="48" y="111"/>
                  </a:lnTo>
                  <a:lnTo>
                    <a:pt x="46" y="111"/>
                  </a:lnTo>
                  <a:lnTo>
                    <a:pt x="33" y="111"/>
                  </a:lnTo>
                  <a:lnTo>
                    <a:pt x="32" y="111"/>
                  </a:lnTo>
                  <a:lnTo>
                    <a:pt x="30" y="110"/>
                  </a:lnTo>
                  <a:lnTo>
                    <a:pt x="29" y="110"/>
                  </a:lnTo>
                  <a:lnTo>
                    <a:pt x="27" y="110"/>
                  </a:lnTo>
                  <a:lnTo>
                    <a:pt x="25" y="109"/>
                  </a:lnTo>
                  <a:lnTo>
                    <a:pt x="24" y="109"/>
                  </a:lnTo>
                  <a:lnTo>
                    <a:pt x="21" y="107"/>
                  </a:lnTo>
                  <a:lnTo>
                    <a:pt x="20" y="107"/>
                  </a:lnTo>
                  <a:lnTo>
                    <a:pt x="19" y="106"/>
                  </a:lnTo>
                  <a:lnTo>
                    <a:pt x="18" y="106"/>
                  </a:lnTo>
                  <a:lnTo>
                    <a:pt x="16" y="105"/>
                  </a:lnTo>
                  <a:lnTo>
                    <a:pt x="13" y="103"/>
                  </a:lnTo>
                  <a:lnTo>
                    <a:pt x="12" y="102"/>
                  </a:lnTo>
                  <a:lnTo>
                    <a:pt x="11" y="100"/>
                  </a:lnTo>
                  <a:lnTo>
                    <a:pt x="9" y="98"/>
                  </a:lnTo>
                  <a:lnTo>
                    <a:pt x="7" y="95"/>
                  </a:lnTo>
                  <a:lnTo>
                    <a:pt x="6" y="93"/>
                  </a:lnTo>
                  <a:lnTo>
                    <a:pt x="6" y="92"/>
                  </a:lnTo>
                  <a:lnTo>
                    <a:pt x="5" y="90"/>
                  </a:lnTo>
                  <a:lnTo>
                    <a:pt x="5" y="88"/>
                  </a:lnTo>
                  <a:lnTo>
                    <a:pt x="5" y="82"/>
                  </a:lnTo>
                  <a:lnTo>
                    <a:pt x="4" y="75"/>
                  </a:lnTo>
                  <a:lnTo>
                    <a:pt x="4" y="68"/>
                  </a:lnTo>
                  <a:lnTo>
                    <a:pt x="4" y="62"/>
                  </a:lnTo>
                  <a:lnTo>
                    <a:pt x="4" y="57"/>
                  </a:lnTo>
                  <a:lnTo>
                    <a:pt x="3" y="50"/>
                  </a:lnTo>
                  <a:lnTo>
                    <a:pt x="3" y="42"/>
                  </a:lnTo>
                  <a:lnTo>
                    <a:pt x="2" y="35"/>
                  </a:lnTo>
                  <a:lnTo>
                    <a:pt x="1" y="30"/>
                  </a:lnTo>
                  <a:lnTo>
                    <a:pt x="1" y="28"/>
                  </a:lnTo>
                  <a:lnTo>
                    <a:pt x="0" y="27"/>
                  </a:lnTo>
                  <a:lnTo>
                    <a:pt x="0" y="25"/>
                  </a:lnTo>
                  <a:lnTo>
                    <a:pt x="0" y="23"/>
                  </a:lnTo>
                  <a:lnTo>
                    <a:pt x="0" y="21"/>
                  </a:lnTo>
                  <a:lnTo>
                    <a:pt x="0" y="20"/>
                  </a:lnTo>
                  <a:lnTo>
                    <a:pt x="0" y="19"/>
                  </a:lnTo>
                  <a:lnTo>
                    <a:pt x="1" y="18"/>
                  </a:lnTo>
                  <a:lnTo>
                    <a:pt x="2" y="16"/>
                  </a:lnTo>
                  <a:lnTo>
                    <a:pt x="3" y="14"/>
                  </a:lnTo>
                  <a:lnTo>
                    <a:pt x="3" y="12"/>
                  </a:lnTo>
                  <a:lnTo>
                    <a:pt x="3" y="11"/>
                  </a:lnTo>
                  <a:lnTo>
                    <a:pt x="3" y="10"/>
                  </a:lnTo>
                  <a:lnTo>
                    <a:pt x="3" y="9"/>
                  </a:lnTo>
                  <a:lnTo>
                    <a:pt x="3" y="8"/>
                  </a:lnTo>
                  <a:lnTo>
                    <a:pt x="159" y="0"/>
                  </a:lnTo>
                </a:path>
              </a:pathLst>
            </a:custGeom>
            <a:solidFill>
              <a:srgbClr val="000000"/>
            </a:solidFill>
            <a:ln w="63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807" name="Freeform 735"/>
            <p:cNvSpPr>
              <a:spLocks/>
            </p:cNvSpPr>
            <p:nvPr/>
          </p:nvSpPr>
          <p:spPr bwMode="auto">
            <a:xfrm>
              <a:off x="103" y="75"/>
              <a:ext cx="73" cy="72"/>
            </a:xfrm>
            <a:custGeom>
              <a:avLst/>
              <a:gdLst>
                <a:gd name="T0" fmla="*/ 72 w 73"/>
                <a:gd name="T1" fmla="*/ 30 h 72"/>
                <a:gd name="T2" fmla="*/ 57 w 73"/>
                <a:gd name="T3" fmla="*/ 2 h 72"/>
                <a:gd name="T4" fmla="*/ 40 w 73"/>
                <a:gd name="T5" fmla="*/ 0 h 72"/>
                <a:gd name="T6" fmla="*/ 42 w 73"/>
                <a:gd name="T7" fmla="*/ 15 h 72"/>
                <a:gd name="T8" fmla="*/ 12 w 73"/>
                <a:gd name="T9" fmla="*/ 8 h 72"/>
                <a:gd name="T10" fmla="*/ 18 w 73"/>
                <a:gd name="T11" fmla="*/ 24 h 72"/>
                <a:gd name="T12" fmla="*/ 0 w 73"/>
                <a:gd name="T13" fmla="*/ 39 h 72"/>
                <a:gd name="T14" fmla="*/ 28 w 73"/>
                <a:gd name="T15" fmla="*/ 48 h 72"/>
                <a:gd name="T16" fmla="*/ 26 w 73"/>
                <a:gd name="T17" fmla="*/ 64 h 72"/>
                <a:gd name="T18" fmla="*/ 53 w 73"/>
                <a:gd name="T19" fmla="*/ 57 h 72"/>
                <a:gd name="T20" fmla="*/ 60 w 73"/>
                <a:gd name="T21" fmla="*/ 71 h 72"/>
                <a:gd name="T22" fmla="*/ 72 w 73"/>
                <a:gd name="T23" fmla="*/ 38 h 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3" h="72">
                  <a:moveTo>
                    <a:pt x="72" y="30"/>
                  </a:moveTo>
                  <a:lnTo>
                    <a:pt x="57" y="2"/>
                  </a:lnTo>
                  <a:lnTo>
                    <a:pt x="40" y="0"/>
                  </a:lnTo>
                  <a:lnTo>
                    <a:pt x="42" y="15"/>
                  </a:lnTo>
                  <a:lnTo>
                    <a:pt x="12" y="8"/>
                  </a:lnTo>
                  <a:lnTo>
                    <a:pt x="18" y="24"/>
                  </a:lnTo>
                  <a:lnTo>
                    <a:pt x="0" y="39"/>
                  </a:lnTo>
                  <a:lnTo>
                    <a:pt x="28" y="48"/>
                  </a:lnTo>
                  <a:lnTo>
                    <a:pt x="26" y="64"/>
                  </a:lnTo>
                  <a:lnTo>
                    <a:pt x="53" y="57"/>
                  </a:lnTo>
                  <a:lnTo>
                    <a:pt x="60" y="71"/>
                  </a:lnTo>
                  <a:lnTo>
                    <a:pt x="72" y="38"/>
                  </a:lnTo>
                </a:path>
              </a:pathLst>
            </a:custGeom>
            <a:solidFill>
              <a:srgbClr val="FF3300"/>
            </a:solidFill>
            <a:ln w="63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808" name="Freeform 736"/>
            <p:cNvSpPr>
              <a:spLocks/>
            </p:cNvSpPr>
            <p:nvPr/>
          </p:nvSpPr>
          <p:spPr bwMode="auto">
            <a:xfrm>
              <a:off x="146" y="100"/>
              <a:ext cx="28" cy="21"/>
            </a:xfrm>
            <a:custGeom>
              <a:avLst/>
              <a:gdLst>
                <a:gd name="T0" fmla="*/ 26 w 28"/>
                <a:gd name="T1" fmla="*/ 7 h 21"/>
                <a:gd name="T2" fmla="*/ 24 w 28"/>
                <a:gd name="T3" fmla="*/ 3 h 21"/>
                <a:gd name="T4" fmla="*/ 18 w 28"/>
                <a:gd name="T5" fmla="*/ 0 h 21"/>
                <a:gd name="T6" fmla="*/ 12 w 28"/>
                <a:gd name="T7" fmla="*/ 0 h 21"/>
                <a:gd name="T8" fmla="*/ 8 w 28"/>
                <a:gd name="T9" fmla="*/ 2 h 21"/>
                <a:gd name="T10" fmla="*/ 9 w 28"/>
                <a:gd name="T11" fmla="*/ 3 h 21"/>
                <a:gd name="T12" fmla="*/ 7 w 28"/>
                <a:gd name="T13" fmla="*/ 5 h 21"/>
                <a:gd name="T14" fmla="*/ 0 w 28"/>
                <a:gd name="T15" fmla="*/ 10 h 21"/>
                <a:gd name="T16" fmla="*/ 0 w 28"/>
                <a:gd name="T17" fmla="*/ 12 h 21"/>
                <a:gd name="T18" fmla="*/ 12 w 28"/>
                <a:gd name="T19" fmla="*/ 20 h 21"/>
                <a:gd name="T20" fmla="*/ 27 w 28"/>
                <a:gd name="T21" fmla="*/ 14 h 2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8" h="21">
                  <a:moveTo>
                    <a:pt x="26" y="7"/>
                  </a:moveTo>
                  <a:lnTo>
                    <a:pt x="24" y="3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9" y="3"/>
                  </a:lnTo>
                  <a:lnTo>
                    <a:pt x="7" y="5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27" y="14"/>
                  </a:lnTo>
                </a:path>
              </a:pathLst>
            </a:custGeom>
            <a:solidFill>
              <a:srgbClr val="FF9900"/>
            </a:solidFill>
            <a:ln w="63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809" name="Freeform 737"/>
            <p:cNvSpPr>
              <a:spLocks/>
            </p:cNvSpPr>
            <p:nvPr/>
          </p:nvSpPr>
          <p:spPr bwMode="auto">
            <a:xfrm>
              <a:off x="172" y="106"/>
              <a:ext cx="25" cy="11"/>
            </a:xfrm>
            <a:custGeom>
              <a:avLst/>
              <a:gdLst>
                <a:gd name="T0" fmla="*/ 24 w 25"/>
                <a:gd name="T1" fmla="*/ 0 h 11"/>
                <a:gd name="T2" fmla="*/ 2 w 25"/>
                <a:gd name="T3" fmla="*/ 1 h 11"/>
                <a:gd name="T4" fmla="*/ 0 w 25"/>
                <a:gd name="T5" fmla="*/ 4 h 11"/>
                <a:gd name="T6" fmla="*/ 1 w 25"/>
                <a:gd name="T7" fmla="*/ 7 h 11"/>
                <a:gd name="T8" fmla="*/ 3 w 25"/>
                <a:gd name="T9" fmla="*/ 10 h 11"/>
                <a:gd name="T10" fmla="*/ 23 w 25"/>
                <a:gd name="T11" fmla="*/ 8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" h="11">
                  <a:moveTo>
                    <a:pt x="24" y="0"/>
                  </a:moveTo>
                  <a:lnTo>
                    <a:pt x="2" y="1"/>
                  </a:lnTo>
                  <a:lnTo>
                    <a:pt x="0" y="4"/>
                  </a:lnTo>
                  <a:lnTo>
                    <a:pt x="1" y="7"/>
                  </a:lnTo>
                  <a:lnTo>
                    <a:pt x="3" y="10"/>
                  </a:lnTo>
                  <a:lnTo>
                    <a:pt x="23" y="8"/>
                  </a:lnTo>
                </a:path>
              </a:pathLst>
            </a:custGeom>
            <a:solidFill>
              <a:srgbClr val="B2B2B2"/>
            </a:solidFill>
            <a:ln w="63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810" name="Freeform 738"/>
            <p:cNvSpPr>
              <a:spLocks/>
            </p:cNvSpPr>
            <p:nvPr/>
          </p:nvSpPr>
          <p:spPr bwMode="auto">
            <a:xfrm>
              <a:off x="52" y="66"/>
              <a:ext cx="43" cy="100"/>
            </a:xfrm>
            <a:custGeom>
              <a:avLst/>
              <a:gdLst>
                <a:gd name="T0" fmla="*/ 40 w 43"/>
                <a:gd name="T1" fmla="*/ 0 h 100"/>
                <a:gd name="T2" fmla="*/ 42 w 43"/>
                <a:gd name="T3" fmla="*/ 3 h 100"/>
                <a:gd name="T4" fmla="*/ 41 w 43"/>
                <a:gd name="T5" fmla="*/ 7 h 100"/>
                <a:gd name="T6" fmla="*/ 5 w 43"/>
                <a:gd name="T7" fmla="*/ 15 h 100"/>
                <a:gd name="T8" fmla="*/ 11 w 43"/>
                <a:gd name="T9" fmla="*/ 99 h 100"/>
                <a:gd name="T10" fmla="*/ 5 w 43"/>
                <a:gd name="T11" fmla="*/ 96 h 100"/>
                <a:gd name="T12" fmla="*/ 0 w 43"/>
                <a:gd name="T13" fmla="*/ 18 h 100"/>
                <a:gd name="T14" fmla="*/ 0 w 43"/>
                <a:gd name="T15" fmla="*/ 11 h 100"/>
                <a:gd name="T16" fmla="*/ 40 w 43"/>
                <a:gd name="T17" fmla="*/ 0 h 1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" h="100">
                  <a:moveTo>
                    <a:pt x="40" y="0"/>
                  </a:moveTo>
                  <a:lnTo>
                    <a:pt x="42" y="3"/>
                  </a:lnTo>
                  <a:lnTo>
                    <a:pt x="41" y="7"/>
                  </a:lnTo>
                  <a:lnTo>
                    <a:pt x="5" y="15"/>
                  </a:lnTo>
                  <a:lnTo>
                    <a:pt x="11" y="99"/>
                  </a:lnTo>
                  <a:lnTo>
                    <a:pt x="5" y="96"/>
                  </a:lnTo>
                  <a:lnTo>
                    <a:pt x="0" y="18"/>
                  </a:lnTo>
                  <a:lnTo>
                    <a:pt x="0" y="11"/>
                  </a:lnTo>
                  <a:lnTo>
                    <a:pt x="40" y="0"/>
                  </a:lnTo>
                </a:path>
              </a:pathLst>
            </a:custGeom>
            <a:solidFill>
              <a:srgbClr val="B2B2B2"/>
            </a:solidFill>
            <a:ln w="63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811" name="Freeform 739"/>
            <p:cNvSpPr>
              <a:spLocks/>
            </p:cNvSpPr>
            <p:nvPr/>
          </p:nvSpPr>
          <p:spPr bwMode="auto">
            <a:xfrm>
              <a:off x="63" y="65"/>
              <a:ext cx="44" cy="104"/>
            </a:xfrm>
            <a:custGeom>
              <a:avLst/>
              <a:gdLst>
                <a:gd name="T0" fmla="*/ 41 w 44"/>
                <a:gd name="T1" fmla="*/ 0 h 104"/>
                <a:gd name="T2" fmla="*/ 43 w 44"/>
                <a:gd name="T3" fmla="*/ 3 h 104"/>
                <a:gd name="T4" fmla="*/ 42 w 44"/>
                <a:gd name="T5" fmla="*/ 7 h 104"/>
                <a:gd name="T6" fmla="*/ 5 w 44"/>
                <a:gd name="T7" fmla="*/ 16 h 104"/>
                <a:gd name="T8" fmla="*/ 11 w 44"/>
                <a:gd name="T9" fmla="*/ 103 h 104"/>
                <a:gd name="T10" fmla="*/ 5 w 44"/>
                <a:gd name="T11" fmla="*/ 99 h 104"/>
                <a:gd name="T12" fmla="*/ 0 w 44"/>
                <a:gd name="T13" fmla="*/ 18 h 104"/>
                <a:gd name="T14" fmla="*/ 0 w 44"/>
                <a:gd name="T15" fmla="*/ 12 h 104"/>
                <a:gd name="T16" fmla="*/ 41 w 44"/>
                <a:gd name="T17" fmla="*/ 0 h 10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4" h="104">
                  <a:moveTo>
                    <a:pt x="41" y="0"/>
                  </a:moveTo>
                  <a:lnTo>
                    <a:pt x="43" y="3"/>
                  </a:lnTo>
                  <a:lnTo>
                    <a:pt x="42" y="7"/>
                  </a:lnTo>
                  <a:lnTo>
                    <a:pt x="5" y="16"/>
                  </a:lnTo>
                  <a:lnTo>
                    <a:pt x="11" y="103"/>
                  </a:lnTo>
                  <a:lnTo>
                    <a:pt x="5" y="99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41" y="0"/>
                  </a:lnTo>
                </a:path>
              </a:pathLst>
            </a:custGeom>
            <a:solidFill>
              <a:srgbClr val="B2B2B2"/>
            </a:solidFill>
            <a:ln w="63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812" name="Freeform 740"/>
            <p:cNvSpPr>
              <a:spLocks/>
            </p:cNvSpPr>
            <p:nvPr/>
          </p:nvSpPr>
          <p:spPr bwMode="auto">
            <a:xfrm>
              <a:off x="76" y="63"/>
              <a:ext cx="44" cy="107"/>
            </a:xfrm>
            <a:custGeom>
              <a:avLst/>
              <a:gdLst>
                <a:gd name="T0" fmla="*/ 41 w 44"/>
                <a:gd name="T1" fmla="*/ 0 h 107"/>
                <a:gd name="T2" fmla="*/ 43 w 44"/>
                <a:gd name="T3" fmla="*/ 3 h 107"/>
                <a:gd name="T4" fmla="*/ 42 w 44"/>
                <a:gd name="T5" fmla="*/ 7 h 107"/>
                <a:gd name="T6" fmla="*/ 5 w 44"/>
                <a:gd name="T7" fmla="*/ 16 h 107"/>
                <a:gd name="T8" fmla="*/ 11 w 44"/>
                <a:gd name="T9" fmla="*/ 106 h 107"/>
                <a:gd name="T10" fmla="*/ 5 w 44"/>
                <a:gd name="T11" fmla="*/ 102 h 107"/>
                <a:gd name="T12" fmla="*/ 0 w 44"/>
                <a:gd name="T13" fmla="*/ 19 h 107"/>
                <a:gd name="T14" fmla="*/ 0 w 44"/>
                <a:gd name="T15" fmla="*/ 12 h 107"/>
                <a:gd name="T16" fmla="*/ 41 w 44"/>
                <a:gd name="T17" fmla="*/ 0 h 10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4" h="107">
                  <a:moveTo>
                    <a:pt x="41" y="0"/>
                  </a:moveTo>
                  <a:lnTo>
                    <a:pt x="43" y="3"/>
                  </a:lnTo>
                  <a:lnTo>
                    <a:pt x="42" y="7"/>
                  </a:lnTo>
                  <a:lnTo>
                    <a:pt x="5" y="16"/>
                  </a:lnTo>
                  <a:lnTo>
                    <a:pt x="11" y="106"/>
                  </a:lnTo>
                  <a:lnTo>
                    <a:pt x="5" y="102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41" y="0"/>
                  </a:lnTo>
                </a:path>
              </a:pathLst>
            </a:custGeom>
            <a:solidFill>
              <a:srgbClr val="B2B2B2"/>
            </a:solidFill>
            <a:ln w="63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813" name="Freeform 741"/>
            <p:cNvSpPr>
              <a:spLocks/>
            </p:cNvSpPr>
            <p:nvPr/>
          </p:nvSpPr>
          <p:spPr bwMode="auto">
            <a:xfrm>
              <a:off x="90" y="62"/>
              <a:ext cx="44" cy="113"/>
            </a:xfrm>
            <a:custGeom>
              <a:avLst/>
              <a:gdLst>
                <a:gd name="T0" fmla="*/ 41 w 44"/>
                <a:gd name="T1" fmla="*/ 0 h 113"/>
                <a:gd name="T2" fmla="*/ 43 w 44"/>
                <a:gd name="T3" fmla="*/ 3 h 113"/>
                <a:gd name="T4" fmla="*/ 42 w 44"/>
                <a:gd name="T5" fmla="*/ 7 h 113"/>
                <a:gd name="T6" fmla="*/ 6 w 44"/>
                <a:gd name="T7" fmla="*/ 17 h 113"/>
                <a:gd name="T8" fmla="*/ 11 w 44"/>
                <a:gd name="T9" fmla="*/ 112 h 113"/>
                <a:gd name="T10" fmla="*/ 6 w 44"/>
                <a:gd name="T11" fmla="*/ 108 h 113"/>
                <a:gd name="T12" fmla="*/ 0 w 44"/>
                <a:gd name="T13" fmla="*/ 20 h 113"/>
                <a:gd name="T14" fmla="*/ 0 w 44"/>
                <a:gd name="T15" fmla="*/ 12 h 113"/>
                <a:gd name="T16" fmla="*/ 41 w 44"/>
                <a:gd name="T17" fmla="*/ 0 h 1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4" h="113">
                  <a:moveTo>
                    <a:pt x="41" y="0"/>
                  </a:moveTo>
                  <a:lnTo>
                    <a:pt x="43" y="3"/>
                  </a:lnTo>
                  <a:lnTo>
                    <a:pt x="42" y="7"/>
                  </a:lnTo>
                  <a:lnTo>
                    <a:pt x="6" y="17"/>
                  </a:lnTo>
                  <a:lnTo>
                    <a:pt x="11" y="112"/>
                  </a:lnTo>
                  <a:lnTo>
                    <a:pt x="6" y="108"/>
                  </a:lnTo>
                  <a:lnTo>
                    <a:pt x="0" y="20"/>
                  </a:lnTo>
                  <a:lnTo>
                    <a:pt x="0" y="12"/>
                  </a:lnTo>
                  <a:lnTo>
                    <a:pt x="41" y="0"/>
                  </a:lnTo>
                </a:path>
              </a:pathLst>
            </a:custGeom>
            <a:solidFill>
              <a:srgbClr val="B2B2B2"/>
            </a:solidFill>
            <a:ln w="63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</p:grpSp>
      <p:grpSp>
        <p:nvGrpSpPr>
          <p:cNvPr id="3841" name="Group 1712"/>
          <p:cNvGrpSpPr>
            <a:grpSpLocks/>
          </p:cNvGrpSpPr>
          <p:nvPr/>
        </p:nvGrpSpPr>
        <p:grpSpPr bwMode="auto">
          <a:xfrm>
            <a:off x="2642410" y="6273898"/>
            <a:ext cx="607007" cy="415503"/>
            <a:chOff x="1267370" y="31540"/>
            <a:chExt cx="372" cy="229"/>
          </a:xfrm>
        </p:grpSpPr>
        <p:sp>
          <p:nvSpPr>
            <p:cNvPr id="3842" name="Freeform 1713"/>
            <p:cNvSpPr>
              <a:spLocks/>
            </p:cNvSpPr>
            <p:nvPr/>
          </p:nvSpPr>
          <p:spPr bwMode="auto">
            <a:xfrm>
              <a:off x="1267439" y="31558"/>
              <a:ext cx="15" cy="56"/>
            </a:xfrm>
            <a:custGeom>
              <a:avLst/>
              <a:gdLst>
                <a:gd name="T0" fmla="*/ 14 w 15"/>
                <a:gd name="T1" fmla="*/ 0 h 56"/>
                <a:gd name="T2" fmla="*/ 0 w 15"/>
                <a:gd name="T3" fmla="*/ 14 h 56"/>
                <a:gd name="T4" fmla="*/ 2 w 15"/>
                <a:gd name="T5" fmla="*/ 55 h 56"/>
                <a:gd name="T6" fmla="*/ 14 w 15"/>
                <a:gd name="T7" fmla="*/ 54 h 56"/>
                <a:gd name="T8" fmla="*/ 14 w 15"/>
                <a:gd name="T9" fmla="*/ 0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56">
                  <a:moveTo>
                    <a:pt x="14" y="0"/>
                  </a:moveTo>
                  <a:lnTo>
                    <a:pt x="0" y="14"/>
                  </a:lnTo>
                  <a:lnTo>
                    <a:pt x="2" y="55"/>
                  </a:lnTo>
                  <a:lnTo>
                    <a:pt x="14" y="54"/>
                  </a:lnTo>
                  <a:lnTo>
                    <a:pt x="14" y="0"/>
                  </a:lnTo>
                </a:path>
              </a:pathLst>
            </a:custGeom>
            <a:solidFill>
              <a:srgbClr val="EAEAEA"/>
            </a:solidFill>
            <a:ln w="63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843" name="Freeform 1714"/>
            <p:cNvSpPr>
              <a:spLocks/>
            </p:cNvSpPr>
            <p:nvPr/>
          </p:nvSpPr>
          <p:spPr bwMode="auto">
            <a:xfrm>
              <a:off x="1267451" y="31557"/>
              <a:ext cx="25" cy="50"/>
            </a:xfrm>
            <a:custGeom>
              <a:avLst/>
              <a:gdLst>
                <a:gd name="T0" fmla="*/ 24 w 25"/>
                <a:gd name="T1" fmla="*/ 49 h 50"/>
                <a:gd name="T2" fmla="*/ 24 w 25"/>
                <a:gd name="T3" fmla="*/ 2 h 50"/>
                <a:gd name="T4" fmla="*/ 0 w 25"/>
                <a:gd name="T5" fmla="*/ 0 h 50"/>
                <a:gd name="T6" fmla="*/ 0 w 25"/>
                <a:gd name="T7" fmla="*/ 49 h 50"/>
                <a:gd name="T8" fmla="*/ 24 w 25"/>
                <a:gd name="T9" fmla="*/ 49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" h="50">
                  <a:moveTo>
                    <a:pt x="24" y="49"/>
                  </a:moveTo>
                  <a:lnTo>
                    <a:pt x="24" y="2"/>
                  </a:lnTo>
                  <a:lnTo>
                    <a:pt x="0" y="0"/>
                  </a:lnTo>
                  <a:lnTo>
                    <a:pt x="0" y="49"/>
                  </a:lnTo>
                  <a:lnTo>
                    <a:pt x="24" y="49"/>
                  </a:lnTo>
                </a:path>
              </a:pathLst>
            </a:custGeom>
            <a:solidFill>
              <a:srgbClr val="DDDDDD"/>
            </a:solidFill>
            <a:ln w="63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844" name="Freeform 1715"/>
            <p:cNvSpPr>
              <a:spLocks/>
            </p:cNvSpPr>
            <p:nvPr/>
          </p:nvSpPr>
          <p:spPr bwMode="auto">
            <a:xfrm>
              <a:off x="1267394" y="31601"/>
              <a:ext cx="65" cy="107"/>
            </a:xfrm>
            <a:custGeom>
              <a:avLst/>
              <a:gdLst>
                <a:gd name="T0" fmla="*/ 64 w 65"/>
                <a:gd name="T1" fmla="*/ 101 h 107"/>
                <a:gd name="T2" fmla="*/ 62 w 65"/>
                <a:gd name="T3" fmla="*/ 0 h 107"/>
                <a:gd name="T4" fmla="*/ 0 w 65"/>
                <a:gd name="T5" fmla="*/ 13 h 107"/>
                <a:gd name="T6" fmla="*/ 4 w 65"/>
                <a:gd name="T7" fmla="*/ 106 h 107"/>
                <a:gd name="T8" fmla="*/ 64 w 65"/>
                <a:gd name="T9" fmla="*/ 101 h 1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5" h="107">
                  <a:moveTo>
                    <a:pt x="64" y="101"/>
                  </a:moveTo>
                  <a:lnTo>
                    <a:pt x="62" y="0"/>
                  </a:lnTo>
                  <a:lnTo>
                    <a:pt x="0" y="13"/>
                  </a:lnTo>
                  <a:lnTo>
                    <a:pt x="4" y="106"/>
                  </a:lnTo>
                  <a:lnTo>
                    <a:pt x="64" y="101"/>
                  </a:lnTo>
                </a:path>
              </a:pathLst>
            </a:custGeom>
            <a:solidFill>
              <a:srgbClr val="EAEAEA"/>
            </a:solidFill>
            <a:ln w="63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845" name="Freeform 1716"/>
            <p:cNvSpPr>
              <a:spLocks/>
            </p:cNvSpPr>
            <p:nvPr/>
          </p:nvSpPr>
          <p:spPr bwMode="auto">
            <a:xfrm>
              <a:off x="1267455" y="31601"/>
              <a:ext cx="30" cy="100"/>
            </a:xfrm>
            <a:custGeom>
              <a:avLst/>
              <a:gdLst>
                <a:gd name="T0" fmla="*/ 26 w 30"/>
                <a:gd name="T1" fmla="*/ 3 h 100"/>
                <a:gd name="T2" fmla="*/ 0 w 30"/>
                <a:gd name="T3" fmla="*/ 0 h 100"/>
                <a:gd name="T4" fmla="*/ 2 w 30"/>
                <a:gd name="T5" fmla="*/ 99 h 100"/>
                <a:gd name="T6" fmla="*/ 29 w 30"/>
                <a:gd name="T7" fmla="*/ 97 h 100"/>
                <a:gd name="T8" fmla="*/ 26 w 30"/>
                <a:gd name="T9" fmla="*/ 3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" h="100">
                  <a:moveTo>
                    <a:pt x="26" y="3"/>
                  </a:moveTo>
                  <a:lnTo>
                    <a:pt x="0" y="0"/>
                  </a:lnTo>
                  <a:lnTo>
                    <a:pt x="2" y="99"/>
                  </a:lnTo>
                  <a:lnTo>
                    <a:pt x="29" y="97"/>
                  </a:lnTo>
                  <a:lnTo>
                    <a:pt x="26" y="3"/>
                  </a:lnTo>
                </a:path>
              </a:pathLst>
            </a:custGeom>
            <a:solidFill>
              <a:srgbClr val="DDDDDD"/>
            </a:solidFill>
            <a:ln w="63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846" name="Freeform 1717"/>
            <p:cNvSpPr>
              <a:spLocks/>
            </p:cNvSpPr>
            <p:nvPr/>
          </p:nvSpPr>
          <p:spPr bwMode="auto">
            <a:xfrm>
              <a:off x="1267534" y="31583"/>
              <a:ext cx="85" cy="114"/>
            </a:xfrm>
            <a:custGeom>
              <a:avLst/>
              <a:gdLst>
                <a:gd name="T0" fmla="*/ 83 w 85"/>
                <a:gd name="T1" fmla="*/ 105 h 114"/>
                <a:gd name="T2" fmla="*/ 83 w 85"/>
                <a:gd name="T3" fmla="*/ 99 h 114"/>
                <a:gd name="T4" fmla="*/ 84 w 85"/>
                <a:gd name="T5" fmla="*/ 13 h 114"/>
                <a:gd name="T6" fmla="*/ 0 w 85"/>
                <a:gd name="T7" fmla="*/ 0 h 114"/>
                <a:gd name="T8" fmla="*/ 1 w 85"/>
                <a:gd name="T9" fmla="*/ 113 h 114"/>
                <a:gd name="T10" fmla="*/ 83 w 85"/>
                <a:gd name="T11" fmla="*/ 105 h 1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5" h="114">
                  <a:moveTo>
                    <a:pt x="83" y="105"/>
                  </a:moveTo>
                  <a:lnTo>
                    <a:pt x="83" y="99"/>
                  </a:lnTo>
                  <a:lnTo>
                    <a:pt x="84" y="13"/>
                  </a:lnTo>
                  <a:lnTo>
                    <a:pt x="0" y="0"/>
                  </a:lnTo>
                  <a:lnTo>
                    <a:pt x="1" y="113"/>
                  </a:lnTo>
                  <a:lnTo>
                    <a:pt x="83" y="105"/>
                  </a:lnTo>
                </a:path>
              </a:pathLst>
            </a:custGeom>
            <a:solidFill>
              <a:srgbClr val="DDDDDD"/>
            </a:solidFill>
            <a:ln w="63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grpSp>
          <p:nvGrpSpPr>
            <p:cNvPr id="3847" name="Group 1718"/>
            <p:cNvGrpSpPr>
              <a:grpSpLocks/>
            </p:cNvGrpSpPr>
            <p:nvPr/>
          </p:nvGrpSpPr>
          <p:grpSpPr bwMode="auto">
            <a:xfrm>
              <a:off x="1267671" y="31540"/>
              <a:ext cx="71" cy="92"/>
              <a:chOff x="1267671" y="31540"/>
              <a:chExt cx="71" cy="92"/>
            </a:xfrm>
          </p:grpSpPr>
          <p:sp>
            <p:nvSpPr>
              <p:cNvPr id="3902" name="Oval 1719"/>
              <p:cNvSpPr>
                <a:spLocks noChangeArrowheads="1"/>
              </p:cNvSpPr>
              <p:nvPr/>
            </p:nvSpPr>
            <p:spPr bwMode="auto">
              <a:xfrm rot="120000" flipH="1">
                <a:off x="1267671" y="31540"/>
                <a:ext cx="71" cy="14"/>
              </a:xfrm>
              <a:prstGeom prst="ellipse">
                <a:avLst/>
              </a:prstGeom>
              <a:solidFill>
                <a:srgbClr val="EAEAEA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903" name="Freeform 1720"/>
              <p:cNvSpPr>
                <a:spLocks/>
              </p:cNvSpPr>
              <p:nvPr/>
            </p:nvSpPr>
            <p:spPr bwMode="auto">
              <a:xfrm>
                <a:off x="1267672" y="31546"/>
                <a:ext cx="70" cy="80"/>
              </a:xfrm>
              <a:custGeom>
                <a:avLst/>
                <a:gdLst>
                  <a:gd name="T0" fmla="*/ 69 w 70"/>
                  <a:gd name="T1" fmla="*/ 0 h 80"/>
                  <a:gd name="T2" fmla="*/ 66 w 70"/>
                  <a:gd name="T3" fmla="*/ 79 h 80"/>
                  <a:gd name="T4" fmla="*/ 2 w 70"/>
                  <a:gd name="T5" fmla="*/ 79 h 80"/>
                  <a:gd name="T6" fmla="*/ 0 w 70"/>
                  <a:gd name="T7" fmla="*/ 0 h 8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0" h="80">
                    <a:moveTo>
                      <a:pt x="69" y="0"/>
                    </a:moveTo>
                    <a:lnTo>
                      <a:pt x="66" y="79"/>
                    </a:lnTo>
                    <a:lnTo>
                      <a:pt x="2" y="79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AEAEA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904" name="Oval 1721"/>
              <p:cNvSpPr>
                <a:spLocks noChangeArrowheads="1"/>
              </p:cNvSpPr>
              <p:nvPr/>
            </p:nvSpPr>
            <p:spPr bwMode="auto">
              <a:xfrm rot="120000" flipH="1">
                <a:off x="1267673" y="31618"/>
                <a:ext cx="65" cy="14"/>
              </a:xfrm>
              <a:prstGeom prst="ellipse">
                <a:avLst/>
              </a:prstGeom>
              <a:solidFill>
                <a:srgbClr val="DDDDDD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905" name="Oval 1722"/>
              <p:cNvSpPr>
                <a:spLocks noChangeArrowheads="1"/>
              </p:cNvSpPr>
              <p:nvPr/>
            </p:nvSpPr>
            <p:spPr bwMode="auto">
              <a:xfrm rot="180000" flipH="1">
                <a:off x="1267695" y="31623"/>
                <a:ext cx="21" cy="9"/>
              </a:xfrm>
              <a:prstGeom prst="ellipse">
                <a:avLst/>
              </a:prstGeom>
              <a:solidFill>
                <a:srgbClr val="EAEAEA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</p:grpSp>
        <p:sp>
          <p:nvSpPr>
            <p:cNvPr id="3848" name="Freeform 1723"/>
            <p:cNvSpPr>
              <a:spLocks/>
            </p:cNvSpPr>
            <p:nvPr/>
          </p:nvSpPr>
          <p:spPr bwMode="auto">
            <a:xfrm>
              <a:off x="1267658" y="31628"/>
              <a:ext cx="58" cy="57"/>
            </a:xfrm>
            <a:custGeom>
              <a:avLst/>
              <a:gdLst>
                <a:gd name="T0" fmla="*/ 57 w 58"/>
                <a:gd name="T1" fmla="*/ 1 h 57"/>
                <a:gd name="T2" fmla="*/ 57 w 58"/>
                <a:gd name="T3" fmla="*/ 30 h 57"/>
                <a:gd name="T4" fmla="*/ 56 w 58"/>
                <a:gd name="T5" fmla="*/ 38 h 57"/>
                <a:gd name="T6" fmla="*/ 54 w 58"/>
                <a:gd name="T7" fmla="*/ 44 h 57"/>
                <a:gd name="T8" fmla="*/ 49 w 58"/>
                <a:gd name="T9" fmla="*/ 49 h 57"/>
                <a:gd name="T10" fmla="*/ 46 w 58"/>
                <a:gd name="T11" fmla="*/ 52 h 57"/>
                <a:gd name="T12" fmla="*/ 36 w 58"/>
                <a:gd name="T13" fmla="*/ 54 h 57"/>
                <a:gd name="T14" fmla="*/ 15 w 58"/>
                <a:gd name="T15" fmla="*/ 56 h 57"/>
                <a:gd name="T16" fmla="*/ 0 w 58"/>
                <a:gd name="T17" fmla="*/ 56 h 57"/>
                <a:gd name="T18" fmla="*/ 0 w 58"/>
                <a:gd name="T19" fmla="*/ 40 h 57"/>
                <a:gd name="T20" fmla="*/ 28 w 58"/>
                <a:gd name="T21" fmla="*/ 39 h 57"/>
                <a:gd name="T22" fmla="*/ 36 w 58"/>
                <a:gd name="T23" fmla="*/ 36 h 57"/>
                <a:gd name="T24" fmla="*/ 38 w 58"/>
                <a:gd name="T25" fmla="*/ 32 h 57"/>
                <a:gd name="T26" fmla="*/ 38 w 58"/>
                <a:gd name="T27" fmla="*/ 23 h 57"/>
                <a:gd name="T28" fmla="*/ 38 w 58"/>
                <a:gd name="T29" fmla="*/ 0 h 5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58" h="57">
                  <a:moveTo>
                    <a:pt x="57" y="1"/>
                  </a:moveTo>
                  <a:lnTo>
                    <a:pt x="57" y="30"/>
                  </a:lnTo>
                  <a:lnTo>
                    <a:pt x="56" y="38"/>
                  </a:lnTo>
                  <a:lnTo>
                    <a:pt x="54" y="44"/>
                  </a:lnTo>
                  <a:lnTo>
                    <a:pt x="49" y="49"/>
                  </a:lnTo>
                  <a:lnTo>
                    <a:pt x="46" y="52"/>
                  </a:lnTo>
                  <a:lnTo>
                    <a:pt x="36" y="54"/>
                  </a:lnTo>
                  <a:lnTo>
                    <a:pt x="15" y="56"/>
                  </a:lnTo>
                  <a:lnTo>
                    <a:pt x="0" y="56"/>
                  </a:lnTo>
                  <a:lnTo>
                    <a:pt x="0" y="40"/>
                  </a:lnTo>
                  <a:lnTo>
                    <a:pt x="28" y="39"/>
                  </a:lnTo>
                  <a:lnTo>
                    <a:pt x="36" y="36"/>
                  </a:lnTo>
                  <a:lnTo>
                    <a:pt x="38" y="32"/>
                  </a:lnTo>
                  <a:lnTo>
                    <a:pt x="38" y="23"/>
                  </a:lnTo>
                  <a:lnTo>
                    <a:pt x="38" y="0"/>
                  </a:lnTo>
                </a:path>
              </a:pathLst>
            </a:custGeom>
            <a:solidFill>
              <a:srgbClr val="EAEAEA"/>
            </a:solidFill>
            <a:ln w="63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grpSp>
          <p:nvGrpSpPr>
            <p:cNvPr id="3849" name="Group 1724"/>
            <p:cNvGrpSpPr>
              <a:grpSpLocks/>
            </p:cNvGrpSpPr>
            <p:nvPr/>
          </p:nvGrpSpPr>
          <p:grpSpPr bwMode="auto">
            <a:xfrm>
              <a:off x="1267643" y="31662"/>
              <a:ext cx="12" cy="28"/>
              <a:chOff x="1267643" y="31662"/>
              <a:chExt cx="12" cy="28"/>
            </a:xfrm>
          </p:grpSpPr>
          <p:sp>
            <p:nvSpPr>
              <p:cNvPr id="3900" name="Oval 1725"/>
              <p:cNvSpPr>
                <a:spLocks noChangeArrowheads="1"/>
              </p:cNvSpPr>
              <p:nvPr/>
            </p:nvSpPr>
            <p:spPr bwMode="auto">
              <a:xfrm flipH="1">
                <a:off x="1267643" y="31662"/>
                <a:ext cx="9" cy="28"/>
              </a:xfrm>
              <a:prstGeom prst="ellipse">
                <a:avLst/>
              </a:prstGeom>
              <a:solidFill>
                <a:srgbClr val="EAEAEA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901" name="Oval 1726"/>
              <p:cNvSpPr>
                <a:spLocks noChangeArrowheads="1"/>
              </p:cNvSpPr>
              <p:nvPr/>
            </p:nvSpPr>
            <p:spPr bwMode="auto">
              <a:xfrm flipH="1">
                <a:off x="1267645" y="31662"/>
                <a:ext cx="10" cy="28"/>
              </a:xfrm>
              <a:prstGeom prst="ellipse">
                <a:avLst/>
              </a:prstGeom>
              <a:solidFill>
                <a:srgbClr val="DDDDDD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</p:grpSp>
        <p:grpSp>
          <p:nvGrpSpPr>
            <p:cNvPr id="3850" name="Group 1727"/>
            <p:cNvGrpSpPr>
              <a:grpSpLocks/>
            </p:cNvGrpSpPr>
            <p:nvPr/>
          </p:nvGrpSpPr>
          <p:grpSpPr bwMode="auto">
            <a:xfrm>
              <a:off x="1267651" y="31635"/>
              <a:ext cx="13" cy="21"/>
              <a:chOff x="1267651" y="31635"/>
              <a:chExt cx="13" cy="21"/>
            </a:xfrm>
          </p:grpSpPr>
          <p:sp>
            <p:nvSpPr>
              <p:cNvPr id="3897" name="Oval 1728"/>
              <p:cNvSpPr>
                <a:spLocks noChangeArrowheads="1"/>
              </p:cNvSpPr>
              <p:nvPr/>
            </p:nvSpPr>
            <p:spPr bwMode="auto">
              <a:xfrm rot="120000" flipH="1">
                <a:off x="1267651" y="31635"/>
                <a:ext cx="12" cy="5"/>
              </a:xfrm>
              <a:prstGeom prst="ellipse">
                <a:avLst/>
              </a:prstGeom>
              <a:solidFill>
                <a:srgbClr val="EAEAEA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898" name="Freeform 1729"/>
              <p:cNvSpPr>
                <a:spLocks/>
              </p:cNvSpPr>
              <p:nvPr/>
            </p:nvSpPr>
            <p:spPr bwMode="auto">
              <a:xfrm>
                <a:off x="1267651" y="31639"/>
                <a:ext cx="13" cy="15"/>
              </a:xfrm>
              <a:custGeom>
                <a:avLst/>
                <a:gdLst>
                  <a:gd name="T0" fmla="*/ 12 w 13"/>
                  <a:gd name="T1" fmla="*/ 0 h 15"/>
                  <a:gd name="T2" fmla="*/ 12 w 13"/>
                  <a:gd name="T3" fmla="*/ 14 h 15"/>
                  <a:gd name="T4" fmla="*/ 1 w 13"/>
                  <a:gd name="T5" fmla="*/ 14 h 15"/>
                  <a:gd name="T6" fmla="*/ 0 w 13"/>
                  <a:gd name="T7" fmla="*/ 0 h 1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3" h="15">
                    <a:moveTo>
                      <a:pt x="12" y="0"/>
                    </a:moveTo>
                    <a:lnTo>
                      <a:pt x="12" y="14"/>
                    </a:lnTo>
                    <a:lnTo>
                      <a:pt x="1" y="1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AEAEA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899" name="Oval 1730"/>
              <p:cNvSpPr>
                <a:spLocks noChangeArrowheads="1"/>
              </p:cNvSpPr>
              <p:nvPr/>
            </p:nvSpPr>
            <p:spPr bwMode="auto">
              <a:xfrm rot="120000" flipH="1">
                <a:off x="1267651" y="31650"/>
                <a:ext cx="12" cy="6"/>
              </a:xfrm>
              <a:prstGeom prst="ellipse">
                <a:avLst/>
              </a:prstGeom>
              <a:solidFill>
                <a:srgbClr val="DDDDDD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</p:grpSp>
        <p:sp>
          <p:nvSpPr>
            <p:cNvPr id="3851" name="Freeform 1731"/>
            <p:cNvSpPr>
              <a:spLocks/>
            </p:cNvSpPr>
            <p:nvPr/>
          </p:nvSpPr>
          <p:spPr bwMode="auto">
            <a:xfrm>
              <a:off x="1267649" y="31654"/>
              <a:ext cx="15" cy="33"/>
            </a:xfrm>
            <a:custGeom>
              <a:avLst/>
              <a:gdLst>
                <a:gd name="T0" fmla="*/ 14 w 15"/>
                <a:gd name="T1" fmla="*/ 11 h 33"/>
                <a:gd name="T2" fmla="*/ 11 w 15"/>
                <a:gd name="T3" fmla="*/ 0 h 33"/>
                <a:gd name="T4" fmla="*/ 6 w 15"/>
                <a:gd name="T5" fmla="*/ 0 h 33"/>
                <a:gd name="T6" fmla="*/ 2 w 15"/>
                <a:gd name="T7" fmla="*/ 11 h 33"/>
                <a:gd name="T8" fmla="*/ 1 w 15"/>
                <a:gd name="T9" fmla="*/ 14 h 33"/>
                <a:gd name="T10" fmla="*/ 0 w 15"/>
                <a:gd name="T11" fmla="*/ 19 h 33"/>
                <a:gd name="T12" fmla="*/ 0 w 15"/>
                <a:gd name="T13" fmla="*/ 24 h 33"/>
                <a:gd name="T14" fmla="*/ 0 w 15"/>
                <a:gd name="T15" fmla="*/ 29 h 33"/>
                <a:gd name="T16" fmla="*/ 2 w 15"/>
                <a:gd name="T17" fmla="*/ 32 h 33"/>
                <a:gd name="T18" fmla="*/ 3 w 15"/>
                <a:gd name="T19" fmla="*/ 32 h 33"/>
                <a:gd name="T20" fmla="*/ 12 w 15"/>
                <a:gd name="T21" fmla="*/ 32 h 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5" h="33">
                  <a:moveTo>
                    <a:pt x="14" y="11"/>
                  </a:moveTo>
                  <a:lnTo>
                    <a:pt x="11" y="0"/>
                  </a:lnTo>
                  <a:lnTo>
                    <a:pt x="6" y="0"/>
                  </a:lnTo>
                  <a:lnTo>
                    <a:pt x="2" y="11"/>
                  </a:lnTo>
                  <a:lnTo>
                    <a:pt x="1" y="14"/>
                  </a:lnTo>
                  <a:lnTo>
                    <a:pt x="0" y="19"/>
                  </a:lnTo>
                  <a:lnTo>
                    <a:pt x="0" y="24"/>
                  </a:lnTo>
                  <a:lnTo>
                    <a:pt x="0" y="29"/>
                  </a:lnTo>
                  <a:lnTo>
                    <a:pt x="2" y="32"/>
                  </a:lnTo>
                  <a:lnTo>
                    <a:pt x="3" y="32"/>
                  </a:lnTo>
                  <a:lnTo>
                    <a:pt x="12" y="32"/>
                  </a:lnTo>
                </a:path>
              </a:pathLst>
            </a:custGeom>
            <a:solidFill>
              <a:srgbClr val="EAEAEA"/>
            </a:solidFill>
            <a:ln w="63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grpSp>
          <p:nvGrpSpPr>
            <p:cNvPr id="3852" name="Group 1732"/>
            <p:cNvGrpSpPr>
              <a:grpSpLocks/>
            </p:cNvGrpSpPr>
            <p:nvPr/>
          </p:nvGrpSpPr>
          <p:grpSpPr bwMode="auto">
            <a:xfrm>
              <a:off x="1267660" y="31662"/>
              <a:ext cx="12" cy="28"/>
              <a:chOff x="1267660" y="31662"/>
              <a:chExt cx="12" cy="28"/>
            </a:xfrm>
          </p:grpSpPr>
          <p:sp>
            <p:nvSpPr>
              <p:cNvPr id="3895" name="Oval 1733"/>
              <p:cNvSpPr>
                <a:spLocks noChangeArrowheads="1"/>
              </p:cNvSpPr>
              <p:nvPr/>
            </p:nvSpPr>
            <p:spPr bwMode="auto">
              <a:xfrm flipH="1">
                <a:off x="1267660" y="31662"/>
                <a:ext cx="9" cy="28"/>
              </a:xfrm>
              <a:prstGeom prst="ellipse">
                <a:avLst/>
              </a:prstGeom>
              <a:solidFill>
                <a:srgbClr val="EAEAEA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896" name="Oval 1734"/>
              <p:cNvSpPr>
                <a:spLocks noChangeArrowheads="1"/>
              </p:cNvSpPr>
              <p:nvPr/>
            </p:nvSpPr>
            <p:spPr bwMode="auto">
              <a:xfrm flipH="1">
                <a:off x="1267663" y="31662"/>
                <a:ext cx="9" cy="28"/>
              </a:xfrm>
              <a:prstGeom prst="ellipse">
                <a:avLst/>
              </a:prstGeom>
              <a:solidFill>
                <a:srgbClr val="DDDDDD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</p:grpSp>
        <p:sp>
          <p:nvSpPr>
            <p:cNvPr id="3853" name="Freeform 1735"/>
            <p:cNvSpPr>
              <a:spLocks/>
            </p:cNvSpPr>
            <p:nvPr/>
          </p:nvSpPr>
          <p:spPr bwMode="auto">
            <a:xfrm>
              <a:off x="1267588" y="31655"/>
              <a:ext cx="50" cy="32"/>
            </a:xfrm>
            <a:custGeom>
              <a:avLst/>
              <a:gdLst>
                <a:gd name="T0" fmla="*/ 47 w 50"/>
                <a:gd name="T1" fmla="*/ 0 h 32"/>
                <a:gd name="T2" fmla="*/ 0 w 50"/>
                <a:gd name="T3" fmla="*/ 3 h 32"/>
                <a:gd name="T4" fmla="*/ 0 w 50"/>
                <a:gd name="T5" fmla="*/ 31 h 32"/>
                <a:gd name="T6" fmla="*/ 49 w 50"/>
                <a:gd name="T7" fmla="*/ 31 h 32"/>
                <a:gd name="T8" fmla="*/ 47 w 50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0" h="32">
                  <a:moveTo>
                    <a:pt x="47" y="0"/>
                  </a:moveTo>
                  <a:lnTo>
                    <a:pt x="0" y="3"/>
                  </a:lnTo>
                  <a:lnTo>
                    <a:pt x="0" y="31"/>
                  </a:lnTo>
                  <a:lnTo>
                    <a:pt x="49" y="31"/>
                  </a:lnTo>
                  <a:lnTo>
                    <a:pt x="47" y="0"/>
                  </a:lnTo>
                </a:path>
              </a:pathLst>
            </a:custGeom>
            <a:solidFill>
              <a:srgbClr val="EAEAEA"/>
            </a:solidFill>
            <a:ln w="63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grpSp>
          <p:nvGrpSpPr>
            <p:cNvPr id="3854" name="Group 1736"/>
            <p:cNvGrpSpPr>
              <a:grpSpLocks/>
            </p:cNvGrpSpPr>
            <p:nvPr/>
          </p:nvGrpSpPr>
          <p:grpSpPr bwMode="auto">
            <a:xfrm>
              <a:off x="1267632" y="31652"/>
              <a:ext cx="20" cy="37"/>
              <a:chOff x="1267632" y="31652"/>
              <a:chExt cx="20" cy="37"/>
            </a:xfrm>
          </p:grpSpPr>
          <p:sp>
            <p:nvSpPr>
              <p:cNvPr id="3892" name="Oval 1737"/>
              <p:cNvSpPr>
                <a:spLocks noChangeArrowheads="1"/>
              </p:cNvSpPr>
              <p:nvPr/>
            </p:nvSpPr>
            <p:spPr bwMode="auto">
              <a:xfrm flipH="1">
                <a:off x="1267632" y="31652"/>
                <a:ext cx="18" cy="37"/>
              </a:xfrm>
              <a:prstGeom prst="ellipse">
                <a:avLst/>
              </a:prstGeom>
              <a:solidFill>
                <a:srgbClr val="EAEAEA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893" name="Oval 1738"/>
              <p:cNvSpPr>
                <a:spLocks noChangeArrowheads="1"/>
              </p:cNvSpPr>
              <p:nvPr/>
            </p:nvSpPr>
            <p:spPr bwMode="auto">
              <a:xfrm flipH="1">
                <a:off x="1267635" y="31652"/>
                <a:ext cx="17" cy="37"/>
              </a:xfrm>
              <a:prstGeom prst="ellipse">
                <a:avLst/>
              </a:prstGeom>
              <a:solidFill>
                <a:srgbClr val="DDDDDD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894" name="Oval 1739"/>
              <p:cNvSpPr>
                <a:spLocks noChangeArrowheads="1"/>
              </p:cNvSpPr>
              <p:nvPr/>
            </p:nvSpPr>
            <p:spPr bwMode="auto">
              <a:xfrm flipH="1">
                <a:off x="1267638" y="31655"/>
                <a:ext cx="14" cy="31"/>
              </a:xfrm>
              <a:prstGeom prst="ellipse">
                <a:avLst/>
              </a:prstGeom>
              <a:solidFill>
                <a:srgbClr val="DDDDDD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</p:grpSp>
        <p:grpSp>
          <p:nvGrpSpPr>
            <p:cNvPr id="3855" name="Group 1740"/>
            <p:cNvGrpSpPr>
              <a:grpSpLocks/>
            </p:cNvGrpSpPr>
            <p:nvPr/>
          </p:nvGrpSpPr>
          <p:grpSpPr bwMode="auto">
            <a:xfrm>
              <a:off x="1267574" y="31646"/>
              <a:ext cx="29" cy="48"/>
              <a:chOff x="1267574" y="31646"/>
              <a:chExt cx="29" cy="48"/>
            </a:xfrm>
          </p:grpSpPr>
          <p:sp>
            <p:nvSpPr>
              <p:cNvPr id="3890" name="Freeform 1741"/>
              <p:cNvSpPr>
                <a:spLocks/>
              </p:cNvSpPr>
              <p:nvPr/>
            </p:nvSpPr>
            <p:spPr bwMode="auto">
              <a:xfrm>
                <a:off x="1267587" y="31647"/>
                <a:ext cx="16" cy="47"/>
              </a:xfrm>
              <a:custGeom>
                <a:avLst/>
                <a:gdLst>
                  <a:gd name="T0" fmla="*/ 14 w 16"/>
                  <a:gd name="T1" fmla="*/ 43 h 47"/>
                  <a:gd name="T2" fmla="*/ 15 w 16"/>
                  <a:gd name="T3" fmla="*/ 1 h 47"/>
                  <a:gd name="T4" fmla="*/ 0 w 16"/>
                  <a:gd name="T5" fmla="*/ 0 h 47"/>
                  <a:gd name="T6" fmla="*/ 0 w 16"/>
                  <a:gd name="T7" fmla="*/ 46 h 47"/>
                  <a:gd name="T8" fmla="*/ 14 w 16"/>
                  <a:gd name="T9" fmla="*/ 43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" h="47">
                    <a:moveTo>
                      <a:pt x="14" y="43"/>
                    </a:moveTo>
                    <a:lnTo>
                      <a:pt x="15" y="1"/>
                    </a:lnTo>
                    <a:lnTo>
                      <a:pt x="0" y="0"/>
                    </a:lnTo>
                    <a:lnTo>
                      <a:pt x="0" y="46"/>
                    </a:lnTo>
                    <a:lnTo>
                      <a:pt x="14" y="43"/>
                    </a:lnTo>
                  </a:path>
                </a:pathLst>
              </a:custGeom>
              <a:solidFill>
                <a:srgbClr val="DDDDDD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891" name="Freeform 1742"/>
              <p:cNvSpPr>
                <a:spLocks/>
              </p:cNvSpPr>
              <p:nvPr/>
            </p:nvSpPr>
            <p:spPr bwMode="auto">
              <a:xfrm>
                <a:off x="1267574" y="31646"/>
                <a:ext cx="14" cy="46"/>
              </a:xfrm>
              <a:custGeom>
                <a:avLst/>
                <a:gdLst>
                  <a:gd name="T0" fmla="*/ 13 w 14"/>
                  <a:gd name="T1" fmla="*/ 0 h 46"/>
                  <a:gd name="T2" fmla="*/ 0 w 14"/>
                  <a:gd name="T3" fmla="*/ 2 h 46"/>
                  <a:gd name="T4" fmla="*/ 2 w 14"/>
                  <a:gd name="T5" fmla="*/ 45 h 46"/>
                  <a:gd name="T6" fmla="*/ 13 w 14"/>
                  <a:gd name="T7" fmla="*/ 45 h 4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" h="46">
                    <a:moveTo>
                      <a:pt x="13" y="0"/>
                    </a:moveTo>
                    <a:lnTo>
                      <a:pt x="0" y="2"/>
                    </a:lnTo>
                    <a:lnTo>
                      <a:pt x="2" y="45"/>
                    </a:lnTo>
                    <a:lnTo>
                      <a:pt x="13" y="45"/>
                    </a:lnTo>
                  </a:path>
                </a:pathLst>
              </a:custGeom>
              <a:solidFill>
                <a:srgbClr val="EAEAEA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</p:grpSp>
        <p:sp>
          <p:nvSpPr>
            <p:cNvPr id="3856" name="Freeform 1743"/>
            <p:cNvSpPr>
              <a:spLocks/>
            </p:cNvSpPr>
            <p:nvPr/>
          </p:nvSpPr>
          <p:spPr bwMode="auto">
            <a:xfrm>
              <a:off x="1267685" y="31703"/>
              <a:ext cx="21" cy="62"/>
            </a:xfrm>
            <a:custGeom>
              <a:avLst/>
              <a:gdLst>
                <a:gd name="T0" fmla="*/ 18 w 21"/>
                <a:gd name="T1" fmla="*/ 0 h 62"/>
                <a:gd name="T2" fmla="*/ 0 w 21"/>
                <a:gd name="T3" fmla="*/ 0 h 62"/>
                <a:gd name="T4" fmla="*/ 1 w 21"/>
                <a:gd name="T5" fmla="*/ 61 h 62"/>
                <a:gd name="T6" fmla="*/ 20 w 21"/>
                <a:gd name="T7" fmla="*/ 61 h 62"/>
                <a:gd name="T8" fmla="*/ 18 w 21"/>
                <a:gd name="T9" fmla="*/ 0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" h="62">
                  <a:moveTo>
                    <a:pt x="18" y="0"/>
                  </a:moveTo>
                  <a:lnTo>
                    <a:pt x="0" y="0"/>
                  </a:lnTo>
                  <a:lnTo>
                    <a:pt x="1" y="61"/>
                  </a:lnTo>
                  <a:lnTo>
                    <a:pt x="20" y="61"/>
                  </a:lnTo>
                  <a:lnTo>
                    <a:pt x="18" y="0"/>
                  </a:lnTo>
                </a:path>
              </a:pathLst>
            </a:custGeom>
            <a:solidFill>
              <a:srgbClr val="EAEAEA"/>
            </a:solidFill>
            <a:ln w="63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857" name="Freeform 1744"/>
            <p:cNvSpPr>
              <a:spLocks/>
            </p:cNvSpPr>
            <p:nvPr/>
          </p:nvSpPr>
          <p:spPr bwMode="auto">
            <a:xfrm>
              <a:off x="1267626" y="31688"/>
              <a:ext cx="69" cy="81"/>
            </a:xfrm>
            <a:custGeom>
              <a:avLst/>
              <a:gdLst>
                <a:gd name="T0" fmla="*/ 67 w 69"/>
                <a:gd name="T1" fmla="*/ 80 h 81"/>
                <a:gd name="T2" fmla="*/ 68 w 69"/>
                <a:gd name="T3" fmla="*/ 11 h 81"/>
                <a:gd name="T4" fmla="*/ 0 w 69"/>
                <a:gd name="T5" fmla="*/ 0 h 81"/>
                <a:gd name="T6" fmla="*/ 0 w 69"/>
                <a:gd name="T7" fmla="*/ 80 h 81"/>
                <a:gd name="T8" fmla="*/ 67 w 69"/>
                <a:gd name="T9" fmla="*/ 80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9" h="81">
                  <a:moveTo>
                    <a:pt x="67" y="80"/>
                  </a:moveTo>
                  <a:lnTo>
                    <a:pt x="68" y="11"/>
                  </a:lnTo>
                  <a:lnTo>
                    <a:pt x="0" y="0"/>
                  </a:lnTo>
                  <a:lnTo>
                    <a:pt x="0" y="80"/>
                  </a:lnTo>
                  <a:lnTo>
                    <a:pt x="67" y="80"/>
                  </a:lnTo>
                </a:path>
              </a:pathLst>
            </a:custGeom>
            <a:solidFill>
              <a:srgbClr val="DDDDDD"/>
            </a:solidFill>
            <a:ln w="63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858" name="Freeform 1745"/>
            <p:cNvSpPr>
              <a:spLocks/>
            </p:cNvSpPr>
            <p:nvPr/>
          </p:nvSpPr>
          <p:spPr bwMode="auto">
            <a:xfrm>
              <a:off x="1267375" y="31688"/>
              <a:ext cx="252" cy="80"/>
            </a:xfrm>
            <a:custGeom>
              <a:avLst/>
              <a:gdLst>
                <a:gd name="T0" fmla="*/ 251 w 252"/>
                <a:gd name="T1" fmla="*/ 79 h 80"/>
                <a:gd name="T2" fmla="*/ 250 w 252"/>
                <a:gd name="T3" fmla="*/ 0 h 80"/>
                <a:gd name="T4" fmla="*/ 0 w 252"/>
                <a:gd name="T5" fmla="*/ 19 h 80"/>
                <a:gd name="T6" fmla="*/ 3 w 252"/>
                <a:gd name="T7" fmla="*/ 79 h 80"/>
                <a:gd name="T8" fmla="*/ 251 w 252"/>
                <a:gd name="T9" fmla="*/ 79 h 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" h="80">
                  <a:moveTo>
                    <a:pt x="251" y="79"/>
                  </a:moveTo>
                  <a:lnTo>
                    <a:pt x="250" y="0"/>
                  </a:lnTo>
                  <a:lnTo>
                    <a:pt x="0" y="19"/>
                  </a:lnTo>
                  <a:lnTo>
                    <a:pt x="3" y="79"/>
                  </a:lnTo>
                  <a:lnTo>
                    <a:pt x="251" y="79"/>
                  </a:lnTo>
                </a:path>
              </a:pathLst>
            </a:custGeom>
            <a:solidFill>
              <a:srgbClr val="EAEAEA"/>
            </a:solidFill>
            <a:ln w="63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859" name="Oval 1746"/>
            <p:cNvSpPr>
              <a:spLocks noChangeArrowheads="1"/>
            </p:cNvSpPr>
            <p:nvPr/>
          </p:nvSpPr>
          <p:spPr bwMode="auto">
            <a:xfrm flipH="1">
              <a:off x="1267370" y="31701"/>
              <a:ext cx="26" cy="65"/>
            </a:xfrm>
            <a:prstGeom prst="ellipse">
              <a:avLst/>
            </a:prstGeom>
            <a:solidFill>
              <a:srgbClr val="EAEAEA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860" name="Oval 1747"/>
            <p:cNvSpPr>
              <a:spLocks noChangeArrowheads="1"/>
            </p:cNvSpPr>
            <p:nvPr/>
          </p:nvSpPr>
          <p:spPr bwMode="auto">
            <a:xfrm flipH="1">
              <a:off x="1267374" y="31701"/>
              <a:ext cx="25" cy="65"/>
            </a:xfrm>
            <a:prstGeom prst="ellipse">
              <a:avLst/>
            </a:prstGeom>
            <a:solidFill>
              <a:srgbClr val="DDDDDD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861" name="Oval 1748"/>
            <p:cNvSpPr>
              <a:spLocks noChangeArrowheads="1"/>
            </p:cNvSpPr>
            <p:nvPr/>
          </p:nvSpPr>
          <p:spPr bwMode="auto">
            <a:xfrm flipH="1">
              <a:off x="1267379" y="31707"/>
              <a:ext cx="20" cy="54"/>
            </a:xfrm>
            <a:prstGeom prst="ellipse">
              <a:avLst/>
            </a:prstGeom>
            <a:solidFill>
              <a:srgbClr val="EAEAEA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862" name="Freeform 1749"/>
            <p:cNvSpPr>
              <a:spLocks/>
            </p:cNvSpPr>
            <p:nvPr/>
          </p:nvSpPr>
          <p:spPr bwMode="auto">
            <a:xfrm>
              <a:off x="1267386" y="31704"/>
              <a:ext cx="79" cy="58"/>
            </a:xfrm>
            <a:custGeom>
              <a:avLst/>
              <a:gdLst>
                <a:gd name="T0" fmla="*/ 75 w 79"/>
                <a:gd name="T1" fmla="*/ 0 h 58"/>
                <a:gd name="T2" fmla="*/ 0 w 79"/>
                <a:gd name="T3" fmla="*/ 5 h 58"/>
                <a:gd name="T4" fmla="*/ 0 w 79"/>
                <a:gd name="T5" fmla="*/ 57 h 58"/>
                <a:gd name="T6" fmla="*/ 78 w 79"/>
                <a:gd name="T7" fmla="*/ 57 h 58"/>
                <a:gd name="T8" fmla="*/ 75 w 79"/>
                <a:gd name="T9" fmla="*/ 0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9" h="58">
                  <a:moveTo>
                    <a:pt x="75" y="0"/>
                  </a:moveTo>
                  <a:lnTo>
                    <a:pt x="0" y="5"/>
                  </a:lnTo>
                  <a:lnTo>
                    <a:pt x="0" y="57"/>
                  </a:lnTo>
                  <a:lnTo>
                    <a:pt x="78" y="57"/>
                  </a:lnTo>
                  <a:lnTo>
                    <a:pt x="75" y="0"/>
                  </a:lnTo>
                </a:path>
              </a:pathLst>
            </a:custGeom>
            <a:solidFill>
              <a:srgbClr val="EAEAEA"/>
            </a:solidFill>
            <a:ln w="63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863" name="Freeform 1750"/>
            <p:cNvSpPr>
              <a:spLocks/>
            </p:cNvSpPr>
            <p:nvPr/>
          </p:nvSpPr>
          <p:spPr bwMode="auto">
            <a:xfrm>
              <a:off x="1267383" y="31717"/>
              <a:ext cx="26" cy="38"/>
            </a:xfrm>
            <a:custGeom>
              <a:avLst/>
              <a:gdLst>
                <a:gd name="T0" fmla="*/ 25 w 26"/>
                <a:gd name="T1" fmla="*/ 0 h 38"/>
                <a:gd name="T2" fmla="*/ 0 w 26"/>
                <a:gd name="T3" fmla="*/ 0 h 38"/>
                <a:gd name="T4" fmla="*/ 0 w 26"/>
                <a:gd name="T5" fmla="*/ 37 h 38"/>
                <a:gd name="T6" fmla="*/ 24 w 26"/>
                <a:gd name="T7" fmla="*/ 37 h 38"/>
                <a:gd name="T8" fmla="*/ 25 w 26"/>
                <a:gd name="T9" fmla="*/ 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38">
                  <a:moveTo>
                    <a:pt x="25" y="0"/>
                  </a:moveTo>
                  <a:lnTo>
                    <a:pt x="0" y="0"/>
                  </a:lnTo>
                  <a:lnTo>
                    <a:pt x="0" y="37"/>
                  </a:lnTo>
                  <a:lnTo>
                    <a:pt x="24" y="37"/>
                  </a:lnTo>
                  <a:lnTo>
                    <a:pt x="25" y="0"/>
                  </a:lnTo>
                </a:path>
              </a:pathLst>
            </a:custGeom>
            <a:solidFill>
              <a:srgbClr val="EAEAEA"/>
            </a:solidFill>
            <a:ln w="63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grpSp>
          <p:nvGrpSpPr>
            <p:cNvPr id="3864" name="Group 1751"/>
            <p:cNvGrpSpPr>
              <a:grpSpLocks/>
            </p:cNvGrpSpPr>
            <p:nvPr/>
          </p:nvGrpSpPr>
          <p:grpSpPr bwMode="auto">
            <a:xfrm>
              <a:off x="1267695" y="31698"/>
              <a:ext cx="36" cy="70"/>
              <a:chOff x="1267695" y="31698"/>
              <a:chExt cx="36" cy="70"/>
            </a:xfrm>
          </p:grpSpPr>
          <p:sp>
            <p:nvSpPr>
              <p:cNvPr id="3887" name="Oval 1752"/>
              <p:cNvSpPr>
                <a:spLocks noChangeArrowheads="1"/>
              </p:cNvSpPr>
              <p:nvPr/>
            </p:nvSpPr>
            <p:spPr bwMode="auto">
              <a:xfrm flipH="1">
                <a:off x="1267695" y="31698"/>
                <a:ext cx="31" cy="70"/>
              </a:xfrm>
              <a:prstGeom prst="ellipse">
                <a:avLst/>
              </a:prstGeom>
              <a:solidFill>
                <a:srgbClr val="EAEAEA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888" name="Oval 1753"/>
              <p:cNvSpPr>
                <a:spLocks noChangeArrowheads="1"/>
              </p:cNvSpPr>
              <p:nvPr/>
            </p:nvSpPr>
            <p:spPr bwMode="auto">
              <a:xfrm flipH="1">
                <a:off x="1267700" y="31698"/>
                <a:ext cx="31" cy="70"/>
              </a:xfrm>
              <a:prstGeom prst="ellipse">
                <a:avLst/>
              </a:prstGeom>
              <a:solidFill>
                <a:srgbClr val="DDDDDD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889" name="Oval 1754"/>
              <p:cNvSpPr>
                <a:spLocks noChangeArrowheads="1"/>
              </p:cNvSpPr>
              <p:nvPr/>
            </p:nvSpPr>
            <p:spPr bwMode="auto">
              <a:xfrm flipH="1">
                <a:off x="1267705" y="31704"/>
                <a:ext cx="26" cy="58"/>
              </a:xfrm>
              <a:prstGeom prst="ellipse">
                <a:avLst/>
              </a:prstGeom>
              <a:solidFill>
                <a:srgbClr val="DDDDDD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</p:grpSp>
        <p:sp>
          <p:nvSpPr>
            <p:cNvPr id="3865" name="Oval 1755"/>
            <p:cNvSpPr>
              <a:spLocks noChangeArrowheads="1"/>
            </p:cNvSpPr>
            <p:nvPr/>
          </p:nvSpPr>
          <p:spPr bwMode="auto">
            <a:xfrm flipH="1">
              <a:off x="1267666" y="31667"/>
              <a:ext cx="6" cy="18"/>
            </a:xfrm>
            <a:prstGeom prst="ellipse">
              <a:avLst/>
            </a:prstGeom>
            <a:solidFill>
              <a:srgbClr val="EAEAEA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866" name="Oval 1756"/>
            <p:cNvSpPr>
              <a:spLocks noChangeArrowheads="1"/>
            </p:cNvSpPr>
            <p:nvPr/>
          </p:nvSpPr>
          <p:spPr bwMode="auto">
            <a:xfrm flipH="1">
              <a:off x="1267668" y="31669"/>
              <a:ext cx="6" cy="14"/>
            </a:xfrm>
            <a:prstGeom prst="ellipse">
              <a:avLst/>
            </a:prstGeom>
            <a:solidFill>
              <a:srgbClr val="EAEAEA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867" name="Freeform 1757"/>
            <p:cNvSpPr>
              <a:spLocks/>
            </p:cNvSpPr>
            <p:nvPr/>
          </p:nvSpPr>
          <p:spPr bwMode="auto">
            <a:xfrm>
              <a:off x="1267454" y="31653"/>
              <a:ext cx="31" cy="53"/>
            </a:xfrm>
            <a:custGeom>
              <a:avLst/>
              <a:gdLst>
                <a:gd name="T0" fmla="*/ 30 w 31"/>
                <a:gd name="T1" fmla="*/ 5 h 53"/>
                <a:gd name="T2" fmla="*/ 30 w 31"/>
                <a:gd name="T3" fmla="*/ 22 h 53"/>
                <a:gd name="T4" fmla="*/ 28 w 31"/>
                <a:gd name="T5" fmla="*/ 35 h 53"/>
                <a:gd name="T6" fmla="*/ 26 w 31"/>
                <a:gd name="T7" fmla="*/ 41 h 53"/>
                <a:gd name="T8" fmla="*/ 25 w 31"/>
                <a:gd name="T9" fmla="*/ 46 h 53"/>
                <a:gd name="T10" fmla="*/ 23 w 31"/>
                <a:gd name="T11" fmla="*/ 50 h 53"/>
                <a:gd name="T12" fmla="*/ 0 w 31"/>
                <a:gd name="T13" fmla="*/ 52 h 53"/>
                <a:gd name="T14" fmla="*/ 8 w 31"/>
                <a:gd name="T15" fmla="*/ 40 h 53"/>
                <a:gd name="T16" fmla="*/ 11 w 31"/>
                <a:gd name="T17" fmla="*/ 32 h 53"/>
                <a:gd name="T18" fmla="*/ 15 w 31"/>
                <a:gd name="T19" fmla="*/ 19 h 53"/>
                <a:gd name="T20" fmla="*/ 19 w 31"/>
                <a:gd name="T21" fmla="*/ 12 h 53"/>
                <a:gd name="T22" fmla="*/ 21 w 31"/>
                <a:gd name="T23" fmla="*/ 7 h 53"/>
                <a:gd name="T24" fmla="*/ 23 w 31"/>
                <a:gd name="T25" fmla="*/ 4 h 53"/>
                <a:gd name="T26" fmla="*/ 26 w 31"/>
                <a:gd name="T27" fmla="*/ 1 h 53"/>
                <a:gd name="T28" fmla="*/ 29 w 31"/>
                <a:gd name="T29" fmla="*/ 0 h 53"/>
                <a:gd name="T30" fmla="*/ 30 w 31"/>
                <a:gd name="T31" fmla="*/ 9 h 5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31" h="53">
                  <a:moveTo>
                    <a:pt x="30" y="5"/>
                  </a:moveTo>
                  <a:lnTo>
                    <a:pt x="30" y="22"/>
                  </a:lnTo>
                  <a:lnTo>
                    <a:pt x="28" y="35"/>
                  </a:lnTo>
                  <a:lnTo>
                    <a:pt x="26" y="41"/>
                  </a:lnTo>
                  <a:lnTo>
                    <a:pt x="25" y="46"/>
                  </a:lnTo>
                  <a:lnTo>
                    <a:pt x="23" y="50"/>
                  </a:lnTo>
                  <a:lnTo>
                    <a:pt x="0" y="52"/>
                  </a:lnTo>
                  <a:lnTo>
                    <a:pt x="8" y="40"/>
                  </a:lnTo>
                  <a:lnTo>
                    <a:pt x="11" y="32"/>
                  </a:lnTo>
                  <a:lnTo>
                    <a:pt x="15" y="19"/>
                  </a:lnTo>
                  <a:lnTo>
                    <a:pt x="19" y="12"/>
                  </a:lnTo>
                  <a:lnTo>
                    <a:pt x="21" y="7"/>
                  </a:lnTo>
                  <a:lnTo>
                    <a:pt x="23" y="4"/>
                  </a:lnTo>
                  <a:lnTo>
                    <a:pt x="26" y="1"/>
                  </a:lnTo>
                  <a:lnTo>
                    <a:pt x="29" y="0"/>
                  </a:lnTo>
                  <a:lnTo>
                    <a:pt x="30" y="9"/>
                  </a:lnTo>
                </a:path>
              </a:pathLst>
            </a:custGeom>
            <a:solidFill>
              <a:srgbClr val="EAEAEA"/>
            </a:solidFill>
            <a:ln w="63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868" name="Freeform 1758"/>
            <p:cNvSpPr>
              <a:spLocks/>
            </p:cNvSpPr>
            <p:nvPr/>
          </p:nvSpPr>
          <p:spPr bwMode="auto">
            <a:xfrm>
              <a:off x="1267480" y="31584"/>
              <a:ext cx="62" cy="115"/>
            </a:xfrm>
            <a:custGeom>
              <a:avLst/>
              <a:gdLst>
                <a:gd name="T0" fmla="*/ 57 w 62"/>
                <a:gd name="T1" fmla="*/ 109 h 115"/>
                <a:gd name="T2" fmla="*/ 56 w 62"/>
                <a:gd name="T3" fmla="*/ 0 h 115"/>
                <a:gd name="T4" fmla="*/ 0 w 62"/>
                <a:gd name="T5" fmla="*/ 9 h 115"/>
                <a:gd name="T6" fmla="*/ 3 w 62"/>
                <a:gd name="T7" fmla="*/ 114 h 115"/>
                <a:gd name="T8" fmla="*/ 60 w 62"/>
                <a:gd name="T9" fmla="*/ 109 h 115"/>
                <a:gd name="T10" fmla="*/ 61 w 62"/>
                <a:gd name="T11" fmla="*/ 108 h 1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2" h="115">
                  <a:moveTo>
                    <a:pt x="57" y="109"/>
                  </a:moveTo>
                  <a:lnTo>
                    <a:pt x="56" y="0"/>
                  </a:lnTo>
                  <a:lnTo>
                    <a:pt x="0" y="9"/>
                  </a:lnTo>
                  <a:lnTo>
                    <a:pt x="3" y="114"/>
                  </a:lnTo>
                  <a:lnTo>
                    <a:pt x="60" y="109"/>
                  </a:lnTo>
                  <a:lnTo>
                    <a:pt x="61" y="108"/>
                  </a:lnTo>
                </a:path>
              </a:pathLst>
            </a:custGeom>
            <a:solidFill>
              <a:srgbClr val="EAEAEA"/>
            </a:solidFill>
            <a:ln w="63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869" name="Freeform 1759"/>
            <p:cNvSpPr>
              <a:spLocks/>
            </p:cNvSpPr>
            <p:nvPr/>
          </p:nvSpPr>
          <p:spPr bwMode="auto">
            <a:xfrm>
              <a:off x="1267531" y="31667"/>
              <a:ext cx="24" cy="35"/>
            </a:xfrm>
            <a:custGeom>
              <a:avLst/>
              <a:gdLst>
                <a:gd name="T0" fmla="*/ 16 w 24"/>
                <a:gd name="T1" fmla="*/ 32 h 35"/>
                <a:gd name="T2" fmla="*/ 21 w 24"/>
                <a:gd name="T3" fmla="*/ 19 h 35"/>
                <a:gd name="T4" fmla="*/ 23 w 24"/>
                <a:gd name="T5" fmla="*/ 10 h 35"/>
                <a:gd name="T6" fmla="*/ 23 w 24"/>
                <a:gd name="T7" fmla="*/ 0 h 35"/>
                <a:gd name="T8" fmla="*/ 10 w 24"/>
                <a:gd name="T9" fmla="*/ 0 h 35"/>
                <a:gd name="T10" fmla="*/ 9 w 24"/>
                <a:gd name="T11" fmla="*/ 12 h 35"/>
                <a:gd name="T12" fmla="*/ 9 w 24"/>
                <a:gd name="T13" fmla="*/ 17 h 35"/>
                <a:gd name="T14" fmla="*/ 7 w 24"/>
                <a:gd name="T15" fmla="*/ 20 h 35"/>
                <a:gd name="T16" fmla="*/ 5 w 24"/>
                <a:gd name="T17" fmla="*/ 26 h 35"/>
                <a:gd name="T18" fmla="*/ 0 w 24"/>
                <a:gd name="T19" fmla="*/ 34 h 35"/>
                <a:gd name="T20" fmla="*/ 16 w 24"/>
                <a:gd name="T21" fmla="*/ 32 h 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4" h="35">
                  <a:moveTo>
                    <a:pt x="16" y="32"/>
                  </a:moveTo>
                  <a:lnTo>
                    <a:pt x="21" y="19"/>
                  </a:lnTo>
                  <a:lnTo>
                    <a:pt x="23" y="10"/>
                  </a:lnTo>
                  <a:lnTo>
                    <a:pt x="23" y="0"/>
                  </a:lnTo>
                  <a:lnTo>
                    <a:pt x="10" y="0"/>
                  </a:lnTo>
                  <a:lnTo>
                    <a:pt x="9" y="12"/>
                  </a:lnTo>
                  <a:lnTo>
                    <a:pt x="9" y="17"/>
                  </a:lnTo>
                  <a:lnTo>
                    <a:pt x="7" y="20"/>
                  </a:lnTo>
                  <a:lnTo>
                    <a:pt x="5" y="26"/>
                  </a:lnTo>
                  <a:lnTo>
                    <a:pt x="0" y="34"/>
                  </a:lnTo>
                  <a:lnTo>
                    <a:pt x="16" y="32"/>
                  </a:lnTo>
                </a:path>
              </a:pathLst>
            </a:custGeom>
            <a:solidFill>
              <a:srgbClr val="EAEAEA"/>
            </a:solidFill>
            <a:ln w="63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grpSp>
          <p:nvGrpSpPr>
            <p:cNvPr id="3870" name="Group 1760"/>
            <p:cNvGrpSpPr>
              <a:grpSpLocks/>
            </p:cNvGrpSpPr>
            <p:nvPr/>
          </p:nvGrpSpPr>
          <p:grpSpPr bwMode="auto">
            <a:xfrm>
              <a:off x="1267609" y="31686"/>
              <a:ext cx="42" cy="80"/>
              <a:chOff x="1267609" y="31686"/>
              <a:chExt cx="42" cy="80"/>
            </a:xfrm>
          </p:grpSpPr>
          <p:sp>
            <p:nvSpPr>
              <p:cNvPr id="3884" name="Oval 1761"/>
              <p:cNvSpPr>
                <a:spLocks noChangeArrowheads="1"/>
              </p:cNvSpPr>
              <p:nvPr/>
            </p:nvSpPr>
            <p:spPr bwMode="auto">
              <a:xfrm flipH="1">
                <a:off x="1267609" y="31686"/>
                <a:ext cx="37" cy="80"/>
              </a:xfrm>
              <a:prstGeom prst="ellipse">
                <a:avLst/>
              </a:prstGeom>
              <a:solidFill>
                <a:srgbClr val="EAEAEA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885" name="Oval 1762"/>
              <p:cNvSpPr>
                <a:spLocks noChangeArrowheads="1"/>
              </p:cNvSpPr>
              <p:nvPr/>
            </p:nvSpPr>
            <p:spPr bwMode="auto">
              <a:xfrm flipH="1">
                <a:off x="1267614" y="31686"/>
                <a:ext cx="37" cy="80"/>
              </a:xfrm>
              <a:prstGeom prst="ellipse">
                <a:avLst/>
              </a:prstGeom>
              <a:solidFill>
                <a:srgbClr val="DDDDDD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886" name="Oval 1763"/>
              <p:cNvSpPr>
                <a:spLocks noChangeArrowheads="1"/>
              </p:cNvSpPr>
              <p:nvPr/>
            </p:nvSpPr>
            <p:spPr bwMode="auto">
              <a:xfrm flipH="1">
                <a:off x="1267621" y="31693"/>
                <a:ext cx="30" cy="66"/>
              </a:xfrm>
              <a:prstGeom prst="ellipse">
                <a:avLst/>
              </a:prstGeom>
              <a:solidFill>
                <a:srgbClr val="DDDDDD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</p:grpSp>
        <p:grpSp>
          <p:nvGrpSpPr>
            <p:cNvPr id="3871" name="Group 1764"/>
            <p:cNvGrpSpPr>
              <a:grpSpLocks/>
            </p:cNvGrpSpPr>
            <p:nvPr/>
          </p:nvGrpSpPr>
          <p:grpSpPr bwMode="auto">
            <a:xfrm>
              <a:off x="1267494" y="31695"/>
              <a:ext cx="126" cy="71"/>
              <a:chOff x="1267494" y="31695"/>
              <a:chExt cx="126" cy="71"/>
            </a:xfrm>
          </p:grpSpPr>
          <p:sp>
            <p:nvSpPr>
              <p:cNvPr id="3878" name="Freeform 1765"/>
              <p:cNvSpPr>
                <a:spLocks/>
              </p:cNvSpPr>
              <p:nvPr/>
            </p:nvSpPr>
            <p:spPr bwMode="auto">
              <a:xfrm>
                <a:off x="1267516" y="31695"/>
                <a:ext cx="104" cy="65"/>
              </a:xfrm>
              <a:custGeom>
                <a:avLst/>
                <a:gdLst>
                  <a:gd name="T0" fmla="*/ 100 w 104"/>
                  <a:gd name="T1" fmla="*/ 0 h 65"/>
                  <a:gd name="T2" fmla="*/ 0 w 104"/>
                  <a:gd name="T3" fmla="*/ 7 h 65"/>
                  <a:gd name="T4" fmla="*/ 0 w 104"/>
                  <a:gd name="T5" fmla="*/ 64 h 65"/>
                  <a:gd name="T6" fmla="*/ 103 w 104"/>
                  <a:gd name="T7" fmla="*/ 64 h 65"/>
                  <a:gd name="T8" fmla="*/ 100 w 104"/>
                  <a:gd name="T9" fmla="*/ 0 h 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4" h="65">
                    <a:moveTo>
                      <a:pt x="100" y="0"/>
                    </a:moveTo>
                    <a:lnTo>
                      <a:pt x="0" y="7"/>
                    </a:lnTo>
                    <a:lnTo>
                      <a:pt x="0" y="64"/>
                    </a:lnTo>
                    <a:lnTo>
                      <a:pt x="103" y="64"/>
                    </a:lnTo>
                    <a:lnTo>
                      <a:pt x="100" y="0"/>
                    </a:lnTo>
                  </a:path>
                </a:pathLst>
              </a:custGeom>
              <a:solidFill>
                <a:srgbClr val="EAEAEA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879" name="Oval 1766"/>
              <p:cNvSpPr>
                <a:spLocks noChangeArrowheads="1"/>
              </p:cNvSpPr>
              <p:nvPr/>
            </p:nvSpPr>
            <p:spPr bwMode="auto">
              <a:xfrm flipH="1">
                <a:off x="1267494" y="31695"/>
                <a:ext cx="33" cy="71"/>
              </a:xfrm>
              <a:prstGeom prst="ellipse">
                <a:avLst/>
              </a:prstGeom>
              <a:solidFill>
                <a:srgbClr val="EAEAEA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880" name="Oval 1767"/>
              <p:cNvSpPr>
                <a:spLocks noChangeArrowheads="1"/>
              </p:cNvSpPr>
              <p:nvPr/>
            </p:nvSpPr>
            <p:spPr bwMode="auto">
              <a:xfrm flipH="1">
                <a:off x="1267498" y="31695"/>
                <a:ext cx="34" cy="71"/>
              </a:xfrm>
              <a:prstGeom prst="ellipse">
                <a:avLst/>
              </a:prstGeom>
              <a:solidFill>
                <a:srgbClr val="DDDDDD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881" name="Oval 1768"/>
              <p:cNvSpPr>
                <a:spLocks noChangeArrowheads="1"/>
              </p:cNvSpPr>
              <p:nvPr/>
            </p:nvSpPr>
            <p:spPr bwMode="auto">
              <a:xfrm flipH="1">
                <a:off x="1267506" y="31700"/>
                <a:ext cx="25" cy="60"/>
              </a:xfrm>
              <a:prstGeom prst="ellipse">
                <a:avLst/>
              </a:prstGeom>
              <a:solidFill>
                <a:srgbClr val="EAEAEA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882" name="Freeform 1769"/>
              <p:cNvSpPr>
                <a:spLocks/>
              </p:cNvSpPr>
              <p:nvPr/>
            </p:nvSpPr>
            <p:spPr bwMode="auto">
              <a:xfrm>
                <a:off x="1267518" y="31704"/>
                <a:ext cx="17" cy="54"/>
              </a:xfrm>
              <a:custGeom>
                <a:avLst/>
                <a:gdLst>
                  <a:gd name="T0" fmla="*/ 16 w 17"/>
                  <a:gd name="T1" fmla="*/ 0 h 54"/>
                  <a:gd name="T2" fmla="*/ 0 w 17"/>
                  <a:gd name="T3" fmla="*/ 0 h 54"/>
                  <a:gd name="T4" fmla="*/ 0 w 17"/>
                  <a:gd name="T5" fmla="*/ 53 h 54"/>
                  <a:gd name="T6" fmla="*/ 15 w 17"/>
                  <a:gd name="T7" fmla="*/ 53 h 54"/>
                  <a:gd name="T8" fmla="*/ 16 w 17"/>
                  <a:gd name="T9" fmla="*/ 0 h 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" h="54">
                    <a:moveTo>
                      <a:pt x="16" y="0"/>
                    </a:moveTo>
                    <a:lnTo>
                      <a:pt x="0" y="0"/>
                    </a:lnTo>
                    <a:lnTo>
                      <a:pt x="0" y="53"/>
                    </a:lnTo>
                    <a:lnTo>
                      <a:pt x="15" y="53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EAEAEA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883" name="Freeform 1770"/>
              <p:cNvSpPr>
                <a:spLocks/>
              </p:cNvSpPr>
              <p:nvPr/>
            </p:nvSpPr>
            <p:spPr bwMode="auto">
              <a:xfrm>
                <a:off x="1267530" y="31696"/>
                <a:ext cx="15" cy="12"/>
              </a:xfrm>
              <a:custGeom>
                <a:avLst/>
                <a:gdLst>
                  <a:gd name="T0" fmla="*/ 14 w 15"/>
                  <a:gd name="T1" fmla="*/ 0 h 12"/>
                  <a:gd name="T2" fmla="*/ 14 w 15"/>
                  <a:gd name="T3" fmla="*/ 11 h 12"/>
                  <a:gd name="T4" fmla="*/ 0 w 15"/>
                  <a:gd name="T5" fmla="*/ 11 h 12"/>
                  <a:gd name="T6" fmla="*/ 5 w 15"/>
                  <a:gd name="T7" fmla="*/ 1 h 12"/>
                  <a:gd name="T8" fmla="*/ 14 w 15"/>
                  <a:gd name="T9" fmla="*/ 0 h 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" h="12">
                    <a:moveTo>
                      <a:pt x="14" y="0"/>
                    </a:moveTo>
                    <a:lnTo>
                      <a:pt x="14" y="11"/>
                    </a:lnTo>
                    <a:lnTo>
                      <a:pt x="0" y="11"/>
                    </a:lnTo>
                    <a:lnTo>
                      <a:pt x="5" y="1"/>
                    </a:lnTo>
                    <a:lnTo>
                      <a:pt x="14" y="0"/>
                    </a:lnTo>
                  </a:path>
                </a:pathLst>
              </a:custGeom>
              <a:solidFill>
                <a:srgbClr val="EAEAEA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</p:grpSp>
        <p:sp>
          <p:nvSpPr>
            <p:cNvPr id="3872" name="Oval 1771"/>
            <p:cNvSpPr>
              <a:spLocks noChangeArrowheads="1"/>
            </p:cNvSpPr>
            <p:nvPr/>
          </p:nvSpPr>
          <p:spPr bwMode="auto">
            <a:xfrm flipH="1">
              <a:off x="1267541" y="31650"/>
              <a:ext cx="14" cy="33"/>
            </a:xfrm>
            <a:prstGeom prst="ellipse">
              <a:avLst/>
            </a:prstGeom>
            <a:solidFill>
              <a:srgbClr val="EAEAEA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873" name="Freeform 1772"/>
            <p:cNvSpPr>
              <a:spLocks/>
            </p:cNvSpPr>
            <p:nvPr/>
          </p:nvSpPr>
          <p:spPr bwMode="auto">
            <a:xfrm>
              <a:off x="1267541" y="31671"/>
              <a:ext cx="13" cy="13"/>
            </a:xfrm>
            <a:custGeom>
              <a:avLst/>
              <a:gdLst>
                <a:gd name="T0" fmla="*/ 11 w 13"/>
                <a:gd name="T1" fmla="*/ 11 h 13"/>
                <a:gd name="T2" fmla="*/ 12 w 13"/>
                <a:gd name="T3" fmla="*/ 0 h 13"/>
                <a:gd name="T4" fmla="*/ 2 w 13"/>
                <a:gd name="T5" fmla="*/ 1 h 13"/>
                <a:gd name="T6" fmla="*/ 0 w 13"/>
                <a:gd name="T7" fmla="*/ 12 h 13"/>
                <a:gd name="T8" fmla="*/ 11 w 13"/>
                <a:gd name="T9" fmla="*/ 11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" h="13">
                  <a:moveTo>
                    <a:pt x="11" y="11"/>
                  </a:moveTo>
                  <a:lnTo>
                    <a:pt x="12" y="0"/>
                  </a:lnTo>
                  <a:lnTo>
                    <a:pt x="2" y="1"/>
                  </a:lnTo>
                  <a:lnTo>
                    <a:pt x="0" y="12"/>
                  </a:lnTo>
                  <a:lnTo>
                    <a:pt x="11" y="11"/>
                  </a:lnTo>
                </a:path>
              </a:pathLst>
            </a:custGeom>
            <a:solidFill>
              <a:srgbClr val="EAEAEA"/>
            </a:solidFill>
            <a:ln w="63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grpSp>
          <p:nvGrpSpPr>
            <p:cNvPr id="3874" name="Group 1773"/>
            <p:cNvGrpSpPr>
              <a:grpSpLocks/>
            </p:cNvGrpSpPr>
            <p:nvPr/>
          </p:nvGrpSpPr>
          <p:grpSpPr bwMode="auto">
            <a:xfrm>
              <a:off x="1267456" y="31697"/>
              <a:ext cx="31" cy="69"/>
              <a:chOff x="1267456" y="31697"/>
              <a:chExt cx="31" cy="69"/>
            </a:xfrm>
          </p:grpSpPr>
          <p:sp>
            <p:nvSpPr>
              <p:cNvPr id="3875" name="Oval 1774"/>
              <p:cNvSpPr>
                <a:spLocks noChangeArrowheads="1"/>
              </p:cNvSpPr>
              <p:nvPr/>
            </p:nvSpPr>
            <p:spPr bwMode="auto">
              <a:xfrm flipH="1">
                <a:off x="1267456" y="31697"/>
                <a:ext cx="27" cy="69"/>
              </a:xfrm>
              <a:prstGeom prst="ellipse">
                <a:avLst/>
              </a:prstGeom>
              <a:solidFill>
                <a:srgbClr val="EAEAEA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876" name="Oval 1775"/>
              <p:cNvSpPr>
                <a:spLocks noChangeArrowheads="1"/>
              </p:cNvSpPr>
              <p:nvPr/>
            </p:nvSpPr>
            <p:spPr bwMode="auto">
              <a:xfrm flipH="1">
                <a:off x="1267461" y="31697"/>
                <a:ext cx="26" cy="69"/>
              </a:xfrm>
              <a:prstGeom prst="ellipse">
                <a:avLst/>
              </a:prstGeom>
              <a:solidFill>
                <a:srgbClr val="DDDDDD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877" name="Oval 1776"/>
              <p:cNvSpPr>
                <a:spLocks noChangeArrowheads="1"/>
              </p:cNvSpPr>
              <p:nvPr/>
            </p:nvSpPr>
            <p:spPr bwMode="auto">
              <a:xfrm flipH="1">
                <a:off x="1267465" y="31703"/>
                <a:ext cx="22" cy="57"/>
              </a:xfrm>
              <a:prstGeom prst="ellipse">
                <a:avLst/>
              </a:prstGeom>
              <a:solidFill>
                <a:srgbClr val="DDDDDD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</p:grpSp>
      </p:grpSp>
      <p:grpSp>
        <p:nvGrpSpPr>
          <p:cNvPr id="3906" name="Group 1914"/>
          <p:cNvGrpSpPr>
            <a:grpSpLocks/>
          </p:cNvGrpSpPr>
          <p:nvPr/>
        </p:nvGrpSpPr>
        <p:grpSpPr bwMode="auto">
          <a:xfrm>
            <a:off x="3455771" y="6359618"/>
            <a:ext cx="826078" cy="329782"/>
            <a:chOff x="2362862" y="74403"/>
            <a:chExt cx="998" cy="429"/>
          </a:xfrm>
        </p:grpSpPr>
        <p:sp>
          <p:nvSpPr>
            <p:cNvPr id="3907" name="Freeform 1915"/>
            <p:cNvSpPr>
              <a:spLocks/>
            </p:cNvSpPr>
            <p:nvPr/>
          </p:nvSpPr>
          <p:spPr bwMode="auto">
            <a:xfrm>
              <a:off x="2362862" y="74461"/>
              <a:ext cx="971" cy="334"/>
            </a:xfrm>
            <a:custGeom>
              <a:avLst/>
              <a:gdLst>
                <a:gd name="T0" fmla="*/ 112 w 971"/>
                <a:gd name="T1" fmla="*/ 306 h 334"/>
                <a:gd name="T2" fmla="*/ 0 w 971"/>
                <a:gd name="T3" fmla="*/ 180 h 334"/>
                <a:gd name="T4" fmla="*/ 0 w 971"/>
                <a:gd name="T5" fmla="*/ 176 h 334"/>
                <a:gd name="T6" fmla="*/ 54 w 971"/>
                <a:gd name="T7" fmla="*/ 21 h 334"/>
                <a:gd name="T8" fmla="*/ 746 w 971"/>
                <a:gd name="T9" fmla="*/ 0 h 334"/>
                <a:gd name="T10" fmla="*/ 945 w 971"/>
                <a:gd name="T11" fmla="*/ 91 h 334"/>
                <a:gd name="T12" fmla="*/ 960 w 971"/>
                <a:gd name="T13" fmla="*/ 124 h 334"/>
                <a:gd name="T14" fmla="*/ 970 w 971"/>
                <a:gd name="T15" fmla="*/ 139 h 334"/>
                <a:gd name="T16" fmla="*/ 158 w 971"/>
                <a:gd name="T17" fmla="*/ 333 h 334"/>
                <a:gd name="T18" fmla="*/ 103 w 971"/>
                <a:gd name="T19" fmla="*/ 301 h 3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71" h="334">
                  <a:moveTo>
                    <a:pt x="112" y="306"/>
                  </a:moveTo>
                  <a:lnTo>
                    <a:pt x="0" y="180"/>
                  </a:lnTo>
                  <a:lnTo>
                    <a:pt x="0" y="176"/>
                  </a:lnTo>
                  <a:lnTo>
                    <a:pt x="54" y="21"/>
                  </a:lnTo>
                  <a:lnTo>
                    <a:pt x="746" y="0"/>
                  </a:lnTo>
                  <a:lnTo>
                    <a:pt x="945" y="91"/>
                  </a:lnTo>
                  <a:lnTo>
                    <a:pt x="960" y="124"/>
                  </a:lnTo>
                  <a:lnTo>
                    <a:pt x="970" y="139"/>
                  </a:lnTo>
                  <a:lnTo>
                    <a:pt x="158" y="333"/>
                  </a:lnTo>
                  <a:lnTo>
                    <a:pt x="103" y="301"/>
                  </a:lnTo>
                </a:path>
              </a:pathLst>
            </a:custGeom>
            <a:pattFill prst="pct75">
              <a:fgClr>
                <a:srgbClr val="33CC33"/>
              </a:fgClr>
              <a:bgClr>
                <a:srgbClr val="66FF33"/>
              </a:bgClr>
            </a:pattFill>
            <a:ln w="63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grpSp>
          <p:nvGrpSpPr>
            <p:cNvPr id="3908" name="Group 1916"/>
            <p:cNvGrpSpPr>
              <a:grpSpLocks/>
            </p:cNvGrpSpPr>
            <p:nvPr/>
          </p:nvGrpSpPr>
          <p:grpSpPr bwMode="auto">
            <a:xfrm>
              <a:off x="2363527" y="74474"/>
              <a:ext cx="204" cy="146"/>
              <a:chOff x="2363527" y="74474"/>
              <a:chExt cx="204" cy="146"/>
            </a:xfrm>
          </p:grpSpPr>
          <p:grpSp>
            <p:nvGrpSpPr>
              <p:cNvPr id="4053" name="Group 1917"/>
              <p:cNvGrpSpPr>
                <a:grpSpLocks/>
              </p:cNvGrpSpPr>
              <p:nvPr/>
            </p:nvGrpSpPr>
            <p:grpSpPr bwMode="auto">
              <a:xfrm>
                <a:off x="2363539" y="74532"/>
                <a:ext cx="132" cy="52"/>
                <a:chOff x="2363539" y="74532"/>
                <a:chExt cx="132" cy="52"/>
              </a:xfrm>
            </p:grpSpPr>
            <p:sp>
              <p:nvSpPr>
                <p:cNvPr id="4138" name="Oval 1918"/>
                <p:cNvSpPr>
                  <a:spLocks noChangeArrowheads="1"/>
                </p:cNvSpPr>
                <p:nvPr/>
              </p:nvSpPr>
              <p:spPr bwMode="auto">
                <a:xfrm rot="780000">
                  <a:off x="2363539" y="74532"/>
                  <a:ext cx="132" cy="52"/>
                </a:xfrm>
                <a:prstGeom prst="ellipse">
                  <a:avLst/>
                </a:prstGeom>
                <a:solidFill>
                  <a:srgbClr val="B2B2B2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  <p:sp>
              <p:nvSpPr>
                <p:cNvPr id="4139" name="Oval 1919"/>
                <p:cNvSpPr>
                  <a:spLocks noChangeArrowheads="1"/>
                </p:cNvSpPr>
                <p:nvPr/>
              </p:nvSpPr>
              <p:spPr bwMode="auto">
                <a:xfrm rot="780000">
                  <a:off x="2363544" y="74535"/>
                  <a:ext cx="123" cy="48"/>
                </a:xfrm>
                <a:prstGeom prst="ellipse">
                  <a:avLst/>
                </a:prstGeom>
                <a:solidFill>
                  <a:srgbClr val="DDDDDD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  <p:sp>
              <p:nvSpPr>
                <p:cNvPr id="4140" name="Oval 1920"/>
                <p:cNvSpPr>
                  <a:spLocks noChangeArrowheads="1"/>
                </p:cNvSpPr>
                <p:nvPr/>
              </p:nvSpPr>
              <p:spPr bwMode="auto">
                <a:xfrm rot="780000">
                  <a:off x="2363548" y="74536"/>
                  <a:ext cx="116" cy="44"/>
                </a:xfrm>
                <a:prstGeom prst="ellipse">
                  <a:avLst/>
                </a:prstGeom>
                <a:solidFill>
                  <a:srgbClr val="B2B2B2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  <p:sp>
              <p:nvSpPr>
                <p:cNvPr id="4141" name="Oval 1921"/>
                <p:cNvSpPr>
                  <a:spLocks noChangeArrowheads="1"/>
                </p:cNvSpPr>
                <p:nvPr/>
              </p:nvSpPr>
              <p:spPr bwMode="auto">
                <a:xfrm rot="780000">
                  <a:off x="2363551" y="74539"/>
                  <a:ext cx="109" cy="40"/>
                </a:xfrm>
                <a:prstGeom prst="ellipse">
                  <a:avLst/>
                </a:prstGeom>
                <a:solidFill>
                  <a:srgbClr val="99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</p:grpSp>
          <p:grpSp>
            <p:nvGrpSpPr>
              <p:cNvPr id="4054" name="Group 1922"/>
              <p:cNvGrpSpPr>
                <a:grpSpLocks/>
              </p:cNvGrpSpPr>
              <p:nvPr/>
            </p:nvGrpSpPr>
            <p:grpSpPr bwMode="auto">
              <a:xfrm>
                <a:off x="2363527" y="74582"/>
                <a:ext cx="31" cy="23"/>
                <a:chOff x="2363527" y="74582"/>
                <a:chExt cx="31" cy="23"/>
              </a:xfrm>
            </p:grpSpPr>
            <p:sp>
              <p:nvSpPr>
                <p:cNvPr id="4135" name="Freeform 1923"/>
                <p:cNvSpPr>
                  <a:spLocks/>
                </p:cNvSpPr>
                <p:nvPr/>
              </p:nvSpPr>
              <p:spPr bwMode="auto">
                <a:xfrm>
                  <a:off x="2363527" y="74582"/>
                  <a:ext cx="17" cy="17"/>
                </a:xfrm>
                <a:custGeom>
                  <a:avLst/>
                  <a:gdLst>
                    <a:gd name="T0" fmla="*/ 0 w 17"/>
                    <a:gd name="T1" fmla="*/ 14 h 17"/>
                    <a:gd name="T2" fmla="*/ 0 w 17"/>
                    <a:gd name="T3" fmla="*/ 0 h 17"/>
                    <a:gd name="T4" fmla="*/ 5 w 17"/>
                    <a:gd name="T5" fmla="*/ 12 h 17"/>
                    <a:gd name="T6" fmla="*/ 8 w 17"/>
                    <a:gd name="T7" fmla="*/ 2 h 17"/>
                    <a:gd name="T8" fmla="*/ 9 w 17"/>
                    <a:gd name="T9" fmla="*/ 10 h 17"/>
                    <a:gd name="T10" fmla="*/ 16 w 17"/>
                    <a:gd name="T11" fmla="*/ 2 h 17"/>
                    <a:gd name="T12" fmla="*/ 9 w 17"/>
                    <a:gd name="T13" fmla="*/ 16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7" h="17">
                      <a:moveTo>
                        <a:pt x="0" y="14"/>
                      </a:moveTo>
                      <a:lnTo>
                        <a:pt x="0" y="0"/>
                      </a:lnTo>
                      <a:lnTo>
                        <a:pt x="5" y="12"/>
                      </a:lnTo>
                      <a:lnTo>
                        <a:pt x="8" y="2"/>
                      </a:lnTo>
                      <a:lnTo>
                        <a:pt x="9" y="10"/>
                      </a:lnTo>
                      <a:lnTo>
                        <a:pt x="16" y="2"/>
                      </a:lnTo>
                      <a:lnTo>
                        <a:pt x="9" y="16"/>
                      </a:lnTo>
                    </a:path>
                  </a:pathLst>
                </a:custGeom>
                <a:solidFill>
                  <a:srgbClr val="33CC33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  <p:sp>
              <p:nvSpPr>
                <p:cNvPr id="4136" name="Freeform 1924"/>
                <p:cNvSpPr>
                  <a:spLocks/>
                </p:cNvSpPr>
                <p:nvPr/>
              </p:nvSpPr>
              <p:spPr bwMode="auto">
                <a:xfrm>
                  <a:off x="2363534" y="74584"/>
                  <a:ext cx="17" cy="17"/>
                </a:xfrm>
                <a:custGeom>
                  <a:avLst/>
                  <a:gdLst>
                    <a:gd name="T0" fmla="*/ 0 w 17"/>
                    <a:gd name="T1" fmla="*/ 14 h 17"/>
                    <a:gd name="T2" fmla="*/ 0 w 17"/>
                    <a:gd name="T3" fmla="*/ 0 h 17"/>
                    <a:gd name="T4" fmla="*/ 3 w 17"/>
                    <a:gd name="T5" fmla="*/ 12 h 17"/>
                    <a:gd name="T6" fmla="*/ 8 w 17"/>
                    <a:gd name="T7" fmla="*/ 2 h 17"/>
                    <a:gd name="T8" fmla="*/ 8 w 17"/>
                    <a:gd name="T9" fmla="*/ 10 h 17"/>
                    <a:gd name="T10" fmla="*/ 16 w 17"/>
                    <a:gd name="T11" fmla="*/ 2 h 17"/>
                    <a:gd name="T12" fmla="*/ 8 w 17"/>
                    <a:gd name="T13" fmla="*/ 16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7" h="17">
                      <a:moveTo>
                        <a:pt x="0" y="14"/>
                      </a:moveTo>
                      <a:lnTo>
                        <a:pt x="0" y="0"/>
                      </a:lnTo>
                      <a:lnTo>
                        <a:pt x="3" y="12"/>
                      </a:lnTo>
                      <a:lnTo>
                        <a:pt x="8" y="2"/>
                      </a:lnTo>
                      <a:lnTo>
                        <a:pt x="8" y="10"/>
                      </a:lnTo>
                      <a:lnTo>
                        <a:pt x="16" y="2"/>
                      </a:lnTo>
                      <a:lnTo>
                        <a:pt x="8" y="16"/>
                      </a:lnTo>
                    </a:path>
                  </a:pathLst>
                </a:custGeom>
                <a:solidFill>
                  <a:srgbClr val="33CC33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  <p:sp>
              <p:nvSpPr>
                <p:cNvPr id="4137" name="Freeform 1925"/>
                <p:cNvSpPr>
                  <a:spLocks/>
                </p:cNvSpPr>
                <p:nvPr/>
              </p:nvSpPr>
              <p:spPr bwMode="auto">
                <a:xfrm>
                  <a:off x="2363541" y="74588"/>
                  <a:ext cx="17" cy="17"/>
                </a:xfrm>
                <a:custGeom>
                  <a:avLst/>
                  <a:gdLst>
                    <a:gd name="T0" fmla="*/ 0 w 17"/>
                    <a:gd name="T1" fmla="*/ 14 h 17"/>
                    <a:gd name="T2" fmla="*/ 0 w 17"/>
                    <a:gd name="T3" fmla="*/ 0 h 17"/>
                    <a:gd name="T4" fmla="*/ 4 w 17"/>
                    <a:gd name="T5" fmla="*/ 11 h 17"/>
                    <a:gd name="T6" fmla="*/ 8 w 17"/>
                    <a:gd name="T7" fmla="*/ 2 h 17"/>
                    <a:gd name="T8" fmla="*/ 8 w 17"/>
                    <a:gd name="T9" fmla="*/ 10 h 17"/>
                    <a:gd name="T10" fmla="*/ 16 w 17"/>
                    <a:gd name="T11" fmla="*/ 2 h 17"/>
                    <a:gd name="T12" fmla="*/ 8 w 17"/>
                    <a:gd name="T13" fmla="*/ 16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7" h="17">
                      <a:moveTo>
                        <a:pt x="0" y="14"/>
                      </a:moveTo>
                      <a:lnTo>
                        <a:pt x="0" y="0"/>
                      </a:lnTo>
                      <a:lnTo>
                        <a:pt x="4" y="11"/>
                      </a:lnTo>
                      <a:lnTo>
                        <a:pt x="8" y="2"/>
                      </a:lnTo>
                      <a:lnTo>
                        <a:pt x="8" y="10"/>
                      </a:lnTo>
                      <a:lnTo>
                        <a:pt x="16" y="2"/>
                      </a:lnTo>
                      <a:lnTo>
                        <a:pt x="8" y="16"/>
                      </a:lnTo>
                    </a:path>
                  </a:pathLst>
                </a:custGeom>
                <a:solidFill>
                  <a:srgbClr val="33CC33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</p:grpSp>
          <p:grpSp>
            <p:nvGrpSpPr>
              <p:cNvPr id="4055" name="Group 1926"/>
              <p:cNvGrpSpPr>
                <a:grpSpLocks/>
              </p:cNvGrpSpPr>
              <p:nvPr/>
            </p:nvGrpSpPr>
            <p:grpSpPr bwMode="auto">
              <a:xfrm>
                <a:off x="2363703" y="74565"/>
                <a:ext cx="28" cy="23"/>
                <a:chOff x="2363703" y="74565"/>
                <a:chExt cx="28" cy="23"/>
              </a:xfrm>
            </p:grpSpPr>
            <p:sp>
              <p:nvSpPr>
                <p:cNvPr id="4132" name="Freeform 1927"/>
                <p:cNvSpPr>
                  <a:spLocks/>
                </p:cNvSpPr>
                <p:nvPr/>
              </p:nvSpPr>
              <p:spPr bwMode="auto">
                <a:xfrm>
                  <a:off x="2363703" y="74565"/>
                  <a:ext cx="17" cy="17"/>
                </a:xfrm>
                <a:custGeom>
                  <a:avLst/>
                  <a:gdLst>
                    <a:gd name="T0" fmla="*/ 0 w 17"/>
                    <a:gd name="T1" fmla="*/ 13 h 17"/>
                    <a:gd name="T2" fmla="*/ 0 w 17"/>
                    <a:gd name="T3" fmla="*/ 0 h 17"/>
                    <a:gd name="T4" fmla="*/ 3 w 17"/>
                    <a:gd name="T5" fmla="*/ 10 h 17"/>
                    <a:gd name="T6" fmla="*/ 8 w 17"/>
                    <a:gd name="T7" fmla="*/ 1 h 17"/>
                    <a:gd name="T8" fmla="*/ 8 w 17"/>
                    <a:gd name="T9" fmla="*/ 10 h 17"/>
                    <a:gd name="T10" fmla="*/ 16 w 17"/>
                    <a:gd name="T11" fmla="*/ 1 h 17"/>
                    <a:gd name="T12" fmla="*/ 8 w 17"/>
                    <a:gd name="T13" fmla="*/ 16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7" h="17">
                      <a:moveTo>
                        <a:pt x="0" y="13"/>
                      </a:moveTo>
                      <a:lnTo>
                        <a:pt x="0" y="0"/>
                      </a:lnTo>
                      <a:lnTo>
                        <a:pt x="3" y="10"/>
                      </a:lnTo>
                      <a:lnTo>
                        <a:pt x="8" y="1"/>
                      </a:lnTo>
                      <a:lnTo>
                        <a:pt x="8" y="10"/>
                      </a:lnTo>
                      <a:lnTo>
                        <a:pt x="16" y="1"/>
                      </a:lnTo>
                      <a:lnTo>
                        <a:pt x="8" y="16"/>
                      </a:lnTo>
                    </a:path>
                  </a:pathLst>
                </a:custGeom>
                <a:solidFill>
                  <a:srgbClr val="33CC33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  <p:sp>
              <p:nvSpPr>
                <p:cNvPr id="4133" name="Freeform 1928"/>
                <p:cNvSpPr>
                  <a:spLocks/>
                </p:cNvSpPr>
                <p:nvPr/>
              </p:nvSpPr>
              <p:spPr bwMode="auto">
                <a:xfrm>
                  <a:off x="2363709" y="74568"/>
                  <a:ext cx="17" cy="17"/>
                </a:xfrm>
                <a:custGeom>
                  <a:avLst/>
                  <a:gdLst>
                    <a:gd name="T0" fmla="*/ 0 w 17"/>
                    <a:gd name="T1" fmla="*/ 14 h 17"/>
                    <a:gd name="T2" fmla="*/ 0 w 17"/>
                    <a:gd name="T3" fmla="*/ 0 h 17"/>
                    <a:gd name="T4" fmla="*/ 3 w 17"/>
                    <a:gd name="T5" fmla="*/ 12 h 17"/>
                    <a:gd name="T6" fmla="*/ 8 w 17"/>
                    <a:gd name="T7" fmla="*/ 1 h 17"/>
                    <a:gd name="T8" fmla="*/ 8 w 17"/>
                    <a:gd name="T9" fmla="*/ 10 h 17"/>
                    <a:gd name="T10" fmla="*/ 16 w 17"/>
                    <a:gd name="T11" fmla="*/ 3 h 17"/>
                    <a:gd name="T12" fmla="*/ 9 w 17"/>
                    <a:gd name="T13" fmla="*/ 16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7" h="17">
                      <a:moveTo>
                        <a:pt x="0" y="14"/>
                      </a:moveTo>
                      <a:lnTo>
                        <a:pt x="0" y="0"/>
                      </a:lnTo>
                      <a:lnTo>
                        <a:pt x="3" y="12"/>
                      </a:lnTo>
                      <a:lnTo>
                        <a:pt x="8" y="1"/>
                      </a:lnTo>
                      <a:lnTo>
                        <a:pt x="8" y="10"/>
                      </a:lnTo>
                      <a:lnTo>
                        <a:pt x="16" y="3"/>
                      </a:lnTo>
                      <a:lnTo>
                        <a:pt x="9" y="16"/>
                      </a:lnTo>
                    </a:path>
                  </a:pathLst>
                </a:custGeom>
                <a:solidFill>
                  <a:srgbClr val="33CC33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  <p:sp>
              <p:nvSpPr>
                <p:cNvPr id="4134" name="Freeform 1929"/>
                <p:cNvSpPr>
                  <a:spLocks/>
                </p:cNvSpPr>
                <p:nvPr/>
              </p:nvSpPr>
              <p:spPr bwMode="auto">
                <a:xfrm>
                  <a:off x="2363714" y="74571"/>
                  <a:ext cx="17" cy="17"/>
                </a:xfrm>
                <a:custGeom>
                  <a:avLst/>
                  <a:gdLst>
                    <a:gd name="T0" fmla="*/ 0 w 17"/>
                    <a:gd name="T1" fmla="*/ 14 h 17"/>
                    <a:gd name="T2" fmla="*/ 0 w 17"/>
                    <a:gd name="T3" fmla="*/ 0 h 17"/>
                    <a:gd name="T4" fmla="*/ 4 w 17"/>
                    <a:gd name="T5" fmla="*/ 12 h 17"/>
                    <a:gd name="T6" fmla="*/ 8 w 17"/>
                    <a:gd name="T7" fmla="*/ 2 h 17"/>
                    <a:gd name="T8" fmla="*/ 8 w 17"/>
                    <a:gd name="T9" fmla="*/ 11 h 17"/>
                    <a:gd name="T10" fmla="*/ 16 w 17"/>
                    <a:gd name="T11" fmla="*/ 2 h 17"/>
                    <a:gd name="T12" fmla="*/ 9 w 17"/>
                    <a:gd name="T13" fmla="*/ 16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7" h="17">
                      <a:moveTo>
                        <a:pt x="0" y="14"/>
                      </a:moveTo>
                      <a:lnTo>
                        <a:pt x="0" y="0"/>
                      </a:lnTo>
                      <a:lnTo>
                        <a:pt x="4" y="12"/>
                      </a:lnTo>
                      <a:lnTo>
                        <a:pt x="8" y="2"/>
                      </a:lnTo>
                      <a:lnTo>
                        <a:pt x="8" y="11"/>
                      </a:lnTo>
                      <a:lnTo>
                        <a:pt x="16" y="2"/>
                      </a:lnTo>
                      <a:lnTo>
                        <a:pt x="9" y="16"/>
                      </a:lnTo>
                    </a:path>
                  </a:pathLst>
                </a:custGeom>
                <a:solidFill>
                  <a:srgbClr val="33CC33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</p:grpSp>
          <p:grpSp>
            <p:nvGrpSpPr>
              <p:cNvPr id="4056" name="Group 1930"/>
              <p:cNvGrpSpPr>
                <a:grpSpLocks/>
              </p:cNvGrpSpPr>
              <p:nvPr/>
            </p:nvGrpSpPr>
            <p:grpSpPr bwMode="auto">
              <a:xfrm>
                <a:off x="2363615" y="74479"/>
                <a:ext cx="29" cy="24"/>
                <a:chOff x="2363615" y="74479"/>
                <a:chExt cx="29" cy="24"/>
              </a:xfrm>
            </p:grpSpPr>
            <p:sp>
              <p:nvSpPr>
                <p:cNvPr id="4129" name="Freeform 1931"/>
                <p:cNvSpPr>
                  <a:spLocks/>
                </p:cNvSpPr>
                <p:nvPr/>
              </p:nvSpPr>
              <p:spPr bwMode="auto">
                <a:xfrm>
                  <a:off x="2363615" y="74479"/>
                  <a:ext cx="17" cy="17"/>
                </a:xfrm>
                <a:custGeom>
                  <a:avLst/>
                  <a:gdLst>
                    <a:gd name="T0" fmla="*/ 0 w 17"/>
                    <a:gd name="T1" fmla="*/ 13 h 17"/>
                    <a:gd name="T2" fmla="*/ 0 w 17"/>
                    <a:gd name="T3" fmla="*/ 0 h 17"/>
                    <a:gd name="T4" fmla="*/ 3 w 17"/>
                    <a:gd name="T5" fmla="*/ 11 h 17"/>
                    <a:gd name="T6" fmla="*/ 8 w 17"/>
                    <a:gd name="T7" fmla="*/ 2 h 17"/>
                    <a:gd name="T8" fmla="*/ 8 w 17"/>
                    <a:gd name="T9" fmla="*/ 10 h 17"/>
                    <a:gd name="T10" fmla="*/ 16 w 17"/>
                    <a:gd name="T11" fmla="*/ 2 h 17"/>
                    <a:gd name="T12" fmla="*/ 8 w 17"/>
                    <a:gd name="T13" fmla="*/ 16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7" h="17">
                      <a:moveTo>
                        <a:pt x="0" y="13"/>
                      </a:moveTo>
                      <a:lnTo>
                        <a:pt x="0" y="0"/>
                      </a:lnTo>
                      <a:lnTo>
                        <a:pt x="3" y="11"/>
                      </a:lnTo>
                      <a:lnTo>
                        <a:pt x="8" y="2"/>
                      </a:lnTo>
                      <a:lnTo>
                        <a:pt x="8" y="10"/>
                      </a:lnTo>
                      <a:lnTo>
                        <a:pt x="16" y="2"/>
                      </a:lnTo>
                      <a:lnTo>
                        <a:pt x="8" y="16"/>
                      </a:lnTo>
                    </a:path>
                  </a:pathLst>
                </a:custGeom>
                <a:solidFill>
                  <a:srgbClr val="33CC33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  <p:sp>
              <p:nvSpPr>
                <p:cNvPr id="4130" name="Freeform 1932"/>
                <p:cNvSpPr>
                  <a:spLocks/>
                </p:cNvSpPr>
                <p:nvPr/>
              </p:nvSpPr>
              <p:spPr bwMode="auto">
                <a:xfrm>
                  <a:off x="2363621" y="74482"/>
                  <a:ext cx="17" cy="17"/>
                </a:xfrm>
                <a:custGeom>
                  <a:avLst/>
                  <a:gdLst>
                    <a:gd name="T0" fmla="*/ 0 w 17"/>
                    <a:gd name="T1" fmla="*/ 14 h 17"/>
                    <a:gd name="T2" fmla="*/ 0 w 17"/>
                    <a:gd name="T3" fmla="*/ 0 h 17"/>
                    <a:gd name="T4" fmla="*/ 4 w 17"/>
                    <a:gd name="T5" fmla="*/ 13 h 17"/>
                    <a:gd name="T6" fmla="*/ 8 w 17"/>
                    <a:gd name="T7" fmla="*/ 1 h 17"/>
                    <a:gd name="T8" fmla="*/ 9 w 17"/>
                    <a:gd name="T9" fmla="*/ 10 h 17"/>
                    <a:gd name="T10" fmla="*/ 16 w 17"/>
                    <a:gd name="T11" fmla="*/ 2 h 17"/>
                    <a:gd name="T12" fmla="*/ 8 w 17"/>
                    <a:gd name="T13" fmla="*/ 16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7" h="17">
                      <a:moveTo>
                        <a:pt x="0" y="14"/>
                      </a:moveTo>
                      <a:lnTo>
                        <a:pt x="0" y="0"/>
                      </a:lnTo>
                      <a:lnTo>
                        <a:pt x="4" y="13"/>
                      </a:lnTo>
                      <a:lnTo>
                        <a:pt x="8" y="1"/>
                      </a:lnTo>
                      <a:lnTo>
                        <a:pt x="9" y="10"/>
                      </a:lnTo>
                      <a:lnTo>
                        <a:pt x="16" y="2"/>
                      </a:lnTo>
                      <a:lnTo>
                        <a:pt x="8" y="16"/>
                      </a:lnTo>
                    </a:path>
                  </a:pathLst>
                </a:custGeom>
                <a:solidFill>
                  <a:srgbClr val="33CC33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  <p:sp>
              <p:nvSpPr>
                <p:cNvPr id="4131" name="Freeform 1933"/>
                <p:cNvSpPr>
                  <a:spLocks/>
                </p:cNvSpPr>
                <p:nvPr/>
              </p:nvSpPr>
              <p:spPr bwMode="auto">
                <a:xfrm>
                  <a:off x="2363627" y="74486"/>
                  <a:ext cx="17" cy="17"/>
                </a:xfrm>
                <a:custGeom>
                  <a:avLst/>
                  <a:gdLst>
                    <a:gd name="T0" fmla="*/ 0 w 17"/>
                    <a:gd name="T1" fmla="*/ 14 h 17"/>
                    <a:gd name="T2" fmla="*/ 0 w 17"/>
                    <a:gd name="T3" fmla="*/ 0 h 17"/>
                    <a:gd name="T4" fmla="*/ 3 w 17"/>
                    <a:gd name="T5" fmla="*/ 12 h 17"/>
                    <a:gd name="T6" fmla="*/ 8 w 17"/>
                    <a:gd name="T7" fmla="*/ 2 h 17"/>
                    <a:gd name="T8" fmla="*/ 8 w 17"/>
                    <a:gd name="T9" fmla="*/ 10 h 17"/>
                    <a:gd name="T10" fmla="*/ 16 w 17"/>
                    <a:gd name="T11" fmla="*/ 2 h 17"/>
                    <a:gd name="T12" fmla="*/ 8 w 17"/>
                    <a:gd name="T13" fmla="*/ 16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7" h="17">
                      <a:moveTo>
                        <a:pt x="0" y="14"/>
                      </a:moveTo>
                      <a:lnTo>
                        <a:pt x="0" y="0"/>
                      </a:lnTo>
                      <a:lnTo>
                        <a:pt x="3" y="12"/>
                      </a:lnTo>
                      <a:lnTo>
                        <a:pt x="8" y="2"/>
                      </a:lnTo>
                      <a:lnTo>
                        <a:pt x="8" y="10"/>
                      </a:lnTo>
                      <a:lnTo>
                        <a:pt x="16" y="2"/>
                      </a:lnTo>
                      <a:lnTo>
                        <a:pt x="8" y="16"/>
                      </a:lnTo>
                    </a:path>
                  </a:pathLst>
                </a:custGeom>
                <a:solidFill>
                  <a:srgbClr val="33CC33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</p:grpSp>
          <p:sp>
            <p:nvSpPr>
              <p:cNvPr id="4057" name="Freeform 1934"/>
              <p:cNvSpPr>
                <a:spLocks/>
              </p:cNvSpPr>
              <p:nvPr/>
            </p:nvSpPr>
            <p:spPr bwMode="auto">
              <a:xfrm>
                <a:off x="2363564" y="74506"/>
                <a:ext cx="18" cy="17"/>
              </a:xfrm>
              <a:custGeom>
                <a:avLst/>
                <a:gdLst>
                  <a:gd name="T0" fmla="*/ 0 w 18"/>
                  <a:gd name="T1" fmla="*/ 16 h 17"/>
                  <a:gd name="T2" fmla="*/ 16 w 18"/>
                  <a:gd name="T3" fmla="*/ 14 h 17"/>
                  <a:gd name="T4" fmla="*/ 17 w 18"/>
                  <a:gd name="T5" fmla="*/ 10 h 17"/>
                  <a:gd name="T6" fmla="*/ 4 w 18"/>
                  <a:gd name="T7" fmla="*/ 0 h 17"/>
                  <a:gd name="T8" fmla="*/ 0 w 18"/>
                  <a:gd name="T9" fmla="*/ 16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" h="17">
                    <a:moveTo>
                      <a:pt x="0" y="16"/>
                    </a:moveTo>
                    <a:lnTo>
                      <a:pt x="16" y="14"/>
                    </a:lnTo>
                    <a:lnTo>
                      <a:pt x="17" y="10"/>
                    </a:lnTo>
                    <a:lnTo>
                      <a:pt x="4" y="0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DDDDDD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grpSp>
            <p:nvGrpSpPr>
              <p:cNvPr id="4058" name="Group 1935"/>
              <p:cNvGrpSpPr>
                <a:grpSpLocks/>
              </p:cNvGrpSpPr>
              <p:nvPr/>
            </p:nvGrpSpPr>
            <p:grpSpPr bwMode="auto">
              <a:xfrm>
                <a:off x="2363592" y="74548"/>
                <a:ext cx="27" cy="5"/>
                <a:chOff x="2363592" y="74548"/>
                <a:chExt cx="27" cy="5"/>
              </a:xfrm>
            </p:grpSpPr>
            <p:sp>
              <p:nvSpPr>
                <p:cNvPr id="4127" name="Oval 1936"/>
                <p:cNvSpPr>
                  <a:spLocks noChangeArrowheads="1"/>
                </p:cNvSpPr>
                <p:nvPr/>
              </p:nvSpPr>
              <p:spPr bwMode="auto">
                <a:xfrm rot="780000">
                  <a:off x="2363592" y="74551"/>
                  <a:ext cx="27" cy="2"/>
                </a:xfrm>
                <a:prstGeom prst="ellipse">
                  <a:avLst/>
                </a:prstGeom>
                <a:solidFill>
                  <a:srgbClr val="B2B2B2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  <p:sp>
              <p:nvSpPr>
                <p:cNvPr id="4128" name="Oval 1937"/>
                <p:cNvSpPr>
                  <a:spLocks noChangeArrowheads="1"/>
                </p:cNvSpPr>
                <p:nvPr/>
              </p:nvSpPr>
              <p:spPr bwMode="auto">
                <a:xfrm rot="780000">
                  <a:off x="2363593" y="74548"/>
                  <a:ext cx="25" cy="5"/>
                </a:xfrm>
                <a:prstGeom prst="ellipse">
                  <a:avLst/>
                </a:prstGeom>
                <a:solidFill>
                  <a:srgbClr val="DDDDDD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</p:grpSp>
          <p:sp>
            <p:nvSpPr>
              <p:cNvPr id="4059" name="Oval 1938"/>
              <p:cNvSpPr>
                <a:spLocks noChangeArrowheads="1"/>
              </p:cNvSpPr>
              <p:nvPr/>
            </p:nvSpPr>
            <p:spPr bwMode="auto">
              <a:xfrm rot="780000">
                <a:off x="2363600" y="74551"/>
                <a:ext cx="12" cy="0"/>
              </a:xfrm>
              <a:prstGeom prst="ellipse">
                <a:avLst/>
              </a:prstGeom>
              <a:solidFill>
                <a:srgbClr val="DDDDDD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4060" name="Freeform 1939"/>
              <p:cNvSpPr>
                <a:spLocks/>
              </p:cNvSpPr>
              <p:nvPr/>
            </p:nvSpPr>
            <p:spPr bwMode="auto">
              <a:xfrm>
                <a:off x="2363593" y="74532"/>
                <a:ext cx="30" cy="22"/>
              </a:xfrm>
              <a:custGeom>
                <a:avLst/>
                <a:gdLst>
                  <a:gd name="T0" fmla="*/ 0 w 30"/>
                  <a:gd name="T1" fmla="*/ 14 h 22"/>
                  <a:gd name="T2" fmla="*/ 3 w 30"/>
                  <a:gd name="T3" fmla="*/ 0 h 22"/>
                  <a:gd name="T4" fmla="*/ 4 w 30"/>
                  <a:gd name="T5" fmla="*/ 0 h 22"/>
                  <a:gd name="T6" fmla="*/ 29 w 30"/>
                  <a:gd name="T7" fmla="*/ 12 h 22"/>
                  <a:gd name="T8" fmla="*/ 26 w 30"/>
                  <a:gd name="T9" fmla="*/ 21 h 22"/>
                  <a:gd name="T10" fmla="*/ 0 w 30"/>
                  <a:gd name="T11" fmla="*/ 14 h 2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0" h="22">
                    <a:moveTo>
                      <a:pt x="0" y="14"/>
                    </a:moveTo>
                    <a:lnTo>
                      <a:pt x="3" y="0"/>
                    </a:lnTo>
                    <a:lnTo>
                      <a:pt x="4" y="0"/>
                    </a:lnTo>
                    <a:lnTo>
                      <a:pt x="29" y="12"/>
                    </a:lnTo>
                    <a:lnTo>
                      <a:pt x="26" y="21"/>
                    </a:lnTo>
                    <a:lnTo>
                      <a:pt x="0" y="14"/>
                    </a:lnTo>
                  </a:path>
                </a:pathLst>
              </a:custGeom>
              <a:solidFill>
                <a:srgbClr val="DDDDDD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grpSp>
            <p:nvGrpSpPr>
              <p:cNvPr id="4061" name="Group 1940"/>
              <p:cNvGrpSpPr>
                <a:grpSpLocks/>
              </p:cNvGrpSpPr>
              <p:nvPr/>
            </p:nvGrpSpPr>
            <p:grpSpPr bwMode="auto">
              <a:xfrm>
                <a:off x="2363535" y="74474"/>
                <a:ext cx="175" cy="146"/>
                <a:chOff x="2363535" y="74474"/>
                <a:chExt cx="175" cy="146"/>
              </a:xfrm>
            </p:grpSpPr>
            <p:grpSp>
              <p:nvGrpSpPr>
                <p:cNvPr id="4087" name="Group 1941"/>
                <p:cNvGrpSpPr>
                  <a:grpSpLocks/>
                </p:cNvGrpSpPr>
                <p:nvPr/>
              </p:nvGrpSpPr>
              <p:grpSpPr bwMode="auto">
                <a:xfrm>
                  <a:off x="2363535" y="74474"/>
                  <a:ext cx="160" cy="131"/>
                  <a:chOff x="2363535" y="74474"/>
                  <a:chExt cx="160" cy="131"/>
                </a:xfrm>
              </p:grpSpPr>
              <p:sp>
                <p:nvSpPr>
                  <p:cNvPr id="4096" name="Freeform 1942"/>
                  <p:cNvSpPr>
                    <a:spLocks/>
                  </p:cNvSpPr>
                  <p:nvPr/>
                </p:nvSpPr>
                <p:spPr bwMode="auto">
                  <a:xfrm>
                    <a:off x="2363562" y="74488"/>
                    <a:ext cx="131" cy="115"/>
                  </a:xfrm>
                  <a:custGeom>
                    <a:avLst/>
                    <a:gdLst>
                      <a:gd name="T0" fmla="*/ 0 w 131"/>
                      <a:gd name="T1" fmla="*/ 0 h 115"/>
                      <a:gd name="T2" fmla="*/ 16 w 131"/>
                      <a:gd name="T3" fmla="*/ 0 h 115"/>
                      <a:gd name="T4" fmla="*/ 130 w 131"/>
                      <a:gd name="T5" fmla="*/ 79 h 115"/>
                      <a:gd name="T6" fmla="*/ 108 w 131"/>
                      <a:gd name="T7" fmla="*/ 81 h 115"/>
                      <a:gd name="T8" fmla="*/ 129 w 131"/>
                      <a:gd name="T9" fmla="*/ 79 h 115"/>
                      <a:gd name="T10" fmla="*/ 122 w 131"/>
                      <a:gd name="T11" fmla="*/ 110 h 115"/>
                      <a:gd name="T12" fmla="*/ 101 w 131"/>
                      <a:gd name="T13" fmla="*/ 114 h 115"/>
                      <a:gd name="T14" fmla="*/ 102 w 131"/>
                      <a:gd name="T15" fmla="*/ 112 h 115"/>
                      <a:gd name="T16" fmla="*/ 109 w 131"/>
                      <a:gd name="T17" fmla="*/ 82 h 115"/>
                      <a:gd name="T18" fmla="*/ 0 w 131"/>
                      <a:gd name="T19" fmla="*/ 0 h 115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31" h="115">
                        <a:moveTo>
                          <a:pt x="0" y="0"/>
                        </a:moveTo>
                        <a:lnTo>
                          <a:pt x="16" y="0"/>
                        </a:lnTo>
                        <a:lnTo>
                          <a:pt x="130" y="79"/>
                        </a:lnTo>
                        <a:lnTo>
                          <a:pt x="108" y="81"/>
                        </a:lnTo>
                        <a:lnTo>
                          <a:pt x="129" y="79"/>
                        </a:lnTo>
                        <a:lnTo>
                          <a:pt x="122" y="110"/>
                        </a:lnTo>
                        <a:lnTo>
                          <a:pt x="101" y="114"/>
                        </a:lnTo>
                        <a:lnTo>
                          <a:pt x="102" y="112"/>
                        </a:lnTo>
                        <a:lnTo>
                          <a:pt x="109" y="82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DDDDDD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endParaRPr>
                  </a:p>
                </p:txBody>
              </p:sp>
              <p:sp>
                <p:nvSpPr>
                  <p:cNvPr id="4097" name="Freeform 1943"/>
                  <p:cNvSpPr>
                    <a:spLocks/>
                  </p:cNvSpPr>
                  <p:nvPr/>
                </p:nvSpPr>
                <p:spPr bwMode="auto">
                  <a:xfrm>
                    <a:off x="2363555" y="74488"/>
                    <a:ext cx="117" cy="117"/>
                  </a:xfrm>
                  <a:custGeom>
                    <a:avLst/>
                    <a:gdLst>
                      <a:gd name="T0" fmla="*/ 0 w 117"/>
                      <a:gd name="T1" fmla="*/ 28 h 117"/>
                      <a:gd name="T2" fmla="*/ 5 w 117"/>
                      <a:gd name="T3" fmla="*/ 0 h 117"/>
                      <a:gd name="T4" fmla="*/ 116 w 117"/>
                      <a:gd name="T5" fmla="*/ 83 h 117"/>
                      <a:gd name="T6" fmla="*/ 107 w 117"/>
                      <a:gd name="T7" fmla="*/ 116 h 117"/>
                      <a:gd name="T8" fmla="*/ 95 w 117"/>
                      <a:gd name="T9" fmla="*/ 107 h 117"/>
                      <a:gd name="T10" fmla="*/ 96 w 117"/>
                      <a:gd name="T11" fmla="*/ 105 h 117"/>
                      <a:gd name="T12" fmla="*/ 100 w 117"/>
                      <a:gd name="T13" fmla="*/ 85 h 117"/>
                      <a:gd name="T14" fmla="*/ 12 w 117"/>
                      <a:gd name="T15" fmla="*/ 19 h 117"/>
                      <a:gd name="T16" fmla="*/ 8 w 117"/>
                      <a:gd name="T17" fmla="*/ 35 h 117"/>
                      <a:gd name="T18" fmla="*/ 0 w 117"/>
                      <a:gd name="T19" fmla="*/ 28 h 11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17" h="117">
                        <a:moveTo>
                          <a:pt x="0" y="28"/>
                        </a:moveTo>
                        <a:lnTo>
                          <a:pt x="5" y="0"/>
                        </a:lnTo>
                        <a:lnTo>
                          <a:pt x="116" y="83"/>
                        </a:lnTo>
                        <a:lnTo>
                          <a:pt x="107" y="116"/>
                        </a:lnTo>
                        <a:lnTo>
                          <a:pt x="95" y="107"/>
                        </a:lnTo>
                        <a:lnTo>
                          <a:pt x="96" y="105"/>
                        </a:lnTo>
                        <a:lnTo>
                          <a:pt x="100" y="85"/>
                        </a:lnTo>
                        <a:lnTo>
                          <a:pt x="12" y="19"/>
                        </a:lnTo>
                        <a:lnTo>
                          <a:pt x="8" y="35"/>
                        </a:lnTo>
                        <a:lnTo>
                          <a:pt x="0" y="28"/>
                        </a:lnTo>
                      </a:path>
                    </a:pathLst>
                  </a:custGeom>
                  <a:solidFill>
                    <a:srgbClr val="B2B2B2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endParaRPr>
                  </a:p>
                </p:txBody>
              </p:sp>
              <p:sp>
                <p:nvSpPr>
                  <p:cNvPr id="4098" name="Freeform 1944"/>
                  <p:cNvSpPr>
                    <a:spLocks/>
                  </p:cNvSpPr>
                  <p:nvPr/>
                </p:nvSpPr>
                <p:spPr bwMode="auto">
                  <a:xfrm>
                    <a:off x="2363571" y="74484"/>
                    <a:ext cx="17" cy="17"/>
                  </a:xfrm>
                  <a:custGeom>
                    <a:avLst/>
                    <a:gdLst>
                      <a:gd name="T0" fmla="*/ 0 w 17"/>
                      <a:gd name="T1" fmla="*/ 0 h 17"/>
                      <a:gd name="T2" fmla="*/ 0 w 17"/>
                      <a:gd name="T3" fmla="*/ 12 h 17"/>
                      <a:gd name="T4" fmla="*/ 14 w 17"/>
                      <a:gd name="T5" fmla="*/ 16 h 17"/>
                      <a:gd name="T6" fmla="*/ 15 w 17"/>
                      <a:gd name="T7" fmla="*/ 14 h 17"/>
                      <a:gd name="T8" fmla="*/ 16 w 17"/>
                      <a:gd name="T9" fmla="*/ 2 h 17"/>
                      <a:gd name="T10" fmla="*/ 0 w 17"/>
                      <a:gd name="T11" fmla="*/ 0 h 1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17" h="17">
                        <a:moveTo>
                          <a:pt x="0" y="0"/>
                        </a:moveTo>
                        <a:lnTo>
                          <a:pt x="0" y="12"/>
                        </a:lnTo>
                        <a:lnTo>
                          <a:pt x="14" y="16"/>
                        </a:lnTo>
                        <a:lnTo>
                          <a:pt x="15" y="14"/>
                        </a:lnTo>
                        <a:lnTo>
                          <a:pt x="16" y="2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FF00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endParaRPr>
                  </a:p>
                </p:txBody>
              </p:sp>
              <p:sp>
                <p:nvSpPr>
                  <p:cNvPr id="4099" name="Freeform 1945"/>
                  <p:cNvSpPr>
                    <a:spLocks/>
                  </p:cNvSpPr>
                  <p:nvPr/>
                </p:nvSpPr>
                <p:spPr bwMode="auto">
                  <a:xfrm>
                    <a:off x="2363580" y="74491"/>
                    <a:ext cx="17" cy="17"/>
                  </a:xfrm>
                  <a:custGeom>
                    <a:avLst/>
                    <a:gdLst>
                      <a:gd name="T0" fmla="*/ 0 w 17"/>
                      <a:gd name="T1" fmla="*/ 0 h 17"/>
                      <a:gd name="T2" fmla="*/ 0 w 17"/>
                      <a:gd name="T3" fmla="*/ 13 h 17"/>
                      <a:gd name="T4" fmla="*/ 12 w 17"/>
                      <a:gd name="T5" fmla="*/ 16 h 17"/>
                      <a:gd name="T6" fmla="*/ 14 w 17"/>
                      <a:gd name="T7" fmla="*/ 14 h 17"/>
                      <a:gd name="T8" fmla="*/ 16 w 17"/>
                      <a:gd name="T9" fmla="*/ 2 h 17"/>
                      <a:gd name="T10" fmla="*/ 0 w 17"/>
                      <a:gd name="T11" fmla="*/ 0 h 1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17" h="17">
                        <a:moveTo>
                          <a:pt x="0" y="0"/>
                        </a:moveTo>
                        <a:lnTo>
                          <a:pt x="0" y="13"/>
                        </a:lnTo>
                        <a:lnTo>
                          <a:pt x="12" y="16"/>
                        </a:lnTo>
                        <a:lnTo>
                          <a:pt x="14" y="14"/>
                        </a:lnTo>
                        <a:lnTo>
                          <a:pt x="16" y="2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FF00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endParaRPr>
                  </a:p>
                </p:txBody>
              </p:sp>
              <p:sp>
                <p:nvSpPr>
                  <p:cNvPr id="4100" name="Freeform 1946"/>
                  <p:cNvSpPr>
                    <a:spLocks/>
                  </p:cNvSpPr>
                  <p:nvPr/>
                </p:nvSpPr>
                <p:spPr bwMode="auto">
                  <a:xfrm>
                    <a:off x="2363592" y="74498"/>
                    <a:ext cx="17" cy="17"/>
                  </a:xfrm>
                  <a:custGeom>
                    <a:avLst/>
                    <a:gdLst>
                      <a:gd name="T0" fmla="*/ 0 w 17"/>
                      <a:gd name="T1" fmla="*/ 0 h 17"/>
                      <a:gd name="T2" fmla="*/ 0 w 17"/>
                      <a:gd name="T3" fmla="*/ 13 h 17"/>
                      <a:gd name="T4" fmla="*/ 14 w 17"/>
                      <a:gd name="T5" fmla="*/ 16 h 17"/>
                      <a:gd name="T6" fmla="*/ 15 w 17"/>
                      <a:gd name="T7" fmla="*/ 15 h 17"/>
                      <a:gd name="T8" fmla="*/ 16 w 17"/>
                      <a:gd name="T9" fmla="*/ 2 h 17"/>
                      <a:gd name="T10" fmla="*/ 0 w 17"/>
                      <a:gd name="T11" fmla="*/ 0 h 1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17" h="17">
                        <a:moveTo>
                          <a:pt x="0" y="0"/>
                        </a:moveTo>
                        <a:lnTo>
                          <a:pt x="0" y="13"/>
                        </a:lnTo>
                        <a:lnTo>
                          <a:pt x="14" y="16"/>
                        </a:lnTo>
                        <a:lnTo>
                          <a:pt x="15" y="15"/>
                        </a:lnTo>
                        <a:lnTo>
                          <a:pt x="16" y="2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FF00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endParaRPr>
                  </a:p>
                </p:txBody>
              </p:sp>
              <p:sp>
                <p:nvSpPr>
                  <p:cNvPr id="4101" name="Freeform 1947"/>
                  <p:cNvSpPr>
                    <a:spLocks/>
                  </p:cNvSpPr>
                  <p:nvPr/>
                </p:nvSpPr>
                <p:spPr bwMode="auto">
                  <a:xfrm>
                    <a:off x="2363601" y="74505"/>
                    <a:ext cx="17" cy="17"/>
                  </a:xfrm>
                  <a:custGeom>
                    <a:avLst/>
                    <a:gdLst>
                      <a:gd name="T0" fmla="*/ 2 w 17"/>
                      <a:gd name="T1" fmla="*/ 0 h 17"/>
                      <a:gd name="T2" fmla="*/ 0 w 17"/>
                      <a:gd name="T3" fmla="*/ 14 h 17"/>
                      <a:gd name="T4" fmla="*/ 14 w 17"/>
                      <a:gd name="T5" fmla="*/ 16 h 17"/>
                      <a:gd name="T6" fmla="*/ 15 w 17"/>
                      <a:gd name="T7" fmla="*/ 14 h 17"/>
                      <a:gd name="T8" fmla="*/ 16 w 17"/>
                      <a:gd name="T9" fmla="*/ 2 h 17"/>
                      <a:gd name="T10" fmla="*/ 2 w 17"/>
                      <a:gd name="T11" fmla="*/ 0 h 1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17" h="17">
                        <a:moveTo>
                          <a:pt x="2" y="0"/>
                        </a:moveTo>
                        <a:lnTo>
                          <a:pt x="0" y="14"/>
                        </a:lnTo>
                        <a:lnTo>
                          <a:pt x="14" y="16"/>
                        </a:lnTo>
                        <a:lnTo>
                          <a:pt x="15" y="14"/>
                        </a:lnTo>
                        <a:lnTo>
                          <a:pt x="16" y="2"/>
                        </a:lnTo>
                        <a:lnTo>
                          <a:pt x="2" y="0"/>
                        </a:lnTo>
                      </a:path>
                    </a:pathLst>
                  </a:custGeom>
                  <a:solidFill>
                    <a:srgbClr val="FFFF00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endParaRPr>
                  </a:p>
                </p:txBody>
              </p:sp>
              <p:sp>
                <p:nvSpPr>
                  <p:cNvPr id="4102" name="Freeform 1948"/>
                  <p:cNvSpPr>
                    <a:spLocks/>
                  </p:cNvSpPr>
                  <p:nvPr/>
                </p:nvSpPr>
                <p:spPr bwMode="auto">
                  <a:xfrm>
                    <a:off x="2363613" y="74515"/>
                    <a:ext cx="17" cy="17"/>
                  </a:xfrm>
                  <a:custGeom>
                    <a:avLst/>
                    <a:gdLst>
                      <a:gd name="T0" fmla="*/ 1 w 17"/>
                      <a:gd name="T1" fmla="*/ 0 h 17"/>
                      <a:gd name="T2" fmla="*/ 0 w 17"/>
                      <a:gd name="T3" fmla="*/ 13 h 17"/>
                      <a:gd name="T4" fmla="*/ 14 w 17"/>
                      <a:gd name="T5" fmla="*/ 16 h 17"/>
                      <a:gd name="T6" fmla="*/ 15 w 17"/>
                      <a:gd name="T7" fmla="*/ 14 h 17"/>
                      <a:gd name="T8" fmla="*/ 16 w 17"/>
                      <a:gd name="T9" fmla="*/ 2 h 17"/>
                      <a:gd name="T10" fmla="*/ 1 w 17"/>
                      <a:gd name="T11" fmla="*/ 0 h 1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17" h="17">
                        <a:moveTo>
                          <a:pt x="1" y="0"/>
                        </a:moveTo>
                        <a:lnTo>
                          <a:pt x="0" y="13"/>
                        </a:lnTo>
                        <a:lnTo>
                          <a:pt x="14" y="16"/>
                        </a:lnTo>
                        <a:lnTo>
                          <a:pt x="15" y="14"/>
                        </a:lnTo>
                        <a:lnTo>
                          <a:pt x="16" y="2"/>
                        </a:lnTo>
                        <a:lnTo>
                          <a:pt x="1" y="0"/>
                        </a:lnTo>
                      </a:path>
                    </a:pathLst>
                  </a:custGeom>
                  <a:solidFill>
                    <a:srgbClr val="FFFF00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endParaRPr>
                  </a:p>
                </p:txBody>
              </p:sp>
              <p:sp>
                <p:nvSpPr>
                  <p:cNvPr id="4103" name="Freeform 1949"/>
                  <p:cNvSpPr>
                    <a:spLocks/>
                  </p:cNvSpPr>
                  <p:nvPr/>
                </p:nvSpPr>
                <p:spPr bwMode="auto">
                  <a:xfrm>
                    <a:off x="2363625" y="74523"/>
                    <a:ext cx="17" cy="17"/>
                  </a:xfrm>
                  <a:custGeom>
                    <a:avLst/>
                    <a:gdLst>
                      <a:gd name="T0" fmla="*/ 2 w 17"/>
                      <a:gd name="T1" fmla="*/ 0 h 17"/>
                      <a:gd name="T2" fmla="*/ 0 w 17"/>
                      <a:gd name="T3" fmla="*/ 13 h 17"/>
                      <a:gd name="T4" fmla="*/ 14 w 17"/>
                      <a:gd name="T5" fmla="*/ 16 h 17"/>
                      <a:gd name="T6" fmla="*/ 14 w 17"/>
                      <a:gd name="T7" fmla="*/ 14 h 17"/>
                      <a:gd name="T8" fmla="*/ 16 w 17"/>
                      <a:gd name="T9" fmla="*/ 2 h 17"/>
                      <a:gd name="T10" fmla="*/ 2 w 17"/>
                      <a:gd name="T11" fmla="*/ 0 h 1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17" h="17">
                        <a:moveTo>
                          <a:pt x="2" y="0"/>
                        </a:moveTo>
                        <a:lnTo>
                          <a:pt x="0" y="13"/>
                        </a:lnTo>
                        <a:lnTo>
                          <a:pt x="14" y="16"/>
                        </a:lnTo>
                        <a:lnTo>
                          <a:pt x="14" y="14"/>
                        </a:lnTo>
                        <a:lnTo>
                          <a:pt x="16" y="2"/>
                        </a:lnTo>
                        <a:lnTo>
                          <a:pt x="2" y="0"/>
                        </a:lnTo>
                      </a:path>
                    </a:pathLst>
                  </a:custGeom>
                  <a:solidFill>
                    <a:srgbClr val="FFFF00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endParaRPr>
                  </a:p>
                </p:txBody>
              </p:sp>
              <p:sp>
                <p:nvSpPr>
                  <p:cNvPr id="4104" name="Freeform 1950"/>
                  <p:cNvSpPr>
                    <a:spLocks/>
                  </p:cNvSpPr>
                  <p:nvPr/>
                </p:nvSpPr>
                <p:spPr bwMode="auto">
                  <a:xfrm>
                    <a:off x="2363635" y="74530"/>
                    <a:ext cx="17" cy="17"/>
                  </a:xfrm>
                  <a:custGeom>
                    <a:avLst/>
                    <a:gdLst>
                      <a:gd name="T0" fmla="*/ 2 w 17"/>
                      <a:gd name="T1" fmla="*/ 0 h 17"/>
                      <a:gd name="T2" fmla="*/ 0 w 17"/>
                      <a:gd name="T3" fmla="*/ 14 h 17"/>
                      <a:gd name="T4" fmla="*/ 14 w 17"/>
                      <a:gd name="T5" fmla="*/ 16 h 17"/>
                      <a:gd name="T6" fmla="*/ 14 w 17"/>
                      <a:gd name="T7" fmla="*/ 14 h 17"/>
                      <a:gd name="T8" fmla="*/ 16 w 17"/>
                      <a:gd name="T9" fmla="*/ 2 h 17"/>
                      <a:gd name="T10" fmla="*/ 2 w 17"/>
                      <a:gd name="T11" fmla="*/ 0 h 1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17" h="17">
                        <a:moveTo>
                          <a:pt x="2" y="0"/>
                        </a:moveTo>
                        <a:lnTo>
                          <a:pt x="0" y="14"/>
                        </a:lnTo>
                        <a:lnTo>
                          <a:pt x="14" y="16"/>
                        </a:lnTo>
                        <a:lnTo>
                          <a:pt x="14" y="14"/>
                        </a:lnTo>
                        <a:lnTo>
                          <a:pt x="16" y="2"/>
                        </a:lnTo>
                        <a:lnTo>
                          <a:pt x="2" y="0"/>
                        </a:lnTo>
                      </a:path>
                    </a:pathLst>
                  </a:custGeom>
                  <a:solidFill>
                    <a:srgbClr val="FFFF00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endParaRPr>
                  </a:p>
                </p:txBody>
              </p:sp>
              <p:sp>
                <p:nvSpPr>
                  <p:cNvPr id="4105" name="Freeform 1951"/>
                  <p:cNvSpPr>
                    <a:spLocks/>
                  </p:cNvSpPr>
                  <p:nvPr/>
                </p:nvSpPr>
                <p:spPr bwMode="auto">
                  <a:xfrm>
                    <a:off x="2363648" y="74539"/>
                    <a:ext cx="17" cy="17"/>
                  </a:xfrm>
                  <a:custGeom>
                    <a:avLst/>
                    <a:gdLst>
                      <a:gd name="T0" fmla="*/ 3 w 17"/>
                      <a:gd name="T1" fmla="*/ 0 h 17"/>
                      <a:gd name="T2" fmla="*/ 0 w 17"/>
                      <a:gd name="T3" fmla="*/ 13 h 17"/>
                      <a:gd name="T4" fmla="*/ 14 w 17"/>
                      <a:gd name="T5" fmla="*/ 16 h 17"/>
                      <a:gd name="T6" fmla="*/ 14 w 17"/>
                      <a:gd name="T7" fmla="*/ 14 h 17"/>
                      <a:gd name="T8" fmla="*/ 16 w 17"/>
                      <a:gd name="T9" fmla="*/ 2 h 17"/>
                      <a:gd name="T10" fmla="*/ 3 w 17"/>
                      <a:gd name="T11" fmla="*/ 0 h 1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17" h="17">
                        <a:moveTo>
                          <a:pt x="3" y="0"/>
                        </a:moveTo>
                        <a:lnTo>
                          <a:pt x="0" y="13"/>
                        </a:lnTo>
                        <a:lnTo>
                          <a:pt x="14" y="16"/>
                        </a:lnTo>
                        <a:lnTo>
                          <a:pt x="14" y="14"/>
                        </a:lnTo>
                        <a:lnTo>
                          <a:pt x="16" y="2"/>
                        </a:lnTo>
                        <a:lnTo>
                          <a:pt x="3" y="0"/>
                        </a:lnTo>
                      </a:path>
                    </a:pathLst>
                  </a:custGeom>
                  <a:solidFill>
                    <a:srgbClr val="FFFF00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endParaRPr>
                  </a:p>
                </p:txBody>
              </p:sp>
              <p:sp>
                <p:nvSpPr>
                  <p:cNvPr id="4106" name="Freeform 1952"/>
                  <p:cNvSpPr>
                    <a:spLocks/>
                  </p:cNvSpPr>
                  <p:nvPr/>
                </p:nvSpPr>
                <p:spPr bwMode="auto">
                  <a:xfrm>
                    <a:off x="2363659" y="74547"/>
                    <a:ext cx="17" cy="17"/>
                  </a:xfrm>
                  <a:custGeom>
                    <a:avLst/>
                    <a:gdLst>
                      <a:gd name="T0" fmla="*/ 2 w 17"/>
                      <a:gd name="T1" fmla="*/ 0 h 17"/>
                      <a:gd name="T2" fmla="*/ 0 w 17"/>
                      <a:gd name="T3" fmla="*/ 14 h 17"/>
                      <a:gd name="T4" fmla="*/ 11 w 17"/>
                      <a:gd name="T5" fmla="*/ 16 h 17"/>
                      <a:gd name="T6" fmla="*/ 13 w 17"/>
                      <a:gd name="T7" fmla="*/ 14 h 17"/>
                      <a:gd name="T8" fmla="*/ 16 w 17"/>
                      <a:gd name="T9" fmla="*/ 2 h 17"/>
                      <a:gd name="T10" fmla="*/ 2 w 17"/>
                      <a:gd name="T11" fmla="*/ 0 h 1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17" h="17">
                        <a:moveTo>
                          <a:pt x="2" y="0"/>
                        </a:moveTo>
                        <a:lnTo>
                          <a:pt x="0" y="14"/>
                        </a:lnTo>
                        <a:lnTo>
                          <a:pt x="11" y="16"/>
                        </a:lnTo>
                        <a:lnTo>
                          <a:pt x="13" y="14"/>
                        </a:lnTo>
                        <a:lnTo>
                          <a:pt x="16" y="2"/>
                        </a:lnTo>
                        <a:lnTo>
                          <a:pt x="2" y="0"/>
                        </a:lnTo>
                      </a:path>
                    </a:pathLst>
                  </a:custGeom>
                  <a:solidFill>
                    <a:srgbClr val="FFFF00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endParaRPr>
                  </a:p>
                </p:txBody>
              </p:sp>
              <p:grpSp>
                <p:nvGrpSpPr>
                  <p:cNvPr id="4107" name="Group 1953"/>
                  <p:cNvGrpSpPr>
                    <a:grpSpLocks/>
                  </p:cNvGrpSpPr>
                  <p:nvPr/>
                </p:nvGrpSpPr>
                <p:grpSpPr bwMode="auto">
                  <a:xfrm>
                    <a:off x="2363580" y="74474"/>
                    <a:ext cx="115" cy="96"/>
                    <a:chOff x="2363580" y="74474"/>
                    <a:chExt cx="115" cy="96"/>
                  </a:xfrm>
                </p:grpSpPr>
                <p:sp>
                  <p:nvSpPr>
                    <p:cNvPr id="4117" name="Freeform 1954"/>
                    <p:cNvSpPr>
                      <a:spLocks/>
                    </p:cNvSpPr>
                    <p:nvPr/>
                  </p:nvSpPr>
                  <p:spPr bwMode="auto">
                    <a:xfrm>
                      <a:off x="2363580" y="74474"/>
                      <a:ext cx="115" cy="96"/>
                    </a:xfrm>
                    <a:custGeom>
                      <a:avLst/>
                      <a:gdLst>
                        <a:gd name="T0" fmla="*/ 0 w 115"/>
                        <a:gd name="T1" fmla="*/ 12 h 96"/>
                        <a:gd name="T2" fmla="*/ 0 w 115"/>
                        <a:gd name="T3" fmla="*/ 10 h 96"/>
                        <a:gd name="T4" fmla="*/ 2 w 115"/>
                        <a:gd name="T5" fmla="*/ 0 h 96"/>
                        <a:gd name="T6" fmla="*/ 114 w 115"/>
                        <a:gd name="T7" fmla="*/ 77 h 96"/>
                        <a:gd name="T8" fmla="*/ 109 w 115"/>
                        <a:gd name="T9" fmla="*/ 95 h 96"/>
                        <a:gd name="T10" fmla="*/ 108 w 115"/>
                        <a:gd name="T11" fmla="*/ 92 h 96"/>
                        <a:gd name="T12" fmla="*/ 107 w 115"/>
                        <a:gd name="T13" fmla="*/ 90 h 96"/>
                        <a:gd name="T14" fmla="*/ 107 w 115"/>
                        <a:gd name="T15" fmla="*/ 89 h 96"/>
                        <a:gd name="T16" fmla="*/ 109 w 115"/>
                        <a:gd name="T17" fmla="*/ 79 h 96"/>
                        <a:gd name="T18" fmla="*/ 3 w 115"/>
                        <a:gd name="T19" fmla="*/ 3 h 96"/>
                        <a:gd name="T20" fmla="*/ 2 w 115"/>
                        <a:gd name="T21" fmla="*/ 15 h 96"/>
                        <a:gd name="T22" fmla="*/ 0 w 115"/>
                        <a:gd name="T23" fmla="*/ 12 h 9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15" h="96">
                          <a:moveTo>
                            <a:pt x="0" y="12"/>
                          </a:moveTo>
                          <a:lnTo>
                            <a:pt x="0" y="10"/>
                          </a:lnTo>
                          <a:lnTo>
                            <a:pt x="2" y="0"/>
                          </a:lnTo>
                          <a:lnTo>
                            <a:pt x="114" y="77"/>
                          </a:lnTo>
                          <a:lnTo>
                            <a:pt x="109" y="95"/>
                          </a:lnTo>
                          <a:lnTo>
                            <a:pt x="108" y="92"/>
                          </a:lnTo>
                          <a:lnTo>
                            <a:pt x="107" y="90"/>
                          </a:lnTo>
                          <a:lnTo>
                            <a:pt x="107" y="89"/>
                          </a:lnTo>
                          <a:lnTo>
                            <a:pt x="109" y="79"/>
                          </a:lnTo>
                          <a:lnTo>
                            <a:pt x="3" y="3"/>
                          </a:lnTo>
                          <a:lnTo>
                            <a:pt x="2" y="15"/>
                          </a:lnTo>
                          <a:lnTo>
                            <a:pt x="0" y="12"/>
                          </a:lnTo>
                        </a:path>
                      </a:pathLst>
                    </a:custGeom>
                    <a:solidFill>
                      <a:srgbClr val="FFFF00"/>
                    </a:solidFill>
                    <a:ln w="6350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p:txBody>
                </p:sp>
                <p:sp>
                  <p:nvSpPr>
                    <p:cNvPr id="4118" name="Freeform 1955"/>
                    <p:cNvSpPr>
                      <a:spLocks/>
                    </p:cNvSpPr>
                    <p:nvPr/>
                  </p:nvSpPr>
                  <p:spPr bwMode="auto">
                    <a:xfrm>
                      <a:off x="2363589" y="74482"/>
                      <a:ext cx="17" cy="17"/>
                    </a:xfrm>
                    <a:custGeom>
                      <a:avLst/>
                      <a:gdLst>
                        <a:gd name="T0" fmla="*/ 2 w 17"/>
                        <a:gd name="T1" fmla="*/ 0 h 17"/>
                        <a:gd name="T2" fmla="*/ 0 w 17"/>
                        <a:gd name="T3" fmla="*/ 13 h 17"/>
                        <a:gd name="T4" fmla="*/ 14 w 17"/>
                        <a:gd name="T5" fmla="*/ 16 h 17"/>
                        <a:gd name="T6" fmla="*/ 14 w 17"/>
                        <a:gd name="T7" fmla="*/ 14 h 17"/>
                        <a:gd name="T8" fmla="*/ 16 w 17"/>
                        <a:gd name="T9" fmla="*/ 2 h 17"/>
                        <a:gd name="T10" fmla="*/ 2 w 17"/>
                        <a:gd name="T11" fmla="*/ 0 h 17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0" t="0" r="r" b="b"/>
                      <a:pathLst>
                        <a:path w="17" h="17">
                          <a:moveTo>
                            <a:pt x="2" y="0"/>
                          </a:moveTo>
                          <a:lnTo>
                            <a:pt x="0" y="13"/>
                          </a:lnTo>
                          <a:lnTo>
                            <a:pt x="14" y="16"/>
                          </a:lnTo>
                          <a:lnTo>
                            <a:pt x="14" y="14"/>
                          </a:lnTo>
                          <a:lnTo>
                            <a:pt x="16" y="2"/>
                          </a:lnTo>
                          <a:lnTo>
                            <a:pt x="2" y="0"/>
                          </a:lnTo>
                        </a:path>
                      </a:pathLst>
                    </a:custGeom>
                    <a:solidFill>
                      <a:srgbClr val="FFFF00"/>
                    </a:solidFill>
                    <a:ln w="6350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p:txBody>
                </p:sp>
                <p:sp>
                  <p:nvSpPr>
                    <p:cNvPr id="4119" name="Freeform 1956"/>
                    <p:cNvSpPr>
                      <a:spLocks/>
                    </p:cNvSpPr>
                    <p:nvPr/>
                  </p:nvSpPr>
                  <p:spPr bwMode="auto">
                    <a:xfrm>
                      <a:off x="2363599" y="74488"/>
                      <a:ext cx="17" cy="17"/>
                    </a:xfrm>
                    <a:custGeom>
                      <a:avLst/>
                      <a:gdLst>
                        <a:gd name="T0" fmla="*/ 1 w 17"/>
                        <a:gd name="T1" fmla="*/ 0 h 17"/>
                        <a:gd name="T2" fmla="*/ 0 w 17"/>
                        <a:gd name="T3" fmla="*/ 13 h 17"/>
                        <a:gd name="T4" fmla="*/ 14 w 17"/>
                        <a:gd name="T5" fmla="*/ 16 h 17"/>
                        <a:gd name="T6" fmla="*/ 14 w 17"/>
                        <a:gd name="T7" fmla="*/ 14 h 17"/>
                        <a:gd name="T8" fmla="*/ 16 w 17"/>
                        <a:gd name="T9" fmla="*/ 2 h 17"/>
                        <a:gd name="T10" fmla="*/ 1 w 17"/>
                        <a:gd name="T11" fmla="*/ 0 h 17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0" t="0" r="r" b="b"/>
                      <a:pathLst>
                        <a:path w="17" h="17">
                          <a:moveTo>
                            <a:pt x="1" y="0"/>
                          </a:moveTo>
                          <a:lnTo>
                            <a:pt x="0" y="13"/>
                          </a:lnTo>
                          <a:lnTo>
                            <a:pt x="14" y="16"/>
                          </a:lnTo>
                          <a:lnTo>
                            <a:pt x="14" y="14"/>
                          </a:lnTo>
                          <a:lnTo>
                            <a:pt x="16" y="2"/>
                          </a:lnTo>
                          <a:lnTo>
                            <a:pt x="1" y="0"/>
                          </a:lnTo>
                        </a:path>
                      </a:pathLst>
                    </a:custGeom>
                    <a:solidFill>
                      <a:srgbClr val="FFFF00"/>
                    </a:solidFill>
                    <a:ln w="6350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p:txBody>
                </p:sp>
                <p:sp>
                  <p:nvSpPr>
                    <p:cNvPr id="4120" name="Freeform 1957"/>
                    <p:cNvSpPr>
                      <a:spLocks/>
                    </p:cNvSpPr>
                    <p:nvPr/>
                  </p:nvSpPr>
                  <p:spPr bwMode="auto">
                    <a:xfrm>
                      <a:off x="2363609" y="74496"/>
                      <a:ext cx="17" cy="17"/>
                    </a:xfrm>
                    <a:custGeom>
                      <a:avLst/>
                      <a:gdLst>
                        <a:gd name="T0" fmla="*/ 1 w 17"/>
                        <a:gd name="T1" fmla="*/ 0 h 17"/>
                        <a:gd name="T2" fmla="*/ 0 w 17"/>
                        <a:gd name="T3" fmla="*/ 12 h 17"/>
                        <a:gd name="T4" fmla="*/ 15 w 17"/>
                        <a:gd name="T5" fmla="*/ 16 h 17"/>
                        <a:gd name="T6" fmla="*/ 15 w 17"/>
                        <a:gd name="T7" fmla="*/ 14 h 17"/>
                        <a:gd name="T8" fmla="*/ 16 w 17"/>
                        <a:gd name="T9" fmla="*/ 2 h 17"/>
                        <a:gd name="T10" fmla="*/ 1 w 17"/>
                        <a:gd name="T11" fmla="*/ 0 h 17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0" t="0" r="r" b="b"/>
                      <a:pathLst>
                        <a:path w="17" h="17">
                          <a:moveTo>
                            <a:pt x="1" y="0"/>
                          </a:moveTo>
                          <a:lnTo>
                            <a:pt x="0" y="12"/>
                          </a:lnTo>
                          <a:lnTo>
                            <a:pt x="15" y="16"/>
                          </a:lnTo>
                          <a:lnTo>
                            <a:pt x="15" y="14"/>
                          </a:lnTo>
                          <a:lnTo>
                            <a:pt x="16" y="2"/>
                          </a:lnTo>
                          <a:lnTo>
                            <a:pt x="1" y="0"/>
                          </a:lnTo>
                        </a:path>
                      </a:pathLst>
                    </a:custGeom>
                    <a:solidFill>
                      <a:srgbClr val="FFFF00"/>
                    </a:solidFill>
                    <a:ln w="6350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p:txBody>
                </p:sp>
                <p:sp>
                  <p:nvSpPr>
                    <p:cNvPr id="4121" name="Freeform 1958"/>
                    <p:cNvSpPr>
                      <a:spLocks/>
                    </p:cNvSpPr>
                    <p:nvPr/>
                  </p:nvSpPr>
                  <p:spPr bwMode="auto">
                    <a:xfrm>
                      <a:off x="2363619" y="74505"/>
                      <a:ext cx="17" cy="17"/>
                    </a:xfrm>
                    <a:custGeom>
                      <a:avLst/>
                      <a:gdLst>
                        <a:gd name="T0" fmla="*/ 1 w 17"/>
                        <a:gd name="T1" fmla="*/ 0 h 17"/>
                        <a:gd name="T2" fmla="*/ 0 w 17"/>
                        <a:gd name="T3" fmla="*/ 14 h 17"/>
                        <a:gd name="T4" fmla="*/ 15 w 17"/>
                        <a:gd name="T5" fmla="*/ 16 h 17"/>
                        <a:gd name="T6" fmla="*/ 15 w 17"/>
                        <a:gd name="T7" fmla="*/ 14 h 17"/>
                        <a:gd name="T8" fmla="*/ 16 w 17"/>
                        <a:gd name="T9" fmla="*/ 2 h 17"/>
                        <a:gd name="T10" fmla="*/ 1 w 17"/>
                        <a:gd name="T11" fmla="*/ 0 h 17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0" t="0" r="r" b="b"/>
                      <a:pathLst>
                        <a:path w="17" h="17">
                          <a:moveTo>
                            <a:pt x="1" y="0"/>
                          </a:moveTo>
                          <a:lnTo>
                            <a:pt x="0" y="14"/>
                          </a:lnTo>
                          <a:lnTo>
                            <a:pt x="15" y="16"/>
                          </a:lnTo>
                          <a:lnTo>
                            <a:pt x="15" y="14"/>
                          </a:lnTo>
                          <a:lnTo>
                            <a:pt x="16" y="2"/>
                          </a:lnTo>
                          <a:lnTo>
                            <a:pt x="1" y="0"/>
                          </a:lnTo>
                        </a:path>
                      </a:pathLst>
                    </a:custGeom>
                    <a:solidFill>
                      <a:srgbClr val="FFFF00"/>
                    </a:solidFill>
                    <a:ln w="6350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p:txBody>
                </p:sp>
                <p:sp>
                  <p:nvSpPr>
                    <p:cNvPr id="4122" name="Freeform 1959"/>
                    <p:cNvSpPr>
                      <a:spLocks/>
                    </p:cNvSpPr>
                    <p:nvPr/>
                  </p:nvSpPr>
                  <p:spPr bwMode="auto">
                    <a:xfrm>
                      <a:off x="2363631" y="74513"/>
                      <a:ext cx="17" cy="17"/>
                    </a:xfrm>
                    <a:custGeom>
                      <a:avLst/>
                      <a:gdLst>
                        <a:gd name="T0" fmla="*/ 1 w 17"/>
                        <a:gd name="T1" fmla="*/ 0 h 17"/>
                        <a:gd name="T2" fmla="*/ 0 w 17"/>
                        <a:gd name="T3" fmla="*/ 14 h 17"/>
                        <a:gd name="T4" fmla="*/ 14 w 17"/>
                        <a:gd name="T5" fmla="*/ 16 h 17"/>
                        <a:gd name="T6" fmla="*/ 14 w 17"/>
                        <a:gd name="T7" fmla="*/ 14 h 17"/>
                        <a:gd name="T8" fmla="*/ 16 w 17"/>
                        <a:gd name="T9" fmla="*/ 1 h 17"/>
                        <a:gd name="T10" fmla="*/ 1 w 17"/>
                        <a:gd name="T11" fmla="*/ 0 h 17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0" t="0" r="r" b="b"/>
                      <a:pathLst>
                        <a:path w="17" h="17">
                          <a:moveTo>
                            <a:pt x="1" y="0"/>
                          </a:moveTo>
                          <a:lnTo>
                            <a:pt x="0" y="14"/>
                          </a:lnTo>
                          <a:lnTo>
                            <a:pt x="14" y="16"/>
                          </a:lnTo>
                          <a:lnTo>
                            <a:pt x="14" y="14"/>
                          </a:lnTo>
                          <a:lnTo>
                            <a:pt x="16" y="1"/>
                          </a:lnTo>
                          <a:lnTo>
                            <a:pt x="1" y="0"/>
                          </a:lnTo>
                        </a:path>
                      </a:pathLst>
                    </a:custGeom>
                    <a:solidFill>
                      <a:srgbClr val="FFFF00"/>
                    </a:solidFill>
                    <a:ln w="6350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p:txBody>
                </p:sp>
                <p:sp>
                  <p:nvSpPr>
                    <p:cNvPr id="4123" name="Freeform 1960"/>
                    <p:cNvSpPr>
                      <a:spLocks/>
                    </p:cNvSpPr>
                    <p:nvPr/>
                  </p:nvSpPr>
                  <p:spPr bwMode="auto">
                    <a:xfrm>
                      <a:off x="2363643" y="74521"/>
                      <a:ext cx="17" cy="17"/>
                    </a:xfrm>
                    <a:custGeom>
                      <a:avLst/>
                      <a:gdLst>
                        <a:gd name="T0" fmla="*/ 2 w 17"/>
                        <a:gd name="T1" fmla="*/ 0 h 17"/>
                        <a:gd name="T2" fmla="*/ 0 w 17"/>
                        <a:gd name="T3" fmla="*/ 13 h 17"/>
                        <a:gd name="T4" fmla="*/ 15 w 17"/>
                        <a:gd name="T5" fmla="*/ 16 h 17"/>
                        <a:gd name="T6" fmla="*/ 16 w 17"/>
                        <a:gd name="T7" fmla="*/ 14 h 17"/>
                        <a:gd name="T8" fmla="*/ 16 w 17"/>
                        <a:gd name="T9" fmla="*/ 2 h 17"/>
                        <a:gd name="T10" fmla="*/ 2 w 17"/>
                        <a:gd name="T11" fmla="*/ 0 h 17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0" t="0" r="r" b="b"/>
                      <a:pathLst>
                        <a:path w="17" h="17">
                          <a:moveTo>
                            <a:pt x="2" y="0"/>
                          </a:moveTo>
                          <a:lnTo>
                            <a:pt x="0" y="13"/>
                          </a:lnTo>
                          <a:lnTo>
                            <a:pt x="15" y="16"/>
                          </a:lnTo>
                          <a:lnTo>
                            <a:pt x="16" y="14"/>
                          </a:lnTo>
                          <a:lnTo>
                            <a:pt x="16" y="2"/>
                          </a:lnTo>
                          <a:lnTo>
                            <a:pt x="2" y="0"/>
                          </a:lnTo>
                        </a:path>
                      </a:pathLst>
                    </a:custGeom>
                    <a:solidFill>
                      <a:srgbClr val="FFFF00"/>
                    </a:solidFill>
                    <a:ln w="6350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p:txBody>
                </p:sp>
                <p:sp>
                  <p:nvSpPr>
                    <p:cNvPr id="4124" name="Freeform 1961"/>
                    <p:cNvSpPr>
                      <a:spLocks/>
                    </p:cNvSpPr>
                    <p:nvPr/>
                  </p:nvSpPr>
                  <p:spPr bwMode="auto">
                    <a:xfrm>
                      <a:off x="2363655" y="74528"/>
                      <a:ext cx="17" cy="17"/>
                    </a:xfrm>
                    <a:custGeom>
                      <a:avLst/>
                      <a:gdLst>
                        <a:gd name="T0" fmla="*/ 2 w 17"/>
                        <a:gd name="T1" fmla="*/ 0 h 17"/>
                        <a:gd name="T2" fmla="*/ 0 w 17"/>
                        <a:gd name="T3" fmla="*/ 14 h 17"/>
                        <a:gd name="T4" fmla="*/ 13 w 17"/>
                        <a:gd name="T5" fmla="*/ 16 h 17"/>
                        <a:gd name="T6" fmla="*/ 14 w 17"/>
                        <a:gd name="T7" fmla="*/ 14 h 17"/>
                        <a:gd name="T8" fmla="*/ 16 w 17"/>
                        <a:gd name="T9" fmla="*/ 1 h 17"/>
                        <a:gd name="T10" fmla="*/ 2 w 17"/>
                        <a:gd name="T11" fmla="*/ 0 h 17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0" t="0" r="r" b="b"/>
                      <a:pathLst>
                        <a:path w="17" h="17">
                          <a:moveTo>
                            <a:pt x="2" y="0"/>
                          </a:moveTo>
                          <a:lnTo>
                            <a:pt x="0" y="14"/>
                          </a:lnTo>
                          <a:lnTo>
                            <a:pt x="13" y="16"/>
                          </a:lnTo>
                          <a:lnTo>
                            <a:pt x="14" y="14"/>
                          </a:lnTo>
                          <a:lnTo>
                            <a:pt x="16" y="1"/>
                          </a:lnTo>
                          <a:lnTo>
                            <a:pt x="2" y="0"/>
                          </a:lnTo>
                        </a:path>
                      </a:pathLst>
                    </a:custGeom>
                    <a:solidFill>
                      <a:srgbClr val="FFFF00"/>
                    </a:solidFill>
                    <a:ln w="6350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p:txBody>
                </p:sp>
                <p:sp>
                  <p:nvSpPr>
                    <p:cNvPr id="4125" name="Freeform 1962"/>
                    <p:cNvSpPr>
                      <a:spLocks/>
                    </p:cNvSpPr>
                    <p:nvPr/>
                  </p:nvSpPr>
                  <p:spPr bwMode="auto">
                    <a:xfrm>
                      <a:off x="2363666" y="74536"/>
                      <a:ext cx="17" cy="17"/>
                    </a:xfrm>
                    <a:custGeom>
                      <a:avLst/>
                      <a:gdLst>
                        <a:gd name="T0" fmla="*/ 3 w 17"/>
                        <a:gd name="T1" fmla="*/ 0 h 17"/>
                        <a:gd name="T2" fmla="*/ 0 w 17"/>
                        <a:gd name="T3" fmla="*/ 14 h 17"/>
                        <a:gd name="T4" fmla="*/ 11 w 17"/>
                        <a:gd name="T5" fmla="*/ 16 h 17"/>
                        <a:gd name="T6" fmla="*/ 13 w 17"/>
                        <a:gd name="T7" fmla="*/ 14 h 17"/>
                        <a:gd name="T8" fmla="*/ 16 w 17"/>
                        <a:gd name="T9" fmla="*/ 1 h 17"/>
                        <a:gd name="T10" fmla="*/ 3 w 17"/>
                        <a:gd name="T11" fmla="*/ 0 h 17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0" t="0" r="r" b="b"/>
                      <a:pathLst>
                        <a:path w="17" h="17">
                          <a:moveTo>
                            <a:pt x="3" y="0"/>
                          </a:moveTo>
                          <a:lnTo>
                            <a:pt x="0" y="14"/>
                          </a:lnTo>
                          <a:lnTo>
                            <a:pt x="11" y="16"/>
                          </a:lnTo>
                          <a:lnTo>
                            <a:pt x="13" y="14"/>
                          </a:lnTo>
                          <a:lnTo>
                            <a:pt x="16" y="1"/>
                          </a:lnTo>
                          <a:lnTo>
                            <a:pt x="3" y="0"/>
                          </a:lnTo>
                        </a:path>
                      </a:pathLst>
                    </a:custGeom>
                    <a:solidFill>
                      <a:srgbClr val="FFFF00"/>
                    </a:solidFill>
                    <a:ln w="6350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p:txBody>
                </p:sp>
                <p:sp>
                  <p:nvSpPr>
                    <p:cNvPr id="4126" name="Freeform 1963"/>
                    <p:cNvSpPr>
                      <a:spLocks/>
                    </p:cNvSpPr>
                    <p:nvPr/>
                  </p:nvSpPr>
                  <p:spPr bwMode="auto">
                    <a:xfrm>
                      <a:off x="2363677" y="74544"/>
                      <a:ext cx="17" cy="17"/>
                    </a:xfrm>
                    <a:custGeom>
                      <a:avLst/>
                      <a:gdLst>
                        <a:gd name="T0" fmla="*/ 3 w 17"/>
                        <a:gd name="T1" fmla="*/ 0 h 17"/>
                        <a:gd name="T2" fmla="*/ 0 w 17"/>
                        <a:gd name="T3" fmla="*/ 14 h 17"/>
                        <a:gd name="T4" fmla="*/ 12 w 17"/>
                        <a:gd name="T5" fmla="*/ 16 h 17"/>
                        <a:gd name="T6" fmla="*/ 13 w 17"/>
                        <a:gd name="T7" fmla="*/ 14 h 17"/>
                        <a:gd name="T8" fmla="*/ 16 w 17"/>
                        <a:gd name="T9" fmla="*/ 2 h 17"/>
                        <a:gd name="T10" fmla="*/ 3 w 17"/>
                        <a:gd name="T11" fmla="*/ 0 h 17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0" t="0" r="r" b="b"/>
                      <a:pathLst>
                        <a:path w="17" h="17">
                          <a:moveTo>
                            <a:pt x="3" y="0"/>
                          </a:moveTo>
                          <a:lnTo>
                            <a:pt x="0" y="14"/>
                          </a:lnTo>
                          <a:lnTo>
                            <a:pt x="12" y="16"/>
                          </a:lnTo>
                          <a:lnTo>
                            <a:pt x="13" y="14"/>
                          </a:lnTo>
                          <a:lnTo>
                            <a:pt x="16" y="2"/>
                          </a:lnTo>
                          <a:lnTo>
                            <a:pt x="3" y="0"/>
                          </a:lnTo>
                        </a:path>
                      </a:pathLst>
                    </a:custGeom>
                    <a:solidFill>
                      <a:srgbClr val="FFFF00"/>
                    </a:solidFill>
                    <a:ln w="6350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4108" name="Freeform 1964"/>
                  <p:cNvSpPr>
                    <a:spLocks/>
                  </p:cNvSpPr>
                  <p:nvPr/>
                </p:nvSpPr>
                <p:spPr bwMode="auto">
                  <a:xfrm>
                    <a:off x="2363561" y="74475"/>
                    <a:ext cx="115" cy="96"/>
                  </a:xfrm>
                  <a:custGeom>
                    <a:avLst/>
                    <a:gdLst>
                      <a:gd name="T0" fmla="*/ 0 w 115"/>
                      <a:gd name="T1" fmla="*/ 12 h 96"/>
                      <a:gd name="T2" fmla="*/ 0 w 115"/>
                      <a:gd name="T3" fmla="*/ 10 h 96"/>
                      <a:gd name="T4" fmla="*/ 1 w 115"/>
                      <a:gd name="T5" fmla="*/ 0 h 96"/>
                      <a:gd name="T6" fmla="*/ 114 w 115"/>
                      <a:gd name="T7" fmla="*/ 78 h 96"/>
                      <a:gd name="T8" fmla="*/ 110 w 115"/>
                      <a:gd name="T9" fmla="*/ 95 h 96"/>
                      <a:gd name="T10" fmla="*/ 107 w 115"/>
                      <a:gd name="T11" fmla="*/ 93 h 96"/>
                      <a:gd name="T12" fmla="*/ 107 w 115"/>
                      <a:gd name="T13" fmla="*/ 91 h 96"/>
                      <a:gd name="T14" fmla="*/ 108 w 115"/>
                      <a:gd name="T15" fmla="*/ 89 h 96"/>
                      <a:gd name="T16" fmla="*/ 111 w 115"/>
                      <a:gd name="T17" fmla="*/ 79 h 96"/>
                      <a:gd name="T18" fmla="*/ 4 w 115"/>
                      <a:gd name="T19" fmla="*/ 3 h 96"/>
                      <a:gd name="T20" fmla="*/ 2 w 115"/>
                      <a:gd name="T21" fmla="*/ 15 h 96"/>
                      <a:gd name="T22" fmla="*/ 0 w 115"/>
                      <a:gd name="T23" fmla="*/ 12 h 9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15" h="96">
                        <a:moveTo>
                          <a:pt x="0" y="12"/>
                        </a:moveTo>
                        <a:lnTo>
                          <a:pt x="0" y="10"/>
                        </a:lnTo>
                        <a:lnTo>
                          <a:pt x="1" y="0"/>
                        </a:lnTo>
                        <a:lnTo>
                          <a:pt x="114" y="78"/>
                        </a:lnTo>
                        <a:lnTo>
                          <a:pt x="110" y="95"/>
                        </a:lnTo>
                        <a:lnTo>
                          <a:pt x="107" y="93"/>
                        </a:lnTo>
                        <a:lnTo>
                          <a:pt x="107" y="91"/>
                        </a:lnTo>
                        <a:lnTo>
                          <a:pt x="108" y="89"/>
                        </a:lnTo>
                        <a:lnTo>
                          <a:pt x="111" y="79"/>
                        </a:lnTo>
                        <a:lnTo>
                          <a:pt x="4" y="3"/>
                        </a:lnTo>
                        <a:lnTo>
                          <a:pt x="2" y="15"/>
                        </a:lnTo>
                        <a:lnTo>
                          <a:pt x="0" y="12"/>
                        </a:lnTo>
                      </a:path>
                    </a:pathLst>
                  </a:custGeom>
                  <a:solidFill>
                    <a:srgbClr val="FFFF00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endParaRPr>
                  </a:p>
                </p:txBody>
              </p:sp>
              <p:sp>
                <p:nvSpPr>
                  <p:cNvPr id="4109" name="Freeform 1965"/>
                  <p:cNvSpPr>
                    <a:spLocks/>
                  </p:cNvSpPr>
                  <p:nvPr/>
                </p:nvSpPr>
                <p:spPr bwMode="auto">
                  <a:xfrm>
                    <a:off x="2363535" y="74489"/>
                    <a:ext cx="25" cy="28"/>
                  </a:xfrm>
                  <a:custGeom>
                    <a:avLst/>
                    <a:gdLst>
                      <a:gd name="T0" fmla="*/ 19 w 25"/>
                      <a:gd name="T1" fmla="*/ 27 h 28"/>
                      <a:gd name="T2" fmla="*/ 0 w 25"/>
                      <a:gd name="T3" fmla="*/ 11 h 28"/>
                      <a:gd name="T4" fmla="*/ 1 w 25"/>
                      <a:gd name="T5" fmla="*/ 5 h 28"/>
                      <a:gd name="T6" fmla="*/ 7 w 25"/>
                      <a:gd name="T7" fmla="*/ 9 h 28"/>
                      <a:gd name="T8" fmla="*/ 7 w 25"/>
                      <a:gd name="T9" fmla="*/ 4 h 28"/>
                      <a:gd name="T10" fmla="*/ 12 w 25"/>
                      <a:gd name="T11" fmla="*/ 8 h 28"/>
                      <a:gd name="T12" fmla="*/ 13 w 25"/>
                      <a:gd name="T13" fmla="*/ 1 h 28"/>
                      <a:gd name="T14" fmla="*/ 19 w 25"/>
                      <a:gd name="T15" fmla="*/ 5 h 28"/>
                      <a:gd name="T16" fmla="*/ 20 w 25"/>
                      <a:gd name="T17" fmla="*/ 0 h 28"/>
                      <a:gd name="T18" fmla="*/ 24 w 25"/>
                      <a:gd name="T19" fmla="*/ 3 h 2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25" h="28">
                        <a:moveTo>
                          <a:pt x="19" y="27"/>
                        </a:moveTo>
                        <a:lnTo>
                          <a:pt x="0" y="11"/>
                        </a:lnTo>
                        <a:lnTo>
                          <a:pt x="1" y="5"/>
                        </a:lnTo>
                        <a:lnTo>
                          <a:pt x="7" y="9"/>
                        </a:lnTo>
                        <a:lnTo>
                          <a:pt x="7" y="4"/>
                        </a:lnTo>
                        <a:lnTo>
                          <a:pt x="12" y="8"/>
                        </a:lnTo>
                        <a:lnTo>
                          <a:pt x="13" y="1"/>
                        </a:lnTo>
                        <a:lnTo>
                          <a:pt x="19" y="5"/>
                        </a:lnTo>
                        <a:lnTo>
                          <a:pt x="20" y="0"/>
                        </a:lnTo>
                        <a:lnTo>
                          <a:pt x="24" y="3"/>
                        </a:lnTo>
                      </a:path>
                    </a:pathLst>
                  </a:custGeom>
                  <a:solidFill>
                    <a:srgbClr val="B2B2B2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endParaRPr>
                  </a:p>
                </p:txBody>
              </p:sp>
              <p:sp>
                <p:nvSpPr>
                  <p:cNvPr id="4110" name="Freeform 1966"/>
                  <p:cNvSpPr>
                    <a:spLocks/>
                  </p:cNvSpPr>
                  <p:nvPr/>
                </p:nvSpPr>
                <p:spPr bwMode="auto">
                  <a:xfrm>
                    <a:off x="2363538" y="74495"/>
                    <a:ext cx="17" cy="17"/>
                  </a:xfrm>
                  <a:custGeom>
                    <a:avLst/>
                    <a:gdLst>
                      <a:gd name="T0" fmla="*/ 0 w 17"/>
                      <a:gd name="T1" fmla="*/ 4 h 17"/>
                      <a:gd name="T2" fmla="*/ 16 w 17"/>
                      <a:gd name="T3" fmla="*/ 0 h 17"/>
                      <a:gd name="T4" fmla="*/ 14 w 17"/>
                      <a:gd name="T5" fmla="*/ 16 h 17"/>
                      <a:gd name="T6" fmla="*/ 0 w 17"/>
                      <a:gd name="T7" fmla="*/ 4 h 1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7" h="17">
                        <a:moveTo>
                          <a:pt x="0" y="4"/>
                        </a:moveTo>
                        <a:lnTo>
                          <a:pt x="16" y="0"/>
                        </a:lnTo>
                        <a:lnTo>
                          <a:pt x="14" y="16"/>
                        </a:lnTo>
                        <a:lnTo>
                          <a:pt x="0" y="4"/>
                        </a:lnTo>
                      </a:path>
                    </a:pathLst>
                  </a:custGeom>
                  <a:solidFill>
                    <a:srgbClr val="DDDDDD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endParaRPr>
                  </a:p>
                </p:txBody>
              </p:sp>
              <p:sp>
                <p:nvSpPr>
                  <p:cNvPr id="4111" name="Freeform 1967"/>
                  <p:cNvSpPr>
                    <a:spLocks/>
                  </p:cNvSpPr>
                  <p:nvPr/>
                </p:nvSpPr>
                <p:spPr bwMode="auto">
                  <a:xfrm>
                    <a:off x="2363543" y="74492"/>
                    <a:ext cx="17" cy="17"/>
                  </a:xfrm>
                  <a:custGeom>
                    <a:avLst/>
                    <a:gdLst>
                      <a:gd name="T0" fmla="*/ 0 w 17"/>
                      <a:gd name="T1" fmla="*/ 3 h 17"/>
                      <a:gd name="T2" fmla="*/ 16 w 17"/>
                      <a:gd name="T3" fmla="*/ 0 h 17"/>
                      <a:gd name="T4" fmla="*/ 14 w 17"/>
                      <a:gd name="T5" fmla="*/ 16 h 17"/>
                      <a:gd name="T6" fmla="*/ 0 w 17"/>
                      <a:gd name="T7" fmla="*/ 3 h 1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7" h="17">
                        <a:moveTo>
                          <a:pt x="0" y="3"/>
                        </a:moveTo>
                        <a:lnTo>
                          <a:pt x="16" y="0"/>
                        </a:lnTo>
                        <a:lnTo>
                          <a:pt x="14" y="16"/>
                        </a:lnTo>
                        <a:lnTo>
                          <a:pt x="0" y="3"/>
                        </a:lnTo>
                      </a:path>
                    </a:pathLst>
                  </a:custGeom>
                  <a:solidFill>
                    <a:srgbClr val="DDDDDD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endParaRPr>
                  </a:p>
                </p:txBody>
              </p:sp>
              <p:sp>
                <p:nvSpPr>
                  <p:cNvPr id="4112" name="Freeform 1968"/>
                  <p:cNvSpPr>
                    <a:spLocks/>
                  </p:cNvSpPr>
                  <p:nvPr/>
                </p:nvSpPr>
                <p:spPr bwMode="auto">
                  <a:xfrm>
                    <a:off x="2363549" y="74491"/>
                    <a:ext cx="17" cy="17"/>
                  </a:xfrm>
                  <a:custGeom>
                    <a:avLst/>
                    <a:gdLst>
                      <a:gd name="T0" fmla="*/ 0 w 17"/>
                      <a:gd name="T1" fmla="*/ 3 h 17"/>
                      <a:gd name="T2" fmla="*/ 16 w 17"/>
                      <a:gd name="T3" fmla="*/ 0 h 17"/>
                      <a:gd name="T4" fmla="*/ 11 w 17"/>
                      <a:gd name="T5" fmla="*/ 16 h 17"/>
                      <a:gd name="T6" fmla="*/ 0 w 17"/>
                      <a:gd name="T7" fmla="*/ 3 h 1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7" h="17">
                        <a:moveTo>
                          <a:pt x="0" y="3"/>
                        </a:moveTo>
                        <a:lnTo>
                          <a:pt x="16" y="0"/>
                        </a:lnTo>
                        <a:lnTo>
                          <a:pt x="11" y="16"/>
                        </a:lnTo>
                        <a:lnTo>
                          <a:pt x="0" y="3"/>
                        </a:lnTo>
                      </a:path>
                    </a:pathLst>
                  </a:custGeom>
                  <a:solidFill>
                    <a:srgbClr val="DDDDDD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endParaRPr>
                  </a:p>
                </p:txBody>
              </p:sp>
              <p:sp>
                <p:nvSpPr>
                  <p:cNvPr id="4113" name="Freeform 1969"/>
                  <p:cNvSpPr>
                    <a:spLocks/>
                  </p:cNvSpPr>
                  <p:nvPr/>
                </p:nvSpPr>
                <p:spPr bwMode="auto">
                  <a:xfrm>
                    <a:off x="2363555" y="74489"/>
                    <a:ext cx="17" cy="17"/>
                  </a:xfrm>
                  <a:custGeom>
                    <a:avLst/>
                    <a:gdLst>
                      <a:gd name="T0" fmla="*/ 0 w 17"/>
                      <a:gd name="T1" fmla="*/ 3 h 17"/>
                      <a:gd name="T2" fmla="*/ 16 w 17"/>
                      <a:gd name="T3" fmla="*/ 0 h 17"/>
                      <a:gd name="T4" fmla="*/ 12 w 17"/>
                      <a:gd name="T5" fmla="*/ 16 h 17"/>
                      <a:gd name="T6" fmla="*/ 0 w 17"/>
                      <a:gd name="T7" fmla="*/ 3 h 1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7" h="17">
                        <a:moveTo>
                          <a:pt x="0" y="3"/>
                        </a:moveTo>
                        <a:lnTo>
                          <a:pt x="16" y="0"/>
                        </a:lnTo>
                        <a:lnTo>
                          <a:pt x="12" y="16"/>
                        </a:lnTo>
                        <a:lnTo>
                          <a:pt x="0" y="3"/>
                        </a:lnTo>
                      </a:path>
                    </a:pathLst>
                  </a:custGeom>
                  <a:solidFill>
                    <a:srgbClr val="DDDDDD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endParaRPr>
                  </a:p>
                </p:txBody>
              </p:sp>
              <p:sp>
                <p:nvSpPr>
                  <p:cNvPr id="4114" name="Freeform 1970"/>
                  <p:cNvSpPr>
                    <a:spLocks/>
                  </p:cNvSpPr>
                  <p:nvPr/>
                </p:nvSpPr>
                <p:spPr bwMode="auto">
                  <a:xfrm>
                    <a:off x="2363592" y="74515"/>
                    <a:ext cx="18" cy="26"/>
                  </a:xfrm>
                  <a:custGeom>
                    <a:avLst/>
                    <a:gdLst>
                      <a:gd name="T0" fmla="*/ 3 w 18"/>
                      <a:gd name="T1" fmla="*/ 0 h 26"/>
                      <a:gd name="T2" fmla="*/ 0 w 18"/>
                      <a:gd name="T3" fmla="*/ 14 h 26"/>
                      <a:gd name="T4" fmla="*/ 13 w 18"/>
                      <a:gd name="T5" fmla="*/ 25 h 26"/>
                      <a:gd name="T6" fmla="*/ 17 w 18"/>
                      <a:gd name="T7" fmla="*/ 12 h 26"/>
                      <a:gd name="T8" fmla="*/ 2 w 18"/>
                      <a:gd name="T9" fmla="*/ 2 h 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8" h="26">
                        <a:moveTo>
                          <a:pt x="3" y="0"/>
                        </a:moveTo>
                        <a:lnTo>
                          <a:pt x="0" y="14"/>
                        </a:lnTo>
                        <a:lnTo>
                          <a:pt x="13" y="25"/>
                        </a:lnTo>
                        <a:lnTo>
                          <a:pt x="17" y="12"/>
                        </a:lnTo>
                        <a:lnTo>
                          <a:pt x="2" y="2"/>
                        </a:lnTo>
                      </a:path>
                    </a:pathLst>
                  </a:custGeom>
                  <a:solidFill>
                    <a:srgbClr val="B2B2B2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endParaRPr>
                  </a:p>
                </p:txBody>
              </p:sp>
              <p:sp>
                <p:nvSpPr>
                  <p:cNvPr id="4115" name="Freeform 1971"/>
                  <p:cNvSpPr>
                    <a:spLocks/>
                  </p:cNvSpPr>
                  <p:nvPr/>
                </p:nvSpPr>
                <p:spPr bwMode="auto">
                  <a:xfrm>
                    <a:off x="2363605" y="74528"/>
                    <a:ext cx="17" cy="17"/>
                  </a:xfrm>
                  <a:custGeom>
                    <a:avLst/>
                    <a:gdLst>
                      <a:gd name="T0" fmla="*/ 0 w 17"/>
                      <a:gd name="T1" fmla="*/ 13 h 17"/>
                      <a:gd name="T2" fmla="*/ 12 w 17"/>
                      <a:gd name="T3" fmla="*/ 16 h 17"/>
                      <a:gd name="T4" fmla="*/ 16 w 17"/>
                      <a:gd name="T5" fmla="*/ 2 h 17"/>
                      <a:gd name="T6" fmla="*/ 4 w 17"/>
                      <a:gd name="T7" fmla="*/ 0 h 17"/>
                      <a:gd name="T8" fmla="*/ 0 w 17"/>
                      <a:gd name="T9" fmla="*/ 13 h 1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7" h="17">
                        <a:moveTo>
                          <a:pt x="0" y="13"/>
                        </a:moveTo>
                        <a:lnTo>
                          <a:pt x="12" y="16"/>
                        </a:lnTo>
                        <a:lnTo>
                          <a:pt x="16" y="2"/>
                        </a:lnTo>
                        <a:lnTo>
                          <a:pt x="4" y="0"/>
                        </a:lnTo>
                        <a:lnTo>
                          <a:pt x="0" y="13"/>
                        </a:lnTo>
                      </a:path>
                    </a:pathLst>
                  </a:custGeom>
                  <a:solidFill>
                    <a:srgbClr val="DDDDDD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endParaRPr>
                  </a:p>
                </p:txBody>
              </p:sp>
              <p:sp>
                <p:nvSpPr>
                  <p:cNvPr id="4116" name="Freeform 1972"/>
                  <p:cNvSpPr>
                    <a:spLocks/>
                  </p:cNvSpPr>
                  <p:nvPr/>
                </p:nvSpPr>
                <p:spPr bwMode="auto">
                  <a:xfrm>
                    <a:off x="2363595" y="74515"/>
                    <a:ext cx="24" cy="18"/>
                  </a:xfrm>
                  <a:custGeom>
                    <a:avLst/>
                    <a:gdLst>
                      <a:gd name="T0" fmla="*/ 0 w 24"/>
                      <a:gd name="T1" fmla="*/ 0 h 18"/>
                      <a:gd name="T2" fmla="*/ 0 w 24"/>
                      <a:gd name="T3" fmla="*/ 3 h 18"/>
                      <a:gd name="T4" fmla="*/ 12 w 24"/>
                      <a:gd name="T5" fmla="*/ 14 h 18"/>
                      <a:gd name="T6" fmla="*/ 23 w 24"/>
                      <a:gd name="T7" fmla="*/ 17 h 18"/>
                      <a:gd name="T8" fmla="*/ 0 w 24"/>
                      <a:gd name="T9" fmla="*/ 0 h 1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4" h="18">
                        <a:moveTo>
                          <a:pt x="0" y="0"/>
                        </a:moveTo>
                        <a:lnTo>
                          <a:pt x="0" y="3"/>
                        </a:lnTo>
                        <a:lnTo>
                          <a:pt x="12" y="14"/>
                        </a:lnTo>
                        <a:lnTo>
                          <a:pt x="23" y="17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DDDDDD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endParaRPr>
                  </a:p>
                </p:txBody>
              </p:sp>
            </p:grpSp>
            <p:grpSp>
              <p:nvGrpSpPr>
                <p:cNvPr id="4088" name="Group 1973"/>
                <p:cNvGrpSpPr>
                  <a:grpSpLocks/>
                </p:cNvGrpSpPr>
                <p:nvPr/>
              </p:nvGrpSpPr>
              <p:grpSpPr bwMode="auto">
                <a:xfrm>
                  <a:off x="2363663" y="74567"/>
                  <a:ext cx="47" cy="53"/>
                  <a:chOff x="2363663" y="74567"/>
                  <a:chExt cx="47" cy="53"/>
                </a:xfrm>
              </p:grpSpPr>
              <p:sp>
                <p:nvSpPr>
                  <p:cNvPr id="4089" name="Freeform 1974"/>
                  <p:cNvSpPr>
                    <a:spLocks/>
                  </p:cNvSpPr>
                  <p:nvPr/>
                </p:nvSpPr>
                <p:spPr bwMode="auto">
                  <a:xfrm>
                    <a:off x="2363663" y="74571"/>
                    <a:ext cx="27" cy="49"/>
                  </a:xfrm>
                  <a:custGeom>
                    <a:avLst/>
                    <a:gdLst>
                      <a:gd name="T0" fmla="*/ 8 w 27"/>
                      <a:gd name="T1" fmla="*/ 0 h 49"/>
                      <a:gd name="T2" fmla="*/ 14 w 27"/>
                      <a:gd name="T3" fmla="*/ 4 h 49"/>
                      <a:gd name="T4" fmla="*/ 13 w 27"/>
                      <a:gd name="T5" fmla="*/ 16 h 49"/>
                      <a:gd name="T6" fmla="*/ 20 w 27"/>
                      <a:gd name="T7" fmla="*/ 22 h 49"/>
                      <a:gd name="T8" fmla="*/ 18 w 27"/>
                      <a:gd name="T9" fmla="*/ 31 h 49"/>
                      <a:gd name="T10" fmla="*/ 26 w 27"/>
                      <a:gd name="T11" fmla="*/ 36 h 49"/>
                      <a:gd name="T12" fmla="*/ 23 w 27"/>
                      <a:gd name="T13" fmla="*/ 48 h 49"/>
                      <a:gd name="T14" fmla="*/ 0 w 27"/>
                      <a:gd name="T15" fmla="*/ 32 h 49"/>
                      <a:gd name="T16" fmla="*/ 8 w 27"/>
                      <a:gd name="T17" fmla="*/ 0 h 4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27" h="49">
                        <a:moveTo>
                          <a:pt x="8" y="0"/>
                        </a:moveTo>
                        <a:lnTo>
                          <a:pt x="14" y="4"/>
                        </a:lnTo>
                        <a:lnTo>
                          <a:pt x="13" y="16"/>
                        </a:lnTo>
                        <a:lnTo>
                          <a:pt x="20" y="22"/>
                        </a:lnTo>
                        <a:lnTo>
                          <a:pt x="18" y="31"/>
                        </a:lnTo>
                        <a:lnTo>
                          <a:pt x="26" y="36"/>
                        </a:lnTo>
                        <a:lnTo>
                          <a:pt x="23" y="48"/>
                        </a:lnTo>
                        <a:lnTo>
                          <a:pt x="0" y="32"/>
                        </a:lnTo>
                        <a:lnTo>
                          <a:pt x="8" y="0"/>
                        </a:lnTo>
                      </a:path>
                    </a:pathLst>
                  </a:custGeom>
                  <a:solidFill>
                    <a:srgbClr val="B2B2B2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endParaRPr>
                  </a:p>
                </p:txBody>
              </p:sp>
              <p:sp>
                <p:nvSpPr>
                  <p:cNvPr id="4090" name="Freeform 1975"/>
                  <p:cNvSpPr>
                    <a:spLocks/>
                  </p:cNvSpPr>
                  <p:nvPr/>
                </p:nvSpPr>
                <p:spPr bwMode="auto">
                  <a:xfrm>
                    <a:off x="2363676" y="74572"/>
                    <a:ext cx="24" cy="17"/>
                  </a:xfrm>
                  <a:custGeom>
                    <a:avLst/>
                    <a:gdLst>
                      <a:gd name="T0" fmla="*/ 1 w 24"/>
                      <a:gd name="T1" fmla="*/ 3 h 17"/>
                      <a:gd name="T2" fmla="*/ 23 w 24"/>
                      <a:gd name="T3" fmla="*/ 0 h 17"/>
                      <a:gd name="T4" fmla="*/ 21 w 24"/>
                      <a:gd name="T5" fmla="*/ 12 h 17"/>
                      <a:gd name="T6" fmla="*/ 0 w 24"/>
                      <a:gd name="T7" fmla="*/ 16 h 17"/>
                      <a:gd name="T8" fmla="*/ 1 w 24"/>
                      <a:gd name="T9" fmla="*/ 3 h 1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1" y="3"/>
                        </a:moveTo>
                        <a:lnTo>
                          <a:pt x="23" y="0"/>
                        </a:lnTo>
                        <a:lnTo>
                          <a:pt x="21" y="12"/>
                        </a:lnTo>
                        <a:lnTo>
                          <a:pt x="0" y="16"/>
                        </a:lnTo>
                        <a:lnTo>
                          <a:pt x="1" y="3"/>
                        </a:lnTo>
                      </a:path>
                    </a:pathLst>
                  </a:custGeom>
                  <a:solidFill>
                    <a:srgbClr val="DDDDDD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endParaRPr>
                  </a:p>
                </p:txBody>
              </p:sp>
              <p:sp>
                <p:nvSpPr>
                  <p:cNvPr id="4091" name="Freeform 1976"/>
                  <p:cNvSpPr>
                    <a:spLocks/>
                  </p:cNvSpPr>
                  <p:nvPr/>
                </p:nvSpPr>
                <p:spPr bwMode="auto">
                  <a:xfrm>
                    <a:off x="2363681" y="74588"/>
                    <a:ext cx="24" cy="17"/>
                  </a:xfrm>
                  <a:custGeom>
                    <a:avLst/>
                    <a:gdLst>
                      <a:gd name="T0" fmla="*/ 0 w 24"/>
                      <a:gd name="T1" fmla="*/ 16 h 17"/>
                      <a:gd name="T2" fmla="*/ 20 w 24"/>
                      <a:gd name="T3" fmla="*/ 10 h 17"/>
                      <a:gd name="T4" fmla="*/ 23 w 24"/>
                      <a:gd name="T5" fmla="*/ 0 h 17"/>
                      <a:gd name="T6" fmla="*/ 1 w 24"/>
                      <a:gd name="T7" fmla="*/ 4 h 17"/>
                      <a:gd name="T8" fmla="*/ 0 w 24"/>
                      <a:gd name="T9" fmla="*/ 16 h 1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0" y="16"/>
                        </a:moveTo>
                        <a:lnTo>
                          <a:pt x="20" y="10"/>
                        </a:lnTo>
                        <a:lnTo>
                          <a:pt x="23" y="0"/>
                        </a:lnTo>
                        <a:lnTo>
                          <a:pt x="1" y="4"/>
                        </a:lnTo>
                        <a:lnTo>
                          <a:pt x="0" y="16"/>
                        </a:lnTo>
                      </a:path>
                    </a:pathLst>
                  </a:custGeom>
                  <a:solidFill>
                    <a:srgbClr val="DDDDDD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endParaRPr>
                  </a:p>
                </p:txBody>
              </p:sp>
              <p:sp>
                <p:nvSpPr>
                  <p:cNvPr id="4092" name="Freeform 1977"/>
                  <p:cNvSpPr>
                    <a:spLocks/>
                  </p:cNvSpPr>
                  <p:nvPr/>
                </p:nvSpPr>
                <p:spPr bwMode="auto">
                  <a:xfrm>
                    <a:off x="2363686" y="74603"/>
                    <a:ext cx="24" cy="17"/>
                  </a:xfrm>
                  <a:custGeom>
                    <a:avLst/>
                    <a:gdLst>
                      <a:gd name="T0" fmla="*/ 0 w 24"/>
                      <a:gd name="T1" fmla="*/ 16 h 17"/>
                      <a:gd name="T2" fmla="*/ 19 w 24"/>
                      <a:gd name="T3" fmla="*/ 11 h 17"/>
                      <a:gd name="T4" fmla="*/ 23 w 24"/>
                      <a:gd name="T5" fmla="*/ 0 h 17"/>
                      <a:gd name="T6" fmla="*/ 1 w 24"/>
                      <a:gd name="T7" fmla="*/ 4 h 17"/>
                      <a:gd name="T8" fmla="*/ 0 w 24"/>
                      <a:gd name="T9" fmla="*/ 16 h 1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0" y="16"/>
                        </a:moveTo>
                        <a:lnTo>
                          <a:pt x="19" y="11"/>
                        </a:lnTo>
                        <a:lnTo>
                          <a:pt x="23" y="0"/>
                        </a:lnTo>
                        <a:lnTo>
                          <a:pt x="1" y="4"/>
                        </a:lnTo>
                        <a:lnTo>
                          <a:pt x="0" y="16"/>
                        </a:lnTo>
                      </a:path>
                    </a:pathLst>
                  </a:custGeom>
                  <a:solidFill>
                    <a:srgbClr val="DDDDDD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endParaRPr>
                  </a:p>
                </p:txBody>
              </p:sp>
              <p:sp>
                <p:nvSpPr>
                  <p:cNvPr id="4093" name="Freeform 1978"/>
                  <p:cNvSpPr>
                    <a:spLocks/>
                  </p:cNvSpPr>
                  <p:nvPr/>
                </p:nvSpPr>
                <p:spPr bwMode="auto">
                  <a:xfrm>
                    <a:off x="2363671" y="74567"/>
                    <a:ext cx="29" cy="17"/>
                  </a:xfrm>
                  <a:custGeom>
                    <a:avLst/>
                    <a:gdLst>
                      <a:gd name="T0" fmla="*/ 0 w 29"/>
                      <a:gd name="T1" fmla="*/ 7 h 17"/>
                      <a:gd name="T2" fmla="*/ 7 w 29"/>
                      <a:gd name="T3" fmla="*/ 16 h 17"/>
                      <a:gd name="T4" fmla="*/ 28 w 29"/>
                      <a:gd name="T5" fmla="*/ 11 h 17"/>
                      <a:gd name="T6" fmla="*/ 21 w 29"/>
                      <a:gd name="T7" fmla="*/ 0 h 17"/>
                      <a:gd name="T8" fmla="*/ 0 w 29"/>
                      <a:gd name="T9" fmla="*/ 7 h 1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9" h="17">
                        <a:moveTo>
                          <a:pt x="0" y="7"/>
                        </a:moveTo>
                        <a:lnTo>
                          <a:pt x="7" y="16"/>
                        </a:lnTo>
                        <a:lnTo>
                          <a:pt x="28" y="11"/>
                        </a:lnTo>
                        <a:lnTo>
                          <a:pt x="21" y="0"/>
                        </a:lnTo>
                        <a:lnTo>
                          <a:pt x="0" y="7"/>
                        </a:lnTo>
                      </a:path>
                    </a:pathLst>
                  </a:custGeom>
                  <a:solidFill>
                    <a:srgbClr val="DDDDDD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endParaRPr>
                  </a:p>
                </p:txBody>
              </p:sp>
              <p:sp>
                <p:nvSpPr>
                  <p:cNvPr id="4094" name="Freeform 1979"/>
                  <p:cNvSpPr>
                    <a:spLocks/>
                  </p:cNvSpPr>
                  <p:nvPr/>
                </p:nvSpPr>
                <p:spPr bwMode="auto">
                  <a:xfrm>
                    <a:off x="2363675" y="74583"/>
                    <a:ext cx="30" cy="17"/>
                  </a:xfrm>
                  <a:custGeom>
                    <a:avLst/>
                    <a:gdLst>
                      <a:gd name="T0" fmla="*/ 0 w 30"/>
                      <a:gd name="T1" fmla="*/ 6 h 17"/>
                      <a:gd name="T2" fmla="*/ 8 w 30"/>
                      <a:gd name="T3" fmla="*/ 16 h 17"/>
                      <a:gd name="T4" fmla="*/ 29 w 30"/>
                      <a:gd name="T5" fmla="*/ 9 h 17"/>
                      <a:gd name="T6" fmla="*/ 22 w 30"/>
                      <a:gd name="T7" fmla="*/ 0 h 17"/>
                      <a:gd name="T8" fmla="*/ 0 w 30"/>
                      <a:gd name="T9" fmla="*/ 5 h 1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0" h="17">
                        <a:moveTo>
                          <a:pt x="0" y="6"/>
                        </a:moveTo>
                        <a:lnTo>
                          <a:pt x="8" y="16"/>
                        </a:lnTo>
                        <a:lnTo>
                          <a:pt x="29" y="9"/>
                        </a:lnTo>
                        <a:lnTo>
                          <a:pt x="22" y="0"/>
                        </a:lnTo>
                        <a:lnTo>
                          <a:pt x="0" y="5"/>
                        </a:lnTo>
                      </a:path>
                    </a:pathLst>
                  </a:custGeom>
                  <a:solidFill>
                    <a:srgbClr val="DDDDDD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endParaRPr>
                  </a:p>
                </p:txBody>
              </p:sp>
              <p:sp>
                <p:nvSpPr>
                  <p:cNvPr id="4095" name="Freeform 1980"/>
                  <p:cNvSpPr>
                    <a:spLocks/>
                  </p:cNvSpPr>
                  <p:nvPr/>
                </p:nvSpPr>
                <p:spPr bwMode="auto">
                  <a:xfrm>
                    <a:off x="2363681" y="74598"/>
                    <a:ext cx="29" cy="17"/>
                  </a:xfrm>
                  <a:custGeom>
                    <a:avLst/>
                    <a:gdLst>
                      <a:gd name="T0" fmla="*/ 0 w 29"/>
                      <a:gd name="T1" fmla="*/ 7 h 17"/>
                      <a:gd name="T2" fmla="*/ 7 w 29"/>
                      <a:gd name="T3" fmla="*/ 16 h 17"/>
                      <a:gd name="T4" fmla="*/ 28 w 29"/>
                      <a:gd name="T5" fmla="*/ 8 h 17"/>
                      <a:gd name="T6" fmla="*/ 20 w 29"/>
                      <a:gd name="T7" fmla="*/ 0 h 17"/>
                      <a:gd name="T8" fmla="*/ 0 w 29"/>
                      <a:gd name="T9" fmla="*/ 7 h 1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9" h="17">
                        <a:moveTo>
                          <a:pt x="0" y="7"/>
                        </a:moveTo>
                        <a:lnTo>
                          <a:pt x="7" y="16"/>
                        </a:lnTo>
                        <a:lnTo>
                          <a:pt x="28" y="8"/>
                        </a:lnTo>
                        <a:lnTo>
                          <a:pt x="20" y="0"/>
                        </a:lnTo>
                        <a:lnTo>
                          <a:pt x="0" y="7"/>
                        </a:lnTo>
                      </a:path>
                    </a:pathLst>
                  </a:custGeom>
                  <a:solidFill>
                    <a:srgbClr val="DDDDDD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endParaRPr>
                  </a:p>
                </p:txBody>
              </p:sp>
            </p:grpSp>
          </p:grpSp>
          <p:sp>
            <p:nvSpPr>
              <p:cNvPr id="4062" name="Oval 1981"/>
              <p:cNvSpPr>
                <a:spLocks noChangeArrowheads="1"/>
              </p:cNvSpPr>
              <p:nvPr/>
            </p:nvSpPr>
            <p:spPr bwMode="auto">
              <a:xfrm rot="780000">
                <a:off x="2363600" y="74556"/>
                <a:ext cx="10" cy="0"/>
              </a:xfrm>
              <a:prstGeom prst="ellipse">
                <a:avLst/>
              </a:prstGeom>
              <a:solidFill>
                <a:srgbClr val="DDDDDD"/>
              </a:solidFill>
              <a:ln w="6350">
                <a:solidFill>
                  <a:srgbClr val="DDDDD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4063" name="Freeform 1982"/>
              <p:cNvSpPr>
                <a:spLocks/>
              </p:cNvSpPr>
              <p:nvPr/>
            </p:nvSpPr>
            <p:spPr bwMode="auto">
              <a:xfrm>
                <a:off x="2363545" y="74542"/>
                <a:ext cx="50" cy="17"/>
              </a:xfrm>
              <a:custGeom>
                <a:avLst/>
                <a:gdLst>
                  <a:gd name="T0" fmla="*/ 49 w 50"/>
                  <a:gd name="T1" fmla="*/ 16 h 17"/>
                  <a:gd name="T2" fmla="*/ 0 w 50"/>
                  <a:gd name="T3" fmla="*/ 8 h 17"/>
                  <a:gd name="T4" fmla="*/ 1 w 50"/>
                  <a:gd name="T5" fmla="*/ 0 h 17"/>
                  <a:gd name="T6" fmla="*/ 48 w 50"/>
                  <a:gd name="T7" fmla="*/ 10 h 17"/>
                  <a:gd name="T8" fmla="*/ 49 w 50"/>
                  <a:gd name="T9" fmla="*/ 16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0" h="17">
                    <a:moveTo>
                      <a:pt x="49" y="16"/>
                    </a:moveTo>
                    <a:lnTo>
                      <a:pt x="0" y="8"/>
                    </a:lnTo>
                    <a:lnTo>
                      <a:pt x="1" y="0"/>
                    </a:lnTo>
                    <a:lnTo>
                      <a:pt x="48" y="10"/>
                    </a:lnTo>
                    <a:lnTo>
                      <a:pt x="49" y="16"/>
                    </a:lnTo>
                  </a:path>
                </a:pathLst>
              </a:custGeom>
              <a:solidFill>
                <a:srgbClr val="DDDDDD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4064" name="Freeform 1983"/>
              <p:cNvSpPr>
                <a:spLocks/>
              </p:cNvSpPr>
              <p:nvPr/>
            </p:nvSpPr>
            <p:spPr bwMode="auto">
              <a:xfrm>
                <a:off x="2363547" y="74536"/>
                <a:ext cx="49" cy="17"/>
              </a:xfrm>
              <a:custGeom>
                <a:avLst/>
                <a:gdLst>
                  <a:gd name="T0" fmla="*/ 47 w 49"/>
                  <a:gd name="T1" fmla="*/ 16 h 17"/>
                  <a:gd name="T2" fmla="*/ 0 w 49"/>
                  <a:gd name="T3" fmla="*/ 9 h 17"/>
                  <a:gd name="T4" fmla="*/ 0 w 49"/>
                  <a:gd name="T5" fmla="*/ 0 h 17"/>
                  <a:gd name="T6" fmla="*/ 48 w 49"/>
                  <a:gd name="T7" fmla="*/ 10 h 17"/>
                  <a:gd name="T8" fmla="*/ 47 w 49"/>
                  <a:gd name="T9" fmla="*/ 16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9" h="17">
                    <a:moveTo>
                      <a:pt x="47" y="16"/>
                    </a:moveTo>
                    <a:lnTo>
                      <a:pt x="0" y="9"/>
                    </a:lnTo>
                    <a:lnTo>
                      <a:pt x="0" y="0"/>
                    </a:lnTo>
                    <a:lnTo>
                      <a:pt x="48" y="10"/>
                    </a:lnTo>
                    <a:lnTo>
                      <a:pt x="47" y="16"/>
                    </a:lnTo>
                  </a:path>
                </a:pathLst>
              </a:custGeom>
              <a:solidFill>
                <a:srgbClr val="DDDDDD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4065" name="Freeform 1984"/>
              <p:cNvSpPr>
                <a:spLocks/>
              </p:cNvSpPr>
              <p:nvPr/>
            </p:nvSpPr>
            <p:spPr bwMode="auto">
              <a:xfrm>
                <a:off x="2363554" y="74532"/>
                <a:ext cx="43" cy="17"/>
              </a:xfrm>
              <a:custGeom>
                <a:avLst/>
                <a:gdLst>
                  <a:gd name="T0" fmla="*/ 42 w 43"/>
                  <a:gd name="T1" fmla="*/ 16 h 17"/>
                  <a:gd name="T2" fmla="*/ 0 w 43"/>
                  <a:gd name="T3" fmla="*/ 9 h 17"/>
                  <a:gd name="T4" fmla="*/ 0 w 43"/>
                  <a:gd name="T5" fmla="*/ 0 h 17"/>
                  <a:gd name="T6" fmla="*/ 42 w 43"/>
                  <a:gd name="T7" fmla="*/ 9 h 17"/>
                  <a:gd name="T8" fmla="*/ 42 w 43"/>
                  <a:gd name="T9" fmla="*/ 16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3" h="17">
                    <a:moveTo>
                      <a:pt x="42" y="16"/>
                    </a:moveTo>
                    <a:lnTo>
                      <a:pt x="0" y="9"/>
                    </a:lnTo>
                    <a:lnTo>
                      <a:pt x="0" y="0"/>
                    </a:lnTo>
                    <a:lnTo>
                      <a:pt x="42" y="9"/>
                    </a:lnTo>
                    <a:lnTo>
                      <a:pt x="42" y="16"/>
                    </a:lnTo>
                  </a:path>
                </a:pathLst>
              </a:custGeom>
              <a:solidFill>
                <a:srgbClr val="DDDDDD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4066" name="Freeform 1985"/>
              <p:cNvSpPr>
                <a:spLocks/>
              </p:cNvSpPr>
              <p:nvPr/>
            </p:nvSpPr>
            <p:spPr bwMode="auto">
              <a:xfrm>
                <a:off x="2363547" y="74530"/>
                <a:ext cx="17" cy="17"/>
              </a:xfrm>
              <a:custGeom>
                <a:avLst/>
                <a:gdLst>
                  <a:gd name="T0" fmla="*/ 12 w 17"/>
                  <a:gd name="T1" fmla="*/ 0 h 17"/>
                  <a:gd name="T2" fmla="*/ 0 w 17"/>
                  <a:gd name="T3" fmla="*/ 14 h 17"/>
                  <a:gd name="T4" fmla="*/ 4 w 17"/>
                  <a:gd name="T5" fmla="*/ 16 h 17"/>
                  <a:gd name="T6" fmla="*/ 16 w 17"/>
                  <a:gd name="T7" fmla="*/ 4 h 17"/>
                  <a:gd name="T8" fmla="*/ 12 w 17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12" y="0"/>
                    </a:moveTo>
                    <a:lnTo>
                      <a:pt x="0" y="14"/>
                    </a:lnTo>
                    <a:lnTo>
                      <a:pt x="4" y="16"/>
                    </a:lnTo>
                    <a:lnTo>
                      <a:pt x="16" y="4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DDDDDD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4067" name="Freeform 1986"/>
              <p:cNvSpPr>
                <a:spLocks/>
              </p:cNvSpPr>
              <p:nvPr/>
            </p:nvSpPr>
            <p:spPr bwMode="auto">
              <a:xfrm>
                <a:off x="2363557" y="74532"/>
                <a:ext cx="17" cy="17"/>
              </a:xfrm>
              <a:custGeom>
                <a:avLst/>
                <a:gdLst>
                  <a:gd name="T0" fmla="*/ 12 w 17"/>
                  <a:gd name="T1" fmla="*/ 0 h 17"/>
                  <a:gd name="T2" fmla="*/ 0 w 17"/>
                  <a:gd name="T3" fmla="*/ 15 h 17"/>
                  <a:gd name="T4" fmla="*/ 4 w 17"/>
                  <a:gd name="T5" fmla="*/ 16 h 17"/>
                  <a:gd name="T6" fmla="*/ 16 w 17"/>
                  <a:gd name="T7" fmla="*/ 4 h 17"/>
                  <a:gd name="T8" fmla="*/ 12 w 17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12" y="0"/>
                    </a:moveTo>
                    <a:lnTo>
                      <a:pt x="0" y="15"/>
                    </a:lnTo>
                    <a:lnTo>
                      <a:pt x="4" y="16"/>
                    </a:lnTo>
                    <a:lnTo>
                      <a:pt x="16" y="4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DDDDDD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4068" name="Freeform 1987"/>
              <p:cNvSpPr>
                <a:spLocks/>
              </p:cNvSpPr>
              <p:nvPr/>
            </p:nvSpPr>
            <p:spPr bwMode="auto">
              <a:xfrm>
                <a:off x="2363568" y="74534"/>
                <a:ext cx="17" cy="17"/>
              </a:xfrm>
              <a:custGeom>
                <a:avLst/>
                <a:gdLst>
                  <a:gd name="T0" fmla="*/ 12 w 17"/>
                  <a:gd name="T1" fmla="*/ 0 h 17"/>
                  <a:gd name="T2" fmla="*/ 0 w 17"/>
                  <a:gd name="T3" fmla="*/ 14 h 17"/>
                  <a:gd name="T4" fmla="*/ 3 w 17"/>
                  <a:gd name="T5" fmla="*/ 16 h 17"/>
                  <a:gd name="T6" fmla="*/ 16 w 17"/>
                  <a:gd name="T7" fmla="*/ 3 h 17"/>
                  <a:gd name="T8" fmla="*/ 12 w 17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12" y="0"/>
                    </a:moveTo>
                    <a:lnTo>
                      <a:pt x="0" y="14"/>
                    </a:lnTo>
                    <a:lnTo>
                      <a:pt x="3" y="16"/>
                    </a:lnTo>
                    <a:lnTo>
                      <a:pt x="16" y="3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DDDDDD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4069" name="Freeform 1988"/>
              <p:cNvSpPr>
                <a:spLocks/>
              </p:cNvSpPr>
              <p:nvPr/>
            </p:nvSpPr>
            <p:spPr bwMode="auto">
              <a:xfrm>
                <a:off x="2363579" y="74535"/>
                <a:ext cx="17" cy="17"/>
              </a:xfrm>
              <a:custGeom>
                <a:avLst/>
                <a:gdLst>
                  <a:gd name="T0" fmla="*/ 12 w 17"/>
                  <a:gd name="T1" fmla="*/ 0 h 17"/>
                  <a:gd name="T2" fmla="*/ 0 w 17"/>
                  <a:gd name="T3" fmla="*/ 14 h 17"/>
                  <a:gd name="T4" fmla="*/ 4 w 17"/>
                  <a:gd name="T5" fmla="*/ 16 h 17"/>
                  <a:gd name="T6" fmla="*/ 16 w 17"/>
                  <a:gd name="T7" fmla="*/ 3 h 17"/>
                  <a:gd name="T8" fmla="*/ 12 w 17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12" y="0"/>
                    </a:moveTo>
                    <a:lnTo>
                      <a:pt x="0" y="14"/>
                    </a:lnTo>
                    <a:lnTo>
                      <a:pt x="4" y="16"/>
                    </a:lnTo>
                    <a:lnTo>
                      <a:pt x="16" y="3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DDDDDD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4070" name="Freeform 1989"/>
              <p:cNvSpPr>
                <a:spLocks/>
              </p:cNvSpPr>
              <p:nvPr/>
            </p:nvSpPr>
            <p:spPr bwMode="auto">
              <a:xfrm>
                <a:off x="2363544" y="74536"/>
                <a:ext cx="17" cy="17"/>
              </a:xfrm>
              <a:custGeom>
                <a:avLst/>
                <a:gdLst>
                  <a:gd name="T0" fmla="*/ 13 w 17"/>
                  <a:gd name="T1" fmla="*/ 0 h 17"/>
                  <a:gd name="T2" fmla="*/ 0 w 17"/>
                  <a:gd name="T3" fmla="*/ 14 h 17"/>
                  <a:gd name="T4" fmla="*/ 4 w 17"/>
                  <a:gd name="T5" fmla="*/ 16 h 17"/>
                  <a:gd name="T6" fmla="*/ 16 w 17"/>
                  <a:gd name="T7" fmla="*/ 2 h 17"/>
                  <a:gd name="T8" fmla="*/ 13 w 17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13" y="0"/>
                    </a:moveTo>
                    <a:lnTo>
                      <a:pt x="0" y="14"/>
                    </a:lnTo>
                    <a:lnTo>
                      <a:pt x="4" y="16"/>
                    </a:lnTo>
                    <a:lnTo>
                      <a:pt x="16" y="2"/>
                    </a:lnTo>
                    <a:lnTo>
                      <a:pt x="13" y="0"/>
                    </a:lnTo>
                  </a:path>
                </a:pathLst>
              </a:custGeom>
              <a:solidFill>
                <a:srgbClr val="DDDDDD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4071" name="Freeform 1990"/>
              <p:cNvSpPr>
                <a:spLocks/>
              </p:cNvSpPr>
              <p:nvPr/>
            </p:nvSpPr>
            <p:spPr bwMode="auto">
              <a:xfrm>
                <a:off x="2363555" y="74538"/>
                <a:ext cx="17" cy="17"/>
              </a:xfrm>
              <a:custGeom>
                <a:avLst/>
                <a:gdLst>
                  <a:gd name="T0" fmla="*/ 12 w 17"/>
                  <a:gd name="T1" fmla="*/ 0 h 17"/>
                  <a:gd name="T2" fmla="*/ 0 w 17"/>
                  <a:gd name="T3" fmla="*/ 15 h 17"/>
                  <a:gd name="T4" fmla="*/ 4 w 17"/>
                  <a:gd name="T5" fmla="*/ 16 h 17"/>
                  <a:gd name="T6" fmla="*/ 16 w 17"/>
                  <a:gd name="T7" fmla="*/ 3 h 17"/>
                  <a:gd name="T8" fmla="*/ 12 w 17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12" y="0"/>
                    </a:moveTo>
                    <a:lnTo>
                      <a:pt x="0" y="15"/>
                    </a:lnTo>
                    <a:lnTo>
                      <a:pt x="4" y="16"/>
                    </a:lnTo>
                    <a:lnTo>
                      <a:pt x="16" y="3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DDDDDD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4072" name="Freeform 1991"/>
              <p:cNvSpPr>
                <a:spLocks/>
              </p:cNvSpPr>
              <p:nvPr/>
            </p:nvSpPr>
            <p:spPr bwMode="auto">
              <a:xfrm>
                <a:off x="2363565" y="74540"/>
                <a:ext cx="17" cy="17"/>
              </a:xfrm>
              <a:custGeom>
                <a:avLst/>
                <a:gdLst>
                  <a:gd name="T0" fmla="*/ 14 w 17"/>
                  <a:gd name="T1" fmla="*/ 0 h 17"/>
                  <a:gd name="T2" fmla="*/ 0 w 17"/>
                  <a:gd name="T3" fmla="*/ 14 h 17"/>
                  <a:gd name="T4" fmla="*/ 4 w 17"/>
                  <a:gd name="T5" fmla="*/ 16 h 17"/>
                  <a:gd name="T6" fmla="*/ 16 w 17"/>
                  <a:gd name="T7" fmla="*/ 3 h 17"/>
                  <a:gd name="T8" fmla="*/ 14 w 17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14" y="0"/>
                    </a:moveTo>
                    <a:lnTo>
                      <a:pt x="0" y="14"/>
                    </a:lnTo>
                    <a:lnTo>
                      <a:pt x="4" y="16"/>
                    </a:lnTo>
                    <a:lnTo>
                      <a:pt x="16" y="3"/>
                    </a:lnTo>
                    <a:lnTo>
                      <a:pt x="14" y="0"/>
                    </a:lnTo>
                  </a:path>
                </a:pathLst>
              </a:custGeom>
              <a:solidFill>
                <a:srgbClr val="DDDDDD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4073" name="Freeform 1992"/>
              <p:cNvSpPr>
                <a:spLocks/>
              </p:cNvSpPr>
              <p:nvPr/>
            </p:nvSpPr>
            <p:spPr bwMode="auto">
              <a:xfrm>
                <a:off x="2363576" y="74542"/>
                <a:ext cx="17" cy="17"/>
              </a:xfrm>
              <a:custGeom>
                <a:avLst/>
                <a:gdLst>
                  <a:gd name="T0" fmla="*/ 13 w 17"/>
                  <a:gd name="T1" fmla="*/ 0 h 17"/>
                  <a:gd name="T2" fmla="*/ 0 w 17"/>
                  <a:gd name="T3" fmla="*/ 14 h 17"/>
                  <a:gd name="T4" fmla="*/ 4 w 17"/>
                  <a:gd name="T5" fmla="*/ 16 h 17"/>
                  <a:gd name="T6" fmla="*/ 16 w 17"/>
                  <a:gd name="T7" fmla="*/ 2 h 17"/>
                  <a:gd name="T8" fmla="*/ 13 w 17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13" y="0"/>
                    </a:moveTo>
                    <a:lnTo>
                      <a:pt x="0" y="14"/>
                    </a:lnTo>
                    <a:lnTo>
                      <a:pt x="4" y="16"/>
                    </a:lnTo>
                    <a:lnTo>
                      <a:pt x="16" y="2"/>
                    </a:lnTo>
                    <a:lnTo>
                      <a:pt x="13" y="0"/>
                    </a:lnTo>
                  </a:path>
                </a:pathLst>
              </a:custGeom>
              <a:solidFill>
                <a:srgbClr val="DDDDDD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4074" name="Freeform 1993"/>
              <p:cNvSpPr>
                <a:spLocks/>
              </p:cNvSpPr>
              <p:nvPr/>
            </p:nvSpPr>
            <p:spPr bwMode="auto">
              <a:xfrm>
                <a:off x="2363547" y="74535"/>
                <a:ext cx="17" cy="17"/>
              </a:xfrm>
              <a:custGeom>
                <a:avLst/>
                <a:gdLst>
                  <a:gd name="T0" fmla="*/ 5 w 17"/>
                  <a:gd name="T1" fmla="*/ 0 h 17"/>
                  <a:gd name="T2" fmla="*/ 0 w 17"/>
                  <a:gd name="T3" fmla="*/ 13 h 17"/>
                  <a:gd name="T4" fmla="*/ 16 w 17"/>
                  <a:gd name="T5" fmla="*/ 16 h 17"/>
                  <a:gd name="T6" fmla="*/ 16 w 17"/>
                  <a:gd name="T7" fmla="*/ 1 h 17"/>
                  <a:gd name="T8" fmla="*/ 5 w 17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5" y="0"/>
                    </a:moveTo>
                    <a:lnTo>
                      <a:pt x="0" y="13"/>
                    </a:lnTo>
                    <a:lnTo>
                      <a:pt x="16" y="16"/>
                    </a:lnTo>
                    <a:lnTo>
                      <a:pt x="16" y="1"/>
                    </a:lnTo>
                    <a:lnTo>
                      <a:pt x="5" y="0"/>
                    </a:lnTo>
                  </a:path>
                </a:pathLst>
              </a:custGeom>
              <a:solidFill>
                <a:srgbClr val="DDDDDD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4075" name="Freeform 1994"/>
              <p:cNvSpPr>
                <a:spLocks/>
              </p:cNvSpPr>
              <p:nvPr/>
            </p:nvSpPr>
            <p:spPr bwMode="auto">
              <a:xfrm>
                <a:off x="2363557" y="74536"/>
                <a:ext cx="17" cy="17"/>
              </a:xfrm>
              <a:custGeom>
                <a:avLst/>
                <a:gdLst>
                  <a:gd name="T0" fmla="*/ 5 w 17"/>
                  <a:gd name="T1" fmla="*/ 0 h 17"/>
                  <a:gd name="T2" fmla="*/ 0 w 17"/>
                  <a:gd name="T3" fmla="*/ 13 h 17"/>
                  <a:gd name="T4" fmla="*/ 16 w 17"/>
                  <a:gd name="T5" fmla="*/ 16 h 17"/>
                  <a:gd name="T6" fmla="*/ 15 w 17"/>
                  <a:gd name="T7" fmla="*/ 1 h 17"/>
                  <a:gd name="T8" fmla="*/ 5 w 17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5" y="0"/>
                    </a:moveTo>
                    <a:lnTo>
                      <a:pt x="0" y="13"/>
                    </a:lnTo>
                    <a:lnTo>
                      <a:pt x="16" y="16"/>
                    </a:lnTo>
                    <a:lnTo>
                      <a:pt x="15" y="1"/>
                    </a:lnTo>
                    <a:lnTo>
                      <a:pt x="5" y="0"/>
                    </a:lnTo>
                  </a:path>
                </a:pathLst>
              </a:custGeom>
              <a:solidFill>
                <a:srgbClr val="DDDDDD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4076" name="Freeform 1995"/>
              <p:cNvSpPr>
                <a:spLocks/>
              </p:cNvSpPr>
              <p:nvPr/>
            </p:nvSpPr>
            <p:spPr bwMode="auto">
              <a:xfrm>
                <a:off x="2363567" y="74539"/>
                <a:ext cx="17" cy="17"/>
              </a:xfrm>
              <a:custGeom>
                <a:avLst/>
                <a:gdLst>
                  <a:gd name="T0" fmla="*/ 6 w 17"/>
                  <a:gd name="T1" fmla="*/ 0 h 17"/>
                  <a:gd name="T2" fmla="*/ 0 w 17"/>
                  <a:gd name="T3" fmla="*/ 13 h 17"/>
                  <a:gd name="T4" fmla="*/ 14 w 17"/>
                  <a:gd name="T5" fmla="*/ 16 h 17"/>
                  <a:gd name="T6" fmla="*/ 16 w 17"/>
                  <a:gd name="T7" fmla="*/ 0 h 17"/>
                  <a:gd name="T8" fmla="*/ 6 w 17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6" y="0"/>
                    </a:moveTo>
                    <a:lnTo>
                      <a:pt x="0" y="13"/>
                    </a:lnTo>
                    <a:lnTo>
                      <a:pt x="14" y="16"/>
                    </a:lnTo>
                    <a:lnTo>
                      <a:pt x="16" y="0"/>
                    </a:lnTo>
                    <a:lnTo>
                      <a:pt x="6" y="0"/>
                    </a:lnTo>
                  </a:path>
                </a:pathLst>
              </a:custGeom>
              <a:solidFill>
                <a:srgbClr val="DDDDDD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4077" name="Freeform 1996"/>
              <p:cNvSpPr>
                <a:spLocks/>
              </p:cNvSpPr>
              <p:nvPr/>
            </p:nvSpPr>
            <p:spPr bwMode="auto">
              <a:xfrm>
                <a:off x="2363579" y="74540"/>
                <a:ext cx="17" cy="17"/>
              </a:xfrm>
              <a:custGeom>
                <a:avLst/>
                <a:gdLst>
                  <a:gd name="T0" fmla="*/ 7 w 17"/>
                  <a:gd name="T1" fmla="*/ 0 h 17"/>
                  <a:gd name="T2" fmla="*/ 0 w 17"/>
                  <a:gd name="T3" fmla="*/ 14 h 17"/>
                  <a:gd name="T4" fmla="*/ 14 w 17"/>
                  <a:gd name="T5" fmla="*/ 16 h 17"/>
                  <a:gd name="T6" fmla="*/ 16 w 17"/>
                  <a:gd name="T7" fmla="*/ 0 h 17"/>
                  <a:gd name="T8" fmla="*/ 7 w 17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7" y="0"/>
                    </a:moveTo>
                    <a:lnTo>
                      <a:pt x="0" y="14"/>
                    </a:lnTo>
                    <a:lnTo>
                      <a:pt x="14" y="16"/>
                    </a:lnTo>
                    <a:lnTo>
                      <a:pt x="16" y="0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DDDDDD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4078" name="Freeform 1997"/>
              <p:cNvSpPr>
                <a:spLocks/>
              </p:cNvSpPr>
              <p:nvPr/>
            </p:nvSpPr>
            <p:spPr bwMode="auto">
              <a:xfrm>
                <a:off x="2363546" y="74542"/>
                <a:ext cx="40" cy="17"/>
              </a:xfrm>
              <a:custGeom>
                <a:avLst/>
                <a:gdLst>
                  <a:gd name="T0" fmla="*/ 1 w 40"/>
                  <a:gd name="T1" fmla="*/ 0 h 17"/>
                  <a:gd name="T2" fmla="*/ 0 w 40"/>
                  <a:gd name="T3" fmla="*/ 8 h 17"/>
                  <a:gd name="T4" fmla="*/ 38 w 40"/>
                  <a:gd name="T5" fmla="*/ 16 h 17"/>
                  <a:gd name="T6" fmla="*/ 39 w 40"/>
                  <a:gd name="T7" fmla="*/ 7 h 17"/>
                  <a:gd name="T8" fmla="*/ 1 w 40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0" h="17">
                    <a:moveTo>
                      <a:pt x="1" y="0"/>
                    </a:moveTo>
                    <a:lnTo>
                      <a:pt x="0" y="8"/>
                    </a:lnTo>
                    <a:lnTo>
                      <a:pt x="38" y="16"/>
                    </a:lnTo>
                    <a:lnTo>
                      <a:pt x="39" y="7"/>
                    </a:lnTo>
                    <a:lnTo>
                      <a:pt x="1" y="0"/>
                    </a:lnTo>
                  </a:path>
                </a:pathLst>
              </a:custGeom>
              <a:solidFill>
                <a:srgbClr val="000000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grpSp>
            <p:nvGrpSpPr>
              <p:cNvPr id="4079" name="Group 1998"/>
              <p:cNvGrpSpPr>
                <a:grpSpLocks/>
              </p:cNvGrpSpPr>
              <p:nvPr/>
            </p:nvGrpSpPr>
            <p:grpSpPr bwMode="auto">
              <a:xfrm>
                <a:off x="2363655" y="74594"/>
                <a:ext cx="30" cy="23"/>
                <a:chOff x="2363655" y="74594"/>
                <a:chExt cx="30" cy="23"/>
              </a:xfrm>
            </p:grpSpPr>
            <p:sp>
              <p:nvSpPr>
                <p:cNvPr id="4084" name="Freeform 1999"/>
                <p:cNvSpPr>
                  <a:spLocks/>
                </p:cNvSpPr>
                <p:nvPr/>
              </p:nvSpPr>
              <p:spPr bwMode="auto">
                <a:xfrm>
                  <a:off x="2363655" y="74594"/>
                  <a:ext cx="17" cy="17"/>
                </a:xfrm>
                <a:custGeom>
                  <a:avLst/>
                  <a:gdLst>
                    <a:gd name="T0" fmla="*/ 0 w 17"/>
                    <a:gd name="T1" fmla="*/ 14 h 17"/>
                    <a:gd name="T2" fmla="*/ 0 w 17"/>
                    <a:gd name="T3" fmla="*/ 0 h 17"/>
                    <a:gd name="T4" fmla="*/ 4 w 17"/>
                    <a:gd name="T5" fmla="*/ 12 h 17"/>
                    <a:gd name="T6" fmla="*/ 8 w 17"/>
                    <a:gd name="T7" fmla="*/ 2 h 17"/>
                    <a:gd name="T8" fmla="*/ 8 w 17"/>
                    <a:gd name="T9" fmla="*/ 10 h 17"/>
                    <a:gd name="T10" fmla="*/ 16 w 17"/>
                    <a:gd name="T11" fmla="*/ 1 h 17"/>
                    <a:gd name="T12" fmla="*/ 8 w 17"/>
                    <a:gd name="T13" fmla="*/ 16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7" h="17">
                      <a:moveTo>
                        <a:pt x="0" y="14"/>
                      </a:moveTo>
                      <a:lnTo>
                        <a:pt x="0" y="0"/>
                      </a:lnTo>
                      <a:lnTo>
                        <a:pt x="4" y="12"/>
                      </a:lnTo>
                      <a:lnTo>
                        <a:pt x="8" y="2"/>
                      </a:lnTo>
                      <a:lnTo>
                        <a:pt x="8" y="10"/>
                      </a:lnTo>
                      <a:lnTo>
                        <a:pt x="16" y="1"/>
                      </a:lnTo>
                      <a:lnTo>
                        <a:pt x="8" y="16"/>
                      </a:lnTo>
                    </a:path>
                  </a:pathLst>
                </a:custGeom>
                <a:solidFill>
                  <a:srgbClr val="33CC33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  <p:sp>
              <p:nvSpPr>
                <p:cNvPr id="4085" name="Freeform 2000"/>
                <p:cNvSpPr>
                  <a:spLocks/>
                </p:cNvSpPr>
                <p:nvPr/>
              </p:nvSpPr>
              <p:spPr bwMode="auto">
                <a:xfrm>
                  <a:off x="2363662" y="74598"/>
                  <a:ext cx="17" cy="17"/>
                </a:xfrm>
                <a:custGeom>
                  <a:avLst/>
                  <a:gdLst>
                    <a:gd name="T0" fmla="*/ 0 w 17"/>
                    <a:gd name="T1" fmla="*/ 14 h 17"/>
                    <a:gd name="T2" fmla="*/ 0 w 17"/>
                    <a:gd name="T3" fmla="*/ 0 h 17"/>
                    <a:gd name="T4" fmla="*/ 3 w 17"/>
                    <a:gd name="T5" fmla="*/ 12 h 17"/>
                    <a:gd name="T6" fmla="*/ 8 w 17"/>
                    <a:gd name="T7" fmla="*/ 2 h 17"/>
                    <a:gd name="T8" fmla="*/ 8 w 17"/>
                    <a:gd name="T9" fmla="*/ 10 h 17"/>
                    <a:gd name="T10" fmla="*/ 16 w 17"/>
                    <a:gd name="T11" fmla="*/ 3 h 17"/>
                    <a:gd name="T12" fmla="*/ 9 w 17"/>
                    <a:gd name="T13" fmla="*/ 16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7" h="17">
                      <a:moveTo>
                        <a:pt x="0" y="14"/>
                      </a:moveTo>
                      <a:lnTo>
                        <a:pt x="0" y="0"/>
                      </a:lnTo>
                      <a:lnTo>
                        <a:pt x="3" y="12"/>
                      </a:lnTo>
                      <a:lnTo>
                        <a:pt x="8" y="2"/>
                      </a:lnTo>
                      <a:lnTo>
                        <a:pt x="8" y="10"/>
                      </a:lnTo>
                      <a:lnTo>
                        <a:pt x="16" y="3"/>
                      </a:lnTo>
                      <a:lnTo>
                        <a:pt x="9" y="16"/>
                      </a:lnTo>
                    </a:path>
                  </a:pathLst>
                </a:custGeom>
                <a:solidFill>
                  <a:srgbClr val="33CC33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  <p:sp>
              <p:nvSpPr>
                <p:cNvPr id="4086" name="Freeform 2001"/>
                <p:cNvSpPr>
                  <a:spLocks/>
                </p:cNvSpPr>
                <p:nvPr/>
              </p:nvSpPr>
              <p:spPr bwMode="auto">
                <a:xfrm>
                  <a:off x="2363668" y="74600"/>
                  <a:ext cx="17" cy="17"/>
                </a:xfrm>
                <a:custGeom>
                  <a:avLst/>
                  <a:gdLst>
                    <a:gd name="T0" fmla="*/ 0 w 17"/>
                    <a:gd name="T1" fmla="*/ 14 h 17"/>
                    <a:gd name="T2" fmla="*/ 0 w 17"/>
                    <a:gd name="T3" fmla="*/ 0 h 17"/>
                    <a:gd name="T4" fmla="*/ 4 w 17"/>
                    <a:gd name="T5" fmla="*/ 12 h 17"/>
                    <a:gd name="T6" fmla="*/ 8 w 17"/>
                    <a:gd name="T7" fmla="*/ 2 h 17"/>
                    <a:gd name="T8" fmla="*/ 9 w 17"/>
                    <a:gd name="T9" fmla="*/ 10 h 17"/>
                    <a:gd name="T10" fmla="*/ 16 w 17"/>
                    <a:gd name="T11" fmla="*/ 2 h 17"/>
                    <a:gd name="T12" fmla="*/ 8 w 17"/>
                    <a:gd name="T13" fmla="*/ 16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7" h="17">
                      <a:moveTo>
                        <a:pt x="0" y="14"/>
                      </a:moveTo>
                      <a:lnTo>
                        <a:pt x="0" y="0"/>
                      </a:lnTo>
                      <a:lnTo>
                        <a:pt x="4" y="12"/>
                      </a:lnTo>
                      <a:lnTo>
                        <a:pt x="8" y="2"/>
                      </a:lnTo>
                      <a:lnTo>
                        <a:pt x="9" y="10"/>
                      </a:lnTo>
                      <a:lnTo>
                        <a:pt x="16" y="2"/>
                      </a:lnTo>
                      <a:lnTo>
                        <a:pt x="8" y="16"/>
                      </a:lnTo>
                    </a:path>
                  </a:pathLst>
                </a:custGeom>
                <a:solidFill>
                  <a:srgbClr val="33CC33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</p:grpSp>
          <p:grpSp>
            <p:nvGrpSpPr>
              <p:cNvPr id="4080" name="Group 2002"/>
              <p:cNvGrpSpPr>
                <a:grpSpLocks/>
              </p:cNvGrpSpPr>
              <p:nvPr/>
            </p:nvGrpSpPr>
            <p:grpSpPr bwMode="auto">
              <a:xfrm>
                <a:off x="2363542" y="74498"/>
                <a:ext cx="29" cy="25"/>
                <a:chOff x="2363542" y="74498"/>
                <a:chExt cx="29" cy="25"/>
              </a:xfrm>
            </p:grpSpPr>
            <p:sp>
              <p:nvSpPr>
                <p:cNvPr id="4081" name="Freeform 2003"/>
                <p:cNvSpPr>
                  <a:spLocks/>
                </p:cNvSpPr>
                <p:nvPr/>
              </p:nvSpPr>
              <p:spPr bwMode="auto">
                <a:xfrm>
                  <a:off x="2363542" y="74498"/>
                  <a:ext cx="17" cy="17"/>
                </a:xfrm>
                <a:custGeom>
                  <a:avLst/>
                  <a:gdLst>
                    <a:gd name="T0" fmla="*/ 0 w 17"/>
                    <a:gd name="T1" fmla="*/ 14 h 17"/>
                    <a:gd name="T2" fmla="*/ 0 w 17"/>
                    <a:gd name="T3" fmla="*/ 0 h 17"/>
                    <a:gd name="T4" fmla="*/ 3 w 17"/>
                    <a:gd name="T5" fmla="*/ 11 h 17"/>
                    <a:gd name="T6" fmla="*/ 6 w 17"/>
                    <a:gd name="T7" fmla="*/ 2 h 17"/>
                    <a:gd name="T8" fmla="*/ 7 w 17"/>
                    <a:gd name="T9" fmla="*/ 10 h 17"/>
                    <a:gd name="T10" fmla="*/ 16 w 17"/>
                    <a:gd name="T11" fmla="*/ 2 h 17"/>
                    <a:gd name="T12" fmla="*/ 8 w 17"/>
                    <a:gd name="T13" fmla="*/ 16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7" h="17">
                      <a:moveTo>
                        <a:pt x="0" y="14"/>
                      </a:moveTo>
                      <a:lnTo>
                        <a:pt x="0" y="0"/>
                      </a:lnTo>
                      <a:lnTo>
                        <a:pt x="3" y="11"/>
                      </a:lnTo>
                      <a:lnTo>
                        <a:pt x="6" y="2"/>
                      </a:lnTo>
                      <a:lnTo>
                        <a:pt x="7" y="10"/>
                      </a:lnTo>
                      <a:lnTo>
                        <a:pt x="16" y="2"/>
                      </a:lnTo>
                      <a:lnTo>
                        <a:pt x="8" y="16"/>
                      </a:lnTo>
                    </a:path>
                  </a:pathLst>
                </a:custGeom>
                <a:solidFill>
                  <a:srgbClr val="33CC33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  <p:sp>
              <p:nvSpPr>
                <p:cNvPr id="4082" name="Freeform 2004"/>
                <p:cNvSpPr>
                  <a:spLocks/>
                </p:cNvSpPr>
                <p:nvPr/>
              </p:nvSpPr>
              <p:spPr bwMode="auto">
                <a:xfrm>
                  <a:off x="2363547" y="74503"/>
                  <a:ext cx="17" cy="17"/>
                </a:xfrm>
                <a:custGeom>
                  <a:avLst/>
                  <a:gdLst>
                    <a:gd name="T0" fmla="*/ 0 w 17"/>
                    <a:gd name="T1" fmla="*/ 14 h 17"/>
                    <a:gd name="T2" fmla="*/ 0 w 17"/>
                    <a:gd name="T3" fmla="*/ 0 h 17"/>
                    <a:gd name="T4" fmla="*/ 4 w 17"/>
                    <a:gd name="T5" fmla="*/ 12 h 17"/>
                    <a:gd name="T6" fmla="*/ 8 w 17"/>
                    <a:gd name="T7" fmla="*/ 2 h 17"/>
                    <a:gd name="T8" fmla="*/ 8 w 17"/>
                    <a:gd name="T9" fmla="*/ 11 h 17"/>
                    <a:gd name="T10" fmla="*/ 16 w 17"/>
                    <a:gd name="T11" fmla="*/ 2 h 17"/>
                    <a:gd name="T12" fmla="*/ 8 w 17"/>
                    <a:gd name="T13" fmla="*/ 16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7" h="17">
                      <a:moveTo>
                        <a:pt x="0" y="14"/>
                      </a:moveTo>
                      <a:lnTo>
                        <a:pt x="0" y="0"/>
                      </a:lnTo>
                      <a:lnTo>
                        <a:pt x="4" y="12"/>
                      </a:lnTo>
                      <a:lnTo>
                        <a:pt x="8" y="2"/>
                      </a:lnTo>
                      <a:lnTo>
                        <a:pt x="8" y="11"/>
                      </a:lnTo>
                      <a:lnTo>
                        <a:pt x="16" y="2"/>
                      </a:lnTo>
                      <a:lnTo>
                        <a:pt x="8" y="16"/>
                      </a:lnTo>
                    </a:path>
                  </a:pathLst>
                </a:custGeom>
                <a:solidFill>
                  <a:srgbClr val="33CC33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  <p:sp>
              <p:nvSpPr>
                <p:cNvPr id="4083" name="Freeform 2005"/>
                <p:cNvSpPr>
                  <a:spLocks/>
                </p:cNvSpPr>
                <p:nvPr/>
              </p:nvSpPr>
              <p:spPr bwMode="auto">
                <a:xfrm>
                  <a:off x="2363554" y="74506"/>
                  <a:ext cx="17" cy="17"/>
                </a:xfrm>
                <a:custGeom>
                  <a:avLst/>
                  <a:gdLst>
                    <a:gd name="T0" fmla="*/ 0 w 17"/>
                    <a:gd name="T1" fmla="*/ 13 h 17"/>
                    <a:gd name="T2" fmla="*/ 0 w 17"/>
                    <a:gd name="T3" fmla="*/ 0 h 17"/>
                    <a:gd name="T4" fmla="*/ 3 w 17"/>
                    <a:gd name="T5" fmla="*/ 11 h 17"/>
                    <a:gd name="T6" fmla="*/ 7 w 17"/>
                    <a:gd name="T7" fmla="*/ 2 h 17"/>
                    <a:gd name="T8" fmla="*/ 7 w 17"/>
                    <a:gd name="T9" fmla="*/ 11 h 17"/>
                    <a:gd name="T10" fmla="*/ 16 w 17"/>
                    <a:gd name="T11" fmla="*/ 2 h 17"/>
                    <a:gd name="T12" fmla="*/ 9 w 17"/>
                    <a:gd name="T13" fmla="*/ 16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7" h="17">
                      <a:moveTo>
                        <a:pt x="0" y="13"/>
                      </a:moveTo>
                      <a:lnTo>
                        <a:pt x="0" y="0"/>
                      </a:lnTo>
                      <a:lnTo>
                        <a:pt x="3" y="11"/>
                      </a:lnTo>
                      <a:lnTo>
                        <a:pt x="7" y="2"/>
                      </a:lnTo>
                      <a:lnTo>
                        <a:pt x="7" y="11"/>
                      </a:lnTo>
                      <a:lnTo>
                        <a:pt x="16" y="2"/>
                      </a:lnTo>
                      <a:lnTo>
                        <a:pt x="9" y="16"/>
                      </a:lnTo>
                    </a:path>
                  </a:pathLst>
                </a:custGeom>
                <a:solidFill>
                  <a:srgbClr val="33CC33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</p:grpSp>
        </p:grpSp>
        <p:sp>
          <p:nvSpPr>
            <p:cNvPr id="3909" name="Freeform 2006"/>
            <p:cNvSpPr>
              <a:spLocks/>
            </p:cNvSpPr>
            <p:nvPr/>
          </p:nvSpPr>
          <p:spPr bwMode="auto">
            <a:xfrm>
              <a:off x="2363457" y="74501"/>
              <a:ext cx="70" cy="17"/>
            </a:xfrm>
            <a:custGeom>
              <a:avLst/>
              <a:gdLst>
                <a:gd name="T0" fmla="*/ 1 w 70"/>
                <a:gd name="T1" fmla="*/ 0 h 17"/>
                <a:gd name="T2" fmla="*/ 67 w 70"/>
                <a:gd name="T3" fmla="*/ 5 h 17"/>
                <a:gd name="T4" fmla="*/ 69 w 70"/>
                <a:gd name="T5" fmla="*/ 16 h 17"/>
                <a:gd name="T6" fmla="*/ 0 w 70"/>
                <a:gd name="T7" fmla="*/ 12 h 17"/>
                <a:gd name="T8" fmla="*/ 1 w 70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" h="17">
                  <a:moveTo>
                    <a:pt x="1" y="0"/>
                  </a:moveTo>
                  <a:lnTo>
                    <a:pt x="67" y="5"/>
                  </a:lnTo>
                  <a:lnTo>
                    <a:pt x="69" y="16"/>
                  </a:lnTo>
                  <a:lnTo>
                    <a:pt x="0" y="12"/>
                  </a:lnTo>
                  <a:lnTo>
                    <a:pt x="1" y="0"/>
                  </a:lnTo>
                </a:path>
              </a:pathLst>
            </a:custGeom>
            <a:solidFill>
              <a:srgbClr val="B2B2B2"/>
            </a:solidFill>
            <a:ln w="63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910" name="Oval 2007"/>
            <p:cNvSpPr>
              <a:spLocks noChangeArrowheads="1"/>
            </p:cNvSpPr>
            <p:nvPr/>
          </p:nvSpPr>
          <p:spPr bwMode="auto">
            <a:xfrm rot="540000">
              <a:off x="2363521" y="74500"/>
              <a:ext cx="18" cy="0"/>
            </a:xfrm>
            <a:prstGeom prst="ellipse">
              <a:avLst/>
            </a:prstGeom>
            <a:solidFill>
              <a:srgbClr val="CBCBCB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911" name="Freeform 2008"/>
            <p:cNvSpPr>
              <a:spLocks/>
            </p:cNvSpPr>
            <p:nvPr/>
          </p:nvSpPr>
          <p:spPr bwMode="auto">
            <a:xfrm>
              <a:off x="2363101" y="74514"/>
              <a:ext cx="467" cy="131"/>
            </a:xfrm>
            <a:custGeom>
              <a:avLst/>
              <a:gdLst>
                <a:gd name="T0" fmla="*/ 0 w 467"/>
                <a:gd name="T1" fmla="*/ 18 h 131"/>
                <a:gd name="T2" fmla="*/ 168 w 467"/>
                <a:gd name="T3" fmla="*/ 130 h 131"/>
                <a:gd name="T4" fmla="*/ 462 w 467"/>
                <a:gd name="T5" fmla="*/ 75 h 131"/>
                <a:gd name="T6" fmla="*/ 466 w 467"/>
                <a:gd name="T7" fmla="*/ 63 h 131"/>
                <a:gd name="T8" fmla="*/ 171 w 467"/>
                <a:gd name="T9" fmla="*/ 110 h 131"/>
                <a:gd name="T10" fmla="*/ 4 w 467"/>
                <a:gd name="T11" fmla="*/ 0 h 131"/>
                <a:gd name="T12" fmla="*/ 2 w 467"/>
                <a:gd name="T13" fmla="*/ 20 h 1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67" h="131">
                  <a:moveTo>
                    <a:pt x="0" y="18"/>
                  </a:moveTo>
                  <a:lnTo>
                    <a:pt x="168" y="130"/>
                  </a:lnTo>
                  <a:lnTo>
                    <a:pt x="462" y="75"/>
                  </a:lnTo>
                  <a:lnTo>
                    <a:pt x="466" y="63"/>
                  </a:lnTo>
                  <a:lnTo>
                    <a:pt x="171" y="110"/>
                  </a:lnTo>
                  <a:lnTo>
                    <a:pt x="4" y="0"/>
                  </a:lnTo>
                  <a:lnTo>
                    <a:pt x="2" y="20"/>
                  </a:lnTo>
                </a:path>
              </a:pathLst>
            </a:custGeom>
            <a:solidFill>
              <a:srgbClr val="CBCBCB"/>
            </a:solidFill>
            <a:ln w="63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912" name="Freeform 2009"/>
            <p:cNvSpPr>
              <a:spLocks/>
            </p:cNvSpPr>
            <p:nvPr/>
          </p:nvSpPr>
          <p:spPr bwMode="auto">
            <a:xfrm>
              <a:off x="2363107" y="74515"/>
              <a:ext cx="461" cy="109"/>
            </a:xfrm>
            <a:custGeom>
              <a:avLst/>
              <a:gdLst>
                <a:gd name="T0" fmla="*/ 0 w 461"/>
                <a:gd name="T1" fmla="*/ 0 h 109"/>
                <a:gd name="T2" fmla="*/ 12 w 461"/>
                <a:gd name="T3" fmla="*/ 0 h 109"/>
                <a:gd name="T4" fmla="*/ 170 w 461"/>
                <a:gd name="T5" fmla="*/ 99 h 109"/>
                <a:gd name="T6" fmla="*/ 453 w 461"/>
                <a:gd name="T7" fmla="*/ 58 h 109"/>
                <a:gd name="T8" fmla="*/ 460 w 461"/>
                <a:gd name="T9" fmla="*/ 60 h 109"/>
                <a:gd name="T10" fmla="*/ 167 w 461"/>
                <a:gd name="T11" fmla="*/ 108 h 109"/>
                <a:gd name="T12" fmla="*/ 0 w 461"/>
                <a:gd name="T13" fmla="*/ 0 h 1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61" h="109">
                  <a:moveTo>
                    <a:pt x="0" y="0"/>
                  </a:moveTo>
                  <a:lnTo>
                    <a:pt x="12" y="0"/>
                  </a:lnTo>
                  <a:lnTo>
                    <a:pt x="170" y="99"/>
                  </a:lnTo>
                  <a:lnTo>
                    <a:pt x="453" y="58"/>
                  </a:lnTo>
                  <a:lnTo>
                    <a:pt x="460" y="60"/>
                  </a:lnTo>
                  <a:lnTo>
                    <a:pt x="167" y="108"/>
                  </a:lnTo>
                  <a:lnTo>
                    <a:pt x="0" y="0"/>
                  </a:lnTo>
                </a:path>
              </a:pathLst>
            </a:custGeom>
            <a:solidFill>
              <a:srgbClr val="EAEAEA"/>
            </a:solidFill>
            <a:ln w="63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913" name="Freeform 2010"/>
            <p:cNvSpPr>
              <a:spLocks/>
            </p:cNvSpPr>
            <p:nvPr/>
          </p:nvSpPr>
          <p:spPr bwMode="auto">
            <a:xfrm>
              <a:off x="2363127" y="74454"/>
              <a:ext cx="444" cy="95"/>
            </a:xfrm>
            <a:custGeom>
              <a:avLst/>
              <a:gdLst>
                <a:gd name="T0" fmla="*/ 163 w 444"/>
                <a:gd name="T1" fmla="*/ 94 h 95"/>
                <a:gd name="T2" fmla="*/ 0 w 444"/>
                <a:gd name="T3" fmla="*/ 3 h 95"/>
                <a:gd name="T4" fmla="*/ 288 w 444"/>
                <a:gd name="T5" fmla="*/ 0 h 95"/>
                <a:gd name="T6" fmla="*/ 443 w 444"/>
                <a:gd name="T7" fmla="*/ 67 h 95"/>
                <a:gd name="T8" fmla="*/ 163 w 444"/>
                <a:gd name="T9" fmla="*/ 94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4" h="95">
                  <a:moveTo>
                    <a:pt x="163" y="94"/>
                  </a:moveTo>
                  <a:lnTo>
                    <a:pt x="0" y="3"/>
                  </a:lnTo>
                  <a:lnTo>
                    <a:pt x="288" y="0"/>
                  </a:lnTo>
                  <a:lnTo>
                    <a:pt x="443" y="67"/>
                  </a:lnTo>
                  <a:lnTo>
                    <a:pt x="163" y="94"/>
                  </a:lnTo>
                </a:path>
              </a:pathLst>
            </a:custGeom>
            <a:solidFill>
              <a:srgbClr val="DDDDDD"/>
            </a:solidFill>
            <a:ln w="63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914" name="Freeform 2011"/>
            <p:cNvSpPr>
              <a:spLocks/>
            </p:cNvSpPr>
            <p:nvPr/>
          </p:nvSpPr>
          <p:spPr bwMode="auto">
            <a:xfrm>
              <a:off x="2363275" y="74522"/>
              <a:ext cx="296" cy="93"/>
            </a:xfrm>
            <a:custGeom>
              <a:avLst/>
              <a:gdLst>
                <a:gd name="T0" fmla="*/ 15 w 296"/>
                <a:gd name="T1" fmla="*/ 25 h 93"/>
                <a:gd name="T2" fmla="*/ 0 w 296"/>
                <a:gd name="T3" fmla="*/ 92 h 93"/>
                <a:gd name="T4" fmla="*/ 283 w 296"/>
                <a:gd name="T5" fmla="*/ 50 h 93"/>
                <a:gd name="T6" fmla="*/ 295 w 296"/>
                <a:gd name="T7" fmla="*/ 0 h 93"/>
                <a:gd name="T8" fmla="*/ 15 w 296"/>
                <a:gd name="T9" fmla="*/ 25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93">
                  <a:moveTo>
                    <a:pt x="15" y="25"/>
                  </a:moveTo>
                  <a:lnTo>
                    <a:pt x="0" y="92"/>
                  </a:lnTo>
                  <a:lnTo>
                    <a:pt x="283" y="50"/>
                  </a:lnTo>
                  <a:lnTo>
                    <a:pt x="295" y="0"/>
                  </a:lnTo>
                  <a:lnTo>
                    <a:pt x="15" y="25"/>
                  </a:lnTo>
                </a:path>
              </a:pathLst>
            </a:custGeom>
            <a:solidFill>
              <a:srgbClr val="DDDDDD"/>
            </a:solidFill>
            <a:ln w="63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915" name="Freeform 2012"/>
            <p:cNvSpPr>
              <a:spLocks/>
            </p:cNvSpPr>
            <p:nvPr/>
          </p:nvSpPr>
          <p:spPr bwMode="auto">
            <a:xfrm>
              <a:off x="2362986" y="74594"/>
              <a:ext cx="874" cy="238"/>
            </a:xfrm>
            <a:custGeom>
              <a:avLst/>
              <a:gdLst>
                <a:gd name="T0" fmla="*/ 0 w 874"/>
                <a:gd name="T1" fmla="*/ 184 h 238"/>
                <a:gd name="T2" fmla="*/ 845 w 874"/>
                <a:gd name="T3" fmla="*/ 0 h 238"/>
                <a:gd name="T4" fmla="*/ 873 w 874"/>
                <a:gd name="T5" fmla="*/ 23 h 238"/>
                <a:gd name="T6" fmla="*/ 58 w 874"/>
                <a:gd name="T7" fmla="*/ 237 h 238"/>
                <a:gd name="T8" fmla="*/ 45 w 874"/>
                <a:gd name="T9" fmla="*/ 208 h 238"/>
                <a:gd name="T10" fmla="*/ 6 w 874"/>
                <a:gd name="T11" fmla="*/ 185 h 2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74" h="238">
                  <a:moveTo>
                    <a:pt x="0" y="184"/>
                  </a:moveTo>
                  <a:lnTo>
                    <a:pt x="845" y="0"/>
                  </a:lnTo>
                  <a:lnTo>
                    <a:pt x="873" y="23"/>
                  </a:lnTo>
                  <a:lnTo>
                    <a:pt x="58" y="237"/>
                  </a:lnTo>
                  <a:lnTo>
                    <a:pt x="45" y="208"/>
                  </a:lnTo>
                  <a:lnTo>
                    <a:pt x="6" y="185"/>
                  </a:lnTo>
                </a:path>
              </a:pathLst>
            </a:custGeom>
            <a:solidFill>
              <a:srgbClr val="B2B2B2"/>
            </a:solidFill>
            <a:ln w="63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grpSp>
          <p:nvGrpSpPr>
            <p:cNvPr id="3916" name="Group 2013"/>
            <p:cNvGrpSpPr>
              <a:grpSpLocks/>
            </p:cNvGrpSpPr>
            <p:nvPr/>
          </p:nvGrpSpPr>
          <p:grpSpPr bwMode="auto">
            <a:xfrm>
              <a:off x="2363627" y="74565"/>
              <a:ext cx="40" cy="32"/>
              <a:chOff x="2363627" y="74565"/>
              <a:chExt cx="40" cy="32"/>
            </a:xfrm>
          </p:grpSpPr>
          <p:sp>
            <p:nvSpPr>
              <p:cNvPr id="4050" name="Freeform 2014"/>
              <p:cNvSpPr>
                <a:spLocks/>
              </p:cNvSpPr>
              <p:nvPr/>
            </p:nvSpPr>
            <p:spPr bwMode="auto">
              <a:xfrm>
                <a:off x="2363627" y="74565"/>
                <a:ext cx="18" cy="20"/>
              </a:xfrm>
              <a:custGeom>
                <a:avLst/>
                <a:gdLst>
                  <a:gd name="T0" fmla="*/ 0 w 18"/>
                  <a:gd name="T1" fmla="*/ 16 h 20"/>
                  <a:gd name="T2" fmla="*/ 0 w 18"/>
                  <a:gd name="T3" fmla="*/ 0 h 20"/>
                  <a:gd name="T4" fmla="*/ 4 w 18"/>
                  <a:gd name="T5" fmla="*/ 14 h 20"/>
                  <a:gd name="T6" fmla="*/ 9 w 18"/>
                  <a:gd name="T7" fmla="*/ 2 h 20"/>
                  <a:gd name="T8" fmla="*/ 8 w 18"/>
                  <a:gd name="T9" fmla="*/ 12 h 20"/>
                  <a:gd name="T10" fmla="*/ 17 w 18"/>
                  <a:gd name="T11" fmla="*/ 2 h 20"/>
                  <a:gd name="T12" fmla="*/ 9 w 18"/>
                  <a:gd name="T13" fmla="*/ 19 h 2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" h="20">
                    <a:moveTo>
                      <a:pt x="0" y="16"/>
                    </a:moveTo>
                    <a:lnTo>
                      <a:pt x="0" y="0"/>
                    </a:lnTo>
                    <a:lnTo>
                      <a:pt x="4" y="14"/>
                    </a:lnTo>
                    <a:lnTo>
                      <a:pt x="9" y="2"/>
                    </a:lnTo>
                    <a:lnTo>
                      <a:pt x="8" y="12"/>
                    </a:lnTo>
                    <a:lnTo>
                      <a:pt x="17" y="2"/>
                    </a:lnTo>
                    <a:lnTo>
                      <a:pt x="9" y="19"/>
                    </a:lnTo>
                  </a:path>
                </a:pathLst>
              </a:custGeom>
              <a:solidFill>
                <a:srgbClr val="33CC33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4051" name="Freeform 2015"/>
              <p:cNvSpPr>
                <a:spLocks/>
              </p:cNvSpPr>
              <p:nvPr/>
            </p:nvSpPr>
            <p:spPr bwMode="auto">
              <a:xfrm>
                <a:off x="2363639" y="74571"/>
                <a:ext cx="17" cy="21"/>
              </a:xfrm>
              <a:custGeom>
                <a:avLst/>
                <a:gdLst>
                  <a:gd name="T0" fmla="*/ 0 w 17"/>
                  <a:gd name="T1" fmla="*/ 18 h 21"/>
                  <a:gd name="T2" fmla="*/ 0 w 17"/>
                  <a:gd name="T3" fmla="*/ 0 h 21"/>
                  <a:gd name="T4" fmla="*/ 3 w 17"/>
                  <a:gd name="T5" fmla="*/ 14 h 21"/>
                  <a:gd name="T6" fmla="*/ 8 w 17"/>
                  <a:gd name="T7" fmla="*/ 2 h 21"/>
                  <a:gd name="T8" fmla="*/ 8 w 17"/>
                  <a:gd name="T9" fmla="*/ 13 h 21"/>
                  <a:gd name="T10" fmla="*/ 16 w 17"/>
                  <a:gd name="T11" fmla="*/ 2 h 21"/>
                  <a:gd name="T12" fmla="*/ 8 w 17"/>
                  <a:gd name="T13" fmla="*/ 20 h 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" h="21">
                    <a:moveTo>
                      <a:pt x="0" y="18"/>
                    </a:moveTo>
                    <a:lnTo>
                      <a:pt x="0" y="0"/>
                    </a:lnTo>
                    <a:lnTo>
                      <a:pt x="3" y="14"/>
                    </a:lnTo>
                    <a:lnTo>
                      <a:pt x="8" y="2"/>
                    </a:lnTo>
                    <a:lnTo>
                      <a:pt x="8" y="13"/>
                    </a:lnTo>
                    <a:lnTo>
                      <a:pt x="16" y="2"/>
                    </a:lnTo>
                    <a:lnTo>
                      <a:pt x="8" y="20"/>
                    </a:lnTo>
                  </a:path>
                </a:pathLst>
              </a:custGeom>
              <a:solidFill>
                <a:srgbClr val="33CC33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4052" name="Freeform 2016"/>
              <p:cNvSpPr>
                <a:spLocks/>
              </p:cNvSpPr>
              <p:nvPr/>
            </p:nvSpPr>
            <p:spPr bwMode="auto">
              <a:xfrm>
                <a:off x="2363648" y="74576"/>
                <a:ext cx="19" cy="21"/>
              </a:xfrm>
              <a:custGeom>
                <a:avLst/>
                <a:gdLst>
                  <a:gd name="T0" fmla="*/ 0 w 19"/>
                  <a:gd name="T1" fmla="*/ 18 h 21"/>
                  <a:gd name="T2" fmla="*/ 0 w 19"/>
                  <a:gd name="T3" fmla="*/ 0 h 21"/>
                  <a:gd name="T4" fmla="*/ 5 w 19"/>
                  <a:gd name="T5" fmla="*/ 15 h 21"/>
                  <a:gd name="T6" fmla="*/ 9 w 19"/>
                  <a:gd name="T7" fmla="*/ 2 h 21"/>
                  <a:gd name="T8" fmla="*/ 10 w 19"/>
                  <a:gd name="T9" fmla="*/ 13 h 21"/>
                  <a:gd name="T10" fmla="*/ 18 w 19"/>
                  <a:gd name="T11" fmla="*/ 2 h 21"/>
                  <a:gd name="T12" fmla="*/ 10 w 19"/>
                  <a:gd name="T13" fmla="*/ 20 h 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9" h="21">
                    <a:moveTo>
                      <a:pt x="0" y="18"/>
                    </a:moveTo>
                    <a:lnTo>
                      <a:pt x="0" y="0"/>
                    </a:lnTo>
                    <a:lnTo>
                      <a:pt x="5" y="15"/>
                    </a:lnTo>
                    <a:lnTo>
                      <a:pt x="9" y="2"/>
                    </a:lnTo>
                    <a:lnTo>
                      <a:pt x="10" y="13"/>
                    </a:lnTo>
                    <a:lnTo>
                      <a:pt x="18" y="2"/>
                    </a:lnTo>
                    <a:lnTo>
                      <a:pt x="10" y="20"/>
                    </a:lnTo>
                  </a:path>
                </a:pathLst>
              </a:custGeom>
              <a:solidFill>
                <a:srgbClr val="33CC33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</p:grpSp>
        <p:grpSp>
          <p:nvGrpSpPr>
            <p:cNvPr id="3917" name="Group 2017"/>
            <p:cNvGrpSpPr>
              <a:grpSpLocks/>
            </p:cNvGrpSpPr>
            <p:nvPr/>
          </p:nvGrpSpPr>
          <p:grpSpPr bwMode="auto">
            <a:xfrm>
              <a:off x="2363176" y="74403"/>
              <a:ext cx="93" cy="86"/>
              <a:chOff x="2363176" y="74403"/>
              <a:chExt cx="93" cy="86"/>
            </a:xfrm>
          </p:grpSpPr>
          <p:sp>
            <p:nvSpPr>
              <p:cNvPr id="4044" name="Freeform 2018"/>
              <p:cNvSpPr>
                <a:spLocks/>
              </p:cNvSpPr>
              <p:nvPr/>
            </p:nvSpPr>
            <p:spPr bwMode="auto">
              <a:xfrm>
                <a:off x="2363176" y="74411"/>
                <a:ext cx="47" cy="78"/>
              </a:xfrm>
              <a:custGeom>
                <a:avLst/>
                <a:gdLst>
                  <a:gd name="T0" fmla="*/ 0 w 47"/>
                  <a:gd name="T1" fmla="*/ 57 h 78"/>
                  <a:gd name="T2" fmla="*/ 33 w 47"/>
                  <a:gd name="T3" fmla="*/ 77 h 78"/>
                  <a:gd name="T4" fmla="*/ 46 w 47"/>
                  <a:gd name="T5" fmla="*/ 21 h 78"/>
                  <a:gd name="T6" fmla="*/ 9 w 47"/>
                  <a:gd name="T7" fmla="*/ 0 h 78"/>
                  <a:gd name="T8" fmla="*/ 0 w 47"/>
                  <a:gd name="T9" fmla="*/ 57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0" y="57"/>
                    </a:moveTo>
                    <a:lnTo>
                      <a:pt x="33" y="77"/>
                    </a:lnTo>
                    <a:lnTo>
                      <a:pt x="46" y="21"/>
                    </a:lnTo>
                    <a:lnTo>
                      <a:pt x="9" y="0"/>
                    </a:lnTo>
                    <a:lnTo>
                      <a:pt x="0" y="57"/>
                    </a:lnTo>
                  </a:path>
                </a:pathLst>
              </a:custGeom>
              <a:solidFill>
                <a:srgbClr val="B2B2B2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grpSp>
            <p:nvGrpSpPr>
              <p:cNvPr id="4045" name="Group 2019"/>
              <p:cNvGrpSpPr>
                <a:grpSpLocks/>
              </p:cNvGrpSpPr>
              <p:nvPr/>
            </p:nvGrpSpPr>
            <p:grpSpPr bwMode="auto">
              <a:xfrm>
                <a:off x="2363184" y="74403"/>
                <a:ext cx="85" cy="34"/>
                <a:chOff x="2363184" y="74403"/>
                <a:chExt cx="85" cy="34"/>
              </a:xfrm>
            </p:grpSpPr>
            <p:sp>
              <p:nvSpPr>
                <p:cNvPr id="4048" name="Freeform 2020"/>
                <p:cNvSpPr>
                  <a:spLocks/>
                </p:cNvSpPr>
                <p:nvPr/>
              </p:nvSpPr>
              <p:spPr bwMode="auto">
                <a:xfrm>
                  <a:off x="2363184" y="74403"/>
                  <a:ext cx="85" cy="29"/>
                </a:xfrm>
                <a:custGeom>
                  <a:avLst/>
                  <a:gdLst>
                    <a:gd name="T0" fmla="*/ 1 w 85"/>
                    <a:gd name="T1" fmla="*/ 0 h 29"/>
                    <a:gd name="T2" fmla="*/ 47 w 85"/>
                    <a:gd name="T3" fmla="*/ 28 h 29"/>
                    <a:gd name="T4" fmla="*/ 84 w 85"/>
                    <a:gd name="T5" fmla="*/ 28 h 29"/>
                    <a:gd name="T6" fmla="*/ 34 w 85"/>
                    <a:gd name="T7" fmla="*/ 0 h 29"/>
                    <a:gd name="T8" fmla="*/ 0 w 85"/>
                    <a:gd name="T9" fmla="*/ 0 h 2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5" h="29">
                      <a:moveTo>
                        <a:pt x="1" y="0"/>
                      </a:moveTo>
                      <a:lnTo>
                        <a:pt x="47" y="28"/>
                      </a:lnTo>
                      <a:lnTo>
                        <a:pt x="84" y="28"/>
                      </a:lnTo>
                      <a:lnTo>
                        <a:pt x="34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DDDDDD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  <p:sp>
              <p:nvSpPr>
                <p:cNvPr id="4049" name="Freeform 2021"/>
                <p:cNvSpPr>
                  <a:spLocks/>
                </p:cNvSpPr>
                <p:nvPr/>
              </p:nvSpPr>
              <p:spPr bwMode="auto">
                <a:xfrm>
                  <a:off x="2363184" y="74403"/>
                  <a:ext cx="85" cy="34"/>
                </a:xfrm>
                <a:custGeom>
                  <a:avLst/>
                  <a:gdLst>
                    <a:gd name="T0" fmla="*/ 0 w 85"/>
                    <a:gd name="T1" fmla="*/ 0 h 34"/>
                    <a:gd name="T2" fmla="*/ 0 w 85"/>
                    <a:gd name="T3" fmla="*/ 7 h 34"/>
                    <a:gd name="T4" fmla="*/ 47 w 85"/>
                    <a:gd name="T5" fmla="*/ 33 h 34"/>
                    <a:gd name="T6" fmla="*/ 83 w 85"/>
                    <a:gd name="T7" fmla="*/ 31 h 34"/>
                    <a:gd name="T8" fmla="*/ 84 w 85"/>
                    <a:gd name="T9" fmla="*/ 25 h 34"/>
                    <a:gd name="T10" fmla="*/ 48 w 85"/>
                    <a:gd name="T11" fmla="*/ 25 h 34"/>
                    <a:gd name="T12" fmla="*/ 46 w 85"/>
                    <a:gd name="T13" fmla="*/ 24 h 34"/>
                    <a:gd name="T14" fmla="*/ 0 w 85"/>
                    <a:gd name="T15" fmla="*/ 0 h 3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85" h="34">
                      <a:moveTo>
                        <a:pt x="0" y="0"/>
                      </a:moveTo>
                      <a:lnTo>
                        <a:pt x="0" y="7"/>
                      </a:lnTo>
                      <a:lnTo>
                        <a:pt x="47" y="33"/>
                      </a:lnTo>
                      <a:lnTo>
                        <a:pt x="83" y="31"/>
                      </a:lnTo>
                      <a:lnTo>
                        <a:pt x="84" y="25"/>
                      </a:lnTo>
                      <a:lnTo>
                        <a:pt x="48" y="25"/>
                      </a:lnTo>
                      <a:lnTo>
                        <a:pt x="46" y="2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DDDDDD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</p:grpSp>
          <p:sp>
            <p:nvSpPr>
              <p:cNvPr id="4046" name="Freeform 2022"/>
              <p:cNvSpPr>
                <a:spLocks/>
              </p:cNvSpPr>
              <p:nvPr/>
            </p:nvSpPr>
            <p:spPr bwMode="auto">
              <a:xfrm>
                <a:off x="2363209" y="74434"/>
                <a:ext cx="52" cy="54"/>
              </a:xfrm>
              <a:custGeom>
                <a:avLst/>
                <a:gdLst>
                  <a:gd name="T0" fmla="*/ 0 w 52"/>
                  <a:gd name="T1" fmla="*/ 53 h 54"/>
                  <a:gd name="T2" fmla="*/ 39 w 52"/>
                  <a:gd name="T3" fmla="*/ 49 h 54"/>
                  <a:gd name="T4" fmla="*/ 51 w 52"/>
                  <a:gd name="T5" fmla="*/ 1 h 54"/>
                  <a:gd name="T6" fmla="*/ 18 w 52"/>
                  <a:gd name="T7" fmla="*/ 2 h 54"/>
                  <a:gd name="T8" fmla="*/ 13 w 52"/>
                  <a:gd name="T9" fmla="*/ 0 h 54"/>
                  <a:gd name="T10" fmla="*/ 0 w 52"/>
                  <a:gd name="T11" fmla="*/ 53 h 5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2" h="54">
                    <a:moveTo>
                      <a:pt x="0" y="53"/>
                    </a:moveTo>
                    <a:lnTo>
                      <a:pt x="39" y="49"/>
                    </a:lnTo>
                    <a:lnTo>
                      <a:pt x="51" y="1"/>
                    </a:lnTo>
                    <a:lnTo>
                      <a:pt x="18" y="2"/>
                    </a:lnTo>
                    <a:lnTo>
                      <a:pt x="13" y="0"/>
                    </a:lnTo>
                    <a:lnTo>
                      <a:pt x="0" y="53"/>
                    </a:lnTo>
                  </a:path>
                </a:pathLst>
              </a:custGeom>
              <a:solidFill>
                <a:srgbClr val="DDDDDD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4047" name="Freeform 2023"/>
              <p:cNvSpPr>
                <a:spLocks/>
              </p:cNvSpPr>
              <p:nvPr/>
            </p:nvSpPr>
            <p:spPr bwMode="auto">
              <a:xfrm>
                <a:off x="2363223" y="74443"/>
                <a:ext cx="30" cy="41"/>
              </a:xfrm>
              <a:custGeom>
                <a:avLst/>
                <a:gdLst>
                  <a:gd name="T0" fmla="*/ 0 w 30"/>
                  <a:gd name="T1" fmla="*/ 40 h 41"/>
                  <a:gd name="T2" fmla="*/ 20 w 30"/>
                  <a:gd name="T3" fmla="*/ 37 h 41"/>
                  <a:gd name="T4" fmla="*/ 29 w 30"/>
                  <a:gd name="T5" fmla="*/ 0 h 41"/>
                  <a:gd name="T6" fmla="*/ 7 w 30"/>
                  <a:gd name="T7" fmla="*/ 0 h 41"/>
                  <a:gd name="T8" fmla="*/ 0 w 30"/>
                  <a:gd name="T9" fmla="*/ 4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" h="41">
                    <a:moveTo>
                      <a:pt x="0" y="40"/>
                    </a:moveTo>
                    <a:lnTo>
                      <a:pt x="20" y="37"/>
                    </a:lnTo>
                    <a:lnTo>
                      <a:pt x="29" y="0"/>
                    </a:lnTo>
                    <a:lnTo>
                      <a:pt x="7" y="0"/>
                    </a:lnTo>
                    <a:lnTo>
                      <a:pt x="0" y="40"/>
                    </a:lnTo>
                  </a:path>
                </a:pathLst>
              </a:custGeom>
              <a:solidFill>
                <a:srgbClr val="FF9933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</p:grpSp>
        <p:grpSp>
          <p:nvGrpSpPr>
            <p:cNvPr id="3918" name="Group 2024"/>
            <p:cNvGrpSpPr>
              <a:grpSpLocks/>
            </p:cNvGrpSpPr>
            <p:nvPr/>
          </p:nvGrpSpPr>
          <p:grpSpPr bwMode="auto">
            <a:xfrm>
              <a:off x="2363288" y="74405"/>
              <a:ext cx="91" cy="80"/>
              <a:chOff x="2363288" y="74405"/>
              <a:chExt cx="91" cy="80"/>
            </a:xfrm>
          </p:grpSpPr>
          <p:sp>
            <p:nvSpPr>
              <p:cNvPr id="4038" name="Freeform 2025"/>
              <p:cNvSpPr>
                <a:spLocks/>
              </p:cNvSpPr>
              <p:nvPr/>
            </p:nvSpPr>
            <p:spPr bwMode="auto">
              <a:xfrm>
                <a:off x="2363288" y="74411"/>
                <a:ext cx="48" cy="73"/>
              </a:xfrm>
              <a:custGeom>
                <a:avLst/>
                <a:gdLst>
                  <a:gd name="T0" fmla="*/ 0 w 48"/>
                  <a:gd name="T1" fmla="*/ 53 h 73"/>
                  <a:gd name="T2" fmla="*/ 34 w 48"/>
                  <a:gd name="T3" fmla="*/ 72 h 73"/>
                  <a:gd name="T4" fmla="*/ 47 w 48"/>
                  <a:gd name="T5" fmla="*/ 20 h 73"/>
                  <a:gd name="T6" fmla="*/ 9 w 48"/>
                  <a:gd name="T7" fmla="*/ 0 h 73"/>
                  <a:gd name="T8" fmla="*/ 0 w 48"/>
                  <a:gd name="T9" fmla="*/ 53 h 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" h="73">
                    <a:moveTo>
                      <a:pt x="0" y="53"/>
                    </a:moveTo>
                    <a:lnTo>
                      <a:pt x="34" y="72"/>
                    </a:lnTo>
                    <a:lnTo>
                      <a:pt x="47" y="20"/>
                    </a:lnTo>
                    <a:lnTo>
                      <a:pt x="9" y="0"/>
                    </a:lnTo>
                    <a:lnTo>
                      <a:pt x="0" y="53"/>
                    </a:lnTo>
                  </a:path>
                </a:pathLst>
              </a:custGeom>
              <a:solidFill>
                <a:srgbClr val="B2B2B2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grpSp>
            <p:nvGrpSpPr>
              <p:cNvPr id="4039" name="Group 2026"/>
              <p:cNvGrpSpPr>
                <a:grpSpLocks/>
              </p:cNvGrpSpPr>
              <p:nvPr/>
            </p:nvGrpSpPr>
            <p:grpSpPr bwMode="auto">
              <a:xfrm>
                <a:off x="2363295" y="74405"/>
                <a:ext cx="84" cy="32"/>
                <a:chOff x="2363295" y="74405"/>
                <a:chExt cx="84" cy="32"/>
              </a:xfrm>
            </p:grpSpPr>
            <p:sp>
              <p:nvSpPr>
                <p:cNvPr id="4042" name="Freeform 2027"/>
                <p:cNvSpPr>
                  <a:spLocks/>
                </p:cNvSpPr>
                <p:nvPr/>
              </p:nvSpPr>
              <p:spPr bwMode="auto">
                <a:xfrm>
                  <a:off x="2363296" y="74405"/>
                  <a:ext cx="83" cy="27"/>
                </a:xfrm>
                <a:custGeom>
                  <a:avLst/>
                  <a:gdLst>
                    <a:gd name="T0" fmla="*/ 1 w 83"/>
                    <a:gd name="T1" fmla="*/ 1 h 27"/>
                    <a:gd name="T2" fmla="*/ 47 w 83"/>
                    <a:gd name="T3" fmla="*/ 26 h 27"/>
                    <a:gd name="T4" fmla="*/ 82 w 83"/>
                    <a:gd name="T5" fmla="*/ 25 h 27"/>
                    <a:gd name="T6" fmla="*/ 33 w 83"/>
                    <a:gd name="T7" fmla="*/ 1 h 27"/>
                    <a:gd name="T8" fmla="*/ 0 w 83"/>
                    <a:gd name="T9" fmla="*/ 0 h 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3" h="27">
                      <a:moveTo>
                        <a:pt x="1" y="1"/>
                      </a:moveTo>
                      <a:lnTo>
                        <a:pt x="47" y="26"/>
                      </a:lnTo>
                      <a:lnTo>
                        <a:pt x="82" y="25"/>
                      </a:lnTo>
                      <a:lnTo>
                        <a:pt x="33" y="1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DDDDDD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  <p:sp>
              <p:nvSpPr>
                <p:cNvPr id="4043" name="Freeform 2028"/>
                <p:cNvSpPr>
                  <a:spLocks/>
                </p:cNvSpPr>
                <p:nvPr/>
              </p:nvSpPr>
              <p:spPr bwMode="auto">
                <a:xfrm>
                  <a:off x="2363295" y="74405"/>
                  <a:ext cx="84" cy="32"/>
                </a:xfrm>
                <a:custGeom>
                  <a:avLst/>
                  <a:gdLst>
                    <a:gd name="T0" fmla="*/ 0 w 84"/>
                    <a:gd name="T1" fmla="*/ 0 h 32"/>
                    <a:gd name="T2" fmla="*/ 0 w 84"/>
                    <a:gd name="T3" fmla="*/ 6 h 32"/>
                    <a:gd name="T4" fmla="*/ 46 w 84"/>
                    <a:gd name="T5" fmla="*/ 31 h 32"/>
                    <a:gd name="T6" fmla="*/ 82 w 84"/>
                    <a:gd name="T7" fmla="*/ 29 h 32"/>
                    <a:gd name="T8" fmla="*/ 83 w 84"/>
                    <a:gd name="T9" fmla="*/ 24 h 32"/>
                    <a:gd name="T10" fmla="*/ 47 w 84"/>
                    <a:gd name="T11" fmla="*/ 23 h 32"/>
                    <a:gd name="T12" fmla="*/ 46 w 84"/>
                    <a:gd name="T13" fmla="*/ 23 h 32"/>
                    <a:gd name="T14" fmla="*/ 0 w 84"/>
                    <a:gd name="T15" fmla="*/ 0 h 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84" h="32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46" y="31"/>
                      </a:lnTo>
                      <a:lnTo>
                        <a:pt x="82" y="29"/>
                      </a:lnTo>
                      <a:lnTo>
                        <a:pt x="83" y="24"/>
                      </a:lnTo>
                      <a:lnTo>
                        <a:pt x="47" y="23"/>
                      </a:lnTo>
                      <a:lnTo>
                        <a:pt x="46" y="2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DDDDDD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</p:grpSp>
          <p:sp>
            <p:nvSpPr>
              <p:cNvPr id="4040" name="Freeform 2029"/>
              <p:cNvSpPr>
                <a:spLocks/>
              </p:cNvSpPr>
              <p:nvPr/>
            </p:nvSpPr>
            <p:spPr bwMode="auto">
              <a:xfrm>
                <a:off x="2363323" y="74434"/>
                <a:ext cx="49" cy="51"/>
              </a:xfrm>
              <a:custGeom>
                <a:avLst/>
                <a:gdLst>
                  <a:gd name="T0" fmla="*/ 0 w 49"/>
                  <a:gd name="T1" fmla="*/ 50 h 51"/>
                  <a:gd name="T2" fmla="*/ 37 w 49"/>
                  <a:gd name="T3" fmla="*/ 46 h 51"/>
                  <a:gd name="T4" fmla="*/ 48 w 49"/>
                  <a:gd name="T5" fmla="*/ 1 h 51"/>
                  <a:gd name="T6" fmla="*/ 16 w 49"/>
                  <a:gd name="T7" fmla="*/ 2 h 51"/>
                  <a:gd name="T8" fmla="*/ 11 w 49"/>
                  <a:gd name="T9" fmla="*/ 0 h 51"/>
                  <a:gd name="T10" fmla="*/ 0 w 49"/>
                  <a:gd name="T11" fmla="*/ 50 h 5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9" h="51">
                    <a:moveTo>
                      <a:pt x="0" y="50"/>
                    </a:moveTo>
                    <a:lnTo>
                      <a:pt x="37" y="46"/>
                    </a:lnTo>
                    <a:lnTo>
                      <a:pt x="48" y="1"/>
                    </a:lnTo>
                    <a:lnTo>
                      <a:pt x="16" y="2"/>
                    </a:lnTo>
                    <a:lnTo>
                      <a:pt x="11" y="0"/>
                    </a:lnTo>
                    <a:lnTo>
                      <a:pt x="0" y="50"/>
                    </a:lnTo>
                  </a:path>
                </a:pathLst>
              </a:custGeom>
              <a:solidFill>
                <a:srgbClr val="DDDDDD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4041" name="Freeform 2030"/>
              <p:cNvSpPr>
                <a:spLocks/>
              </p:cNvSpPr>
              <p:nvPr/>
            </p:nvSpPr>
            <p:spPr bwMode="auto">
              <a:xfrm>
                <a:off x="2363335" y="74442"/>
                <a:ext cx="31" cy="39"/>
              </a:xfrm>
              <a:custGeom>
                <a:avLst/>
                <a:gdLst>
                  <a:gd name="T0" fmla="*/ 0 w 31"/>
                  <a:gd name="T1" fmla="*/ 38 h 39"/>
                  <a:gd name="T2" fmla="*/ 20 w 31"/>
                  <a:gd name="T3" fmla="*/ 36 h 39"/>
                  <a:gd name="T4" fmla="*/ 30 w 31"/>
                  <a:gd name="T5" fmla="*/ 0 h 39"/>
                  <a:gd name="T6" fmla="*/ 7 w 31"/>
                  <a:gd name="T7" fmla="*/ 0 h 39"/>
                  <a:gd name="T8" fmla="*/ 0 w 31"/>
                  <a:gd name="T9" fmla="*/ 38 h 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1" h="39">
                    <a:moveTo>
                      <a:pt x="0" y="38"/>
                    </a:moveTo>
                    <a:lnTo>
                      <a:pt x="20" y="36"/>
                    </a:lnTo>
                    <a:lnTo>
                      <a:pt x="30" y="0"/>
                    </a:lnTo>
                    <a:lnTo>
                      <a:pt x="7" y="0"/>
                    </a:lnTo>
                    <a:lnTo>
                      <a:pt x="0" y="38"/>
                    </a:lnTo>
                  </a:path>
                </a:pathLst>
              </a:custGeom>
              <a:solidFill>
                <a:srgbClr val="FF9933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</p:grpSp>
        <p:grpSp>
          <p:nvGrpSpPr>
            <p:cNvPr id="3919" name="Group 2031"/>
            <p:cNvGrpSpPr>
              <a:grpSpLocks/>
            </p:cNvGrpSpPr>
            <p:nvPr/>
          </p:nvGrpSpPr>
          <p:grpSpPr bwMode="auto">
            <a:xfrm>
              <a:off x="2363393" y="74406"/>
              <a:ext cx="80" cy="76"/>
              <a:chOff x="2363393" y="74406"/>
              <a:chExt cx="80" cy="76"/>
            </a:xfrm>
          </p:grpSpPr>
          <p:sp>
            <p:nvSpPr>
              <p:cNvPr id="4032" name="Freeform 2032"/>
              <p:cNvSpPr>
                <a:spLocks/>
              </p:cNvSpPr>
              <p:nvPr/>
            </p:nvSpPr>
            <p:spPr bwMode="auto">
              <a:xfrm>
                <a:off x="2363393" y="74414"/>
                <a:ext cx="43" cy="68"/>
              </a:xfrm>
              <a:custGeom>
                <a:avLst/>
                <a:gdLst>
                  <a:gd name="T0" fmla="*/ 0 w 43"/>
                  <a:gd name="T1" fmla="*/ 49 h 68"/>
                  <a:gd name="T2" fmla="*/ 30 w 43"/>
                  <a:gd name="T3" fmla="*/ 67 h 68"/>
                  <a:gd name="T4" fmla="*/ 42 w 43"/>
                  <a:gd name="T5" fmla="*/ 18 h 68"/>
                  <a:gd name="T6" fmla="*/ 9 w 43"/>
                  <a:gd name="T7" fmla="*/ 0 h 68"/>
                  <a:gd name="T8" fmla="*/ 0 w 43"/>
                  <a:gd name="T9" fmla="*/ 49 h 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3" h="68">
                    <a:moveTo>
                      <a:pt x="0" y="49"/>
                    </a:moveTo>
                    <a:lnTo>
                      <a:pt x="30" y="67"/>
                    </a:lnTo>
                    <a:lnTo>
                      <a:pt x="42" y="18"/>
                    </a:lnTo>
                    <a:lnTo>
                      <a:pt x="9" y="0"/>
                    </a:lnTo>
                    <a:lnTo>
                      <a:pt x="0" y="49"/>
                    </a:lnTo>
                  </a:path>
                </a:pathLst>
              </a:custGeom>
              <a:solidFill>
                <a:srgbClr val="B2B2B2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grpSp>
            <p:nvGrpSpPr>
              <p:cNvPr id="4033" name="Group 2033"/>
              <p:cNvGrpSpPr>
                <a:grpSpLocks/>
              </p:cNvGrpSpPr>
              <p:nvPr/>
            </p:nvGrpSpPr>
            <p:grpSpPr bwMode="auto">
              <a:xfrm>
                <a:off x="2363399" y="74406"/>
                <a:ext cx="74" cy="31"/>
                <a:chOff x="2363399" y="74406"/>
                <a:chExt cx="74" cy="31"/>
              </a:xfrm>
            </p:grpSpPr>
            <p:sp>
              <p:nvSpPr>
                <p:cNvPr id="4036" name="Freeform 2034"/>
                <p:cNvSpPr>
                  <a:spLocks/>
                </p:cNvSpPr>
                <p:nvPr/>
              </p:nvSpPr>
              <p:spPr bwMode="auto">
                <a:xfrm>
                  <a:off x="2363401" y="74406"/>
                  <a:ext cx="72" cy="26"/>
                </a:xfrm>
                <a:custGeom>
                  <a:avLst/>
                  <a:gdLst>
                    <a:gd name="T0" fmla="*/ 1 w 72"/>
                    <a:gd name="T1" fmla="*/ 1 h 26"/>
                    <a:gd name="T2" fmla="*/ 40 w 72"/>
                    <a:gd name="T3" fmla="*/ 25 h 26"/>
                    <a:gd name="T4" fmla="*/ 71 w 72"/>
                    <a:gd name="T5" fmla="*/ 25 h 26"/>
                    <a:gd name="T6" fmla="*/ 29 w 72"/>
                    <a:gd name="T7" fmla="*/ 1 h 26"/>
                    <a:gd name="T8" fmla="*/ 0 w 72"/>
                    <a:gd name="T9" fmla="*/ 0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" h="26">
                      <a:moveTo>
                        <a:pt x="1" y="1"/>
                      </a:moveTo>
                      <a:lnTo>
                        <a:pt x="40" y="25"/>
                      </a:lnTo>
                      <a:lnTo>
                        <a:pt x="71" y="25"/>
                      </a:lnTo>
                      <a:lnTo>
                        <a:pt x="29" y="1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DDDDDD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  <p:sp>
              <p:nvSpPr>
                <p:cNvPr id="4037" name="Freeform 2035"/>
                <p:cNvSpPr>
                  <a:spLocks/>
                </p:cNvSpPr>
                <p:nvPr/>
              </p:nvSpPr>
              <p:spPr bwMode="auto">
                <a:xfrm>
                  <a:off x="2363399" y="74407"/>
                  <a:ext cx="74" cy="30"/>
                </a:xfrm>
                <a:custGeom>
                  <a:avLst/>
                  <a:gdLst>
                    <a:gd name="T0" fmla="*/ 1 w 74"/>
                    <a:gd name="T1" fmla="*/ 0 h 30"/>
                    <a:gd name="T2" fmla="*/ 0 w 74"/>
                    <a:gd name="T3" fmla="*/ 6 h 30"/>
                    <a:gd name="T4" fmla="*/ 40 w 74"/>
                    <a:gd name="T5" fmla="*/ 29 h 30"/>
                    <a:gd name="T6" fmla="*/ 72 w 74"/>
                    <a:gd name="T7" fmla="*/ 27 h 30"/>
                    <a:gd name="T8" fmla="*/ 73 w 74"/>
                    <a:gd name="T9" fmla="*/ 22 h 30"/>
                    <a:gd name="T10" fmla="*/ 42 w 74"/>
                    <a:gd name="T11" fmla="*/ 22 h 30"/>
                    <a:gd name="T12" fmla="*/ 40 w 74"/>
                    <a:gd name="T13" fmla="*/ 21 h 30"/>
                    <a:gd name="T14" fmla="*/ 1 w 74"/>
                    <a:gd name="T15" fmla="*/ 0 h 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74" h="30">
                      <a:moveTo>
                        <a:pt x="1" y="0"/>
                      </a:moveTo>
                      <a:lnTo>
                        <a:pt x="0" y="6"/>
                      </a:lnTo>
                      <a:lnTo>
                        <a:pt x="40" y="29"/>
                      </a:lnTo>
                      <a:lnTo>
                        <a:pt x="72" y="27"/>
                      </a:lnTo>
                      <a:lnTo>
                        <a:pt x="73" y="22"/>
                      </a:lnTo>
                      <a:lnTo>
                        <a:pt x="42" y="22"/>
                      </a:lnTo>
                      <a:lnTo>
                        <a:pt x="40" y="21"/>
                      </a:lnTo>
                      <a:lnTo>
                        <a:pt x="1" y="0"/>
                      </a:lnTo>
                    </a:path>
                  </a:pathLst>
                </a:custGeom>
                <a:solidFill>
                  <a:srgbClr val="DDDDDD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</p:grpSp>
          <p:sp>
            <p:nvSpPr>
              <p:cNvPr id="4034" name="Freeform 2036"/>
              <p:cNvSpPr>
                <a:spLocks/>
              </p:cNvSpPr>
              <p:nvPr/>
            </p:nvSpPr>
            <p:spPr bwMode="auto">
              <a:xfrm>
                <a:off x="2363424" y="74434"/>
                <a:ext cx="45" cy="48"/>
              </a:xfrm>
              <a:custGeom>
                <a:avLst/>
                <a:gdLst>
                  <a:gd name="T0" fmla="*/ 0 w 45"/>
                  <a:gd name="T1" fmla="*/ 47 h 48"/>
                  <a:gd name="T2" fmla="*/ 33 w 45"/>
                  <a:gd name="T3" fmla="*/ 43 h 48"/>
                  <a:gd name="T4" fmla="*/ 44 w 45"/>
                  <a:gd name="T5" fmla="*/ 1 h 48"/>
                  <a:gd name="T6" fmla="*/ 14 w 45"/>
                  <a:gd name="T7" fmla="*/ 1 h 48"/>
                  <a:gd name="T8" fmla="*/ 11 w 45"/>
                  <a:gd name="T9" fmla="*/ 0 h 48"/>
                  <a:gd name="T10" fmla="*/ 0 w 45"/>
                  <a:gd name="T11" fmla="*/ 47 h 4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5" h="48">
                    <a:moveTo>
                      <a:pt x="0" y="47"/>
                    </a:moveTo>
                    <a:lnTo>
                      <a:pt x="33" y="43"/>
                    </a:lnTo>
                    <a:lnTo>
                      <a:pt x="44" y="1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0" y="47"/>
                    </a:lnTo>
                  </a:path>
                </a:pathLst>
              </a:custGeom>
              <a:solidFill>
                <a:srgbClr val="DDDDDD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4035" name="Freeform 2037"/>
              <p:cNvSpPr>
                <a:spLocks/>
              </p:cNvSpPr>
              <p:nvPr/>
            </p:nvSpPr>
            <p:spPr bwMode="auto">
              <a:xfrm>
                <a:off x="2363435" y="74441"/>
                <a:ext cx="26" cy="37"/>
              </a:xfrm>
              <a:custGeom>
                <a:avLst/>
                <a:gdLst>
                  <a:gd name="T0" fmla="*/ 0 w 26"/>
                  <a:gd name="T1" fmla="*/ 36 h 37"/>
                  <a:gd name="T2" fmla="*/ 17 w 26"/>
                  <a:gd name="T3" fmla="*/ 34 h 37"/>
                  <a:gd name="T4" fmla="*/ 25 w 26"/>
                  <a:gd name="T5" fmla="*/ 0 h 37"/>
                  <a:gd name="T6" fmla="*/ 7 w 26"/>
                  <a:gd name="T7" fmla="*/ 0 h 37"/>
                  <a:gd name="T8" fmla="*/ 0 w 26"/>
                  <a:gd name="T9" fmla="*/ 36 h 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37">
                    <a:moveTo>
                      <a:pt x="0" y="36"/>
                    </a:moveTo>
                    <a:lnTo>
                      <a:pt x="17" y="34"/>
                    </a:lnTo>
                    <a:lnTo>
                      <a:pt x="25" y="0"/>
                    </a:lnTo>
                    <a:lnTo>
                      <a:pt x="7" y="0"/>
                    </a:lnTo>
                    <a:lnTo>
                      <a:pt x="0" y="36"/>
                    </a:lnTo>
                  </a:path>
                </a:pathLst>
              </a:custGeom>
              <a:solidFill>
                <a:srgbClr val="FF9933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</p:grpSp>
        <p:grpSp>
          <p:nvGrpSpPr>
            <p:cNvPr id="3920" name="Group 2038"/>
            <p:cNvGrpSpPr>
              <a:grpSpLocks/>
            </p:cNvGrpSpPr>
            <p:nvPr/>
          </p:nvGrpSpPr>
          <p:grpSpPr bwMode="auto">
            <a:xfrm>
              <a:off x="2363271" y="74461"/>
              <a:ext cx="92" cy="86"/>
              <a:chOff x="2363271" y="74461"/>
              <a:chExt cx="92" cy="86"/>
            </a:xfrm>
          </p:grpSpPr>
          <p:sp>
            <p:nvSpPr>
              <p:cNvPr id="4026" name="Freeform 2039"/>
              <p:cNvSpPr>
                <a:spLocks/>
              </p:cNvSpPr>
              <p:nvPr/>
            </p:nvSpPr>
            <p:spPr bwMode="auto">
              <a:xfrm>
                <a:off x="2363271" y="74471"/>
                <a:ext cx="49" cy="76"/>
              </a:xfrm>
              <a:custGeom>
                <a:avLst/>
                <a:gdLst>
                  <a:gd name="T0" fmla="*/ 0 w 49"/>
                  <a:gd name="T1" fmla="*/ 55 h 76"/>
                  <a:gd name="T2" fmla="*/ 35 w 49"/>
                  <a:gd name="T3" fmla="*/ 75 h 76"/>
                  <a:gd name="T4" fmla="*/ 48 w 49"/>
                  <a:gd name="T5" fmla="*/ 20 h 76"/>
                  <a:gd name="T6" fmla="*/ 9 w 49"/>
                  <a:gd name="T7" fmla="*/ 0 h 76"/>
                  <a:gd name="T8" fmla="*/ 0 w 49"/>
                  <a:gd name="T9" fmla="*/ 55 h 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9" h="76">
                    <a:moveTo>
                      <a:pt x="0" y="55"/>
                    </a:moveTo>
                    <a:lnTo>
                      <a:pt x="35" y="75"/>
                    </a:lnTo>
                    <a:lnTo>
                      <a:pt x="48" y="20"/>
                    </a:lnTo>
                    <a:lnTo>
                      <a:pt x="9" y="0"/>
                    </a:lnTo>
                    <a:lnTo>
                      <a:pt x="0" y="55"/>
                    </a:lnTo>
                  </a:path>
                </a:pathLst>
              </a:custGeom>
              <a:solidFill>
                <a:srgbClr val="B2B2B2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grpSp>
            <p:nvGrpSpPr>
              <p:cNvPr id="4027" name="Group 2040"/>
              <p:cNvGrpSpPr>
                <a:grpSpLocks/>
              </p:cNvGrpSpPr>
              <p:nvPr/>
            </p:nvGrpSpPr>
            <p:grpSpPr bwMode="auto">
              <a:xfrm>
                <a:off x="2363279" y="74461"/>
                <a:ext cx="84" cy="36"/>
                <a:chOff x="2363279" y="74461"/>
                <a:chExt cx="84" cy="36"/>
              </a:xfrm>
            </p:grpSpPr>
            <p:sp>
              <p:nvSpPr>
                <p:cNvPr id="4030" name="Freeform 2041"/>
                <p:cNvSpPr>
                  <a:spLocks/>
                </p:cNvSpPr>
                <p:nvPr/>
              </p:nvSpPr>
              <p:spPr bwMode="auto">
                <a:xfrm>
                  <a:off x="2363281" y="74461"/>
                  <a:ext cx="82" cy="29"/>
                </a:xfrm>
                <a:custGeom>
                  <a:avLst/>
                  <a:gdLst>
                    <a:gd name="T0" fmla="*/ 1 w 82"/>
                    <a:gd name="T1" fmla="*/ 0 h 29"/>
                    <a:gd name="T2" fmla="*/ 46 w 82"/>
                    <a:gd name="T3" fmla="*/ 28 h 29"/>
                    <a:gd name="T4" fmla="*/ 81 w 82"/>
                    <a:gd name="T5" fmla="*/ 27 h 29"/>
                    <a:gd name="T6" fmla="*/ 33 w 82"/>
                    <a:gd name="T7" fmla="*/ 0 h 29"/>
                    <a:gd name="T8" fmla="*/ 0 w 82"/>
                    <a:gd name="T9" fmla="*/ 0 h 2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2" h="29">
                      <a:moveTo>
                        <a:pt x="1" y="0"/>
                      </a:moveTo>
                      <a:lnTo>
                        <a:pt x="46" y="28"/>
                      </a:lnTo>
                      <a:lnTo>
                        <a:pt x="81" y="27"/>
                      </a:lnTo>
                      <a:lnTo>
                        <a:pt x="33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DDDDDD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  <p:sp>
              <p:nvSpPr>
                <p:cNvPr id="4031" name="Freeform 2042"/>
                <p:cNvSpPr>
                  <a:spLocks/>
                </p:cNvSpPr>
                <p:nvPr/>
              </p:nvSpPr>
              <p:spPr bwMode="auto">
                <a:xfrm>
                  <a:off x="2363279" y="74461"/>
                  <a:ext cx="84" cy="36"/>
                </a:xfrm>
                <a:custGeom>
                  <a:avLst/>
                  <a:gdLst>
                    <a:gd name="T0" fmla="*/ 1 w 84"/>
                    <a:gd name="T1" fmla="*/ 0 h 36"/>
                    <a:gd name="T2" fmla="*/ 0 w 84"/>
                    <a:gd name="T3" fmla="*/ 7 h 36"/>
                    <a:gd name="T4" fmla="*/ 46 w 84"/>
                    <a:gd name="T5" fmla="*/ 35 h 36"/>
                    <a:gd name="T6" fmla="*/ 82 w 84"/>
                    <a:gd name="T7" fmla="*/ 32 h 36"/>
                    <a:gd name="T8" fmla="*/ 83 w 84"/>
                    <a:gd name="T9" fmla="*/ 26 h 36"/>
                    <a:gd name="T10" fmla="*/ 48 w 84"/>
                    <a:gd name="T11" fmla="*/ 26 h 36"/>
                    <a:gd name="T12" fmla="*/ 46 w 84"/>
                    <a:gd name="T13" fmla="*/ 25 h 36"/>
                    <a:gd name="T14" fmla="*/ 1 w 84"/>
                    <a:gd name="T15" fmla="*/ 0 h 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84" h="36">
                      <a:moveTo>
                        <a:pt x="1" y="0"/>
                      </a:moveTo>
                      <a:lnTo>
                        <a:pt x="0" y="7"/>
                      </a:lnTo>
                      <a:lnTo>
                        <a:pt x="46" y="35"/>
                      </a:lnTo>
                      <a:lnTo>
                        <a:pt x="82" y="32"/>
                      </a:lnTo>
                      <a:lnTo>
                        <a:pt x="83" y="26"/>
                      </a:lnTo>
                      <a:lnTo>
                        <a:pt x="48" y="26"/>
                      </a:lnTo>
                      <a:lnTo>
                        <a:pt x="46" y="25"/>
                      </a:lnTo>
                      <a:lnTo>
                        <a:pt x="1" y="0"/>
                      </a:lnTo>
                    </a:path>
                  </a:pathLst>
                </a:custGeom>
                <a:solidFill>
                  <a:srgbClr val="DDDDDD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</p:grpSp>
          <p:sp>
            <p:nvSpPr>
              <p:cNvPr id="4028" name="Freeform 2043"/>
              <p:cNvSpPr>
                <a:spLocks/>
              </p:cNvSpPr>
              <p:nvPr/>
            </p:nvSpPr>
            <p:spPr bwMode="auto">
              <a:xfrm>
                <a:off x="2363306" y="74493"/>
                <a:ext cx="52" cy="54"/>
              </a:xfrm>
              <a:custGeom>
                <a:avLst/>
                <a:gdLst>
                  <a:gd name="T0" fmla="*/ 0 w 52"/>
                  <a:gd name="T1" fmla="*/ 53 h 54"/>
                  <a:gd name="T2" fmla="*/ 38 w 52"/>
                  <a:gd name="T3" fmla="*/ 48 h 54"/>
                  <a:gd name="T4" fmla="*/ 51 w 52"/>
                  <a:gd name="T5" fmla="*/ 1 h 54"/>
                  <a:gd name="T6" fmla="*/ 17 w 52"/>
                  <a:gd name="T7" fmla="*/ 2 h 54"/>
                  <a:gd name="T8" fmla="*/ 13 w 52"/>
                  <a:gd name="T9" fmla="*/ 0 h 54"/>
                  <a:gd name="T10" fmla="*/ 0 w 52"/>
                  <a:gd name="T11" fmla="*/ 53 h 5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2" h="54">
                    <a:moveTo>
                      <a:pt x="0" y="53"/>
                    </a:moveTo>
                    <a:lnTo>
                      <a:pt x="38" y="48"/>
                    </a:lnTo>
                    <a:lnTo>
                      <a:pt x="51" y="1"/>
                    </a:lnTo>
                    <a:lnTo>
                      <a:pt x="17" y="2"/>
                    </a:lnTo>
                    <a:lnTo>
                      <a:pt x="13" y="0"/>
                    </a:lnTo>
                    <a:lnTo>
                      <a:pt x="0" y="53"/>
                    </a:lnTo>
                  </a:path>
                </a:pathLst>
              </a:custGeom>
              <a:solidFill>
                <a:srgbClr val="DDDDDD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4029" name="Freeform 2044"/>
              <p:cNvSpPr>
                <a:spLocks/>
              </p:cNvSpPr>
              <p:nvPr/>
            </p:nvSpPr>
            <p:spPr bwMode="auto">
              <a:xfrm>
                <a:off x="2363319" y="74502"/>
                <a:ext cx="30" cy="41"/>
              </a:xfrm>
              <a:custGeom>
                <a:avLst/>
                <a:gdLst>
                  <a:gd name="T0" fmla="*/ 0 w 30"/>
                  <a:gd name="T1" fmla="*/ 40 h 41"/>
                  <a:gd name="T2" fmla="*/ 20 w 30"/>
                  <a:gd name="T3" fmla="*/ 37 h 41"/>
                  <a:gd name="T4" fmla="*/ 29 w 30"/>
                  <a:gd name="T5" fmla="*/ 0 h 41"/>
                  <a:gd name="T6" fmla="*/ 8 w 30"/>
                  <a:gd name="T7" fmla="*/ 0 h 41"/>
                  <a:gd name="T8" fmla="*/ 0 w 30"/>
                  <a:gd name="T9" fmla="*/ 4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" h="41">
                    <a:moveTo>
                      <a:pt x="0" y="40"/>
                    </a:moveTo>
                    <a:lnTo>
                      <a:pt x="20" y="37"/>
                    </a:lnTo>
                    <a:lnTo>
                      <a:pt x="29" y="0"/>
                    </a:lnTo>
                    <a:lnTo>
                      <a:pt x="8" y="0"/>
                    </a:lnTo>
                    <a:lnTo>
                      <a:pt x="0" y="40"/>
                    </a:lnTo>
                  </a:path>
                </a:pathLst>
              </a:custGeom>
              <a:solidFill>
                <a:srgbClr val="FF9933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</p:grpSp>
        <p:grpSp>
          <p:nvGrpSpPr>
            <p:cNvPr id="3921" name="Group 2045"/>
            <p:cNvGrpSpPr>
              <a:grpSpLocks/>
            </p:cNvGrpSpPr>
            <p:nvPr/>
          </p:nvGrpSpPr>
          <p:grpSpPr bwMode="auto">
            <a:xfrm>
              <a:off x="2363389" y="74454"/>
              <a:ext cx="91" cy="82"/>
              <a:chOff x="2363389" y="74454"/>
              <a:chExt cx="91" cy="82"/>
            </a:xfrm>
          </p:grpSpPr>
          <p:sp>
            <p:nvSpPr>
              <p:cNvPr id="4020" name="Freeform 2046"/>
              <p:cNvSpPr>
                <a:spLocks/>
              </p:cNvSpPr>
              <p:nvPr/>
            </p:nvSpPr>
            <p:spPr bwMode="auto">
              <a:xfrm>
                <a:off x="2363389" y="74464"/>
                <a:ext cx="47" cy="72"/>
              </a:xfrm>
              <a:custGeom>
                <a:avLst/>
                <a:gdLst>
                  <a:gd name="T0" fmla="*/ 0 w 47"/>
                  <a:gd name="T1" fmla="*/ 51 h 72"/>
                  <a:gd name="T2" fmla="*/ 34 w 47"/>
                  <a:gd name="T3" fmla="*/ 71 h 72"/>
                  <a:gd name="T4" fmla="*/ 46 w 47"/>
                  <a:gd name="T5" fmla="*/ 19 h 72"/>
                  <a:gd name="T6" fmla="*/ 9 w 47"/>
                  <a:gd name="T7" fmla="*/ 0 h 72"/>
                  <a:gd name="T8" fmla="*/ 0 w 47"/>
                  <a:gd name="T9" fmla="*/ 51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72">
                    <a:moveTo>
                      <a:pt x="0" y="51"/>
                    </a:moveTo>
                    <a:lnTo>
                      <a:pt x="34" y="71"/>
                    </a:lnTo>
                    <a:lnTo>
                      <a:pt x="46" y="19"/>
                    </a:lnTo>
                    <a:lnTo>
                      <a:pt x="9" y="0"/>
                    </a:lnTo>
                    <a:lnTo>
                      <a:pt x="0" y="51"/>
                    </a:lnTo>
                  </a:path>
                </a:pathLst>
              </a:custGeom>
              <a:solidFill>
                <a:srgbClr val="B2B2B2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grpSp>
            <p:nvGrpSpPr>
              <p:cNvPr id="4021" name="Group 2047"/>
              <p:cNvGrpSpPr>
                <a:grpSpLocks/>
              </p:cNvGrpSpPr>
              <p:nvPr/>
            </p:nvGrpSpPr>
            <p:grpSpPr bwMode="auto">
              <a:xfrm>
                <a:off x="2363396" y="74454"/>
                <a:ext cx="84" cy="35"/>
                <a:chOff x="2363396" y="74454"/>
                <a:chExt cx="84" cy="35"/>
              </a:xfrm>
            </p:grpSpPr>
            <p:sp>
              <p:nvSpPr>
                <p:cNvPr id="4024" name="Freeform 2048"/>
                <p:cNvSpPr>
                  <a:spLocks/>
                </p:cNvSpPr>
                <p:nvPr/>
              </p:nvSpPr>
              <p:spPr bwMode="auto">
                <a:xfrm>
                  <a:off x="2363396" y="74454"/>
                  <a:ext cx="84" cy="29"/>
                </a:xfrm>
                <a:custGeom>
                  <a:avLst/>
                  <a:gdLst>
                    <a:gd name="T0" fmla="*/ 2 w 84"/>
                    <a:gd name="T1" fmla="*/ 1 h 29"/>
                    <a:gd name="T2" fmla="*/ 47 w 84"/>
                    <a:gd name="T3" fmla="*/ 27 h 29"/>
                    <a:gd name="T4" fmla="*/ 83 w 84"/>
                    <a:gd name="T5" fmla="*/ 28 h 29"/>
                    <a:gd name="T6" fmla="*/ 34 w 84"/>
                    <a:gd name="T7" fmla="*/ 1 h 29"/>
                    <a:gd name="T8" fmla="*/ 0 w 84"/>
                    <a:gd name="T9" fmla="*/ 0 h 2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4" h="29">
                      <a:moveTo>
                        <a:pt x="2" y="1"/>
                      </a:moveTo>
                      <a:lnTo>
                        <a:pt x="47" y="27"/>
                      </a:lnTo>
                      <a:lnTo>
                        <a:pt x="83" y="28"/>
                      </a:lnTo>
                      <a:lnTo>
                        <a:pt x="34" y="1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DDDDDD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  <p:sp>
              <p:nvSpPr>
                <p:cNvPr id="4025" name="Freeform 2049"/>
                <p:cNvSpPr>
                  <a:spLocks/>
                </p:cNvSpPr>
                <p:nvPr/>
              </p:nvSpPr>
              <p:spPr bwMode="auto">
                <a:xfrm>
                  <a:off x="2363396" y="74457"/>
                  <a:ext cx="84" cy="32"/>
                </a:xfrm>
                <a:custGeom>
                  <a:avLst/>
                  <a:gdLst>
                    <a:gd name="T0" fmla="*/ 0 w 84"/>
                    <a:gd name="T1" fmla="*/ 0 h 32"/>
                    <a:gd name="T2" fmla="*/ 0 w 84"/>
                    <a:gd name="T3" fmla="*/ 6 h 32"/>
                    <a:gd name="T4" fmla="*/ 47 w 84"/>
                    <a:gd name="T5" fmla="*/ 31 h 32"/>
                    <a:gd name="T6" fmla="*/ 82 w 84"/>
                    <a:gd name="T7" fmla="*/ 29 h 32"/>
                    <a:gd name="T8" fmla="*/ 83 w 84"/>
                    <a:gd name="T9" fmla="*/ 25 h 32"/>
                    <a:gd name="T10" fmla="*/ 47 w 84"/>
                    <a:gd name="T11" fmla="*/ 23 h 32"/>
                    <a:gd name="T12" fmla="*/ 0 w 84"/>
                    <a:gd name="T13" fmla="*/ 0 h 3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84" h="32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47" y="31"/>
                      </a:lnTo>
                      <a:lnTo>
                        <a:pt x="82" y="29"/>
                      </a:lnTo>
                      <a:lnTo>
                        <a:pt x="83" y="25"/>
                      </a:lnTo>
                      <a:lnTo>
                        <a:pt x="47" y="2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DDDDDD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</p:grpSp>
          <p:sp>
            <p:nvSpPr>
              <p:cNvPr id="4022" name="Freeform 2050"/>
              <p:cNvSpPr>
                <a:spLocks/>
              </p:cNvSpPr>
              <p:nvPr/>
            </p:nvSpPr>
            <p:spPr bwMode="auto">
              <a:xfrm>
                <a:off x="2363422" y="74486"/>
                <a:ext cx="52" cy="50"/>
              </a:xfrm>
              <a:custGeom>
                <a:avLst/>
                <a:gdLst>
                  <a:gd name="T0" fmla="*/ 0 w 52"/>
                  <a:gd name="T1" fmla="*/ 49 h 50"/>
                  <a:gd name="T2" fmla="*/ 39 w 52"/>
                  <a:gd name="T3" fmla="*/ 45 h 50"/>
                  <a:gd name="T4" fmla="*/ 51 w 52"/>
                  <a:gd name="T5" fmla="*/ 1 h 50"/>
                  <a:gd name="T6" fmla="*/ 17 w 52"/>
                  <a:gd name="T7" fmla="*/ 2 h 50"/>
                  <a:gd name="T8" fmla="*/ 12 w 52"/>
                  <a:gd name="T9" fmla="*/ 0 h 50"/>
                  <a:gd name="T10" fmla="*/ 0 w 52"/>
                  <a:gd name="T11" fmla="*/ 49 h 5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2" h="50">
                    <a:moveTo>
                      <a:pt x="0" y="49"/>
                    </a:moveTo>
                    <a:lnTo>
                      <a:pt x="39" y="45"/>
                    </a:lnTo>
                    <a:lnTo>
                      <a:pt x="51" y="1"/>
                    </a:lnTo>
                    <a:lnTo>
                      <a:pt x="17" y="2"/>
                    </a:lnTo>
                    <a:lnTo>
                      <a:pt x="12" y="0"/>
                    </a:lnTo>
                    <a:lnTo>
                      <a:pt x="0" y="49"/>
                    </a:lnTo>
                  </a:path>
                </a:pathLst>
              </a:custGeom>
              <a:solidFill>
                <a:srgbClr val="DDDDDD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4023" name="Freeform 2051"/>
              <p:cNvSpPr>
                <a:spLocks/>
              </p:cNvSpPr>
              <p:nvPr/>
            </p:nvSpPr>
            <p:spPr bwMode="auto">
              <a:xfrm>
                <a:off x="2363436" y="74493"/>
                <a:ext cx="30" cy="39"/>
              </a:xfrm>
              <a:custGeom>
                <a:avLst/>
                <a:gdLst>
                  <a:gd name="T0" fmla="*/ 0 w 30"/>
                  <a:gd name="T1" fmla="*/ 38 h 39"/>
                  <a:gd name="T2" fmla="*/ 21 w 30"/>
                  <a:gd name="T3" fmla="*/ 36 h 39"/>
                  <a:gd name="T4" fmla="*/ 29 w 30"/>
                  <a:gd name="T5" fmla="*/ 0 h 39"/>
                  <a:gd name="T6" fmla="*/ 7 w 30"/>
                  <a:gd name="T7" fmla="*/ 0 h 39"/>
                  <a:gd name="T8" fmla="*/ 0 w 30"/>
                  <a:gd name="T9" fmla="*/ 38 h 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" h="39">
                    <a:moveTo>
                      <a:pt x="0" y="38"/>
                    </a:moveTo>
                    <a:lnTo>
                      <a:pt x="21" y="36"/>
                    </a:lnTo>
                    <a:lnTo>
                      <a:pt x="29" y="0"/>
                    </a:lnTo>
                    <a:lnTo>
                      <a:pt x="7" y="0"/>
                    </a:lnTo>
                    <a:lnTo>
                      <a:pt x="0" y="38"/>
                    </a:lnTo>
                  </a:path>
                </a:pathLst>
              </a:custGeom>
              <a:solidFill>
                <a:srgbClr val="FF9933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</p:grpSp>
        <p:grpSp>
          <p:nvGrpSpPr>
            <p:cNvPr id="3922" name="Group 2052"/>
            <p:cNvGrpSpPr>
              <a:grpSpLocks/>
            </p:cNvGrpSpPr>
            <p:nvPr/>
          </p:nvGrpSpPr>
          <p:grpSpPr bwMode="auto">
            <a:xfrm>
              <a:off x="2363495" y="74452"/>
              <a:ext cx="81" cy="76"/>
              <a:chOff x="2363495" y="74452"/>
              <a:chExt cx="81" cy="76"/>
            </a:xfrm>
          </p:grpSpPr>
          <p:sp>
            <p:nvSpPr>
              <p:cNvPr id="4014" name="Freeform 2053"/>
              <p:cNvSpPr>
                <a:spLocks/>
              </p:cNvSpPr>
              <p:nvPr/>
            </p:nvSpPr>
            <p:spPr bwMode="auto">
              <a:xfrm>
                <a:off x="2363495" y="74460"/>
                <a:ext cx="43" cy="67"/>
              </a:xfrm>
              <a:custGeom>
                <a:avLst/>
                <a:gdLst>
                  <a:gd name="T0" fmla="*/ 0 w 43"/>
                  <a:gd name="T1" fmla="*/ 49 h 67"/>
                  <a:gd name="T2" fmla="*/ 30 w 43"/>
                  <a:gd name="T3" fmla="*/ 66 h 67"/>
                  <a:gd name="T4" fmla="*/ 42 w 43"/>
                  <a:gd name="T5" fmla="*/ 18 h 67"/>
                  <a:gd name="T6" fmla="*/ 9 w 43"/>
                  <a:gd name="T7" fmla="*/ 0 h 67"/>
                  <a:gd name="T8" fmla="*/ 0 w 43"/>
                  <a:gd name="T9" fmla="*/ 49 h 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3" h="67">
                    <a:moveTo>
                      <a:pt x="0" y="49"/>
                    </a:moveTo>
                    <a:lnTo>
                      <a:pt x="30" y="66"/>
                    </a:lnTo>
                    <a:lnTo>
                      <a:pt x="42" y="18"/>
                    </a:lnTo>
                    <a:lnTo>
                      <a:pt x="9" y="0"/>
                    </a:lnTo>
                    <a:lnTo>
                      <a:pt x="0" y="49"/>
                    </a:lnTo>
                  </a:path>
                </a:pathLst>
              </a:custGeom>
              <a:solidFill>
                <a:srgbClr val="B2B2B2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grpSp>
            <p:nvGrpSpPr>
              <p:cNvPr id="4015" name="Group 2054"/>
              <p:cNvGrpSpPr>
                <a:grpSpLocks/>
              </p:cNvGrpSpPr>
              <p:nvPr/>
            </p:nvGrpSpPr>
            <p:grpSpPr bwMode="auto">
              <a:xfrm>
                <a:off x="2363503" y="74452"/>
                <a:ext cx="73" cy="33"/>
                <a:chOff x="2363503" y="74452"/>
                <a:chExt cx="73" cy="33"/>
              </a:xfrm>
            </p:grpSpPr>
            <p:sp>
              <p:nvSpPr>
                <p:cNvPr id="4018" name="Freeform 2055"/>
                <p:cNvSpPr>
                  <a:spLocks/>
                </p:cNvSpPr>
                <p:nvPr/>
              </p:nvSpPr>
              <p:spPr bwMode="auto">
                <a:xfrm>
                  <a:off x="2363504" y="74452"/>
                  <a:ext cx="72" cy="26"/>
                </a:xfrm>
                <a:custGeom>
                  <a:avLst/>
                  <a:gdLst>
                    <a:gd name="T0" fmla="*/ 1 w 72"/>
                    <a:gd name="T1" fmla="*/ 1 h 26"/>
                    <a:gd name="T2" fmla="*/ 40 w 72"/>
                    <a:gd name="T3" fmla="*/ 25 h 26"/>
                    <a:gd name="T4" fmla="*/ 71 w 72"/>
                    <a:gd name="T5" fmla="*/ 24 h 26"/>
                    <a:gd name="T6" fmla="*/ 29 w 72"/>
                    <a:gd name="T7" fmla="*/ 1 h 26"/>
                    <a:gd name="T8" fmla="*/ 0 w 72"/>
                    <a:gd name="T9" fmla="*/ 0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" h="26">
                      <a:moveTo>
                        <a:pt x="1" y="1"/>
                      </a:moveTo>
                      <a:lnTo>
                        <a:pt x="40" y="25"/>
                      </a:lnTo>
                      <a:lnTo>
                        <a:pt x="71" y="24"/>
                      </a:lnTo>
                      <a:lnTo>
                        <a:pt x="29" y="1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DDDDDD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  <p:sp>
              <p:nvSpPr>
                <p:cNvPr id="4019" name="Freeform 2056"/>
                <p:cNvSpPr>
                  <a:spLocks/>
                </p:cNvSpPr>
                <p:nvPr/>
              </p:nvSpPr>
              <p:spPr bwMode="auto">
                <a:xfrm>
                  <a:off x="2363503" y="74453"/>
                  <a:ext cx="73" cy="32"/>
                </a:xfrm>
                <a:custGeom>
                  <a:avLst/>
                  <a:gdLst>
                    <a:gd name="T0" fmla="*/ 1 w 73"/>
                    <a:gd name="T1" fmla="*/ 0 h 32"/>
                    <a:gd name="T2" fmla="*/ 0 w 73"/>
                    <a:gd name="T3" fmla="*/ 6 h 32"/>
                    <a:gd name="T4" fmla="*/ 40 w 73"/>
                    <a:gd name="T5" fmla="*/ 31 h 32"/>
                    <a:gd name="T6" fmla="*/ 71 w 73"/>
                    <a:gd name="T7" fmla="*/ 28 h 32"/>
                    <a:gd name="T8" fmla="*/ 72 w 73"/>
                    <a:gd name="T9" fmla="*/ 23 h 32"/>
                    <a:gd name="T10" fmla="*/ 41 w 73"/>
                    <a:gd name="T11" fmla="*/ 23 h 32"/>
                    <a:gd name="T12" fmla="*/ 39 w 73"/>
                    <a:gd name="T13" fmla="*/ 22 h 32"/>
                    <a:gd name="T14" fmla="*/ 1 w 73"/>
                    <a:gd name="T15" fmla="*/ 0 h 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73" h="32">
                      <a:moveTo>
                        <a:pt x="1" y="0"/>
                      </a:moveTo>
                      <a:lnTo>
                        <a:pt x="0" y="6"/>
                      </a:lnTo>
                      <a:lnTo>
                        <a:pt x="40" y="31"/>
                      </a:lnTo>
                      <a:lnTo>
                        <a:pt x="71" y="28"/>
                      </a:lnTo>
                      <a:lnTo>
                        <a:pt x="72" y="23"/>
                      </a:lnTo>
                      <a:lnTo>
                        <a:pt x="41" y="23"/>
                      </a:lnTo>
                      <a:lnTo>
                        <a:pt x="39" y="22"/>
                      </a:lnTo>
                      <a:lnTo>
                        <a:pt x="1" y="0"/>
                      </a:lnTo>
                    </a:path>
                  </a:pathLst>
                </a:custGeom>
                <a:solidFill>
                  <a:srgbClr val="DDDDDD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</p:grpSp>
          <p:sp>
            <p:nvSpPr>
              <p:cNvPr id="4016" name="Freeform 2057"/>
              <p:cNvSpPr>
                <a:spLocks/>
              </p:cNvSpPr>
              <p:nvPr/>
            </p:nvSpPr>
            <p:spPr bwMode="auto">
              <a:xfrm>
                <a:off x="2363526" y="74480"/>
                <a:ext cx="45" cy="48"/>
              </a:xfrm>
              <a:custGeom>
                <a:avLst/>
                <a:gdLst>
                  <a:gd name="T0" fmla="*/ 0 w 45"/>
                  <a:gd name="T1" fmla="*/ 47 h 48"/>
                  <a:gd name="T2" fmla="*/ 34 w 45"/>
                  <a:gd name="T3" fmla="*/ 43 h 48"/>
                  <a:gd name="T4" fmla="*/ 44 w 45"/>
                  <a:gd name="T5" fmla="*/ 1 h 48"/>
                  <a:gd name="T6" fmla="*/ 15 w 45"/>
                  <a:gd name="T7" fmla="*/ 2 h 48"/>
                  <a:gd name="T8" fmla="*/ 10 w 45"/>
                  <a:gd name="T9" fmla="*/ 0 h 48"/>
                  <a:gd name="T10" fmla="*/ 0 w 45"/>
                  <a:gd name="T11" fmla="*/ 47 h 4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5" h="48">
                    <a:moveTo>
                      <a:pt x="0" y="47"/>
                    </a:moveTo>
                    <a:lnTo>
                      <a:pt x="34" y="43"/>
                    </a:lnTo>
                    <a:lnTo>
                      <a:pt x="44" y="1"/>
                    </a:lnTo>
                    <a:lnTo>
                      <a:pt x="15" y="2"/>
                    </a:lnTo>
                    <a:lnTo>
                      <a:pt x="10" y="0"/>
                    </a:lnTo>
                    <a:lnTo>
                      <a:pt x="0" y="47"/>
                    </a:lnTo>
                  </a:path>
                </a:pathLst>
              </a:custGeom>
              <a:solidFill>
                <a:srgbClr val="DDDDDD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4017" name="Freeform 2058"/>
              <p:cNvSpPr>
                <a:spLocks/>
              </p:cNvSpPr>
              <p:nvPr/>
            </p:nvSpPr>
            <p:spPr bwMode="auto">
              <a:xfrm>
                <a:off x="2363537" y="74486"/>
                <a:ext cx="26" cy="37"/>
              </a:xfrm>
              <a:custGeom>
                <a:avLst/>
                <a:gdLst>
                  <a:gd name="T0" fmla="*/ 0 w 26"/>
                  <a:gd name="T1" fmla="*/ 36 h 37"/>
                  <a:gd name="T2" fmla="*/ 18 w 26"/>
                  <a:gd name="T3" fmla="*/ 34 h 37"/>
                  <a:gd name="T4" fmla="*/ 25 w 26"/>
                  <a:gd name="T5" fmla="*/ 0 h 37"/>
                  <a:gd name="T6" fmla="*/ 7 w 26"/>
                  <a:gd name="T7" fmla="*/ 0 h 37"/>
                  <a:gd name="T8" fmla="*/ 0 w 26"/>
                  <a:gd name="T9" fmla="*/ 36 h 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37">
                    <a:moveTo>
                      <a:pt x="0" y="36"/>
                    </a:moveTo>
                    <a:lnTo>
                      <a:pt x="18" y="34"/>
                    </a:lnTo>
                    <a:lnTo>
                      <a:pt x="25" y="0"/>
                    </a:lnTo>
                    <a:lnTo>
                      <a:pt x="7" y="0"/>
                    </a:lnTo>
                    <a:lnTo>
                      <a:pt x="0" y="36"/>
                    </a:lnTo>
                  </a:path>
                </a:pathLst>
              </a:custGeom>
              <a:solidFill>
                <a:srgbClr val="FF9933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</p:grpSp>
        <p:grpSp>
          <p:nvGrpSpPr>
            <p:cNvPr id="3923" name="Group 2059"/>
            <p:cNvGrpSpPr>
              <a:grpSpLocks/>
            </p:cNvGrpSpPr>
            <p:nvPr/>
          </p:nvGrpSpPr>
          <p:grpSpPr bwMode="auto">
            <a:xfrm>
              <a:off x="2362926" y="74451"/>
              <a:ext cx="367" cy="264"/>
              <a:chOff x="2362926" y="74451"/>
              <a:chExt cx="367" cy="264"/>
            </a:xfrm>
          </p:grpSpPr>
          <p:grpSp>
            <p:nvGrpSpPr>
              <p:cNvPr id="3924" name="Group 2060"/>
              <p:cNvGrpSpPr>
                <a:grpSpLocks/>
              </p:cNvGrpSpPr>
              <p:nvPr/>
            </p:nvGrpSpPr>
            <p:grpSpPr bwMode="auto">
              <a:xfrm>
                <a:off x="2362938" y="74554"/>
                <a:ext cx="255" cy="106"/>
                <a:chOff x="2362938" y="74554"/>
                <a:chExt cx="255" cy="106"/>
              </a:xfrm>
            </p:grpSpPr>
            <p:sp>
              <p:nvSpPr>
                <p:cNvPr id="4010" name="Oval 2061"/>
                <p:cNvSpPr>
                  <a:spLocks noChangeArrowheads="1"/>
                </p:cNvSpPr>
                <p:nvPr/>
              </p:nvSpPr>
              <p:spPr bwMode="auto">
                <a:xfrm rot="780000">
                  <a:off x="2362938" y="74554"/>
                  <a:ext cx="255" cy="106"/>
                </a:xfrm>
                <a:prstGeom prst="ellipse">
                  <a:avLst/>
                </a:prstGeom>
                <a:solidFill>
                  <a:srgbClr val="B2B2B2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  <p:sp>
              <p:nvSpPr>
                <p:cNvPr id="4011" name="Oval 2062"/>
                <p:cNvSpPr>
                  <a:spLocks noChangeArrowheads="1"/>
                </p:cNvSpPr>
                <p:nvPr/>
              </p:nvSpPr>
              <p:spPr bwMode="auto">
                <a:xfrm rot="780000">
                  <a:off x="2362949" y="74556"/>
                  <a:ext cx="237" cy="100"/>
                </a:xfrm>
                <a:prstGeom prst="ellipse">
                  <a:avLst/>
                </a:prstGeom>
                <a:solidFill>
                  <a:srgbClr val="DDDDDD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  <p:sp>
              <p:nvSpPr>
                <p:cNvPr id="4012" name="Oval 2063"/>
                <p:cNvSpPr>
                  <a:spLocks noChangeArrowheads="1"/>
                </p:cNvSpPr>
                <p:nvPr/>
              </p:nvSpPr>
              <p:spPr bwMode="auto">
                <a:xfrm rot="780000">
                  <a:off x="2362955" y="74561"/>
                  <a:ext cx="226" cy="91"/>
                </a:xfrm>
                <a:prstGeom prst="ellipse">
                  <a:avLst/>
                </a:prstGeom>
                <a:solidFill>
                  <a:srgbClr val="B2B2B2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  <p:sp>
              <p:nvSpPr>
                <p:cNvPr id="4013" name="Oval 2064"/>
                <p:cNvSpPr>
                  <a:spLocks noChangeArrowheads="1"/>
                </p:cNvSpPr>
                <p:nvPr/>
              </p:nvSpPr>
              <p:spPr bwMode="auto">
                <a:xfrm rot="780000">
                  <a:off x="2362961" y="74564"/>
                  <a:ext cx="213" cy="84"/>
                </a:xfrm>
                <a:prstGeom prst="ellipse">
                  <a:avLst/>
                </a:prstGeom>
                <a:solidFill>
                  <a:srgbClr val="99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</p:grpSp>
          <p:grpSp>
            <p:nvGrpSpPr>
              <p:cNvPr id="3925" name="Group 2065"/>
              <p:cNvGrpSpPr>
                <a:grpSpLocks/>
              </p:cNvGrpSpPr>
              <p:nvPr/>
            </p:nvGrpSpPr>
            <p:grpSpPr bwMode="auto">
              <a:xfrm>
                <a:off x="2362926" y="74647"/>
                <a:ext cx="41" cy="34"/>
                <a:chOff x="2362926" y="74647"/>
                <a:chExt cx="41" cy="34"/>
              </a:xfrm>
            </p:grpSpPr>
            <p:sp>
              <p:nvSpPr>
                <p:cNvPr id="4007" name="Freeform 2066"/>
                <p:cNvSpPr>
                  <a:spLocks/>
                </p:cNvSpPr>
                <p:nvPr/>
              </p:nvSpPr>
              <p:spPr bwMode="auto">
                <a:xfrm>
                  <a:off x="2362926" y="74647"/>
                  <a:ext cx="18" cy="20"/>
                </a:xfrm>
                <a:custGeom>
                  <a:avLst/>
                  <a:gdLst>
                    <a:gd name="T0" fmla="*/ 0 w 18"/>
                    <a:gd name="T1" fmla="*/ 17 h 20"/>
                    <a:gd name="T2" fmla="*/ 0 w 18"/>
                    <a:gd name="T3" fmla="*/ 0 h 20"/>
                    <a:gd name="T4" fmla="*/ 4 w 18"/>
                    <a:gd name="T5" fmla="*/ 14 h 20"/>
                    <a:gd name="T6" fmla="*/ 8 w 18"/>
                    <a:gd name="T7" fmla="*/ 2 h 20"/>
                    <a:gd name="T8" fmla="*/ 9 w 18"/>
                    <a:gd name="T9" fmla="*/ 12 h 20"/>
                    <a:gd name="T10" fmla="*/ 17 w 18"/>
                    <a:gd name="T11" fmla="*/ 2 h 20"/>
                    <a:gd name="T12" fmla="*/ 9 w 18"/>
                    <a:gd name="T13" fmla="*/ 19 h 2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8" h="20">
                      <a:moveTo>
                        <a:pt x="0" y="17"/>
                      </a:moveTo>
                      <a:lnTo>
                        <a:pt x="0" y="0"/>
                      </a:lnTo>
                      <a:lnTo>
                        <a:pt x="4" y="14"/>
                      </a:lnTo>
                      <a:lnTo>
                        <a:pt x="8" y="2"/>
                      </a:lnTo>
                      <a:lnTo>
                        <a:pt x="9" y="12"/>
                      </a:lnTo>
                      <a:lnTo>
                        <a:pt x="17" y="2"/>
                      </a:lnTo>
                      <a:lnTo>
                        <a:pt x="9" y="19"/>
                      </a:lnTo>
                    </a:path>
                  </a:pathLst>
                </a:custGeom>
                <a:solidFill>
                  <a:srgbClr val="33CC33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  <p:sp>
              <p:nvSpPr>
                <p:cNvPr id="4008" name="Freeform 2067"/>
                <p:cNvSpPr>
                  <a:spLocks/>
                </p:cNvSpPr>
                <p:nvPr/>
              </p:nvSpPr>
              <p:spPr bwMode="auto">
                <a:xfrm>
                  <a:off x="2362938" y="74654"/>
                  <a:ext cx="18" cy="21"/>
                </a:xfrm>
                <a:custGeom>
                  <a:avLst/>
                  <a:gdLst>
                    <a:gd name="T0" fmla="*/ 0 w 18"/>
                    <a:gd name="T1" fmla="*/ 17 h 21"/>
                    <a:gd name="T2" fmla="*/ 0 w 18"/>
                    <a:gd name="T3" fmla="*/ 0 h 21"/>
                    <a:gd name="T4" fmla="*/ 3 w 18"/>
                    <a:gd name="T5" fmla="*/ 15 h 21"/>
                    <a:gd name="T6" fmla="*/ 8 w 18"/>
                    <a:gd name="T7" fmla="*/ 2 h 21"/>
                    <a:gd name="T8" fmla="*/ 9 w 18"/>
                    <a:gd name="T9" fmla="*/ 13 h 21"/>
                    <a:gd name="T10" fmla="*/ 17 w 18"/>
                    <a:gd name="T11" fmla="*/ 3 h 21"/>
                    <a:gd name="T12" fmla="*/ 9 w 18"/>
                    <a:gd name="T13" fmla="*/ 20 h 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8" h="21">
                      <a:moveTo>
                        <a:pt x="0" y="17"/>
                      </a:moveTo>
                      <a:lnTo>
                        <a:pt x="0" y="0"/>
                      </a:lnTo>
                      <a:lnTo>
                        <a:pt x="3" y="15"/>
                      </a:lnTo>
                      <a:lnTo>
                        <a:pt x="8" y="2"/>
                      </a:lnTo>
                      <a:lnTo>
                        <a:pt x="9" y="13"/>
                      </a:lnTo>
                      <a:lnTo>
                        <a:pt x="17" y="3"/>
                      </a:lnTo>
                      <a:lnTo>
                        <a:pt x="9" y="20"/>
                      </a:lnTo>
                    </a:path>
                  </a:pathLst>
                </a:custGeom>
                <a:solidFill>
                  <a:srgbClr val="33CC33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  <p:sp>
              <p:nvSpPr>
                <p:cNvPr id="4009" name="Freeform 2068"/>
                <p:cNvSpPr>
                  <a:spLocks/>
                </p:cNvSpPr>
                <p:nvPr/>
              </p:nvSpPr>
              <p:spPr bwMode="auto">
                <a:xfrm>
                  <a:off x="2362949" y="74659"/>
                  <a:ext cx="18" cy="22"/>
                </a:xfrm>
                <a:custGeom>
                  <a:avLst/>
                  <a:gdLst>
                    <a:gd name="T0" fmla="*/ 0 w 18"/>
                    <a:gd name="T1" fmla="*/ 18 h 22"/>
                    <a:gd name="T2" fmla="*/ 0 w 18"/>
                    <a:gd name="T3" fmla="*/ 0 h 22"/>
                    <a:gd name="T4" fmla="*/ 4 w 18"/>
                    <a:gd name="T5" fmla="*/ 16 h 22"/>
                    <a:gd name="T6" fmla="*/ 9 w 18"/>
                    <a:gd name="T7" fmla="*/ 2 h 22"/>
                    <a:gd name="T8" fmla="*/ 9 w 18"/>
                    <a:gd name="T9" fmla="*/ 13 h 22"/>
                    <a:gd name="T10" fmla="*/ 17 w 18"/>
                    <a:gd name="T11" fmla="*/ 3 h 22"/>
                    <a:gd name="T12" fmla="*/ 9 w 18"/>
                    <a:gd name="T13" fmla="*/ 21 h 2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8" h="22">
                      <a:moveTo>
                        <a:pt x="0" y="18"/>
                      </a:moveTo>
                      <a:lnTo>
                        <a:pt x="0" y="0"/>
                      </a:lnTo>
                      <a:lnTo>
                        <a:pt x="4" y="16"/>
                      </a:lnTo>
                      <a:lnTo>
                        <a:pt x="9" y="2"/>
                      </a:lnTo>
                      <a:lnTo>
                        <a:pt x="9" y="13"/>
                      </a:lnTo>
                      <a:lnTo>
                        <a:pt x="17" y="3"/>
                      </a:lnTo>
                      <a:lnTo>
                        <a:pt x="9" y="21"/>
                      </a:lnTo>
                    </a:path>
                  </a:pathLst>
                </a:custGeom>
                <a:solidFill>
                  <a:srgbClr val="33CC33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</p:grpSp>
          <p:grpSp>
            <p:nvGrpSpPr>
              <p:cNvPr id="3926" name="Group 2069"/>
              <p:cNvGrpSpPr>
                <a:grpSpLocks/>
              </p:cNvGrpSpPr>
              <p:nvPr/>
            </p:nvGrpSpPr>
            <p:grpSpPr bwMode="auto">
              <a:xfrm>
                <a:off x="2363244" y="74616"/>
                <a:ext cx="40" cy="34"/>
                <a:chOff x="2363244" y="74616"/>
                <a:chExt cx="40" cy="34"/>
              </a:xfrm>
            </p:grpSpPr>
            <p:sp>
              <p:nvSpPr>
                <p:cNvPr id="4004" name="Freeform 2070"/>
                <p:cNvSpPr>
                  <a:spLocks/>
                </p:cNvSpPr>
                <p:nvPr/>
              </p:nvSpPr>
              <p:spPr bwMode="auto">
                <a:xfrm>
                  <a:off x="2363244" y="74616"/>
                  <a:ext cx="17" cy="21"/>
                </a:xfrm>
                <a:custGeom>
                  <a:avLst/>
                  <a:gdLst>
                    <a:gd name="T0" fmla="*/ 0 w 17"/>
                    <a:gd name="T1" fmla="*/ 18 h 21"/>
                    <a:gd name="T2" fmla="*/ 0 w 17"/>
                    <a:gd name="T3" fmla="*/ 0 h 21"/>
                    <a:gd name="T4" fmla="*/ 4 w 17"/>
                    <a:gd name="T5" fmla="*/ 14 h 21"/>
                    <a:gd name="T6" fmla="*/ 8 w 17"/>
                    <a:gd name="T7" fmla="*/ 2 h 21"/>
                    <a:gd name="T8" fmla="*/ 8 w 17"/>
                    <a:gd name="T9" fmla="*/ 13 h 21"/>
                    <a:gd name="T10" fmla="*/ 16 w 17"/>
                    <a:gd name="T11" fmla="*/ 2 h 21"/>
                    <a:gd name="T12" fmla="*/ 9 w 17"/>
                    <a:gd name="T13" fmla="*/ 20 h 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7" h="21">
                      <a:moveTo>
                        <a:pt x="0" y="18"/>
                      </a:moveTo>
                      <a:lnTo>
                        <a:pt x="0" y="0"/>
                      </a:lnTo>
                      <a:lnTo>
                        <a:pt x="4" y="14"/>
                      </a:lnTo>
                      <a:lnTo>
                        <a:pt x="8" y="2"/>
                      </a:lnTo>
                      <a:lnTo>
                        <a:pt x="8" y="13"/>
                      </a:lnTo>
                      <a:lnTo>
                        <a:pt x="16" y="2"/>
                      </a:lnTo>
                      <a:lnTo>
                        <a:pt x="9" y="20"/>
                      </a:lnTo>
                    </a:path>
                  </a:pathLst>
                </a:custGeom>
                <a:solidFill>
                  <a:srgbClr val="33CC33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  <p:sp>
              <p:nvSpPr>
                <p:cNvPr id="4005" name="Freeform 2071"/>
                <p:cNvSpPr>
                  <a:spLocks/>
                </p:cNvSpPr>
                <p:nvPr/>
              </p:nvSpPr>
              <p:spPr bwMode="auto">
                <a:xfrm>
                  <a:off x="2363256" y="74622"/>
                  <a:ext cx="17" cy="23"/>
                </a:xfrm>
                <a:custGeom>
                  <a:avLst/>
                  <a:gdLst>
                    <a:gd name="T0" fmla="*/ 0 w 17"/>
                    <a:gd name="T1" fmla="*/ 19 h 23"/>
                    <a:gd name="T2" fmla="*/ 0 w 17"/>
                    <a:gd name="T3" fmla="*/ 0 h 23"/>
                    <a:gd name="T4" fmla="*/ 4 w 17"/>
                    <a:gd name="T5" fmla="*/ 17 h 23"/>
                    <a:gd name="T6" fmla="*/ 8 w 17"/>
                    <a:gd name="T7" fmla="*/ 3 h 23"/>
                    <a:gd name="T8" fmla="*/ 8 w 17"/>
                    <a:gd name="T9" fmla="*/ 15 h 23"/>
                    <a:gd name="T10" fmla="*/ 16 w 17"/>
                    <a:gd name="T11" fmla="*/ 3 h 23"/>
                    <a:gd name="T12" fmla="*/ 8 w 17"/>
                    <a:gd name="T13" fmla="*/ 22 h 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7" h="23">
                      <a:moveTo>
                        <a:pt x="0" y="19"/>
                      </a:moveTo>
                      <a:lnTo>
                        <a:pt x="0" y="0"/>
                      </a:lnTo>
                      <a:lnTo>
                        <a:pt x="4" y="17"/>
                      </a:lnTo>
                      <a:lnTo>
                        <a:pt x="8" y="3"/>
                      </a:lnTo>
                      <a:lnTo>
                        <a:pt x="8" y="15"/>
                      </a:lnTo>
                      <a:lnTo>
                        <a:pt x="16" y="3"/>
                      </a:lnTo>
                      <a:lnTo>
                        <a:pt x="8" y="22"/>
                      </a:lnTo>
                    </a:path>
                  </a:pathLst>
                </a:custGeom>
                <a:solidFill>
                  <a:srgbClr val="33CC33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  <p:sp>
              <p:nvSpPr>
                <p:cNvPr id="4006" name="Freeform 2072"/>
                <p:cNvSpPr>
                  <a:spLocks/>
                </p:cNvSpPr>
                <p:nvPr/>
              </p:nvSpPr>
              <p:spPr bwMode="auto">
                <a:xfrm>
                  <a:off x="2363266" y="74630"/>
                  <a:ext cx="18" cy="20"/>
                </a:xfrm>
                <a:custGeom>
                  <a:avLst/>
                  <a:gdLst>
                    <a:gd name="T0" fmla="*/ 0 w 18"/>
                    <a:gd name="T1" fmla="*/ 16 h 20"/>
                    <a:gd name="T2" fmla="*/ 0 w 18"/>
                    <a:gd name="T3" fmla="*/ 0 h 20"/>
                    <a:gd name="T4" fmla="*/ 4 w 18"/>
                    <a:gd name="T5" fmla="*/ 14 h 20"/>
                    <a:gd name="T6" fmla="*/ 8 w 18"/>
                    <a:gd name="T7" fmla="*/ 1 h 20"/>
                    <a:gd name="T8" fmla="*/ 8 w 18"/>
                    <a:gd name="T9" fmla="*/ 11 h 20"/>
                    <a:gd name="T10" fmla="*/ 17 w 18"/>
                    <a:gd name="T11" fmla="*/ 2 h 20"/>
                    <a:gd name="T12" fmla="*/ 9 w 18"/>
                    <a:gd name="T13" fmla="*/ 19 h 2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8" h="20">
                      <a:moveTo>
                        <a:pt x="0" y="16"/>
                      </a:moveTo>
                      <a:lnTo>
                        <a:pt x="0" y="0"/>
                      </a:lnTo>
                      <a:lnTo>
                        <a:pt x="4" y="14"/>
                      </a:lnTo>
                      <a:lnTo>
                        <a:pt x="8" y="1"/>
                      </a:lnTo>
                      <a:lnTo>
                        <a:pt x="8" y="11"/>
                      </a:lnTo>
                      <a:lnTo>
                        <a:pt x="17" y="2"/>
                      </a:lnTo>
                      <a:lnTo>
                        <a:pt x="9" y="19"/>
                      </a:lnTo>
                    </a:path>
                  </a:pathLst>
                </a:custGeom>
                <a:solidFill>
                  <a:srgbClr val="33CC33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</p:grpSp>
          <p:grpSp>
            <p:nvGrpSpPr>
              <p:cNvPr id="3927" name="Group 2073"/>
              <p:cNvGrpSpPr>
                <a:grpSpLocks/>
              </p:cNvGrpSpPr>
              <p:nvPr/>
            </p:nvGrpSpPr>
            <p:grpSpPr bwMode="auto">
              <a:xfrm>
                <a:off x="2363083" y="74458"/>
                <a:ext cx="40" cy="35"/>
                <a:chOff x="2363083" y="74458"/>
                <a:chExt cx="40" cy="35"/>
              </a:xfrm>
            </p:grpSpPr>
            <p:sp>
              <p:nvSpPr>
                <p:cNvPr id="4001" name="Freeform 2074"/>
                <p:cNvSpPr>
                  <a:spLocks/>
                </p:cNvSpPr>
                <p:nvPr/>
              </p:nvSpPr>
              <p:spPr bwMode="auto">
                <a:xfrm>
                  <a:off x="2363083" y="74458"/>
                  <a:ext cx="19" cy="22"/>
                </a:xfrm>
                <a:custGeom>
                  <a:avLst/>
                  <a:gdLst>
                    <a:gd name="T0" fmla="*/ 0 w 19"/>
                    <a:gd name="T1" fmla="*/ 19 h 22"/>
                    <a:gd name="T2" fmla="*/ 0 w 19"/>
                    <a:gd name="T3" fmla="*/ 0 h 22"/>
                    <a:gd name="T4" fmla="*/ 3 w 19"/>
                    <a:gd name="T5" fmla="*/ 15 h 22"/>
                    <a:gd name="T6" fmla="*/ 9 w 19"/>
                    <a:gd name="T7" fmla="*/ 3 h 22"/>
                    <a:gd name="T8" fmla="*/ 9 w 19"/>
                    <a:gd name="T9" fmla="*/ 14 h 22"/>
                    <a:gd name="T10" fmla="*/ 18 w 19"/>
                    <a:gd name="T11" fmla="*/ 3 h 22"/>
                    <a:gd name="T12" fmla="*/ 9 w 19"/>
                    <a:gd name="T13" fmla="*/ 21 h 2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9" h="22">
                      <a:moveTo>
                        <a:pt x="0" y="19"/>
                      </a:moveTo>
                      <a:lnTo>
                        <a:pt x="0" y="0"/>
                      </a:lnTo>
                      <a:lnTo>
                        <a:pt x="3" y="15"/>
                      </a:lnTo>
                      <a:lnTo>
                        <a:pt x="9" y="3"/>
                      </a:lnTo>
                      <a:lnTo>
                        <a:pt x="9" y="14"/>
                      </a:lnTo>
                      <a:lnTo>
                        <a:pt x="18" y="3"/>
                      </a:lnTo>
                      <a:lnTo>
                        <a:pt x="9" y="21"/>
                      </a:lnTo>
                    </a:path>
                  </a:pathLst>
                </a:custGeom>
                <a:solidFill>
                  <a:srgbClr val="33CC33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  <p:sp>
              <p:nvSpPr>
                <p:cNvPr id="4002" name="Freeform 2075"/>
                <p:cNvSpPr>
                  <a:spLocks/>
                </p:cNvSpPr>
                <p:nvPr/>
              </p:nvSpPr>
              <p:spPr bwMode="auto">
                <a:xfrm>
                  <a:off x="2363096" y="74467"/>
                  <a:ext cx="17" cy="21"/>
                </a:xfrm>
                <a:custGeom>
                  <a:avLst/>
                  <a:gdLst>
                    <a:gd name="T0" fmla="*/ 0 w 17"/>
                    <a:gd name="T1" fmla="*/ 17 h 21"/>
                    <a:gd name="T2" fmla="*/ 0 w 17"/>
                    <a:gd name="T3" fmla="*/ 0 h 21"/>
                    <a:gd name="T4" fmla="*/ 3 w 17"/>
                    <a:gd name="T5" fmla="*/ 14 h 21"/>
                    <a:gd name="T6" fmla="*/ 8 w 17"/>
                    <a:gd name="T7" fmla="*/ 2 h 21"/>
                    <a:gd name="T8" fmla="*/ 8 w 17"/>
                    <a:gd name="T9" fmla="*/ 13 h 21"/>
                    <a:gd name="T10" fmla="*/ 16 w 17"/>
                    <a:gd name="T11" fmla="*/ 3 h 21"/>
                    <a:gd name="T12" fmla="*/ 8 w 17"/>
                    <a:gd name="T13" fmla="*/ 20 h 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7" h="21">
                      <a:moveTo>
                        <a:pt x="0" y="17"/>
                      </a:moveTo>
                      <a:lnTo>
                        <a:pt x="0" y="0"/>
                      </a:lnTo>
                      <a:lnTo>
                        <a:pt x="3" y="14"/>
                      </a:lnTo>
                      <a:lnTo>
                        <a:pt x="8" y="2"/>
                      </a:lnTo>
                      <a:lnTo>
                        <a:pt x="8" y="13"/>
                      </a:lnTo>
                      <a:lnTo>
                        <a:pt x="16" y="3"/>
                      </a:lnTo>
                      <a:lnTo>
                        <a:pt x="8" y="20"/>
                      </a:lnTo>
                    </a:path>
                  </a:pathLst>
                </a:custGeom>
                <a:solidFill>
                  <a:srgbClr val="33CC33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  <p:sp>
              <p:nvSpPr>
                <p:cNvPr id="4003" name="Freeform 2076"/>
                <p:cNvSpPr>
                  <a:spLocks/>
                </p:cNvSpPr>
                <p:nvPr/>
              </p:nvSpPr>
              <p:spPr bwMode="auto">
                <a:xfrm>
                  <a:off x="2363105" y="74473"/>
                  <a:ext cx="18" cy="20"/>
                </a:xfrm>
                <a:custGeom>
                  <a:avLst/>
                  <a:gdLst>
                    <a:gd name="T0" fmla="*/ 0 w 18"/>
                    <a:gd name="T1" fmla="*/ 17 h 20"/>
                    <a:gd name="T2" fmla="*/ 1 w 18"/>
                    <a:gd name="T3" fmla="*/ 0 h 20"/>
                    <a:gd name="T4" fmla="*/ 4 w 18"/>
                    <a:gd name="T5" fmla="*/ 14 h 20"/>
                    <a:gd name="T6" fmla="*/ 9 w 18"/>
                    <a:gd name="T7" fmla="*/ 1 h 20"/>
                    <a:gd name="T8" fmla="*/ 9 w 18"/>
                    <a:gd name="T9" fmla="*/ 12 h 20"/>
                    <a:gd name="T10" fmla="*/ 17 w 18"/>
                    <a:gd name="T11" fmla="*/ 2 h 20"/>
                    <a:gd name="T12" fmla="*/ 9 w 18"/>
                    <a:gd name="T13" fmla="*/ 19 h 2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8" h="20">
                      <a:moveTo>
                        <a:pt x="0" y="17"/>
                      </a:moveTo>
                      <a:lnTo>
                        <a:pt x="1" y="0"/>
                      </a:lnTo>
                      <a:lnTo>
                        <a:pt x="4" y="14"/>
                      </a:lnTo>
                      <a:lnTo>
                        <a:pt x="9" y="1"/>
                      </a:lnTo>
                      <a:lnTo>
                        <a:pt x="9" y="12"/>
                      </a:lnTo>
                      <a:lnTo>
                        <a:pt x="17" y="2"/>
                      </a:lnTo>
                      <a:lnTo>
                        <a:pt x="9" y="19"/>
                      </a:lnTo>
                    </a:path>
                  </a:pathLst>
                </a:custGeom>
                <a:solidFill>
                  <a:srgbClr val="33CC33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</p:grpSp>
          <p:sp>
            <p:nvSpPr>
              <p:cNvPr id="3928" name="Freeform 2077"/>
              <p:cNvSpPr>
                <a:spLocks/>
              </p:cNvSpPr>
              <p:nvPr/>
            </p:nvSpPr>
            <p:spPr bwMode="auto">
              <a:xfrm>
                <a:off x="2362991" y="74510"/>
                <a:ext cx="32" cy="31"/>
              </a:xfrm>
              <a:custGeom>
                <a:avLst/>
                <a:gdLst>
                  <a:gd name="T0" fmla="*/ 0 w 32"/>
                  <a:gd name="T1" fmla="*/ 30 h 31"/>
                  <a:gd name="T2" fmla="*/ 29 w 32"/>
                  <a:gd name="T3" fmla="*/ 27 h 31"/>
                  <a:gd name="T4" fmla="*/ 31 w 32"/>
                  <a:gd name="T5" fmla="*/ 20 h 31"/>
                  <a:gd name="T6" fmla="*/ 7 w 32"/>
                  <a:gd name="T7" fmla="*/ 0 h 31"/>
                  <a:gd name="T8" fmla="*/ 0 w 32"/>
                  <a:gd name="T9" fmla="*/ 30 h 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" h="31">
                    <a:moveTo>
                      <a:pt x="0" y="30"/>
                    </a:moveTo>
                    <a:lnTo>
                      <a:pt x="29" y="27"/>
                    </a:lnTo>
                    <a:lnTo>
                      <a:pt x="31" y="20"/>
                    </a:lnTo>
                    <a:lnTo>
                      <a:pt x="7" y="0"/>
                    </a:lnTo>
                    <a:lnTo>
                      <a:pt x="0" y="30"/>
                    </a:lnTo>
                  </a:path>
                </a:pathLst>
              </a:custGeom>
              <a:solidFill>
                <a:srgbClr val="DDDDDD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grpSp>
            <p:nvGrpSpPr>
              <p:cNvPr id="3929" name="Group 2078"/>
              <p:cNvGrpSpPr>
                <a:grpSpLocks/>
              </p:cNvGrpSpPr>
              <p:nvPr/>
            </p:nvGrpSpPr>
            <p:grpSpPr bwMode="auto">
              <a:xfrm>
                <a:off x="2363036" y="74581"/>
                <a:ext cx="61" cy="22"/>
                <a:chOff x="2363036" y="74581"/>
                <a:chExt cx="61" cy="22"/>
              </a:xfrm>
            </p:grpSpPr>
            <p:sp>
              <p:nvSpPr>
                <p:cNvPr id="3999" name="Oval 2079"/>
                <p:cNvSpPr>
                  <a:spLocks noChangeArrowheads="1"/>
                </p:cNvSpPr>
                <p:nvPr/>
              </p:nvSpPr>
              <p:spPr bwMode="auto">
                <a:xfrm rot="780000">
                  <a:off x="2363036" y="74584"/>
                  <a:ext cx="60" cy="19"/>
                </a:xfrm>
                <a:prstGeom prst="ellipse">
                  <a:avLst/>
                </a:prstGeom>
                <a:solidFill>
                  <a:srgbClr val="B2B2B2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  <p:sp>
              <p:nvSpPr>
                <p:cNvPr id="4000" name="Oval 2080"/>
                <p:cNvSpPr>
                  <a:spLocks noChangeArrowheads="1"/>
                </p:cNvSpPr>
                <p:nvPr/>
              </p:nvSpPr>
              <p:spPr bwMode="auto">
                <a:xfrm rot="780000">
                  <a:off x="2363036" y="74581"/>
                  <a:ext cx="61" cy="20"/>
                </a:xfrm>
                <a:prstGeom prst="ellipse">
                  <a:avLst/>
                </a:prstGeom>
                <a:solidFill>
                  <a:srgbClr val="DDDDDD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</p:grpSp>
          <p:sp>
            <p:nvSpPr>
              <p:cNvPr id="3930" name="Oval 2081"/>
              <p:cNvSpPr>
                <a:spLocks noChangeArrowheads="1"/>
              </p:cNvSpPr>
              <p:nvPr/>
            </p:nvSpPr>
            <p:spPr bwMode="auto">
              <a:xfrm rot="780000">
                <a:off x="2363051" y="74586"/>
                <a:ext cx="34" cy="6"/>
              </a:xfrm>
              <a:prstGeom prst="ellipse">
                <a:avLst/>
              </a:prstGeom>
              <a:solidFill>
                <a:srgbClr val="DDDDDD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931" name="Freeform 2082"/>
              <p:cNvSpPr>
                <a:spLocks/>
              </p:cNvSpPr>
              <p:nvPr/>
            </p:nvSpPr>
            <p:spPr bwMode="auto">
              <a:xfrm>
                <a:off x="2363045" y="74557"/>
                <a:ext cx="52" cy="40"/>
              </a:xfrm>
              <a:custGeom>
                <a:avLst/>
                <a:gdLst>
                  <a:gd name="T0" fmla="*/ 0 w 52"/>
                  <a:gd name="T1" fmla="*/ 27 h 40"/>
                  <a:gd name="T2" fmla="*/ 5 w 52"/>
                  <a:gd name="T3" fmla="*/ 0 h 40"/>
                  <a:gd name="T4" fmla="*/ 8 w 52"/>
                  <a:gd name="T5" fmla="*/ 1 h 40"/>
                  <a:gd name="T6" fmla="*/ 51 w 52"/>
                  <a:gd name="T7" fmla="*/ 22 h 40"/>
                  <a:gd name="T8" fmla="*/ 47 w 52"/>
                  <a:gd name="T9" fmla="*/ 39 h 40"/>
                  <a:gd name="T10" fmla="*/ 0 w 52"/>
                  <a:gd name="T11" fmla="*/ 27 h 4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2" h="40">
                    <a:moveTo>
                      <a:pt x="0" y="27"/>
                    </a:moveTo>
                    <a:lnTo>
                      <a:pt x="5" y="0"/>
                    </a:lnTo>
                    <a:lnTo>
                      <a:pt x="8" y="1"/>
                    </a:lnTo>
                    <a:lnTo>
                      <a:pt x="51" y="22"/>
                    </a:lnTo>
                    <a:lnTo>
                      <a:pt x="47" y="39"/>
                    </a:lnTo>
                    <a:lnTo>
                      <a:pt x="0" y="27"/>
                    </a:lnTo>
                  </a:path>
                </a:pathLst>
              </a:custGeom>
              <a:solidFill>
                <a:srgbClr val="DDDDDD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grpSp>
            <p:nvGrpSpPr>
              <p:cNvPr id="3932" name="Group 2083"/>
              <p:cNvGrpSpPr>
                <a:grpSpLocks/>
              </p:cNvGrpSpPr>
              <p:nvPr/>
            </p:nvGrpSpPr>
            <p:grpSpPr bwMode="auto">
              <a:xfrm>
                <a:off x="2362941" y="74451"/>
                <a:ext cx="315" cy="264"/>
                <a:chOff x="2362941" y="74451"/>
                <a:chExt cx="315" cy="264"/>
              </a:xfrm>
            </p:grpSpPr>
            <p:grpSp>
              <p:nvGrpSpPr>
                <p:cNvPr id="3959" name="Group 2084"/>
                <p:cNvGrpSpPr>
                  <a:grpSpLocks/>
                </p:cNvGrpSpPr>
                <p:nvPr/>
              </p:nvGrpSpPr>
              <p:grpSpPr bwMode="auto">
                <a:xfrm>
                  <a:off x="2362941" y="74451"/>
                  <a:ext cx="287" cy="235"/>
                  <a:chOff x="2362941" y="74451"/>
                  <a:chExt cx="287" cy="235"/>
                </a:xfrm>
              </p:grpSpPr>
              <p:sp>
                <p:nvSpPr>
                  <p:cNvPr id="3968" name="Freeform 2085"/>
                  <p:cNvSpPr>
                    <a:spLocks/>
                  </p:cNvSpPr>
                  <p:nvPr/>
                </p:nvSpPr>
                <p:spPr bwMode="auto">
                  <a:xfrm>
                    <a:off x="2362987" y="74478"/>
                    <a:ext cx="238" cy="208"/>
                  </a:xfrm>
                  <a:custGeom>
                    <a:avLst/>
                    <a:gdLst>
                      <a:gd name="T0" fmla="*/ 0 w 238"/>
                      <a:gd name="T1" fmla="*/ 0 h 208"/>
                      <a:gd name="T2" fmla="*/ 30 w 238"/>
                      <a:gd name="T3" fmla="*/ 0 h 208"/>
                      <a:gd name="T4" fmla="*/ 237 w 238"/>
                      <a:gd name="T5" fmla="*/ 144 h 208"/>
                      <a:gd name="T6" fmla="*/ 198 w 238"/>
                      <a:gd name="T7" fmla="*/ 148 h 208"/>
                      <a:gd name="T8" fmla="*/ 236 w 238"/>
                      <a:gd name="T9" fmla="*/ 143 h 208"/>
                      <a:gd name="T10" fmla="*/ 222 w 238"/>
                      <a:gd name="T11" fmla="*/ 200 h 208"/>
                      <a:gd name="T12" fmla="*/ 186 w 238"/>
                      <a:gd name="T13" fmla="*/ 207 h 208"/>
                      <a:gd name="T14" fmla="*/ 186 w 238"/>
                      <a:gd name="T15" fmla="*/ 203 h 208"/>
                      <a:gd name="T16" fmla="*/ 199 w 238"/>
                      <a:gd name="T17" fmla="*/ 149 h 208"/>
                      <a:gd name="T18" fmla="*/ 0 w 238"/>
                      <a:gd name="T19" fmla="*/ 0 h 20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238" h="208">
                        <a:moveTo>
                          <a:pt x="0" y="0"/>
                        </a:moveTo>
                        <a:lnTo>
                          <a:pt x="30" y="0"/>
                        </a:lnTo>
                        <a:lnTo>
                          <a:pt x="237" y="144"/>
                        </a:lnTo>
                        <a:lnTo>
                          <a:pt x="198" y="148"/>
                        </a:lnTo>
                        <a:lnTo>
                          <a:pt x="236" y="143"/>
                        </a:lnTo>
                        <a:lnTo>
                          <a:pt x="222" y="200"/>
                        </a:lnTo>
                        <a:lnTo>
                          <a:pt x="186" y="207"/>
                        </a:lnTo>
                        <a:lnTo>
                          <a:pt x="186" y="203"/>
                        </a:lnTo>
                        <a:lnTo>
                          <a:pt x="199" y="149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DDDDDD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endParaRPr>
                  </a:p>
                </p:txBody>
              </p:sp>
              <p:sp>
                <p:nvSpPr>
                  <p:cNvPr id="3969" name="Freeform 2086"/>
                  <p:cNvSpPr>
                    <a:spLocks/>
                  </p:cNvSpPr>
                  <p:nvPr/>
                </p:nvSpPr>
                <p:spPr bwMode="auto">
                  <a:xfrm>
                    <a:off x="2362975" y="74477"/>
                    <a:ext cx="212" cy="209"/>
                  </a:xfrm>
                  <a:custGeom>
                    <a:avLst/>
                    <a:gdLst>
                      <a:gd name="T0" fmla="*/ 0 w 212"/>
                      <a:gd name="T1" fmla="*/ 51 h 209"/>
                      <a:gd name="T2" fmla="*/ 11 w 212"/>
                      <a:gd name="T3" fmla="*/ 0 h 209"/>
                      <a:gd name="T4" fmla="*/ 211 w 212"/>
                      <a:gd name="T5" fmla="*/ 150 h 209"/>
                      <a:gd name="T6" fmla="*/ 196 w 212"/>
                      <a:gd name="T7" fmla="*/ 208 h 209"/>
                      <a:gd name="T8" fmla="*/ 175 w 212"/>
                      <a:gd name="T9" fmla="*/ 192 h 209"/>
                      <a:gd name="T10" fmla="*/ 176 w 212"/>
                      <a:gd name="T11" fmla="*/ 188 h 209"/>
                      <a:gd name="T12" fmla="*/ 184 w 212"/>
                      <a:gd name="T13" fmla="*/ 153 h 209"/>
                      <a:gd name="T14" fmla="*/ 23 w 212"/>
                      <a:gd name="T15" fmla="*/ 33 h 209"/>
                      <a:gd name="T16" fmla="*/ 16 w 212"/>
                      <a:gd name="T17" fmla="*/ 62 h 209"/>
                      <a:gd name="T18" fmla="*/ 0 w 212"/>
                      <a:gd name="T19" fmla="*/ 51 h 209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212" h="209">
                        <a:moveTo>
                          <a:pt x="0" y="51"/>
                        </a:moveTo>
                        <a:lnTo>
                          <a:pt x="11" y="0"/>
                        </a:lnTo>
                        <a:lnTo>
                          <a:pt x="211" y="150"/>
                        </a:lnTo>
                        <a:lnTo>
                          <a:pt x="196" y="208"/>
                        </a:lnTo>
                        <a:lnTo>
                          <a:pt x="175" y="192"/>
                        </a:lnTo>
                        <a:lnTo>
                          <a:pt x="176" y="188"/>
                        </a:lnTo>
                        <a:lnTo>
                          <a:pt x="184" y="153"/>
                        </a:lnTo>
                        <a:lnTo>
                          <a:pt x="23" y="33"/>
                        </a:lnTo>
                        <a:lnTo>
                          <a:pt x="16" y="62"/>
                        </a:lnTo>
                        <a:lnTo>
                          <a:pt x="0" y="51"/>
                        </a:lnTo>
                      </a:path>
                    </a:pathLst>
                  </a:custGeom>
                  <a:solidFill>
                    <a:srgbClr val="B2B2B2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endParaRPr>
                  </a:p>
                </p:txBody>
              </p:sp>
              <p:sp>
                <p:nvSpPr>
                  <p:cNvPr id="3970" name="Freeform 2087"/>
                  <p:cNvSpPr>
                    <a:spLocks/>
                  </p:cNvSpPr>
                  <p:nvPr/>
                </p:nvSpPr>
                <p:spPr bwMode="auto">
                  <a:xfrm>
                    <a:off x="2363001" y="74469"/>
                    <a:ext cx="17" cy="23"/>
                  </a:xfrm>
                  <a:custGeom>
                    <a:avLst/>
                    <a:gdLst>
                      <a:gd name="T0" fmla="*/ 5 w 17"/>
                      <a:gd name="T1" fmla="*/ 0 h 23"/>
                      <a:gd name="T2" fmla="*/ 0 w 17"/>
                      <a:gd name="T3" fmla="*/ 19 h 23"/>
                      <a:gd name="T4" fmla="*/ 11 w 17"/>
                      <a:gd name="T5" fmla="*/ 22 h 23"/>
                      <a:gd name="T6" fmla="*/ 12 w 17"/>
                      <a:gd name="T7" fmla="*/ 19 h 23"/>
                      <a:gd name="T8" fmla="*/ 16 w 17"/>
                      <a:gd name="T9" fmla="*/ 2 h 23"/>
                      <a:gd name="T10" fmla="*/ 5 w 17"/>
                      <a:gd name="T11" fmla="*/ 0 h 2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17" h="23">
                        <a:moveTo>
                          <a:pt x="5" y="0"/>
                        </a:moveTo>
                        <a:lnTo>
                          <a:pt x="0" y="19"/>
                        </a:lnTo>
                        <a:lnTo>
                          <a:pt x="11" y="22"/>
                        </a:lnTo>
                        <a:lnTo>
                          <a:pt x="12" y="19"/>
                        </a:lnTo>
                        <a:lnTo>
                          <a:pt x="16" y="2"/>
                        </a:lnTo>
                        <a:lnTo>
                          <a:pt x="5" y="0"/>
                        </a:lnTo>
                      </a:path>
                    </a:pathLst>
                  </a:custGeom>
                  <a:solidFill>
                    <a:srgbClr val="FFFF00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endParaRPr>
                  </a:p>
                </p:txBody>
              </p:sp>
              <p:sp>
                <p:nvSpPr>
                  <p:cNvPr id="3971" name="Freeform 2088"/>
                  <p:cNvSpPr>
                    <a:spLocks/>
                  </p:cNvSpPr>
                  <p:nvPr/>
                </p:nvSpPr>
                <p:spPr bwMode="auto">
                  <a:xfrm>
                    <a:off x="2363019" y="74482"/>
                    <a:ext cx="17" cy="22"/>
                  </a:xfrm>
                  <a:custGeom>
                    <a:avLst/>
                    <a:gdLst>
                      <a:gd name="T0" fmla="*/ 5 w 17"/>
                      <a:gd name="T1" fmla="*/ 0 h 22"/>
                      <a:gd name="T2" fmla="*/ 0 w 17"/>
                      <a:gd name="T3" fmla="*/ 19 h 22"/>
                      <a:gd name="T4" fmla="*/ 12 w 17"/>
                      <a:gd name="T5" fmla="*/ 21 h 22"/>
                      <a:gd name="T6" fmla="*/ 12 w 17"/>
                      <a:gd name="T7" fmla="*/ 18 h 22"/>
                      <a:gd name="T8" fmla="*/ 16 w 17"/>
                      <a:gd name="T9" fmla="*/ 1 h 22"/>
                      <a:gd name="T10" fmla="*/ 5 w 17"/>
                      <a:gd name="T11" fmla="*/ 0 h 2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17" h="22">
                        <a:moveTo>
                          <a:pt x="5" y="0"/>
                        </a:moveTo>
                        <a:lnTo>
                          <a:pt x="0" y="19"/>
                        </a:lnTo>
                        <a:lnTo>
                          <a:pt x="12" y="21"/>
                        </a:lnTo>
                        <a:lnTo>
                          <a:pt x="12" y="18"/>
                        </a:lnTo>
                        <a:lnTo>
                          <a:pt x="16" y="1"/>
                        </a:lnTo>
                        <a:lnTo>
                          <a:pt x="5" y="0"/>
                        </a:lnTo>
                      </a:path>
                    </a:pathLst>
                  </a:custGeom>
                  <a:solidFill>
                    <a:srgbClr val="FFFF00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endParaRPr>
                  </a:p>
                </p:txBody>
              </p:sp>
              <p:sp>
                <p:nvSpPr>
                  <p:cNvPr id="3972" name="Freeform 2089"/>
                  <p:cNvSpPr>
                    <a:spLocks/>
                  </p:cNvSpPr>
                  <p:nvPr/>
                </p:nvSpPr>
                <p:spPr bwMode="auto">
                  <a:xfrm>
                    <a:off x="2363036" y="74496"/>
                    <a:ext cx="17" cy="21"/>
                  </a:xfrm>
                  <a:custGeom>
                    <a:avLst/>
                    <a:gdLst>
                      <a:gd name="T0" fmla="*/ 5 w 17"/>
                      <a:gd name="T1" fmla="*/ 0 h 21"/>
                      <a:gd name="T2" fmla="*/ 0 w 17"/>
                      <a:gd name="T3" fmla="*/ 18 h 21"/>
                      <a:gd name="T4" fmla="*/ 11 w 17"/>
                      <a:gd name="T5" fmla="*/ 20 h 21"/>
                      <a:gd name="T6" fmla="*/ 11 w 17"/>
                      <a:gd name="T7" fmla="*/ 17 h 21"/>
                      <a:gd name="T8" fmla="*/ 16 w 17"/>
                      <a:gd name="T9" fmla="*/ 2 h 21"/>
                      <a:gd name="T10" fmla="*/ 5 w 17"/>
                      <a:gd name="T11" fmla="*/ 0 h 21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17" h="21">
                        <a:moveTo>
                          <a:pt x="5" y="0"/>
                        </a:moveTo>
                        <a:lnTo>
                          <a:pt x="0" y="18"/>
                        </a:lnTo>
                        <a:lnTo>
                          <a:pt x="11" y="20"/>
                        </a:lnTo>
                        <a:lnTo>
                          <a:pt x="11" y="17"/>
                        </a:lnTo>
                        <a:lnTo>
                          <a:pt x="16" y="2"/>
                        </a:lnTo>
                        <a:lnTo>
                          <a:pt x="5" y="0"/>
                        </a:lnTo>
                      </a:path>
                    </a:pathLst>
                  </a:custGeom>
                  <a:solidFill>
                    <a:srgbClr val="FFFF00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endParaRPr>
                  </a:p>
                </p:txBody>
              </p:sp>
              <p:sp>
                <p:nvSpPr>
                  <p:cNvPr id="3973" name="Freeform 2090"/>
                  <p:cNvSpPr>
                    <a:spLocks/>
                  </p:cNvSpPr>
                  <p:nvPr/>
                </p:nvSpPr>
                <p:spPr bwMode="auto">
                  <a:xfrm>
                    <a:off x="2363058" y="74509"/>
                    <a:ext cx="17" cy="24"/>
                  </a:xfrm>
                  <a:custGeom>
                    <a:avLst/>
                    <a:gdLst>
                      <a:gd name="T0" fmla="*/ 4 w 17"/>
                      <a:gd name="T1" fmla="*/ 0 h 24"/>
                      <a:gd name="T2" fmla="*/ 0 w 17"/>
                      <a:gd name="T3" fmla="*/ 20 h 24"/>
                      <a:gd name="T4" fmla="*/ 11 w 17"/>
                      <a:gd name="T5" fmla="*/ 23 h 24"/>
                      <a:gd name="T6" fmla="*/ 12 w 17"/>
                      <a:gd name="T7" fmla="*/ 20 h 24"/>
                      <a:gd name="T8" fmla="*/ 16 w 17"/>
                      <a:gd name="T9" fmla="*/ 2 h 24"/>
                      <a:gd name="T10" fmla="*/ 4 w 17"/>
                      <a:gd name="T11" fmla="*/ 0 h 24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17" h="24">
                        <a:moveTo>
                          <a:pt x="4" y="0"/>
                        </a:moveTo>
                        <a:lnTo>
                          <a:pt x="0" y="20"/>
                        </a:lnTo>
                        <a:lnTo>
                          <a:pt x="11" y="23"/>
                        </a:lnTo>
                        <a:lnTo>
                          <a:pt x="12" y="20"/>
                        </a:lnTo>
                        <a:lnTo>
                          <a:pt x="16" y="2"/>
                        </a:lnTo>
                        <a:lnTo>
                          <a:pt x="4" y="0"/>
                        </a:lnTo>
                      </a:path>
                    </a:pathLst>
                  </a:custGeom>
                  <a:solidFill>
                    <a:srgbClr val="FFFF00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endParaRPr>
                  </a:p>
                </p:txBody>
              </p:sp>
              <p:sp>
                <p:nvSpPr>
                  <p:cNvPr id="3974" name="Freeform 2091"/>
                  <p:cNvSpPr>
                    <a:spLocks/>
                  </p:cNvSpPr>
                  <p:nvPr/>
                </p:nvSpPr>
                <p:spPr bwMode="auto">
                  <a:xfrm>
                    <a:off x="2363080" y="74527"/>
                    <a:ext cx="17" cy="22"/>
                  </a:xfrm>
                  <a:custGeom>
                    <a:avLst/>
                    <a:gdLst>
                      <a:gd name="T0" fmla="*/ 3 w 17"/>
                      <a:gd name="T1" fmla="*/ 0 h 22"/>
                      <a:gd name="T2" fmla="*/ 0 w 17"/>
                      <a:gd name="T3" fmla="*/ 19 h 22"/>
                      <a:gd name="T4" fmla="*/ 11 w 17"/>
                      <a:gd name="T5" fmla="*/ 21 h 22"/>
                      <a:gd name="T6" fmla="*/ 12 w 17"/>
                      <a:gd name="T7" fmla="*/ 19 h 22"/>
                      <a:gd name="T8" fmla="*/ 16 w 17"/>
                      <a:gd name="T9" fmla="*/ 2 h 22"/>
                      <a:gd name="T10" fmla="*/ 3 w 17"/>
                      <a:gd name="T11" fmla="*/ 0 h 2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17" h="22">
                        <a:moveTo>
                          <a:pt x="3" y="0"/>
                        </a:moveTo>
                        <a:lnTo>
                          <a:pt x="0" y="19"/>
                        </a:lnTo>
                        <a:lnTo>
                          <a:pt x="11" y="21"/>
                        </a:lnTo>
                        <a:lnTo>
                          <a:pt x="12" y="19"/>
                        </a:lnTo>
                        <a:lnTo>
                          <a:pt x="16" y="2"/>
                        </a:lnTo>
                        <a:lnTo>
                          <a:pt x="3" y="0"/>
                        </a:lnTo>
                      </a:path>
                    </a:pathLst>
                  </a:custGeom>
                  <a:solidFill>
                    <a:srgbClr val="FFFF00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endParaRPr>
                  </a:p>
                </p:txBody>
              </p:sp>
              <p:sp>
                <p:nvSpPr>
                  <p:cNvPr id="3975" name="Freeform 2092"/>
                  <p:cNvSpPr>
                    <a:spLocks/>
                  </p:cNvSpPr>
                  <p:nvPr/>
                </p:nvSpPr>
                <p:spPr bwMode="auto">
                  <a:xfrm>
                    <a:off x="2363101" y="74540"/>
                    <a:ext cx="17" cy="22"/>
                  </a:xfrm>
                  <a:custGeom>
                    <a:avLst/>
                    <a:gdLst>
                      <a:gd name="T0" fmla="*/ 4 w 17"/>
                      <a:gd name="T1" fmla="*/ 0 h 22"/>
                      <a:gd name="T2" fmla="*/ 0 w 17"/>
                      <a:gd name="T3" fmla="*/ 18 h 22"/>
                      <a:gd name="T4" fmla="*/ 10 w 17"/>
                      <a:gd name="T5" fmla="*/ 21 h 22"/>
                      <a:gd name="T6" fmla="*/ 11 w 17"/>
                      <a:gd name="T7" fmla="*/ 19 h 22"/>
                      <a:gd name="T8" fmla="*/ 16 w 17"/>
                      <a:gd name="T9" fmla="*/ 2 h 22"/>
                      <a:gd name="T10" fmla="*/ 4 w 17"/>
                      <a:gd name="T11" fmla="*/ 0 h 2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17" h="22">
                        <a:moveTo>
                          <a:pt x="4" y="0"/>
                        </a:moveTo>
                        <a:lnTo>
                          <a:pt x="0" y="18"/>
                        </a:lnTo>
                        <a:lnTo>
                          <a:pt x="10" y="21"/>
                        </a:lnTo>
                        <a:lnTo>
                          <a:pt x="11" y="19"/>
                        </a:lnTo>
                        <a:lnTo>
                          <a:pt x="16" y="2"/>
                        </a:lnTo>
                        <a:lnTo>
                          <a:pt x="4" y="0"/>
                        </a:lnTo>
                      </a:path>
                    </a:pathLst>
                  </a:custGeom>
                  <a:solidFill>
                    <a:srgbClr val="FFFF00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endParaRPr>
                  </a:p>
                </p:txBody>
              </p:sp>
              <p:sp>
                <p:nvSpPr>
                  <p:cNvPr id="3976" name="Freeform 2093"/>
                  <p:cNvSpPr>
                    <a:spLocks/>
                  </p:cNvSpPr>
                  <p:nvPr/>
                </p:nvSpPr>
                <p:spPr bwMode="auto">
                  <a:xfrm>
                    <a:off x="2363122" y="74553"/>
                    <a:ext cx="17" cy="27"/>
                  </a:xfrm>
                  <a:custGeom>
                    <a:avLst/>
                    <a:gdLst>
                      <a:gd name="T0" fmla="*/ 4 w 17"/>
                      <a:gd name="T1" fmla="*/ 0 h 27"/>
                      <a:gd name="T2" fmla="*/ 0 w 17"/>
                      <a:gd name="T3" fmla="*/ 23 h 27"/>
                      <a:gd name="T4" fmla="*/ 10 w 17"/>
                      <a:gd name="T5" fmla="*/ 26 h 27"/>
                      <a:gd name="T6" fmla="*/ 12 w 17"/>
                      <a:gd name="T7" fmla="*/ 23 h 27"/>
                      <a:gd name="T8" fmla="*/ 16 w 17"/>
                      <a:gd name="T9" fmla="*/ 3 h 27"/>
                      <a:gd name="T10" fmla="*/ 4 w 17"/>
                      <a:gd name="T11" fmla="*/ 0 h 2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17" h="27">
                        <a:moveTo>
                          <a:pt x="4" y="0"/>
                        </a:moveTo>
                        <a:lnTo>
                          <a:pt x="0" y="23"/>
                        </a:lnTo>
                        <a:lnTo>
                          <a:pt x="10" y="26"/>
                        </a:lnTo>
                        <a:lnTo>
                          <a:pt x="12" y="23"/>
                        </a:lnTo>
                        <a:lnTo>
                          <a:pt x="16" y="3"/>
                        </a:lnTo>
                        <a:lnTo>
                          <a:pt x="4" y="0"/>
                        </a:lnTo>
                      </a:path>
                    </a:pathLst>
                  </a:custGeom>
                  <a:solidFill>
                    <a:srgbClr val="FFFF00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endParaRPr>
                  </a:p>
                </p:txBody>
              </p:sp>
              <p:sp>
                <p:nvSpPr>
                  <p:cNvPr id="3977" name="Freeform 2094"/>
                  <p:cNvSpPr>
                    <a:spLocks/>
                  </p:cNvSpPr>
                  <p:nvPr/>
                </p:nvSpPr>
                <p:spPr bwMode="auto">
                  <a:xfrm>
                    <a:off x="2363144" y="74570"/>
                    <a:ext cx="17" cy="26"/>
                  </a:xfrm>
                  <a:custGeom>
                    <a:avLst/>
                    <a:gdLst>
                      <a:gd name="T0" fmla="*/ 5 w 17"/>
                      <a:gd name="T1" fmla="*/ 0 h 26"/>
                      <a:gd name="T2" fmla="*/ 0 w 17"/>
                      <a:gd name="T3" fmla="*/ 23 h 26"/>
                      <a:gd name="T4" fmla="*/ 10 w 17"/>
                      <a:gd name="T5" fmla="*/ 25 h 26"/>
                      <a:gd name="T6" fmla="*/ 11 w 17"/>
                      <a:gd name="T7" fmla="*/ 22 h 26"/>
                      <a:gd name="T8" fmla="*/ 16 w 17"/>
                      <a:gd name="T9" fmla="*/ 2 h 26"/>
                      <a:gd name="T10" fmla="*/ 5 w 17"/>
                      <a:gd name="T11" fmla="*/ 0 h 26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17" h="26">
                        <a:moveTo>
                          <a:pt x="5" y="0"/>
                        </a:moveTo>
                        <a:lnTo>
                          <a:pt x="0" y="23"/>
                        </a:lnTo>
                        <a:lnTo>
                          <a:pt x="10" y="25"/>
                        </a:lnTo>
                        <a:lnTo>
                          <a:pt x="11" y="22"/>
                        </a:lnTo>
                        <a:lnTo>
                          <a:pt x="16" y="2"/>
                        </a:lnTo>
                        <a:lnTo>
                          <a:pt x="5" y="0"/>
                        </a:lnTo>
                      </a:path>
                    </a:pathLst>
                  </a:custGeom>
                  <a:solidFill>
                    <a:srgbClr val="FFFF00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endParaRPr>
                  </a:p>
                </p:txBody>
              </p:sp>
              <p:sp>
                <p:nvSpPr>
                  <p:cNvPr id="3978" name="Freeform 2095"/>
                  <p:cNvSpPr>
                    <a:spLocks/>
                  </p:cNvSpPr>
                  <p:nvPr/>
                </p:nvSpPr>
                <p:spPr bwMode="auto">
                  <a:xfrm>
                    <a:off x="2363162" y="74583"/>
                    <a:ext cx="17" cy="27"/>
                  </a:xfrm>
                  <a:custGeom>
                    <a:avLst/>
                    <a:gdLst>
                      <a:gd name="T0" fmla="*/ 6 w 17"/>
                      <a:gd name="T1" fmla="*/ 0 h 27"/>
                      <a:gd name="T2" fmla="*/ 0 w 17"/>
                      <a:gd name="T3" fmla="*/ 23 h 27"/>
                      <a:gd name="T4" fmla="*/ 9 w 17"/>
                      <a:gd name="T5" fmla="*/ 26 h 27"/>
                      <a:gd name="T6" fmla="*/ 10 w 17"/>
                      <a:gd name="T7" fmla="*/ 23 h 27"/>
                      <a:gd name="T8" fmla="*/ 16 w 17"/>
                      <a:gd name="T9" fmla="*/ 3 h 27"/>
                      <a:gd name="T10" fmla="*/ 6 w 17"/>
                      <a:gd name="T11" fmla="*/ 0 h 2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17" h="27">
                        <a:moveTo>
                          <a:pt x="6" y="0"/>
                        </a:moveTo>
                        <a:lnTo>
                          <a:pt x="0" y="23"/>
                        </a:lnTo>
                        <a:lnTo>
                          <a:pt x="9" y="26"/>
                        </a:lnTo>
                        <a:lnTo>
                          <a:pt x="10" y="23"/>
                        </a:lnTo>
                        <a:lnTo>
                          <a:pt x="16" y="3"/>
                        </a:lnTo>
                        <a:lnTo>
                          <a:pt x="6" y="0"/>
                        </a:lnTo>
                      </a:path>
                    </a:pathLst>
                  </a:custGeom>
                  <a:solidFill>
                    <a:srgbClr val="FFFF00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endParaRPr>
                  </a:p>
                </p:txBody>
              </p:sp>
              <p:grpSp>
                <p:nvGrpSpPr>
                  <p:cNvPr id="3979" name="Group 2096"/>
                  <p:cNvGrpSpPr>
                    <a:grpSpLocks/>
                  </p:cNvGrpSpPr>
                  <p:nvPr/>
                </p:nvGrpSpPr>
                <p:grpSpPr bwMode="auto">
                  <a:xfrm>
                    <a:off x="2363020" y="74451"/>
                    <a:ext cx="208" cy="173"/>
                    <a:chOff x="2363020" y="74451"/>
                    <a:chExt cx="208" cy="173"/>
                  </a:xfrm>
                </p:grpSpPr>
                <p:sp>
                  <p:nvSpPr>
                    <p:cNvPr id="3989" name="Freeform 2097"/>
                    <p:cNvSpPr>
                      <a:spLocks/>
                    </p:cNvSpPr>
                    <p:nvPr/>
                  </p:nvSpPr>
                  <p:spPr bwMode="auto">
                    <a:xfrm>
                      <a:off x="2363020" y="74451"/>
                      <a:ext cx="208" cy="173"/>
                    </a:xfrm>
                    <a:custGeom>
                      <a:avLst/>
                      <a:gdLst>
                        <a:gd name="T0" fmla="*/ 0 w 208"/>
                        <a:gd name="T1" fmla="*/ 22 h 173"/>
                        <a:gd name="T2" fmla="*/ 1 w 208"/>
                        <a:gd name="T3" fmla="*/ 18 h 173"/>
                        <a:gd name="T4" fmla="*/ 3 w 208"/>
                        <a:gd name="T5" fmla="*/ 0 h 173"/>
                        <a:gd name="T6" fmla="*/ 207 w 208"/>
                        <a:gd name="T7" fmla="*/ 141 h 173"/>
                        <a:gd name="T8" fmla="*/ 200 w 208"/>
                        <a:gd name="T9" fmla="*/ 172 h 173"/>
                        <a:gd name="T10" fmla="*/ 196 w 208"/>
                        <a:gd name="T11" fmla="*/ 168 h 173"/>
                        <a:gd name="T12" fmla="*/ 196 w 208"/>
                        <a:gd name="T13" fmla="*/ 165 h 173"/>
                        <a:gd name="T14" fmla="*/ 196 w 208"/>
                        <a:gd name="T15" fmla="*/ 162 h 173"/>
                        <a:gd name="T16" fmla="*/ 200 w 208"/>
                        <a:gd name="T17" fmla="*/ 143 h 173"/>
                        <a:gd name="T18" fmla="*/ 6 w 208"/>
                        <a:gd name="T19" fmla="*/ 6 h 173"/>
                        <a:gd name="T20" fmla="*/ 4 w 208"/>
                        <a:gd name="T21" fmla="*/ 27 h 173"/>
                        <a:gd name="T22" fmla="*/ 0 w 208"/>
                        <a:gd name="T23" fmla="*/ 22 h 173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208" h="173">
                          <a:moveTo>
                            <a:pt x="0" y="22"/>
                          </a:moveTo>
                          <a:lnTo>
                            <a:pt x="1" y="18"/>
                          </a:lnTo>
                          <a:lnTo>
                            <a:pt x="3" y="0"/>
                          </a:lnTo>
                          <a:lnTo>
                            <a:pt x="207" y="141"/>
                          </a:lnTo>
                          <a:lnTo>
                            <a:pt x="200" y="172"/>
                          </a:lnTo>
                          <a:lnTo>
                            <a:pt x="196" y="168"/>
                          </a:lnTo>
                          <a:lnTo>
                            <a:pt x="196" y="165"/>
                          </a:lnTo>
                          <a:lnTo>
                            <a:pt x="196" y="162"/>
                          </a:lnTo>
                          <a:lnTo>
                            <a:pt x="200" y="143"/>
                          </a:lnTo>
                          <a:lnTo>
                            <a:pt x="6" y="6"/>
                          </a:lnTo>
                          <a:lnTo>
                            <a:pt x="4" y="27"/>
                          </a:lnTo>
                          <a:lnTo>
                            <a:pt x="0" y="22"/>
                          </a:lnTo>
                        </a:path>
                      </a:pathLst>
                    </a:custGeom>
                    <a:solidFill>
                      <a:srgbClr val="FFFF00"/>
                    </a:solidFill>
                    <a:ln w="6350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p:txBody>
                </p:sp>
                <p:sp>
                  <p:nvSpPr>
                    <p:cNvPr id="3990" name="Freeform 2098"/>
                    <p:cNvSpPr>
                      <a:spLocks/>
                    </p:cNvSpPr>
                    <p:nvPr/>
                  </p:nvSpPr>
                  <p:spPr bwMode="auto">
                    <a:xfrm>
                      <a:off x="2363035" y="74465"/>
                      <a:ext cx="17" cy="22"/>
                    </a:xfrm>
                    <a:custGeom>
                      <a:avLst/>
                      <a:gdLst>
                        <a:gd name="T0" fmla="*/ 4 w 17"/>
                        <a:gd name="T1" fmla="*/ 0 h 22"/>
                        <a:gd name="T2" fmla="*/ 0 w 17"/>
                        <a:gd name="T3" fmla="*/ 18 h 22"/>
                        <a:gd name="T4" fmla="*/ 10 w 17"/>
                        <a:gd name="T5" fmla="*/ 21 h 22"/>
                        <a:gd name="T6" fmla="*/ 12 w 17"/>
                        <a:gd name="T7" fmla="*/ 19 h 22"/>
                        <a:gd name="T8" fmla="*/ 16 w 17"/>
                        <a:gd name="T9" fmla="*/ 2 h 22"/>
                        <a:gd name="T10" fmla="*/ 4 w 17"/>
                        <a:gd name="T11" fmla="*/ 0 h 22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0" t="0" r="r" b="b"/>
                      <a:pathLst>
                        <a:path w="17" h="22">
                          <a:moveTo>
                            <a:pt x="4" y="0"/>
                          </a:moveTo>
                          <a:lnTo>
                            <a:pt x="0" y="18"/>
                          </a:lnTo>
                          <a:lnTo>
                            <a:pt x="10" y="21"/>
                          </a:lnTo>
                          <a:lnTo>
                            <a:pt x="12" y="19"/>
                          </a:lnTo>
                          <a:lnTo>
                            <a:pt x="16" y="2"/>
                          </a:lnTo>
                          <a:lnTo>
                            <a:pt x="4" y="0"/>
                          </a:lnTo>
                        </a:path>
                      </a:pathLst>
                    </a:custGeom>
                    <a:solidFill>
                      <a:srgbClr val="FFFF00"/>
                    </a:solidFill>
                    <a:ln w="6350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p:txBody>
                </p:sp>
                <p:sp>
                  <p:nvSpPr>
                    <p:cNvPr id="3991" name="Freeform 2099"/>
                    <p:cNvSpPr>
                      <a:spLocks/>
                    </p:cNvSpPr>
                    <p:nvPr/>
                  </p:nvSpPr>
                  <p:spPr bwMode="auto">
                    <a:xfrm>
                      <a:off x="2363052" y="74478"/>
                      <a:ext cx="17" cy="23"/>
                    </a:xfrm>
                    <a:custGeom>
                      <a:avLst/>
                      <a:gdLst>
                        <a:gd name="T0" fmla="*/ 5 w 17"/>
                        <a:gd name="T1" fmla="*/ 0 h 23"/>
                        <a:gd name="T2" fmla="*/ 0 w 17"/>
                        <a:gd name="T3" fmla="*/ 19 h 23"/>
                        <a:gd name="T4" fmla="*/ 10 w 17"/>
                        <a:gd name="T5" fmla="*/ 22 h 23"/>
                        <a:gd name="T6" fmla="*/ 11 w 17"/>
                        <a:gd name="T7" fmla="*/ 19 h 23"/>
                        <a:gd name="T8" fmla="*/ 16 w 17"/>
                        <a:gd name="T9" fmla="*/ 1 h 23"/>
                        <a:gd name="T10" fmla="*/ 5 w 17"/>
                        <a:gd name="T11" fmla="*/ 0 h 23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0" t="0" r="r" b="b"/>
                      <a:pathLst>
                        <a:path w="17" h="23">
                          <a:moveTo>
                            <a:pt x="5" y="0"/>
                          </a:moveTo>
                          <a:lnTo>
                            <a:pt x="0" y="19"/>
                          </a:lnTo>
                          <a:lnTo>
                            <a:pt x="10" y="22"/>
                          </a:lnTo>
                          <a:lnTo>
                            <a:pt x="11" y="19"/>
                          </a:lnTo>
                          <a:lnTo>
                            <a:pt x="16" y="1"/>
                          </a:lnTo>
                          <a:lnTo>
                            <a:pt x="5" y="0"/>
                          </a:lnTo>
                        </a:path>
                      </a:pathLst>
                    </a:custGeom>
                    <a:solidFill>
                      <a:srgbClr val="FFFF00"/>
                    </a:solidFill>
                    <a:ln w="6350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p:txBody>
                </p:sp>
                <p:sp>
                  <p:nvSpPr>
                    <p:cNvPr id="3992" name="Freeform 2100"/>
                    <p:cNvSpPr>
                      <a:spLocks/>
                    </p:cNvSpPr>
                    <p:nvPr/>
                  </p:nvSpPr>
                  <p:spPr bwMode="auto">
                    <a:xfrm>
                      <a:off x="2363070" y="74492"/>
                      <a:ext cx="17" cy="23"/>
                    </a:xfrm>
                    <a:custGeom>
                      <a:avLst/>
                      <a:gdLst>
                        <a:gd name="T0" fmla="*/ 5 w 17"/>
                        <a:gd name="T1" fmla="*/ 0 h 23"/>
                        <a:gd name="T2" fmla="*/ 0 w 17"/>
                        <a:gd name="T3" fmla="*/ 19 h 23"/>
                        <a:gd name="T4" fmla="*/ 12 w 17"/>
                        <a:gd name="T5" fmla="*/ 22 h 23"/>
                        <a:gd name="T6" fmla="*/ 12 w 17"/>
                        <a:gd name="T7" fmla="*/ 20 h 23"/>
                        <a:gd name="T8" fmla="*/ 16 w 17"/>
                        <a:gd name="T9" fmla="*/ 2 h 23"/>
                        <a:gd name="T10" fmla="*/ 5 w 17"/>
                        <a:gd name="T11" fmla="*/ 0 h 23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0" t="0" r="r" b="b"/>
                      <a:pathLst>
                        <a:path w="17" h="23">
                          <a:moveTo>
                            <a:pt x="5" y="0"/>
                          </a:moveTo>
                          <a:lnTo>
                            <a:pt x="0" y="19"/>
                          </a:lnTo>
                          <a:lnTo>
                            <a:pt x="12" y="22"/>
                          </a:lnTo>
                          <a:lnTo>
                            <a:pt x="12" y="20"/>
                          </a:lnTo>
                          <a:lnTo>
                            <a:pt x="16" y="2"/>
                          </a:lnTo>
                          <a:lnTo>
                            <a:pt x="5" y="0"/>
                          </a:lnTo>
                        </a:path>
                      </a:pathLst>
                    </a:custGeom>
                    <a:solidFill>
                      <a:srgbClr val="FFFF00"/>
                    </a:solidFill>
                    <a:ln w="6350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p:txBody>
                </p:sp>
                <p:sp>
                  <p:nvSpPr>
                    <p:cNvPr id="3993" name="Freeform 2101"/>
                    <p:cNvSpPr>
                      <a:spLocks/>
                    </p:cNvSpPr>
                    <p:nvPr/>
                  </p:nvSpPr>
                  <p:spPr bwMode="auto">
                    <a:xfrm>
                      <a:off x="2363091" y="74506"/>
                      <a:ext cx="17" cy="23"/>
                    </a:xfrm>
                    <a:custGeom>
                      <a:avLst/>
                      <a:gdLst>
                        <a:gd name="T0" fmla="*/ 6 w 17"/>
                        <a:gd name="T1" fmla="*/ 0 h 23"/>
                        <a:gd name="T2" fmla="*/ 0 w 17"/>
                        <a:gd name="T3" fmla="*/ 19 h 23"/>
                        <a:gd name="T4" fmla="*/ 11 w 17"/>
                        <a:gd name="T5" fmla="*/ 22 h 23"/>
                        <a:gd name="T6" fmla="*/ 11 w 17"/>
                        <a:gd name="T7" fmla="*/ 19 h 23"/>
                        <a:gd name="T8" fmla="*/ 16 w 17"/>
                        <a:gd name="T9" fmla="*/ 2 h 23"/>
                        <a:gd name="T10" fmla="*/ 6 w 17"/>
                        <a:gd name="T11" fmla="*/ 0 h 23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0" t="0" r="r" b="b"/>
                      <a:pathLst>
                        <a:path w="17" h="23">
                          <a:moveTo>
                            <a:pt x="6" y="0"/>
                          </a:moveTo>
                          <a:lnTo>
                            <a:pt x="0" y="19"/>
                          </a:lnTo>
                          <a:lnTo>
                            <a:pt x="11" y="22"/>
                          </a:lnTo>
                          <a:lnTo>
                            <a:pt x="11" y="19"/>
                          </a:lnTo>
                          <a:lnTo>
                            <a:pt x="16" y="2"/>
                          </a:lnTo>
                          <a:lnTo>
                            <a:pt x="6" y="0"/>
                          </a:lnTo>
                        </a:path>
                      </a:pathLst>
                    </a:custGeom>
                    <a:solidFill>
                      <a:srgbClr val="FFFF00"/>
                    </a:solidFill>
                    <a:ln w="6350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p:txBody>
                </p:sp>
                <p:sp>
                  <p:nvSpPr>
                    <p:cNvPr id="3994" name="Freeform 2102"/>
                    <p:cNvSpPr>
                      <a:spLocks/>
                    </p:cNvSpPr>
                    <p:nvPr/>
                  </p:nvSpPr>
                  <p:spPr bwMode="auto">
                    <a:xfrm>
                      <a:off x="2363114" y="74522"/>
                      <a:ext cx="17" cy="23"/>
                    </a:xfrm>
                    <a:custGeom>
                      <a:avLst/>
                      <a:gdLst>
                        <a:gd name="T0" fmla="*/ 5 w 17"/>
                        <a:gd name="T1" fmla="*/ 0 h 23"/>
                        <a:gd name="T2" fmla="*/ 0 w 17"/>
                        <a:gd name="T3" fmla="*/ 19 h 23"/>
                        <a:gd name="T4" fmla="*/ 10 w 17"/>
                        <a:gd name="T5" fmla="*/ 22 h 23"/>
                        <a:gd name="T6" fmla="*/ 12 w 17"/>
                        <a:gd name="T7" fmla="*/ 19 h 23"/>
                        <a:gd name="T8" fmla="*/ 16 w 17"/>
                        <a:gd name="T9" fmla="*/ 2 h 23"/>
                        <a:gd name="T10" fmla="*/ 5 w 17"/>
                        <a:gd name="T11" fmla="*/ 0 h 23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0" t="0" r="r" b="b"/>
                      <a:pathLst>
                        <a:path w="17" h="23">
                          <a:moveTo>
                            <a:pt x="5" y="0"/>
                          </a:moveTo>
                          <a:lnTo>
                            <a:pt x="0" y="19"/>
                          </a:lnTo>
                          <a:lnTo>
                            <a:pt x="10" y="22"/>
                          </a:lnTo>
                          <a:lnTo>
                            <a:pt x="12" y="19"/>
                          </a:lnTo>
                          <a:lnTo>
                            <a:pt x="16" y="2"/>
                          </a:lnTo>
                          <a:lnTo>
                            <a:pt x="5" y="0"/>
                          </a:lnTo>
                        </a:path>
                      </a:pathLst>
                    </a:custGeom>
                    <a:solidFill>
                      <a:srgbClr val="FFFF00"/>
                    </a:solidFill>
                    <a:ln w="6350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p:txBody>
                </p:sp>
                <p:sp>
                  <p:nvSpPr>
                    <p:cNvPr id="3995" name="Freeform 2103"/>
                    <p:cNvSpPr>
                      <a:spLocks/>
                    </p:cNvSpPr>
                    <p:nvPr/>
                  </p:nvSpPr>
                  <p:spPr bwMode="auto">
                    <a:xfrm>
                      <a:off x="2363134" y="74538"/>
                      <a:ext cx="17" cy="23"/>
                    </a:xfrm>
                    <a:custGeom>
                      <a:avLst/>
                      <a:gdLst>
                        <a:gd name="T0" fmla="*/ 4 w 17"/>
                        <a:gd name="T1" fmla="*/ 0 h 23"/>
                        <a:gd name="T2" fmla="*/ 0 w 17"/>
                        <a:gd name="T3" fmla="*/ 19 h 23"/>
                        <a:gd name="T4" fmla="*/ 12 w 17"/>
                        <a:gd name="T5" fmla="*/ 22 h 23"/>
                        <a:gd name="T6" fmla="*/ 12 w 17"/>
                        <a:gd name="T7" fmla="*/ 19 h 23"/>
                        <a:gd name="T8" fmla="*/ 16 w 17"/>
                        <a:gd name="T9" fmla="*/ 1 h 23"/>
                        <a:gd name="T10" fmla="*/ 4 w 17"/>
                        <a:gd name="T11" fmla="*/ 0 h 23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0" t="0" r="r" b="b"/>
                      <a:pathLst>
                        <a:path w="17" h="23">
                          <a:moveTo>
                            <a:pt x="4" y="0"/>
                          </a:moveTo>
                          <a:lnTo>
                            <a:pt x="0" y="19"/>
                          </a:lnTo>
                          <a:lnTo>
                            <a:pt x="12" y="22"/>
                          </a:lnTo>
                          <a:lnTo>
                            <a:pt x="12" y="19"/>
                          </a:lnTo>
                          <a:lnTo>
                            <a:pt x="16" y="1"/>
                          </a:lnTo>
                          <a:lnTo>
                            <a:pt x="4" y="0"/>
                          </a:lnTo>
                        </a:path>
                      </a:pathLst>
                    </a:custGeom>
                    <a:solidFill>
                      <a:srgbClr val="FFFF00"/>
                    </a:solidFill>
                    <a:ln w="6350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p:txBody>
                </p:sp>
                <p:sp>
                  <p:nvSpPr>
                    <p:cNvPr id="3996" name="Freeform 2104"/>
                    <p:cNvSpPr>
                      <a:spLocks/>
                    </p:cNvSpPr>
                    <p:nvPr/>
                  </p:nvSpPr>
                  <p:spPr bwMode="auto">
                    <a:xfrm>
                      <a:off x="2363155" y="74550"/>
                      <a:ext cx="17" cy="25"/>
                    </a:xfrm>
                    <a:custGeom>
                      <a:avLst/>
                      <a:gdLst>
                        <a:gd name="T0" fmla="*/ 4 w 17"/>
                        <a:gd name="T1" fmla="*/ 0 h 25"/>
                        <a:gd name="T2" fmla="*/ 0 w 17"/>
                        <a:gd name="T3" fmla="*/ 21 h 25"/>
                        <a:gd name="T4" fmla="*/ 9 w 17"/>
                        <a:gd name="T5" fmla="*/ 24 h 25"/>
                        <a:gd name="T6" fmla="*/ 11 w 17"/>
                        <a:gd name="T7" fmla="*/ 21 h 25"/>
                        <a:gd name="T8" fmla="*/ 16 w 17"/>
                        <a:gd name="T9" fmla="*/ 2 h 25"/>
                        <a:gd name="T10" fmla="*/ 4 w 17"/>
                        <a:gd name="T11" fmla="*/ 0 h 25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0" t="0" r="r" b="b"/>
                      <a:pathLst>
                        <a:path w="17" h="25">
                          <a:moveTo>
                            <a:pt x="4" y="0"/>
                          </a:moveTo>
                          <a:lnTo>
                            <a:pt x="0" y="21"/>
                          </a:lnTo>
                          <a:lnTo>
                            <a:pt x="9" y="24"/>
                          </a:lnTo>
                          <a:lnTo>
                            <a:pt x="11" y="21"/>
                          </a:lnTo>
                          <a:lnTo>
                            <a:pt x="16" y="2"/>
                          </a:lnTo>
                          <a:lnTo>
                            <a:pt x="4" y="0"/>
                          </a:lnTo>
                        </a:path>
                      </a:pathLst>
                    </a:custGeom>
                    <a:solidFill>
                      <a:srgbClr val="FFFF00"/>
                    </a:solidFill>
                    <a:ln w="6350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p:txBody>
                </p:sp>
                <p:sp>
                  <p:nvSpPr>
                    <p:cNvPr id="3997" name="Freeform 2105"/>
                    <p:cNvSpPr>
                      <a:spLocks/>
                    </p:cNvSpPr>
                    <p:nvPr/>
                  </p:nvSpPr>
                  <p:spPr bwMode="auto">
                    <a:xfrm>
                      <a:off x="2363176" y="74566"/>
                      <a:ext cx="17" cy="26"/>
                    </a:xfrm>
                    <a:custGeom>
                      <a:avLst/>
                      <a:gdLst>
                        <a:gd name="T0" fmla="*/ 5 w 17"/>
                        <a:gd name="T1" fmla="*/ 0 h 26"/>
                        <a:gd name="T2" fmla="*/ 0 w 17"/>
                        <a:gd name="T3" fmla="*/ 22 h 26"/>
                        <a:gd name="T4" fmla="*/ 10 w 17"/>
                        <a:gd name="T5" fmla="*/ 25 h 26"/>
                        <a:gd name="T6" fmla="*/ 10 w 17"/>
                        <a:gd name="T7" fmla="*/ 22 h 26"/>
                        <a:gd name="T8" fmla="*/ 16 w 17"/>
                        <a:gd name="T9" fmla="*/ 1 h 26"/>
                        <a:gd name="T10" fmla="*/ 5 w 17"/>
                        <a:gd name="T11" fmla="*/ 0 h 26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0" t="0" r="r" b="b"/>
                      <a:pathLst>
                        <a:path w="17" h="26">
                          <a:moveTo>
                            <a:pt x="5" y="0"/>
                          </a:moveTo>
                          <a:lnTo>
                            <a:pt x="0" y="22"/>
                          </a:lnTo>
                          <a:lnTo>
                            <a:pt x="10" y="25"/>
                          </a:lnTo>
                          <a:lnTo>
                            <a:pt x="10" y="22"/>
                          </a:lnTo>
                          <a:lnTo>
                            <a:pt x="16" y="1"/>
                          </a:lnTo>
                          <a:lnTo>
                            <a:pt x="5" y="0"/>
                          </a:lnTo>
                        </a:path>
                      </a:pathLst>
                    </a:custGeom>
                    <a:solidFill>
                      <a:srgbClr val="FFFF00"/>
                    </a:solidFill>
                    <a:ln w="6350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p:txBody>
                </p:sp>
                <p:sp>
                  <p:nvSpPr>
                    <p:cNvPr id="3998" name="Freeform 2106"/>
                    <p:cNvSpPr>
                      <a:spLocks/>
                    </p:cNvSpPr>
                    <p:nvPr/>
                  </p:nvSpPr>
                  <p:spPr bwMode="auto">
                    <a:xfrm>
                      <a:off x="2363196" y="74581"/>
                      <a:ext cx="17" cy="27"/>
                    </a:xfrm>
                    <a:custGeom>
                      <a:avLst/>
                      <a:gdLst>
                        <a:gd name="T0" fmla="*/ 7 w 17"/>
                        <a:gd name="T1" fmla="*/ 0 h 27"/>
                        <a:gd name="T2" fmla="*/ 0 w 17"/>
                        <a:gd name="T3" fmla="*/ 23 h 27"/>
                        <a:gd name="T4" fmla="*/ 9 w 17"/>
                        <a:gd name="T5" fmla="*/ 26 h 27"/>
                        <a:gd name="T6" fmla="*/ 10 w 17"/>
                        <a:gd name="T7" fmla="*/ 23 h 27"/>
                        <a:gd name="T8" fmla="*/ 16 w 17"/>
                        <a:gd name="T9" fmla="*/ 2 h 27"/>
                        <a:gd name="T10" fmla="*/ 7 w 17"/>
                        <a:gd name="T11" fmla="*/ 0 h 27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0" t="0" r="r" b="b"/>
                      <a:pathLst>
                        <a:path w="17" h="27">
                          <a:moveTo>
                            <a:pt x="7" y="0"/>
                          </a:moveTo>
                          <a:lnTo>
                            <a:pt x="0" y="23"/>
                          </a:lnTo>
                          <a:lnTo>
                            <a:pt x="9" y="26"/>
                          </a:lnTo>
                          <a:lnTo>
                            <a:pt x="10" y="23"/>
                          </a:lnTo>
                          <a:lnTo>
                            <a:pt x="16" y="2"/>
                          </a:lnTo>
                          <a:lnTo>
                            <a:pt x="7" y="0"/>
                          </a:lnTo>
                        </a:path>
                      </a:pathLst>
                    </a:custGeom>
                    <a:solidFill>
                      <a:srgbClr val="FFFF00"/>
                    </a:solidFill>
                    <a:ln w="6350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3980" name="Freeform 2107"/>
                  <p:cNvSpPr>
                    <a:spLocks/>
                  </p:cNvSpPr>
                  <p:nvPr/>
                </p:nvSpPr>
                <p:spPr bwMode="auto">
                  <a:xfrm>
                    <a:off x="2362986" y="74454"/>
                    <a:ext cx="211" cy="174"/>
                  </a:xfrm>
                  <a:custGeom>
                    <a:avLst/>
                    <a:gdLst>
                      <a:gd name="T0" fmla="*/ 0 w 211"/>
                      <a:gd name="T1" fmla="*/ 22 h 174"/>
                      <a:gd name="T2" fmla="*/ 1 w 211"/>
                      <a:gd name="T3" fmla="*/ 18 h 174"/>
                      <a:gd name="T4" fmla="*/ 3 w 211"/>
                      <a:gd name="T5" fmla="*/ 0 h 174"/>
                      <a:gd name="T6" fmla="*/ 210 w 211"/>
                      <a:gd name="T7" fmla="*/ 141 h 174"/>
                      <a:gd name="T8" fmla="*/ 202 w 211"/>
                      <a:gd name="T9" fmla="*/ 173 h 174"/>
                      <a:gd name="T10" fmla="*/ 198 w 211"/>
                      <a:gd name="T11" fmla="*/ 169 h 174"/>
                      <a:gd name="T12" fmla="*/ 198 w 211"/>
                      <a:gd name="T13" fmla="*/ 165 h 174"/>
                      <a:gd name="T14" fmla="*/ 199 w 211"/>
                      <a:gd name="T15" fmla="*/ 163 h 174"/>
                      <a:gd name="T16" fmla="*/ 203 w 211"/>
                      <a:gd name="T17" fmla="*/ 144 h 174"/>
                      <a:gd name="T18" fmla="*/ 7 w 211"/>
                      <a:gd name="T19" fmla="*/ 7 h 174"/>
                      <a:gd name="T20" fmla="*/ 4 w 211"/>
                      <a:gd name="T21" fmla="*/ 27 h 174"/>
                      <a:gd name="T22" fmla="*/ 0 w 211"/>
                      <a:gd name="T23" fmla="*/ 22 h 174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211" h="174">
                        <a:moveTo>
                          <a:pt x="0" y="22"/>
                        </a:moveTo>
                        <a:lnTo>
                          <a:pt x="1" y="18"/>
                        </a:lnTo>
                        <a:lnTo>
                          <a:pt x="3" y="0"/>
                        </a:lnTo>
                        <a:lnTo>
                          <a:pt x="210" y="141"/>
                        </a:lnTo>
                        <a:lnTo>
                          <a:pt x="202" y="173"/>
                        </a:lnTo>
                        <a:lnTo>
                          <a:pt x="198" y="169"/>
                        </a:lnTo>
                        <a:lnTo>
                          <a:pt x="198" y="165"/>
                        </a:lnTo>
                        <a:lnTo>
                          <a:pt x="199" y="163"/>
                        </a:lnTo>
                        <a:lnTo>
                          <a:pt x="203" y="144"/>
                        </a:lnTo>
                        <a:lnTo>
                          <a:pt x="7" y="7"/>
                        </a:lnTo>
                        <a:lnTo>
                          <a:pt x="4" y="27"/>
                        </a:lnTo>
                        <a:lnTo>
                          <a:pt x="0" y="22"/>
                        </a:lnTo>
                      </a:path>
                    </a:pathLst>
                  </a:custGeom>
                  <a:solidFill>
                    <a:srgbClr val="FFFF00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endParaRPr>
                  </a:p>
                </p:txBody>
              </p:sp>
              <p:sp>
                <p:nvSpPr>
                  <p:cNvPr id="3981" name="Freeform 2108"/>
                  <p:cNvSpPr>
                    <a:spLocks/>
                  </p:cNvSpPr>
                  <p:nvPr/>
                </p:nvSpPr>
                <p:spPr bwMode="auto">
                  <a:xfrm>
                    <a:off x="2362941" y="74479"/>
                    <a:ext cx="44" cy="50"/>
                  </a:xfrm>
                  <a:custGeom>
                    <a:avLst/>
                    <a:gdLst>
                      <a:gd name="T0" fmla="*/ 34 w 44"/>
                      <a:gd name="T1" fmla="*/ 49 h 50"/>
                      <a:gd name="T2" fmla="*/ 0 w 44"/>
                      <a:gd name="T3" fmla="*/ 21 h 50"/>
                      <a:gd name="T4" fmla="*/ 2 w 44"/>
                      <a:gd name="T5" fmla="*/ 10 h 50"/>
                      <a:gd name="T6" fmla="*/ 10 w 44"/>
                      <a:gd name="T7" fmla="*/ 18 h 50"/>
                      <a:gd name="T8" fmla="*/ 12 w 44"/>
                      <a:gd name="T9" fmla="*/ 7 h 50"/>
                      <a:gd name="T10" fmla="*/ 20 w 44"/>
                      <a:gd name="T11" fmla="*/ 14 h 50"/>
                      <a:gd name="T12" fmla="*/ 23 w 44"/>
                      <a:gd name="T13" fmla="*/ 2 h 50"/>
                      <a:gd name="T14" fmla="*/ 33 w 44"/>
                      <a:gd name="T15" fmla="*/ 10 h 50"/>
                      <a:gd name="T16" fmla="*/ 35 w 44"/>
                      <a:gd name="T17" fmla="*/ 0 h 50"/>
                      <a:gd name="T18" fmla="*/ 43 w 44"/>
                      <a:gd name="T19" fmla="*/ 6 h 5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44" h="50">
                        <a:moveTo>
                          <a:pt x="34" y="49"/>
                        </a:moveTo>
                        <a:lnTo>
                          <a:pt x="0" y="21"/>
                        </a:lnTo>
                        <a:lnTo>
                          <a:pt x="2" y="10"/>
                        </a:lnTo>
                        <a:lnTo>
                          <a:pt x="10" y="18"/>
                        </a:lnTo>
                        <a:lnTo>
                          <a:pt x="12" y="7"/>
                        </a:lnTo>
                        <a:lnTo>
                          <a:pt x="20" y="14"/>
                        </a:lnTo>
                        <a:lnTo>
                          <a:pt x="23" y="2"/>
                        </a:lnTo>
                        <a:lnTo>
                          <a:pt x="33" y="10"/>
                        </a:lnTo>
                        <a:lnTo>
                          <a:pt x="35" y="0"/>
                        </a:lnTo>
                        <a:lnTo>
                          <a:pt x="43" y="6"/>
                        </a:lnTo>
                      </a:path>
                    </a:pathLst>
                  </a:custGeom>
                  <a:solidFill>
                    <a:srgbClr val="B2B2B2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endParaRPr>
                  </a:p>
                </p:txBody>
              </p:sp>
              <p:sp>
                <p:nvSpPr>
                  <p:cNvPr id="3982" name="Freeform 2109"/>
                  <p:cNvSpPr>
                    <a:spLocks/>
                  </p:cNvSpPr>
                  <p:nvPr/>
                </p:nvSpPr>
                <p:spPr bwMode="auto">
                  <a:xfrm>
                    <a:off x="2362944" y="74489"/>
                    <a:ext cx="17" cy="17"/>
                  </a:xfrm>
                  <a:custGeom>
                    <a:avLst/>
                    <a:gdLst>
                      <a:gd name="T0" fmla="*/ 0 w 17"/>
                      <a:gd name="T1" fmla="*/ 1 h 17"/>
                      <a:gd name="T2" fmla="*/ 16 w 17"/>
                      <a:gd name="T3" fmla="*/ 0 h 17"/>
                      <a:gd name="T4" fmla="*/ 13 w 17"/>
                      <a:gd name="T5" fmla="*/ 16 h 17"/>
                      <a:gd name="T6" fmla="*/ 0 w 17"/>
                      <a:gd name="T7" fmla="*/ 1 h 1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7" h="17">
                        <a:moveTo>
                          <a:pt x="0" y="1"/>
                        </a:moveTo>
                        <a:lnTo>
                          <a:pt x="16" y="0"/>
                        </a:lnTo>
                        <a:lnTo>
                          <a:pt x="13" y="16"/>
                        </a:lnTo>
                        <a:lnTo>
                          <a:pt x="0" y="1"/>
                        </a:lnTo>
                      </a:path>
                    </a:pathLst>
                  </a:custGeom>
                  <a:solidFill>
                    <a:srgbClr val="DDDDDD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endParaRPr>
                  </a:p>
                </p:txBody>
              </p:sp>
              <p:sp>
                <p:nvSpPr>
                  <p:cNvPr id="3983" name="Freeform 2110"/>
                  <p:cNvSpPr>
                    <a:spLocks/>
                  </p:cNvSpPr>
                  <p:nvPr/>
                </p:nvSpPr>
                <p:spPr bwMode="auto">
                  <a:xfrm>
                    <a:off x="2362953" y="74486"/>
                    <a:ext cx="17" cy="17"/>
                  </a:xfrm>
                  <a:custGeom>
                    <a:avLst/>
                    <a:gdLst>
                      <a:gd name="T0" fmla="*/ 0 w 17"/>
                      <a:gd name="T1" fmla="*/ 2 h 17"/>
                      <a:gd name="T2" fmla="*/ 16 w 17"/>
                      <a:gd name="T3" fmla="*/ 0 h 17"/>
                      <a:gd name="T4" fmla="*/ 13 w 17"/>
                      <a:gd name="T5" fmla="*/ 16 h 17"/>
                      <a:gd name="T6" fmla="*/ 0 w 17"/>
                      <a:gd name="T7" fmla="*/ 2 h 1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7" h="17">
                        <a:moveTo>
                          <a:pt x="0" y="2"/>
                        </a:moveTo>
                        <a:lnTo>
                          <a:pt x="16" y="0"/>
                        </a:lnTo>
                        <a:lnTo>
                          <a:pt x="13" y="16"/>
                        </a:lnTo>
                        <a:lnTo>
                          <a:pt x="0" y="2"/>
                        </a:lnTo>
                      </a:path>
                    </a:pathLst>
                  </a:custGeom>
                  <a:solidFill>
                    <a:srgbClr val="DDDDDD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endParaRPr>
                  </a:p>
                </p:txBody>
              </p:sp>
              <p:sp>
                <p:nvSpPr>
                  <p:cNvPr id="3984" name="Freeform 2111"/>
                  <p:cNvSpPr>
                    <a:spLocks/>
                  </p:cNvSpPr>
                  <p:nvPr/>
                </p:nvSpPr>
                <p:spPr bwMode="auto">
                  <a:xfrm>
                    <a:off x="2362966" y="74482"/>
                    <a:ext cx="17" cy="17"/>
                  </a:xfrm>
                  <a:custGeom>
                    <a:avLst/>
                    <a:gdLst>
                      <a:gd name="T0" fmla="*/ 0 w 17"/>
                      <a:gd name="T1" fmla="*/ 2 h 17"/>
                      <a:gd name="T2" fmla="*/ 16 w 17"/>
                      <a:gd name="T3" fmla="*/ 0 h 17"/>
                      <a:gd name="T4" fmla="*/ 12 w 17"/>
                      <a:gd name="T5" fmla="*/ 16 h 17"/>
                      <a:gd name="T6" fmla="*/ 0 w 17"/>
                      <a:gd name="T7" fmla="*/ 2 h 1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7" h="17">
                        <a:moveTo>
                          <a:pt x="0" y="2"/>
                        </a:moveTo>
                        <a:lnTo>
                          <a:pt x="16" y="0"/>
                        </a:lnTo>
                        <a:lnTo>
                          <a:pt x="12" y="16"/>
                        </a:lnTo>
                        <a:lnTo>
                          <a:pt x="0" y="2"/>
                        </a:lnTo>
                      </a:path>
                    </a:pathLst>
                  </a:custGeom>
                  <a:solidFill>
                    <a:srgbClr val="DDDDDD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endParaRPr>
                  </a:p>
                </p:txBody>
              </p:sp>
              <p:sp>
                <p:nvSpPr>
                  <p:cNvPr id="3985" name="Freeform 2112"/>
                  <p:cNvSpPr>
                    <a:spLocks/>
                  </p:cNvSpPr>
                  <p:nvPr/>
                </p:nvSpPr>
                <p:spPr bwMode="auto">
                  <a:xfrm>
                    <a:off x="2362975" y="74478"/>
                    <a:ext cx="17" cy="17"/>
                  </a:xfrm>
                  <a:custGeom>
                    <a:avLst/>
                    <a:gdLst>
                      <a:gd name="T0" fmla="*/ 0 w 17"/>
                      <a:gd name="T1" fmla="*/ 1 h 17"/>
                      <a:gd name="T2" fmla="*/ 16 w 17"/>
                      <a:gd name="T3" fmla="*/ 0 h 17"/>
                      <a:gd name="T4" fmla="*/ 13 w 17"/>
                      <a:gd name="T5" fmla="*/ 16 h 17"/>
                      <a:gd name="T6" fmla="*/ 0 w 17"/>
                      <a:gd name="T7" fmla="*/ 1 h 1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7" h="17">
                        <a:moveTo>
                          <a:pt x="0" y="1"/>
                        </a:moveTo>
                        <a:lnTo>
                          <a:pt x="16" y="0"/>
                        </a:lnTo>
                        <a:lnTo>
                          <a:pt x="13" y="16"/>
                        </a:lnTo>
                        <a:lnTo>
                          <a:pt x="0" y="1"/>
                        </a:lnTo>
                      </a:path>
                    </a:pathLst>
                  </a:custGeom>
                  <a:solidFill>
                    <a:srgbClr val="DDDDDD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endParaRPr>
                  </a:p>
                </p:txBody>
              </p:sp>
              <p:sp>
                <p:nvSpPr>
                  <p:cNvPr id="3986" name="Freeform 2113"/>
                  <p:cNvSpPr>
                    <a:spLocks/>
                  </p:cNvSpPr>
                  <p:nvPr/>
                </p:nvSpPr>
                <p:spPr bwMode="auto">
                  <a:xfrm>
                    <a:off x="2363042" y="74527"/>
                    <a:ext cx="32" cy="45"/>
                  </a:xfrm>
                  <a:custGeom>
                    <a:avLst/>
                    <a:gdLst>
                      <a:gd name="T0" fmla="*/ 6 w 32"/>
                      <a:gd name="T1" fmla="*/ 0 h 45"/>
                      <a:gd name="T2" fmla="*/ 0 w 32"/>
                      <a:gd name="T3" fmla="*/ 25 h 45"/>
                      <a:gd name="T4" fmla="*/ 25 w 32"/>
                      <a:gd name="T5" fmla="*/ 44 h 45"/>
                      <a:gd name="T6" fmla="*/ 31 w 32"/>
                      <a:gd name="T7" fmla="*/ 22 h 45"/>
                      <a:gd name="T8" fmla="*/ 5 w 32"/>
                      <a:gd name="T9" fmla="*/ 5 h 4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2" h="45">
                        <a:moveTo>
                          <a:pt x="6" y="0"/>
                        </a:moveTo>
                        <a:lnTo>
                          <a:pt x="0" y="25"/>
                        </a:lnTo>
                        <a:lnTo>
                          <a:pt x="25" y="44"/>
                        </a:lnTo>
                        <a:lnTo>
                          <a:pt x="31" y="22"/>
                        </a:lnTo>
                        <a:lnTo>
                          <a:pt x="5" y="5"/>
                        </a:lnTo>
                      </a:path>
                    </a:pathLst>
                  </a:custGeom>
                  <a:solidFill>
                    <a:srgbClr val="B2B2B2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endParaRPr>
                  </a:p>
                </p:txBody>
              </p:sp>
              <p:sp>
                <p:nvSpPr>
                  <p:cNvPr id="3987" name="Freeform 2114"/>
                  <p:cNvSpPr>
                    <a:spLocks/>
                  </p:cNvSpPr>
                  <p:nvPr/>
                </p:nvSpPr>
                <p:spPr bwMode="auto">
                  <a:xfrm>
                    <a:off x="2363067" y="74553"/>
                    <a:ext cx="23" cy="23"/>
                  </a:xfrm>
                  <a:custGeom>
                    <a:avLst/>
                    <a:gdLst>
                      <a:gd name="T0" fmla="*/ 0 w 23"/>
                      <a:gd name="T1" fmla="*/ 18 h 23"/>
                      <a:gd name="T2" fmla="*/ 17 w 23"/>
                      <a:gd name="T3" fmla="*/ 22 h 23"/>
                      <a:gd name="T4" fmla="*/ 22 w 23"/>
                      <a:gd name="T5" fmla="*/ 3 h 23"/>
                      <a:gd name="T6" fmla="*/ 5 w 23"/>
                      <a:gd name="T7" fmla="*/ 0 h 23"/>
                      <a:gd name="T8" fmla="*/ 0 w 23"/>
                      <a:gd name="T9" fmla="*/ 18 h 2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3" h="23">
                        <a:moveTo>
                          <a:pt x="0" y="18"/>
                        </a:moveTo>
                        <a:lnTo>
                          <a:pt x="17" y="22"/>
                        </a:lnTo>
                        <a:lnTo>
                          <a:pt x="22" y="3"/>
                        </a:lnTo>
                        <a:lnTo>
                          <a:pt x="5" y="0"/>
                        </a:lnTo>
                        <a:lnTo>
                          <a:pt x="0" y="18"/>
                        </a:lnTo>
                      </a:path>
                    </a:pathLst>
                  </a:custGeom>
                  <a:solidFill>
                    <a:srgbClr val="DDDDDD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endParaRPr>
                  </a:p>
                </p:txBody>
              </p:sp>
              <p:sp>
                <p:nvSpPr>
                  <p:cNvPr id="3988" name="Freeform 2115"/>
                  <p:cNvSpPr>
                    <a:spLocks/>
                  </p:cNvSpPr>
                  <p:nvPr/>
                </p:nvSpPr>
                <p:spPr bwMode="auto">
                  <a:xfrm>
                    <a:off x="2363049" y="74524"/>
                    <a:ext cx="43" cy="33"/>
                  </a:xfrm>
                  <a:custGeom>
                    <a:avLst/>
                    <a:gdLst>
                      <a:gd name="T0" fmla="*/ 0 w 43"/>
                      <a:gd name="T1" fmla="*/ 0 h 33"/>
                      <a:gd name="T2" fmla="*/ 0 w 43"/>
                      <a:gd name="T3" fmla="*/ 8 h 33"/>
                      <a:gd name="T4" fmla="*/ 24 w 43"/>
                      <a:gd name="T5" fmla="*/ 28 h 33"/>
                      <a:gd name="T6" fmla="*/ 42 w 43"/>
                      <a:gd name="T7" fmla="*/ 32 h 33"/>
                      <a:gd name="T8" fmla="*/ 0 w 43"/>
                      <a:gd name="T9" fmla="*/ 0 h 3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3" h="33">
                        <a:moveTo>
                          <a:pt x="0" y="0"/>
                        </a:moveTo>
                        <a:lnTo>
                          <a:pt x="0" y="8"/>
                        </a:lnTo>
                        <a:lnTo>
                          <a:pt x="24" y="28"/>
                        </a:lnTo>
                        <a:lnTo>
                          <a:pt x="42" y="32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DDDDDD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endParaRPr>
                  </a:p>
                </p:txBody>
              </p:sp>
            </p:grpSp>
            <p:grpSp>
              <p:nvGrpSpPr>
                <p:cNvPr id="3960" name="Group 2116"/>
                <p:cNvGrpSpPr>
                  <a:grpSpLocks/>
                </p:cNvGrpSpPr>
                <p:nvPr/>
              </p:nvGrpSpPr>
              <p:grpSpPr bwMode="auto">
                <a:xfrm>
                  <a:off x="2363172" y="74622"/>
                  <a:ext cx="84" cy="93"/>
                  <a:chOff x="2363172" y="74622"/>
                  <a:chExt cx="84" cy="93"/>
                </a:xfrm>
              </p:grpSpPr>
              <p:sp>
                <p:nvSpPr>
                  <p:cNvPr id="3961" name="Freeform 2117"/>
                  <p:cNvSpPr>
                    <a:spLocks/>
                  </p:cNvSpPr>
                  <p:nvPr/>
                </p:nvSpPr>
                <p:spPr bwMode="auto">
                  <a:xfrm>
                    <a:off x="2363172" y="74627"/>
                    <a:ext cx="47" cy="88"/>
                  </a:xfrm>
                  <a:custGeom>
                    <a:avLst/>
                    <a:gdLst>
                      <a:gd name="T0" fmla="*/ 14 w 47"/>
                      <a:gd name="T1" fmla="*/ 0 h 88"/>
                      <a:gd name="T2" fmla="*/ 27 w 47"/>
                      <a:gd name="T3" fmla="*/ 8 h 88"/>
                      <a:gd name="T4" fmla="*/ 22 w 47"/>
                      <a:gd name="T5" fmla="*/ 30 h 88"/>
                      <a:gd name="T6" fmla="*/ 36 w 47"/>
                      <a:gd name="T7" fmla="*/ 39 h 88"/>
                      <a:gd name="T8" fmla="*/ 32 w 47"/>
                      <a:gd name="T9" fmla="*/ 57 h 88"/>
                      <a:gd name="T10" fmla="*/ 46 w 47"/>
                      <a:gd name="T11" fmla="*/ 65 h 88"/>
                      <a:gd name="T12" fmla="*/ 42 w 47"/>
                      <a:gd name="T13" fmla="*/ 87 h 88"/>
                      <a:gd name="T14" fmla="*/ 0 w 47"/>
                      <a:gd name="T15" fmla="*/ 58 h 88"/>
                      <a:gd name="T16" fmla="*/ 14 w 47"/>
                      <a:gd name="T17" fmla="*/ 0 h 88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47" h="88">
                        <a:moveTo>
                          <a:pt x="14" y="0"/>
                        </a:moveTo>
                        <a:lnTo>
                          <a:pt x="27" y="8"/>
                        </a:lnTo>
                        <a:lnTo>
                          <a:pt x="22" y="30"/>
                        </a:lnTo>
                        <a:lnTo>
                          <a:pt x="36" y="39"/>
                        </a:lnTo>
                        <a:lnTo>
                          <a:pt x="32" y="57"/>
                        </a:lnTo>
                        <a:lnTo>
                          <a:pt x="46" y="65"/>
                        </a:lnTo>
                        <a:lnTo>
                          <a:pt x="42" y="87"/>
                        </a:lnTo>
                        <a:lnTo>
                          <a:pt x="0" y="58"/>
                        </a:lnTo>
                        <a:lnTo>
                          <a:pt x="14" y="0"/>
                        </a:lnTo>
                      </a:path>
                    </a:pathLst>
                  </a:custGeom>
                  <a:solidFill>
                    <a:srgbClr val="B2B2B2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endParaRPr>
                  </a:p>
                </p:txBody>
              </p:sp>
              <p:sp>
                <p:nvSpPr>
                  <p:cNvPr id="3962" name="Freeform 2118"/>
                  <p:cNvSpPr>
                    <a:spLocks/>
                  </p:cNvSpPr>
                  <p:nvPr/>
                </p:nvSpPr>
                <p:spPr bwMode="auto">
                  <a:xfrm>
                    <a:off x="2363195" y="74631"/>
                    <a:ext cx="43" cy="28"/>
                  </a:xfrm>
                  <a:custGeom>
                    <a:avLst/>
                    <a:gdLst>
                      <a:gd name="T0" fmla="*/ 4 w 43"/>
                      <a:gd name="T1" fmla="*/ 5 h 28"/>
                      <a:gd name="T2" fmla="*/ 42 w 43"/>
                      <a:gd name="T3" fmla="*/ 0 h 28"/>
                      <a:gd name="T4" fmla="*/ 37 w 43"/>
                      <a:gd name="T5" fmla="*/ 20 h 28"/>
                      <a:gd name="T6" fmla="*/ 0 w 43"/>
                      <a:gd name="T7" fmla="*/ 27 h 28"/>
                      <a:gd name="T8" fmla="*/ 4 w 43"/>
                      <a:gd name="T9" fmla="*/ 5 h 2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3" h="28">
                        <a:moveTo>
                          <a:pt x="4" y="5"/>
                        </a:moveTo>
                        <a:lnTo>
                          <a:pt x="42" y="0"/>
                        </a:lnTo>
                        <a:lnTo>
                          <a:pt x="37" y="20"/>
                        </a:lnTo>
                        <a:lnTo>
                          <a:pt x="0" y="27"/>
                        </a:lnTo>
                        <a:lnTo>
                          <a:pt x="4" y="5"/>
                        </a:lnTo>
                      </a:path>
                    </a:pathLst>
                  </a:custGeom>
                  <a:solidFill>
                    <a:srgbClr val="DDDDDD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endParaRPr>
                  </a:p>
                </p:txBody>
              </p:sp>
              <p:sp>
                <p:nvSpPr>
                  <p:cNvPr id="3963" name="Freeform 2119"/>
                  <p:cNvSpPr>
                    <a:spLocks/>
                  </p:cNvSpPr>
                  <p:nvPr/>
                </p:nvSpPr>
                <p:spPr bwMode="auto">
                  <a:xfrm>
                    <a:off x="2363205" y="74661"/>
                    <a:ext cx="41" cy="24"/>
                  </a:xfrm>
                  <a:custGeom>
                    <a:avLst/>
                    <a:gdLst>
                      <a:gd name="T0" fmla="*/ 0 w 41"/>
                      <a:gd name="T1" fmla="*/ 23 h 24"/>
                      <a:gd name="T2" fmla="*/ 36 w 41"/>
                      <a:gd name="T3" fmla="*/ 15 h 24"/>
                      <a:gd name="T4" fmla="*/ 40 w 41"/>
                      <a:gd name="T5" fmla="*/ 0 h 24"/>
                      <a:gd name="T6" fmla="*/ 3 w 41"/>
                      <a:gd name="T7" fmla="*/ 6 h 24"/>
                      <a:gd name="T8" fmla="*/ 0 w 41"/>
                      <a:gd name="T9" fmla="*/ 23 h 2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1" h="24">
                        <a:moveTo>
                          <a:pt x="0" y="23"/>
                        </a:moveTo>
                        <a:lnTo>
                          <a:pt x="36" y="15"/>
                        </a:lnTo>
                        <a:lnTo>
                          <a:pt x="40" y="0"/>
                        </a:lnTo>
                        <a:lnTo>
                          <a:pt x="3" y="6"/>
                        </a:lnTo>
                        <a:lnTo>
                          <a:pt x="0" y="23"/>
                        </a:lnTo>
                      </a:path>
                    </a:pathLst>
                  </a:custGeom>
                  <a:solidFill>
                    <a:srgbClr val="DDDDDD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endParaRPr>
                  </a:p>
                </p:txBody>
              </p:sp>
              <p:sp>
                <p:nvSpPr>
                  <p:cNvPr id="3964" name="Freeform 2120"/>
                  <p:cNvSpPr>
                    <a:spLocks/>
                  </p:cNvSpPr>
                  <p:nvPr/>
                </p:nvSpPr>
                <p:spPr bwMode="auto">
                  <a:xfrm>
                    <a:off x="2363214" y="74685"/>
                    <a:ext cx="42" cy="30"/>
                  </a:xfrm>
                  <a:custGeom>
                    <a:avLst/>
                    <a:gdLst>
                      <a:gd name="T0" fmla="*/ 0 w 42"/>
                      <a:gd name="T1" fmla="*/ 29 h 30"/>
                      <a:gd name="T2" fmla="*/ 35 w 42"/>
                      <a:gd name="T3" fmla="*/ 19 h 30"/>
                      <a:gd name="T4" fmla="*/ 41 w 42"/>
                      <a:gd name="T5" fmla="*/ 0 h 30"/>
                      <a:gd name="T6" fmla="*/ 4 w 42"/>
                      <a:gd name="T7" fmla="*/ 7 h 30"/>
                      <a:gd name="T8" fmla="*/ 0 w 42"/>
                      <a:gd name="T9" fmla="*/ 29 h 3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2" h="30">
                        <a:moveTo>
                          <a:pt x="0" y="29"/>
                        </a:moveTo>
                        <a:lnTo>
                          <a:pt x="35" y="19"/>
                        </a:lnTo>
                        <a:lnTo>
                          <a:pt x="41" y="0"/>
                        </a:lnTo>
                        <a:lnTo>
                          <a:pt x="4" y="7"/>
                        </a:lnTo>
                        <a:lnTo>
                          <a:pt x="0" y="29"/>
                        </a:lnTo>
                      </a:path>
                    </a:pathLst>
                  </a:custGeom>
                  <a:solidFill>
                    <a:srgbClr val="DDDDDD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endParaRPr>
                  </a:p>
                </p:txBody>
              </p:sp>
              <p:sp>
                <p:nvSpPr>
                  <p:cNvPr id="3965" name="Freeform 2121"/>
                  <p:cNvSpPr>
                    <a:spLocks/>
                  </p:cNvSpPr>
                  <p:nvPr/>
                </p:nvSpPr>
                <p:spPr bwMode="auto">
                  <a:xfrm>
                    <a:off x="2363185" y="74622"/>
                    <a:ext cx="53" cy="17"/>
                  </a:xfrm>
                  <a:custGeom>
                    <a:avLst/>
                    <a:gdLst>
                      <a:gd name="T0" fmla="*/ 0 w 53"/>
                      <a:gd name="T1" fmla="*/ 6 h 17"/>
                      <a:gd name="T2" fmla="*/ 13 w 53"/>
                      <a:gd name="T3" fmla="*/ 16 h 17"/>
                      <a:gd name="T4" fmla="*/ 52 w 53"/>
                      <a:gd name="T5" fmla="*/ 9 h 17"/>
                      <a:gd name="T6" fmla="*/ 38 w 53"/>
                      <a:gd name="T7" fmla="*/ 0 h 17"/>
                      <a:gd name="T8" fmla="*/ 0 w 53"/>
                      <a:gd name="T9" fmla="*/ 4 h 1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53" h="17">
                        <a:moveTo>
                          <a:pt x="0" y="6"/>
                        </a:moveTo>
                        <a:lnTo>
                          <a:pt x="13" y="16"/>
                        </a:lnTo>
                        <a:lnTo>
                          <a:pt x="52" y="9"/>
                        </a:lnTo>
                        <a:lnTo>
                          <a:pt x="38" y="0"/>
                        </a:lnTo>
                        <a:lnTo>
                          <a:pt x="0" y="4"/>
                        </a:lnTo>
                      </a:path>
                    </a:pathLst>
                  </a:custGeom>
                  <a:solidFill>
                    <a:srgbClr val="DDDDDD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endParaRPr>
                  </a:p>
                </p:txBody>
              </p:sp>
              <p:sp>
                <p:nvSpPr>
                  <p:cNvPr id="3966" name="Freeform 2122"/>
                  <p:cNvSpPr>
                    <a:spLocks/>
                  </p:cNvSpPr>
                  <p:nvPr/>
                </p:nvSpPr>
                <p:spPr bwMode="auto">
                  <a:xfrm>
                    <a:off x="2363195" y="74653"/>
                    <a:ext cx="52" cy="17"/>
                  </a:xfrm>
                  <a:custGeom>
                    <a:avLst/>
                    <a:gdLst>
                      <a:gd name="T0" fmla="*/ 0 w 52"/>
                      <a:gd name="T1" fmla="*/ 7 h 17"/>
                      <a:gd name="T2" fmla="*/ 13 w 52"/>
                      <a:gd name="T3" fmla="*/ 16 h 17"/>
                      <a:gd name="T4" fmla="*/ 51 w 52"/>
                      <a:gd name="T5" fmla="*/ 9 h 17"/>
                      <a:gd name="T6" fmla="*/ 38 w 52"/>
                      <a:gd name="T7" fmla="*/ 0 h 17"/>
                      <a:gd name="T8" fmla="*/ 0 w 52"/>
                      <a:gd name="T9" fmla="*/ 5 h 1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52" h="17">
                        <a:moveTo>
                          <a:pt x="0" y="7"/>
                        </a:moveTo>
                        <a:lnTo>
                          <a:pt x="13" y="16"/>
                        </a:lnTo>
                        <a:lnTo>
                          <a:pt x="51" y="9"/>
                        </a:lnTo>
                        <a:lnTo>
                          <a:pt x="38" y="0"/>
                        </a:lnTo>
                        <a:lnTo>
                          <a:pt x="0" y="5"/>
                        </a:lnTo>
                      </a:path>
                    </a:pathLst>
                  </a:custGeom>
                  <a:solidFill>
                    <a:srgbClr val="DDDDDD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endParaRPr>
                  </a:p>
                </p:txBody>
              </p:sp>
              <p:sp>
                <p:nvSpPr>
                  <p:cNvPr id="3967" name="Freeform 2123"/>
                  <p:cNvSpPr>
                    <a:spLocks/>
                  </p:cNvSpPr>
                  <p:nvPr/>
                </p:nvSpPr>
                <p:spPr bwMode="auto">
                  <a:xfrm>
                    <a:off x="2363205" y="74678"/>
                    <a:ext cx="51" cy="17"/>
                  </a:xfrm>
                  <a:custGeom>
                    <a:avLst/>
                    <a:gdLst>
                      <a:gd name="T0" fmla="*/ 0 w 51"/>
                      <a:gd name="T1" fmla="*/ 7 h 17"/>
                      <a:gd name="T2" fmla="*/ 13 w 51"/>
                      <a:gd name="T3" fmla="*/ 16 h 17"/>
                      <a:gd name="T4" fmla="*/ 50 w 51"/>
                      <a:gd name="T5" fmla="*/ 9 h 17"/>
                      <a:gd name="T6" fmla="*/ 37 w 51"/>
                      <a:gd name="T7" fmla="*/ 0 h 17"/>
                      <a:gd name="T8" fmla="*/ 0 w 51"/>
                      <a:gd name="T9" fmla="*/ 7 h 1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51" h="17">
                        <a:moveTo>
                          <a:pt x="0" y="7"/>
                        </a:moveTo>
                        <a:lnTo>
                          <a:pt x="13" y="16"/>
                        </a:lnTo>
                        <a:lnTo>
                          <a:pt x="50" y="9"/>
                        </a:lnTo>
                        <a:lnTo>
                          <a:pt x="37" y="0"/>
                        </a:lnTo>
                        <a:lnTo>
                          <a:pt x="0" y="7"/>
                        </a:lnTo>
                      </a:path>
                    </a:pathLst>
                  </a:custGeom>
                  <a:solidFill>
                    <a:srgbClr val="DDDDDD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endParaRPr>
                  </a:p>
                </p:txBody>
              </p:sp>
            </p:grpSp>
          </p:grpSp>
          <p:sp>
            <p:nvSpPr>
              <p:cNvPr id="3933" name="Oval 2124"/>
              <p:cNvSpPr>
                <a:spLocks noChangeArrowheads="1"/>
              </p:cNvSpPr>
              <p:nvPr/>
            </p:nvSpPr>
            <p:spPr bwMode="auto">
              <a:xfrm rot="780000">
                <a:off x="2363053" y="74593"/>
                <a:ext cx="32" cy="0"/>
              </a:xfrm>
              <a:prstGeom prst="ellipse">
                <a:avLst/>
              </a:prstGeom>
              <a:solidFill>
                <a:srgbClr val="DDDDDD"/>
              </a:solidFill>
              <a:ln w="6350">
                <a:solidFill>
                  <a:srgbClr val="DDDDD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934" name="Freeform 2125"/>
              <p:cNvSpPr>
                <a:spLocks/>
              </p:cNvSpPr>
              <p:nvPr/>
            </p:nvSpPr>
            <p:spPr bwMode="auto">
              <a:xfrm>
                <a:off x="2362960" y="74572"/>
                <a:ext cx="88" cy="22"/>
              </a:xfrm>
              <a:custGeom>
                <a:avLst/>
                <a:gdLst>
                  <a:gd name="T0" fmla="*/ 87 w 88"/>
                  <a:gd name="T1" fmla="*/ 21 h 22"/>
                  <a:gd name="T2" fmla="*/ 0 w 88"/>
                  <a:gd name="T3" fmla="*/ 7 h 22"/>
                  <a:gd name="T4" fmla="*/ 0 w 88"/>
                  <a:gd name="T5" fmla="*/ 0 h 22"/>
                  <a:gd name="T6" fmla="*/ 85 w 88"/>
                  <a:gd name="T7" fmla="*/ 16 h 22"/>
                  <a:gd name="T8" fmla="*/ 87 w 88"/>
                  <a:gd name="T9" fmla="*/ 21 h 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8" h="22">
                    <a:moveTo>
                      <a:pt x="87" y="21"/>
                    </a:moveTo>
                    <a:lnTo>
                      <a:pt x="0" y="7"/>
                    </a:lnTo>
                    <a:lnTo>
                      <a:pt x="0" y="0"/>
                    </a:lnTo>
                    <a:lnTo>
                      <a:pt x="85" y="16"/>
                    </a:lnTo>
                    <a:lnTo>
                      <a:pt x="87" y="21"/>
                    </a:lnTo>
                  </a:path>
                </a:pathLst>
              </a:custGeom>
              <a:solidFill>
                <a:srgbClr val="DDDDDD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935" name="Freeform 2126"/>
              <p:cNvSpPr>
                <a:spLocks/>
              </p:cNvSpPr>
              <p:nvPr/>
            </p:nvSpPr>
            <p:spPr bwMode="auto">
              <a:xfrm>
                <a:off x="2362962" y="74561"/>
                <a:ext cx="89" cy="23"/>
              </a:xfrm>
              <a:custGeom>
                <a:avLst/>
                <a:gdLst>
                  <a:gd name="T0" fmla="*/ 88 w 89"/>
                  <a:gd name="T1" fmla="*/ 22 h 23"/>
                  <a:gd name="T2" fmla="*/ 0 w 89"/>
                  <a:gd name="T3" fmla="*/ 8 h 23"/>
                  <a:gd name="T4" fmla="*/ 0 w 89"/>
                  <a:gd name="T5" fmla="*/ 0 h 23"/>
                  <a:gd name="T6" fmla="*/ 87 w 89"/>
                  <a:gd name="T7" fmla="*/ 16 h 23"/>
                  <a:gd name="T8" fmla="*/ 88 w 89"/>
                  <a:gd name="T9" fmla="*/ 22 h 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9" h="23">
                    <a:moveTo>
                      <a:pt x="88" y="22"/>
                    </a:moveTo>
                    <a:lnTo>
                      <a:pt x="0" y="8"/>
                    </a:lnTo>
                    <a:lnTo>
                      <a:pt x="0" y="0"/>
                    </a:lnTo>
                    <a:lnTo>
                      <a:pt x="87" y="16"/>
                    </a:lnTo>
                    <a:lnTo>
                      <a:pt x="88" y="22"/>
                    </a:lnTo>
                  </a:path>
                </a:pathLst>
              </a:custGeom>
              <a:solidFill>
                <a:srgbClr val="DDDDDD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936" name="Freeform 2127"/>
              <p:cNvSpPr>
                <a:spLocks/>
              </p:cNvSpPr>
              <p:nvPr/>
            </p:nvSpPr>
            <p:spPr bwMode="auto">
              <a:xfrm>
                <a:off x="2362973" y="74553"/>
                <a:ext cx="78" cy="20"/>
              </a:xfrm>
              <a:custGeom>
                <a:avLst/>
                <a:gdLst>
                  <a:gd name="T0" fmla="*/ 77 w 78"/>
                  <a:gd name="T1" fmla="*/ 19 h 20"/>
                  <a:gd name="T2" fmla="*/ 0 w 78"/>
                  <a:gd name="T3" fmla="*/ 6 h 20"/>
                  <a:gd name="T4" fmla="*/ 1 w 78"/>
                  <a:gd name="T5" fmla="*/ 0 h 20"/>
                  <a:gd name="T6" fmla="*/ 77 w 78"/>
                  <a:gd name="T7" fmla="*/ 13 h 20"/>
                  <a:gd name="T8" fmla="*/ 77 w 78"/>
                  <a:gd name="T9" fmla="*/ 19 h 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8" h="20">
                    <a:moveTo>
                      <a:pt x="77" y="19"/>
                    </a:moveTo>
                    <a:lnTo>
                      <a:pt x="0" y="6"/>
                    </a:lnTo>
                    <a:lnTo>
                      <a:pt x="1" y="0"/>
                    </a:lnTo>
                    <a:lnTo>
                      <a:pt x="77" y="13"/>
                    </a:lnTo>
                    <a:lnTo>
                      <a:pt x="77" y="19"/>
                    </a:lnTo>
                  </a:path>
                </a:pathLst>
              </a:custGeom>
              <a:solidFill>
                <a:srgbClr val="DDDDDD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937" name="Freeform 2128"/>
              <p:cNvSpPr>
                <a:spLocks/>
              </p:cNvSpPr>
              <p:nvPr/>
            </p:nvSpPr>
            <p:spPr bwMode="auto">
              <a:xfrm>
                <a:off x="2362962" y="74554"/>
                <a:ext cx="18" cy="17"/>
              </a:xfrm>
              <a:custGeom>
                <a:avLst/>
                <a:gdLst>
                  <a:gd name="T0" fmla="*/ 13 w 18"/>
                  <a:gd name="T1" fmla="*/ 0 h 17"/>
                  <a:gd name="T2" fmla="*/ 0 w 18"/>
                  <a:gd name="T3" fmla="*/ 13 h 17"/>
                  <a:gd name="T4" fmla="*/ 5 w 18"/>
                  <a:gd name="T5" fmla="*/ 16 h 17"/>
                  <a:gd name="T6" fmla="*/ 17 w 18"/>
                  <a:gd name="T7" fmla="*/ 2 h 17"/>
                  <a:gd name="T8" fmla="*/ 13 w 18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" h="17">
                    <a:moveTo>
                      <a:pt x="13" y="0"/>
                    </a:moveTo>
                    <a:lnTo>
                      <a:pt x="0" y="13"/>
                    </a:lnTo>
                    <a:lnTo>
                      <a:pt x="5" y="16"/>
                    </a:lnTo>
                    <a:lnTo>
                      <a:pt x="17" y="2"/>
                    </a:lnTo>
                    <a:lnTo>
                      <a:pt x="13" y="0"/>
                    </a:lnTo>
                  </a:path>
                </a:pathLst>
              </a:custGeom>
              <a:solidFill>
                <a:srgbClr val="DDDDDD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938" name="Freeform 2129"/>
              <p:cNvSpPr>
                <a:spLocks/>
              </p:cNvSpPr>
              <p:nvPr/>
            </p:nvSpPr>
            <p:spPr bwMode="auto">
              <a:xfrm>
                <a:off x="2362981" y="74557"/>
                <a:ext cx="17" cy="17"/>
              </a:xfrm>
              <a:custGeom>
                <a:avLst/>
                <a:gdLst>
                  <a:gd name="T0" fmla="*/ 13 w 17"/>
                  <a:gd name="T1" fmla="*/ 0 h 17"/>
                  <a:gd name="T2" fmla="*/ 0 w 17"/>
                  <a:gd name="T3" fmla="*/ 14 h 17"/>
                  <a:gd name="T4" fmla="*/ 4 w 17"/>
                  <a:gd name="T5" fmla="*/ 16 h 17"/>
                  <a:gd name="T6" fmla="*/ 16 w 17"/>
                  <a:gd name="T7" fmla="*/ 2 h 17"/>
                  <a:gd name="T8" fmla="*/ 13 w 17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13" y="0"/>
                    </a:moveTo>
                    <a:lnTo>
                      <a:pt x="0" y="14"/>
                    </a:lnTo>
                    <a:lnTo>
                      <a:pt x="4" y="16"/>
                    </a:lnTo>
                    <a:lnTo>
                      <a:pt x="16" y="2"/>
                    </a:lnTo>
                    <a:lnTo>
                      <a:pt x="13" y="0"/>
                    </a:lnTo>
                  </a:path>
                </a:pathLst>
              </a:custGeom>
              <a:solidFill>
                <a:srgbClr val="DDDDDD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939" name="Freeform 2130"/>
              <p:cNvSpPr>
                <a:spLocks/>
              </p:cNvSpPr>
              <p:nvPr/>
            </p:nvSpPr>
            <p:spPr bwMode="auto">
              <a:xfrm>
                <a:off x="2362999" y="74560"/>
                <a:ext cx="17" cy="17"/>
              </a:xfrm>
              <a:custGeom>
                <a:avLst/>
                <a:gdLst>
                  <a:gd name="T0" fmla="*/ 12 w 17"/>
                  <a:gd name="T1" fmla="*/ 0 h 17"/>
                  <a:gd name="T2" fmla="*/ 0 w 17"/>
                  <a:gd name="T3" fmla="*/ 15 h 17"/>
                  <a:gd name="T4" fmla="*/ 4 w 17"/>
                  <a:gd name="T5" fmla="*/ 16 h 17"/>
                  <a:gd name="T6" fmla="*/ 16 w 17"/>
                  <a:gd name="T7" fmla="*/ 1 h 17"/>
                  <a:gd name="T8" fmla="*/ 12 w 17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12" y="0"/>
                    </a:moveTo>
                    <a:lnTo>
                      <a:pt x="0" y="15"/>
                    </a:lnTo>
                    <a:lnTo>
                      <a:pt x="4" y="16"/>
                    </a:lnTo>
                    <a:lnTo>
                      <a:pt x="16" y="1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DDDDDD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940" name="Freeform 2131"/>
              <p:cNvSpPr>
                <a:spLocks/>
              </p:cNvSpPr>
              <p:nvPr/>
            </p:nvSpPr>
            <p:spPr bwMode="auto">
              <a:xfrm>
                <a:off x="2363021" y="74562"/>
                <a:ext cx="17" cy="17"/>
              </a:xfrm>
              <a:custGeom>
                <a:avLst/>
                <a:gdLst>
                  <a:gd name="T0" fmla="*/ 12 w 17"/>
                  <a:gd name="T1" fmla="*/ 0 h 17"/>
                  <a:gd name="T2" fmla="*/ 0 w 17"/>
                  <a:gd name="T3" fmla="*/ 14 h 17"/>
                  <a:gd name="T4" fmla="*/ 4 w 17"/>
                  <a:gd name="T5" fmla="*/ 16 h 17"/>
                  <a:gd name="T6" fmla="*/ 16 w 17"/>
                  <a:gd name="T7" fmla="*/ 2 h 17"/>
                  <a:gd name="T8" fmla="*/ 12 w 17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12" y="0"/>
                    </a:moveTo>
                    <a:lnTo>
                      <a:pt x="0" y="14"/>
                    </a:lnTo>
                    <a:lnTo>
                      <a:pt x="4" y="16"/>
                    </a:lnTo>
                    <a:lnTo>
                      <a:pt x="16" y="2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DDDDDD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941" name="Freeform 2132"/>
              <p:cNvSpPr>
                <a:spLocks/>
              </p:cNvSpPr>
              <p:nvPr/>
            </p:nvSpPr>
            <p:spPr bwMode="auto">
              <a:xfrm>
                <a:off x="2362958" y="74566"/>
                <a:ext cx="17" cy="17"/>
              </a:xfrm>
              <a:custGeom>
                <a:avLst/>
                <a:gdLst>
                  <a:gd name="T0" fmla="*/ 12 w 17"/>
                  <a:gd name="T1" fmla="*/ 0 h 17"/>
                  <a:gd name="T2" fmla="*/ 0 w 17"/>
                  <a:gd name="T3" fmla="*/ 15 h 17"/>
                  <a:gd name="T4" fmla="*/ 4 w 17"/>
                  <a:gd name="T5" fmla="*/ 16 h 17"/>
                  <a:gd name="T6" fmla="*/ 16 w 17"/>
                  <a:gd name="T7" fmla="*/ 3 h 17"/>
                  <a:gd name="T8" fmla="*/ 12 w 17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12" y="0"/>
                    </a:moveTo>
                    <a:lnTo>
                      <a:pt x="0" y="15"/>
                    </a:lnTo>
                    <a:lnTo>
                      <a:pt x="4" y="16"/>
                    </a:lnTo>
                    <a:lnTo>
                      <a:pt x="16" y="3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DDDDDD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942" name="Freeform 2133"/>
              <p:cNvSpPr>
                <a:spLocks/>
              </p:cNvSpPr>
              <p:nvPr/>
            </p:nvSpPr>
            <p:spPr bwMode="auto">
              <a:xfrm>
                <a:off x="2362977" y="74569"/>
                <a:ext cx="17" cy="17"/>
              </a:xfrm>
              <a:custGeom>
                <a:avLst/>
                <a:gdLst>
                  <a:gd name="T0" fmla="*/ 12 w 17"/>
                  <a:gd name="T1" fmla="*/ 0 h 17"/>
                  <a:gd name="T2" fmla="*/ 0 w 17"/>
                  <a:gd name="T3" fmla="*/ 13 h 17"/>
                  <a:gd name="T4" fmla="*/ 4 w 17"/>
                  <a:gd name="T5" fmla="*/ 16 h 17"/>
                  <a:gd name="T6" fmla="*/ 16 w 17"/>
                  <a:gd name="T7" fmla="*/ 4 h 17"/>
                  <a:gd name="T8" fmla="*/ 12 w 17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12" y="0"/>
                    </a:moveTo>
                    <a:lnTo>
                      <a:pt x="0" y="13"/>
                    </a:lnTo>
                    <a:lnTo>
                      <a:pt x="4" y="16"/>
                    </a:lnTo>
                    <a:lnTo>
                      <a:pt x="16" y="4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DDDDDD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943" name="Freeform 2134"/>
              <p:cNvSpPr>
                <a:spLocks/>
              </p:cNvSpPr>
              <p:nvPr/>
            </p:nvSpPr>
            <p:spPr bwMode="auto">
              <a:xfrm>
                <a:off x="2362995" y="74572"/>
                <a:ext cx="17" cy="17"/>
              </a:xfrm>
              <a:custGeom>
                <a:avLst/>
                <a:gdLst>
                  <a:gd name="T0" fmla="*/ 13 w 17"/>
                  <a:gd name="T1" fmla="*/ 0 h 17"/>
                  <a:gd name="T2" fmla="*/ 0 w 17"/>
                  <a:gd name="T3" fmla="*/ 15 h 17"/>
                  <a:gd name="T4" fmla="*/ 4 w 17"/>
                  <a:gd name="T5" fmla="*/ 16 h 17"/>
                  <a:gd name="T6" fmla="*/ 16 w 17"/>
                  <a:gd name="T7" fmla="*/ 3 h 17"/>
                  <a:gd name="T8" fmla="*/ 13 w 17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13" y="0"/>
                    </a:moveTo>
                    <a:lnTo>
                      <a:pt x="0" y="15"/>
                    </a:lnTo>
                    <a:lnTo>
                      <a:pt x="4" y="16"/>
                    </a:lnTo>
                    <a:lnTo>
                      <a:pt x="16" y="3"/>
                    </a:lnTo>
                    <a:lnTo>
                      <a:pt x="13" y="0"/>
                    </a:lnTo>
                  </a:path>
                </a:pathLst>
              </a:custGeom>
              <a:solidFill>
                <a:srgbClr val="DDDDDD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944" name="Freeform 2135"/>
              <p:cNvSpPr>
                <a:spLocks/>
              </p:cNvSpPr>
              <p:nvPr/>
            </p:nvSpPr>
            <p:spPr bwMode="auto">
              <a:xfrm>
                <a:off x="2363014" y="74574"/>
                <a:ext cx="17" cy="17"/>
              </a:xfrm>
              <a:custGeom>
                <a:avLst/>
                <a:gdLst>
                  <a:gd name="T0" fmla="*/ 13 w 17"/>
                  <a:gd name="T1" fmla="*/ 0 h 17"/>
                  <a:gd name="T2" fmla="*/ 0 w 17"/>
                  <a:gd name="T3" fmla="*/ 14 h 17"/>
                  <a:gd name="T4" fmla="*/ 4 w 17"/>
                  <a:gd name="T5" fmla="*/ 16 h 17"/>
                  <a:gd name="T6" fmla="*/ 16 w 17"/>
                  <a:gd name="T7" fmla="*/ 2 h 17"/>
                  <a:gd name="T8" fmla="*/ 13 w 17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13" y="0"/>
                    </a:moveTo>
                    <a:lnTo>
                      <a:pt x="0" y="14"/>
                    </a:lnTo>
                    <a:lnTo>
                      <a:pt x="4" y="16"/>
                    </a:lnTo>
                    <a:lnTo>
                      <a:pt x="16" y="2"/>
                    </a:lnTo>
                    <a:lnTo>
                      <a:pt x="13" y="0"/>
                    </a:lnTo>
                  </a:path>
                </a:pathLst>
              </a:custGeom>
              <a:solidFill>
                <a:srgbClr val="DDDDDD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945" name="Freeform 2136"/>
              <p:cNvSpPr>
                <a:spLocks/>
              </p:cNvSpPr>
              <p:nvPr/>
            </p:nvSpPr>
            <p:spPr bwMode="auto">
              <a:xfrm>
                <a:off x="2362961" y="74563"/>
                <a:ext cx="17" cy="17"/>
              </a:xfrm>
              <a:custGeom>
                <a:avLst/>
                <a:gdLst>
                  <a:gd name="T0" fmla="*/ 7 w 17"/>
                  <a:gd name="T1" fmla="*/ 0 h 17"/>
                  <a:gd name="T2" fmla="*/ 0 w 17"/>
                  <a:gd name="T3" fmla="*/ 14 h 17"/>
                  <a:gd name="T4" fmla="*/ 12 w 17"/>
                  <a:gd name="T5" fmla="*/ 16 h 17"/>
                  <a:gd name="T6" fmla="*/ 16 w 17"/>
                  <a:gd name="T7" fmla="*/ 0 h 17"/>
                  <a:gd name="T8" fmla="*/ 7 w 17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7" y="0"/>
                    </a:moveTo>
                    <a:lnTo>
                      <a:pt x="0" y="14"/>
                    </a:lnTo>
                    <a:lnTo>
                      <a:pt x="12" y="16"/>
                    </a:lnTo>
                    <a:lnTo>
                      <a:pt x="16" y="0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DDDDDD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946" name="Freeform 2137"/>
              <p:cNvSpPr>
                <a:spLocks/>
              </p:cNvSpPr>
              <p:nvPr/>
            </p:nvSpPr>
            <p:spPr bwMode="auto">
              <a:xfrm>
                <a:off x="2362979" y="74566"/>
                <a:ext cx="17" cy="17"/>
              </a:xfrm>
              <a:custGeom>
                <a:avLst/>
                <a:gdLst>
                  <a:gd name="T0" fmla="*/ 7 w 17"/>
                  <a:gd name="T1" fmla="*/ 0 h 17"/>
                  <a:gd name="T2" fmla="*/ 0 w 17"/>
                  <a:gd name="T3" fmla="*/ 14 h 17"/>
                  <a:gd name="T4" fmla="*/ 12 w 17"/>
                  <a:gd name="T5" fmla="*/ 16 h 17"/>
                  <a:gd name="T6" fmla="*/ 16 w 17"/>
                  <a:gd name="T7" fmla="*/ 0 h 17"/>
                  <a:gd name="T8" fmla="*/ 7 w 17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7" y="0"/>
                    </a:moveTo>
                    <a:lnTo>
                      <a:pt x="0" y="14"/>
                    </a:lnTo>
                    <a:lnTo>
                      <a:pt x="12" y="16"/>
                    </a:lnTo>
                    <a:lnTo>
                      <a:pt x="16" y="0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DDDDDD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947" name="Freeform 2138"/>
              <p:cNvSpPr>
                <a:spLocks/>
              </p:cNvSpPr>
              <p:nvPr/>
            </p:nvSpPr>
            <p:spPr bwMode="auto">
              <a:xfrm>
                <a:off x="2362999" y="74569"/>
                <a:ext cx="17" cy="17"/>
              </a:xfrm>
              <a:custGeom>
                <a:avLst/>
                <a:gdLst>
                  <a:gd name="T0" fmla="*/ 6 w 17"/>
                  <a:gd name="T1" fmla="*/ 0 h 17"/>
                  <a:gd name="T2" fmla="*/ 0 w 17"/>
                  <a:gd name="T3" fmla="*/ 14 h 17"/>
                  <a:gd name="T4" fmla="*/ 13 w 17"/>
                  <a:gd name="T5" fmla="*/ 16 h 17"/>
                  <a:gd name="T6" fmla="*/ 16 w 17"/>
                  <a:gd name="T7" fmla="*/ 0 h 17"/>
                  <a:gd name="T8" fmla="*/ 6 w 17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6" y="0"/>
                    </a:moveTo>
                    <a:lnTo>
                      <a:pt x="0" y="14"/>
                    </a:lnTo>
                    <a:lnTo>
                      <a:pt x="13" y="16"/>
                    </a:lnTo>
                    <a:lnTo>
                      <a:pt x="16" y="0"/>
                    </a:lnTo>
                    <a:lnTo>
                      <a:pt x="6" y="0"/>
                    </a:lnTo>
                  </a:path>
                </a:pathLst>
              </a:custGeom>
              <a:solidFill>
                <a:srgbClr val="DDDDDD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948" name="Freeform 2139"/>
              <p:cNvSpPr>
                <a:spLocks/>
              </p:cNvSpPr>
              <p:nvPr/>
            </p:nvSpPr>
            <p:spPr bwMode="auto">
              <a:xfrm>
                <a:off x="2363020" y="74572"/>
                <a:ext cx="17" cy="17"/>
              </a:xfrm>
              <a:custGeom>
                <a:avLst/>
                <a:gdLst>
                  <a:gd name="T0" fmla="*/ 7 w 17"/>
                  <a:gd name="T1" fmla="*/ 0 h 17"/>
                  <a:gd name="T2" fmla="*/ 0 w 17"/>
                  <a:gd name="T3" fmla="*/ 14 h 17"/>
                  <a:gd name="T4" fmla="*/ 14 w 17"/>
                  <a:gd name="T5" fmla="*/ 16 h 17"/>
                  <a:gd name="T6" fmla="*/ 16 w 17"/>
                  <a:gd name="T7" fmla="*/ 1 h 17"/>
                  <a:gd name="T8" fmla="*/ 7 w 17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7" y="0"/>
                    </a:moveTo>
                    <a:lnTo>
                      <a:pt x="0" y="14"/>
                    </a:lnTo>
                    <a:lnTo>
                      <a:pt x="14" y="16"/>
                    </a:lnTo>
                    <a:lnTo>
                      <a:pt x="16" y="1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DDDDDD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949" name="Freeform 2140"/>
              <p:cNvSpPr>
                <a:spLocks/>
              </p:cNvSpPr>
              <p:nvPr/>
            </p:nvSpPr>
            <p:spPr bwMode="auto">
              <a:xfrm>
                <a:off x="2362959" y="74574"/>
                <a:ext cx="73" cy="20"/>
              </a:xfrm>
              <a:custGeom>
                <a:avLst/>
                <a:gdLst>
                  <a:gd name="T0" fmla="*/ 2 w 73"/>
                  <a:gd name="T1" fmla="*/ 0 h 20"/>
                  <a:gd name="T2" fmla="*/ 0 w 73"/>
                  <a:gd name="T3" fmla="*/ 9 h 20"/>
                  <a:gd name="T4" fmla="*/ 70 w 73"/>
                  <a:gd name="T5" fmla="*/ 19 h 20"/>
                  <a:gd name="T6" fmla="*/ 72 w 73"/>
                  <a:gd name="T7" fmla="*/ 11 h 20"/>
                  <a:gd name="T8" fmla="*/ 2 w 73"/>
                  <a:gd name="T9" fmla="*/ 0 h 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3" h="20">
                    <a:moveTo>
                      <a:pt x="2" y="0"/>
                    </a:moveTo>
                    <a:lnTo>
                      <a:pt x="0" y="9"/>
                    </a:lnTo>
                    <a:lnTo>
                      <a:pt x="70" y="19"/>
                    </a:lnTo>
                    <a:lnTo>
                      <a:pt x="72" y="11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000000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950" name="Freeform 2141"/>
              <p:cNvSpPr>
                <a:spLocks/>
              </p:cNvSpPr>
              <p:nvPr/>
            </p:nvSpPr>
            <p:spPr bwMode="auto">
              <a:xfrm>
                <a:off x="2363114" y="74457"/>
                <a:ext cx="179" cy="158"/>
              </a:xfrm>
              <a:custGeom>
                <a:avLst/>
                <a:gdLst>
                  <a:gd name="T0" fmla="*/ 0 w 179"/>
                  <a:gd name="T1" fmla="*/ 55 h 158"/>
                  <a:gd name="T2" fmla="*/ 11 w 179"/>
                  <a:gd name="T3" fmla="*/ 0 h 158"/>
                  <a:gd name="T4" fmla="*/ 178 w 179"/>
                  <a:gd name="T5" fmla="*/ 90 h 158"/>
                  <a:gd name="T6" fmla="*/ 162 w 179"/>
                  <a:gd name="T7" fmla="*/ 157 h 158"/>
                  <a:gd name="T8" fmla="*/ 0 w 179"/>
                  <a:gd name="T9" fmla="*/ 55 h 1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9" h="158">
                    <a:moveTo>
                      <a:pt x="0" y="55"/>
                    </a:moveTo>
                    <a:lnTo>
                      <a:pt x="11" y="0"/>
                    </a:lnTo>
                    <a:lnTo>
                      <a:pt x="178" y="90"/>
                    </a:lnTo>
                    <a:lnTo>
                      <a:pt x="162" y="157"/>
                    </a:lnTo>
                    <a:lnTo>
                      <a:pt x="0" y="55"/>
                    </a:lnTo>
                  </a:path>
                </a:pathLst>
              </a:custGeom>
              <a:solidFill>
                <a:srgbClr val="B2B2B2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grpSp>
            <p:nvGrpSpPr>
              <p:cNvPr id="3951" name="Group 2142"/>
              <p:cNvGrpSpPr>
                <a:grpSpLocks/>
              </p:cNvGrpSpPr>
              <p:nvPr/>
            </p:nvGrpSpPr>
            <p:grpSpPr bwMode="auto">
              <a:xfrm>
                <a:off x="2363159" y="74671"/>
                <a:ext cx="39" cy="33"/>
                <a:chOff x="2363159" y="74671"/>
                <a:chExt cx="39" cy="33"/>
              </a:xfrm>
            </p:grpSpPr>
            <p:sp>
              <p:nvSpPr>
                <p:cNvPr id="3956" name="Freeform 2143"/>
                <p:cNvSpPr>
                  <a:spLocks/>
                </p:cNvSpPr>
                <p:nvPr/>
              </p:nvSpPr>
              <p:spPr bwMode="auto">
                <a:xfrm>
                  <a:off x="2363159" y="74671"/>
                  <a:ext cx="18" cy="22"/>
                </a:xfrm>
                <a:custGeom>
                  <a:avLst/>
                  <a:gdLst>
                    <a:gd name="T0" fmla="*/ 0 w 18"/>
                    <a:gd name="T1" fmla="*/ 18 h 22"/>
                    <a:gd name="T2" fmla="*/ 0 w 18"/>
                    <a:gd name="T3" fmla="*/ 0 h 22"/>
                    <a:gd name="T4" fmla="*/ 4 w 18"/>
                    <a:gd name="T5" fmla="*/ 16 h 22"/>
                    <a:gd name="T6" fmla="*/ 8 w 18"/>
                    <a:gd name="T7" fmla="*/ 2 h 22"/>
                    <a:gd name="T8" fmla="*/ 9 w 18"/>
                    <a:gd name="T9" fmla="*/ 13 h 22"/>
                    <a:gd name="T10" fmla="*/ 17 w 18"/>
                    <a:gd name="T11" fmla="*/ 2 h 22"/>
                    <a:gd name="T12" fmla="*/ 9 w 18"/>
                    <a:gd name="T13" fmla="*/ 21 h 2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8" h="22">
                      <a:moveTo>
                        <a:pt x="0" y="18"/>
                      </a:moveTo>
                      <a:lnTo>
                        <a:pt x="0" y="0"/>
                      </a:lnTo>
                      <a:lnTo>
                        <a:pt x="4" y="16"/>
                      </a:lnTo>
                      <a:lnTo>
                        <a:pt x="8" y="2"/>
                      </a:lnTo>
                      <a:lnTo>
                        <a:pt x="9" y="13"/>
                      </a:lnTo>
                      <a:lnTo>
                        <a:pt x="17" y="2"/>
                      </a:lnTo>
                      <a:lnTo>
                        <a:pt x="9" y="21"/>
                      </a:lnTo>
                    </a:path>
                  </a:pathLst>
                </a:custGeom>
                <a:solidFill>
                  <a:srgbClr val="33CC33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  <p:sp>
              <p:nvSpPr>
                <p:cNvPr id="3957" name="Freeform 2144"/>
                <p:cNvSpPr>
                  <a:spLocks/>
                </p:cNvSpPr>
                <p:nvPr/>
              </p:nvSpPr>
              <p:spPr bwMode="auto">
                <a:xfrm>
                  <a:off x="2363170" y="74678"/>
                  <a:ext cx="17" cy="21"/>
                </a:xfrm>
                <a:custGeom>
                  <a:avLst/>
                  <a:gdLst>
                    <a:gd name="T0" fmla="*/ 0 w 17"/>
                    <a:gd name="T1" fmla="*/ 18 h 21"/>
                    <a:gd name="T2" fmla="*/ 0 w 17"/>
                    <a:gd name="T3" fmla="*/ 0 h 21"/>
                    <a:gd name="T4" fmla="*/ 4 w 17"/>
                    <a:gd name="T5" fmla="*/ 14 h 21"/>
                    <a:gd name="T6" fmla="*/ 8 w 17"/>
                    <a:gd name="T7" fmla="*/ 2 h 21"/>
                    <a:gd name="T8" fmla="*/ 8 w 17"/>
                    <a:gd name="T9" fmla="*/ 13 h 21"/>
                    <a:gd name="T10" fmla="*/ 16 w 17"/>
                    <a:gd name="T11" fmla="*/ 2 h 21"/>
                    <a:gd name="T12" fmla="*/ 8 w 17"/>
                    <a:gd name="T13" fmla="*/ 20 h 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7" h="21">
                      <a:moveTo>
                        <a:pt x="0" y="18"/>
                      </a:moveTo>
                      <a:lnTo>
                        <a:pt x="0" y="0"/>
                      </a:lnTo>
                      <a:lnTo>
                        <a:pt x="4" y="14"/>
                      </a:lnTo>
                      <a:lnTo>
                        <a:pt x="8" y="2"/>
                      </a:lnTo>
                      <a:lnTo>
                        <a:pt x="8" y="13"/>
                      </a:lnTo>
                      <a:lnTo>
                        <a:pt x="16" y="2"/>
                      </a:lnTo>
                      <a:lnTo>
                        <a:pt x="8" y="20"/>
                      </a:lnTo>
                    </a:path>
                  </a:pathLst>
                </a:custGeom>
                <a:solidFill>
                  <a:srgbClr val="33CC33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  <p:sp>
              <p:nvSpPr>
                <p:cNvPr id="3958" name="Freeform 2145"/>
                <p:cNvSpPr>
                  <a:spLocks/>
                </p:cNvSpPr>
                <p:nvPr/>
              </p:nvSpPr>
              <p:spPr bwMode="auto">
                <a:xfrm>
                  <a:off x="2363181" y="74683"/>
                  <a:ext cx="17" cy="21"/>
                </a:xfrm>
                <a:custGeom>
                  <a:avLst/>
                  <a:gdLst>
                    <a:gd name="T0" fmla="*/ 0 w 17"/>
                    <a:gd name="T1" fmla="*/ 18 h 21"/>
                    <a:gd name="T2" fmla="*/ 0 w 17"/>
                    <a:gd name="T3" fmla="*/ 0 h 21"/>
                    <a:gd name="T4" fmla="*/ 3 w 17"/>
                    <a:gd name="T5" fmla="*/ 15 h 21"/>
                    <a:gd name="T6" fmla="*/ 8 w 17"/>
                    <a:gd name="T7" fmla="*/ 3 h 21"/>
                    <a:gd name="T8" fmla="*/ 8 w 17"/>
                    <a:gd name="T9" fmla="*/ 13 h 21"/>
                    <a:gd name="T10" fmla="*/ 16 w 17"/>
                    <a:gd name="T11" fmla="*/ 3 h 21"/>
                    <a:gd name="T12" fmla="*/ 8 w 17"/>
                    <a:gd name="T13" fmla="*/ 20 h 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7" h="21">
                      <a:moveTo>
                        <a:pt x="0" y="18"/>
                      </a:moveTo>
                      <a:lnTo>
                        <a:pt x="0" y="0"/>
                      </a:lnTo>
                      <a:lnTo>
                        <a:pt x="3" y="15"/>
                      </a:lnTo>
                      <a:lnTo>
                        <a:pt x="8" y="3"/>
                      </a:lnTo>
                      <a:lnTo>
                        <a:pt x="8" y="13"/>
                      </a:lnTo>
                      <a:lnTo>
                        <a:pt x="16" y="3"/>
                      </a:lnTo>
                      <a:lnTo>
                        <a:pt x="8" y="20"/>
                      </a:lnTo>
                    </a:path>
                  </a:pathLst>
                </a:custGeom>
                <a:solidFill>
                  <a:srgbClr val="33CC33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</p:grpSp>
          <p:grpSp>
            <p:nvGrpSpPr>
              <p:cNvPr id="3952" name="Group 2146"/>
              <p:cNvGrpSpPr>
                <a:grpSpLocks/>
              </p:cNvGrpSpPr>
              <p:nvPr/>
            </p:nvGrpSpPr>
            <p:grpSpPr bwMode="auto">
              <a:xfrm>
                <a:off x="2362949" y="74498"/>
                <a:ext cx="40" cy="33"/>
                <a:chOff x="2362949" y="74498"/>
                <a:chExt cx="40" cy="33"/>
              </a:xfrm>
            </p:grpSpPr>
            <p:sp>
              <p:nvSpPr>
                <p:cNvPr id="3953" name="Freeform 2147"/>
                <p:cNvSpPr>
                  <a:spLocks/>
                </p:cNvSpPr>
                <p:nvPr/>
              </p:nvSpPr>
              <p:spPr bwMode="auto">
                <a:xfrm>
                  <a:off x="2362949" y="74498"/>
                  <a:ext cx="18" cy="21"/>
                </a:xfrm>
                <a:custGeom>
                  <a:avLst/>
                  <a:gdLst>
                    <a:gd name="T0" fmla="*/ 0 w 18"/>
                    <a:gd name="T1" fmla="*/ 17 h 21"/>
                    <a:gd name="T2" fmla="*/ 0 w 18"/>
                    <a:gd name="T3" fmla="*/ 0 h 21"/>
                    <a:gd name="T4" fmla="*/ 4 w 18"/>
                    <a:gd name="T5" fmla="*/ 14 h 21"/>
                    <a:gd name="T6" fmla="*/ 8 w 18"/>
                    <a:gd name="T7" fmla="*/ 2 h 21"/>
                    <a:gd name="T8" fmla="*/ 9 w 18"/>
                    <a:gd name="T9" fmla="*/ 13 h 21"/>
                    <a:gd name="T10" fmla="*/ 17 w 18"/>
                    <a:gd name="T11" fmla="*/ 3 h 21"/>
                    <a:gd name="T12" fmla="*/ 9 w 18"/>
                    <a:gd name="T13" fmla="*/ 20 h 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8" h="21">
                      <a:moveTo>
                        <a:pt x="0" y="17"/>
                      </a:moveTo>
                      <a:lnTo>
                        <a:pt x="0" y="0"/>
                      </a:lnTo>
                      <a:lnTo>
                        <a:pt x="4" y="14"/>
                      </a:lnTo>
                      <a:lnTo>
                        <a:pt x="8" y="2"/>
                      </a:lnTo>
                      <a:lnTo>
                        <a:pt x="9" y="13"/>
                      </a:lnTo>
                      <a:lnTo>
                        <a:pt x="17" y="3"/>
                      </a:lnTo>
                      <a:lnTo>
                        <a:pt x="9" y="20"/>
                      </a:lnTo>
                    </a:path>
                  </a:pathLst>
                </a:custGeom>
                <a:solidFill>
                  <a:srgbClr val="33CC33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  <p:sp>
              <p:nvSpPr>
                <p:cNvPr id="3954" name="Freeform 2148"/>
                <p:cNvSpPr>
                  <a:spLocks/>
                </p:cNvSpPr>
                <p:nvPr/>
              </p:nvSpPr>
              <p:spPr bwMode="auto">
                <a:xfrm>
                  <a:off x="2362961" y="74505"/>
                  <a:ext cx="18" cy="19"/>
                </a:xfrm>
                <a:custGeom>
                  <a:avLst/>
                  <a:gdLst>
                    <a:gd name="T0" fmla="*/ 0 w 18"/>
                    <a:gd name="T1" fmla="*/ 16 h 19"/>
                    <a:gd name="T2" fmla="*/ 0 w 18"/>
                    <a:gd name="T3" fmla="*/ 0 h 19"/>
                    <a:gd name="T4" fmla="*/ 5 w 18"/>
                    <a:gd name="T5" fmla="*/ 13 h 19"/>
                    <a:gd name="T6" fmla="*/ 8 w 18"/>
                    <a:gd name="T7" fmla="*/ 2 h 19"/>
                    <a:gd name="T8" fmla="*/ 9 w 18"/>
                    <a:gd name="T9" fmla="*/ 12 h 19"/>
                    <a:gd name="T10" fmla="*/ 17 w 18"/>
                    <a:gd name="T11" fmla="*/ 2 h 19"/>
                    <a:gd name="T12" fmla="*/ 9 w 18"/>
                    <a:gd name="T13" fmla="*/ 18 h 1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8" h="19">
                      <a:moveTo>
                        <a:pt x="0" y="16"/>
                      </a:moveTo>
                      <a:lnTo>
                        <a:pt x="0" y="0"/>
                      </a:lnTo>
                      <a:lnTo>
                        <a:pt x="5" y="13"/>
                      </a:lnTo>
                      <a:lnTo>
                        <a:pt x="8" y="2"/>
                      </a:lnTo>
                      <a:lnTo>
                        <a:pt x="9" y="12"/>
                      </a:lnTo>
                      <a:lnTo>
                        <a:pt x="17" y="2"/>
                      </a:lnTo>
                      <a:lnTo>
                        <a:pt x="9" y="18"/>
                      </a:lnTo>
                    </a:path>
                  </a:pathLst>
                </a:custGeom>
                <a:solidFill>
                  <a:srgbClr val="33CC33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  <p:sp>
              <p:nvSpPr>
                <p:cNvPr id="3955" name="Freeform 2149"/>
                <p:cNvSpPr>
                  <a:spLocks/>
                </p:cNvSpPr>
                <p:nvPr/>
              </p:nvSpPr>
              <p:spPr bwMode="auto">
                <a:xfrm>
                  <a:off x="2362972" y="74510"/>
                  <a:ext cx="17" cy="21"/>
                </a:xfrm>
                <a:custGeom>
                  <a:avLst/>
                  <a:gdLst>
                    <a:gd name="T0" fmla="*/ 0 w 17"/>
                    <a:gd name="T1" fmla="*/ 18 h 21"/>
                    <a:gd name="T2" fmla="*/ 0 w 17"/>
                    <a:gd name="T3" fmla="*/ 0 h 21"/>
                    <a:gd name="T4" fmla="*/ 3 w 17"/>
                    <a:gd name="T5" fmla="*/ 15 h 21"/>
                    <a:gd name="T6" fmla="*/ 8 w 17"/>
                    <a:gd name="T7" fmla="*/ 2 h 21"/>
                    <a:gd name="T8" fmla="*/ 8 w 17"/>
                    <a:gd name="T9" fmla="*/ 13 h 21"/>
                    <a:gd name="T10" fmla="*/ 16 w 17"/>
                    <a:gd name="T11" fmla="*/ 3 h 21"/>
                    <a:gd name="T12" fmla="*/ 9 w 17"/>
                    <a:gd name="T13" fmla="*/ 20 h 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7" h="21">
                      <a:moveTo>
                        <a:pt x="0" y="18"/>
                      </a:moveTo>
                      <a:lnTo>
                        <a:pt x="0" y="0"/>
                      </a:lnTo>
                      <a:lnTo>
                        <a:pt x="3" y="15"/>
                      </a:lnTo>
                      <a:lnTo>
                        <a:pt x="8" y="2"/>
                      </a:lnTo>
                      <a:lnTo>
                        <a:pt x="8" y="13"/>
                      </a:lnTo>
                      <a:lnTo>
                        <a:pt x="16" y="3"/>
                      </a:lnTo>
                      <a:lnTo>
                        <a:pt x="9" y="20"/>
                      </a:lnTo>
                    </a:path>
                  </a:pathLst>
                </a:custGeom>
                <a:solidFill>
                  <a:srgbClr val="33CC33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</p:grpSp>
        </p:grpSp>
      </p:grpSp>
      <p:grpSp>
        <p:nvGrpSpPr>
          <p:cNvPr id="4142" name="Group 920"/>
          <p:cNvGrpSpPr>
            <a:grpSpLocks/>
          </p:cNvGrpSpPr>
          <p:nvPr/>
        </p:nvGrpSpPr>
        <p:grpSpPr bwMode="auto">
          <a:xfrm>
            <a:off x="6569026" y="6217512"/>
            <a:ext cx="728350" cy="471889"/>
            <a:chOff x="1259049" y="0"/>
            <a:chExt cx="547" cy="357"/>
          </a:xfrm>
        </p:grpSpPr>
        <p:grpSp>
          <p:nvGrpSpPr>
            <p:cNvPr id="4143" name="Group 921"/>
            <p:cNvGrpSpPr>
              <a:grpSpLocks/>
            </p:cNvGrpSpPr>
            <p:nvPr/>
          </p:nvGrpSpPr>
          <p:grpSpPr bwMode="auto">
            <a:xfrm>
              <a:off x="1259074" y="116"/>
              <a:ext cx="215" cy="234"/>
              <a:chOff x="1259074" y="116"/>
              <a:chExt cx="215" cy="234"/>
            </a:xfrm>
          </p:grpSpPr>
          <p:sp>
            <p:nvSpPr>
              <p:cNvPr id="4192" name="Freeform 922"/>
              <p:cNvSpPr>
                <a:spLocks/>
              </p:cNvSpPr>
              <p:nvPr/>
            </p:nvSpPr>
            <p:spPr bwMode="auto">
              <a:xfrm>
                <a:off x="1259074" y="116"/>
                <a:ext cx="103" cy="18"/>
              </a:xfrm>
              <a:custGeom>
                <a:avLst/>
                <a:gdLst>
                  <a:gd name="T0" fmla="*/ 0 w 103"/>
                  <a:gd name="T1" fmla="*/ 10 h 18"/>
                  <a:gd name="T2" fmla="*/ 102 w 103"/>
                  <a:gd name="T3" fmla="*/ 0 h 18"/>
                  <a:gd name="T4" fmla="*/ 99 w 103"/>
                  <a:gd name="T5" fmla="*/ 6 h 18"/>
                  <a:gd name="T6" fmla="*/ 1 w 103"/>
                  <a:gd name="T7" fmla="*/ 17 h 18"/>
                  <a:gd name="T8" fmla="*/ 0 w 103"/>
                  <a:gd name="T9" fmla="*/ 10 h 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3" h="18">
                    <a:moveTo>
                      <a:pt x="0" y="10"/>
                    </a:moveTo>
                    <a:lnTo>
                      <a:pt x="102" y="0"/>
                    </a:lnTo>
                    <a:lnTo>
                      <a:pt x="99" y="6"/>
                    </a:lnTo>
                    <a:lnTo>
                      <a:pt x="1" y="17"/>
                    </a:lnTo>
                    <a:lnTo>
                      <a:pt x="0" y="10"/>
                    </a:lnTo>
                  </a:path>
                </a:pathLst>
              </a:custGeom>
              <a:solidFill>
                <a:srgbClr val="FFFF99"/>
              </a:solidFill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4193" name="Freeform 923"/>
              <p:cNvSpPr>
                <a:spLocks/>
              </p:cNvSpPr>
              <p:nvPr/>
            </p:nvSpPr>
            <p:spPr bwMode="auto">
              <a:xfrm>
                <a:off x="1259079" y="123"/>
                <a:ext cx="94" cy="227"/>
              </a:xfrm>
              <a:custGeom>
                <a:avLst/>
                <a:gdLst>
                  <a:gd name="T0" fmla="*/ 88 w 94"/>
                  <a:gd name="T1" fmla="*/ 226 h 227"/>
                  <a:gd name="T2" fmla="*/ 93 w 94"/>
                  <a:gd name="T3" fmla="*/ 0 h 227"/>
                  <a:gd name="T4" fmla="*/ 0 w 94"/>
                  <a:gd name="T5" fmla="*/ 13 h 227"/>
                  <a:gd name="T6" fmla="*/ 0 w 94"/>
                  <a:gd name="T7" fmla="*/ 226 h 227"/>
                  <a:gd name="T8" fmla="*/ 88 w 94"/>
                  <a:gd name="T9" fmla="*/ 226 h 2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4" h="227">
                    <a:moveTo>
                      <a:pt x="88" y="226"/>
                    </a:moveTo>
                    <a:lnTo>
                      <a:pt x="93" y="0"/>
                    </a:lnTo>
                    <a:lnTo>
                      <a:pt x="0" y="13"/>
                    </a:lnTo>
                    <a:lnTo>
                      <a:pt x="0" y="226"/>
                    </a:lnTo>
                    <a:lnTo>
                      <a:pt x="88" y="226"/>
                    </a:lnTo>
                  </a:path>
                </a:pathLst>
              </a:custGeom>
              <a:solidFill>
                <a:srgbClr val="FFFF99"/>
              </a:solidFill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4194" name="Freeform 924"/>
              <p:cNvSpPr>
                <a:spLocks/>
              </p:cNvSpPr>
              <p:nvPr/>
            </p:nvSpPr>
            <p:spPr bwMode="auto">
              <a:xfrm>
                <a:off x="1259168" y="121"/>
                <a:ext cx="113" cy="229"/>
              </a:xfrm>
              <a:custGeom>
                <a:avLst/>
                <a:gdLst>
                  <a:gd name="T0" fmla="*/ 4 w 113"/>
                  <a:gd name="T1" fmla="*/ 0 h 229"/>
                  <a:gd name="T2" fmla="*/ 0 w 113"/>
                  <a:gd name="T3" fmla="*/ 228 h 229"/>
                  <a:gd name="T4" fmla="*/ 105 w 113"/>
                  <a:gd name="T5" fmla="*/ 228 h 229"/>
                  <a:gd name="T6" fmla="*/ 112 w 113"/>
                  <a:gd name="T7" fmla="*/ 33 h 229"/>
                  <a:gd name="T8" fmla="*/ 4 w 113"/>
                  <a:gd name="T9" fmla="*/ 0 h 22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3" h="229">
                    <a:moveTo>
                      <a:pt x="4" y="0"/>
                    </a:moveTo>
                    <a:lnTo>
                      <a:pt x="0" y="228"/>
                    </a:lnTo>
                    <a:lnTo>
                      <a:pt x="105" y="228"/>
                    </a:lnTo>
                    <a:lnTo>
                      <a:pt x="112" y="33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FFFFCC"/>
              </a:solidFill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4195" name="Freeform 925"/>
              <p:cNvSpPr>
                <a:spLocks/>
              </p:cNvSpPr>
              <p:nvPr/>
            </p:nvSpPr>
            <p:spPr bwMode="auto">
              <a:xfrm>
                <a:off x="1259174" y="116"/>
                <a:ext cx="115" cy="40"/>
              </a:xfrm>
              <a:custGeom>
                <a:avLst/>
                <a:gdLst>
                  <a:gd name="T0" fmla="*/ 2 w 115"/>
                  <a:gd name="T1" fmla="*/ 0 h 40"/>
                  <a:gd name="T2" fmla="*/ 114 w 115"/>
                  <a:gd name="T3" fmla="*/ 31 h 40"/>
                  <a:gd name="T4" fmla="*/ 109 w 115"/>
                  <a:gd name="T5" fmla="*/ 39 h 40"/>
                  <a:gd name="T6" fmla="*/ 0 w 115"/>
                  <a:gd name="T7" fmla="*/ 8 h 40"/>
                  <a:gd name="T8" fmla="*/ 2 w 115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5" h="40">
                    <a:moveTo>
                      <a:pt x="2" y="0"/>
                    </a:moveTo>
                    <a:lnTo>
                      <a:pt x="114" y="31"/>
                    </a:lnTo>
                    <a:lnTo>
                      <a:pt x="109" y="39"/>
                    </a:lnTo>
                    <a:lnTo>
                      <a:pt x="0" y="8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FFFFCC"/>
              </a:solidFill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4196" name="Freeform 926"/>
              <p:cNvSpPr>
                <a:spLocks/>
              </p:cNvSpPr>
              <p:nvPr/>
            </p:nvSpPr>
            <p:spPr bwMode="auto">
              <a:xfrm>
                <a:off x="1259179" y="143"/>
                <a:ext cx="48" cy="96"/>
              </a:xfrm>
              <a:custGeom>
                <a:avLst/>
                <a:gdLst>
                  <a:gd name="T0" fmla="*/ 1 w 48"/>
                  <a:gd name="T1" fmla="*/ 0 h 96"/>
                  <a:gd name="T2" fmla="*/ 0 w 48"/>
                  <a:gd name="T3" fmla="*/ 89 h 96"/>
                  <a:gd name="T4" fmla="*/ 43 w 48"/>
                  <a:gd name="T5" fmla="*/ 95 h 96"/>
                  <a:gd name="T6" fmla="*/ 47 w 48"/>
                  <a:gd name="T7" fmla="*/ 12 h 96"/>
                  <a:gd name="T8" fmla="*/ 1 w 48"/>
                  <a:gd name="T9" fmla="*/ 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" h="96">
                    <a:moveTo>
                      <a:pt x="1" y="0"/>
                    </a:moveTo>
                    <a:lnTo>
                      <a:pt x="0" y="89"/>
                    </a:lnTo>
                    <a:lnTo>
                      <a:pt x="43" y="95"/>
                    </a:lnTo>
                    <a:lnTo>
                      <a:pt x="47" y="12"/>
                    </a:lnTo>
                    <a:lnTo>
                      <a:pt x="1" y="0"/>
                    </a:lnTo>
                  </a:path>
                </a:pathLst>
              </a:custGeom>
              <a:solidFill>
                <a:srgbClr val="000000"/>
              </a:solidFill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4197" name="Freeform 927"/>
              <p:cNvSpPr>
                <a:spLocks/>
              </p:cNvSpPr>
              <p:nvPr/>
            </p:nvSpPr>
            <p:spPr bwMode="auto">
              <a:xfrm>
                <a:off x="1259183" y="145"/>
                <a:ext cx="44" cy="94"/>
              </a:xfrm>
              <a:custGeom>
                <a:avLst/>
                <a:gdLst>
                  <a:gd name="T0" fmla="*/ 1 w 44"/>
                  <a:gd name="T1" fmla="*/ 0 h 94"/>
                  <a:gd name="T2" fmla="*/ 0 w 44"/>
                  <a:gd name="T3" fmla="*/ 87 h 94"/>
                  <a:gd name="T4" fmla="*/ 39 w 44"/>
                  <a:gd name="T5" fmla="*/ 93 h 94"/>
                  <a:gd name="T6" fmla="*/ 43 w 44"/>
                  <a:gd name="T7" fmla="*/ 12 h 94"/>
                  <a:gd name="T8" fmla="*/ 1 w 44"/>
                  <a:gd name="T9" fmla="*/ 0 h 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4" h="94">
                    <a:moveTo>
                      <a:pt x="1" y="0"/>
                    </a:moveTo>
                    <a:lnTo>
                      <a:pt x="0" y="87"/>
                    </a:lnTo>
                    <a:lnTo>
                      <a:pt x="39" y="93"/>
                    </a:lnTo>
                    <a:lnTo>
                      <a:pt x="43" y="12"/>
                    </a:lnTo>
                    <a:lnTo>
                      <a:pt x="1" y="0"/>
                    </a:lnTo>
                  </a:path>
                </a:pathLst>
              </a:custGeom>
              <a:solidFill>
                <a:srgbClr val="99FFFF"/>
              </a:solidFill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4198" name="Freeform 928"/>
              <p:cNvSpPr>
                <a:spLocks/>
              </p:cNvSpPr>
              <p:nvPr/>
            </p:nvSpPr>
            <p:spPr bwMode="auto">
              <a:xfrm>
                <a:off x="1259238" y="157"/>
                <a:ext cx="40" cy="88"/>
              </a:xfrm>
              <a:custGeom>
                <a:avLst/>
                <a:gdLst>
                  <a:gd name="T0" fmla="*/ 1 w 40"/>
                  <a:gd name="T1" fmla="*/ 0 h 88"/>
                  <a:gd name="T2" fmla="*/ 0 w 40"/>
                  <a:gd name="T3" fmla="*/ 81 h 88"/>
                  <a:gd name="T4" fmla="*/ 36 w 40"/>
                  <a:gd name="T5" fmla="*/ 87 h 88"/>
                  <a:gd name="T6" fmla="*/ 39 w 40"/>
                  <a:gd name="T7" fmla="*/ 11 h 88"/>
                  <a:gd name="T8" fmla="*/ 1 w 40"/>
                  <a:gd name="T9" fmla="*/ 0 h 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0" h="88">
                    <a:moveTo>
                      <a:pt x="1" y="0"/>
                    </a:moveTo>
                    <a:lnTo>
                      <a:pt x="0" y="81"/>
                    </a:lnTo>
                    <a:lnTo>
                      <a:pt x="36" y="87"/>
                    </a:lnTo>
                    <a:lnTo>
                      <a:pt x="39" y="11"/>
                    </a:lnTo>
                    <a:lnTo>
                      <a:pt x="1" y="0"/>
                    </a:lnTo>
                  </a:path>
                </a:pathLst>
              </a:custGeom>
              <a:solidFill>
                <a:srgbClr val="000000"/>
              </a:solidFill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4199" name="Freeform 929"/>
              <p:cNvSpPr>
                <a:spLocks/>
              </p:cNvSpPr>
              <p:nvPr/>
            </p:nvSpPr>
            <p:spPr bwMode="auto">
              <a:xfrm>
                <a:off x="1259241" y="158"/>
                <a:ext cx="37" cy="87"/>
              </a:xfrm>
              <a:custGeom>
                <a:avLst/>
                <a:gdLst>
                  <a:gd name="T0" fmla="*/ 1 w 37"/>
                  <a:gd name="T1" fmla="*/ 0 h 87"/>
                  <a:gd name="T2" fmla="*/ 0 w 37"/>
                  <a:gd name="T3" fmla="*/ 80 h 87"/>
                  <a:gd name="T4" fmla="*/ 33 w 37"/>
                  <a:gd name="T5" fmla="*/ 86 h 87"/>
                  <a:gd name="T6" fmla="*/ 36 w 37"/>
                  <a:gd name="T7" fmla="*/ 11 h 87"/>
                  <a:gd name="T8" fmla="*/ 1 w 37"/>
                  <a:gd name="T9" fmla="*/ 0 h 8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7" h="87">
                    <a:moveTo>
                      <a:pt x="1" y="0"/>
                    </a:moveTo>
                    <a:lnTo>
                      <a:pt x="0" y="80"/>
                    </a:lnTo>
                    <a:lnTo>
                      <a:pt x="33" y="86"/>
                    </a:lnTo>
                    <a:lnTo>
                      <a:pt x="36" y="11"/>
                    </a:lnTo>
                    <a:lnTo>
                      <a:pt x="1" y="0"/>
                    </a:lnTo>
                  </a:path>
                </a:pathLst>
              </a:custGeom>
              <a:solidFill>
                <a:srgbClr val="99FFFF"/>
              </a:solidFill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4200" name="Line 930"/>
              <p:cNvSpPr>
                <a:spLocks noChangeShapeType="1"/>
              </p:cNvSpPr>
              <p:nvPr/>
            </p:nvSpPr>
            <p:spPr bwMode="auto">
              <a:xfrm flipH="1">
                <a:off x="1259229" y="142"/>
                <a:ext cx="5" cy="20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4201" name="Line 931"/>
              <p:cNvSpPr>
                <a:spLocks noChangeShapeType="1"/>
              </p:cNvSpPr>
              <p:nvPr/>
            </p:nvSpPr>
            <p:spPr bwMode="auto">
              <a:xfrm flipH="1">
                <a:off x="1259162" y="125"/>
                <a:ext cx="5" cy="2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</p:grpSp>
        <p:grpSp>
          <p:nvGrpSpPr>
            <p:cNvPr id="4144" name="Group 932"/>
            <p:cNvGrpSpPr>
              <a:grpSpLocks/>
            </p:cNvGrpSpPr>
            <p:nvPr/>
          </p:nvGrpSpPr>
          <p:grpSpPr bwMode="auto">
            <a:xfrm>
              <a:off x="1259327" y="0"/>
              <a:ext cx="169" cy="169"/>
              <a:chOff x="1259327" y="0"/>
              <a:chExt cx="169" cy="169"/>
            </a:xfrm>
          </p:grpSpPr>
          <p:sp>
            <p:nvSpPr>
              <p:cNvPr id="4190" name="Freeform 933"/>
              <p:cNvSpPr>
                <a:spLocks/>
              </p:cNvSpPr>
              <p:nvPr/>
            </p:nvSpPr>
            <p:spPr bwMode="auto">
              <a:xfrm>
                <a:off x="1259327" y="1"/>
                <a:ext cx="46" cy="141"/>
              </a:xfrm>
              <a:custGeom>
                <a:avLst/>
                <a:gdLst>
                  <a:gd name="T0" fmla="*/ 3 w 46"/>
                  <a:gd name="T1" fmla="*/ 132 h 141"/>
                  <a:gd name="T2" fmla="*/ 0 w 46"/>
                  <a:gd name="T3" fmla="*/ 18 h 141"/>
                  <a:gd name="T4" fmla="*/ 45 w 46"/>
                  <a:gd name="T5" fmla="*/ 0 h 141"/>
                  <a:gd name="T6" fmla="*/ 39 w 46"/>
                  <a:gd name="T7" fmla="*/ 140 h 141"/>
                  <a:gd name="T8" fmla="*/ 3 w 46"/>
                  <a:gd name="T9" fmla="*/ 132 h 1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6" h="141">
                    <a:moveTo>
                      <a:pt x="3" y="132"/>
                    </a:moveTo>
                    <a:lnTo>
                      <a:pt x="0" y="18"/>
                    </a:lnTo>
                    <a:lnTo>
                      <a:pt x="45" y="0"/>
                    </a:lnTo>
                    <a:lnTo>
                      <a:pt x="39" y="140"/>
                    </a:lnTo>
                    <a:lnTo>
                      <a:pt x="3" y="132"/>
                    </a:lnTo>
                  </a:path>
                </a:pathLst>
              </a:custGeom>
              <a:solidFill>
                <a:srgbClr val="FFFF99"/>
              </a:solidFill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4191" name="Freeform 934"/>
              <p:cNvSpPr>
                <a:spLocks/>
              </p:cNvSpPr>
              <p:nvPr/>
            </p:nvSpPr>
            <p:spPr bwMode="auto">
              <a:xfrm>
                <a:off x="1259367" y="0"/>
                <a:ext cx="129" cy="169"/>
              </a:xfrm>
              <a:custGeom>
                <a:avLst/>
                <a:gdLst>
                  <a:gd name="T0" fmla="*/ 29 w 129"/>
                  <a:gd name="T1" fmla="*/ 146 h 169"/>
                  <a:gd name="T2" fmla="*/ 32 w 129"/>
                  <a:gd name="T3" fmla="*/ 74 h 169"/>
                  <a:gd name="T4" fmla="*/ 101 w 129"/>
                  <a:gd name="T5" fmla="*/ 103 h 169"/>
                  <a:gd name="T6" fmla="*/ 98 w 129"/>
                  <a:gd name="T7" fmla="*/ 163 h 169"/>
                  <a:gd name="T8" fmla="*/ 121 w 129"/>
                  <a:gd name="T9" fmla="*/ 168 h 169"/>
                  <a:gd name="T10" fmla="*/ 128 w 129"/>
                  <a:gd name="T11" fmla="*/ 58 h 169"/>
                  <a:gd name="T12" fmla="*/ 4 w 129"/>
                  <a:gd name="T13" fmla="*/ 0 h 169"/>
                  <a:gd name="T14" fmla="*/ 0 w 129"/>
                  <a:gd name="T15" fmla="*/ 139 h 169"/>
                  <a:gd name="T16" fmla="*/ 29 w 129"/>
                  <a:gd name="T17" fmla="*/ 146 h 16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29" h="169">
                    <a:moveTo>
                      <a:pt x="29" y="146"/>
                    </a:moveTo>
                    <a:lnTo>
                      <a:pt x="32" y="74"/>
                    </a:lnTo>
                    <a:lnTo>
                      <a:pt x="101" y="103"/>
                    </a:lnTo>
                    <a:lnTo>
                      <a:pt x="98" y="163"/>
                    </a:lnTo>
                    <a:lnTo>
                      <a:pt x="121" y="168"/>
                    </a:lnTo>
                    <a:lnTo>
                      <a:pt x="128" y="58"/>
                    </a:lnTo>
                    <a:lnTo>
                      <a:pt x="4" y="0"/>
                    </a:lnTo>
                    <a:lnTo>
                      <a:pt x="0" y="139"/>
                    </a:lnTo>
                    <a:lnTo>
                      <a:pt x="29" y="146"/>
                    </a:lnTo>
                  </a:path>
                </a:pathLst>
              </a:custGeom>
              <a:solidFill>
                <a:srgbClr val="FFFFCC"/>
              </a:solidFill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</p:grpSp>
        <p:sp>
          <p:nvSpPr>
            <p:cNvPr id="4145" name="Freeform 935"/>
            <p:cNvSpPr>
              <a:spLocks/>
            </p:cNvSpPr>
            <p:nvPr/>
          </p:nvSpPr>
          <p:spPr bwMode="auto">
            <a:xfrm>
              <a:off x="1259398" y="74"/>
              <a:ext cx="70" cy="93"/>
            </a:xfrm>
            <a:custGeom>
              <a:avLst/>
              <a:gdLst>
                <a:gd name="T0" fmla="*/ 65 w 70"/>
                <a:gd name="T1" fmla="*/ 88 h 93"/>
                <a:gd name="T2" fmla="*/ 25 w 70"/>
                <a:gd name="T3" fmla="*/ 92 h 93"/>
                <a:gd name="T4" fmla="*/ 26 w 70"/>
                <a:gd name="T5" fmla="*/ 37 h 93"/>
                <a:gd name="T6" fmla="*/ 0 w 70"/>
                <a:gd name="T7" fmla="*/ 29 h 93"/>
                <a:gd name="T8" fmla="*/ 0 w 70"/>
                <a:gd name="T9" fmla="*/ 0 h 93"/>
                <a:gd name="T10" fmla="*/ 69 w 70"/>
                <a:gd name="T11" fmla="*/ 27 h 93"/>
                <a:gd name="T12" fmla="*/ 65 w 70"/>
                <a:gd name="T13" fmla="*/ 88 h 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0" h="93">
                  <a:moveTo>
                    <a:pt x="65" y="88"/>
                  </a:moveTo>
                  <a:lnTo>
                    <a:pt x="25" y="92"/>
                  </a:lnTo>
                  <a:lnTo>
                    <a:pt x="26" y="37"/>
                  </a:lnTo>
                  <a:lnTo>
                    <a:pt x="0" y="29"/>
                  </a:lnTo>
                  <a:lnTo>
                    <a:pt x="0" y="0"/>
                  </a:lnTo>
                  <a:lnTo>
                    <a:pt x="69" y="27"/>
                  </a:lnTo>
                  <a:lnTo>
                    <a:pt x="65" y="88"/>
                  </a:lnTo>
                </a:path>
              </a:pathLst>
            </a:custGeom>
            <a:solidFill>
              <a:srgbClr val="FFFF99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4146" name="Line 936"/>
            <p:cNvSpPr>
              <a:spLocks noChangeShapeType="1"/>
            </p:cNvSpPr>
            <p:nvPr/>
          </p:nvSpPr>
          <p:spPr bwMode="auto">
            <a:xfrm flipH="1">
              <a:off x="1259427" y="108"/>
              <a:ext cx="40" cy="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4147" name="Freeform 937"/>
            <p:cNvSpPr>
              <a:spLocks/>
            </p:cNvSpPr>
            <p:nvPr/>
          </p:nvSpPr>
          <p:spPr bwMode="auto">
            <a:xfrm>
              <a:off x="1259407" y="159"/>
              <a:ext cx="84" cy="17"/>
            </a:xfrm>
            <a:custGeom>
              <a:avLst/>
              <a:gdLst>
                <a:gd name="T0" fmla="*/ 0 w 84"/>
                <a:gd name="T1" fmla="*/ 9 h 17"/>
                <a:gd name="T2" fmla="*/ 83 w 84"/>
                <a:gd name="T3" fmla="*/ 0 h 17"/>
                <a:gd name="T4" fmla="*/ 81 w 84"/>
                <a:gd name="T5" fmla="*/ 6 h 17"/>
                <a:gd name="T6" fmla="*/ 1 w 84"/>
                <a:gd name="T7" fmla="*/ 16 h 17"/>
                <a:gd name="T8" fmla="*/ 0 w 84"/>
                <a:gd name="T9" fmla="*/ 9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4" h="17">
                  <a:moveTo>
                    <a:pt x="0" y="9"/>
                  </a:moveTo>
                  <a:lnTo>
                    <a:pt x="83" y="0"/>
                  </a:lnTo>
                  <a:lnTo>
                    <a:pt x="81" y="6"/>
                  </a:lnTo>
                  <a:lnTo>
                    <a:pt x="1" y="16"/>
                  </a:lnTo>
                  <a:lnTo>
                    <a:pt x="0" y="9"/>
                  </a:lnTo>
                </a:path>
              </a:pathLst>
            </a:custGeom>
            <a:solidFill>
              <a:srgbClr val="FFFF99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4148" name="Freeform 938"/>
            <p:cNvSpPr>
              <a:spLocks/>
            </p:cNvSpPr>
            <p:nvPr/>
          </p:nvSpPr>
          <p:spPr bwMode="auto">
            <a:xfrm>
              <a:off x="1259411" y="166"/>
              <a:ext cx="79" cy="184"/>
            </a:xfrm>
            <a:custGeom>
              <a:avLst/>
              <a:gdLst>
                <a:gd name="T0" fmla="*/ 74 w 79"/>
                <a:gd name="T1" fmla="*/ 183 h 184"/>
                <a:gd name="T2" fmla="*/ 78 w 79"/>
                <a:gd name="T3" fmla="*/ 0 h 184"/>
                <a:gd name="T4" fmla="*/ 0 w 79"/>
                <a:gd name="T5" fmla="*/ 10 h 184"/>
                <a:gd name="T6" fmla="*/ 0 w 79"/>
                <a:gd name="T7" fmla="*/ 183 h 184"/>
                <a:gd name="T8" fmla="*/ 74 w 79"/>
                <a:gd name="T9" fmla="*/ 183 h 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9" h="184">
                  <a:moveTo>
                    <a:pt x="74" y="183"/>
                  </a:moveTo>
                  <a:lnTo>
                    <a:pt x="78" y="0"/>
                  </a:lnTo>
                  <a:lnTo>
                    <a:pt x="0" y="10"/>
                  </a:lnTo>
                  <a:lnTo>
                    <a:pt x="0" y="183"/>
                  </a:lnTo>
                  <a:lnTo>
                    <a:pt x="74" y="183"/>
                  </a:lnTo>
                </a:path>
              </a:pathLst>
            </a:custGeom>
            <a:solidFill>
              <a:srgbClr val="FFFF99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4149" name="Freeform 939"/>
            <p:cNvSpPr>
              <a:spLocks/>
            </p:cNvSpPr>
            <p:nvPr/>
          </p:nvSpPr>
          <p:spPr bwMode="auto">
            <a:xfrm>
              <a:off x="1259484" y="164"/>
              <a:ext cx="92" cy="186"/>
            </a:xfrm>
            <a:custGeom>
              <a:avLst/>
              <a:gdLst>
                <a:gd name="T0" fmla="*/ 3 w 92"/>
                <a:gd name="T1" fmla="*/ 0 h 186"/>
                <a:gd name="T2" fmla="*/ 0 w 92"/>
                <a:gd name="T3" fmla="*/ 185 h 186"/>
                <a:gd name="T4" fmla="*/ 85 w 92"/>
                <a:gd name="T5" fmla="*/ 185 h 186"/>
                <a:gd name="T6" fmla="*/ 91 w 92"/>
                <a:gd name="T7" fmla="*/ 27 h 186"/>
                <a:gd name="T8" fmla="*/ 3 w 92"/>
                <a:gd name="T9" fmla="*/ 0 h 1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" h="186">
                  <a:moveTo>
                    <a:pt x="3" y="0"/>
                  </a:moveTo>
                  <a:lnTo>
                    <a:pt x="0" y="185"/>
                  </a:lnTo>
                  <a:lnTo>
                    <a:pt x="85" y="185"/>
                  </a:lnTo>
                  <a:lnTo>
                    <a:pt x="91" y="27"/>
                  </a:lnTo>
                  <a:lnTo>
                    <a:pt x="3" y="0"/>
                  </a:lnTo>
                </a:path>
              </a:pathLst>
            </a:custGeom>
            <a:solidFill>
              <a:srgbClr val="FFFFCC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4150" name="Freeform 940"/>
            <p:cNvSpPr>
              <a:spLocks/>
            </p:cNvSpPr>
            <p:nvPr/>
          </p:nvSpPr>
          <p:spPr bwMode="auto">
            <a:xfrm>
              <a:off x="1259490" y="159"/>
              <a:ext cx="93" cy="33"/>
            </a:xfrm>
            <a:custGeom>
              <a:avLst/>
              <a:gdLst>
                <a:gd name="T0" fmla="*/ 2 w 93"/>
                <a:gd name="T1" fmla="*/ 0 h 33"/>
                <a:gd name="T2" fmla="*/ 92 w 93"/>
                <a:gd name="T3" fmla="*/ 25 h 33"/>
                <a:gd name="T4" fmla="*/ 88 w 93"/>
                <a:gd name="T5" fmla="*/ 32 h 33"/>
                <a:gd name="T6" fmla="*/ 0 w 93"/>
                <a:gd name="T7" fmla="*/ 6 h 33"/>
                <a:gd name="T8" fmla="*/ 2 w 93"/>
                <a:gd name="T9" fmla="*/ 0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3" h="33">
                  <a:moveTo>
                    <a:pt x="2" y="0"/>
                  </a:moveTo>
                  <a:lnTo>
                    <a:pt x="92" y="25"/>
                  </a:lnTo>
                  <a:lnTo>
                    <a:pt x="88" y="32"/>
                  </a:lnTo>
                  <a:lnTo>
                    <a:pt x="0" y="6"/>
                  </a:lnTo>
                  <a:lnTo>
                    <a:pt x="2" y="0"/>
                  </a:lnTo>
                </a:path>
              </a:pathLst>
            </a:custGeom>
            <a:solidFill>
              <a:srgbClr val="FFFFCC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4151" name="Freeform 941"/>
            <p:cNvSpPr>
              <a:spLocks/>
            </p:cNvSpPr>
            <p:nvPr/>
          </p:nvSpPr>
          <p:spPr bwMode="auto">
            <a:xfrm>
              <a:off x="1259494" y="181"/>
              <a:ext cx="39" cy="79"/>
            </a:xfrm>
            <a:custGeom>
              <a:avLst/>
              <a:gdLst>
                <a:gd name="T0" fmla="*/ 1 w 39"/>
                <a:gd name="T1" fmla="*/ 0 h 79"/>
                <a:gd name="T2" fmla="*/ 0 w 39"/>
                <a:gd name="T3" fmla="*/ 73 h 79"/>
                <a:gd name="T4" fmla="*/ 35 w 39"/>
                <a:gd name="T5" fmla="*/ 78 h 79"/>
                <a:gd name="T6" fmla="*/ 38 w 39"/>
                <a:gd name="T7" fmla="*/ 10 h 79"/>
                <a:gd name="T8" fmla="*/ 1 w 39"/>
                <a:gd name="T9" fmla="*/ 0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9" h="79">
                  <a:moveTo>
                    <a:pt x="1" y="0"/>
                  </a:moveTo>
                  <a:lnTo>
                    <a:pt x="0" y="73"/>
                  </a:lnTo>
                  <a:lnTo>
                    <a:pt x="35" y="78"/>
                  </a:lnTo>
                  <a:lnTo>
                    <a:pt x="38" y="10"/>
                  </a:ln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4152" name="Freeform 942"/>
            <p:cNvSpPr>
              <a:spLocks/>
            </p:cNvSpPr>
            <p:nvPr/>
          </p:nvSpPr>
          <p:spPr bwMode="auto">
            <a:xfrm>
              <a:off x="1259495" y="184"/>
              <a:ext cx="38" cy="76"/>
            </a:xfrm>
            <a:custGeom>
              <a:avLst/>
              <a:gdLst>
                <a:gd name="T0" fmla="*/ 1 w 38"/>
                <a:gd name="T1" fmla="*/ 0 h 76"/>
                <a:gd name="T2" fmla="*/ 0 w 38"/>
                <a:gd name="T3" fmla="*/ 70 h 76"/>
                <a:gd name="T4" fmla="*/ 34 w 38"/>
                <a:gd name="T5" fmla="*/ 75 h 76"/>
                <a:gd name="T6" fmla="*/ 37 w 38"/>
                <a:gd name="T7" fmla="*/ 10 h 76"/>
                <a:gd name="T8" fmla="*/ 1 w 38"/>
                <a:gd name="T9" fmla="*/ 0 h 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" h="76">
                  <a:moveTo>
                    <a:pt x="1" y="0"/>
                  </a:moveTo>
                  <a:lnTo>
                    <a:pt x="0" y="70"/>
                  </a:lnTo>
                  <a:lnTo>
                    <a:pt x="34" y="75"/>
                  </a:lnTo>
                  <a:lnTo>
                    <a:pt x="37" y="10"/>
                  </a:lnTo>
                  <a:lnTo>
                    <a:pt x="1" y="0"/>
                  </a:lnTo>
                </a:path>
              </a:pathLst>
            </a:custGeom>
            <a:solidFill>
              <a:srgbClr val="99FFFF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4153" name="Freeform 943"/>
            <p:cNvSpPr>
              <a:spLocks/>
            </p:cNvSpPr>
            <p:nvPr/>
          </p:nvSpPr>
          <p:spPr bwMode="auto">
            <a:xfrm>
              <a:off x="1259542" y="193"/>
              <a:ext cx="31" cy="72"/>
            </a:xfrm>
            <a:custGeom>
              <a:avLst/>
              <a:gdLst>
                <a:gd name="T0" fmla="*/ 1 w 31"/>
                <a:gd name="T1" fmla="*/ 0 h 72"/>
                <a:gd name="T2" fmla="*/ 0 w 31"/>
                <a:gd name="T3" fmla="*/ 66 h 72"/>
                <a:gd name="T4" fmla="*/ 27 w 31"/>
                <a:gd name="T5" fmla="*/ 71 h 72"/>
                <a:gd name="T6" fmla="*/ 30 w 31"/>
                <a:gd name="T7" fmla="*/ 9 h 72"/>
                <a:gd name="T8" fmla="*/ 1 w 31"/>
                <a:gd name="T9" fmla="*/ 0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" h="72">
                  <a:moveTo>
                    <a:pt x="1" y="0"/>
                  </a:moveTo>
                  <a:lnTo>
                    <a:pt x="0" y="66"/>
                  </a:lnTo>
                  <a:lnTo>
                    <a:pt x="27" y="71"/>
                  </a:lnTo>
                  <a:lnTo>
                    <a:pt x="30" y="9"/>
                  </a:lnTo>
                  <a:lnTo>
                    <a:pt x="1" y="0"/>
                  </a:lnTo>
                </a:path>
              </a:pathLst>
            </a:custGeom>
            <a:solidFill>
              <a:srgbClr val="000000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4154" name="Freeform 944"/>
            <p:cNvSpPr>
              <a:spLocks/>
            </p:cNvSpPr>
            <p:nvPr/>
          </p:nvSpPr>
          <p:spPr bwMode="auto">
            <a:xfrm>
              <a:off x="1259542" y="194"/>
              <a:ext cx="31" cy="71"/>
            </a:xfrm>
            <a:custGeom>
              <a:avLst/>
              <a:gdLst>
                <a:gd name="T0" fmla="*/ 1 w 31"/>
                <a:gd name="T1" fmla="*/ 0 h 71"/>
                <a:gd name="T2" fmla="*/ 0 w 31"/>
                <a:gd name="T3" fmla="*/ 65 h 71"/>
                <a:gd name="T4" fmla="*/ 27 w 31"/>
                <a:gd name="T5" fmla="*/ 70 h 71"/>
                <a:gd name="T6" fmla="*/ 30 w 31"/>
                <a:gd name="T7" fmla="*/ 9 h 71"/>
                <a:gd name="T8" fmla="*/ 1 w 31"/>
                <a:gd name="T9" fmla="*/ 0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" h="71">
                  <a:moveTo>
                    <a:pt x="1" y="0"/>
                  </a:moveTo>
                  <a:lnTo>
                    <a:pt x="0" y="65"/>
                  </a:lnTo>
                  <a:lnTo>
                    <a:pt x="27" y="70"/>
                  </a:lnTo>
                  <a:lnTo>
                    <a:pt x="30" y="9"/>
                  </a:lnTo>
                  <a:lnTo>
                    <a:pt x="1" y="0"/>
                  </a:lnTo>
                </a:path>
              </a:pathLst>
            </a:custGeom>
            <a:solidFill>
              <a:srgbClr val="99FFFF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4155" name="Line 945"/>
            <p:cNvSpPr>
              <a:spLocks noChangeShapeType="1"/>
            </p:cNvSpPr>
            <p:nvPr/>
          </p:nvSpPr>
          <p:spPr bwMode="auto">
            <a:xfrm flipH="1">
              <a:off x="1259534" y="182"/>
              <a:ext cx="4" cy="1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4156" name="Line 946"/>
            <p:cNvSpPr>
              <a:spLocks noChangeShapeType="1"/>
            </p:cNvSpPr>
            <p:nvPr/>
          </p:nvSpPr>
          <p:spPr bwMode="auto">
            <a:xfrm flipH="1">
              <a:off x="1259479" y="167"/>
              <a:ext cx="3" cy="1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grpSp>
          <p:nvGrpSpPr>
            <p:cNvPr id="4157" name="Group 947"/>
            <p:cNvGrpSpPr>
              <a:grpSpLocks/>
            </p:cNvGrpSpPr>
            <p:nvPr/>
          </p:nvGrpSpPr>
          <p:grpSpPr bwMode="auto">
            <a:xfrm>
              <a:off x="1259389" y="31"/>
              <a:ext cx="98" cy="64"/>
              <a:chOff x="1259389" y="31"/>
              <a:chExt cx="98" cy="64"/>
            </a:xfrm>
          </p:grpSpPr>
          <p:sp>
            <p:nvSpPr>
              <p:cNvPr id="4182" name="Freeform 948"/>
              <p:cNvSpPr>
                <a:spLocks/>
              </p:cNvSpPr>
              <p:nvPr/>
            </p:nvSpPr>
            <p:spPr bwMode="auto">
              <a:xfrm>
                <a:off x="1259389" y="31"/>
                <a:ext cx="37" cy="39"/>
              </a:xfrm>
              <a:custGeom>
                <a:avLst/>
                <a:gdLst>
                  <a:gd name="T0" fmla="*/ 2 w 37"/>
                  <a:gd name="T1" fmla="*/ 0 h 39"/>
                  <a:gd name="T2" fmla="*/ 0 w 37"/>
                  <a:gd name="T3" fmla="*/ 29 h 39"/>
                  <a:gd name="T4" fmla="*/ 32 w 37"/>
                  <a:gd name="T5" fmla="*/ 38 h 39"/>
                  <a:gd name="T6" fmla="*/ 36 w 37"/>
                  <a:gd name="T7" fmla="*/ 12 h 39"/>
                  <a:gd name="T8" fmla="*/ 2 w 37"/>
                  <a:gd name="T9" fmla="*/ 0 h 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7" h="39">
                    <a:moveTo>
                      <a:pt x="2" y="0"/>
                    </a:moveTo>
                    <a:lnTo>
                      <a:pt x="0" y="29"/>
                    </a:lnTo>
                    <a:lnTo>
                      <a:pt x="32" y="38"/>
                    </a:lnTo>
                    <a:lnTo>
                      <a:pt x="36" y="12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DDDDDD"/>
              </a:solidFill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4183" name="Freeform 949"/>
              <p:cNvSpPr>
                <a:spLocks/>
              </p:cNvSpPr>
              <p:nvPr/>
            </p:nvSpPr>
            <p:spPr bwMode="auto">
              <a:xfrm>
                <a:off x="1259393" y="35"/>
                <a:ext cx="29" cy="30"/>
              </a:xfrm>
              <a:custGeom>
                <a:avLst/>
                <a:gdLst>
                  <a:gd name="T0" fmla="*/ 1 w 29"/>
                  <a:gd name="T1" fmla="*/ 0 h 30"/>
                  <a:gd name="T2" fmla="*/ 0 w 29"/>
                  <a:gd name="T3" fmla="*/ 20 h 30"/>
                  <a:gd name="T4" fmla="*/ 25 w 29"/>
                  <a:gd name="T5" fmla="*/ 29 h 30"/>
                  <a:gd name="T6" fmla="*/ 28 w 29"/>
                  <a:gd name="T7" fmla="*/ 11 h 30"/>
                  <a:gd name="T8" fmla="*/ 1 w 29"/>
                  <a:gd name="T9" fmla="*/ 0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" h="30">
                    <a:moveTo>
                      <a:pt x="1" y="0"/>
                    </a:moveTo>
                    <a:lnTo>
                      <a:pt x="0" y="20"/>
                    </a:lnTo>
                    <a:lnTo>
                      <a:pt x="25" y="29"/>
                    </a:lnTo>
                    <a:lnTo>
                      <a:pt x="28" y="11"/>
                    </a:lnTo>
                    <a:lnTo>
                      <a:pt x="1" y="0"/>
                    </a:lnTo>
                  </a:path>
                </a:pathLst>
              </a:custGeom>
              <a:solidFill>
                <a:srgbClr val="1F497D"/>
              </a:solidFill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4184" name="Line 950"/>
              <p:cNvSpPr>
                <a:spLocks noChangeShapeType="1"/>
              </p:cNvSpPr>
              <p:nvPr/>
            </p:nvSpPr>
            <p:spPr bwMode="auto">
              <a:xfrm>
                <a:off x="1259394" y="43"/>
                <a:ext cx="27" cy="9"/>
              </a:xfrm>
              <a:prstGeom prst="line">
                <a:avLst/>
              </a:prstGeom>
              <a:noFill/>
              <a:ln w="952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4185" name="Line 951"/>
              <p:cNvSpPr>
                <a:spLocks noChangeShapeType="1"/>
              </p:cNvSpPr>
              <p:nvPr/>
            </p:nvSpPr>
            <p:spPr bwMode="auto">
              <a:xfrm>
                <a:off x="1259394" y="50"/>
                <a:ext cx="27" cy="9"/>
              </a:xfrm>
              <a:prstGeom prst="line">
                <a:avLst/>
              </a:prstGeom>
              <a:noFill/>
              <a:ln w="952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4186" name="Freeform 952"/>
              <p:cNvSpPr>
                <a:spLocks/>
              </p:cNvSpPr>
              <p:nvPr/>
            </p:nvSpPr>
            <p:spPr bwMode="auto">
              <a:xfrm>
                <a:off x="1259458" y="63"/>
                <a:ext cx="29" cy="32"/>
              </a:xfrm>
              <a:custGeom>
                <a:avLst/>
                <a:gdLst>
                  <a:gd name="T0" fmla="*/ 1 w 29"/>
                  <a:gd name="T1" fmla="*/ 0 h 32"/>
                  <a:gd name="T2" fmla="*/ 0 w 29"/>
                  <a:gd name="T3" fmla="*/ 23 h 32"/>
                  <a:gd name="T4" fmla="*/ 25 w 29"/>
                  <a:gd name="T5" fmla="*/ 31 h 32"/>
                  <a:gd name="T6" fmla="*/ 28 w 29"/>
                  <a:gd name="T7" fmla="*/ 10 h 32"/>
                  <a:gd name="T8" fmla="*/ 1 w 29"/>
                  <a:gd name="T9" fmla="*/ 0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" h="32">
                    <a:moveTo>
                      <a:pt x="1" y="0"/>
                    </a:moveTo>
                    <a:lnTo>
                      <a:pt x="0" y="23"/>
                    </a:lnTo>
                    <a:lnTo>
                      <a:pt x="25" y="31"/>
                    </a:lnTo>
                    <a:lnTo>
                      <a:pt x="28" y="10"/>
                    </a:lnTo>
                    <a:lnTo>
                      <a:pt x="1" y="0"/>
                    </a:lnTo>
                  </a:path>
                </a:pathLst>
              </a:custGeom>
              <a:solidFill>
                <a:srgbClr val="DDDDDD"/>
              </a:solidFill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4187" name="Freeform 953"/>
              <p:cNvSpPr>
                <a:spLocks/>
              </p:cNvSpPr>
              <p:nvPr/>
            </p:nvSpPr>
            <p:spPr bwMode="auto">
              <a:xfrm>
                <a:off x="1259461" y="71"/>
                <a:ext cx="22" cy="20"/>
              </a:xfrm>
              <a:custGeom>
                <a:avLst/>
                <a:gdLst>
                  <a:gd name="T0" fmla="*/ 1 w 22"/>
                  <a:gd name="T1" fmla="*/ 0 h 20"/>
                  <a:gd name="T2" fmla="*/ 0 w 22"/>
                  <a:gd name="T3" fmla="*/ 13 h 20"/>
                  <a:gd name="T4" fmla="*/ 19 w 22"/>
                  <a:gd name="T5" fmla="*/ 19 h 20"/>
                  <a:gd name="T6" fmla="*/ 21 w 22"/>
                  <a:gd name="T7" fmla="*/ 7 h 20"/>
                  <a:gd name="T8" fmla="*/ 1 w 22"/>
                  <a:gd name="T9" fmla="*/ 0 h 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" h="20">
                    <a:moveTo>
                      <a:pt x="1" y="0"/>
                    </a:moveTo>
                    <a:lnTo>
                      <a:pt x="0" y="13"/>
                    </a:lnTo>
                    <a:lnTo>
                      <a:pt x="19" y="19"/>
                    </a:lnTo>
                    <a:lnTo>
                      <a:pt x="21" y="7"/>
                    </a:lnTo>
                    <a:lnTo>
                      <a:pt x="1" y="0"/>
                    </a:lnTo>
                  </a:path>
                </a:pathLst>
              </a:custGeom>
              <a:solidFill>
                <a:srgbClr val="1F497D"/>
              </a:solidFill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4188" name="Line 954"/>
              <p:cNvSpPr>
                <a:spLocks noChangeShapeType="1"/>
              </p:cNvSpPr>
              <p:nvPr/>
            </p:nvSpPr>
            <p:spPr bwMode="auto">
              <a:xfrm>
                <a:off x="1259462" y="74"/>
                <a:ext cx="20" cy="7"/>
              </a:xfrm>
              <a:prstGeom prst="line">
                <a:avLst/>
              </a:prstGeom>
              <a:noFill/>
              <a:ln w="952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4189" name="Line 955"/>
              <p:cNvSpPr>
                <a:spLocks noChangeShapeType="1"/>
              </p:cNvSpPr>
              <p:nvPr/>
            </p:nvSpPr>
            <p:spPr bwMode="auto">
              <a:xfrm>
                <a:off x="1259461" y="82"/>
                <a:ext cx="21" cy="8"/>
              </a:xfrm>
              <a:prstGeom prst="line">
                <a:avLst/>
              </a:prstGeom>
              <a:noFill/>
              <a:ln w="9525">
                <a:solidFill>
                  <a:srgbClr val="DDDDDD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</p:grpSp>
        <p:sp>
          <p:nvSpPr>
            <p:cNvPr id="4158" name="Freeform 956"/>
            <p:cNvSpPr>
              <a:spLocks/>
            </p:cNvSpPr>
            <p:nvPr/>
          </p:nvSpPr>
          <p:spPr bwMode="auto">
            <a:xfrm>
              <a:off x="1259289" y="103"/>
              <a:ext cx="48" cy="95"/>
            </a:xfrm>
            <a:custGeom>
              <a:avLst/>
              <a:gdLst>
                <a:gd name="T0" fmla="*/ 2 w 48"/>
                <a:gd name="T1" fmla="*/ 81 h 95"/>
                <a:gd name="T2" fmla="*/ 0 w 48"/>
                <a:gd name="T3" fmla="*/ 9 h 95"/>
                <a:gd name="T4" fmla="*/ 47 w 48"/>
                <a:gd name="T5" fmla="*/ 0 h 95"/>
                <a:gd name="T6" fmla="*/ 42 w 48"/>
                <a:gd name="T7" fmla="*/ 94 h 95"/>
                <a:gd name="T8" fmla="*/ 2 w 48"/>
                <a:gd name="T9" fmla="*/ 92 h 95"/>
                <a:gd name="T10" fmla="*/ 1 w 48"/>
                <a:gd name="T11" fmla="*/ 77 h 95"/>
                <a:gd name="T12" fmla="*/ 2 w 48"/>
                <a:gd name="T13" fmla="*/ 81 h 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95">
                  <a:moveTo>
                    <a:pt x="2" y="81"/>
                  </a:moveTo>
                  <a:lnTo>
                    <a:pt x="0" y="9"/>
                  </a:lnTo>
                  <a:lnTo>
                    <a:pt x="47" y="0"/>
                  </a:lnTo>
                  <a:lnTo>
                    <a:pt x="42" y="94"/>
                  </a:lnTo>
                  <a:lnTo>
                    <a:pt x="2" y="92"/>
                  </a:lnTo>
                  <a:lnTo>
                    <a:pt x="1" y="77"/>
                  </a:lnTo>
                  <a:lnTo>
                    <a:pt x="2" y="81"/>
                  </a:lnTo>
                </a:path>
              </a:pathLst>
            </a:custGeom>
            <a:solidFill>
              <a:srgbClr val="FFFF99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4159" name="Freeform 957"/>
            <p:cNvSpPr>
              <a:spLocks/>
            </p:cNvSpPr>
            <p:nvPr/>
          </p:nvSpPr>
          <p:spPr bwMode="auto">
            <a:xfrm>
              <a:off x="1259331" y="103"/>
              <a:ext cx="72" cy="97"/>
            </a:xfrm>
            <a:custGeom>
              <a:avLst/>
              <a:gdLst>
                <a:gd name="T0" fmla="*/ 2 w 72"/>
                <a:gd name="T1" fmla="*/ 0 h 97"/>
                <a:gd name="T2" fmla="*/ 0 w 72"/>
                <a:gd name="T3" fmla="*/ 80 h 97"/>
                <a:gd name="T4" fmla="*/ 68 w 72"/>
                <a:gd name="T5" fmla="*/ 96 h 97"/>
                <a:gd name="T6" fmla="*/ 71 w 72"/>
                <a:gd name="T7" fmla="*/ 18 h 97"/>
                <a:gd name="T8" fmla="*/ 2 w 72"/>
                <a:gd name="T9" fmla="*/ 0 h 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" h="97">
                  <a:moveTo>
                    <a:pt x="2" y="0"/>
                  </a:moveTo>
                  <a:lnTo>
                    <a:pt x="0" y="80"/>
                  </a:lnTo>
                  <a:lnTo>
                    <a:pt x="68" y="96"/>
                  </a:lnTo>
                  <a:lnTo>
                    <a:pt x="71" y="18"/>
                  </a:lnTo>
                  <a:lnTo>
                    <a:pt x="2" y="0"/>
                  </a:lnTo>
                </a:path>
              </a:pathLst>
            </a:custGeom>
            <a:solidFill>
              <a:srgbClr val="FFFFCC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grpSp>
          <p:nvGrpSpPr>
            <p:cNvPr id="4160" name="Group 958"/>
            <p:cNvGrpSpPr>
              <a:grpSpLocks/>
            </p:cNvGrpSpPr>
            <p:nvPr/>
          </p:nvGrpSpPr>
          <p:grpSpPr bwMode="auto">
            <a:xfrm>
              <a:off x="1259254" y="180"/>
              <a:ext cx="154" cy="170"/>
              <a:chOff x="1259254" y="180"/>
              <a:chExt cx="154" cy="170"/>
            </a:xfrm>
          </p:grpSpPr>
          <p:sp>
            <p:nvSpPr>
              <p:cNvPr id="4180" name="Freeform 959"/>
              <p:cNvSpPr>
                <a:spLocks/>
              </p:cNvSpPr>
              <p:nvPr/>
            </p:nvSpPr>
            <p:spPr bwMode="auto">
              <a:xfrm>
                <a:off x="1259254" y="181"/>
                <a:ext cx="73" cy="169"/>
              </a:xfrm>
              <a:custGeom>
                <a:avLst/>
                <a:gdLst>
                  <a:gd name="T0" fmla="*/ 68 w 73"/>
                  <a:gd name="T1" fmla="*/ 168 h 169"/>
                  <a:gd name="T2" fmla="*/ 72 w 73"/>
                  <a:gd name="T3" fmla="*/ 0 h 169"/>
                  <a:gd name="T4" fmla="*/ 0 w 73"/>
                  <a:gd name="T5" fmla="*/ 9 h 169"/>
                  <a:gd name="T6" fmla="*/ 0 w 73"/>
                  <a:gd name="T7" fmla="*/ 168 h 169"/>
                  <a:gd name="T8" fmla="*/ 68 w 73"/>
                  <a:gd name="T9" fmla="*/ 168 h 1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3" h="169">
                    <a:moveTo>
                      <a:pt x="68" y="168"/>
                    </a:moveTo>
                    <a:lnTo>
                      <a:pt x="72" y="0"/>
                    </a:lnTo>
                    <a:lnTo>
                      <a:pt x="0" y="9"/>
                    </a:lnTo>
                    <a:lnTo>
                      <a:pt x="0" y="168"/>
                    </a:lnTo>
                    <a:lnTo>
                      <a:pt x="68" y="168"/>
                    </a:lnTo>
                  </a:path>
                </a:pathLst>
              </a:custGeom>
              <a:solidFill>
                <a:srgbClr val="FFFF99"/>
              </a:solidFill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4181" name="Freeform 960"/>
              <p:cNvSpPr>
                <a:spLocks/>
              </p:cNvSpPr>
              <p:nvPr/>
            </p:nvSpPr>
            <p:spPr bwMode="auto">
              <a:xfrm>
                <a:off x="1259322" y="180"/>
                <a:ext cx="86" cy="170"/>
              </a:xfrm>
              <a:custGeom>
                <a:avLst/>
                <a:gdLst>
                  <a:gd name="T0" fmla="*/ 3 w 86"/>
                  <a:gd name="T1" fmla="*/ 0 h 170"/>
                  <a:gd name="T2" fmla="*/ 0 w 86"/>
                  <a:gd name="T3" fmla="*/ 169 h 170"/>
                  <a:gd name="T4" fmla="*/ 80 w 86"/>
                  <a:gd name="T5" fmla="*/ 169 h 170"/>
                  <a:gd name="T6" fmla="*/ 85 w 86"/>
                  <a:gd name="T7" fmla="*/ 25 h 170"/>
                  <a:gd name="T8" fmla="*/ 3 w 86"/>
                  <a:gd name="T9" fmla="*/ 0 h 1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6" h="170">
                    <a:moveTo>
                      <a:pt x="3" y="0"/>
                    </a:moveTo>
                    <a:lnTo>
                      <a:pt x="0" y="169"/>
                    </a:lnTo>
                    <a:lnTo>
                      <a:pt x="80" y="169"/>
                    </a:lnTo>
                    <a:lnTo>
                      <a:pt x="85" y="25"/>
                    </a:lnTo>
                    <a:lnTo>
                      <a:pt x="3" y="0"/>
                    </a:lnTo>
                  </a:path>
                </a:pathLst>
              </a:custGeom>
              <a:solidFill>
                <a:srgbClr val="FFFFCC"/>
              </a:solidFill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</p:grpSp>
        <p:sp>
          <p:nvSpPr>
            <p:cNvPr id="4161" name="Freeform 961"/>
            <p:cNvSpPr>
              <a:spLocks/>
            </p:cNvSpPr>
            <p:nvPr/>
          </p:nvSpPr>
          <p:spPr bwMode="auto">
            <a:xfrm>
              <a:off x="1259337" y="182"/>
              <a:ext cx="60" cy="158"/>
            </a:xfrm>
            <a:custGeom>
              <a:avLst/>
              <a:gdLst>
                <a:gd name="T0" fmla="*/ 13 w 60"/>
                <a:gd name="T1" fmla="*/ 0 h 158"/>
                <a:gd name="T2" fmla="*/ 1 w 60"/>
                <a:gd name="T3" fmla="*/ 2 h 158"/>
                <a:gd name="T4" fmla="*/ 0 w 60"/>
                <a:gd name="T5" fmla="*/ 154 h 158"/>
                <a:gd name="T6" fmla="*/ 44 w 60"/>
                <a:gd name="T7" fmla="*/ 157 h 158"/>
                <a:gd name="T8" fmla="*/ 59 w 60"/>
                <a:gd name="T9" fmla="*/ 149 h 1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" h="158">
                  <a:moveTo>
                    <a:pt x="13" y="0"/>
                  </a:moveTo>
                  <a:lnTo>
                    <a:pt x="1" y="2"/>
                  </a:lnTo>
                  <a:lnTo>
                    <a:pt x="0" y="154"/>
                  </a:lnTo>
                  <a:lnTo>
                    <a:pt x="44" y="157"/>
                  </a:lnTo>
                  <a:lnTo>
                    <a:pt x="59" y="149"/>
                  </a:lnTo>
                </a:path>
              </a:pathLst>
            </a:custGeom>
            <a:solidFill>
              <a:srgbClr val="FFFF99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4162" name="Freeform 962"/>
            <p:cNvSpPr>
              <a:spLocks/>
            </p:cNvSpPr>
            <p:nvPr/>
          </p:nvSpPr>
          <p:spPr bwMode="auto">
            <a:xfrm>
              <a:off x="1259327" y="319"/>
              <a:ext cx="17" cy="20"/>
            </a:xfrm>
            <a:custGeom>
              <a:avLst/>
              <a:gdLst>
                <a:gd name="T0" fmla="*/ 16 w 17"/>
                <a:gd name="T1" fmla="*/ 0 h 20"/>
                <a:gd name="T2" fmla="*/ 2 w 17"/>
                <a:gd name="T3" fmla="*/ 2 h 20"/>
                <a:gd name="T4" fmla="*/ 0 w 17"/>
                <a:gd name="T5" fmla="*/ 11 h 20"/>
                <a:gd name="T6" fmla="*/ 1 w 17"/>
                <a:gd name="T7" fmla="*/ 15 h 20"/>
                <a:gd name="T8" fmla="*/ 8 w 17"/>
                <a:gd name="T9" fmla="*/ 19 h 20"/>
                <a:gd name="T10" fmla="*/ 14 w 17"/>
                <a:gd name="T11" fmla="*/ 18 h 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" h="20">
                  <a:moveTo>
                    <a:pt x="16" y="0"/>
                  </a:moveTo>
                  <a:lnTo>
                    <a:pt x="2" y="2"/>
                  </a:lnTo>
                  <a:lnTo>
                    <a:pt x="0" y="11"/>
                  </a:lnTo>
                  <a:lnTo>
                    <a:pt x="1" y="15"/>
                  </a:lnTo>
                  <a:lnTo>
                    <a:pt x="8" y="19"/>
                  </a:lnTo>
                  <a:lnTo>
                    <a:pt x="14" y="18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4F81B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4163" name="Freeform 963"/>
            <p:cNvSpPr>
              <a:spLocks/>
            </p:cNvSpPr>
            <p:nvPr/>
          </p:nvSpPr>
          <p:spPr bwMode="auto">
            <a:xfrm>
              <a:off x="1259330" y="204"/>
              <a:ext cx="17" cy="17"/>
            </a:xfrm>
            <a:custGeom>
              <a:avLst/>
              <a:gdLst>
                <a:gd name="T0" fmla="*/ 16 w 17"/>
                <a:gd name="T1" fmla="*/ 0 h 17"/>
                <a:gd name="T2" fmla="*/ 2 w 17"/>
                <a:gd name="T3" fmla="*/ 2 h 17"/>
                <a:gd name="T4" fmla="*/ 0 w 17"/>
                <a:gd name="T5" fmla="*/ 9 h 17"/>
                <a:gd name="T6" fmla="*/ 1 w 17"/>
                <a:gd name="T7" fmla="*/ 13 h 17"/>
                <a:gd name="T8" fmla="*/ 8 w 17"/>
                <a:gd name="T9" fmla="*/ 16 h 17"/>
                <a:gd name="T10" fmla="*/ 14 w 17"/>
                <a:gd name="T11" fmla="*/ 15 h 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" h="17">
                  <a:moveTo>
                    <a:pt x="16" y="0"/>
                  </a:moveTo>
                  <a:lnTo>
                    <a:pt x="2" y="2"/>
                  </a:lnTo>
                  <a:lnTo>
                    <a:pt x="0" y="9"/>
                  </a:lnTo>
                  <a:lnTo>
                    <a:pt x="1" y="13"/>
                  </a:lnTo>
                  <a:lnTo>
                    <a:pt x="8" y="16"/>
                  </a:lnTo>
                  <a:lnTo>
                    <a:pt x="14" y="1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4F81BD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4164" name="Freeform 964"/>
            <p:cNvSpPr>
              <a:spLocks/>
            </p:cNvSpPr>
            <p:nvPr/>
          </p:nvSpPr>
          <p:spPr bwMode="auto">
            <a:xfrm>
              <a:off x="1259348" y="184"/>
              <a:ext cx="68" cy="150"/>
            </a:xfrm>
            <a:custGeom>
              <a:avLst/>
              <a:gdLst>
                <a:gd name="T0" fmla="*/ 0 w 68"/>
                <a:gd name="T1" fmla="*/ 147 h 150"/>
                <a:gd name="T2" fmla="*/ 58 w 68"/>
                <a:gd name="T3" fmla="*/ 149 h 150"/>
                <a:gd name="T4" fmla="*/ 67 w 68"/>
                <a:gd name="T5" fmla="*/ 18 h 150"/>
                <a:gd name="T6" fmla="*/ 1 w 68"/>
                <a:gd name="T7" fmla="*/ 0 h 150"/>
                <a:gd name="T8" fmla="*/ 2 w 68"/>
                <a:gd name="T9" fmla="*/ 4 h 150"/>
                <a:gd name="T10" fmla="*/ 0 w 68"/>
                <a:gd name="T11" fmla="*/ 147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8" h="150">
                  <a:moveTo>
                    <a:pt x="0" y="147"/>
                  </a:moveTo>
                  <a:lnTo>
                    <a:pt x="58" y="149"/>
                  </a:lnTo>
                  <a:lnTo>
                    <a:pt x="67" y="18"/>
                  </a:lnTo>
                  <a:lnTo>
                    <a:pt x="1" y="0"/>
                  </a:lnTo>
                  <a:lnTo>
                    <a:pt x="2" y="4"/>
                  </a:lnTo>
                  <a:lnTo>
                    <a:pt x="0" y="147"/>
                  </a:lnTo>
                </a:path>
              </a:pathLst>
            </a:custGeom>
            <a:solidFill>
              <a:srgbClr val="FFFFCC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grpSp>
          <p:nvGrpSpPr>
            <p:cNvPr id="4165" name="Group 965"/>
            <p:cNvGrpSpPr>
              <a:grpSpLocks/>
            </p:cNvGrpSpPr>
            <p:nvPr/>
          </p:nvGrpSpPr>
          <p:grpSpPr bwMode="auto">
            <a:xfrm>
              <a:off x="1259397" y="339"/>
              <a:ext cx="18" cy="18"/>
              <a:chOff x="1259397" y="339"/>
              <a:chExt cx="18" cy="18"/>
            </a:xfrm>
          </p:grpSpPr>
          <p:sp>
            <p:nvSpPr>
              <p:cNvPr id="4178" name="Freeform 966"/>
              <p:cNvSpPr>
                <a:spLocks/>
              </p:cNvSpPr>
              <p:nvPr/>
            </p:nvSpPr>
            <p:spPr bwMode="auto">
              <a:xfrm>
                <a:off x="1259398" y="339"/>
                <a:ext cx="17" cy="17"/>
              </a:xfrm>
              <a:custGeom>
                <a:avLst/>
                <a:gdLst>
                  <a:gd name="T0" fmla="*/ 0 w 17"/>
                  <a:gd name="T1" fmla="*/ 16 h 17"/>
                  <a:gd name="T2" fmla="*/ 15 w 17"/>
                  <a:gd name="T3" fmla="*/ 16 h 17"/>
                  <a:gd name="T4" fmla="*/ 16 w 17"/>
                  <a:gd name="T5" fmla="*/ 4 h 17"/>
                  <a:gd name="T6" fmla="*/ 6 w 17"/>
                  <a:gd name="T7" fmla="*/ 0 h 17"/>
                  <a:gd name="T8" fmla="*/ 0 w 17"/>
                  <a:gd name="T9" fmla="*/ 3 h 17"/>
                  <a:gd name="T10" fmla="*/ 0 w 17"/>
                  <a:gd name="T11" fmla="*/ 16 h 1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" h="17">
                    <a:moveTo>
                      <a:pt x="0" y="16"/>
                    </a:moveTo>
                    <a:lnTo>
                      <a:pt x="15" y="16"/>
                    </a:lnTo>
                    <a:lnTo>
                      <a:pt x="16" y="4"/>
                    </a:lnTo>
                    <a:lnTo>
                      <a:pt x="6" y="0"/>
                    </a:lnTo>
                    <a:lnTo>
                      <a:pt x="0" y="3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FFFFCC"/>
              </a:solidFill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4179" name="Freeform 967"/>
              <p:cNvSpPr>
                <a:spLocks/>
              </p:cNvSpPr>
              <p:nvPr/>
            </p:nvSpPr>
            <p:spPr bwMode="auto">
              <a:xfrm>
                <a:off x="1259397" y="340"/>
                <a:ext cx="17" cy="17"/>
              </a:xfrm>
              <a:custGeom>
                <a:avLst/>
                <a:gdLst>
                  <a:gd name="T0" fmla="*/ 16 w 17"/>
                  <a:gd name="T1" fmla="*/ 0 h 17"/>
                  <a:gd name="T2" fmla="*/ 16 w 17"/>
                  <a:gd name="T3" fmla="*/ 16 h 17"/>
                  <a:gd name="T4" fmla="*/ 0 w 17"/>
                  <a:gd name="T5" fmla="*/ 16 h 17"/>
                  <a:gd name="T6" fmla="*/ 0 w 17"/>
                  <a:gd name="T7" fmla="*/ 3 h 17"/>
                  <a:gd name="T8" fmla="*/ 16 w 17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16" y="0"/>
                    </a:moveTo>
                    <a:lnTo>
                      <a:pt x="16" y="16"/>
                    </a:lnTo>
                    <a:lnTo>
                      <a:pt x="0" y="16"/>
                    </a:lnTo>
                    <a:lnTo>
                      <a:pt x="0" y="3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FFFF99"/>
              </a:solidFill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</p:grpSp>
        <p:grpSp>
          <p:nvGrpSpPr>
            <p:cNvPr id="4166" name="Group 968"/>
            <p:cNvGrpSpPr>
              <a:grpSpLocks/>
            </p:cNvGrpSpPr>
            <p:nvPr/>
          </p:nvGrpSpPr>
          <p:grpSpPr bwMode="auto">
            <a:xfrm>
              <a:off x="1259322" y="339"/>
              <a:ext cx="18" cy="18"/>
              <a:chOff x="1259322" y="339"/>
              <a:chExt cx="18" cy="18"/>
            </a:xfrm>
          </p:grpSpPr>
          <p:sp>
            <p:nvSpPr>
              <p:cNvPr id="4176" name="Freeform 969"/>
              <p:cNvSpPr>
                <a:spLocks/>
              </p:cNvSpPr>
              <p:nvPr/>
            </p:nvSpPr>
            <p:spPr bwMode="auto">
              <a:xfrm>
                <a:off x="1259323" y="339"/>
                <a:ext cx="17" cy="17"/>
              </a:xfrm>
              <a:custGeom>
                <a:avLst/>
                <a:gdLst>
                  <a:gd name="T0" fmla="*/ 0 w 17"/>
                  <a:gd name="T1" fmla="*/ 16 h 17"/>
                  <a:gd name="T2" fmla="*/ 15 w 17"/>
                  <a:gd name="T3" fmla="*/ 16 h 17"/>
                  <a:gd name="T4" fmla="*/ 16 w 17"/>
                  <a:gd name="T5" fmla="*/ 4 h 17"/>
                  <a:gd name="T6" fmla="*/ 6 w 17"/>
                  <a:gd name="T7" fmla="*/ 0 h 17"/>
                  <a:gd name="T8" fmla="*/ 0 w 17"/>
                  <a:gd name="T9" fmla="*/ 3 h 17"/>
                  <a:gd name="T10" fmla="*/ 0 w 17"/>
                  <a:gd name="T11" fmla="*/ 16 h 1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" h="17">
                    <a:moveTo>
                      <a:pt x="0" y="16"/>
                    </a:moveTo>
                    <a:lnTo>
                      <a:pt x="15" y="16"/>
                    </a:lnTo>
                    <a:lnTo>
                      <a:pt x="16" y="4"/>
                    </a:lnTo>
                    <a:lnTo>
                      <a:pt x="6" y="0"/>
                    </a:lnTo>
                    <a:lnTo>
                      <a:pt x="0" y="3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FFFFCC"/>
              </a:solidFill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4177" name="Freeform 970"/>
              <p:cNvSpPr>
                <a:spLocks/>
              </p:cNvSpPr>
              <p:nvPr/>
            </p:nvSpPr>
            <p:spPr bwMode="auto">
              <a:xfrm>
                <a:off x="1259322" y="340"/>
                <a:ext cx="17" cy="17"/>
              </a:xfrm>
              <a:custGeom>
                <a:avLst/>
                <a:gdLst>
                  <a:gd name="T0" fmla="*/ 16 w 17"/>
                  <a:gd name="T1" fmla="*/ 0 h 17"/>
                  <a:gd name="T2" fmla="*/ 16 w 17"/>
                  <a:gd name="T3" fmla="*/ 16 h 17"/>
                  <a:gd name="T4" fmla="*/ 0 w 17"/>
                  <a:gd name="T5" fmla="*/ 16 h 17"/>
                  <a:gd name="T6" fmla="*/ 0 w 17"/>
                  <a:gd name="T7" fmla="*/ 3 h 17"/>
                  <a:gd name="T8" fmla="*/ 16 w 17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16" y="0"/>
                    </a:moveTo>
                    <a:lnTo>
                      <a:pt x="16" y="16"/>
                    </a:lnTo>
                    <a:lnTo>
                      <a:pt x="0" y="16"/>
                    </a:lnTo>
                    <a:lnTo>
                      <a:pt x="0" y="3"/>
                    </a:lnTo>
                    <a:lnTo>
                      <a:pt x="16" y="0"/>
                    </a:lnTo>
                  </a:path>
                </a:pathLst>
              </a:custGeom>
              <a:solidFill>
                <a:srgbClr val="FFFF99"/>
              </a:solidFill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EEECE1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</p:grpSp>
        <p:sp>
          <p:nvSpPr>
            <p:cNvPr id="4167" name="Freeform 971"/>
            <p:cNvSpPr>
              <a:spLocks/>
            </p:cNvSpPr>
            <p:nvPr/>
          </p:nvSpPr>
          <p:spPr bwMode="auto">
            <a:xfrm>
              <a:off x="1259250" y="340"/>
              <a:ext cx="17" cy="17"/>
            </a:xfrm>
            <a:custGeom>
              <a:avLst/>
              <a:gdLst>
                <a:gd name="T0" fmla="*/ 16 w 17"/>
                <a:gd name="T1" fmla="*/ 0 h 17"/>
                <a:gd name="T2" fmla="*/ 16 w 17"/>
                <a:gd name="T3" fmla="*/ 16 h 17"/>
                <a:gd name="T4" fmla="*/ 0 w 17"/>
                <a:gd name="T5" fmla="*/ 16 h 17"/>
                <a:gd name="T6" fmla="*/ 0 w 17"/>
                <a:gd name="T7" fmla="*/ 3 h 17"/>
                <a:gd name="T8" fmla="*/ 16 w 17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" h="17">
                  <a:moveTo>
                    <a:pt x="16" y="0"/>
                  </a:moveTo>
                  <a:lnTo>
                    <a:pt x="16" y="16"/>
                  </a:lnTo>
                  <a:lnTo>
                    <a:pt x="0" y="16"/>
                  </a:lnTo>
                  <a:lnTo>
                    <a:pt x="0" y="3"/>
                  </a:lnTo>
                  <a:lnTo>
                    <a:pt x="16" y="0"/>
                  </a:lnTo>
                </a:path>
              </a:pathLst>
            </a:custGeom>
            <a:solidFill>
              <a:srgbClr val="FFFF99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4168" name="Freeform 972"/>
            <p:cNvSpPr>
              <a:spLocks/>
            </p:cNvSpPr>
            <p:nvPr/>
          </p:nvSpPr>
          <p:spPr bwMode="auto">
            <a:xfrm>
              <a:off x="1259049" y="196"/>
              <a:ext cx="547" cy="154"/>
            </a:xfrm>
            <a:custGeom>
              <a:avLst/>
              <a:gdLst>
                <a:gd name="T0" fmla="*/ 1 w 547"/>
                <a:gd name="T1" fmla="*/ 153 h 154"/>
                <a:gd name="T2" fmla="*/ 0 w 547"/>
                <a:gd name="T3" fmla="*/ 35 h 154"/>
                <a:gd name="T4" fmla="*/ 313 w 547"/>
                <a:gd name="T5" fmla="*/ 0 h 154"/>
                <a:gd name="T6" fmla="*/ 546 w 547"/>
                <a:gd name="T7" fmla="*/ 46 h 154"/>
                <a:gd name="T8" fmla="*/ 540 w 547"/>
                <a:gd name="T9" fmla="*/ 153 h 154"/>
                <a:gd name="T10" fmla="*/ 537 w 547"/>
                <a:gd name="T11" fmla="*/ 153 h 154"/>
                <a:gd name="T12" fmla="*/ 541 w 547"/>
                <a:gd name="T13" fmla="*/ 52 h 154"/>
                <a:gd name="T14" fmla="*/ 317 w 547"/>
                <a:gd name="T15" fmla="*/ 8 h 154"/>
                <a:gd name="T16" fmla="*/ 314 w 547"/>
                <a:gd name="T17" fmla="*/ 153 h 154"/>
                <a:gd name="T18" fmla="*/ 308 w 547"/>
                <a:gd name="T19" fmla="*/ 153 h 154"/>
                <a:gd name="T20" fmla="*/ 311 w 547"/>
                <a:gd name="T21" fmla="*/ 8 h 154"/>
                <a:gd name="T22" fmla="*/ 4 w 547"/>
                <a:gd name="T23" fmla="*/ 41 h 154"/>
                <a:gd name="T24" fmla="*/ 5 w 547"/>
                <a:gd name="T25" fmla="*/ 153 h 154"/>
                <a:gd name="T26" fmla="*/ 1 w 547"/>
                <a:gd name="T27" fmla="*/ 153 h 15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547" h="154">
                  <a:moveTo>
                    <a:pt x="1" y="153"/>
                  </a:moveTo>
                  <a:lnTo>
                    <a:pt x="0" y="35"/>
                  </a:lnTo>
                  <a:lnTo>
                    <a:pt x="313" y="0"/>
                  </a:lnTo>
                  <a:lnTo>
                    <a:pt x="546" y="46"/>
                  </a:lnTo>
                  <a:lnTo>
                    <a:pt x="540" y="153"/>
                  </a:lnTo>
                  <a:lnTo>
                    <a:pt x="537" y="153"/>
                  </a:lnTo>
                  <a:lnTo>
                    <a:pt x="541" y="52"/>
                  </a:lnTo>
                  <a:lnTo>
                    <a:pt x="317" y="8"/>
                  </a:lnTo>
                  <a:lnTo>
                    <a:pt x="314" y="153"/>
                  </a:lnTo>
                  <a:lnTo>
                    <a:pt x="308" y="153"/>
                  </a:lnTo>
                  <a:lnTo>
                    <a:pt x="311" y="8"/>
                  </a:lnTo>
                  <a:lnTo>
                    <a:pt x="4" y="41"/>
                  </a:lnTo>
                  <a:lnTo>
                    <a:pt x="5" y="153"/>
                  </a:lnTo>
                  <a:lnTo>
                    <a:pt x="1" y="153"/>
                  </a:lnTo>
                </a:path>
              </a:pathLst>
            </a:custGeom>
            <a:solidFill>
              <a:srgbClr val="FFFFFF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4169" name="Freeform 973"/>
            <p:cNvSpPr>
              <a:spLocks/>
            </p:cNvSpPr>
            <p:nvPr/>
          </p:nvSpPr>
          <p:spPr bwMode="auto">
            <a:xfrm>
              <a:off x="1259084" y="233"/>
              <a:ext cx="17" cy="117"/>
            </a:xfrm>
            <a:custGeom>
              <a:avLst/>
              <a:gdLst>
                <a:gd name="T0" fmla="*/ 0 w 17"/>
                <a:gd name="T1" fmla="*/ 0 h 117"/>
                <a:gd name="T2" fmla="*/ 2 w 17"/>
                <a:gd name="T3" fmla="*/ 116 h 117"/>
                <a:gd name="T4" fmla="*/ 16 w 17"/>
                <a:gd name="T5" fmla="*/ 116 h 117"/>
                <a:gd name="T6" fmla="*/ 12 w 17"/>
                <a:gd name="T7" fmla="*/ 0 h 117"/>
                <a:gd name="T8" fmla="*/ 0 w 17"/>
                <a:gd name="T9" fmla="*/ 0 h 1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" h="117">
                  <a:moveTo>
                    <a:pt x="0" y="0"/>
                  </a:moveTo>
                  <a:lnTo>
                    <a:pt x="2" y="116"/>
                  </a:lnTo>
                  <a:lnTo>
                    <a:pt x="16" y="116"/>
                  </a:lnTo>
                  <a:lnTo>
                    <a:pt x="12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4170" name="Freeform 974"/>
            <p:cNvSpPr>
              <a:spLocks/>
            </p:cNvSpPr>
            <p:nvPr/>
          </p:nvSpPr>
          <p:spPr bwMode="auto">
            <a:xfrm>
              <a:off x="1259136" y="229"/>
              <a:ext cx="17" cy="121"/>
            </a:xfrm>
            <a:custGeom>
              <a:avLst/>
              <a:gdLst>
                <a:gd name="T0" fmla="*/ 0 w 17"/>
                <a:gd name="T1" fmla="*/ 0 h 121"/>
                <a:gd name="T2" fmla="*/ 2 w 17"/>
                <a:gd name="T3" fmla="*/ 120 h 121"/>
                <a:gd name="T4" fmla="*/ 16 w 17"/>
                <a:gd name="T5" fmla="*/ 120 h 121"/>
                <a:gd name="T6" fmla="*/ 12 w 17"/>
                <a:gd name="T7" fmla="*/ 0 h 121"/>
                <a:gd name="T8" fmla="*/ 0 w 17"/>
                <a:gd name="T9" fmla="*/ 0 h 1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" h="121">
                  <a:moveTo>
                    <a:pt x="0" y="0"/>
                  </a:moveTo>
                  <a:lnTo>
                    <a:pt x="2" y="120"/>
                  </a:lnTo>
                  <a:lnTo>
                    <a:pt x="16" y="120"/>
                  </a:lnTo>
                  <a:lnTo>
                    <a:pt x="12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4171" name="Freeform 975"/>
            <p:cNvSpPr>
              <a:spLocks/>
            </p:cNvSpPr>
            <p:nvPr/>
          </p:nvSpPr>
          <p:spPr bwMode="auto">
            <a:xfrm>
              <a:off x="1259204" y="220"/>
              <a:ext cx="17" cy="130"/>
            </a:xfrm>
            <a:custGeom>
              <a:avLst/>
              <a:gdLst>
                <a:gd name="T0" fmla="*/ 0 w 17"/>
                <a:gd name="T1" fmla="*/ 0 h 130"/>
                <a:gd name="T2" fmla="*/ 2 w 17"/>
                <a:gd name="T3" fmla="*/ 129 h 130"/>
                <a:gd name="T4" fmla="*/ 16 w 17"/>
                <a:gd name="T5" fmla="*/ 129 h 130"/>
                <a:gd name="T6" fmla="*/ 12 w 17"/>
                <a:gd name="T7" fmla="*/ 0 h 130"/>
                <a:gd name="T8" fmla="*/ 0 w 17"/>
                <a:gd name="T9" fmla="*/ 0 h 1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" h="130">
                  <a:moveTo>
                    <a:pt x="0" y="0"/>
                  </a:moveTo>
                  <a:lnTo>
                    <a:pt x="2" y="129"/>
                  </a:lnTo>
                  <a:lnTo>
                    <a:pt x="16" y="129"/>
                  </a:lnTo>
                  <a:lnTo>
                    <a:pt x="12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4172" name="Freeform 976"/>
            <p:cNvSpPr>
              <a:spLocks/>
            </p:cNvSpPr>
            <p:nvPr/>
          </p:nvSpPr>
          <p:spPr bwMode="auto">
            <a:xfrm>
              <a:off x="1259280" y="214"/>
              <a:ext cx="17" cy="136"/>
            </a:xfrm>
            <a:custGeom>
              <a:avLst/>
              <a:gdLst>
                <a:gd name="T0" fmla="*/ 0 w 17"/>
                <a:gd name="T1" fmla="*/ 0 h 136"/>
                <a:gd name="T2" fmla="*/ 2 w 17"/>
                <a:gd name="T3" fmla="*/ 135 h 136"/>
                <a:gd name="T4" fmla="*/ 16 w 17"/>
                <a:gd name="T5" fmla="*/ 135 h 136"/>
                <a:gd name="T6" fmla="*/ 12 w 17"/>
                <a:gd name="T7" fmla="*/ 0 h 136"/>
                <a:gd name="T8" fmla="*/ 0 w 17"/>
                <a:gd name="T9" fmla="*/ 0 h 1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" h="136">
                  <a:moveTo>
                    <a:pt x="0" y="0"/>
                  </a:moveTo>
                  <a:lnTo>
                    <a:pt x="2" y="135"/>
                  </a:lnTo>
                  <a:lnTo>
                    <a:pt x="16" y="135"/>
                  </a:lnTo>
                  <a:lnTo>
                    <a:pt x="12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4173" name="Freeform 977"/>
            <p:cNvSpPr>
              <a:spLocks/>
            </p:cNvSpPr>
            <p:nvPr/>
          </p:nvSpPr>
          <p:spPr bwMode="auto">
            <a:xfrm>
              <a:off x="1259445" y="222"/>
              <a:ext cx="17" cy="128"/>
            </a:xfrm>
            <a:custGeom>
              <a:avLst/>
              <a:gdLst>
                <a:gd name="T0" fmla="*/ 16 w 17"/>
                <a:gd name="T1" fmla="*/ 0 h 128"/>
                <a:gd name="T2" fmla="*/ 13 w 17"/>
                <a:gd name="T3" fmla="*/ 127 h 128"/>
                <a:gd name="T4" fmla="*/ 0 w 17"/>
                <a:gd name="T5" fmla="*/ 127 h 128"/>
                <a:gd name="T6" fmla="*/ 3 w 17"/>
                <a:gd name="T7" fmla="*/ 0 h 128"/>
                <a:gd name="T8" fmla="*/ 16 w 17"/>
                <a:gd name="T9" fmla="*/ 0 h 1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" h="128">
                  <a:moveTo>
                    <a:pt x="16" y="0"/>
                  </a:moveTo>
                  <a:lnTo>
                    <a:pt x="13" y="127"/>
                  </a:lnTo>
                  <a:lnTo>
                    <a:pt x="0" y="127"/>
                  </a:lnTo>
                  <a:lnTo>
                    <a:pt x="3" y="0"/>
                  </a:lnTo>
                  <a:lnTo>
                    <a:pt x="16" y="0"/>
                  </a:lnTo>
                </a:path>
              </a:pathLst>
            </a:custGeom>
            <a:solidFill>
              <a:srgbClr val="FFFFFF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4174" name="Freeform 978"/>
            <p:cNvSpPr>
              <a:spLocks/>
            </p:cNvSpPr>
            <p:nvPr/>
          </p:nvSpPr>
          <p:spPr bwMode="auto">
            <a:xfrm>
              <a:off x="1259511" y="235"/>
              <a:ext cx="17" cy="115"/>
            </a:xfrm>
            <a:custGeom>
              <a:avLst/>
              <a:gdLst>
                <a:gd name="T0" fmla="*/ 16 w 17"/>
                <a:gd name="T1" fmla="*/ 0 h 115"/>
                <a:gd name="T2" fmla="*/ 13 w 17"/>
                <a:gd name="T3" fmla="*/ 114 h 115"/>
                <a:gd name="T4" fmla="*/ 0 w 17"/>
                <a:gd name="T5" fmla="*/ 114 h 115"/>
                <a:gd name="T6" fmla="*/ 3 w 17"/>
                <a:gd name="T7" fmla="*/ 0 h 115"/>
                <a:gd name="T8" fmla="*/ 16 w 17"/>
                <a:gd name="T9" fmla="*/ 0 h 1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" h="115">
                  <a:moveTo>
                    <a:pt x="16" y="0"/>
                  </a:moveTo>
                  <a:lnTo>
                    <a:pt x="13" y="114"/>
                  </a:lnTo>
                  <a:lnTo>
                    <a:pt x="0" y="114"/>
                  </a:lnTo>
                  <a:lnTo>
                    <a:pt x="3" y="0"/>
                  </a:lnTo>
                  <a:lnTo>
                    <a:pt x="16" y="0"/>
                  </a:lnTo>
                </a:path>
              </a:pathLst>
            </a:custGeom>
            <a:solidFill>
              <a:srgbClr val="FFFFFF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4175" name="Freeform 979"/>
            <p:cNvSpPr>
              <a:spLocks/>
            </p:cNvSpPr>
            <p:nvPr/>
          </p:nvSpPr>
          <p:spPr bwMode="auto">
            <a:xfrm>
              <a:off x="1259559" y="246"/>
              <a:ext cx="17" cy="104"/>
            </a:xfrm>
            <a:custGeom>
              <a:avLst/>
              <a:gdLst>
                <a:gd name="T0" fmla="*/ 16 w 17"/>
                <a:gd name="T1" fmla="*/ 0 h 104"/>
                <a:gd name="T2" fmla="*/ 13 w 17"/>
                <a:gd name="T3" fmla="*/ 103 h 104"/>
                <a:gd name="T4" fmla="*/ 0 w 17"/>
                <a:gd name="T5" fmla="*/ 103 h 104"/>
                <a:gd name="T6" fmla="*/ 3 w 17"/>
                <a:gd name="T7" fmla="*/ 0 h 104"/>
                <a:gd name="T8" fmla="*/ 16 w 17"/>
                <a:gd name="T9" fmla="*/ 0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" h="104">
                  <a:moveTo>
                    <a:pt x="16" y="0"/>
                  </a:moveTo>
                  <a:lnTo>
                    <a:pt x="13" y="103"/>
                  </a:lnTo>
                  <a:lnTo>
                    <a:pt x="0" y="103"/>
                  </a:lnTo>
                  <a:lnTo>
                    <a:pt x="3" y="0"/>
                  </a:lnTo>
                  <a:lnTo>
                    <a:pt x="16" y="0"/>
                  </a:lnTo>
                </a:path>
              </a:pathLst>
            </a:custGeom>
            <a:solidFill>
              <a:srgbClr val="FFFFFF"/>
            </a:solidFill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EEECE1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</p:grpSp>
      <p:grpSp>
        <p:nvGrpSpPr>
          <p:cNvPr id="4438" name="Group 1914"/>
          <p:cNvGrpSpPr>
            <a:grpSpLocks/>
          </p:cNvGrpSpPr>
          <p:nvPr/>
        </p:nvGrpSpPr>
        <p:grpSpPr bwMode="auto">
          <a:xfrm>
            <a:off x="9627770" y="6359618"/>
            <a:ext cx="830274" cy="329782"/>
            <a:chOff x="0" y="70156"/>
            <a:chExt cx="998" cy="429"/>
          </a:xfrm>
        </p:grpSpPr>
        <p:sp>
          <p:nvSpPr>
            <p:cNvPr id="4439" name="Freeform 1915"/>
            <p:cNvSpPr>
              <a:spLocks/>
            </p:cNvSpPr>
            <p:nvPr/>
          </p:nvSpPr>
          <p:spPr bwMode="auto">
            <a:xfrm>
              <a:off x="0" y="70214"/>
              <a:ext cx="971" cy="334"/>
            </a:xfrm>
            <a:custGeom>
              <a:avLst/>
              <a:gdLst>
                <a:gd name="T0" fmla="*/ 112 w 971"/>
                <a:gd name="T1" fmla="*/ 306 h 334"/>
                <a:gd name="T2" fmla="*/ 0 w 971"/>
                <a:gd name="T3" fmla="*/ 180 h 334"/>
                <a:gd name="T4" fmla="*/ 0 w 971"/>
                <a:gd name="T5" fmla="*/ 176 h 334"/>
                <a:gd name="T6" fmla="*/ 54 w 971"/>
                <a:gd name="T7" fmla="*/ 21 h 334"/>
                <a:gd name="T8" fmla="*/ 746 w 971"/>
                <a:gd name="T9" fmla="*/ 0 h 334"/>
                <a:gd name="T10" fmla="*/ 945 w 971"/>
                <a:gd name="T11" fmla="*/ 91 h 334"/>
                <a:gd name="T12" fmla="*/ 960 w 971"/>
                <a:gd name="T13" fmla="*/ 124 h 334"/>
                <a:gd name="T14" fmla="*/ 970 w 971"/>
                <a:gd name="T15" fmla="*/ 139 h 334"/>
                <a:gd name="T16" fmla="*/ 158 w 971"/>
                <a:gd name="T17" fmla="*/ 333 h 334"/>
                <a:gd name="T18" fmla="*/ 103 w 971"/>
                <a:gd name="T19" fmla="*/ 301 h 3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71" h="334">
                  <a:moveTo>
                    <a:pt x="112" y="306"/>
                  </a:moveTo>
                  <a:lnTo>
                    <a:pt x="0" y="180"/>
                  </a:lnTo>
                  <a:lnTo>
                    <a:pt x="0" y="176"/>
                  </a:lnTo>
                  <a:lnTo>
                    <a:pt x="54" y="21"/>
                  </a:lnTo>
                  <a:lnTo>
                    <a:pt x="746" y="0"/>
                  </a:lnTo>
                  <a:lnTo>
                    <a:pt x="945" y="91"/>
                  </a:lnTo>
                  <a:lnTo>
                    <a:pt x="960" y="124"/>
                  </a:lnTo>
                  <a:lnTo>
                    <a:pt x="970" y="139"/>
                  </a:lnTo>
                  <a:lnTo>
                    <a:pt x="158" y="333"/>
                  </a:lnTo>
                  <a:lnTo>
                    <a:pt x="103" y="301"/>
                  </a:lnTo>
                </a:path>
              </a:pathLst>
            </a:custGeom>
            <a:pattFill prst="pct75">
              <a:fgClr>
                <a:srgbClr val="33CC33"/>
              </a:fgClr>
              <a:bgClr>
                <a:srgbClr val="66FF33"/>
              </a:bgClr>
            </a:pattFill>
            <a:ln w="63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grpSp>
          <p:nvGrpSpPr>
            <p:cNvPr id="4440" name="Group 1916"/>
            <p:cNvGrpSpPr>
              <a:grpSpLocks/>
            </p:cNvGrpSpPr>
            <p:nvPr/>
          </p:nvGrpSpPr>
          <p:grpSpPr bwMode="auto">
            <a:xfrm>
              <a:off x="665" y="70227"/>
              <a:ext cx="204" cy="146"/>
              <a:chOff x="665" y="70227"/>
              <a:chExt cx="204" cy="146"/>
            </a:xfrm>
          </p:grpSpPr>
          <p:grpSp>
            <p:nvGrpSpPr>
              <p:cNvPr id="4585" name="Group 1917"/>
              <p:cNvGrpSpPr>
                <a:grpSpLocks/>
              </p:cNvGrpSpPr>
              <p:nvPr/>
            </p:nvGrpSpPr>
            <p:grpSpPr bwMode="auto">
              <a:xfrm>
                <a:off x="677" y="70285"/>
                <a:ext cx="132" cy="52"/>
                <a:chOff x="677" y="70285"/>
                <a:chExt cx="132" cy="52"/>
              </a:xfrm>
            </p:grpSpPr>
            <p:sp>
              <p:nvSpPr>
                <p:cNvPr id="4670" name="Oval 1918"/>
                <p:cNvSpPr>
                  <a:spLocks noChangeArrowheads="1"/>
                </p:cNvSpPr>
                <p:nvPr/>
              </p:nvSpPr>
              <p:spPr bwMode="auto">
                <a:xfrm rot="780000">
                  <a:off x="677" y="70285"/>
                  <a:ext cx="132" cy="52"/>
                </a:xfrm>
                <a:prstGeom prst="ellipse">
                  <a:avLst/>
                </a:prstGeom>
                <a:solidFill>
                  <a:srgbClr val="B2B2B2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  <p:sp>
              <p:nvSpPr>
                <p:cNvPr id="4671" name="Oval 1919"/>
                <p:cNvSpPr>
                  <a:spLocks noChangeArrowheads="1"/>
                </p:cNvSpPr>
                <p:nvPr/>
              </p:nvSpPr>
              <p:spPr bwMode="auto">
                <a:xfrm rot="780000">
                  <a:off x="682" y="70288"/>
                  <a:ext cx="123" cy="48"/>
                </a:xfrm>
                <a:prstGeom prst="ellipse">
                  <a:avLst/>
                </a:prstGeom>
                <a:solidFill>
                  <a:srgbClr val="DDDDDD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  <p:sp>
              <p:nvSpPr>
                <p:cNvPr id="4672" name="Oval 1920"/>
                <p:cNvSpPr>
                  <a:spLocks noChangeArrowheads="1"/>
                </p:cNvSpPr>
                <p:nvPr/>
              </p:nvSpPr>
              <p:spPr bwMode="auto">
                <a:xfrm rot="780000">
                  <a:off x="686" y="70289"/>
                  <a:ext cx="116" cy="44"/>
                </a:xfrm>
                <a:prstGeom prst="ellipse">
                  <a:avLst/>
                </a:prstGeom>
                <a:solidFill>
                  <a:srgbClr val="B2B2B2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  <p:sp>
              <p:nvSpPr>
                <p:cNvPr id="4673" name="Oval 1921"/>
                <p:cNvSpPr>
                  <a:spLocks noChangeArrowheads="1"/>
                </p:cNvSpPr>
                <p:nvPr/>
              </p:nvSpPr>
              <p:spPr bwMode="auto">
                <a:xfrm rot="780000">
                  <a:off x="689" y="70292"/>
                  <a:ext cx="109" cy="40"/>
                </a:xfrm>
                <a:prstGeom prst="ellipse">
                  <a:avLst/>
                </a:prstGeom>
                <a:solidFill>
                  <a:srgbClr val="99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</p:grpSp>
          <p:grpSp>
            <p:nvGrpSpPr>
              <p:cNvPr id="4586" name="Group 1922"/>
              <p:cNvGrpSpPr>
                <a:grpSpLocks/>
              </p:cNvGrpSpPr>
              <p:nvPr/>
            </p:nvGrpSpPr>
            <p:grpSpPr bwMode="auto">
              <a:xfrm>
                <a:off x="665" y="70335"/>
                <a:ext cx="31" cy="23"/>
                <a:chOff x="665" y="70335"/>
                <a:chExt cx="31" cy="23"/>
              </a:xfrm>
            </p:grpSpPr>
            <p:sp>
              <p:nvSpPr>
                <p:cNvPr id="4667" name="Freeform 1923"/>
                <p:cNvSpPr>
                  <a:spLocks/>
                </p:cNvSpPr>
                <p:nvPr/>
              </p:nvSpPr>
              <p:spPr bwMode="auto">
                <a:xfrm>
                  <a:off x="665" y="70335"/>
                  <a:ext cx="17" cy="17"/>
                </a:xfrm>
                <a:custGeom>
                  <a:avLst/>
                  <a:gdLst>
                    <a:gd name="T0" fmla="*/ 0 w 17"/>
                    <a:gd name="T1" fmla="*/ 14 h 17"/>
                    <a:gd name="T2" fmla="*/ 0 w 17"/>
                    <a:gd name="T3" fmla="*/ 0 h 17"/>
                    <a:gd name="T4" fmla="*/ 5 w 17"/>
                    <a:gd name="T5" fmla="*/ 12 h 17"/>
                    <a:gd name="T6" fmla="*/ 8 w 17"/>
                    <a:gd name="T7" fmla="*/ 2 h 17"/>
                    <a:gd name="T8" fmla="*/ 9 w 17"/>
                    <a:gd name="T9" fmla="*/ 10 h 17"/>
                    <a:gd name="T10" fmla="*/ 16 w 17"/>
                    <a:gd name="T11" fmla="*/ 2 h 17"/>
                    <a:gd name="T12" fmla="*/ 9 w 17"/>
                    <a:gd name="T13" fmla="*/ 16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7" h="17">
                      <a:moveTo>
                        <a:pt x="0" y="14"/>
                      </a:moveTo>
                      <a:lnTo>
                        <a:pt x="0" y="0"/>
                      </a:lnTo>
                      <a:lnTo>
                        <a:pt x="5" y="12"/>
                      </a:lnTo>
                      <a:lnTo>
                        <a:pt x="8" y="2"/>
                      </a:lnTo>
                      <a:lnTo>
                        <a:pt x="9" y="10"/>
                      </a:lnTo>
                      <a:lnTo>
                        <a:pt x="16" y="2"/>
                      </a:lnTo>
                      <a:lnTo>
                        <a:pt x="9" y="16"/>
                      </a:lnTo>
                    </a:path>
                  </a:pathLst>
                </a:custGeom>
                <a:solidFill>
                  <a:srgbClr val="33CC33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  <p:sp>
              <p:nvSpPr>
                <p:cNvPr id="4668" name="Freeform 1924"/>
                <p:cNvSpPr>
                  <a:spLocks/>
                </p:cNvSpPr>
                <p:nvPr/>
              </p:nvSpPr>
              <p:spPr bwMode="auto">
                <a:xfrm>
                  <a:off x="672" y="70337"/>
                  <a:ext cx="17" cy="17"/>
                </a:xfrm>
                <a:custGeom>
                  <a:avLst/>
                  <a:gdLst>
                    <a:gd name="T0" fmla="*/ 0 w 17"/>
                    <a:gd name="T1" fmla="*/ 14 h 17"/>
                    <a:gd name="T2" fmla="*/ 0 w 17"/>
                    <a:gd name="T3" fmla="*/ 0 h 17"/>
                    <a:gd name="T4" fmla="*/ 3 w 17"/>
                    <a:gd name="T5" fmla="*/ 12 h 17"/>
                    <a:gd name="T6" fmla="*/ 8 w 17"/>
                    <a:gd name="T7" fmla="*/ 2 h 17"/>
                    <a:gd name="T8" fmla="*/ 8 w 17"/>
                    <a:gd name="T9" fmla="*/ 10 h 17"/>
                    <a:gd name="T10" fmla="*/ 16 w 17"/>
                    <a:gd name="T11" fmla="*/ 2 h 17"/>
                    <a:gd name="T12" fmla="*/ 8 w 17"/>
                    <a:gd name="T13" fmla="*/ 16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7" h="17">
                      <a:moveTo>
                        <a:pt x="0" y="14"/>
                      </a:moveTo>
                      <a:lnTo>
                        <a:pt x="0" y="0"/>
                      </a:lnTo>
                      <a:lnTo>
                        <a:pt x="3" y="12"/>
                      </a:lnTo>
                      <a:lnTo>
                        <a:pt x="8" y="2"/>
                      </a:lnTo>
                      <a:lnTo>
                        <a:pt x="8" y="10"/>
                      </a:lnTo>
                      <a:lnTo>
                        <a:pt x="16" y="2"/>
                      </a:lnTo>
                      <a:lnTo>
                        <a:pt x="8" y="16"/>
                      </a:lnTo>
                    </a:path>
                  </a:pathLst>
                </a:custGeom>
                <a:solidFill>
                  <a:srgbClr val="33CC33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  <p:sp>
              <p:nvSpPr>
                <p:cNvPr id="4669" name="Freeform 1925"/>
                <p:cNvSpPr>
                  <a:spLocks/>
                </p:cNvSpPr>
                <p:nvPr/>
              </p:nvSpPr>
              <p:spPr bwMode="auto">
                <a:xfrm>
                  <a:off x="679" y="70341"/>
                  <a:ext cx="17" cy="17"/>
                </a:xfrm>
                <a:custGeom>
                  <a:avLst/>
                  <a:gdLst>
                    <a:gd name="T0" fmla="*/ 0 w 17"/>
                    <a:gd name="T1" fmla="*/ 14 h 17"/>
                    <a:gd name="T2" fmla="*/ 0 w 17"/>
                    <a:gd name="T3" fmla="*/ 0 h 17"/>
                    <a:gd name="T4" fmla="*/ 4 w 17"/>
                    <a:gd name="T5" fmla="*/ 11 h 17"/>
                    <a:gd name="T6" fmla="*/ 8 w 17"/>
                    <a:gd name="T7" fmla="*/ 2 h 17"/>
                    <a:gd name="T8" fmla="*/ 8 w 17"/>
                    <a:gd name="T9" fmla="*/ 10 h 17"/>
                    <a:gd name="T10" fmla="*/ 16 w 17"/>
                    <a:gd name="T11" fmla="*/ 2 h 17"/>
                    <a:gd name="T12" fmla="*/ 8 w 17"/>
                    <a:gd name="T13" fmla="*/ 16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7" h="17">
                      <a:moveTo>
                        <a:pt x="0" y="14"/>
                      </a:moveTo>
                      <a:lnTo>
                        <a:pt x="0" y="0"/>
                      </a:lnTo>
                      <a:lnTo>
                        <a:pt x="4" y="11"/>
                      </a:lnTo>
                      <a:lnTo>
                        <a:pt x="8" y="2"/>
                      </a:lnTo>
                      <a:lnTo>
                        <a:pt x="8" y="10"/>
                      </a:lnTo>
                      <a:lnTo>
                        <a:pt x="16" y="2"/>
                      </a:lnTo>
                      <a:lnTo>
                        <a:pt x="8" y="16"/>
                      </a:lnTo>
                    </a:path>
                  </a:pathLst>
                </a:custGeom>
                <a:solidFill>
                  <a:srgbClr val="33CC33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</p:grpSp>
          <p:grpSp>
            <p:nvGrpSpPr>
              <p:cNvPr id="4587" name="Group 1926"/>
              <p:cNvGrpSpPr>
                <a:grpSpLocks/>
              </p:cNvGrpSpPr>
              <p:nvPr/>
            </p:nvGrpSpPr>
            <p:grpSpPr bwMode="auto">
              <a:xfrm>
                <a:off x="841" y="70318"/>
                <a:ext cx="28" cy="23"/>
                <a:chOff x="841" y="70318"/>
                <a:chExt cx="28" cy="23"/>
              </a:xfrm>
            </p:grpSpPr>
            <p:sp>
              <p:nvSpPr>
                <p:cNvPr id="4664" name="Freeform 1927"/>
                <p:cNvSpPr>
                  <a:spLocks/>
                </p:cNvSpPr>
                <p:nvPr/>
              </p:nvSpPr>
              <p:spPr bwMode="auto">
                <a:xfrm>
                  <a:off x="841" y="70318"/>
                  <a:ext cx="17" cy="17"/>
                </a:xfrm>
                <a:custGeom>
                  <a:avLst/>
                  <a:gdLst>
                    <a:gd name="T0" fmla="*/ 0 w 17"/>
                    <a:gd name="T1" fmla="*/ 13 h 17"/>
                    <a:gd name="T2" fmla="*/ 0 w 17"/>
                    <a:gd name="T3" fmla="*/ 0 h 17"/>
                    <a:gd name="T4" fmla="*/ 3 w 17"/>
                    <a:gd name="T5" fmla="*/ 10 h 17"/>
                    <a:gd name="T6" fmla="*/ 8 w 17"/>
                    <a:gd name="T7" fmla="*/ 1 h 17"/>
                    <a:gd name="T8" fmla="*/ 8 w 17"/>
                    <a:gd name="T9" fmla="*/ 10 h 17"/>
                    <a:gd name="T10" fmla="*/ 16 w 17"/>
                    <a:gd name="T11" fmla="*/ 1 h 17"/>
                    <a:gd name="T12" fmla="*/ 8 w 17"/>
                    <a:gd name="T13" fmla="*/ 16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7" h="17">
                      <a:moveTo>
                        <a:pt x="0" y="13"/>
                      </a:moveTo>
                      <a:lnTo>
                        <a:pt x="0" y="0"/>
                      </a:lnTo>
                      <a:lnTo>
                        <a:pt x="3" y="10"/>
                      </a:lnTo>
                      <a:lnTo>
                        <a:pt x="8" y="1"/>
                      </a:lnTo>
                      <a:lnTo>
                        <a:pt x="8" y="10"/>
                      </a:lnTo>
                      <a:lnTo>
                        <a:pt x="16" y="1"/>
                      </a:lnTo>
                      <a:lnTo>
                        <a:pt x="8" y="16"/>
                      </a:lnTo>
                    </a:path>
                  </a:pathLst>
                </a:custGeom>
                <a:solidFill>
                  <a:srgbClr val="33CC33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  <p:sp>
              <p:nvSpPr>
                <p:cNvPr id="4665" name="Freeform 1928"/>
                <p:cNvSpPr>
                  <a:spLocks/>
                </p:cNvSpPr>
                <p:nvPr/>
              </p:nvSpPr>
              <p:spPr bwMode="auto">
                <a:xfrm>
                  <a:off x="847" y="70321"/>
                  <a:ext cx="17" cy="17"/>
                </a:xfrm>
                <a:custGeom>
                  <a:avLst/>
                  <a:gdLst>
                    <a:gd name="T0" fmla="*/ 0 w 17"/>
                    <a:gd name="T1" fmla="*/ 14 h 17"/>
                    <a:gd name="T2" fmla="*/ 0 w 17"/>
                    <a:gd name="T3" fmla="*/ 0 h 17"/>
                    <a:gd name="T4" fmla="*/ 3 w 17"/>
                    <a:gd name="T5" fmla="*/ 12 h 17"/>
                    <a:gd name="T6" fmla="*/ 8 w 17"/>
                    <a:gd name="T7" fmla="*/ 1 h 17"/>
                    <a:gd name="T8" fmla="*/ 8 w 17"/>
                    <a:gd name="T9" fmla="*/ 10 h 17"/>
                    <a:gd name="T10" fmla="*/ 16 w 17"/>
                    <a:gd name="T11" fmla="*/ 3 h 17"/>
                    <a:gd name="T12" fmla="*/ 9 w 17"/>
                    <a:gd name="T13" fmla="*/ 16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7" h="17">
                      <a:moveTo>
                        <a:pt x="0" y="14"/>
                      </a:moveTo>
                      <a:lnTo>
                        <a:pt x="0" y="0"/>
                      </a:lnTo>
                      <a:lnTo>
                        <a:pt x="3" y="12"/>
                      </a:lnTo>
                      <a:lnTo>
                        <a:pt x="8" y="1"/>
                      </a:lnTo>
                      <a:lnTo>
                        <a:pt x="8" y="10"/>
                      </a:lnTo>
                      <a:lnTo>
                        <a:pt x="16" y="3"/>
                      </a:lnTo>
                      <a:lnTo>
                        <a:pt x="9" y="16"/>
                      </a:lnTo>
                    </a:path>
                  </a:pathLst>
                </a:custGeom>
                <a:solidFill>
                  <a:srgbClr val="33CC33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  <p:sp>
              <p:nvSpPr>
                <p:cNvPr id="4666" name="Freeform 1929"/>
                <p:cNvSpPr>
                  <a:spLocks/>
                </p:cNvSpPr>
                <p:nvPr/>
              </p:nvSpPr>
              <p:spPr bwMode="auto">
                <a:xfrm>
                  <a:off x="852" y="70324"/>
                  <a:ext cx="17" cy="17"/>
                </a:xfrm>
                <a:custGeom>
                  <a:avLst/>
                  <a:gdLst>
                    <a:gd name="T0" fmla="*/ 0 w 17"/>
                    <a:gd name="T1" fmla="*/ 14 h 17"/>
                    <a:gd name="T2" fmla="*/ 0 w 17"/>
                    <a:gd name="T3" fmla="*/ 0 h 17"/>
                    <a:gd name="T4" fmla="*/ 4 w 17"/>
                    <a:gd name="T5" fmla="*/ 12 h 17"/>
                    <a:gd name="T6" fmla="*/ 8 w 17"/>
                    <a:gd name="T7" fmla="*/ 2 h 17"/>
                    <a:gd name="T8" fmla="*/ 8 w 17"/>
                    <a:gd name="T9" fmla="*/ 11 h 17"/>
                    <a:gd name="T10" fmla="*/ 16 w 17"/>
                    <a:gd name="T11" fmla="*/ 2 h 17"/>
                    <a:gd name="T12" fmla="*/ 9 w 17"/>
                    <a:gd name="T13" fmla="*/ 16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7" h="17">
                      <a:moveTo>
                        <a:pt x="0" y="14"/>
                      </a:moveTo>
                      <a:lnTo>
                        <a:pt x="0" y="0"/>
                      </a:lnTo>
                      <a:lnTo>
                        <a:pt x="4" y="12"/>
                      </a:lnTo>
                      <a:lnTo>
                        <a:pt x="8" y="2"/>
                      </a:lnTo>
                      <a:lnTo>
                        <a:pt x="8" y="11"/>
                      </a:lnTo>
                      <a:lnTo>
                        <a:pt x="16" y="2"/>
                      </a:lnTo>
                      <a:lnTo>
                        <a:pt x="9" y="16"/>
                      </a:lnTo>
                    </a:path>
                  </a:pathLst>
                </a:custGeom>
                <a:solidFill>
                  <a:srgbClr val="33CC33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</p:grpSp>
          <p:grpSp>
            <p:nvGrpSpPr>
              <p:cNvPr id="4588" name="Group 1930"/>
              <p:cNvGrpSpPr>
                <a:grpSpLocks/>
              </p:cNvGrpSpPr>
              <p:nvPr/>
            </p:nvGrpSpPr>
            <p:grpSpPr bwMode="auto">
              <a:xfrm>
                <a:off x="753" y="70232"/>
                <a:ext cx="29" cy="24"/>
                <a:chOff x="753" y="70232"/>
                <a:chExt cx="29" cy="24"/>
              </a:xfrm>
            </p:grpSpPr>
            <p:sp>
              <p:nvSpPr>
                <p:cNvPr id="4661" name="Freeform 1931"/>
                <p:cNvSpPr>
                  <a:spLocks/>
                </p:cNvSpPr>
                <p:nvPr/>
              </p:nvSpPr>
              <p:spPr bwMode="auto">
                <a:xfrm>
                  <a:off x="753" y="70232"/>
                  <a:ext cx="17" cy="17"/>
                </a:xfrm>
                <a:custGeom>
                  <a:avLst/>
                  <a:gdLst>
                    <a:gd name="T0" fmla="*/ 0 w 17"/>
                    <a:gd name="T1" fmla="*/ 13 h 17"/>
                    <a:gd name="T2" fmla="*/ 0 w 17"/>
                    <a:gd name="T3" fmla="*/ 0 h 17"/>
                    <a:gd name="T4" fmla="*/ 3 w 17"/>
                    <a:gd name="T5" fmla="*/ 11 h 17"/>
                    <a:gd name="T6" fmla="*/ 8 w 17"/>
                    <a:gd name="T7" fmla="*/ 2 h 17"/>
                    <a:gd name="T8" fmla="*/ 8 w 17"/>
                    <a:gd name="T9" fmla="*/ 10 h 17"/>
                    <a:gd name="T10" fmla="*/ 16 w 17"/>
                    <a:gd name="T11" fmla="*/ 2 h 17"/>
                    <a:gd name="T12" fmla="*/ 8 w 17"/>
                    <a:gd name="T13" fmla="*/ 16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7" h="17">
                      <a:moveTo>
                        <a:pt x="0" y="13"/>
                      </a:moveTo>
                      <a:lnTo>
                        <a:pt x="0" y="0"/>
                      </a:lnTo>
                      <a:lnTo>
                        <a:pt x="3" y="11"/>
                      </a:lnTo>
                      <a:lnTo>
                        <a:pt x="8" y="2"/>
                      </a:lnTo>
                      <a:lnTo>
                        <a:pt x="8" y="10"/>
                      </a:lnTo>
                      <a:lnTo>
                        <a:pt x="16" y="2"/>
                      </a:lnTo>
                      <a:lnTo>
                        <a:pt x="8" y="16"/>
                      </a:lnTo>
                    </a:path>
                  </a:pathLst>
                </a:custGeom>
                <a:solidFill>
                  <a:srgbClr val="33CC33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  <p:sp>
              <p:nvSpPr>
                <p:cNvPr id="4662" name="Freeform 1932"/>
                <p:cNvSpPr>
                  <a:spLocks/>
                </p:cNvSpPr>
                <p:nvPr/>
              </p:nvSpPr>
              <p:spPr bwMode="auto">
                <a:xfrm>
                  <a:off x="759" y="70235"/>
                  <a:ext cx="17" cy="17"/>
                </a:xfrm>
                <a:custGeom>
                  <a:avLst/>
                  <a:gdLst>
                    <a:gd name="T0" fmla="*/ 0 w 17"/>
                    <a:gd name="T1" fmla="*/ 14 h 17"/>
                    <a:gd name="T2" fmla="*/ 0 w 17"/>
                    <a:gd name="T3" fmla="*/ 0 h 17"/>
                    <a:gd name="T4" fmla="*/ 4 w 17"/>
                    <a:gd name="T5" fmla="*/ 13 h 17"/>
                    <a:gd name="T6" fmla="*/ 8 w 17"/>
                    <a:gd name="T7" fmla="*/ 1 h 17"/>
                    <a:gd name="T8" fmla="*/ 9 w 17"/>
                    <a:gd name="T9" fmla="*/ 10 h 17"/>
                    <a:gd name="T10" fmla="*/ 16 w 17"/>
                    <a:gd name="T11" fmla="*/ 2 h 17"/>
                    <a:gd name="T12" fmla="*/ 8 w 17"/>
                    <a:gd name="T13" fmla="*/ 16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7" h="17">
                      <a:moveTo>
                        <a:pt x="0" y="14"/>
                      </a:moveTo>
                      <a:lnTo>
                        <a:pt x="0" y="0"/>
                      </a:lnTo>
                      <a:lnTo>
                        <a:pt x="4" y="13"/>
                      </a:lnTo>
                      <a:lnTo>
                        <a:pt x="8" y="1"/>
                      </a:lnTo>
                      <a:lnTo>
                        <a:pt x="9" y="10"/>
                      </a:lnTo>
                      <a:lnTo>
                        <a:pt x="16" y="2"/>
                      </a:lnTo>
                      <a:lnTo>
                        <a:pt x="8" y="16"/>
                      </a:lnTo>
                    </a:path>
                  </a:pathLst>
                </a:custGeom>
                <a:solidFill>
                  <a:srgbClr val="33CC33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  <p:sp>
              <p:nvSpPr>
                <p:cNvPr id="4663" name="Freeform 1933"/>
                <p:cNvSpPr>
                  <a:spLocks/>
                </p:cNvSpPr>
                <p:nvPr/>
              </p:nvSpPr>
              <p:spPr bwMode="auto">
                <a:xfrm>
                  <a:off x="765" y="70239"/>
                  <a:ext cx="17" cy="17"/>
                </a:xfrm>
                <a:custGeom>
                  <a:avLst/>
                  <a:gdLst>
                    <a:gd name="T0" fmla="*/ 0 w 17"/>
                    <a:gd name="T1" fmla="*/ 14 h 17"/>
                    <a:gd name="T2" fmla="*/ 0 w 17"/>
                    <a:gd name="T3" fmla="*/ 0 h 17"/>
                    <a:gd name="T4" fmla="*/ 3 w 17"/>
                    <a:gd name="T5" fmla="*/ 12 h 17"/>
                    <a:gd name="T6" fmla="*/ 8 w 17"/>
                    <a:gd name="T7" fmla="*/ 2 h 17"/>
                    <a:gd name="T8" fmla="*/ 8 w 17"/>
                    <a:gd name="T9" fmla="*/ 10 h 17"/>
                    <a:gd name="T10" fmla="*/ 16 w 17"/>
                    <a:gd name="T11" fmla="*/ 2 h 17"/>
                    <a:gd name="T12" fmla="*/ 8 w 17"/>
                    <a:gd name="T13" fmla="*/ 16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7" h="17">
                      <a:moveTo>
                        <a:pt x="0" y="14"/>
                      </a:moveTo>
                      <a:lnTo>
                        <a:pt x="0" y="0"/>
                      </a:lnTo>
                      <a:lnTo>
                        <a:pt x="3" y="12"/>
                      </a:lnTo>
                      <a:lnTo>
                        <a:pt x="8" y="2"/>
                      </a:lnTo>
                      <a:lnTo>
                        <a:pt x="8" y="10"/>
                      </a:lnTo>
                      <a:lnTo>
                        <a:pt x="16" y="2"/>
                      </a:lnTo>
                      <a:lnTo>
                        <a:pt x="8" y="16"/>
                      </a:lnTo>
                    </a:path>
                  </a:pathLst>
                </a:custGeom>
                <a:solidFill>
                  <a:srgbClr val="33CC33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</p:grpSp>
          <p:sp>
            <p:nvSpPr>
              <p:cNvPr id="4589" name="Freeform 1934"/>
              <p:cNvSpPr>
                <a:spLocks/>
              </p:cNvSpPr>
              <p:nvPr/>
            </p:nvSpPr>
            <p:spPr bwMode="auto">
              <a:xfrm>
                <a:off x="702" y="70259"/>
                <a:ext cx="18" cy="17"/>
              </a:xfrm>
              <a:custGeom>
                <a:avLst/>
                <a:gdLst>
                  <a:gd name="T0" fmla="*/ 0 w 18"/>
                  <a:gd name="T1" fmla="*/ 16 h 17"/>
                  <a:gd name="T2" fmla="*/ 16 w 18"/>
                  <a:gd name="T3" fmla="*/ 14 h 17"/>
                  <a:gd name="T4" fmla="*/ 17 w 18"/>
                  <a:gd name="T5" fmla="*/ 10 h 17"/>
                  <a:gd name="T6" fmla="*/ 4 w 18"/>
                  <a:gd name="T7" fmla="*/ 0 h 17"/>
                  <a:gd name="T8" fmla="*/ 0 w 18"/>
                  <a:gd name="T9" fmla="*/ 16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" h="17">
                    <a:moveTo>
                      <a:pt x="0" y="16"/>
                    </a:moveTo>
                    <a:lnTo>
                      <a:pt x="16" y="14"/>
                    </a:lnTo>
                    <a:lnTo>
                      <a:pt x="17" y="10"/>
                    </a:lnTo>
                    <a:lnTo>
                      <a:pt x="4" y="0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DDDDDD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grpSp>
            <p:nvGrpSpPr>
              <p:cNvPr id="4590" name="Group 1935"/>
              <p:cNvGrpSpPr>
                <a:grpSpLocks/>
              </p:cNvGrpSpPr>
              <p:nvPr/>
            </p:nvGrpSpPr>
            <p:grpSpPr bwMode="auto">
              <a:xfrm>
                <a:off x="730" y="70301"/>
                <a:ext cx="27" cy="5"/>
                <a:chOff x="730" y="70301"/>
                <a:chExt cx="27" cy="5"/>
              </a:xfrm>
            </p:grpSpPr>
            <p:sp>
              <p:nvSpPr>
                <p:cNvPr id="4659" name="Oval 1936"/>
                <p:cNvSpPr>
                  <a:spLocks noChangeArrowheads="1"/>
                </p:cNvSpPr>
                <p:nvPr/>
              </p:nvSpPr>
              <p:spPr bwMode="auto">
                <a:xfrm rot="780000">
                  <a:off x="730" y="70304"/>
                  <a:ext cx="27" cy="2"/>
                </a:xfrm>
                <a:prstGeom prst="ellipse">
                  <a:avLst/>
                </a:prstGeom>
                <a:solidFill>
                  <a:srgbClr val="B2B2B2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  <p:sp>
              <p:nvSpPr>
                <p:cNvPr id="4660" name="Oval 1937"/>
                <p:cNvSpPr>
                  <a:spLocks noChangeArrowheads="1"/>
                </p:cNvSpPr>
                <p:nvPr/>
              </p:nvSpPr>
              <p:spPr bwMode="auto">
                <a:xfrm rot="780000">
                  <a:off x="731" y="70301"/>
                  <a:ext cx="25" cy="5"/>
                </a:xfrm>
                <a:prstGeom prst="ellipse">
                  <a:avLst/>
                </a:prstGeom>
                <a:solidFill>
                  <a:srgbClr val="DDDDDD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</p:grpSp>
          <p:sp>
            <p:nvSpPr>
              <p:cNvPr id="4591" name="Oval 1938"/>
              <p:cNvSpPr>
                <a:spLocks noChangeArrowheads="1"/>
              </p:cNvSpPr>
              <p:nvPr/>
            </p:nvSpPr>
            <p:spPr bwMode="auto">
              <a:xfrm rot="780000">
                <a:off x="738" y="70304"/>
                <a:ext cx="12" cy="0"/>
              </a:xfrm>
              <a:prstGeom prst="ellipse">
                <a:avLst/>
              </a:prstGeom>
              <a:solidFill>
                <a:srgbClr val="DDDDDD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4592" name="Freeform 1939"/>
              <p:cNvSpPr>
                <a:spLocks/>
              </p:cNvSpPr>
              <p:nvPr/>
            </p:nvSpPr>
            <p:spPr bwMode="auto">
              <a:xfrm>
                <a:off x="731" y="70285"/>
                <a:ext cx="30" cy="22"/>
              </a:xfrm>
              <a:custGeom>
                <a:avLst/>
                <a:gdLst>
                  <a:gd name="T0" fmla="*/ 0 w 30"/>
                  <a:gd name="T1" fmla="*/ 14 h 22"/>
                  <a:gd name="T2" fmla="*/ 3 w 30"/>
                  <a:gd name="T3" fmla="*/ 0 h 22"/>
                  <a:gd name="T4" fmla="*/ 4 w 30"/>
                  <a:gd name="T5" fmla="*/ 0 h 22"/>
                  <a:gd name="T6" fmla="*/ 29 w 30"/>
                  <a:gd name="T7" fmla="*/ 12 h 22"/>
                  <a:gd name="T8" fmla="*/ 26 w 30"/>
                  <a:gd name="T9" fmla="*/ 21 h 22"/>
                  <a:gd name="T10" fmla="*/ 0 w 30"/>
                  <a:gd name="T11" fmla="*/ 14 h 2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0" h="22">
                    <a:moveTo>
                      <a:pt x="0" y="14"/>
                    </a:moveTo>
                    <a:lnTo>
                      <a:pt x="3" y="0"/>
                    </a:lnTo>
                    <a:lnTo>
                      <a:pt x="4" y="0"/>
                    </a:lnTo>
                    <a:lnTo>
                      <a:pt x="29" y="12"/>
                    </a:lnTo>
                    <a:lnTo>
                      <a:pt x="26" y="21"/>
                    </a:lnTo>
                    <a:lnTo>
                      <a:pt x="0" y="14"/>
                    </a:lnTo>
                  </a:path>
                </a:pathLst>
              </a:custGeom>
              <a:solidFill>
                <a:srgbClr val="DDDDDD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grpSp>
            <p:nvGrpSpPr>
              <p:cNvPr id="4593" name="Group 1940"/>
              <p:cNvGrpSpPr>
                <a:grpSpLocks/>
              </p:cNvGrpSpPr>
              <p:nvPr/>
            </p:nvGrpSpPr>
            <p:grpSpPr bwMode="auto">
              <a:xfrm>
                <a:off x="673" y="70227"/>
                <a:ext cx="175" cy="146"/>
                <a:chOff x="673" y="70227"/>
                <a:chExt cx="175" cy="146"/>
              </a:xfrm>
            </p:grpSpPr>
            <p:grpSp>
              <p:nvGrpSpPr>
                <p:cNvPr id="4619" name="Group 1941"/>
                <p:cNvGrpSpPr>
                  <a:grpSpLocks/>
                </p:cNvGrpSpPr>
                <p:nvPr/>
              </p:nvGrpSpPr>
              <p:grpSpPr bwMode="auto">
                <a:xfrm>
                  <a:off x="673" y="70227"/>
                  <a:ext cx="160" cy="131"/>
                  <a:chOff x="673" y="70227"/>
                  <a:chExt cx="160" cy="131"/>
                </a:xfrm>
              </p:grpSpPr>
              <p:sp>
                <p:nvSpPr>
                  <p:cNvPr id="4628" name="Freeform 1942"/>
                  <p:cNvSpPr>
                    <a:spLocks/>
                  </p:cNvSpPr>
                  <p:nvPr/>
                </p:nvSpPr>
                <p:spPr bwMode="auto">
                  <a:xfrm>
                    <a:off x="700" y="70241"/>
                    <a:ext cx="131" cy="115"/>
                  </a:xfrm>
                  <a:custGeom>
                    <a:avLst/>
                    <a:gdLst>
                      <a:gd name="T0" fmla="*/ 0 w 131"/>
                      <a:gd name="T1" fmla="*/ 0 h 115"/>
                      <a:gd name="T2" fmla="*/ 16 w 131"/>
                      <a:gd name="T3" fmla="*/ 0 h 115"/>
                      <a:gd name="T4" fmla="*/ 130 w 131"/>
                      <a:gd name="T5" fmla="*/ 79 h 115"/>
                      <a:gd name="T6" fmla="*/ 108 w 131"/>
                      <a:gd name="T7" fmla="*/ 81 h 115"/>
                      <a:gd name="T8" fmla="*/ 129 w 131"/>
                      <a:gd name="T9" fmla="*/ 79 h 115"/>
                      <a:gd name="T10" fmla="*/ 122 w 131"/>
                      <a:gd name="T11" fmla="*/ 110 h 115"/>
                      <a:gd name="T12" fmla="*/ 101 w 131"/>
                      <a:gd name="T13" fmla="*/ 114 h 115"/>
                      <a:gd name="T14" fmla="*/ 102 w 131"/>
                      <a:gd name="T15" fmla="*/ 112 h 115"/>
                      <a:gd name="T16" fmla="*/ 109 w 131"/>
                      <a:gd name="T17" fmla="*/ 82 h 115"/>
                      <a:gd name="T18" fmla="*/ 0 w 131"/>
                      <a:gd name="T19" fmla="*/ 0 h 115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31" h="115">
                        <a:moveTo>
                          <a:pt x="0" y="0"/>
                        </a:moveTo>
                        <a:lnTo>
                          <a:pt x="16" y="0"/>
                        </a:lnTo>
                        <a:lnTo>
                          <a:pt x="130" y="79"/>
                        </a:lnTo>
                        <a:lnTo>
                          <a:pt x="108" y="81"/>
                        </a:lnTo>
                        <a:lnTo>
                          <a:pt x="129" y="79"/>
                        </a:lnTo>
                        <a:lnTo>
                          <a:pt x="122" y="110"/>
                        </a:lnTo>
                        <a:lnTo>
                          <a:pt x="101" y="114"/>
                        </a:lnTo>
                        <a:lnTo>
                          <a:pt x="102" y="112"/>
                        </a:lnTo>
                        <a:lnTo>
                          <a:pt x="109" y="82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DDDDDD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endParaRPr>
                  </a:p>
                </p:txBody>
              </p:sp>
              <p:sp>
                <p:nvSpPr>
                  <p:cNvPr id="4629" name="Freeform 1943"/>
                  <p:cNvSpPr>
                    <a:spLocks/>
                  </p:cNvSpPr>
                  <p:nvPr/>
                </p:nvSpPr>
                <p:spPr bwMode="auto">
                  <a:xfrm>
                    <a:off x="693" y="70241"/>
                    <a:ext cx="117" cy="117"/>
                  </a:xfrm>
                  <a:custGeom>
                    <a:avLst/>
                    <a:gdLst>
                      <a:gd name="T0" fmla="*/ 0 w 117"/>
                      <a:gd name="T1" fmla="*/ 28 h 117"/>
                      <a:gd name="T2" fmla="*/ 5 w 117"/>
                      <a:gd name="T3" fmla="*/ 0 h 117"/>
                      <a:gd name="T4" fmla="*/ 116 w 117"/>
                      <a:gd name="T5" fmla="*/ 83 h 117"/>
                      <a:gd name="T6" fmla="*/ 107 w 117"/>
                      <a:gd name="T7" fmla="*/ 116 h 117"/>
                      <a:gd name="T8" fmla="*/ 95 w 117"/>
                      <a:gd name="T9" fmla="*/ 107 h 117"/>
                      <a:gd name="T10" fmla="*/ 96 w 117"/>
                      <a:gd name="T11" fmla="*/ 105 h 117"/>
                      <a:gd name="T12" fmla="*/ 100 w 117"/>
                      <a:gd name="T13" fmla="*/ 85 h 117"/>
                      <a:gd name="T14" fmla="*/ 12 w 117"/>
                      <a:gd name="T15" fmla="*/ 19 h 117"/>
                      <a:gd name="T16" fmla="*/ 8 w 117"/>
                      <a:gd name="T17" fmla="*/ 35 h 117"/>
                      <a:gd name="T18" fmla="*/ 0 w 117"/>
                      <a:gd name="T19" fmla="*/ 28 h 11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17" h="117">
                        <a:moveTo>
                          <a:pt x="0" y="28"/>
                        </a:moveTo>
                        <a:lnTo>
                          <a:pt x="5" y="0"/>
                        </a:lnTo>
                        <a:lnTo>
                          <a:pt x="116" y="83"/>
                        </a:lnTo>
                        <a:lnTo>
                          <a:pt x="107" y="116"/>
                        </a:lnTo>
                        <a:lnTo>
                          <a:pt x="95" y="107"/>
                        </a:lnTo>
                        <a:lnTo>
                          <a:pt x="96" y="105"/>
                        </a:lnTo>
                        <a:lnTo>
                          <a:pt x="100" y="85"/>
                        </a:lnTo>
                        <a:lnTo>
                          <a:pt x="12" y="19"/>
                        </a:lnTo>
                        <a:lnTo>
                          <a:pt x="8" y="35"/>
                        </a:lnTo>
                        <a:lnTo>
                          <a:pt x="0" y="28"/>
                        </a:lnTo>
                      </a:path>
                    </a:pathLst>
                  </a:custGeom>
                  <a:solidFill>
                    <a:srgbClr val="B2B2B2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endParaRPr>
                  </a:p>
                </p:txBody>
              </p:sp>
              <p:sp>
                <p:nvSpPr>
                  <p:cNvPr id="4630" name="Freeform 1944"/>
                  <p:cNvSpPr>
                    <a:spLocks/>
                  </p:cNvSpPr>
                  <p:nvPr/>
                </p:nvSpPr>
                <p:spPr bwMode="auto">
                  <a:xfrm>
                    <a:off x="709" y="70237"/>
                    <a:ext cx="17" cy="17"/>
                  </a:xfrm>
                  <a:custGeom>
                    <a:avLst/>
                    <a:gdLst>
                      <a:gd name="T0" fmla="*/ 0 w 17"/>
                      <a:gd name="T1" fmla="*/ 0 h 17"/>
                      <a:gd name="T2" fmla="*/ 0 w 17"/>
                      <a:gd name="T3" fmla="*/ 12 h 17"/>
                      <a:gd name="T4" fmla="*/ 14 w 17"/>
                      <a:gd name="T5" fmla="*/ 16 h 17"/>
                      <a:gd name="T6" fmla="*/ 15 w 17"/>
                      <a:gd name="T7" fmla="*/ 14 h 17"/>
                      <a:gd name="T8" fmla="*/ 16 w 17"/>
                      <a:gd name="T9" fmla="*/ 2 h 17"/>
                      <a:gd name="T10" fmla="*/ 0 w 17"/>
                      <a:gd name="T11" fmla="*/ 0 h 1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17" h="17">
                        <a:moveTo>
                          <a:pt x="0" y="0"/>
                        </a:moveTo>
                        <a:lnTo>
                          <a:pt x="0" y="12"/>
                        </a:lnTo>
                        <a:lnTo>
                          <a:pt x="14" y="16"/>
                        </a:lnTo>
                        <a:lnTo>
                          <a:pt x="15" y="14"/>
                        </a:lnTo>
                        <a:lnTo>
                          <a:pt x="16" y="2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FF00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endParaRPr>
                  </a:p>
                </p:txBody>
              </p:sp>
              <p:sp>
                <p:nvSpPr>
                  <p:cNvPr id="4631" name="Freeform 1945"/>
                  <p:cNvSpPr>
                    <a:spLocks/>
                  </p:cNvSpPr>
                  <p:nvPr/>
                </p:nvSpPr>
                <p:spPr bwMode="auto">
                  <a:xfrm>
                    <a:off x="718" y="70244"/>
                    <a:ext cx="17" cy="17"/>
                  </a:xfrm>
                  <a:custGeom>
                    <a:avLst/>
                    <a:gdLst>
                      <a:gd name="T0" fmla="*/ 0 w 17"/>
                      <a:gd name="T1" fmla="*/ 0 h 17"/>
                      <a:gd name="T2" fmla="*/ 0 w 17"/>
                      <a:gd name="T3" fmla="*/ 13 h 17"/>
                      <a:gd name="T4" fmla="*/ 12 w 17"/>
                      <a:gd name="T5" fmla="*/ 16 h 17"/>
                      <a:gd name="T6" fmla="*/ 14 w 17"/>
                      <a:gd name="T7" fmla="*/ 14 h 17"/>
                      <a:gd name="T8" fmla="*/ 16 w 17"/>
                      <a:gd name="T9" fmla="*/ 2 h 17"/>
                      <a:gd name="T10" fmla="*/ 0 w 17"/>
                      <a:gd name="T11" fmla="*/ 0 h 1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17" h="17">
                        <a:moveTo>
                          <a:pt x="0" y="0"/>
                        </a:moveTo>
                        <a:lnTo>
                          <a:pt x="0" y="13"/>
                        </a:lnTo>
                        <a:lnTo>
                          <a:pt x="12" y="16"/>
                        </a:lnTo>
                        <a:lnTo>
                          <a:pt x="14" y="14"/>
                        </a:lnTo>
                        <a:lnTo>
                          <a:pt x="16" y="2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FF00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endParaRPr>
                  </a:p>
                </p:txBody>
              </p:sp>
              <p:sp>
                <p:nvSpPr>
                  <p:cNvPr id="4632" name="Freeform 1946"/>
                  <p:cNvSpPr>
                    <a:spLocks/>
                  </p:cNvSpPr>
                  <p:nvPr/>
                </p:nvSpPr>
                <p:spPr bwMode="auto">
                  <a:xfrm>
                    <a:off x="730" y="70251"/>
                    <a:ext cx="17" cy="17"/>
                  </a:xfrm>
                  <a:custGeom>
                    <a:avLst/>
                    <a:gdLst>
                      <a:gd name="T0" fmla="*/ 0 w 17"/>
                      <a:gd name="T1" fmla="*/ 0 h 17"/>
                      <a:gd name="T2" fmla="*/ 0 w 17"/>
                      <a:gd name="T3" fmla="*/ 13 h 17"/>
                      <a:gd name="T4" fmla="*/ 14 w 17"/>
                      <a:gd name="T5" fmla="*/ 16 h 17"/>
                      <a:gd name="T6" fmla="*/ 15 w 17"/>
                      <a:gd name="T7" fmla="*/ 15 h 17"/>
                      <a:gd name="T8" fmla="*/ 16 w 17"/>
                      <a:gd name="T9" fmla="*/ 2 h 17"/>
                      <a:gd name="T10" fmla="*/ 0 w 17"/>
                      <a:gd name="T11" fmla="*/ 0 h 1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17" h="17">
                        <a:moveTo>
                          <a:pt x="0" y="0"/>
                        </a:moveTo>
                        <a:lnTo>
                          <a:pt x="0" y="13"/>
                        </a:lnTo>
                        <a:lnTo>
                          <a:pt x="14" y="16"/>
                        </a:lnTo>
                        <a:lnTo>
                          <a:pt x="15" y="15"/>
                        </a:lnTo>
                        <a:lnTo>
                          <a:pt x="16" y="2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FF00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endParaRPr>
                  </a:p>
                </p:txBody>
              </p:sp>
              <p:sp>
                <p:nvSpPr>
                  <p:cNvPr id="4633" name="Freeform 1947"/>
                  <p:cNvSpPr>
                    <a:spLocks/>
                  </p:cNvSpPr>
                  <p:nvPr/>
                </p:nvSpPr>
                <p:spPr bwMode="auto">
                  <a:xfrm>
                    <a:off x="739" y="70258"/>
                    <a:ext cx="17" cy="17"/>
                  </a:xfrm>
                  <a:custGeom>
                    <a:avLst/>
                    <a:gdLst>
                      <a:gd name="T0" fmla="*/ 2 w 17"/>
                      <a:gd name="T1" fmla="*/ 0 h 17"/>
                      <a:gd name="T2" fmla="*/ 0 w 17"/>
                      <a:gd name="T3" fmla="*/ 14 h 17"/>
                      <a:gd name="T4" fmla="*/ 14 w 17"/>
                      <a:gd name="T5" fmla="*/ 16 h 17"/>
                      <a:gd name="T6" fmla="*/ 15 w 17"/>
                      <a:gd name="T7" fmla="*/ 14 h 17"/>
                      <a:gd name="T8" fmla="*/ 16 w 17"/>
                      <a:gd name="T9" fmla="*/ 2 h 17"/>
                      <a:gd name="T10" fmla="*/ 2 w 17"/>
                      <a:gd name="T11" fmla="*/ 0 h 1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17" h="17">
                        <a:moveTo>
                          <a:pt x="2" y="0"/>
                        </a:moveTo>
                        <a:lnTo>
                          <a:pt x="0" y="14"/>
                        </a:lnTo>
                        <a:lnTo>
                          <a:pt x="14" y="16"/>
                        </a:lnTo>
                        <a:lnTo>
                          <a:pt x="15" y="14"/>
                        </a:lnTo>
                        <a:lnTo>
                          <a:pt x="16" y="2"/>
                        </a:lnTo>
                        <a:lnTo>
                          <a:pt x="2" y="0"/>
                        </a:lnTo>
                      </a:path>
                    </a:pathLst>
                  </a:custGeom>
                  <a:solidFill>
                    <a:srgbClr val="FFFF00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endParaRPr>
                  </a:p>
                </p:txBody>
              </p:sp>
              <p:sp>
                <p:nvSpPr>
                  <p:cNvPr id="4634" name="Freeform 1948"/>
                  <p:cNvSpPr>
                    <a:spLocks/>
                  </p:cNvSpPr>
                  <p:nvPr/>
                </p:nvSpPr>
                <p:spPr bwMode="auto">
                  <a:xfrm>
                    <a:off x="751" y="70268"/>
                    <a:ext cx="17" cy="17"/>
                  </a:xfrm>
                  <a:custGeom>
                    <a:avLst/>
                    <a:gdLst>
                      <a:gd name="T0" fmla="*/ 1 w 17"/>
                      <a:gd name="T1" fmla="*/ 0 h 17"/>
                      <a:gd name="T2" fmla="*/ 0 w 17"/>
                      <a:gd name="T3" fmla="*/ 13 h 17"/>
                      <a:gd name="T4" fmla="*/ 14 w 17"/>
                      <a:gd name="T5" fmla="*/ 16 h 17"/>
                      <a:gd name="T6" fmla="*/ 15 w 17"/>
                      <a:gd name="T7" fmla="*/ 14 h 17"/>
                      <a:gd name="T8" fmla="*/ 16 w 17"/>
                      <a:gd name="T9" fmla="*/ 2 h 17"/>
                      <a:gd name="T10" fmla="*/ 1 w 17"/>
                      <a:gd name="T11" fmla="*/ 0 h 1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17" h="17">
                        <a:moveTo>
                          <a:pt x="1" y="0"/>
                        </a:moveTo>
                        <a:lnTo>
                          <a:pt x="0" y="13"/>
                        </a:lnTo>
                        <a:lnTo>
                          <a:pt x="14" y="16"/>
                        </a:lnTo>
                        <a:lnTo>
                          <a:pt x="15" y="14"/>
                        </a:lnTo>
                        <a:lnTo>
                          <a:pt x="16" y="2"/>
                        </a:lnTo>
                        <a:lnTo>
                          <a:pt x="1" y="0"/>
                        </a:lnTo>
                      </a:path>
                    </a:pathLst>
                  </a:custGeom>
                  <a:solidFill>
                    <a:srgbClr val="FFFF00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endParaRPr>
                  </a:p>
                </p:txBody>
              </p:sp>
              <p:sp>
                <p:nvSpPr>
                  <p:cNvPr id="4635" name="Freeform 1949"/>
                  <p:cNvSpPr>
                    <a:spLocks/>
                  </p:cNvSpPr>
                  <p:nvPr/>
                </p:nvSpPr>
                <p:spPr bwMode="auto">
                  <a:xfrm>
                    <a:off x="763" y="70276"/>
                    <a:ext cx="17" cy="17"/>
                  </a:xfrm>
                  <a:custGeom>
                    <a:avLst/>
                    <a:gdLst>
                      <a:gd name="T0" fmla="*/ 2 w 17"/>
                      <a:gd name="T1" fmla="*/ 0 h 17"/>
                      <a:gd name="T2" fmla="*/ 0 w 17"/>
                      <a:gd name="T3" fmla="*/ 13 h 17"/>
                      <a:gd name="T4" fmla="*/ 14 w 17"/>
                      <a:gd name="T5" fmla="*/ 16 h 17"/>
                      <a:gd name="T6" fmla="*/ 14 w 17"/>
                      <a:gd name="T7" fmla="*/ 14 h 17"/>
                      <a:gd name="T8" fmla="*/ 16 w 17"/>
                      <a:gd name="T9" fmla="*/ 2 h 17"/>
                      <a:gd name="T10" fmla="*/ 2 w 17"/>
                      <a:gd name="T11" fmla="*/ 0 h 1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17" h="17">
                        <a:moveTo>
                          <a:pt x="2" y="0"/>
                        </a:moveTo>
                        <a:lnTo>
                          <a:pt x="0" y="13"/>
                        </a:lnTo>
                        <a:lnTo>
                          <a:pt x="14" y="16"/>
                        </a:lnTo>
                        <a:lnTo>
                          <a:pt x="14" y="14"/>
                        </a:lnTo>
                        <a:lnTo>
                          <a:pt x="16" y="2"/>
                        </a:lnTo>
                        <a:lnTo>
                          <a:pt x="2" y="0"/>
                        </a:lnTo>
                      </a:path>
                    </a:pathLst>
                  </a:custGeom>
                  <a:solidFill>
                    <a:srgbClr val="FFFF00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endParaRPr>
                  </a:p>
                </p:txBody>
              </p:sp>
              <p:sp>
                <p:nvSpPr>
                  <p:cNvPr id="4636" name="Freeform 1950"/>
                  <p:cNvSpPr>
                    <a:spLocks/>
                  </p:cNvSpPr>
                  <p:nvPr/>
                </p:nvSpPr>
                <p:spPr bwMode="auto">
                  <a:xfrm>
                    <a:off x="773" y="70283"/>
                    <a:ext cx="17" cy="17"/>
                  </a:xfrm>
                  <a:custGeom>
                    <a:avLst/>
                    <a:gdLst>
                      <a:gd name="T0" fmla="*/ 2 w 17"/>
                      <a:gd name="T1" fmla="*/ 0 h 17"/>
                      <a:gd name="T2" fmla="*/ 0 w 17"/>
                      <a:gd name="T3" fmla="*/ 14 h 17"/>
                      <a:gd name="T4" fmla="*/ 14 w 17"/>
                      <a:gd name="T5" fmla="*/ 16 h 17"/>
                      <a:gd name="T6" fmla="*/ 14 w 17"/>
                      <a:gd name="T7" fmla="*/ 14 h 17"/>
                      <a:gd name="T8" fmla="*/ 16 w 17"/>
                      <a:gd name="T9" fmla="*/ 2 h 17"/>
                      <a:gd name="T10" fmla="*/ 2 w 17"/>
                      <a:gd name="T11" fmla="*/ 0 h 1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17" h="17">
                        <a:moveTo>
                          <a:pt x="2" y="0"/>
                        </a:moveTo>
                        <a:lnTo>
                          <a:pt x="0" y="14"/>
                        </a:lnTo>
                        <a:lnTo>
                          <a:pt x="14" y="16"/>
                        </a:lnTo>
                        <a:lnTo>
                          <a:pt x="14" y="14"/>
                        </a:lnTo>
                        <a:lnTo>
                          <a:pt x="16" y="2"/>
                        </a:lnTo>
                        <a:lnTo>
                          <a:pt x="2" y="0"/>
                        </a:lnTo>
                      </a:path>
                    </a:pathLst>
                  </a:custGeom>
                  <a:solidFill>
                    <a:srgbClr val="FFFF00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endParaRPr>
                  </a:p>
                </p:txBody>
              </p:sp>
              <p:sp>
                <p:nvSpPr>
                  <p:cNvPr id="4637" name="Freeform 1951"/>
                  <p:cNvSpPr>
                    <a:spLocks/>
                  </p:cNvSpPr>
                  <p:nvPr/>
                </p:nvSpPr>
                <p:spPr bwMode="auto">
                  <a:xfrm>
                    <a:off x="786" y="70292"/>
                    <a:ext cx="17" cy="17"/>
                  </a:xfrm>
                  <a:custGeom>
                    <a:avLst/>
                    <a:gdLst>
                      <a:gd name="T0" fmla="*/ 3 w 17"/>
                      <a:gd name="T1" fmla="*/ 0 h 17"/>
                      <a:gd name="T2" fmla="*/ 0 w 17"/>
                      <a:gd name="T3" fmla="*/ 13 h 17"/>
                      <a:gd name="T4" fmla="*/ 14 w 17"/>
                      <a:gd name="T5" fmla="*/ 16 h 17"/>
                      <a:gd name="T6" fmla="*/ 14 w 17"/>
                      <a:gd name="T7" fmla="*/ 14 h 17"/>
                      <a:gd name="T8" fmla="*/ 16 w 17"/>
                      <a:gd name="T9" fmla="*/ 2 h 17"/>
                      <a:gd name="T10" fmla="*/ 3 w 17"/>
                      <a:gd name="T11" fmla="*/ 0 h 1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17" h="17">
                        <a:moveTo>
                          <a:pt x="3" y="0"/>
                        </a:moveTo>
                        <a:lnTo>
                          <a:pt x="0" y="13"/>
                        </a:lnTo>
                        <a:lnTo>
                          <a:pt x="14" y="16"/>
                        </a:lnTo>
                        <a:lnTo>
                          <a:pt x="14" y="14"/>
                        </a:lnTo>
                        <a:lnTo>
                          <a:pt x="16" y="2"/>
                        </a:lnTo>
                        <a:lnTo>
                          <a:pt x="3" y="0"/>
                        </a:lnTo>
                      </a:path>
                    </a:pathLst>
                  </a:custGeom>
                  <a:solidFill>
                    <a:srgbClr val="FFFF00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endParaRPr>
                  </a:p>
                </p:txBody>
              </p:sp>
              <p:sp>
                <p:nvSpPr>
                  <p:cNvPr id="4638" name="Freeform 1952"/>
                  <p:cNvSpPr>
                    <a:spLocks/>
                  </p:cNvSpPr>
                  <p:nvPr/>
                </p:nvSpPr>
                <p:spPr bwMode="auto">
                  <a:xfrm>
                    <a:off x="797" y="70300"/>
                    <a:ext cx="17" cy="17"/>
                  </a:xfrm>
                  <a:custGeom>
                    <a:avLst/>
                    <a:gdLst>
                      <a:gd name="T0" fmla="*/ 2 w 17"/>
                      <a:gd name="T1" fmla="*/ 0 h 17"/>
                      <a:gd name="T2" fmla="*/ 0 w 17"/>
                      <a:gd name="T3" fmla="*/ 14 h 17"/>
                      <a:gd name="T4" fmla="*/ 11 w 17"/>
                      <a:gd name="T5" fmla="*/ 16 h 17"/>
                      <a:gd name="T6" fmla="*/ 13 w 17"/>
                      <a:gd name="T7" fmla="*/ 14 h 17"/>
                      <a:gd name="T8" fmla="*/ 16 w 17"/>
                      <a:gd name="T9" fmla="*/ 2 h 17"/>
                      <a:gd name="T10" fmla="*/ 2 w 17"/>
                      <a:gd name="T11" fmla="*/ 0 h 1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17" h="17">
                        <a:moveTo>
                          <a:pt x="2" y="0"/>
                        </a:moveTo>
                        <a:lnTo>
                          <a:pt x="0" y="14"/>
                        </a:lnTo>
                        <a:lnTo>
                          <a:pt x="11" y="16"/>
                        </a:lnTo>
                        <a:lnTo>
                          <a:pt x="13" y="14"/>
                        </a:lnTo>
                        <a:lnTo>
                          <a:pt x="16" y="2"/>
                        </a:lnTo>
                        <a:lnTo>
                          <a:pt x="2" y="0"/>
                        </a:lnTo>
                      </a:path>
                    </a:pathLst>
                  </a:custGeom>
                  <a:solidFill>
                    <a:srgbClr val="FFFF00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endParaRPr>
                  </a:p>
                </p:txBody>
              </p:sp>
              <p:grpSp>
                <p:nvGrpSpPr>
                  <p:cNvPr id="4639" name="Group 1953"/>
                  <p:cNvGrpSpPr>
                    <a:grpSpLocks/>
                  </p:cNvGrpSpPr>
                  <p:nvPr/>
                </p:nvGrpSpPr>
                <p:grpSpPr bwMode="auto">
                  <a:xfrm>
                    <a:off x="718" y="70227"/>
                    <a:ext cx="115" cy="96"/>
                    <a:chOff x="718" y="70227"/>
                    <a:chExt cx="115" cy="96"/>
                  </a:xfrm>
                </p:grpSpPr>
                <p:sp>
                  <p:nvSpPr>
                    <p:cNvPr id="4649" name="Freeform 1954"/>
                    <p:cNvSpPr>
                      <a:spLocks/>
                    </p:cNvSpPr>
                    <p:nvPr/>
                  </p:nvSpPr>
                  <p:spPr bwMode="auto">
                    <a:xfrm>
                      <a:off x="718" y="70227"/>
                      <a:ext cx="115" cy="96"/>
                    </a:xfrm>
                    <a:custGeom>
                      <a:avLst/>
                      <a:gdLst>
                        <a:gd name="T0" fmla="*/ 0 w 115"/>
                        <a:gd name="T1" fmla="*/ 12 h 96"/>
                        <a:gd name="T2" fmla="*/ 0 w 115"/>
                        <a:gd name="T3" fmla="*/ 10 h 96"/>
                        <a:gd name="T4" fmla="*/ 2 w 115"/>
                        <a:gd name="T5" fmla="*/ 0 h 96"/>
                        <a:gd name="T6" fmla="*/ 114 w 115"/>
                        <a:gd name="T7" fmla="*/ 77 h 96"/>
                        <a:gd name="T8" fmla="*/ 109 w 115"/>
                        <a:gd name="T9" fmla="*/ 95 h 96"/>
                        <a:gd name="T10" fmla="*/ 108 w 115"/>
                        <a:gd name="T11" fmla="*/ 92 h 96"/>
                        <a:gd name="T12" fmla="*/ 107 w 115"/>
                        <a:gd name="T13" fmla="*/ 90 h 96"/>
                        <a:gd name="T14" fmla="*/ 107 w 115"/>
                        <a:gd name="T15" fmla="*/ 89 h 96"/>
                        <a:gd name="T16" fmla="*/ 109 w 115"/>
                        <a:gd name="T17" fmla="*/ 79 h 96"/>
                        <a:gd name="T18" fmla="*/ 3 w 115"/>
                        <a:gd name="T19" fmla="*/ 3 h 96"/>
                        <a:gd name="T20" fmla="*/ 2 w 115"/>
                        <a:gd name="T21" fmla="*/ 15 h 96"/>
                        <a:gd name="T22" fmla="*/ 0 w 115"/>
                        <a:gd name="T23" fmla="*/ 12 h 9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15" h="96">
                          <a:moveTo>
                            <a:pt x="0" y="12"/>
                          </a:moveTo>
                          <a:lnTo>
                            <a:pt x="0" y="10"/>
                          </a:lnTo>
                          <a:lnTo>
                            <a:pt x="2" y="0"/>
                          </a:lnTo>
                          <a:lnTo>
                            <a:pt x="114" y="77"/>
                          </a:lnTo>
                          <a:lnTo>
                            <a:pt x="109" y="95"/>
                          </a:lnTo>
                          <a:lnTo>
                            <a:pt x="108" y="92"/>
                          </a:lnTo>
                          <a:lnTo>
                            <a:pt x="107" y="90"/>
                          </a:lnTo>
                          <a:lnTo>
                            <a:pt x="107" y="89"/>
                          </a:lnTo>
                          <a:lnTo>
                            <a:pt x="109" y="79"/>
                          </a:lnTo>
                          <a:lnTo>
                            <a:pt x="3" y="3"/>
                          </a:lnTo>
                          <a:lnTo>
                            <a:pt x="2" y="15"/>
                          </a:lnTo>
                          <a:lnTo>
                            <a:pt x="0" y="12"/>
                          </a:lnTo>
                        </a:path>
                      </a:pathLst>
                    </a:custGeom>
                    <a:solidFill>
                      <a:srgbClr val="FFFF00"/>
                    </a:solidFill>
                    <a:ln w="6350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p:txBody>
                </p:sp>
                <p:sp>
                  <p:nvSpPr>
                    <p:cNvPr id="4650" name="Freeform 1955"/>
                    <p:cNvSpPr>
                      <a:spLocks/>
                    </p:cNvSpPr>
                    <p:nvPr/>
                  </p:nvSpPr>
                  <p:spPr bwMode="auto">
                    <a:xfrm>
                      <a:off x="727" y="70235"/>
                      <a:ext cx="17" cy="17"/>
                    </a:xfrm>
                    <a:custGeom>
                      <a:avLst/>
                      <a:gdLst>
                        <a:gd name="T0" fmla="*/ 2 w 17"/>
                        <a:gd name="T1" fmla="*/ 0 h 17"/>
                        <a:gd name="T2" fmla="*/ 0 w 17"/>
                        <a:gd name="T3" fmla="*/ 13 h 17"/>
                        <a:gd name="T4" fmla="*/ 14 w 17"/>
                        <a:gd name="T5" fmla="*/ 16 h 17"/>
                        <a:gd name="T6" fmla="*/ 14 w 17"/>
                        <a:gd name="T7" fmla="*/ 14 h 17"/>
                        <a:gd name="T8" fmla="*/ 16 w 17"/>
                        <a:gd name="T9" fmla="*/ 2 h 17"/>
                        <a:gd name="T10" fmla="*/ 2 w 17"/>
                        <a:gd name="T11" fmla="*/ 0 h 17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0" t="0" r="r" b="b"/>
                      <a:pathLst>
                        <a:path w="17" h="17">
                          <a:moveTo>
                            <a:pt x="2" y="0"/>
                          </a:moveTo>
                          <a:lnTo>
                            <a:pt x="0" y="13"/>
                          </a:lnTo>
                          <a:lnTo>
                            <a:pt x="14" y="16"/>
                          </a:lnTo>
                          <a:lnTo>
                            <a:pt x="14" y="14"/>
                          </a:lnTo>
                          <a:lnTo>
                            <a:pt x="16" y="2"/>
                          </a:lnTo>
                          <a:lnTo>
                            <a:pt x="2" y="0"/>
                          </a:lnTo>
                        </a:path>
                      </a:pathLst>
                    </a:custGeom>
                    <a:solidFill>
                      <a:srgbClr val="FFFF00"/>
                    </a:solidFill>
                    <a:ln w="6350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p:txBody>
                </p:sp>
                <p:sp>
                  <p:nvSpPr>
                    <p:cNvPr id="4651" name="Freeform 1956"/>
                    <p:cNvSpPr>
                      <a:spLocks/>
                    </p:cNvSpPr>
                    <p:nvPr/>
                  </p:nvSpPr>
                  <p:spPr bwMode="auto">
                    <a:xfrm>
                      <a:off x="737" y="70241"/>
                      <a:ext cx="17" cy="17"/>
                    </a:xfrm>
                    <a:custGeom>
                      <a:avLst/>
                      <a:gdLst>
                        <a:gd name="T0" fmla="*/ 1 w 17"/>
                        <a:gd name="T1" fmla="*/ 0 h 17"/>
                        <a:gd name="T2" fmla="*/ 0 w 17"/>
                        <a:gd name="T3" fmla="*/ 13 h 17"/>
                        <a:gd name="T4" fmla="*/ 14 w 17"/>
                        <a:gd name="T5" fmla="*/ 16 h 17"/>
                        <a:gd name="T6" fmla="*/ 14 w 17"/>
                        <a:gd name="T7" fmla="*/ 14 h 17"/>
                        <a:gd name="T8" fmla="*/ 16 w 17"/>
                        <a:gd name="T9" fmla="*/ 2 h 17"/>
                        <a:gd name="T10" fmla="*/ 1 w 17"/>
                        <a:gd name="T11" fmla="*/ 0 h 17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0" t="0" r="r" b="b"/>
                      <a:pathLst>
                        <a:path w="17" h="17">
                          <a:moveTo>
                            <a:pt x="1" y="0"/>
                          </a:moveTo>
                          <a:lnTo>
                            <a:pt x="0" y="13"/>
                          </a:lnTo>
                          <a:lnTo>
                            <a:pt x="14" y="16"/>
                          </a:lnTo>
                          <a:lnTo>
                            <a:pt x="14" y="14"/>
                          </a:lnTo>
                          <a:lnTo>
                            <a:pt x="16" y="2"/>
                          </a:lnTo>
                          <a:lnTo>
                            <a:pt x="1" y="0"/>
                          </a:lnTo>
                        </a:path>
                      </a:pathLst>
                    </a:custGeom>
                    <a:solidFill>
                      <a:srgbClr val="FFFF00"/>
                    </a:solidFill>
                    <a:ln w="6350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p:txBody>
                </p:sp>
                <p:sp>
                  <p:nvSpPr>
                    <p:cNvPr id="4652" name="Freeform 1957"/>
                    <p:cNvSpPr>
                      <a:spLocks/>
                    </p:cNvSpPr>
                    <p:nvPr/>
                  </p:nvSpPr>
                  <p:spPr bwMode="auto">
                    <a:xfrm>
                      <a:off x="747" y="70249"/>
                      <a:ext cx="17" cy="17"/>
                    </a:xfrm>
                    <a:custGeom>
                      <a:avLst/>
                      <a:gdLst>
                        <a:gd name="T0" fmla="*/ 1 w 17"/>
                        <a:gd name="T1" fmla="*/ 0 h 17"/>
                        <a:gd name="T2" fmla="*/ 0 w 17"/>
                        <a:gd name="T3" fmla="*/ 12 h 17"/>
                        <a:gd name="T4" fmla="*/ 15 w 17"/>
                        <a:gd name="T5" fmla="*/ 16 h 17"/>
                        <a:gd name="T6" fmla="*/ 15 w 17"/>
                        <a:gd name="T7" fmla="*/ 14 h 17"/>
                        <a:gd name="T8" fmla="*/ 16 w 17"/>
                        <a:gd name="T9" fmla="*/ 2 h 17"/>
                        <a:gd name="T10" fmla="*/ 1 w 17"/>
                        <a:gd name="T11" fmla="*/ 0 h 17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0" t="0" r="r" b="b"/>
                      <a:pathLst>
                        <a:path w="17" h="17">
                          <a:moveTo>
                            <a:pt x="1" y="0"/>
                          </a:moveTo>
                          <a:lnTo>
                            <a:pt x="0" y="12"/>
                          </a:lnTo>
                          <a:lnTo>
                            <a:pt x="15" y="16"/>
                          </a:lnTo>
                          <a:lnTo>
                            <a:pt x="15" y="14"/>
                          </a:lnTo>
                          <a:lnTo>
                            <a:pt x="16" y="2"/>
                          </a:lnTo>
                          <a:lnTo>
                            <a:pt x="1" y="0"/>
                          </a:lnTo>
                        </a:path>
                      </a:pathLst>
                    </a:custGeom>
                    <a:solidFill>
                      <a:srgbClr val="FFFF00"/>
                    </a:solidFill>
                    <a:ln w="6350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p:txBody>
                </p:sp>
                <p:sp>
                  <p:nvSpPr>
                    <p:cNvPr id="4653" name="Freeform 1958"/>
                    <p:cNvSpPr>
                      <a:spLocks/>
                    </p:cNvSpPr>
                    <p:nvPr/>
                  </p:nvSpPr>
                  <p:spPr bwMode="auto">
                    <a:xfrm>
                      <a:off x="757" y="70258"/>
                      <a:ext cx="17" cy="17"/>
                    </a:xfrm>
                    <a:custGeom>
                      <a:avLst/>
                      <a:gdLst>
                        <a:gd name="T0" fmla="*/ 1 w 17"/>
                        <a:gd name="T1" fmla="*/ 0 h 17"/>
                        <a:gd name="T2" fmla="*/ 0 w 17"/>
                        <a:gd name="T3" fmla="*/ 14 h 17"/>
                        <a:gd name="T4" fmla="*/ 15 w 17"/>
                        <a:gd name="T5" fmla="*/ 16 h 17"/>
                        <a:gd name="T6" fmla="*/ 15 w 17"/>
                        <a:gd name="T7" fmla="*/ 14 h 17"/>
                        <a:gd name="T8" fmla="*/ 16 w 17"/>
                        <a:gd name="T9" fmla="*/ 2 h 17"/>
                        <a:gd name="T10" fmla="*/ 1 w 17"/>
                        <a:gd name="T11" fmla="*/ 0 h 17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0" t="0" r="r" b="b"/>
                      <a:pathLst>
                        <a:path w="17" h="17">
                          <a:moveTo>
                            <a:pt x="1" y="0"/>
                          </a:moveTo>
                          <a:lnTo>
                            <a:pt x="0" y="14"/>
                          </a:lnTo>
                          <a:lnTo>
                            <a:pt x="15" y="16"/>
                          </a:lnTo>
                          <a:lnTo>
                            <a:pt x="15" y="14"/>
                          </a:lnTo>
                          <a:lnTo>
                            <a:pt x="16" y="2"/>
                          </a:lnTo>
                          <a:lnTo>
                            <a:pt x="1" y="0"/>
                          </a:lnTo>
                        </a:path>
                      </a:pathLst>
                    </a:custGeom>
                    <a:solidFill>
                      <a:srgbClr val="FFFF00"/>
                    </a:solidFill>
                    <a:ln w="6350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p:txBody>
                </p:sp>
                <p:sp>
                  <p:nvSpPr>
                    <p:cNvPr id="4654" name="Freeform 1959"/>
                    <p:cNvSpPr>
                      <a:spLocks/>
                    </p:cNvSpPr>
                    <p:nvPr/>
                  </p:nvSpPr>
                  <p:spPr bwMode="auto">
                    <a:xfrm>
                      <a:off x="769" y="70266"/>
                      <a:ext cx="17" cy="17"/>
                    </a:xfrm>
                    <a:custGeom>
                      <a:avLst/>
                      <a:gdLst>
                        <a:gd name="T0" fmla="*/ 1 w 17"/>
                        <a:gd name="T1" fmla="*/ 0 h 17"/>
                        <a:gd name="T2" fmla="*/ 0 w 17"/>
                        <a:gd name="T3" fmla="*/ 14 h 17"/>
                        <a:gd name="T4" fmla="*/ 14 w 17"/>
                        <a:gd name="T5" fmla="*/ 16 h 17"/>
                        <a:gd name="T6" fmla="*/ 14 w 17"/>
                        <a:gd name="T7" fmla="*/ 14 h 17"/>
                        <a:gd name="T8" fmla="*/ 16 w 17"/>
                        <a:gd name="T9" fmla="*/ 1 h 17"/>
                        <a:gd name="T10" fmla="*/ 1 w 17"/>
                        <a:gd name="T11" fmla="*/ 0 h 17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0" t="0" r="r" b="b"/>
                      <a:pathLst>
                        <a:path w="17" h="17">
                          <a:moveTo>
                            <a:pt x="1" y="0"/>
                          </a:moveTo>
                          <a:lnTo>
                            <a:pt x="0" y="14"/>
                          </a:lnTo>
                          <a:lnTo>
                            <a:pt x="14" y="16"/>
                          </a:lnTo>
                          <a:lnTo>
                            <a:pt x="14" y="14"/>
                          </a:lnTo>
                          <a:lnTo>
                            <a:pt x="16" y="1"/>
                          </a:lnTo>
                          <a:lnTo>
                            <a:pt x="1" y="0"/>
                          </a:lnTo>
                        </a:path>
                      </a:pathLst>
                    </a:custGeom>
                    <a:solidFill>
                      <a:srgbClr val="FFFF00"/>
                    </a:solidFill>
                    <a:ln w="6350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p:txBody>
                </p:sp>
                <p:sp>
                  <p:nvSpPr>
                    <p:cNvPr id="4655" name="Freeform 1960"/>
                    <p:cNvSpPr>
                      <a:spLocks/>
                    </p:cNvSpPr>
                    <p:nvPr/>
                  </p:nvSpPr>
                  <p:spPr bwMode="auto">
                    <a:xfrm>
                      <a:off x="781" y="70274"/>
                      <a:ext cx="17" cy="17"/>
                    </a:xfrm>
                    <a:custGeom>
                      <a:avLst/>
                      <a:gdLst>
                        <a:gd name="T0" fmla="*/ 2 w 17"/>
                        <a:gd name="T1" fmla="*/ 0 h 17"/>
                        <a:gd name="T2" fmla="*/ 0 w 17"/>
                        <a:gd name="T3" fmla="*/ 13 h 17"/>
                        <a:gd name="T4" fmla="*/ 15 w 17"/>
                        <a:gd name="T5" fmla="*/ 16 h 17"/>
                        <a:gd name="T6" fmla="*/ 16 w 17"/>
                        <a:gd name="T7" fmla="*/ 14 h 17"/>
                        <a:gd name="T8" fmla="*/ 16 w 17"/>
                        <a:gd name="T9" fmla="*/ 2 h 17"/>
                        <a:gd name="T10" fmla="*/ 2 w 17"/>
                        <a:gd name="T11" fmla="*/ 0 h 17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0" t="0" r="r" b="b"/>
                      <a:pathLst>
                        <a:path w="17" h="17">
                          <a:moveTo>
                            <a:pt x="2" y="0"/>
                          </a:moveTo>
                          <a:lnTo>
                            <a:pt x="0" y="13"/>
                          </a:lnTo>
                          <a:lnTo>
                            <a:pt x="15" y="16"/>
                          </a:lnTo>
                          <a:lnTo>
                            <a:pt x="16" y="14"/>
                          </a:lnTo>
                          <a:lnTo>
                            <a:pt x="16" y="2"/>
                          </a:lnTo>
                          <a:lnTo>
                            <a:pt x="2" y="0"/>
                          </a:lnTo>
                        </a:path>
                      </a:pathLst>
                    </a:custGeom>
                    <a:solidFill>
                      <a:srgbClr val="FFFF00"/>
                    </a:solidFill>
                    <a:ln w="6350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p:txBody>
                </p:sp>
                <p:sp>
                  <p:nvSpPr>
                    <p:cNvPr id="4656" name="Freeform 1961"/>
                    <p:cNvSpPr>
                      <a:spLocks/>
                    </p:cNvSpPr>
                    <p:nvPr/>
                  </p:nvSpPr>
                  <p:spPr bwMode="auto">
                    <a:xfrm>
                      <a:off x="793" y="70281"/>
                      <a:ext cx="17" cy="17"/>
                    </a:xfrm>
                    <a:custGeom>
                      <a:avLst/>
                      <a:gdLst>
                        <a:gd name="T0" fmla="*/ 2 w 17"/>
                        <a:gd name="T1" fmla="*/ 0 h 17"/>
                        <a:gd name="T2" fmla="*/ 0 w 17"/>
                        <a:gd name="T3" fmla="*/ 14 h 17"/>
                        <a:gd name="T4" fmla="*/ 13 w 17"/>
                        <a:gd name="T5" fmla="*/ 16 h 17"/>
                        <a:gd name="T6" fmla="*/ 14 w 17"/>
                        <a:gd name="T7" fmla="*/ 14 h 17"/>
                        <a:gd name="T8" fmla="*/ 16 w 17"/>
                        <a:gd name="T9" fmla="*/ 1 h 17"/>
                        <a:gd name="T10" fmla="*/ 2 w 17"/>
                        <a:gd name="T11" fmla="*/ 0 h 17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0" t="0" r="r" b="b"/>
                      <a:pathLst>
                        <a:path w="17" h="17">
                          <a:moveTo>
                            <a:pt x="2" y="0"/>
                          </a:moveTo>
                          <a:lnTo>
                            <a:pt x="0" y="14"/>
                          </a:lnTo>
                          <a:lnTo>
                            <a:pt x="13" y="16"/>
                          </a:lnTo>
                          <a:lnTo>
                            <a:pt x="14" y="14"/>
                          </a:lnTo>
                          <a:lnTo>
                            <a:pt x="16" y="1"/>
                          </a:lnTo>
                          <a:lnTo>
                            <a:pt x="2" y="0"/>
                          </a:lnTo>
                        </a:path>
                      </a:pathLst>
                    </a:custGeom>
                    <a:solidFill>
                      <a:srgbClr val="FFFF00"/>
                    </a:solidFill>
                    <a:ln w="6350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p:txBody>
                </p:sp>
                <p:sp>
                  <p:nvSpPr>
                    <p:cNvPr id="4657" name="Freeform 1962"/>
                    <p:cNvSpPr>
                      <a:spLocks/>
                    </p:cNvSpPr>
                    <p:nvPr/>
                  </p:nvSpPr>
                  <p:spPr bwMode="auto">
                    <a:xfrm>
                      <a:off x="804" y="70289"/>
                      <a:ext cx="17" cy="17"/>
                    </a:xfrm>
                    <a:custGeom>
                      <a:avLst/>
                      <a:gdLst>
                        <a:gd name="T0" fmla="*/ 3 w 17"/>
                        <a:gd name="T1" fmla="*/ 0 h 17"/>
                        <a:gd name="T2" fmla="*/ 0 w 17"/>
                        <a:gd name="T3" fmla="*/ 14 h 17"/>
                        <a:gd name="T4" fmla="*/ 11 w 17"/>
                        <a:gd name="T5" fmla="*/ 16 h 17"/>
                        <a:gd name="T6" fmla="*/ 13 w 17"/>
                        <a:gd name="T7" fmla="*/ 14 h 17"/>
                        <a:gd name="T8" fmla="*/ 16 w 17"/>
                        <a:gd name="T9" fmla="*/ 1 h 17"/>
                        <a:gd name="T10" fmla="*/ 3 w 17"/>
                        <a:gd name="T11" fmla="*/ 0 h 17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0" t="0" r="r" b="b"/>
                      <a:pathLst>
                        <a:path w="17" h="17">
                          <a:moveTo>
                            <a:pt x="3" y="0"/>
                          </a:moveTo>
                          <a:lnTo>
                            <a:pt x="0" y="14"/>
                          </a:lnTo>
                          <a:lnTo>
                            <a:pt x="11" y="16"/>
                          </a:lnTo>
                          <a:lnTo>
                            <a:pt x="13" y="14"/>
                          </a:lnTo>
                          <a:lnTo>
                            <a:pt x="16" y="1"/>
                          </a:lnTo>
                          <a:lnTo>
                            <a:pt x="3" y="0"/>
                          </a:lnTo>
                        </a:path>
                      </a:pathLst>
                    </a:custGeom>
                    <a:solidFill>
                      <a:srgbClr val="FFFF00"/>
                    </a:solidFill>
                    <a:ln w="6350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p:txBody>
                </p:sp>
                <p:sp>
                  <p:nvSpPr>
                    <p:cNvPr id="4658" name="Freeform 1963"/>
                    <p:cNvSpPr>
                      <a:spLocks/>
                    </p:cNvSpPr>
                    <p:nvPr/>
                  </p:nvSpPr>
                  <p:spPr bwMode="auto">
                    <a:xfrm>
                      <a:off x="815" y="70297"/>
                      <a:ext cx="17" cy="17"/>
                    </a:xfrm>
                    <a:custGeom>
                      <a:avLst/>
                      <a:gdLst>
                        <a:gd name="T0" fmla="*/ 3 w 17"/>
                        <a:gd name="T1" fmla="*/ 0 h 17"/>
                        <a:gd name="T2" fmla="*/ 0 w 17"/>
                        <a:gd name="T3" fmla="*/ 14 h 17"/>
                        <a:gd name="T4" fmla="*/ 12 w 17"/>
                        <a:gd name="T5" fmla="*/ 16 h 17"/>
                        <a:gd name="T6" fmla="*/ 13 w 17"/>
                        <a:gd name="T7" fmla="*/ 14 h 17"/>
                        <a:gd name="T8" fmla="*/ 16 w 17"/>
                        <a:gd name="T9" fmla="*/ 2 h 17"/>
                        <a:gd name="T10" fmla="*/ 3 w 17"/>
                        <a:gd name="T11" fmla="*/ 0 h 17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0" t="0" r="r" b="b"/>
                      <a:pathLst>
                        <a:path w="17" h="17">
                          <a:moveTo>
                            <a:pt x="3" y="0"/>
                          </a:moveTo>
                          <a:lnTo>
                            <a:pt x="0" y="14"/>
                          </a:lnTo>
                          <a:lnTo>
                            <a:pt x="12" y="16"/>
                          </a:lnTo>
                          <a:lnTo>
                            <a:pt x="13" y="14"/>
                          </a:lnTo>
                          <a:lnTo>
                            <a:pt x="16" y="2"/>
                          </a:lnTo>
                          <a:lnTo>
                            <a:pt x="3" y="0"/>
                          </a:lnTo>
                        </a:path>
                      </a:pathLst>
                    </a:custGeom>
                    <a:solidFill>
                      <a:srgbClr val="FFFF00"/>
                    </a:solidFill>
                    <a:ln w="6350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4640" name="Freeform 1964"/>
                  <p:cNvSpPr>
                    <a:spLocks/>
                  </p:cNvSpPr>
                  <p:nvPr/>
                </p:nvSpPr>
                <p:spPr bwMode="auto">
                  <a:xfrm>
                    <a:off x="699" y="70228"/>
                    <a:ext cx="115" cy="96"/>
                  </a:xfrm>
                  <a:custGeom>
                    <a:avLst/>
                    <a:gdLst>
                      <a:gd name="T0" fmla="*/ 0 w 115"/>
                      <a:gd name="T1" fmla="*/ 12 h 96"/>
                      <a:gd name="T2" fmla="*/ 0 w 115"/>
                      <a:gd name="T3" fmla="*/ 10 h 96"/>
                      <a:gd name="T4" fmla="*/ 1 w 115"/>
                      <a:gd name="T5" fmla="*/ 0 h 96"/>
                      <a:gd name="T6" fmla="*/ 114 w 115"/>
                      <a:gd name="T7" fmla="*/ 78 h 96"/>
                      <a:gd name="T8" fmla="*/ 110 w 115"/>
                      <a:gd name="T9" fmla="*/ 95 h 96"/>
                      <a:gd name="T10" fmla="*/ 107 w 115"/>
                      <a:gd name="T11" fmla="*/ 93 h 96"/>
                      <a:gd name="T12" fmla="*/ 107 w 115"/>
                      <a:gd name="T13" fmla="*/ 91 h 96"/>
                      <a:gd name="T14" fmla="*/ 108 w 115"/>
                      <a:gd name="T15" fmla="*/ 89 h 96"/>
                      <a:gd name="T16" fmla="*/ 111 w 115"/>
                      <a:gd name="T17" fmla="*/ 79 h 96"/>
                      <a:gd name="T18" fmla="*/ 4 w 115"/>
                      <a:gd name="T19" fmla="*/ 3 h 96"/>
                      <a:gd name="T20" fmla="*/ 2 w 115"/>
                      <a:gd name="T21" fmla="*/ 15 h 96"/>
                      <a:gd name="T22" fmla="*/ 0 w 115"/>
                      <a:gd name="T23" fmla="*/ 12 h 9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15" h="96">
                        <a:moveTo>
                          <a:pt x="0" y="12"/>
                        </a:moveTo>
                        <a:lnTo>
                          <a:pt x="0" y="10"/>
                        </a:lnTo>
                        <a:lnTo>
                          <a:pt x="1" y="0"/>
                        </a:lnTo>
                        <a:lnTo>
                          <a:pt x="114" y="78"/>
                        </a:lnTo>
                        <a:lnTo>
                          <a:pt x="110" y="95"/>
                        </a:lnTo>
                        <a:lnTo>
                          <a:pt x="107" y="93"/>
                        </a:lnTo>
                        <a:lnTo>
                          <a:pt x="107" y="91"/>
                        </a:lnTo>
                        <a:lnTo>
                          <a:pt x="108" y="89"/>
                        </a:lnTo>
                        <a:lnTo>
                          <a:pt x="111" y="79"/>
                        </a:lnTo>
                        <a:lnTo>
                          <a:pt x="4" y="3"/>
                        </a:lnTo>
                        <a:lnTo>
                          <a:pt x="2" y="15"/>
                        </a:lnTo>
                        <a:lnTo>
                          <a:pt x="0" y="12"/>
                        </a:lnTo>
                      </a:path>
                    </a:pathLst>
                  </a:custGeom>
                  <a:solidFill>
                    <a:srgbClr val="FFFF00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endParaRPr>
                  </a:p>
                </p:txBody>
              </p:sp>
              <p:sp>
                <p:nvSpPr>
                  <p:cNvPr id="4641" name="Freeform 1965"/>
                  <p:cNvSpPr>
                    <a:spLocks/>
                  </p:cNvSpPr>
                  <p:nvPr/>
                </p:nvSpPr>
                <p:spPr bwMode="auto">
                  <a:xfrm>
                    <a:off x="673" y="70242"/>
                    <a:ext cx="25" cy="28"/>
                  </a:xfrm>
                  <a:custGeom>
                    <a:avLst/>
                    <a:gdLst>
                      <a:gd name="T0" fmla="*/ 19 w 25"/>
                      <a:gd name="T1" fmla="*/ 27 h 28"/>
                      <a:gd name="T2" fmla="*/ 0 w 25"/>
                      <a:gd name="T3" fmla="*/ 11 h 28"/>
                      <a:gd name="T4" fmla="*/ 1 w 25"/>
                      <a:gd name="T5" fmla="*/ 5 h 28"/>
                      <a:gd name="T6" fmla="*/ 7 w 25"/>
                      <a:gd name="T7" fmla="*/ 9 h 28"/>
                      <a:gd name="T8" fmla="*/ 7 w 25"/>
                      <a:gd name="T9" fmla="*/ 4 h 28"/>
                      <a:gd name="T10" fmla="*/ 12 w 25"/>
                      <a:gd name="T11" fmla="*/ 8 h 28"/>
                      <a:gd name="T12" fmla="*/ 13 w 25"/>
                      <a:gd name="T13" fmla="*/ 1 h 28"/>
                      <a:gd name="T14" fmla="*/ 19 w 25"/>
                      <a:gd name="T15" fmla="*/ 5 h 28"/>
                      <a:gd name="T16" fmla="*/ 20 w 25"/>
                      <a:gd name="T17" fmla="*/ 0 h 28"/>
                      <a:gd name="T18" fmla="*/ 24 w 25"/>
                      <a:gd name="T19" fmla="*/ 3 h 2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25" h="28">
                        <a:moveTo>
                          <a:pt x="19" y="27"/>
                        </a:moveTo>
                        <a:lnTo>
                          <a:pt x="0" y="11"/>
                        </a:lnTo>
                        <a:lnTo>
                          <a:pt x="1" y="5"/>
                        </a:lnTo>
                        <a:lnTo>
                          <a:pt x="7" y="9"/>
                        </a:lnTo>
                        <a:lnTo>
                          <a:pt x="7" y="4"/>
                        </a:lnTo>
                        <a:lnTo>
                          <a:pt x="12" y="8"/>
                        </a:lnTo>
                        <a:lnTo>
                          <a:pt x="13" y="1"/>
                        </a:lnTo>
                        <a:lnTo>
                          <a:pt x="19" y="5"/>
                        </a:lnTo>
                        <a:lnTo>
                          <a:pt x="20" y="0"/>
                        </a:lnTo>
                        <a:lnTo>
                          <a:pt x="24" y="3"/>
                        </a:lnTo>
                      </a:path>
                    </a:pathLst>
                  </a:custGeom>
                  <a:solidFill>
                    <a:srgbClr val="B2B2B2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endParaRPr>
                  </a:p>
                </p:txBody>
              </p:sp>
              <p:sp>
                <p:nvSpPr>
                  <p:cNvPr id="4642" name="Freeform 1966"/>
                  <p:cNvSpPr>
                    <a:spLocks/>
                  </p:cNvSpPr>
                  <p:nvPr/>
                </p:nvSpPr>
                <p:spPr bwMode="auto">
                  <a:xfrm>
                    <a:off x="676" y="70248"/>
                    <a:ext cx="17" cy="17"/>
                  </a:xfrm>
                  <a:custGeom>
                    <a:avLst/>
                    <a:gdLst>
                      <a:gd name="T0" fmla="*/ 0 w 17"/>
                      <a:gd name="T1" fmla="*/ 4 h 17"/>
                      <a:gd name="T2" fmla="*/ 16 w 17"/>
                      <a:gd name="T3" fmla="*/ 0 h 17"/>
                      <a:gd name="T4" fmla="*/ 14 w 17"/>
                      <a:gd name="T5" fmla="*/ 16 h 17"/>
                      <a:gd name="T6" fmla="*/ 0 w 17"/>
                      <a:gd name="T7" fmla="*/ 4 h 1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7" h="17">
                        <a:moveTo>
                          <a:pt x="0" y="4"/>
                        </a:moveTo>
                        <a:lnTo>
                          <a:pt x="16" y="0"/>
                        </a:lnTo>
                        <a:lnTo>
                          <a:pt x="14" y="16"/>
                        </a:lnTo>
                        <a:lnTo>
                          <a:pt x="0" y="4"/>
                        </a:lnTo>
                      </a:path>
                    </a:pathLst>
                  </a:custGeom>
                  <a:solidFill>
                    <a:srgbClr val="DDDDDD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endParaRPr>
                  </a:p>
                </p:txBody>
              </p:sp>
              <p:sp>
                <p:nvSpPr>
                  <p:cNvPr id="4643" name="Freeform 1967"/>
                  <p:cNvSpPr>
                    <a:spLocks/>
                  </p:cNvSpPr>
                  <p:nvPr/>
                </p:nvSpPr>
                <p:spPr bwMode="auto">
                  <a:xfrm>
                    <a:off x="681" y="70245"/>
                    <a:ext cx="17" cy="17"/>
                  </a:xfrm>
                  <a:custGeom>
                    <a:avLst/>
                    <a:gdLst>
                      <a:gd name="T0" fmla="*/ 0 w 17"/>
                      <a:gd name="T1" fmla="*/ 3 h 17"/>
                      <a:gd name="T2" fmla="*/ 16 w 17"/>
                      <a:gd name="T3" fmla="*/ 0 h 17"/>
                      <a:gd name="T4" fmla="*/ 14 w 17"/>
                      <a:gd name="T5" fmla="*/ 16 h 17"/>
                      <a:gd name="T6" fmla="*/ 0 w 17"/>
                      <a:gd name="T7" fmla="*/ 3 h 1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7" h="17">
                        <a:moveTo>
                          <a:pt x="0" y="3"/>
                        </a:moveTo>
                        <a:lnTo>
                          <a:pt x="16" y="0"/>
                        </a:lnTo>
                        <a:lnTo>
                          <a:pt x="14" y="16"/>
                        </a:lnTo>
                        <a:lnTo>
                          <a:pt x="0" y="3"/>
                        </a:lnTo>
                      </a:path>
                    </a:pathLst>
                  </a:custGeom>
                  <a:solidFill>
                    <a:srgbClr val="DDDDDD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endParaRPr>
                  </a:p>
                </p:txBody>
              </p:sp>
              <p:sp>
                <p:nvSpPr>
                  <p:cNvPr id="4644" name="Freeform 1968"/>
                  <p:cNvSpPr>
                    <a:spLocks/>
                  </p:cNvSpPr>
                  <p:nvPr/>
                </p:nvSpPr>
                <p:spPr bwMode="auto">
                  <a:xfrm>
                    <a:off x="687" y="70244"/>
                    <a:ext cx="17" cy="17"/>
                  </a:xfrm>
                  <a:custGeom>
                    <a:avLst/>
                    <a:gdLst>
                      <a:gd name="T0" fmla="*/ 0 w 17"/>
                      <a:gd name="T1" fmla="*/ 3 h 17"/>
                      <a:gd name="T2" fmla="*/ 16 w 17"/>
                      <a:gd name="T3" fmla="*/ 0 h 17"/>
                      <a:gd name="T4" fmla="*/ 11 w 17"/>
                      <a:gd name="T5" fmla="*/ 16 h 17"/>
                      <a:gd name="T6" fmla="*/ 0 w 17"/>
                      <a:gd name="T7" fmla="*/ 3 h 1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7" h="17">
                        <a:moveTo>
                          <a:pt x="0" y="3"/>
                        </a:moveTo>
                        <a:lnTo>
                          <a:pt x="16" y="0"/>
                        </a:lnTo>
                        <a:lnTo>
                          <a:pt x="11" y="16"/>
                        </a:lnTo>
                        <a:lnTo>
                          <a:pt x="0" y="3"/>
                        </a:lnTo>
                      </a:path>
                    </a:pathLst>
                  </a:custGeom>
                  <a:solidFill>
                    <a:srgbClr val="DDDDDD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endParaRPr>
                  </a:p>
                </p:txBody>
              </p:sp>
              <p:sp>
                <p:nvSpPr>
                  <p:cNvPr id="4645" name="Freeform 1969"/>
                  <p:cNvSpPr>
                    <a:spLocks/>
                  </p:cNvSpPr>
                  <p:nvPr/>
                </p:nvSpPr>
                <p:spPr bwMode="auto">
                  <a:xfrm>
                    <a:off x="693" y="70242"/>
                    <a:ext cx="17" cy="17"/>
                  </a:xfrm>
                  <a:custGeom>
                    <a:avLst/>
                    <a:gdLst>
                      <a:gd name="T0" fmla="*/ 0 w 17"/>
                      <a:gd name="T1" fmla="*/ 3 h 17"/>
                      <a:gd name="T2" fmla="*/ 16 w 17"/>
                      <a:gd name="T3" fmla="*/ 0 h 17"/>
                      <a:gd name="T4" fmla="*/ 12 w 17"/>
                      <a:gd name="T5" fmla="*/ 16 h 17"/>
                      <a:gd name="T6" fmla="*/ 0 w 17"/>
                      <a:gd name="T7" fmla="*/ 3 h 1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7" h="17">
                        <a:moveTo>
                          <a:pt x="0" y="3"/>
                        </a:moveTo>
                        <a:lnTo>
                          <a:pt x="16" y="0"/>
                        </a:lnTo>
                        <a:lnTo>
                          <a:pt x="12" y="16"/>
                        </a:lnTo>
                        <a:lnTo>
                          <a:pt x="0" y="3"/>
                        </a:lnTo>
                      </a:path>
                    </a:pathLst>
                  </a:custGeom>
                  <a:solidFill>
                    <a:srgbClr val="DDDDDD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endParaRPr>
                  </a:p>
                </p:txBody>
              </p:sp>
              <p:sp>
                <p:nvSpPr>
                  <p:cNvPr id="4646" name="Freeform 1970"/>
                  <p:cNvSpPr>
                    <a:spLocks/>
                  </p:cNvSpPr>
                  <p:nvPr/>
                </p:nvSpPr>
                <p:spPr bwMode="auto">
                  <a:xfrm>
                    <a:off x="730" y="70268"/>
                    <a:ext cx="18" cy="26"/>
                  </a:xfrm>
                  <a:custGeom>
                    <a:avLst/>
                    <a:gdLst>
                      <a:gd name="T0" fmla="*/ 3 w 18"/>
                      <a:gd name="T1" fmla="*/ 0 h 26"/>
                      <a:gd name="T2" fmla="*/ 0 w 18"/>
                      <a:gd name="T3" fmla="*/ 14 h 26"/>
                      <a:gd name="T4" fmla="*/ 13 w 18"/>
                      <a:gd name="T5" fmla="*/ 25 h 26"/>
                      <a:gd name="T6" fmla="*/ 17 w 18"/>
                      <a:gd name="T7" fmla="*/ 12 h 26"/>
                      <a:gd name="T8" fmla="*/ 2 w 18"/>
                      <a:gd name="T9" fmla="*/ 2 h 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8" h="26">
                        <a:moveTo>
                          <a:pt x="3" y="0"/>
                        </a:moveTo>
                        <a:lnTo>
                          <a:pt x="0" y="14"/>
                        </a:lnTo>
                        <a:lnTo>
                          <a:pt x="13" y="25"/>
                        </a:lnTo>
                        <a:lnTo>
                          <a:pt x="17" y="12"/>
                        </a:lnTo>
                        <a:lnTo>
                          <a:pt x="2" y="2"/>
                        </a:lnTo>
                      </a:path>
                    </a:pathLst>
                  </a:custGeom>
                  <a:solidFill>
                    <a:srgbClr val="B2B2B2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endParaRPr>
                  </a:p>
                </p:txBody>
              </p:sp>
              <p:sp>
                <p:nvSpPr>
                  <p:cNvPr id="4647" name="Freeform 1971"/>
                  <p:cNvSpPr>
                    <a:spLocks/>
                  </p:cNvSpPr>
                  <p:nvPr/>
                </p:nvSpPr>
                <p:spPr bwMode="auto">
                  <a:xfrm>
                    <a:off x="743" y="70281"/>
                    <a:ext cx="17" cy="17"/>
                  </a:xfrm>
                  <a:custGeom>
                    <a:avLst/>
                    <a:gdLst>
                      <a:gd name="T0" fmla="*/ 0 w 17"/>
                      <a:gd name="T1" fmla="*/ 13 h 17"/>
                      <a:gd name="T2" fmla="*/ 12 w 17"/>
                      <a:gd name="T3" fmla="*/ 16 h 17"/>
                      <a:gd name="T4" fmla="*/ 16 w 17"/>
                      <a:gd name="T5" fmla="*/ 2 h 17"/>
                      <a:gd name="T6" fmla="*/ 4 w 17"/>
                      <a:gd name="T7" fmla="*/ 0 h 17"/>
                      <a:gd name="T8" fmla="*/ 0 w 17"/>
                      <a:gd name="T9" fmla="*/ 13 h 1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7" h="17">
                        <a:moveTo>
                          <a:pt x="0" y="13"/>
                        </a:moveTo>
                        <a:lnTo>
                          <a:pt x="12" y="16"/>
                        </a:lnTo>
                        <a:lnTo>
                          <a:pt x="16" y="2"/>
                        </a:lnTo>
                        <a:lnTo>
                          <a:pt x="4" y="0"/>
                        </a:lnTo>
                        <a:lnTo>
                          <a:pt x="0" y="13"/>
                        </a:lnTo>
                      </a:path>
                    </a:pathLst>
                  </a:custGeom>
                  <a:solidFill>
                    <a:srgbClr val="DDDDDD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endParaRPr>
                  </a:p>
                </p:txBody>
              </p:sp>
              <p:sp>
                <p:nvSpPr>
                  <p:cNvPr id="4648" name="Freeform 1972"/>
                  <p:cNvSpPr>
                    <a:spLocks/>
                  </p:cNvSpPr>
                  <p:nvPr/>
                </p:nvSpPr>
                <p:spPr bwMode="auto">
                  <a:xfrm>
                    <a:off x="733" y="70268"/>
                    <a:ext cx="24" cy="18"/>
                  </a:xfrm>
                  <a:custGeom>
                    <a:avLst/>
                    <a:gdLst>
                      <a:gd name="T0" fmla="*/ 0 w 24"/>
                      <a:gd name="T1" fmla="*/ 0 h 18"/>
                      <a:gd name="T2" fmla="*/ 0 w 24"/>
                      <a:gd name="T3" fmla="*/ 3 h 18"/>
                      <a:gd name="T4" fmla="*/ 12 w 24"/>
                      <a:gd name="T5" fmla="*/ 14 h 18"/>
                      <a:gd name="T6" fmla="*/ 23 w 24"/>
                      <a:gd name="T7" fmla="*/ 17 h 18"/>
                      <a:gd name="T8" fmla="*/ 0 w 24"/>
                      <a:gd name="T9" fmla="*/ 0 h 1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4" h="18">
                        <a:moveTo>
                          <a:pt x="0" y="0"/>
                        </a:moveTo>
                        <a:lnTo>
                          <a:pt x="0" y="3"/>
                        </a:lnTo>
                        <a:lnTo>
                          <a:pt x="12" y="14"/>
                        </a:lnTo>
                        <a:lnTo>
                          <a:pt x="23" y="17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DDDDDD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endParaRPr>
                  </a:p>
                </p:txBody>
              </p:sp>
            </p:grpSp>
            <p:grpSp>
              <p:nvGrpSpPr>
                <p:cNvPr id="4620" name="Group 1973"/>
                <p:cNvGrpSpPr>
                  <a:grpSpLocks/>
                </p:cNvGrpSpPr>
                <p:nvPr/>
              </p:nvGrpSpPr>
              <p:grpSpPr bwMode="auto">
                <a:xfrm>
                  <a:off x="801" y="70320"/>
                  <a:ext cx="47" cy="53"/>
                  <a:chOff x="801" y="70320"/>
                  <a:chExt cx="47" cy="53"/>
                </a:xfrm>
              </p:grpSpPr>
              <p:sp>
                <p:nvSpPr>
                  <p:cNvPr id="4621" name="Freeform 1974"/>
                  <p:cNvSpPr>
                    <a:spLocks/>
                  </p:cNvSpPr>
                  <p:nvPr/>
                </p:nvSpPr>
                <p:spPr bwMode="auto">
                  <a:xfrm>
                    <a:off x="801" y="70324"/>
                    <a:ext cx="27" cy="49"/>
                  </a:xfrm>
                  <a:custGeom>
                    <a:avLst/>
                    <a:gdLst>
                      <a:gd name="T0" fmla="*/ 8 w 27"/>
                      <a:gd name="T1" fmla="*/ 0 h 49"/>
                      <a:gd name="T2" fmla="*/ 14 w 27"/>
                      <a:gd name="T3" fmla="*/ 4 h 49"/>
                      <a:gd name="T4" fmla="*/ 13 w 27"/>
                      <a:gd name="T5" fmla="*/ 16 h 49"/>
                      <a:gd name="T6" fmla="*/ 20 w 27"/>
                      <a:gd name="T7" fmla="*/ 22 h 49"/>
                      <a:gd name="T8" fmla="*/ 18 w 27"/>
                      <a:gd name="T9" fmla="*/ 31 h 49"/>
                      <a:gd name="T10" fmla="*/ 26 w 27"/>
                      <a:gd name="T11" fmla="*/ 36 h 49"/>
                      <a:gd name="T12" fmla="*/ 23 w 27"/>
                      <a:gd name="T13" fmla="*/ 48 h 49"/>
                      <a:gd name="T14" fmla="*/ 0 w 27"/>
                      <a:gd name="T15" fmla="*/ 32 h 49"/>
                      <a:gd name="T16" fmla="*/ 8 w 27"/>
                      <a:gd name="T17" fmla="*/ 0 h 4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27" h="49">
                        <a:moveTo>
                          <a:pt x="8" y="0"/>
                        </a:moveTo>
                        <a:lnTo>
                          <a:pt x="14" y="4"/>
                        </a:lnTo>
                        <a:lnTo>
                          <a:pt x="13" y="16"/>
                        </a:lnTo>
                        <a:lnTo>
                          <a:pt x="20" y="22"/>
                        </a:lnTo>
                        <a:lnTo>
                          <a:pt x="18" y="31"/>
                        </a:lnTo>
                        <a:lnTo>
                          <a:pt x="26" y="36"/>
                        </a:lnTo>
                        <a:lnTo>
                          <a:pt x="23" y="48"/>
                        </a:lnTo>
                        <a:lnTo>
                          <a:pt x="0" y="32"/>
                        </a:lnTo>
                        <a:lnTo>
                          <a:pt x="8" y="0"/>
                        </a:lnTo>
                      </a:path>
                    </a:pathLst>
                  </a:custGeom>
                  <a:solidFill>
                    <a:srgbClr val="B2B2B2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endParaRPr>
                  </a:p>
                </p:txBody>
              </p:sp>
              <p:sp>
                <p:nvSpPr>
                  <p:cNvPr id="4622" name="Freeform 1975"/>
                  <p:cNvSpPr>
                    <a:spLocks/>
                  </p:cNvSpPr>
                  <p:nvPr/>
                </p:nvSpPr>
                <p:spPr bwMode="auto">
                  <a:xfrm>
                    <a:off x="814" y="70325"/>
                    <a:ext cx="24" cy="17"/>
                  </a:xfrm>
                  <a:custGeom>
                    <a:avLst/>
                    <a:gdLst>
                      <a:gd name="T0" fmla="*/ 1 w 24"/>
                      <a:gd name="T1" fmla="*/ 3 h 17"/>
                      <a:gd name="T2" fmla="*/ 23 w 24"/>
                      <a:gd name="T3" fmla="*/ 0 h 17"/>
                      <a:gd name="T4" fmla="*/ 21 w 24"/>
                      <a:gd name="T5" fmla="*/ 12 h 17"/>
                      <a:gd name="T6" fmla="*/ 0 w 24"/>
                      <a:gd name="T7" fmla="*/ 16 h 17"/>
                      <a:gd name="T8" fmla="*/ 1 w 24"/>
                      <a:gd name="T9" fmla="*/ 3 h 1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1" y="3"/>
                        </a:moveTo>
                        <a:lnTo>
                          <a:pt x="23" y="0"/>
                        </a:lnTo>
                        <a:lnTo>
                          <a:pt x="21" y="12"/>
                        </a:lnTo>
                        <a:lnTo>
                          <a:pt x="0" y="16"/>
                        </a:lnTo>
                        <a:lnTo>
                          <a:pt x="1" y="3"/>
                        </a:lnTo>
                      </a:path>
                    </a:pathLst>
                  </a:custGeom>
                  <a:solidFill>
                    <a:srgbClr val="DDDDDD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endParaRPr>
                  </a:p>
                </p:txBody>
              </p:sp>
              <p:sp>
                <p:nvSpPr>
                  <p:cNvPr id="4623" name="Freeform 1976"/>
                  <p:cNvSpPr>
                    <a:spLocks/>
                  </p:cNvSpPr>
                  <p:nvPr/>
                </p:nvSpPr>
                <p:spPr bwMode="auto">
                  <a:xfrm>
                    <a:off x="819" y="70341"/>
                    <a:ext cx="24" cy="17"/>
                  </a:xfrm>
                  <a:custGeom>
                    <a:avLst/>
                    <a:gdLst>
                      <a:gd name="T0" fmla="*/ 0 w 24"/>
                      <a:gd name="T1" fmla="*/ 16 h 17"/>
                      <a:gd name="T2" fmla="*/ 20 w 24"/>
                      <a:gd name="T3" fmla="*/ 10 h 17"/>
                      <a:gd name="T4" fmla="*/ 23 w 24"/>
                      <a:gd name="T5" fmla="*/ 0 h 17"/>
                      <a:gd name="T6" fmla="*/ 1 w 24"/>
                      <a:gd name="T7" fmla="*/ 4 h 17"/>
                      <a:gd name="T8" fmla="*/ 0 w 24"/>
                      <a:gd name="T9" fmla="*/ 16 h 1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0" y="16"/>
                        </a:moveTo>
                        <a:lnTo>
                          <a:pt x="20" y="10"/>
                        </a:lnTo>
                        <a:lnTo>
                          <a:pt x="23" y="0"/>
                        </a:lnTo>
                        <a:lnTo>
                          <a:pt x="1" y="4"/>
                        </a:lnTo>
                        <a:lnTo>
                          <a:pt x="0" y="16"/>
                        </a:lnTo>
                      </a:path>
                    </a:pathLst>
                  </a:custGeom>
                  <a:solidFill>
                    <a:srgbClr val="DDDDDD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endParaRPr>
                  </a:p>
                </p:txBody>
              </p:sp>
              <p:sp>
                <p:nvSpPr>
                  <p:cNvPr id="4624" name="Freeform 1977"/>
                  <p:cNvSpPr>
                    <a:spLocks/>
                  </p:cNvSpPr>
                  <p:nvPr/>
                </p:nvSpPr>
                <p:spPr bwMode="auto">
                  <a:xfrm>
                    <a:off x="824" y="70356"/>
                    <a:ext cx="24" cy="17"/>
                  </a:xfrm>
                  <a:custGeom>
                    <a:avLst/>
                    <a:gdLst>
                      <a:gd name="T0" fmla="*/ 0 w 24"/>
                      <a:gd name="T1" fmla="*/ 16 h 17"/>
                      <a:gd name="T2" fmla="*/ 19 w 24"/>
                      <a:gd name="T3" fmla="*/ 11 h 17"/>
                      <a:gd name="T4" fmla="*/ 23 w 24"/>
                      <a:gd name="T5" fmla="*/ 0 h 17"/>
                      <a:gd name="T6" fmla="*/ 1 w 24"/>
                      <a:gd name="T7" fmla="*/ 4 h 17"/>
                      <a:gd name="T8" fmla="*/ 0 w 24"/>
                      <a:gd name="T9" fmla="*/ 16 h 1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4" h="17">
                        <a:moveTo>
                          <a:pt x="0" y="16"/>
                        </a:moveTo>
                        <a:lnTo>
                          <a:pt x="19" y="11"/>
                        </a:lnTo>
                        <a:lnTo>
                          <a:pt x="23" y="0"/>
                        </a:lnTo>
                        <a:lnTo>
                          <a:pt x="1" y="4"/>
                        </a:lnTo>
                        <a:lnTo>
                          <a:pt x="0" y="16"/>
                        </a:lnTo>
                      </a:path>
                    </a:pathLst>
                  </a:custGeom>
                  <a:solidFill>
                    <a:srgbClr val="DDDDDD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endParaRPr>
                  </a:p>
                </p:txBody>
              </p:sp>
              <p:sp>
                <p:nvSpPr>
                  <p:cNvPr id="4625" name="Freeform 1978"/>
                  <p:cNvSpPr>
                    <a:spLocks/>
                  </p:cNvSpPr>
                  <p:nvPr/>
                </p:nvSpPr>
                <p:spPr bwMode="auto">
                  <a:xfrm>
                    <a:off x="809" y="70320"/>
                    <a:ext cx="29" cy="17"/>
                  </a:xfrm>
                  <a:custGeom>
                    <a:avLst/>
                    <a:gdLst>
                      <a:gd name="T0" fmla="*/ 0 w 29"/>
                      <a:gd name="T1" fmla="*/ 7 h 17"/>
                      <a:gd name="T2" fmla="*/ 7 w 29"/>
                      <a:gd name="T3" fmla="*/ 16 h 17"/>
                      <a:gd name="T4" fmla="*/ 28 w 29"/>
                      <a:gd name="T5" fmla="*/ 11 h 17"/>
                      <a:gd name="T6" fmla="*/ 21 w 29"/>
                      <a:gd name="T7" fmla="*/ 0 h 17"/>
                      <a:gd name="T8" fmla="*/ 0 w 29"/>
                      <a:gd name="T9" fmla="*/ 7 h 1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9" h="17">
                        <a:moveTo>
                          <a:pt x="0" y="7"/>
                        </a:moveTo>
                        <a:lnTo>
                          <a:pt x="7" y="16"/>
                        </a:lnTo>
                        <a:lnTo>
                          <a:pt x="28" y="11"/>
                        </a:lnTo>
                        <a:lnTo>
                          <a:pt x="21" y="0"/>
                        </a:lnTo>
                        <a:lnTo>
                          <a:pt x="0" y="7"/>
                        </a:lnTo>
                      </a:path>
                    </a:pathLst>
                  </a:custGeom>
                  <a:solidFill>
                    <a:srgbClr val="DDDDDD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endParaRPr>
                  </a:p>
                </p:txBody>
              </p:sp>
              <p:sp>
                <p:nvSpPr>
                  <p:cNvPr id="4626" name="Freeform 1979"/>
                  <p:cNvSpPr>
                    <a:spLocks/>
                  </p:cNvSpPr>
                  <p:nvPr/>
                </p:nvSpPr>
                <p:spPr bwMode="auto">
                  <a:xfrm>
                    <a:off x="813" y="70336"/>
                    <a:ext cx="30" cy="17"/>
                  </a:xfrm>
                  <a:custGeom>
                    <a:avLst/>
                    <a:gdLst>
                      <a:gd name="T0" fmla="*/ 0 w 30"/>
                      <a:gd name="T1" fmla="*/ 6 h 17"/>
                      <a:gd name="T2" fmla="*/ 8 w 30"/>
                      <a:gd name="T3" fmla="*/ 16 h 17"/>
                      <a:gd name="T4" fmla="*/ 29 w 30"/>
                      <a:gd name="T5" fmla="*/ 9 h 17"/>
                      <a:gd name="T6" fmla="*/ 22 w 30"/>
                      <a:gd name="T7" fmla="*/ 0 h 17"/>
                      <a:gd name="T8" fmla="*/ 0 w 30"/>
                      <a:gd name="T9" fmla="*/ 5 h 1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0" h="17">
                        <a:moveTo>
                          <a:pt x="0" y="6"/>
                        </a:moveTo>
                        <a:lnTo>
                          <a:pt x="8" y="16"/>
                        </a:lnTo>
                        <a:lnTo>
                          <a:pt x="29" y="9"/>
                        </a:lnTo>
                        <a:lnTo>
                          <a:pt x="22" y="0"/>
                        </a:lnTo>
                        <a:lnTo>
                          <a:pt x="0" y="5"/>
                        </a:lnTo>
                      </a:path>
                    </a:pathLst>
                  </a:custGeom>
                  <a:solidFill>
                    <a:srgbClr val="DDDDDD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endParaRPr>
                  </a:p>
                </p:txBody>
              </p:sp>
              <p:sp>
                <p:nvSpPr>
                  <p:cNvPr id="4627" name="Freeform 1980"/>
                  <p:cNvSpPr>
                    <a:spLocks/>
                  </p:cNvSpPr>
                  <p:nvPr/>
                </p:nvSpPr>
                <p:spPr bwMode="auto">
                  <a:xfrm>
                    <a:off x="819" y="70351"/>
                    <a:ext cx="29" cy="17"/>
                  </a:xfrm>
                  <a:custGeom>
                    <a:avLst/>
                    <a:gdLst>
                      <a:gd name="T0" fmla="*/ 0 w 29"/>
                      <a:gd name="T1" fmla="*/ 7 h 17"/>
                      <a:gd name="T2" fmla="*/ 7 w 29"/>
                      <a:gd name="T3" fmla="*/ 16 h 17"/>
                      <a:gd name="T4" fmla="*/ 28 w 29"/>
                      <a:gd name="T5" fmla="*/ 8 h 17"/>
                      <a:gd name="T6" fmla="*/ 20 w 29"/>
                      <a:gd name="T7" fmla="*/ 0 h 17"/>
                      <a:gd name="T8" fmla="*/ 0 w 29"/>
                      <a:gd name="T9" fmla="*/ 7 h 1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9" h="17">
                        <a:moveTo>
                          <a:pt x="0" y="7"/>
                        </a:moveTo>
                        <a:lnTo>
                          <a:pt x="7" y="16"/>
                        </a:lnTo>
                        <a:lnTo>
                          <a:pt x="28" y="8"/>
                        </a:lnTo>
                        <a:lnTo>
                          <a:pt x="20" y="0"/>
                        </a:lnTo>
                        <a:lnTo>
                          <a:pt x="0" y="7"/>
                        </a:lnTo>
                      </a:path>
                    </a:pathLst>
                  </a:custGeom>
                  <a:solidFill>
                    <a:srgbClr val="DDDDDD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endParaRPr>
                  </a:p>
                </p:txBody>
              </p:sp>
            </p:grpSp>
          </p:grpSp>
          <p:sp>
            <p:nvSpPr>
              <p:cNvPr id="4594" name="Oval 1981"/>
              <p:cNvSpPr>
                <a:spLocks noChangeArrowheads="1"/>
              </p:cNvSpPr>
              <p:nvPr/>
            </p:nvSpPr>
            <p:spPr bwMode="auto">
              <a:xfrm rot="780000">
                <a:off x="738" y="70309"/>
                <a:ext cx="10" cy="0"/>
              </a:xfrm>
              <a:prstGeom prst="ellipse">
                <a:avLst/>
              </a:prstGeom>
              <a:solidFill>
                <a:srgbClr val="DDDDDD"/>
              </a:solidFill>
              <a:ln w="6350">
                <a:solidFill>
                  <a:srgbClr val="DDDDD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4595" name="Freeform 1982"/>
              <p:cNvSpPr>
                <a:spLocks/>
              </p:cNvSpPr>
              <p:nvPr/>
            </p:nvSpPr>
            <p:spPr bwMode="auto">
              <a:xfrm>
                <a:off x="683" y="70295"/>
                <a:ext cx="50" cy="17"/>
              </a:xfrm>
              <a:custGeom>
                <a:avLst/>
                <a:gdLst>
                  <a:gd name="T0" fmla="*/ 49 w 50"/>
                  <a:gd name="T1" fmla="*/ 16 h 17"/>
                  <a:gd name="T2" fmla="*/ 0 w 50"/>
                  <a:gd name="T3" fmla="*/ 8 h 17"/>
                  <a:gd name="T4" fmla="*/ 1 w 50"/>
                  <a:gd name="T5" fmla="*/ 0 h 17"/>
                  <a:gd name="T6" fmla="*/ 48 w 50"/>
                  <a:gd name="T7" fmla="*/ 10 h 17"/>
                  <a:gd name="T8" fmla="*/ 49 w 50"/>
                  <a:gd name="T9" fmla="*/ 16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0" h="17">
                    <a:moveTo>
                      <a:pt x="49" y="16"/>
                    </a:moveTo>
                    <a:lnTo>
                      <a:pt x="0" y="8"/>
                    </a:lnTo>
                    <a:lnTo>
                      <a:pt x="1" y="0"/>
                    </a:lnTo>
                    <a:lnTo>
                      <a:pt x="48" y="10"/>
                    </a:lnTo>
                    <a:lnTo>
                      <a:pt x="49" y="16"/>
                    </a:lnTo>
                  </a:path>
                </a:pathLst>
              </a:custGeom>
              <a:solidFill>
                <a:srgbClr val="DDDDDD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4596" name="Freeform 1983"/>
              <p:cNvSpPr>
                <a:spLocks/>
              </p:cNvSpPr>
              <p:nvPr/>
            </p:nvSpPr>
            <p:spPr bwMode="auto">
              <a:xfrm>
                <a:off x="685" y="70289"/>
                <a:ext cx="49" cy="17"/>
              </a:xfrm>
              <a:custGeom>
                <a:avLst/>
                <a:gdLst>
                  <a:gd name="T0" fmla="*/ 47 w 49"/>
                  <a:gd name="T1" fmla="*/ 16 h 17"/>
                  <a:gd name="T2" fmla="*/ 0 w 49"/>
                  <a:gd name="T3" fmla="*/ 9 h 17"/>
                  <a:gd name="T4" fmla="*/ 0 w 49"/>
                  <a:gd name="T5" fmla="*/ 0 h 17"/>
                  <a:gd name="T6" fmla="*/ 48 w 49"/>
                  <a:gd name="T7" fmla="*/ 10 h 17"/>
                  <a:gd name="T8" fmla="*/ 47 w 49"/>
                  <a:gd name="T9" fmla="*/ 16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9" h="17">
                    <a:moveTo>
                      <a:pt x="47" y="16"/>
                    </a:moveTo>
                    <a:lnTo>
                      <a:pt x="0" y="9"/>
                    </a:lnTo>
                    <a:lnTo>
                      <a:pt x="0" y="0"/>
                    </a:lnTo>
                    <a:lnTo>
                      <a:pt x="48" y="10"/>
                    </a:lnTo>
                    <a:lnTo>
                      <a:pt x="47" y="16"/>
                    </a:lnTo>
                  </a:path>
                </a:pathLst>
              </a:custGeom>
              <a:solidFill>
                <a:srgbClr val="DDDDDD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4597" name="Freeform 1984"/>
              <p:cNvSpPr>
                <a:spLocks/>
              </p:cNvSpPr>
              <p:nvPr/>
            </p:nvSpPr>
            <p:spPr bwMode="auto">
              <a:xfrm>
                <a:off x="692" y="70285"/>
                <a:ext cx="43" cy="17"/>
              </a:xfrm>
              <a:custGeom>
                <a:avLst/>
                <a:gdLst>
                  <a:gd name="T0" fmla="*/ 42 w 43"/>
                  <a:gd name="T1" fmla="*/ 16 h 17"/>
                  <a:gd name="T2" fmla="*/ 0 w 43"/>
                  <a:gd name="T3" fmla="*/ 9 h 17"/>
                  <a:gd name="T4" fmla="*/ 0 w 43"/>
                  <a:gd name="T5" fmla="*/ 0 h 17"/>
                  <a:gd name="T6" fmla="*/ 42 w 43"/>
                  <a:gd name="T7" fmla="*/ 9 h 17"/>
                  <a:gd name="T8" fmla="*/ 42 w 43"/>
                  <a:gd name="T9" fmla="*/ 16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3" h="17">
                    <a:moveTo>
                      <a:pt x="42" y="16"/>
                    </a:moveTo>
                    <a:lnTo>
                      <a:pt x="0" y="9"/>
                    </a:lnTo>
                    <a:lnTo>
                      <a:pt x="0" y="0"/>
                    </a:lnTo>
                    <a:lnTo>
                      <a:pt x="42" y="9"/>
                    </a:lnTo>
                    <a:lnTo>
                      <a:pt x="42" y="16"/>
                    </a:lnTo>
                  </a:path>
                </a:pathLst>
              </a:custGeom>
              <a:solidFill>
                <a:srgbClr val="DDDDDD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4598" name="Freeform 1985"/>
              <p:cNvSpPr>
                <a:spLocks/>
              </p:cNvSpPr>
              <p:nvPr/>
            </p:nvSpPr>
            <p:spPr bwMode="auto">
              <a:xfrm>
                <a:off x="685" y="70283"/>
                <a:ext cx="17" cy="17"/>
              </a:xfrm>
              <a:custGeom>
                <a:avLst/>
                <a:gdLst>
                  <a:gd name="T0" fmla="*/ 12 w 17"/>
                  <a:gd name="T1" fmla="*/ 0 h 17"/>
                  <a:gd name="T2" fmla="*/ 0 w 17"/>
                  <a:gd name="T3" fmla="*/ 14 h 17"/>
                  <a:gd name="T4" fmla="*/ 4 w 17"/>
                  <a:gd name="T5" fmla="*/ 16 h 17"/>
                  <a:gd name="T6" fmla="*/ 16 w 17"/>
                  <a:gd name="T7" fmla="*/ 4 h 17"/>
                  <a:gd name="T8" fmla="*/ 12 w 17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12" y="0"/>
                    </a:moveTo>
                    <a:lnTo>
                      <a:pt x="0" y="14"/>
                    </a:lnTo>
                    <a:lnTo>
                      <a:pt x="4" y="16"/>
                    </a:lnTo>
                    <a:lnTo>
                      <a:pt x="16" y="4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DDDDDD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4599" name="Freeform 1986"/>
              <p:cNvSpPr>
                <a:spLocks/>
              </p:cNvSpPr>
              <p:nvPr/>
            </p:nvSpPr>
            <p:spPr bwMode="auto">
              <a:xfrm>
                <a:off x="695" y="70285"/>
                <a:ext cx="17" cy="17"/>
              </a:xfrm>
              <a:custGeom>
                <a:avLst/>
                <a:gdLst>
                  <a:gd name="T0" fmla="*/ 12 w 17"/>
                  <a:gd name="T1" fmla="*/ 0 h 17"/>
                  <a:gd name="T2" fmla="*/ 0 w 17"/>
                  <a:gd name="T3" fmla="*/ 15 h 17"/>
                  <a:gd name="T4" fmla="*/ 4 w 17"/>
                  <a:gd name="T5" fmla="*/ 16 h 17"/>
                  <a:gd name="T6" fmla="*/ 16 w 17"/>
                  <a:gd name="T7" fmla="*/ 4 h 17"/>
                  <a:gd name="T8" fmla="*/ 12 w 17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12" y="0"/>
                    </a:moveTo>
                    <a:lnTo>
                      <a:pt x="0" y="15"/>
                    </a:lnTo>
                    <a:lnTo>
                      <a:pt x="4" y="16"/>
                    </a:lnTo>
                    <a:lnTo>
                      <a:pt x="16" y="4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DDDDDD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4600" name="Freeform 1987"/>
              <p:cNvSpPr>
                <a:spLocks/>
              </p:cNvSpPr>
              <p:nvPr/>
            </p:nvSpPr>
            <p:spPr bwMode="auto">
              <a:xfrm>
                <a:off x="706" y="70287"/>
                <a:ext cx="17" cy="17"/>
              </a:xfrm>
              <a:custGeom>
                <a:avLst/>
                <a:gdLst>
                  <a:gd name="T0" fmla="*/ 12 w 17"/>
                  <a:gd name="T1" fmla="*/ 0 h 17"/>
                  <a:gd name="T2" fmla="*/ 0 w 17"/>
                  <a:gd name="T3" fmla="*/ 14 h 17"/>
                  <a:gd name="T4" fmla="*/ 3 w 17"/>
                  <a:gd name="T5" fmla="*/ 16 h 17"/>
                  <a:gd name="T6" fmla="*/ 16 w 17"/>
                  <a:gd name="T7" fmla="*/ 3 h 17"/>
                  <a:gd name="T8" fmla="*/ 12 w 17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12" y="0"/>
                    </a:moveTo>
                    <a:lnTo>
                      <a:pt x="0" y="14"/>
                    </a:lnTo>
                    <a:lnTo>
                      <a:pt x="3" y="16"/>
                    </a:lnTo>
                    <a:lnTo>
                      <a:pt x="16" y="3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DDDDDD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4601" name="Freeform 1988"/>
              <p:cNvSpPr>
                <a:spLocks/>
              </p:cNvSpPr>
              <p:nvPr/>
            </p:nvSpPr>
            <p:spPr bwMode="auto">
              <a:xfrm>
                <a:off x="717" y="70288"/>
                <a:ext cx="17" cy="17"/>
              </a:xfrm>
              <a:custGeom>
                <a:avLst/>
                <a:gdLst>
                  <a:gd name="T0" fmla="*/ 12 w 17"/>
                  <a:gd name="T1" fmla="*/ 0 h 17"/>
                  <a:gd name="T2" fmla="*/ 0 w 17"/>
                  <a:gd name="T3" fmla="*/ 14 h 17"/>
                  <a:gd name="T4" fmla="*/ 4 w 17"/>
                  <a:gd name="T5" fmla="*/ 16 h 17"/>
                  <a:gd name="T6" fmla="*/ 16 w 17"/>
                  <a:gd name="T7" fmla="*/ 3 h 17"/>
                  <a:gd name="T8" fmla="*/ 12 w 17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12" y="0"/>
                    </a:moveTo>
                    <a:lnTo>
                      <a:pt x="0" y="14"/>
                    </a:lnTo>
                    <a:lnTo>
                      <a:pt x="4" y="16"/>
                    </a:lnTo>
                    <a:lnTo>
                      <a:pt x="16" y="3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DDDDDD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4602" name="Freeform 1989"/>
              <p:cNvSpPr>
                <a:spLocks/>
              </p:cNvSpPr>
              <p:nvPr/>
            </p:nvSpPr>
            <p:spPr bwMode="auto">
              <a:xfrm>
                <a:off x="682" y="70289"/>
                <a:ext cx="17" cy="17"/>
              </a:xfrm>
              <a:custGeom>
                <a:avLst/>
                <a:gdLst>
                  <a:gd name="T0" fmla="*/ 13 w 17"/>
                  <a:gd name="T1" fmla="*/ 0 h 17"/>
                  <a:gd name="T2" fmla="*/ 0 w 17"/>
                  <a:gd name="T3" fmla="*/ 14 h 17"/>
                  <a:gd name="T4" fmla="*/ 4 w 17"/>
                  <a:gd name="T5" fmla="*/ 16 h 17"/>
                  <a:gd name="T6" fmla="*/ 16 w 17"/>
                  <a:gd name="T7" fmla="*/ 2 h 17"/>
                  <a:gd name="T8" fmla="*/ 13 w 17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13" y="0"/>
                    </a:moveTo>
                    <a:lnTo>
                      <a:pt x="0" y="14"/>
                    </a:lnTo>
                    <a:lnTo>
                      <a:pt x="4" y="16"/>
                    </a:lnTo>
                    <a:lnTo>
                      <a:pt x="16" y="2"/>
                    </a:lnTo>
                    <a:lnTo>
                      <a:pt x="13" y="0"/>
                    </a:lnTo>
                  </a:path>
                </a:pathLst>
              </a:custGeom>
              <a:solidFill>
                <a:srgbClr val="DDDDDD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4603" name="Freeform 1990"/>
              <p:cNvSpPr>
                <a:spLocks/>
              </p:cNvSpPr>
              <p:nvPr/>
            </p:nvSpPr>
            <p:spPr bwMode="auto">
              <a:xfrm>
                <a:off x="693" y="70291"/>
                <a:ext cx="17" cy="17"/>
              </a:xfrm>
              <a:custGeom>
                <a:avLst/>
                <a:gdLst>
                  <a:gd name="T0" fmla="*/ 12 w 17"/>
                  <a:gd name="T1" fmla="*/ 0 h 17"/>
                  <a:gd name="T2" fmla="*/ 0 w 17"/>
                  <a:gd name="T3" fmla="*/ 15 h 17"/>
                  <a:gd name="T4" fmla="*/ 4 w 17"/>
                  <a:gd name="T5" fmla="*/ 16 h 17"/>
                  <a:gd name="T6" fmla="*/ 16 w 17"/>
                  <a:gd name="T7" fmla="*/ 3 h 17"/>
                  <a:gd name="T8" fmla="*/ 12 w 17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12" y="0"/>
                    </a:moveTo>
                    <a:lnTo>
                      <a:pt x="0" y="15"/>
                    </a:lnTo>
                    <a:lnTo>
                      <a:pt x="4" y="16"/>
                    </a:lnTo>
                    <a:lnTo>
                      <a:pt x="16" y="3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DDDDDD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4604" name="Freeform 1991"/>
              <p:cNvSpPr>
                <a:spLocks/>
              </p:cNvSpPr>
              <p:nvPr/>
            </p:nvSpPr>
            <p:spPr bwMode="auto">
              <a:xfrm>
                <a:off x="703" y="70293"/>
                <a:ext cx="17" cy="17"/>
              </a:xfrm>
              <a:custGeom>
                <a:avLst/>
                <a:gdLst>
                  <a:gd name="T0" fmla="*/ 14 w 17"/>
                  <a:gd name="T1" fmla="*/ 0 h 17"/>
                  <a:gd name="T2" fmla="*/ 0 w 17"/>
                  <a:gd name="T3" fmla="*/ 14 h 17"/>
                  <a:gd name="T4" fmla="*/ 4 w 17"/>
                  <a:gd name="T5" fmla="*/ 16 h 17"/>
                  <a:gd name="T6" fmla="*/ 16 w 17"/>
                  <a:gd name="T7" fmla="*/ 3 h 17"/>
                  <a:gd name="T8" fmla="*/ 14 w 17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14" y="0"/>
                    </a:moveTo>
                    <a:lnTo>
                      <a:pt x="0" y="14"/>
                    </a:lnTo>
                    <a:lnTo>
                      <a:pt x="4" y="16"/>
                    </a:lnTo>
                    <a:lnTo>
                      <a:pt x="16" y="3"/>
                    </a:lnTo>
                    <a:lnTo>
                      <a:pt x="14" y="0"/>
                    </a:lnTo>
                  </a:path>
                </a:pathLst>
              </a:custGeom>
              <a:solidFill>
                <a:srgbClr val="DDDDDD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4605" name="Freeform 1992"/>
              <p:cNvSpPr>
                <a:spLocks/>
              </p:cNvSpPr>
              <p:nvPr/>
            </p:nvSpPr>
            <p:spPr bwMode="auto">
              <a:xfrm>
                <a:off x="714" y="70295"/>
                <a:ext cx="17" cy="17"/>
              </a:xfrm>
              <a:custGeom>
                <a:avLst/>
                <a:gdLst>
                  <a:gd name="T0" fmla="*/ 13 w 17"/>
                  <a:gd name="T1" fmla="*/ 0 h 17"/>
                  <a:gd name="T2" fmla="*/ 0 w 17"/>
                  <a:gd name="T3" fmla="*/ 14 h 17"/>
                  <a:gd name="T4" fmla="*/ 4 w 17"/>
                  <a:gd name="T5" fmla="*/ 16 h 17"/>
                  <a:gd name="T6" fmla="*/ 16 w 17"/>
                  <a:gd name="T7" fmla="*/ 2 h 17"/>
                  <a:gd name="T8" fmla="*/ 13 w 17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13" y="0"/>
                    </a:moveTo>
                    <a:lnTo>
                      <a:pt x="0" y="14"/>
                    </a:lnTo>
                    <a:lnTo>
                      <a:pt x="4" y="16"/>
                    </a:lnTo>
                    <a:lnTo>
                      <a:pt x="16" y="2"/>
                    </a:lnTo>
                    <a:lnTo>
                      <a:pt x="13" y="0"/>
                    </a:lnTo>
                  </a:path>
                </a:pathLst>
              </a:custGeom>
              <a:solidFill>
                <a:srgbClr val="DDDDDD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4606" name="Freeform 1993"/>
              <p:cNvSpPr>
                <a:spLocks/>
              </p:cNvSpPr>
              <p:nvPr/>
            </p:nvSpPr>
            <p:spPr bwMode="auto">
              <a:xfrm>
                <a:off x="685" y="70288"/>
                <a:ext cx="17" cy="17"/>
              </a:xfrm>
              <a:custGeom>
                <a:avLst/>
                <a:gdLst>
                  <a:gd name="T0" fmla="*/ 5 w 17"/>
                  <a:gd name="T1" fmla="*/ 0 h 17"/>
                  <a:gd name="T2" fmla="*/ 0 w 17"/>
                  <a:gd name="T3" fmla="*/ 13 h 17"/>
                  <a:gd name="T4" fmla="*/ 16 w 17"/>
                  <a:gd name="T5" fmla="*/ 16 h 17"/>
                  <a:gd name="T6" fmla="*/ 16 w 17"/>
                  <a:gd name="T7" fmla="*/ 1 h 17"/>
                  <a:gd name="T8" fmla="*/ 5 w 17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5" y="0"/>
                    </a:moveTo>
                    <a:lnTo>
                      <a:pt x="0" y="13"/>
                    </a:lnTo>
                    <a:lnTo>
                      <a:pt x="16" y="16"/>
                    </a:lnTo>
                    <a:lnTo>
                      <a:pt x="16" y="1"/>
                    </a:lnTo>
                    <a:lnTo>
                      <a:pt x="5" y="0"/>
                    </a:lnTo>
                  </a:path>
                </a:pathLst>
              </a:custGeom>
              <a:solidFill>
                <a:srgbClr val="DDDDDD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4607" name="Freeform 1994"/>
              <p:cNvSpPr>
                <a:spLocks/>
              </p:cNvSpPr>
              <p:nvPr/>
            </p:nvSpPr>
            <p:spPr bwMode="auto">
              <a:xfrm>
                <a:off x="695" y="70289"/>
                <a:ext cx="17" cy="17"/>
              </a:xfrm>
              <a:custGeom>
                <a:avLst/>
                <a:gdLst>
                  <a:gd name="T0" fmla="*/ 5 w 17"/>
                  <a:gd name="T1" fmla="*/ 0 h 17"/>
                  <a:gd name="T2" fmla="*/ 0 w 17"/>
                  <a:gd name="T3" fmla="*/ 13 h 17"/>
                  <a:gd name="T4" fmla="*/ 16 w 17"/>
                  <a:gd name="T5" fmla="*/ 16 h 17"/>
                  <a:gd name="T6" fmla="*/ 15 w 17"/>
                  <a:gd name="T7" fmla="*/ 1 h 17"/>
                  <a:gd name="T8" fmla="*/ 5 w 17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5" y="0"/>
                    </a:moveTo>
                    <a:lnTo>
                      <a:pt x="0" y="13"/>
                    </a:lnTo>
                    <a:lnTo>
                      <a:pt x="16" y="16"/>
                    </a:lnTo>
                    <a:lnTo>
                      <a:pt x="15" y="1"/>
                    </a:lnTo>
                    <a:lnTo>
                      <a:pt x="5" y="0"/>
                    </a:lnTo>
                  </a:path>
                </a:pathLst>
              </a:custGeom>
              <a:solidFill>
                <a:srgbClr val="DDDDDD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4608" name="Freeform 1995"/>
              <p:cNvSpPr>
                <a:spLocks/>
              </p:cNvSpPr>
              <p:nvPr/>
            </p:nvSpPr>
            <p:spPr bwMode="auto">
              <a:xfrm>
                <a:off x="705" y="70292"/>
                <a:ext cx="17" cy="17"/>
              </a:xfrm>
              <a:custGeom>
                <a:avLst/>
                <a:gdLst>
                  <a:gd name="T0" fmla="*/ 6 w 17"/>
                  <a:gd name="T1" fmla="*/ 0 h 17"/>
                  <a:gd name="T2" fmla="*/ 0 w 17"/>
                  <a:gd name="T3" fmla="*/ 13 h 17"/>
                  <a:gd name="T4" fmla="*/ 14 w 17"/>
                  <a:gd name="T5" fmla="*/ 16 h 17"/>
                  <a:gd name="T6" fmla="*/ 16 w 17"/>
                  <a:gd name="T7" fmla="*/ 0 h 17"/>
                  <a:gd name="T8" fmla="*/ 6 w 17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6" y="0"/>
                    </a:moveTo>
                    <a:lnTo>
                      <a:pt x="0" y="13"/>
                    </a:lnTo>
                    <a:lnTo>
                      <a:pt x="14" y="16"/>
                    </a:lnTo>
                    <a:lnTo>
                      <a:pt x="16" y="0"/>
                    </a:lnTo>
                    <a:lnTo>
                      <a:pt x="6" y="0"/>
                    </a:lnTo>
                  </a:path>
                </a:pathLst>
              </a:custGeom>
              <a:solidFill>
                <a:srgbClr val="DDDDDD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4609" name="Freeform 1996"/>
              <p:cNvSpPr>
                <a:spLocks/>
              </p:cNvSpPr>
              <p:nvPr/>
            </p:nvSpPr>
            <p:spPr bwMode="auto">
              <a:xfrm>
                <a:off x="717" y="70293"/>
                <a:ext cx="17" cy="17"/>
              </a:xfrm>
              <a:custGeom>
                <a:avLst/>
                <a:gdLst>
                  <a:gd name="T0" fmla="*/ 7 w 17"/>
                  <a:gd name="T1" fmla="*/ 0 h 17"/>
                  <a:gd name="T2" fmla="*/ 0 w 17"/>
                  <a:gd name="T3" fmla="*/ 14 h 17"/>
                  <a:gd name="T4" fmla="*/ 14 w 17"/>
                  <a:gd name="T5" fmla="*/ 16 h 17"/>
                  <a:gd name="T6" fmla="*/ 16 w 17"/>
                  <a:gd name="T7" fmla="*/ 0 h 17"/>
                  <a:gd name="T8" fmla="*/ 7 w 17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7" y="0"/>
                    </a:moveTo>
                    <a:lnTo>
                      <a:pt x="0" y="14"/>
                    </a:lnTo>
                    <a:lnTo>
                      <a:pt x="14" y="16"/>
                    </a:lnTo>
                    <a:lnTo>
                      <a:pt x="16" y="0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DDDDDD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4610" name="Freeform 1997"/>
              <p:cNvSpPr>
                <a:spLocks/>
              </p:cNvSpPr>
              <p:nvPr/>
            </p:nvSpPr>
            <p:spPr bwMode="auto">
              <a:xfrm>
                <a:off x="684" y="70295"/>
                <a:ext cx="40" cy="17"/>
              </a:xfrm>
              <a:custGeom>
                <a:avLst/>
                <a:gdLst>
                  <a:gd name="T0" fmla="*/ 1 w 40"/>
                  <a:gd name="T1" fmla="*/ 0 h 17"/>
                  <a:gd name="T2" fmla="*/ 0 w 40"/>
                  <a:gd name="T3" fmla="*/ 8 h 17"/>
                  <a:gd name="T4" fmla="*/ 38 w 40"/>
                  <a:gd name="T5" fmla="*/ 16 h 17"/>
                  <a:gd name="T6" fmla="*/ 39 w 40"/>
                  <a:gd name="T7" fmla="*/ 7 h 17"/>
                  <a:gd name="T8" fmla="*/ 1 w 40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0" h="17">
                    <a:moveTo>
                      <a:pt x="1" y="0"/>
                    </a:moveTo>
                    <a:lnTo>
                      <a:pt x="0" y="8"/>
                    </a:lnTo>
                    <a:lnTo>
                      <a:pt x="38" y="16"/>
                    </a:lnTo>
                    <a:lnTo>
                      <a:pt x="39" y="7"/>
                    </a:lnTo>
                    <a:lnTo>
                      <a:pt x="1" y="0"/>
                    </a:lnTo>
                  </a:path>
                </a:pathLst>
              </a:custGeom>
              <a:solidFill>
                <a:srgbClr val="000000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grpSp>
            <p:nvGrpSpPr>
              <p:cNvPr id="4611" name="Group 1998"/>
              <p:cNvGrpSpPr>
                <a:grpSpLocks/>
              </p:cNvGrpSpPr>
              <p:nvPr/>
            </p:nvGrpSpPr>
            <p:grpSpPr bwMode="auto">
              <a:xfrm>
                <a:off x="793" y="70347"/>
                <a:ext cx="30" cy="23"/>
                <a:chOff x="793" y="70347"/>
                <a:chExt cx="30" cy="23"/>
              </a:xfrm>
            </p:grpSpPr>
            <p:sp>
              <p:nvSpPr>
                <p:cNvPr id="4616" name="Freeform 1999"/>
                <p:cNvSpPr>
                  <a:spLocks/>
                </p:cNvSpPr>
                <p:nvPr/>
              </p:nvSpPr>
              <p:spPr bwMode="auto">
                <a:xfrm>
                  <a:off x="793" y="70347"/>
                  <a:ext cx="17" cy="17"/>
                </a:xfrm>
                <a:custGeom>
                  <a:avLst/>
                  <a:gdLst>
                    <a:gd name="T0" fmla="*/ 0 w 17"/>
                    <a:gd name="T1" fmla="*/ 14 h 17"/>
                    <a:gd name="T2" fmla="*/ 0 w 17"/>
                    <a:gd name="T3" fmla="*/ 0 h 17"/>
                    <a:gd name="T4" fmla="*/ 4 w 17"/>
                    <a:gd name="T5" fmla="*/ 12 h 17"/>
                    <a:gd name="T6" fmla="*/ 8 w 17"/>
                    <a:gd name="T7" fmla="*/ 2 h 17"/>
                    <a:gd name="T8" fmla="*/ 8 w 17"/>
                    <a:gd name="T9" fmla="*/ 10 h 17"/>
                    <a:gd name="T10" fmla="*/ 16 w 17"/>
                    <a:gd name="T11" fmla="*/ 1 h 17"/>
                    <a:gd name="T12" fmla="*/ 8 w 17"/>
                    <a:gd name="T13" fmla="*/ 16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7" h="17">
                      <a:moveTo>
                        <a:pt x="0" y="14"/>
                      </a:moveTo>
                      <a:lnTo>
                        <a:pt x="0" y="0"/>
                      </a:lnTo>
                      <a:lnTo>
                        <a:pt x="4" y="12"/>
                      </a:lnTo>
                      <a:lnTo>
                        <a:pt x="8" y="2"/>
                      </a:lnTo>
                      <a:lnTo>
                        <a:pt x="8" y="10"/>
                      </a:lnTo>
                      <a:lnTo>
                        <a:pt x="16" y="1"/>
                      </a:lnTo>
                      <a:lnTo>
                        <a:pt x="8" y="16"/>
                      </a:lnTo>
                    </a:path>
                  </a:pathLst>
                </a:custGeom>
                <a:solidFill>
                  <a:srgbClr val="33CC33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  <p:sp>
              <p:nvSpPr>
                <p:cNvPr id="4617" name="Freeform 2000"/>
                <p:cNvSpPr>
                  <a:spLocks/>
                </p:cNvSpPr>
                <p:nvPr/>
              </p:nvSpPr>
              <p:spPr bwMode="auto">
                <a:xfrm>
                  <a:off x="800" y="70351"/>
                  <a:ext cx="17" cy="17"/>
                </a:xfrm>
                <a:custGeom>
                  <a:avLst/>
                  <a:gdLst>
                    <a:gd name="T0" fmla="*/ 0 w 17"/>
                    <a:gd name="T1" fmla="*/ 14 h 17"/>
                    <a:gd name="T2" fmla="*/ 0 w 17"/>
                    <a:gd name="T3" fmla="*/ 0 h 17"/>
                    <a:gd name="T4" fmla="*/ 3 w 17"/>
                    <a:gd name="T5" fmla="*/ 12 h 17"/>
                    <a:gd name="T6" fmla="*/ 8 w 17"/>
                    <a:gd name="T7" fmla="*/ 2 h 17"/>
                    <a:gd name="T8" fmla="*/ 8 w 17"/>
                    <a:gd name="T9" fmla="*/ 10 h 17"/>
                    <a:gd name="T10" fmla="*/ 16 w 17"/>
                    <a:gd name="T11" fmla="*/ 3 h 17"/>
                    <a:gd name="T12" fmla="*/ 9 w 17"/>
                    <a:gd name="T13" fmla="*/ 16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7" h="17">
                      <a:moveTo>
                        <a:pt x="0" y="14"/>
                      </a:moveTo>
                      <a:lnTo>
                        <a:pt x="0" y="0"/>
                      </a:lnTo>
                      <a:lnTo>
                        <a:pt x="3" y="12"/>
                      </a:lnTo>
                      <a:lnTo>
                        <a:pt x="8" y="2"/>
                      </a:lnTo>
                      <a:lnTo>
                        <a:pt x="8" y="10"/>
                      </a:lnTo>
                      <a:lnTo>
                        <a:pt x="16" y="3"/>
                      </a:lnTo>
                      <a:lnTo>
                        <a:pt x="9" y="16"/>
                      </a:lnTo>
                    </a:path>
                  </a:pathLst>
                </a:custGeom>
                <a:solidFill>
                  <a:srgbClr val="33CC33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  <p:sp>
              <p:nvSpPr>
                <p:cNvPr id="4618" name="Freeform 2001"/>
                <p:cNvSpPr>
                  <a:spLocks/>
                </p:cNvSpPr>
                <p:nvPr/>
              </p:nvSpPr>
              <p:spPr bwMode="auto">
                <a:xfrm>
                  <a:off x="806" y="70353"/>
                  <a:ext cx="17" cy="17"/>
                </a:xfrm>
                <a:custGeom>
                  <a:avLst/>
                  <a:gdLst>
                    <a:gd name="T0" fmla="*/ 0 w 17"/>
                    <a:gd name="T1" fmla="*/ 14 h 17"/>
                    <a:gd name="T2" fmla="*/ 0 w 17"/>
                    <a:gd name="T3" fmla="*/ 0 h 17"/>
                    <a:gd name="T4" fmla="*/ 4 w 17"/>
                    <a:gd name="T5" fmla="*/ 12 h 17"/>
                    <a:gd name="T6" fmla="*/ 8 w 17"/>
                    <a:gd name="T7" fmla="*/ 2 h 17"/>
                    <a:gd name="T8" fmla="*/ 9 w 17"/>
                    <a:gd name="T9" fmla="*/ 10 h 17"/>
                    <a:gd name="T10" fmla="*/ 16 w 17"/>
                    <a:gd name="T11" fmla="*/ 2 h 17"/>
                    <a:gd name="T12" fmla="*/ 8 w 17"/>
                    <a:gd name="T13" fmla="*/ 16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7" h="17">
                      <a:moveTo>
                        <a:pt x="0" y="14"/>
                      </a:moveTo>
                      <a:lnTo>
                        <a:pt x="0" y="0"/>
                      </a:lnTo>
                      <a:lnTo>
                        <a:pt x="4" y="12"/>
                      </a:lnTo>
                      <a:lnTo>
                        <a:pt x="8" y="2"/>
                      </a:lnTo>
                      <a:lnTo>
                        <a:pt x="9" y="10"/>
                      </a:lnTo>
                      <a:lnTo>
                        <a:pt x="16" y="2"/>
                      </a:lnTo>
                      <a:lnTo>
                        <a:pt x="8" y="16"/>
                      </a:lnTo>
                    </a:path>
                  </a:pathLst>
                </a:custGeom>
                <a:solidFill>
                  <a:srgbClr val="33CC33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</p:grpSp>
          <p:grpSp>
            <p:nvGrpSpPr>
              <p:cNvPr id="4612" name="Group 2002"/>
              <p:cNvGrpSpPr>
                <a:grpSpLocks/>
              </p:cNvGrpSpPr>
              <p:nvPr/>
            </p:nvGrpSpPr>
            <p:grpSpPr bwMode="auto">
              <a:xfrm>
                <a:off x="680" y="70251"/>
                <a:ext cx="29" cy="25"/>
                <a:chOff x="680" y="70251"/>
                <a:chExt cx="29" cy="25"/>
              </a:xfrm>
            </p:grpSpPr>
            <p:sp>
              <p:nvSpPr>
                <p:cNvPr id="4613" name="Freeform 2003"/>
                <p:cNvSpPr>
                  <a:spLocks/>
                </p:cNvSpPr>
                <p:nvPr/>
              </p:nvSpPr>
              <p:spPr bwMode="auto">
                <a:xfrm>
                  <a:off x="680" y="70251"/>
                  <a:ext cx="17" cy="17"/>
                </a:xfrm>
                <a:custGeom>
                  <a:avLst/>
                  <a:gdLst>
                    <a:gd name="T0" fmla="*/ 0 w 17"/>
                    <a:gd name="T1" fmla="*/ 14 h 17"/>
                    <a:gd name="T2" fmla="*/ 0 w 17"/>
                    <a:gd name="T3" fmla="*/ 0 h 17"/>
                    <a:gd name="T4" fmla="*/ 3 w 17"/>
                    <a:gd name="T5" fmla="*/ 11 h 17"/>
                    <a:gd name="T6" fmla="*/ 6 w 17"/>
                    <a:gd name="T7" fmla="*/ 2 h 17"/>
                    <a:gd name="T8" fmla="*/ 7 w 17"/>
                    <a:gd name="T9" fmla="*/ 10 h 17"/>
                    <a:gd name="T10" fmla="*/ 16 w 17"/>
                    <a:gd name="T11" fmla="*/ 2 h 17"/>
                    <a:gd name="T12" fmla="*/ 8 w 17"/>
                    <a:gd name="T13" fmla="*/ 16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7" h="17">
                      <a:moveTo>
                        <a:pt x="0" y="14"/>
                      </a:moveTo>
                      <a:lnTo>
                        <a:pt x="0" y="0"/>
                      </a:lnTo>
                      <a:lnTo>
                        <a:pt x="3" y="11"/>
                      </a:lnTo>
                      <a:lnTo>
                        <a:pt x="6" y="2"/>
                      </a:lnTo>
                      <a:lnTo>
                        <a:pt x="7" y="10"/>
                      </a:lnTo>
                      <a:lnTo>
                        <a:pt x="16" y="2"/>
                      </a:lnTo>
                      <a:lnTo>
                        <a:pt x="8" y="16"/>
                      </a:lnTo>
                    </a:path>
                  </a:pathLst>
                </a:custGeom>
                <a:solidFill>
                  <a:srgbClr val="33CC33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  <p:sp>
              <p:nvSpPr>
                <p:cNvPr id="4614" name="Freeform 2004"/>
                <p:cNvSpPr>
                  <a:spLocks/>
                </p:cNvSpPr>
                <p:nvPr/>
              </p:nvSpPr>
              <p:spPr bwMode="auto">
                <a:xfrm>
                  <a:off x="685" y="70256"/>
                  <a:ext cx="17" cy="17"/>
                </a:xfrm>
                <a:custGeom>
                  <a:avLst/>
                  <a:gdLst>
                    <a:gd name="T0" fmla="*/ 0 w 17"/>
                    <a:gd name="T1" fmla="*/ 14 h 17"/>
                    <a:gd name="T2" fmla="*/ 0 w 17"/>
                    <a:gd name="T3" fmla="*/ 0 h 17"/>
                    <a:gd name="T4" fmla="*/ 4 w 17"/>
                    <a:gd name="T5" fmla="*/ 12 h 17"/>
                    <a:gd name="T6" fmla="*/ 8 w 17"/>
                    <a:gd name="T7" fmla="*/ 2 h 17"/>
                    <a:gd name="T8" fmla="*/ 8 w 17"/>
                    <a:gd name="T9" fmla="*/ 11 h 17"/>
                    <a:gd name="T10" fmla="*/ 16 w 17"/>
                    <a:gd name="T11" fmla="*/ 2 h 17"/>
                    <a:gd name="T12" fmla="*/ 8 w 17"/>
                    <a:gd name="T13" fmla="*/ 16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7" h="17">
                      <a:moveTo>
                        <a:pt x="0" y="14"/>
                      </a:moveTo>
                      <a:lnTo>
                        <a:pt x="0" y="0"/>
                      </a:lnTo>
                      <a:lnTo>
                        <a:pt x="4" y="12"/>
                      </a:lnTo>
                      <a:lnTo>
                        <a:pt x="8" y="2"/>
                      </a:lnTo>
                      <a:lnTo>
                        <a:pt x="8" y="11"/>
                      </a:lnTo>
                      <a:lnTo>
                        <a:pt x="16" y="2"/>
                      </a:lnTo>
                      <a:lnTo>
                        <a:pt x="8" y="16"/>
                      </a:lnTo>
                    </a:path>
                  </a:pathLst>
                </a:custGeom>
                <a:solidFill>
                  <a:srgbClr val="33CC33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  <p:sp>
              <p:nvSpPr>
                <p:cNvPr id="4615" name="Freeform 2005"/>
                <p:cNvSpPr>
                  <a:spLocks/>
                </p:cNvSpPr>
                <p:nvPr/>
              </p:nvSpPr>
              <p:spPr bwMode="auto">
                <a:xfrm>
                  <a:off x="692" y="70259"/>
                  <a:ext cx="17" cy="17"/>
                </a:xfrm>
                <a:custGeom>
                  <a:avLst/>
                  <a:gdLst>
                    <a:gd name="T0" fmla="*/ 0 w 17"/>
                    <a:gd name="T1" fmla="*/ 13 h 17"/>
                    <a:gd name="T2" fmla="*/ 0 w 17"/>
                    <a:gd name="T3" fmla="*/ 0 h 17"/>
                    <a:gd name="T4" fmla="*/ 3 w 17"/>
                    <a:gd name="T5" fmla="*/ 11 h 17"/>
                    <a:gd name="T6" fmla="*/ 7 w 17"/>
                    <a:gd name="T7" fmla="*/ 2 h 17"/>
                    <a:gd name="T8" fmla="*/ 7 w 17"/>
                    <a:gd name="T9" fmla="*/ 11 h 17"/>
                    <a:gd name="T10" fmla="*/ 16 w 17"/>
                    <a:gd name="T11" fmla="*/ 2 h 17"/>
                    <a:gd name="T12" fmla="*/ 9 w 17"/>
                    <a:gd name="T13" fmla="*/ 16 h 1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7" h="17">
                      <a:moveTo>
                        <a:pt x="0" y="13"/>
                      </a:moveTo>
                      <a:lnTo>
                        <a:pt x="0" y="0"/>
                      </a:lnTo>
                      <a:lnTo>
                        <a:pt x="3" y="11"/>
                      </a:lnTo>
                      <a:lnTo>
                        <a:pt x="7" y="2"/>
                      </a:lnTo>
                      <a:lnTo>
                        <a:pt x="7" y="11"/>
                      </a:lnTo>
                      <a:lnTo>
                        <a:pt x="16" y="2"/>
                      </a:lnTo>
                      <a:lnTo>
                        <a:pt x="9" y="16"/>
                      </a:lnTo>
                    </a:path>
                  </a:pathLst>
                </a:custGeom>
                <a:solidFill>
                  <a:srgbClr val="33CC33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</p:grpSp>
        </p:grpSp>
        <p:sp>
          <p:nvSpPr>
            <p:cNvPr id="4441" name="Freeform 2006"/>
            <p:cNvSpPr>
              <a:spLocks/>
            </p:cNvSpPr>
            <p:nvPr/>
          </p:nvSpPr>
          <p:spPr bwMode="auto">
            <a:xfrm>
              <a:off x="595" y="70254"/>
              <a:ext cx="70" cy="17"/>
            </a:xfrm>
            <a:custGeom>
              <a:avLst/>
              <a:gdLst>
                <a:gd name="T0" fmla="*/ 1 w 70"/>
                <a:gd name="T1" fmla="*/ 0 h 17"/>
                <a:gd name="T2" fmla="*/ 67 w 70"/>
                <a:gd name="T3" fmla="*/ 5 h 17"/>
                <a:gd name="T4" fmla="*/ 69 w 70"/>
                <a:gd name="T5" fmla="*/ 16 h 17"/>
                <a:gd name="T6" fmla="*/ 0 w 70"/>
                <a:gd name="T7" fmla="*/ 12 h 17"/>
                <a:gd name="T8" fmla="*/ 1 w 70"/>
                <a:gd name="T9" fmla="*/ 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" h="17">
                  <a:moveTo>
                    <a:pt x="1" y="0"/>
                  </a:moveTo>
                  <a:lnTo>
                    <a:pt x="67" y="5"/>
                  </a:lnTo>
                  <a:lnTo>
                    <a:pt x="69" y="16"/>
                  </a:lnTo>
                  <a:lnTo>
                    <a:pt x="0" y="12"/>
                  </a:lnTo>
                  <a:lnTo>
                    <a:pt x="1" y="0"/>
                  </a:lnTo>
                </a:path>
              </a:pathLst>
            </a:custGeom>
            <a:solidFill>
              <a:srgbClr val="B2B2B2"/>
            </a:solidFill>
            <a:ln w="63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4442" name="Oval 2007"/>
            <p:cNvSpPr>
              <a:spLocks noChangeArrowheads="1"/>
            </p:cNvSpPr>
            <p:nvPr/>
          </p:nvSpPr>
          <p:spPr bwMode="auto">
            <a:xfrm rot="540000">
              <a:off x="659" y="70253"/>
              <a:ext cx="18" cy="0"/>
            </a:xfrm>
            <a:prstGeom prst="ellipse">
              <a:avLst/>
            </a:prstGeom>
            <a:solidFill>
              <a:srgbClr val="CBCBCB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4443" name="Freeform 2008"/>
            <p:cNvSpPr>
              <a:spLocks/>
            </p:cNvSpPr>
            <p:nvPr/>
          </p:nvSpPr>
          <p:spPr bwMode="auto">
            <a:xfrm>
              <a:off x="239" y="70267"/>
              <a:ext cx="467" cy="131"/>
            </a:xfrm>
            <a:custGeom>
              <a:avLst/>
              <a:gdLst>
                <a:gd name="T0" fmla="*/ 0 w 467"/>
                <a:gd name="T1" fmla="*/ 18 h 131"/>
                <a:gd name="T2" fmla="*/ 168 w 467"/>
                <a:gd name="T3" fmla="*/ 130 h 131"/>
                <a:gd name="T4" fmla="*/ 462 w 467"/>
                <a:gd name="T5" fmla="*/ 75 h 131"/>
                <a:gd name="T6" fmla="*/ 466 w 467"/>
                <a:gd name="T7" fmla="*/ 63 h 131"/>
                <a:gd name="T8" fmla="*/ 171 w 467"/>
                <a:gd name="T9" fmla="*/ 110 h 131"/>
                <a:gd name="T10" fmla="*/ 4 w 467"/>
                <a:gd name="T11" fmla="*/ 0 h 131"/>
                <a:gd name="T12" fmla="*/ 2 w 467"/>
                <a:gd name="T13" fmla="*/ 20 h 1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67" h="131">
                  <a:moveTo>
                    <a:pt x="0" y="18"/>
                  </a:moveTo>
                  <a:lnTo>
                    <a:pt x="168" y="130"/>
                  </a:lnTo>
                  <a:lnTo>
                    <a:pt x="462" y="75"/>
                  </a:lnTo>
                  <a:lnTo>
                    <a:pt x="466" y="63"/>
                  </a:lnTo>
                  <a:lnTo>
                    <a:pt x="171" y="110"/>
                  </a:lnTo>
                  <a:lnTo>
                    <a:pt x="4" y="0"/>
                  </a:lnTo>
                  <a:lnTo>
                    <a:pt x="2" y="20"/>
                  </a:lnTo>
                </a:path>
              </a:pathLst>
            </a:custGeom>
            <a:solidFill>
              <a:srgbClr val="CBCBCB"/>
            </a:solidFill>
            <a:ln w="63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4444" name="Freeform 2009"/>
            <p:cNvSpPr>
              <a:spLocks/>
            </p:cNvSpPr>
            <p:nvPr/>
          </p:nvSpPr>
          <p:spPr bwMode="auto">
            <a:xfrm>
              <a:off x="245" y="70268"/>
              <a:ext cx="461" cy="109"/>
            </a:xfrm>
            <a:custGeom>
              <a:avLst/>
              <a:gdLst>
                <a:gd name="T0" fmla="*/ 0 w 461"/>
                <a:gd name="T1" fmla="*/ 0 h 109"/>
                <a:gd name="T2" fmla="*/ 12 w 461"/>
                <a:gd name="T3" fmla="*/ 0 h 109"/>
                <a:gd name="T4" fmla="*/ 170 w 461"/>
                <a:gd name="T5" fmla="*/ 99 h 109"/>
                <a:gd name="T6" fmla="*/ 453 w 461"/>
                <a:gd name="T7" fmla="*/ 58 h 109"/>
                <a:gd name="T8" fmla="*/ 460 w 461"/>
                <a:gd name="T9" fmla="*/ 60 h 109"/>
                <a:gd name="T10" fmla="*/ 167 w 461"/>
                <a:gd name="T11" fmla="*/ 108 h 109"/>
                <a:gd name="T12" fmla="*/ 0 w 461"/>
                <a:gd name="T13" fmla="*/ 0 h 1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61" h="109">
                  <a:moveTo>
                    <a:pt x="0" y="0"/>
                  </a:moveTo>
                  <a:lnTo>
                    <a:pt x="12" y="0"/>
                  </a:lnTo>
                  <a:lnTo>
                    <a:pt x="170" y="99"/>
                  </a:lnTo>
                  <a:lnTo>
                    <a:pt x="453" y="58"/>
                  </a:lnTo>
                  <a:lnTo>
                    <a:pt x="460" y="60"/>
                  </a:lnTo>
                  <a:lnTo>
                    <a:pt x="167" y="108"/>
                  </a:lnTo>
                  <a:lnTo>
                    <a:pt x="0" y="0"/>
                  </a:lnTo>
                </a:path>
              </a:pathLst>
            </a:custGeom>
            <a:solidFill>
              <a:srgbClr val="EAEAEA"/>
            </a:solidFill>
            <a:ln w="63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4445" name="Freeform 2010"/>
            <p:cNvSpPr>
              <a:spLocks/>
            </p:cNvSpPr>
            <p:nvPr/>
          </p:nvSpPr>
          <p:spPr bwMode="auto">
            <a:xfrm>
              <a:off x="265" y="70207"/>
              <a:ext cx="444" cy="95"/>
            </a:xfrm>
            <a:custGeom>
              <a:avLst/>
              <a:gdLst>
                <a:gd name="T0" fmla="*/ 163 w 444"/>
                <a:gd name="T1" fmla="*/ 94 h 95"/>
                <a:gd name="T2" fmla="*/ 0 w 444"/>
                <a:gd name="T3" fmla="*/ 3 h 95"/>
                <a:gd name="T4" fmla="*/ 288 w 444"/>
                <a:gd name="T5" fmla="*/ 0 h 95"/>
                <a:gd name="T6" fmla="*/ 443 w 444"/>
                <a:gd name="T7" fmla="*/ 67 h 95"/>
                <a:gd name="T8" fmla="*/ 163 w 444"/>
                <a:gd name="T9" fmla="*/ 94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4" h="95">
                  <a:moveTo>
                    <a:pt x="163" y="94"/>
                  </a:moveTo>
                  <a:lnTo>
                    <a:pt x="0" y="3"/>
                  </a:lnTo>
                  <a:lnTo>
                    <a:pt x="288" y="0"/>
                  </a:lnTo>
                  <a:lnTo>
                    <a:pt x="443" y="67"/>
                  </a:lnTo>
                  <a:lnTo>
                    <a:pt x="163" y="94"/>
                  </a:lnTo>
                </a:path>
              </a:pathLst>
            </a:custGeom>
            <a:solidFill>
              <a:srgbClr val="DDDDDD"/>
            </a:solidFill>
            <a:ln w="63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4446" name="Freeform 2011"/>
            <p:cNvSpPr>
              <a:spLocks/>
            </p:cNvSpPr>
            <p:nvPr/>
          </p:nvSpPr>
          <p:spPr bwMode="auto">
            <a:xfrm>
              <a:off x="413" y="70275"/>
              <a:ext cx="296" cy="93"/>
            </a:xfrm>
            <a:custGeom>
              <a:avLst/>
              <a:gdLst>
                <a:gd name="T0" fmla="*/ 15 w 296"/>
                <a:gd name="T1" fmla="*/ 25 h 93"/>
                <a:gd name="T2" fmla="*/ 0 w 296"/>
                <a:gd name="T3" fmla="*/ 92 h 93"/>
                <a:gd name="T4" fmla="*/ 283 w 296"/>
                <a:gd name="T5" fmla="*/ 50 h 93"/>
                <a:gd name="T6" fmla="*/ 295 w 296"/>
                <a:gd name="T7" fmla="*/ 0 h 93"/>
                <a:gd name="T8" fmla="*/ 15 w 296"/>
                <a:gd name="T9" fmla="*/ 25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93">
                  <a:moveTo>
                    <a:pt x="15" y="25"/>
                  </a:moveTo>
                  <a:lnTo>
                    <a:pt x="0" y="92"/>
                  </a:lnTo>
                  <a:lnTo>
                    <a:pt x="283" y="50"/>
                  </a:lnTo>
                  <a:lnTo>
                    <a:pt x="295" y="0"/>
                  </a:lnTo>
                  <a:lnTo>
                    <a:pt x="15" y="25"/>
                  </a:lnTo>
                </a:path>
              </a:pathLst>
            </a:custGeom>
            <a:solidFill>
              <a:srgbClr val="DDDDDD"/>
            </a:solidFill>
            <a:ln w="63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4447" name="Freeform 2012"/>
            <p:cNvSpPr>
              <a:spLocks/>
            </p:cNvSpPr>
            <p:nvPr/>
          </p:nvSpPr>
          <p:spPr bwMode="auto">
            <a:xfrm>
              <a:off x="124" y="70347"/>
              <a:ext cx="874" cy="238"/>
            </a:xfrm>
            <a:custGeom>
              <a:avLst/>
              <a:gdLst>
                <a:gd name="T0" fmla="*/ 0 w 874"/>
                <a:gd name="T1" fmla="*/ 184 h 238"/>
                <a:gd name="T2" fmla="*/ 845 w 874"/>
                <a:gd name="T3" fmla="*/ 0 h 238"/>
                <a:gd name="T4" fmla="*/ 873 w 874"/>
                <a:gd name="T5" fmla="*/ 23 h 238"/>
                <a:gd name="T6" fmla="*/ 58 w 874"/>
                <a:gd name="T7" fmla="*/ 237 h 238"/>
                <a:gd name="T8" fmla="*/ 45 w 874"/>
                <a:gd name="T9" fmla="*/ 208 h 238"/>
                <a:gd name="T10" fmla="*/ 6 w 874"/>
                <a:gd name="T11" fmla="*/ 185 h 2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74" h="238">
                  <a:moveTo>
                    <a:pt x="0" y="184"/>
                  </a:moveTo>
                  <a:lnTo>
                    <a:pt x="845" y="0"/>
                  </a:lnTo>
                  <a:lnTo>
                    <a:pt x="873" y="23"/>
                  </a:lnTo>
                  <a:lnTo>
                    <a:pt x="58" y="237"/>
                  </a:lnTo>
                  <a:lnTo>
                    <a:pt x="45" y="208"/>
                  </a:lnTo>
                  <a:lnTo>
                    <a:pt x="6" y="185"/>
                  </a:lnTo>
                </a:path>
              </a:pathLst>
            </a:custGeom>
            <a:solidFill>
              <a:srgbClr val="B2B2B2"/>
            </a:solidFill>
            <a:ln w="63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grpSp>
          <p:nvGrpSpPr>
            <p:cNvPr id="4448" name="Group 2013"/>
            <p:cNvGrpSpPr>
              <a:grpSpLocks/>
            </p:cNvGrpSpPr>
            <p:nvPr/>
          </p:nvGrpSpPr>
          <p:grpSpPr bwMode="auto">
            <a:xfrm>
              <a:off x="765" y="70318"/>
              <a:ext cx="40" cy="32"/>
              <a:chOff x="765" y="70318"/>
              <a:chExt cx="40" cy="32"/>
            </a:xfrm>
          </p:grpSpPr>
          <p:sp>
            <p:nvSpPr>
              <p:cNvPr id="4582" name="Freeform 2014"/>
              <p:cNvSpPr>
                <a:spLocks/>
              </p:cNvSpPr>
              <p:nvPr/>
            </p:nvSpPr>
            <p:spPr bwMode="auto">
              <a:xfrm>
                <a:off x="765" y="70318"/>
                <a:ext cx="18" cy="20"/>
              </a:xfrm>
              <a:custGeom>
                <a:avLst/>
                <a:gdLst>
                  <a:gd name="T0" fmla="*/ 0 w 18"/>
                  <a:gd name="T1" fmla="*/ 16 h 20"/>
                  <a:gd name="T2" fmla="*/ 0 w 18"/>
                  <a:gd name="T3" fmla="*/ 0 h 20"/>
                  <a:gd name="T4" fmla="*/ 4 w 18"/>
                  <a:gd name="T5" fmla="*/ 14 h 20"/>
                  <a:gd name="T6" fmla="*/ 9 w 18"/>
                  <a:gd name="T7" fmla="*/ 2 h 20"/>
                  <a:gd name="T8" fmla="*/ 8 w 18"/>
                  <a:gd name="T9" fmla="*/ 12 h 20"/>
                  <a:gd name="T10" fmla="*/ 17 w 18"/>
                  <a:gd name="T11" fmla="*/ 2 h 20"/>
                  <a:gd name="T12" fmla="*/ 9 w 18"/>
                  <a:gd name="T13" fmla="*/ 19 h 2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8" h="20">
                    <a:moveTo>
                      <a:pt x="0" y="16"/>
                    </a:moveTo>
                    <a:lnTo>
                      <a:pt x="0" y="0"/>
                    </a:lnTo>
                    <a:lnTo>
                      <a:pt x="4" y="14"/>
                    </a:lnTo>
                    <a:lnTo>
                      <a:pt x="9" y="2"/>
                    </a:lnTo>
                    <a:lnTo>
                      <a:pt x="8" y="12"/>
                    </a:lnTo>
                    <a:lnTo>
                      <a:pt x="17" y="2"/>
                    </a:lnTo>
                    <a:lnTo>
                      <a:pt x="9" y="19"/>
                    </a:lnTo>
                  </a:path>
                </a:pathLst>
              </a:custGeom>
              <a:solidFill>
                <a:srgbClr val="33CC33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4583" name="Freeform 2015"/>
              <p:cNvSpPr>
                <a:spLocks/>
              </p:cNvSpPr>
              <p:nvPr/>
            </p:nvSpPr>
            <p:spPr bwMode="auto">
              <a:xfrm>
                <a:off x="777" y="70324"/>
                <a:ext cx="17" cy="21"/>
              </a:xfrm>
              <a:custGeom>
                <a:avLst/>
                <a:gdLst>
                  <a:gd name="T0" fmla="*/ 0 w 17"/>
                  <a:gd name="T1" fmla="*/ 18 h 21"/>
                  <a:gd name="T2" fmla="*/ 0 w 17"/>
                  <a:gd name="T3" fmla="*/ 0 h 21"/>
                  <a:gd name="T4" fmla="*/ 3 w 17"/>
                  <a:gd name="T5" fmla="*/ 14 h 21"/>
                  <a:gd name="T6" fmla="*/ 8 w 17"/>
                  <a:gd name="T7" fmla="*/ 2 h 21"/>
                  <a:gd name="T8" fmla="*/ 8 w 17"/>
                  <a:gd name="T9" fmla="*/ 13 h 21"/>
                  <a:gd name="T10" fmla="*/ 16 w 17"/>
                  <a:gd name="T11" fmla="*/ 2 h 21"/>
                  <a:gd name="T12" fmla="*/ 8 w 17"/>
                  <a:gd name="T13" fmla="*/ 20 h 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" h="21">
                    <a:moveTo>
                      <a:pt x="0" y="18"/>
                    </a:moveTo>
                    <a:lnTo>
                      <a:pt x="0" y="0"/>
                    </a:lnTo>
                    <a:lnTo>
                      <a:pt x="3" y="14"/>
                    </a:lnTo>
                    <a:lnTo>
                      <a:pt x="8" y="2"/>
                    </a:lnTo>
                    <a:lnTo>
                      <a:pt x="8" y="13"/>
                    </a:lnTo>
                    <a:lnTo>
                      <a:pt x="16" y="2"/>
                    </a:lnTo>
                    <a:lnTo>
                      <a:pt x="8" y="20"/>
                    </a:lnTo>
                  </a:path>
                </a:pathLst>
              </a:custGeom>
              <a:solidFill>
                <a:srgbClr val="33CC33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4584" name="Freeform 2016"/>
              <p:cNvSpPr>
                <a:spLocks/>
              </p:cNvSpPr>
              <p:nvPr/>
            </p:nvSpPr>
            <p:spPr bwMode="auto">
              <a:xfrm>
                <a:off x="786" y="70329"/>
                <a:ext cx="19" cy="21"/>
              </a:xfrm>
              <a:custGeom>
                <a:avLst/>
                <a:gdLst>
                  <a:gd name="T0" fmla="*/ 0 w 19"/>
                  <a:gd name="T1" fmla="*/ 18 h 21"/>
                  <a:gd name="T2" fmla="*/ 0 w 19"/>
                  <a:gd name="T3" fmla="*/ 0 h 21"/>
                  <a:gd name="T4" fmla="*/ 5 w 19"/>
                  <a:gd name="T5" fmla="*/ 15 h 21"/>
                  <a:gd name="T6" fmla="*/ 9 w 19"/>
                  <a:gd name="T7" fmla="*/ 2 h 21"/>
                  <a:gd name="T8" fmla="*/ 10 w 19"/>
                  <a:gd name="T9" fmla="*/ 13 h 21"/>
                  <a:gd name="T10" fmla="*/ 18 w 19"/>
                  <a:gd name="T11" fmla="*/ 2 h 21"/>
                  <a:gd name="T12" fmla="*/ 10 w 19"/>
                  <a:gd name="T13" fmla="*/ 20 h 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9" h="21">
                    <a:moveTo>
                      <a:pt x="0" y="18"/>
                    </a:moveTo>
                    <a:lnTo>
                      <a:pt x="0" y="0"/>
                    </a:lnTo>
                    <a:lnTo>
                      <a:pt x="5" y="15"/>
                    </a:lnTo>
                    <a:lnTo>
                      <a:pt x="9" y="2"/>
                    </a:lnTo>
                    <a:lnTo>
                      <a:pt x="10" y="13"/>
                    </a:lnTo>
                    <a:lnTo>
                      <a:pt x="18" y="2"/>
                    </a:lnTo>
                    <a:lnTo>
                      <a:pt x="10" y="20"/>
                    </a:lnTo>
                  </a:path>
                </a:pathLst>
              </a:custGeom>
              <a:solidFill>
                <a:srgbClr val="33CC33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</p:grpSp>
        <p:grpSp>
          <p:nvGrpSpPr>
            <p:cNvPr id="4449" name="Group 2017"/>
            <p:cNvGrpSpPr>
              <a:grpSpLocks/>
            </p:cNvGrpSpPr>
            <p:nvPr/>
          </p:nvGrpSpPr>
          <p:grpSpPr bwMode="auto">
            <a:xfrm>
              <a:off x="314" y="70156"/>
              <a:ext cx="93" cy="86"/>
              <a:chOff x="314" y="70156"/>
              <a:chExt cx="93" cy="86"/>
            </a:xfrm>
          </p:grpSpPr>
          <p:sp>
            <p:nvSpPr>
              <p:cNvPr id="4576" name="Freeform 2018"/>
              <p:cNvSpPr>
                <a:spLocks/>
              </p:cNvSpPr>
              <p:nvPr/>
            </p:nvSpPr>
            <p:spPr bwMode="auto">
              <a:xfrm>
                <a:off x="314" y="70164"/>
                <a:ext cx="47" cy="78"/>
              </a:xfrm>
              <a:custGeom>
                <a:avLst/>
                <a:gdLst>
                  <a:gd name="T0" fmla="*/ 0 w 47"/>
                  <a:gd name="T1" fmla="*/ 57 h 78"/>
                  <a:gd name="T2" fmla="*/ 33 w 47"/>
                  <a:gd name="T3" fmla="*/ 77 h 78"/>
                  <a:gd name="T4" fmla="*/ 46 w 47"/>
                  <a:gd name="T5" fmla="*/ 21 h 78"/>
                  <a:gd name="T6" fmla="*/ 9 w 47"/>
                  <a:gd name="T7" fmla="*/ 0 h 78"/>
                  <a:gd name="T8" fmla="*/ 0 w 47"/>
                  <a:gd name="T9" fmla="*/ 57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78">
                    <a:moveTo>
                      <a:pt x="0" y="57"/>
                    </a:moveTo>
                    <a:lnTo>
                      <a:pt x="33" y="77"/>
                    </a:lnTo>
                    <a:lnTo>
                      <a:pt x="46" y="21"/>
                    </a:lnTo>
                    <a:lnTo>
                      <a:pt x="9" y="0"/>
                    </a:lnTo>
                    <a:lnTo>
                      <a:pt x="0" y="57"/>
                    </a:lnTo>
                  </a:path>
                </a:pathLst>
              </a:custGeom>
              <a:solidFill>
                <a:srgbClr val="B2B2B2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grpSp>
            <p:nvGrpSpPr>
              <p:cNvPr id="4577" name="Group 2019"/>
              <p:cNvGrpSpPr>
                <a:grpSpLocks/>
              </p:cNvGrpSpPr>
              <p:nvPr/>
            </p:nvGrpSpPr>
            <p:grpSpPr bwMode="auto">
              <a:xfrm>
                <a:off x="322" y="70156"/>
                <a:ext cx="85" cy="34"/>
                <a:chOff x="322" y="70156"/>
                <a:chExt cx="85" cy="34"/>
              </a:xfrm>
            </p:grpSpPr>
            <p:sp>
              <p:nvSpPr>
                <p:cNvPr id="4580" name="Freeform 2020"/>
                <p:cNvSpPr>
                  <a:spLocks/>
                </p:cNvSpPr>
                <p:nvPr/>
              </p:nvSpPr>
              <p:spPr bwMode="auto">
                <a:xfrm>
                  <a:off x="322" y="70156"/>
                  <a:ext cx="85" cy="29"/>
                </a:xfrm>
                <a:custGeom>
                  <a:avLst/>
                  <a:gdLst>
                    <a:gd name="T0" fmla="*/ 1 w 85"/>
                    <a:gd name="T1" fmla="*/ 0 h 29"/>
                    <a:gd name="T2" fmla="*/ 47 w 85"/>
                    <a:gd name="T3" fmla="*/ 28 h 29"/>
                    <a:gd name="T4" fmla="*/ 84 w 85"/>
                    <a:gd name="T5" fmla="*/ 28 h 29"/>
                    <a:gd name="T6" fmla="*/ 34 w 85"/>
                    <a:gd name="T7" fmla="*/ 0 h 29"/>
                    <a:gd name="T8" fmla="*/ 0 w 85"/>
                    <a:gd name="T9" fmla="*/ 0 h 2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5" h="29">
                      <a:moveTo>
                        <a:pt x="1" y="0"/>
                      </a:moveTo>
                      <a:lnTo>
                        <a:pt x="47" y="28"/>
                      </a:lnTo>
                      <a:lnTo>
                        <a:pt x="84" y="28"/>
                      </a:lnTo>
                      <a:lnTo>
                        <a:pt x="34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DDDDDD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  <p:sp>
              <p:nvSpPr>
                <p:cNvPr id="4581" name="Freeform 2021"/>
                <p:cNvSpPr>
                  <a:spLocks/>
                </p:cNvSpPr>
                <p:nvPr/>
              </p:nvSpPr>
              <p:spPr bwMode="auto">
                <a:xfrm>
                  <a:off x="322" y="70156"/>
                  <a:ext cx="85" cy="34"/>
                </a:xfrm>
                <a:custGeom>
                  <a:avLst/>
                  <a:gdLst>
                    <a:gd name="T0" fmla="*/ 0 w 85"/>
                    <a:gd name="T1" fmla="*/ 0 h 34"/>
                    <a:gd name="T2" fmla="*/ 0 w 85"/>
                    <a:gd name="T3" fmla="*/ 7 h 34"/>
                    <a:gd name="T4" fmla="*/ 47 w 85"/>
                    <a:gd name="T5" fmla="*/ 33 h 34"/>
                    <a:gd name="T6" fmla="*/ 83 w 85"/>
                    <a:gd name="T7" fmla="*/ 31 h 34"/>
                    <a:gd name="T8" fmla="*/ 84 w 85"/>
                    <a:gd name="T9" fmla="*/ 25 h 34"/>
                    <a:gd name="T10" fmla="*/ 48 w 85"/>
                    <a:gd name="T11" fmla="*/ 25 h 34"/>
                    <a:gd name="T12" fmla="*/ 46 w 85"/>
                    <a:gd name="T13" fmla="*/ 24 h 34"/>
                    <a:gd name="T14" fmla="*/ 0 w 85"/>
                    <a:gd name="T15" fmla="*/ 0 h 3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85" h="34">
                      <a:moveTo>
                        <a:pt x="0" y="0"/>
                      </a:moveTo>
                      <a:lnTo>
                        <a:pt x="0" y="7"/>
                      </a:lnTo>
                      <a:lnTo>
                        <a:pt x="47" y="33"/>
                      </a:lnTo>
                      <a:lnTo>
                        <a:pt x="83" y="31"/>
                      </a:lnTo>
                      <a:lnTo>
                        <a:pt x="84" y="25"/>
                      </a:lnTo>
                      <a:lnTo>
                        <a:pt x="48" y="25"/>
                      </a:lnTo>
                      <a:lnTo>
                        <a:pt x="46" y="2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DDDDDD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</p:grpSp>
          <p:sp>
            <p:nvSpPr>
              <p:cNvPr id="4578" name="Freeform 2022"/>
              <p:cNvSpPr>
                <a:spLocks/>
              </p:cNvSpPr>
              <p:nvPr/>
            </p:nvSpPr>
            <p:spPr bwMode="auto">
              <a:xfrm>
                <a:off x="347" y="70187"/>
                <a:ext cx="52" cy="54"/>
              </a:xfrm>
              <a:custGeom>
                <a:avLst/>
                <a:gdLst>
                  <a:gd name="T0" fmla="*/ 0 w 52"/>
                  <a:gd name="T1" fmla="*/ 53 h 54"/>
                  <a:gd name="T2" fmla="*/ 39 w 52"/>
                  <a:gd name="T3" fmla="*/ 49 h 54"/>
                  <a:gd name="T4" fmla="*/ 51 w 52"/>
                  <a:gd name="T5" fmla="*/ 1 h 54"/>
                  <a:gd name="T6" fmla="*/ 18 w 52"/>
                  <a:gd name="T7" fmla="*/ 2 h 54"/>
                  <a:gd name="T8" fmla="*/ 13 w 52"/>
                  <a:gd name="T9" fmla="*/ 0 h 54"/>
                  <a:gd name="T10" fmla="*/ 0 w 52"/>
                  <a:gd name="T11" fmla="*/ 53 h 5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2" h="54">
                    <a:moveTo>
                      <a:pt x="0" y="53"/>
                    </a:moveTo>
                    <a:lnTo>
                      <a:pt x="39" y="49"/>
                    </a:lnTo>
                    <a:lnTo>
                      <a:pt x="51" y="1"/>
                    </a:lnTo>
                    <a:lnTo>
                      <a:pt x="18" y="2"/>
                    </a:lnTo>
                    <a:lnTo>
                      <a:pt x="13" y="0"/>
                    </a:lnTo>
                    <a:lnTo>
                      <a:pt x="0" y="53"/>
                    </a:lnTo>
                  </a:path>
                </a:pathLst>
              </a:custGeom>
              <a:solidFill>
                <a:srgbClr val="DDDDDD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4579" name="Freeform 2023"/>
              <p:cNvSpPr>
                <a:spLocks/>
              </p:cNvSpPr>
              <p:nvPr/>
            </p:nvSpPr>
            <p:spPr bwMode="auto">
              <a:xfrm>
                <a:off x="361" y="70196"/>
                <a:ext cx="30" cy="41"/>
              </a:xfrm>
              <a:custGeom>
                <a:avLst/>
                <a:gdLst>
                  <a:gd name="T0" fmla="*/ 0 w 30"/>
                  <a:gd name="T1" fmla="*/ 40 h 41"/>
                  <a:gd name="T2" fmla="*/ 20 w 30"/>
                  <a:gd name="T3" fmla="*/ 37 h 41"/>
                  <a:gd name="T4" fmla="*/ 29 w 30"/>
                  <a:gd name="T5" fmla="*/ 0 h 41"/>
                  <a:gd name="T6" fmla="*/ 7 w 30"/>
                  <a:gd name="T7" fmla="*/ 0 h 41"/>
                  <a:gd name="T8" fmla="*/ 0 w 30"/>
                  <a:gd name="T9" fmla="*/ 4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" h="41">
                    <a:moveTo>
                      <a:pt x="0" y="40"/>
                    </a:moveTo>
                    <a:lnTo>
                      <a:pt x="20" y="37"/>
                    </a:lnTo>
                    <a:lnTo>
                      <a:pt x="29" y="0"/>
                    </a:lnTo>
                    <a:lnTo>
                      <a:pt x="7" y="0"/>
                    </a:lnTo>
                    <a:lnTo>
                      <a:pt x="0" y="40"/>
                    </a:lnTo>
                  </a:path>
                </a:pathLst>
              </a:custGeom>
              <a:solidFill>
                <a:srgbClr val="FF9933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</p:grpSp>
        <p:grpSp>
          <p:nvGrpSpPr>
            <p:cNvPr id="4450" name="Group 2024"/>
            <p:cNvGrpSpPr>
              <a:grpSpLocks/>
            </p:cNvGrpSpPr>
            <p:nvPr/>
          </p:nvGrpSpPr>
          <p:grpSpPr bwMode="auto">
            <a:xfrm>
              <a:off x="426" y="70158"/>
              <a:ext cx="91" cy="80"/>
              <a:chOff x="426" y="70158"/>
              <a:chExt cx="91" cy="80"/>
            </a:xfrm>
          </p:grpSpPr>
          <p:sp>
            <p:nvSpPr>
              <p:cNvPr id="4570" name="Freeform 2025"/>
              <p:cNvSpPr>
                <a:spLocks/>
              </p:cNvSpPr>
              <p:nvPr/>
            </p:nvSpPr>
            <p:spPr bwMode="auto">
              <a:xfrm>
                <a:off x="426" y="70164"/>
                <a:ext cx="48" cy="73"/>
              </a:xfrm>
              <a:custGeom>
                <a:avLst/>
                <a:gdLst>
                  <a:gd name="T0" fmla="*/ 0 w 48"/>
                  <a:gd name="T1" fmla="*/ 53 h 73"/>
                  <a:gd name="T2" fmla="*/ 34 w 48"/>
                  <a:gd name="T3" fmla="*/ 72 h 73"/>
                  <a:gd name="T4" fmla="*/ 47 w 48"/>
                  <a:gd name="T5" fmla="*/ 20 h 73"/>
                  <a:gd name="T6" fmla="*/ 9 w 48"/>
                  <a:gd name="T7" fmla="*/ 0 h 73"/>
                  <a:gd name="T8" fmla="*/ 0 w 48"/>
                  <a:gd name="T9" fmla="*/ 53 h 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" h="73">
                    <a:moveTo>
                      <a:pt x="0" y="53"/>
                    </a:moveTo>
                    <a:lnTo>
                      <a:pt x="34" y="72"/>
                    </a:lnTo>
                    <a:lnTo>
                      <a:pt x="47" y="20"/>
                    </a:lnTo>
                    <a:lnTo>
                      <a:pt x="9" y="0"/>
                    </a:lnTo>
                    <a:lnTo>
                      <a:pt x="0" y="53"/>
                    </a:lnTo>
                  </a:path>
                </a:pathLst>
              </a:custGeom>
              <a:solidFill>
                <a:srgbClr val="B2B2B2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grpSp>
            <p:nvGrpSpPr>
              <p:cNvPr id="4571" name="Group 2026"/>
              <p:cNvGrpSpPr>
                <a:grpSpLocks/>
              </p:cNvGrpSpPr>
              <p:nvPr/>
            </p:nvGrpSpPr>
            <p:grpSpPr bwMode="auto">
              <a:xfrm>
                <a:off x="433" y="70158"/>
                <a:ext cx="84" cy="32"/>
                <a:chOff x="433" y="70158"/>
                <a:chExt cx="84" cy="32"/>
              </a:xfrm>
            </p:grpSpPr>
            <p:sp>
              <p:nvSpPr>
                <p:cNvPr id="4574" name="Freeform 2027"/>
                <p:cNvSpPr>
                  <a:spLocks/>
                </p:cNvSpPr>
                <p:nvPr/>
              </p:nvSpPr>
              <p:spPr bwMode="auto">
                <a:xfrm>
                  <a:off x="434" y="70158"/>
                  <a:ext cx="83" cy="27"/>
                </a:xfrm>
                <a:custGeom>
                  <a:avLst/>
                  <a:gdLst>
                    <a:gd name="T0" fmla="*/ 1 w 83"/>
                    <a:gd name="T1" fmla="*/ 1 h 27"/>
                    <a:gd name="T2" fmla="*/ 47 w 83"/>
                    <a:gd name="T3" fmla="*/ 26 h 27"/>
                    <a:gd name="T4" fmla="*/ 82 w 83"/>
                    <a:gd name="T5" fmla="*/ 25 h 27"/>
                    <a:gd name="T6" fmla="*/ 33 w 83"/>
                    <a:gd name="T7" fmla="*/ 1 h 27"/>
                    <a:gd name="T8" fmla="*/ 0 w 83"/>
                    <a:gd name="T9" fmla="*/ 0 h 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3" h="27">
                      <a:moveTo>
                        <a:pt x="1" y="1"/>
                      </a:moveTo>
                      <a:lnTo>
                        <a:pt x="47" y="26"/>
                      </a:lnTo>
                      <a:lnTo>
                        <a:pt x="82" y="25"/>
                      </a:lnTo>
                      <a:lnTo>
                        <a:pt x="33" y="1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DDDDDD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  <p:sp>
              <p:nvSpPr>
                <p:cNvPr id="4575" name="Freeform 2028"/>
                <p:cNvSpPr>
                  <a:spLocks/>
                </p:cNvSpPr>
                <p:nvPr/>
              </p:nvSpPr>
              <p:spPr bwMode="auto">
                <a:xfrm>
                  <a:off x="433" y="70158"/>
                  <a:ext cx="84" cy="32"/>
                </a:xfrm>
                <a:custGeom>
                  <a:avLst/>
                  <a:gdLst>
                    <a:gd name="T0" fmla="*/ 0 w 84"/>
                    <a:gd name="T1" fmla="*/ 0 h 32"/>
                    <a:gd name="T2" fmla="*/ 0 w 84"/>
                    <a:gd name="T3" fmla="*/ 6 h 32"/>
                    <a:gd name="T4" fmla="*/ 46 w 84"/>
                    <a:gd name="T5" fmla="*/ 31 h 32"/>
                    <a:gd name="T6" fmla="*/ 82 w 84"/>
                    <a:gd name="T7" fmla="*/ 29 h 32"/>
                    <a:gd name="T8" fmla="*/ 83 w 84"/>
                    <a:gd name="T9" fmla="*/ 24 h 32"/>
                    <a:gd name="T10" fmla="*/ 47 w 84"/>
                    <a:gd name="T11" fmla="*/ 23 h 32"/>
                    <a:gd name="T12" fmla="*/ 46 w 84"/>
                    <a:gd name="T13" fmla="*/ 23 h 32"/>
                    <a:gd name="T14" fmla="*/ 0 w 84"/>
                    <a:gd name="T15" fmla="*/ 0 h 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84" h="32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46" y="31"/>
                      </a:lnTo>
                      <a:lnTo>
                        <a:pt x="82" y="29"/>
                      </a:lnTo>
                      <a:lnTo>
                        <a:pt x="83" y="24"/>
                      </a:lnTo>
                      <a:lnTo>
                        <a:pt x="47" y="23"/>
                      </a:lnTo>
                      <a:lnTo>
                        <a:pt x="46" y="2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DDDDDD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</p:grpSp>
          <p:sp>
            <p:nvSpPr>
              <p:cNvPr id="4572" name="Freeform 2029"/>
              <p:cNvSpPr>
                <a:spLocks/>
              </p:cNvSpPr>
              <p:nvPr/>
            </p:nvSpPr>
            <p:spPr bwMode="auto">
              <a:xfrm>
                <a:off x="461" y="70187"/>
                <a:ext cx="49" cy="51"/>
              </a:xfrm>
              <a:custGeom>
                <a:avLst/>
                <a:gdLst>
                  <a:gd name="T0" fmla="*/ 0 w 49"/>
                  <a:gd name="T1" fmla="*/ 50 h 51"/>
                  <a:gd name="T2" fmla="*/ 37 w 49"/>
                  <a:gd name="T3" fmla="*/ 46 h 51"/>
                  <a:gd name="T4" fmla="*/ 48 w 49"/>
                  <a:gd name="T5" fmla="*/ 1 h 51"/>
                  <a:gd name="T6" fmla="*/ 16 w 49"/>
                  <a:gd name="T7" fmla="*/ 2 h 51"/>
                  <a:gd name="T8" fmla="*/ 11 w 49"/>
                  <a:gd name="T9" fmla="*/ 0 h 51"/>
                  <a:gd name="T10" fmla="*/ 0 w 49"/>
                  <a:gd name="T11" fmla="*/ 50 h 5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9" h="51">
                    <a:moveTo>
                      <a:pt x="0" y="50"/>
                    </a:moveTo>
                    <a:lnTo>
                      <a:pt x="37" y="46"/>
                    </a:lnTo>
                    <a:lnTo>
                      <a:pt x="48" y="1"/>
                    </a:lnTo>
                    <a:lnTo>
                      <a:pt x="16" y="2"/>
                    </a:lnTo>
                    <a:lnTo>
                      <a:pt x="11" y="0"/>
                    </a:lnTo>
                    <a:lnTo>
                      <a:pt x="0" y="50"/>
                    </a:lnTo>
                  </a:path>
                </a:pathLst>
              </a:custGeom>
              <a:solidFill>
                <a:srgbClr val="DDDDDD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4573" name="Freeform 2030"/>
              <p:cNvSpPr>
                <a:spLocks/>
              </p:cNvSpPr>
              <p:nvPr/>
            </p:nvSpPr>
            <p:spPr bwMode="auto">
              <a:xfrm>
                <a:off x="473" y="70195"/>
                <a:ext cx="31" cy="39"/>
              </a:xfrm>
              <a:custGeom>
                <a:avLst/>
                <a:gdLst>
                  <a:gd name="T0" fmla="*/ 0 w 31"/>
                  <a:gd name="T1" fmla="*/ 38 h 39"/>
                  <a:gd name="T2" fmla="*/ 20 w 31"/>
                  <a:gd name="T3" fmla="*/ 36 h 39"/>
                  <a:gd name="T4" fmla="*/ 30 w 31"/>
                  <a:gd name="T5" fmla="*/ 0 h 39"/>
                  <a:gd name="T6" fmla="*/ 7 w 31"/>
                  <a:gd name="T7" fmla="*/ 0 h 39"/>
                  <a:gd name="T8" fmla="*/ 0 w 31"/>
                  <a:gd name="T9" fmla="*/ 38 h 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1" h="39">
                    <a:moveTo>
                      <a:pt x="0" y="38"/>
                    </a:moveTo>
                    <a:lnTo>
                      <a:pt x="20" y="36"/>
                    </a:lnTo>
                    <a:lnTo>
                      <a:pt x="30" y="0"/>
                    </a:lnTo>
                    <a:lnTo>
                      <a:pt x="7" y="0"/>
                    </a:lnTo>
                    <a:lnTo>
                      <a:pt x="0" y="38"/>
                    </a:lnTo>
                  </a:path>
                </a:pathLst>
              </a:custGeom>
              <a:solidFill>
                <a:srgbClr val="FF9933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</p:grpSp>
        <p:grpSp>
          <p:nvGrpSpPr>
            <p:cNvPr id="4451" name="Group 2031"/>
            <p:cNvGrpSpPr>
              <a:grpSpLocks/>
            </p:cNvGrpSpPr>
            <p:nvPr/>
          </p:nvGrpSpPr>
          <p:grpSpPr bwMode="auto">
            <a:xfrm>
              <a:off x="531" y="70159"/>
              <a:ext cx="80" cy="76"/>
              <a:chOff x="531" y="70159"/>
              <a:chExt cx="80" cy="76"/>
            </a:xfrm>
          </p:grpSpPr>
          <p:sp>
            <p:nvSpPr>
              <p:cNvPr id="4564" name="Freeform 2032"/>
              <p:cNvSpPr>
                <a:spLocks/>
              </p:cNvSpPr>
              <p:nvPr/>
            </p:nvSpPr>
            <p:spPr bwMode="auto">
              <a:xfrm>
                <a:off x="531" y="70167"/>
                <a:ext cx="43" cy="68"/>
              </a:xfrm>
              <a:custGeom>
                <a:avLst/>
                <a:gdLst>
                  <a:gd name="T0" fmla="*/ 0 w 43"/>
                  <a:gd name="T1" fmla="*/ 49 h 68"/>
                  <a:gd name="T2" fmla="*/ 30 w 43"/>
                  <a:gd name="T3" fmla="*/ 67 h 68"/>
                  <a:gd name="T4" fmla="*/ 42 w 43"/>
                  <a:gd name="T5" fmla="*/ 18 h 68"/>
                  <a:gd name="T6" fmla="*/ 9 w 43"/>
                  <a:gd name="T7" fmla="*/ 0 h 68"/>
                  <a:gd name="T8" fmla="*/ 0 w 43"/>
                  <a:gd name="T9" fmla="*/ 49 h 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3" h="68">
                    <a:moveTo>
                      <a:pt x="0" y="49"/>
                    </a:moveTo>
                    <a:lnTo>
                      <a:pt x="30" y="67"/>
                    </a:lnTo>
                    <a:lnTo>
                      <a:pt x="42" y="18"/>
                    </a:lnTo>
                    <a:lnTo>
                      <a:pt x="9" y="0"/>
                    </a:lnTo>
                    <a:lnTo>
                      <a:pt x="0" y="49"/>
                    </a:lnTo>
                  </a:path>
                </a:pathLst>
              </a:custGeom>
              <a:solidFill>
                <a:srgbClr val="B2B2B2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grpSp>
            <p:nvGrpSpPr>
              <p:cNvPr id="4565" name="Group 2033"/>
              <p:cNvGrpSpPr>
                <a:grpSpLocks/>
              </p:cNvGrpSpPr>
              <p:nvPr/>
            </p:nvGrpSpPr>
            <p:grpSpPr bwMode="auto">
              <a:xfrm>
                <a:off x="537" y="70159"/>
                <a:ext cx="74" cy="31"/>
                <a:chOff x="537" y="70159"/>
                <a:chExt cx="74" cy="31"/>
              </a:xfrm>
            </p:grpSpPr>
            <p:sp>
              <p:nvSpPr>
                <p:cNvPr id="4568" name="Freeform 2034"/>
                <p:cNvSpPr>
                  <a:spLocks/>
                </p:cNvSpPr>
                <p:nvPr/>
              </p:nvSpPr>
              <p:spPr bwMode="auto">
                <a:xfrm>
                  <a:off x="539" y="70159"/>
                  <a:ext cx="72" cy="26"/>
                </a:xfrm>
                <a:custGeom>
                  <a:avLst/>
                  <a:gdLst>
                    <a:gd name="T0" fmla="*/ 1 w 72"/>
                    <a:gd name="T1" fmla="*/ 1 h 26"/>
                    <a:gd name="T2" fmla="*/ 40 w 72"/>
                    <a:gd name="T3" fmla="*/ 25 h 26"/>
                    <a:gd name="T4" fmla="*/ 71 w 72"/>
                    <a:gd name="T5" fmla="*/ 25 h 26"/>
                    <a:gd name="T6" fmla="*/ 29 w 72"/>
                    <a:gd name="T7" fmla="*/ 1 h 26"/>
                    <a:gd name="T8" fmla="*/ 0 w 72"/>
                    <a:gd name="T9" fmla="*/ 0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" h="26">
                      <a:moveTo>
                        <a:pt x="1" y="1"/>
                      </a:moveTo>
                      <a:lnTo>
                        <a:pt x="40" y="25"/>
                      </a:lnTo>
                      <a:lnTo>
                        <a:pt x="71" y="25"/>
                      </a:lnTo>
                      <a:lnTo>
                        <a:pt x="29" y="1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DDDDDD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  <p:sp>
              <p:nvSpPr>
                <p:cNvPr id="4569" name="Freeform 2035"/>
                <p:cNvSpPr>
                  <a:spLocks/>
                </p:cNvSpPr>
                <p:nvPr/>
              </p:nvSpPr>
              <p:spPr bwMode="auto">
                <a:xfrm>
                  <a:off x="537" y="70160"/>
                  <a:ext cx="74" cy="30"/>
                </a:xfrm>
                <a:custGeom>
                  <a:avLst/>
                  <a:gdLst>
                    <a:gd name="T0" fmla="*/ 1 w 74"/>
                    <a:gd name="T1" fmla="*/ 0 h 30"/>
                    <a:gd name="T2" fmla="*/ 0 w 74"/>
                    <a:gd name="T3" fmla="*/ 6 h 30"/>
                    <a:gd name="T4" fmla="*/ 40 w 74"/>
                    <a:gd name="T5" fmla="*/ 29 h 30"/>
                    <a:gd name="T6" fmla="*/ 72 w 74"/>
                    <a:gd name="T7" fmla="*/ 27 h 30"/>
                    <a:gd name="T8" fmla="*/ 73 w 74"/>
                    <a:gd name="T9" fmla="*/ 22 h 30"/>
                    <a:gd name="T10" fmla="*/ 42 w 74"/>
                    <a:gd name="T11" fmla="*/ 22 h 30"/>
                    <a:gd name="T12" fmla="*/ 40 w 74"/>
                    <a:gd name="T13" fmla="*/ 21 h 30"/>
                    <a:gd name="T14" fmla="*/ 1 w 74"/>
                    <a:gd name="T15" fmla="*/ 0 h 3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74" h="30">
                      <a:moveTo>
                        <a:pt x="1" y="0"/>
                      </a:moveTo>
                      <a:lnTo>
                        <a:pt x="0" y="6"/>
                      </a:lnTo>
                      <a:lnTo>
                        <a:pt x="40" y="29"/>
                      </a:lnTo>
                      <a:lnTo>
                        <a:pt x="72" y="27"/>
                      </a:lnTo>
                      <a:lnTo>
                        <a:pt x="73" y="22"/>
                      </a:lnTo>
                      <a:lnTo>
                        <a:pt x="42" y="22"/>
                      </a:lnTo>
                      <a:lnTo>
                        <a:pt x="40" y="21"/>
                      </a:lnTo>
                      <a:lnTo>
                        <a:pt x="1" y="0"/>
                      </a:lnTo>
                    </a:path>
                  </a:pathLst>
                </a:custGeom>
                <a:solidFill>
                  <a:srgbClr val="DDDDDD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</p:grpSp>
          <p:sp>
            <p:nvSpPr>
              <p:cNvPr id="4566" name="Freeform 2036"/>
              <p:cNvSpPr>
                <a:spLocks/>
              </p:cNvSpPr>
              <p:nvPr/>
            </p:nvSpPr>
            <p:spPr bwMode="auto">
              <a:xfrm>
                <a:off x="562" y="70187"/>
                <a:ext cx="45" cy="48"/>
              </a:xfrm>
              <a:custGeom>
                <a:avLst/>
                <a:gdLst>
                  <a:gd name="T0" fmla="*/ 0 w 45"/>
                  <a:gd name="T1" fmla="*/ 47 h 48"/>
                  <a:gd name="T2" fmla="*/ 33 w 45"/>
                  <a:gd name="T3" fmla="*/ 43 h 48"/>
                  <a:gd name="T4" fmla="*/ 44 w 45"/>
                  <a:gd name="T5" fmla="*/ 1 h 48"/>
                  <a:gd name="T6" fmla="*/ 14 w 45"/>
                  <a:gd name="T7" fmla="*/ 1 h 48"/>
                  <a:gd name="T8" fmla="*/ 11 w 45"/>
                  <a:gd name="T9" fmla="*/ 0 h 48"/>
                  <a:gd name="T10" fmla="*/ 0 w 45"/>
                  <a:gd name="T11" fmla="*/ 47 h 4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5" h="48">
                    <a:moveTo>
                      <a:pt x="0" y="47"/>
                    </a:moveTo>
                    <a:lnTo>
                      <a:pt x="33" y="43"/>
                    </a:lnTo>
                    <a:lnTo>
                      <a:pt x="44" y="1"/>
                    </a:lnTo>
                    <a:lnTo>
                      <a:pt x="14" y="1"/>
                    </a:lnTo>
                    <a:lnTo>
                      <a:pt x="11" y="0"/>
                    </a:lnTo>
                    <a:lnTo>
                      <a:pt x="0" y="47"/>
                    </a:lnTo>
                  </a:path>
                </a:pathLst>
              </a:custGeom>
              <a:solidFill>
                <a:srgbClr val="DDDDDD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4567" name="Freeform 2037"/>
              <p:cNvSpPr>
                <a:spLocks/>
              </p:cNvSpPr>
              <p:nvPr/>
            </p:nvSpPr>
            <p:spPr bwMode="auto">
              <a:xfrm>
                <a:off x="573" y="70194"/>
                <a:ext cx="26" cy="37"/>
              </a:xfrm>
              <a:custGeom>
                <a:avLst/>
                <a:gdLst>
                  <a:gd name="T0" fmla="*/ 0 w 26"/>
                  <a:gd name="T1" fmla="*/ 36 h 37"/>
                  <a:gd name="T2" fmla="*/ 17 w 26"/>
                  <a:gd name="T3" fmla="*/ 34 h 37"/>
                  <a:gd name="T4" fmla="*/ 25 w 26"/>
                  <a:gd name="T5" fmla="*/ 0 h 37"/>
                  <a:gd name="T6" fmla="*/ 7 w 26"/>
                  <a:gd name="T7" fmla="*/ 0 h 37"/>
                  <a:gd name="T8" fmla="*/ 0 w 26"/>
                  <a:gd name="T9" fmla="*/ 36 h 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37">
                    <a:moveTo>
                      <a:pt x="0" y="36"/>
                    </a:moveTo>
                    <a:lnTo>
                      <a:pt x="17" y="34"/>
                    </a:lnTo>
                    <a:lnTo>
                      <a:pt x="25" y="0"/>
                    </a:lnTo>
                    <a:lnTo>
                      <a:pt x="7" y="0"/>
                    </a:lnTo>
                    <a:lnTo>
                      <a:pt x="0" y="36"/>
                    </a:lnTo>
                  </a:path>
                </a:pathLst>
              </a:custGeom>
              <a:solidFill>
                <a:srgbClr val="FF9933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</p:grpSp>
        <p:grpSp>
          <p:nvGrpSpPr>
            <p:cNvPr id="4452" name="Group 2038"/>
            <p:cNvGrpSpPr>
              <a:grpSpLocks/>
            </p:cNvGrpSpPr>
            <p:nvPr/>
          </p:nvGrpSpPr>
          <p:grpSpPr bwMode="auto">
            <a:xfrm>
              <a:off x="409" y="70214"/>
              <a:ext cx="92" cy="86"/>
              <a:chOff x="409" y="70214"/>
              <a:chExt cx="92" cy="86"/>
            </a:xfrm>
          </p:grpSpPr>
          <p:sp>
            <p:nvSpPr>
              <p:cNvPr id="4558" name="Freeform 2039"/>
              <p:cNvSpPr>
                <a:spLocks/>
              </p:cNvSpPr>
              <p:nvPr/>
            </p:nvSpPr>
            <p:spPr bwMode="auto">
              <a:xfrm>
                <a:off x="409" y="70224"/>
                <a:ext cx="49" cy="76"/>
              </a:xfrm>
              <a:custGeom>
                <a:avLst/>
                <a:gdLst>
                  <a:gd name="T0" fmla="*/ 0 w 49"/>
                  <a:gd name="T1" fmla="*/ 55 h 76"/>
                  <a:gd name="T2" fmla="*/ 35 w 49"/>
                  <a:gd name="T3" fmla="*/ 75 h 76"/>
                  <a:gd name="T4" fmla="*/ 48 w 49"/>
                  <a:gd name="T5" fmla="*/ 20 h 76"/>
                  <a:gd name="T6" fmla="*/ 9 w 49"/>
                  <a:gd name="T7" fmla="*/ 0 h 76"/>
                  <a:gd name="T8" fmla="*/ 0 w 49"/>
                  <a:gd name="T9" fmla="*/ 55 h 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9" h="76">
                    <a:moveTo>
                      <a:pt x="0" y="55"/>
                    </a:moveTo>
                    <a:lnTo>
                      <a:pt x="35" y="75"/>
                    </a:lnTo>
                    <a:lnTo>
                      <a:pt x="48" y="20"/>
                    </a:lnTo>
                    <a:lnTo>
                      <a:pt x="9" y="0"/>
                    </a:lnTo>
                    <a:lnTo>
                      <a:pt x="0" y="55"/>
                    </a:lnTo>
                  </a:path>
                </a:pathLst>
              </a:custGeom>
              <a:solidFill>
                <a:srgbClr val="B2B2B2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grpSp>
            <p:nvGrpSpPr>
              <p:cNvPr id="4559" name="Group 2040"/>
              <p:cNvGrpSpPr>
                <a:grpSpLocks/>
              </p:cNvGrpSpPr>
              <p:nvPr/>
            </p:nvGrpSpPr>
            <p:grpSpPr bwMode="auto">
              <a:xfrm>
                <a:off x="417" y="70214"/>
                <a:ext cx="84" cy="36"/>
                <a:chOff x="417" y="70214"/>
                <a:chExt cx="84" cy="36"/>
              </a:xfrm>
            </p:grpSpPr>
            <p:sp>
              <p:nvSpPr>
                <p:cNvPr id="4562" name="Freeform 2041"/>
                <p:cNvSpPr>
                  <a:spLocks/>
                </p:cNvSpPr>
                <p:nvPr/>
              </p:nvSpPr>
              <p:spPr bwMode="auto">
                <a:xfrm>
                  <a:off x="419" y="70214"/>
                  <a:ext cx="82" cy="29"/>
                </a:xfrm>
                <a:custGeom>
                  <a:avLst/>
                  <a:gdLst>
                    <a:gd name="T0" fmla="*/ 1 w 82"/>
                    <a:gd name="T1" fmla="*/ 0 h 29"/>
                    <a:gd name="T2" fmla="*/ 46 w 82"/>
                    <a:gd name="T3" fmla="*/ 28 h 29"/>
                    <a:gd name="T4" fmla="*/ 81 w 82"/>
                    <a:gd name="T5" fmla="*/ 27 h 29"/>
                    <a:gd name="T6" fmla="*/ 33 w 82"/>
                    <a:gd name="T7" fmla="*/ 0 h 29"/>
                    <a:gd name="T8" fmla="*/ 0 w 82"/>
                    <a:gd name="T9" fmla="*/ 0 h 2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2" h="29">
                      <a:moveTo>
                        <a:pt x="1" y="0"/>
                      </a:moveTo>
                      <a:lnTo>
                        <a:pt x="46" y="28"/>
                      </a:lnTo>
                      <a:lnTo>
                        <a:pt x="81" y="27"/>
                      </a:lnTo>
                      <a:lnTo>
                        <a:pt x="33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DDDDDD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  <p:sp>
              <p:nvSpPr>
                <p:cNvPr id="4563" name="Freeform 2042"/>
                <p:cNvSpPr>
                  <a:spLocks/>
                </p:cNvSpPr>
                <p:nvPr/>
              </p:nvSpPr>
              <p:spPr bwMode="auto">
                <a:xfrm>
                  <a:off x="417" y="70214"/>
                  <a:ext cx="84" cy="36"/>
                </a:xfrm>
                <a:custGeom>
                  <a:avLst/>
                  <a:gdLst>
                    <a:gd name="T0" fmla="*/ 1 w 84"/>
                    <a:gd name="T1" fmla="*/ 0 h 36"/>
                    <a:gd name="T2" fmla="*/ 0 w 84"/>
                    <a:gd name="T3" fmla="*/ 7 h 36"/>
                    <a:gd name="T4" fmla="*/ 46 w 84"/>
                    <a:gd name="T5" fmla="*/ 35 h 36"/>
                    <a:gd name="T6" fmla="*/ 82 w 84"/>
                    <a:gd name="T7" fmla="*/ 32 h 36"/>
                    <a:gd name="T8" fmla="*/ 83 w 84"/>
                    <a:gd name="T9" fmla="*/ 26 h 36"/>
                    <a:gd name="T10" fmla="*/ 48 w 84"/>
                    <a:gd name="T11" fmla="*/ 26 h 36"/>
                    <a:gd name="T12" fmla="*/ 46 w 84"/>
                    <a:gd name="T13" fmla="*/ 25 h 36"/>
                    <a:gd name="T14" fmla="*/ 1 w 84"/>
                    <a:gd name="T15" fmla="*/ 0 h 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84" h="36">
                      <a:moveTo>
                        <a:pt x="1" y="0"/>
                      </a:moveTo>
                      <a:lnTo>
                        <a:pt x="0" y="7"/>
                      </a:lnTo>
                      <a:lnTo>
                        <a:pt x="46" y="35"/>
                      </a:lnTo>
                      <a:lnTo>
                        <a:pt x="82" y="32"/>
                      </a:lnTo>
                      <a:lnTo>
                        <a:pt x="83" y="26"/>
                      </a:lnTo>
                      <a:lnTo>
                        <a:pt x="48" y="26"/>
                      </a:lnTo>
                      <a:lnTo>
                        <a:pt x="46" y="25"/>
                      </a:lnTo>
                      <a:lnTo>
                        <a:pt x="1" y="0"/>
                      </a:lnTo>
                    </a:path>
                  </a:pathLst>
                </a:custGeom>
                <a:solidFill>
                  <a:srgbClr val="DDDDDD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</p:grpSp>
          <p:sp>
            <p:nvSpPr>
              <p:cNvPr id="4560" name="Freeform 2043"/>
              <p:cNvSpPr>
                <a:spLocks/>
              </p:cNvSpPr>
              <p:nvPr/>
            </p:nvSpPr>
            <p:spPr bwMode="auto">
              <a:xfrm>
                <a:off x="444" y="70246"/>
                <a:ext cx="52" cy="54"/>
              </a:xfrm>
              <a:custGeom>
                <a:avLst/>
                <a:gdLst>
                  <a:gd name="T0" fmla="*/ 0 w 52"/>
                  <a:gd name="T1" fmla="*/ 53 h 54"/>
                  <a:gd name="T2" fmla="*/ 38 w 52"/>
                  <a:gd name="T3" fmla="*/ 48 h 54"/>
                  <a:gd name="T4" fmla="*/ 51 w 52"/>
                  <a:gd name="T5" fmla="*/ 1 h 54"/>
                  <a:gd name="T6" fmla="*/ 17 w 52"/>
                  <a:gd name="T7" fmla="*/ 2 h 54"/>
                  <a:gd name="T8" fmla="*/ 13 w 52"/>
                  <a:gd name="T9" fmla="*/ 0 h 54"/>
                  <a:gd name="T10" fmla="*/ 0 w 52"/>
                  <a:gd name="T11" fmla="*/ 53 h 5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2" h="54">
                    <a:moveTo>
                      <a:pt x="0" y="53"/>
                    </a:moveTo>
                    <a:lnTo>
                      <a:pt x="38" y="48"/>
                    </a:lnTo>
                    <a:lnTo>
                      <a:pt x="51" y="1"/>
                    </a:lnTo>
                    <a:lnTo>
                      <a:pt x="17" y="2"/>
                    </a:lnTo>
                    <a:lnTo>
                      <a:pt x="13" y="0"/>
                    </a:lnTo>
                    <a:lnTo>
                      <a:pt x="0" y="53"/>
                    </a:lnTo>
                  </a:path>
                </a:pathLst>
              </a:custGeom>
              <a:solidFill>
                <a:srgbClr val="DDDDDD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4561" name="Freeform 2044"/>
              <p:cNvSpPr>
                <a:spLocks/>
              </p:cNvSpPr>
              <p:nvPr/>
            </p:nvSpPr>
            <p:spPr bwMode="auto">
              <a:xfrm>
                <a:off x="457" y="70255"/>
                <a:ext cx="30" cy="41"/>
              </a:xfrm>
              <a:custGeom>
                <a:avLst/>
                <a:gdLst>
                  <a:gd name="T0" fmla="*/ 0 w 30"/>
                  <a:gd name="T1" fmla="*/ 40 h 41"/>
                  <a:gd name="T2" fmla="*/ 20 w 30"/>
                  <a:gd name="T3" fmla="*/ 37 h 41"/>
                  <a:gd name="T4" fmla="*/ 29 w 30"/>
                  <a:gd name="T5" fmla="*/ 0 h 41"/>
                  <a:gd name="T6" fmla="*/ 8 w 30"/>
                  <a:gd name="T7" fmla="*/ 0 h 41"/>
                  <a:gd name="T8" fmla="*/ 0 w 30"/>
                  <a:gd name="T9" fmla="*/ 40 h 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" h="41">
                    <a:moveTo>
                      <a:pt x="0" y="40"/>
                    </a:moveTo>
                    <a:lnTo>
                      <a:pt x="20" y="37"/>
                    </a:lnTo>
                    <a:lnTo>
                      <a:pt x="29" y="0"/>
                    </a:lnTo>
                    <a:lnTo>
                      <a:pt x="8" y="0"/>
                    </a:lnTo>
                    <a:lnTo>
                      <a:pt x="0" y="40"/>
                    </a:lnTo>
                  </a:path>
                </a:pathLst>
              </a:custGeom>
              <a:solidFill>
                <a:srgbClr val="FF9933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</p:grpSp>
        <p:grpSp>
          <p:nvGrpSpPr>
            <p:cNvPr id="4453" name="Group 2045"/>
            <p:cNvGrpSpPr>
              <a:grpSpLocks/>
            </p:cNvGrpSpPr>
            <p:nvPr/>
          </p:nvGrpSpPr>
          <p:grpSpPr bwMode="auto">
            <a:xfrm>
              <a:off x="527" y="70207"/>
              <a:ext cx="91" cy="82"/>
              <a:chOff x="527" y="70207"/>
              <a:chExt cx="91" cy="82"/>
            </a:xfrm>
          </p:grpSpPr>
          <p:sp>
            <p:nvSpPr>
              <p:cNvPr id="4552" name="Freeform 2046"/>
              <p:cNvSpPr>
                <a:spLocks/>
              </p:cNvSpPr>
              <p:nvPr/>
            </p:nvSpPr>
            <p:spPr bwMode="auto">
              <a:xfrm>
                <a:off x="527" y="70217"/>
                <a:ext cx="47" cy="72"/>
              </a:xfrm>
              <a:custGeom>
                <a:avLst/>
                <a:gdLst>
                  <a:gd name="T0" fmla="*/ 0 w 47"/>
                  <a:gd name="T1" fmla="*/ 51 h 72"/>
                  <a:gd name="T2" fmla="*/ 34 w 47"/>
                  <a:gd name="T3" fmla="*/ 71 h 72"/>
                  <a:gd name="T4" fmla="*/ 46 w 47"/>
                  <a:gd name="T5" fmla="*/ 19 h 72"/>
                  <a:gd name="T6" fmla="*/ 9 w 47"/>
                  <a:gd name="T7" fmla="*/ 0 h 72"/>
                  <a:gd name="T8" fmla="*/ 0 w 47"/>
                  <a:gd name="T9" fmla="*/ 51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7" h="72">
                    <a:moveTo>
                      <a:pt x="0" y="51"/>
                    </a:moveTo>
                    <a:lnTo>
                      <a:pt x="34" y="71"/>
                    </a:lnTo>
                    <a:lnTo>
                      <a:pt x="46" y="19"/>
                    </a:lnTo>
                    <a:lnTo>
                      <a:pt x="9" y="0"/>
                    </a:lnTo>
                    <a:lnTo>
                      <a:pt x="0" y="51"/>
                    </a:lnTo>
                  </a:path>
                </a:pathLst>
              </a:custGeom>
              <a:solidFill>
                <a:srgbClr val="B2B2B2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grpSp>
            <p:nvGrpSpPr>
              <p:cNvPr id="4553" name="Group 2047"/>
              <p:cNvGrpSpPr>
                <a:grpSpLocks/>
              </p:cNvGrpSpPr>
              <p:nvPr/>
            </p:nvGrpSpPr>
            <p:grpSpPr bwMode="auto">
              <a:xfrm>
                <a:off x="534" y="70207"/>
                <a:ext cx="84" cy="35"/>
                <a:chOff x="534" y="70207"/>
                <a:chExt cx="84" cy="35"/>
              </a:xfrm>
            </p:grpSpPr>
            <p:sp>
              <p:nvSpPr>
                <p:cNvPr id="4556" name="Freeform 2048"/>
                <p:cNvSpPr>
                  <a:spLocks/>
                </p:cNvSpPr>
                <p:nvPr/>
              </p:nvSpPr>
              <p:spPr bwMode="auto">
                <a:xfrm>
                  <a:off x="534" y="70207"/>
                  <a:ext cx="84" cy="29"/>
                </a:xfrm>
                <a:custGeom>
                  <a:avLst/>
                  <a:gdLst>
                    <a:gd name="T0" fmla="*/ 2 w 84"/>
                    <a:gd name="T1" fmla="*/ 1 h 29"/>
                    <a:gd name="T2" fmla="*/ 47 w 84"/>
                    <a:gd name="T3" fmla="*/ 27 h 29"/>
                    <a:gd name="T4" fmla="*/ 83 w 84"/>
                    <a:gd name="T5" fmla="*/ 28 h 29"/>
                    <a:gd name="T6" fmla="*/ 34 w 84"/>
                    <a:gd name="T7" fmla="*/ 1 h 29"/>
                    <a:gd name="T8" fmla="*/ 0 w 84"/>
                    <a:gd name="T9" fmla="*/ 0 h 2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4" h="29">
                      <a:moveTo>
                        <a:pt x="2" y="1"/>
                      </a:moveTo>
                      <a:lnTo>
                        <a:pt x="47" y="27"/>
                      </a:lnTo>
                      <a:lnTo>
                        <a:pt x="83" y="28"/>
                      </a:lnTo>
                      <a:lnTo>
                        <a:pt x="34" y="1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DDDDDD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  <p:sp>
              <p:nvSpPr>
                <p:cNvPr id="4557" name="Freeform 2049"/>
                <p:cNvSpPr>
                  <a:spLocks/>
                </p:cNvSpPr>
                <p:nvPr/>
              </p:nvSpPr>
              <p:spPr bwMode="auto">
                <a:xfrm>
                  <a:off x="534" y="70210"/>
                  <a:ext cx="84" cy="32"/>
                </a:xfrm>
                <a:custGeom>
                  <a:avLst/>
                  <a:gdLst>
                    <a:gd name="T0" fmla="*/ 0 w 84"/>
                    <a:gd name="T1" fmla="*/ 0 h 32"/>
                    <a:gd name="T2" fmla="*/ 0 w 84"/>
                    <a:gd name="T3" fmla="*/ 6 h 32"/>
                    <a:gd name="T4" fmla="*/ 47 w 84"/>
                    <a:gd name="T5" fmla="*/ 31 h 32"/>
                    <a:gd name="T6" fmla="*/ 82 w 84"/>
                    <a:gd name="T7" fmla="*/ 29 h 32"/>
                    <a:gd name="T8" fmla="*/ 83 w 84"/>
                    <a:gd name="T9" fmla="*/ 25 h 32"/>
                    <a:gd name="T10" fmla="*/ 47 w 84"/>
                    <a:gd name="T11" fmla="*/ 23 h 32"/>
                    <a:gd name="T12" fmla="*/ 0 w 84"/>
                    <a:gd name="T13" fmla="*/ 0 h 3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84" h="32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47" y="31"/>
                      </a:lnTo>
                      <a:lnTo>
                        <a:pt x="82" y="29"/>
                      </a:lnTo>
                      <a:lnTo>
                        <a:pt x="83" y="25"/>
                      </a:lnTo>
                      <a:lnTo>
                        <a:pt x="47" y="23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DDDDDD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</p:grpSp>
          <p:sp>
            <p:nvSpPr>
              <p:cNvPr id="4554" name="Freeform 2050"/>
              <p:cNvSpPr>
                <a:spLocks/>
              </p:cNvSpPr>
              <p:nvPr/>
            </p:nvSpPr>
            <p:spPr bwMode="auto">
              <a:xfrm>
                <a:off x="560" y="70239"/>
                <a:ext cx="52" cy="50"/>
              </a:xfrm>
              <a:custGeom>
                <a:avLst/>
                <a:gdLst>
                  <a:gd name="T0" fmla="*/ 0 w 52"/>
                  <a:gd name="T1" fmla="*/ 49 h 50"/>
                  <a:gd name="T2" fmla="*/ 39 w 52"/>
                  <a:gd name="T3" fmla="*/ 45 h 50"/>
                  <a:gd name="T4" fmla="*/ 51 w 52"/>
                  <a:gd name="T5" fmla="*/ 1 h 50"/>
                  <a:gd name="T6" fmla="*/ 17 w 52"/>
                  <a:gd name="T7" fmla="*/ 2 h 50"/>
                  <a:gd name="T8" fmla="*/ 12 w 52"/>
                  <a:gd name="T9" fmla="*/ 0 h 50"/>
                  <a:gd name="T10" fmla="*/ 0 w 52"/>
                  <a:gd name="T11" fmla="*/ 49 h 5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2" h="50">
                    <a:moveTo>
                      <a:pt x="0" y="49"/>
                    </a:moveTo>
                    <a:lnTo>
                      <a:pt x="39" y="45"/>
                    </a:lnTo>
                    <a:lnTo>
                      <a:pt x="51" y="1"/>
                    </a:lnTo>
                    <a:lnTo>
                      <a:pt x="17" y="2"/>
                    </a:lnTo>
                    <a:lnTo>
                      <a:pt x="12" y="0"/>
                    </a:lnTo>
                    <a:lnTo>
                      <a:pt x="0" y="49"/>
                    </a:lnTo>
                  </a:path>
                </a:pathLst>
              </a:custGeom>
              <a:solidFill>
                <a:srgbClr val="DDDDDD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4555" name="Freeform 2051"/>
              <p:cNvSpPr>
                <a:spLocks/>
              </p:cNvSpPr>
              <p:nvPr/>
            </p:nvSpPr>
            <p:spPr bwMode="auto">
              <a:xfrm>
                <a:off x="574" y="70246"/>
                <a:ext cx="30" cy="39"/>
              </a:xfrm>
              <a:custGeom>
                <a:avLst/>
                <a:gdLst>
                  <a:gd name="T0" fmla="*/ 0 w 30"/>
                  <a:gd name="T1" fmla="*/ 38 h 39"/>
                  <a:gd name="T2" fmla="*/ 21 w 30"/>
                  <a:gd name="T3" fmla="*/ 36 h 39"/>
                  <a:gd name="T4" fmla="*/ 29 w 30"/>
                  <a:gd name="T5" fmla="*/ 0 h 39"/>
                  <a:gd name="T6" fmla="*/ 7 w 30"/>
                  <a:gd name="T7" fmla="*/ 0 h 39"/>
                  <a:gd name="T8" fmla="*/ 0 w 30"/>
                  <a:gd name="T9" fmla="*/ 38 h 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" h="39">
                    <a:moveTo>
                      <a:pt x="0" y="38"/>
                    </a:moveTo>
                    <a:lnTo>
                      <a:pt x="21" y="36"/>
                    </a:lnTo>
                    <a:lnTo>
                      <a:pt x="29" y="0"/>
                    </a:lnTo>
                    <a:lnTo>
                      <a:pt x="7" y="0"/>
                    </a:lnTo>
                    <a:lnTo>
                      <a:pt x="0" y="38"/>
                    </a:lnTo>
                  </a:path>
                </a:pathLst>
              </a:custGeom>
              <a:solidFill>
                <a:srgbClr val="FF9933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</p:grpSp>
        <p:grpSp>
          <p:nvGrpSpPr>
            <p:cNvPr id="4454" name="Group 2052"/>
            <p:cNvGrpSpPr>
              <a:grpSpLocks/>
            </p:cNvGrpSpPr>
            <p:nvPr/>
          </p:nvGrpSpPr>
          <p:grpSpPr bwMode="auto">
            <a:xfrm>
              <a:off x="633" y="70205"/>
              <a:ext cx="81" cy="76"/>
              <a:chOff x="633" y="70205"/>
              <a:chExt cx="81" cy="76"/>
            </a:xfrm>
          </p:grpSpPr>
          <p:sp>
            <p:nvSpPr>
              <p:cNvPr id="4546" name="Freeform 2053"/>
              <p:cNvSpPr>
                <a:spLocks/>
              </p:cNvSpPr>
              <p:nvPr/>
            </p:nvSpPr>
            <p:spPr bwMode="auto">
              <a:xfrm>
                <a:off x="633" y="70213"/>
                <a:ext cx="43" cy="67"/>
              </a:xfrm>
              <a:custGeom>
                <a:avLst/>
                <a:gdLst>
                  <a:gd name="T0" fmla="*/ 0 w 43"/>
                  <a:gd name="T1" fmla="*/ 49 h 67"/>
                  <a:gd name="T2" fmla="*/ 30 w 43"/>
                  <a:gd name="T3" fmla="*/ 66 h 67"/>
                  <a:gd name="T4" fmla="*/ 42 w 43"/>
                  <a:gd name="T5" fmla="*/ 18 h 67"/>
                  <a:gd name="T6" fmla="*/ 9 w 43"/>
                  <a:gd name="T7" fmla="*/ 0 h 67"/>
                  <a:gd name="T8" fmla="*/ 0 w 43"/>
                  <a:gd name="T9" fmla="*/ 49 h 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3" h="67">
                    <a:moveTo>
                      <a:pt x="0" y="49"/>
                    </a:moveTo>
                    <a:lnTo>
                      <a:pt x="30" y="66"/>
                    </a:lnTo>
                    <a:lnTo>
                      <a:pt x="42" y="18"/>
                    </a:lnTo>
                    <a:lnTo>
                      <a:pt x="9" y="0"/>
                    </a:lnTo>
                    <a:lnTo>
                      <a:pt x="0" y="49"/>
                    </a:lnTo>
                  </a:path>
                </a:pathLst>
              </a:custGeom>
              <a:solidFill>
                <a:srgbClr val="B2B2B2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grpSp>
            <p:nvGrpSpPr>
              <p:cNvPr id="4547" name="Group 2054"/>
              <p:cNvGrpSpPr>
                <a:grpSpLocks/>
              </p:cNvGrpSpPr>
              <p:nvPr/>
            </p:nvGrpSpPr>
            <p:grpSpPr bwMode="auto">
              <a:xfrm>
                <a:off x="641" y="70205"/>
                <a:ext cx="73" cy="33"/>
                <a:chOff x="641" y="70205"/>
                <a:chExt cx="73" cy="33"/>
              </a:xfrm>
            </p:grpSpPr>
            <p:sp>
              <p:nvSpPr>
                <p:cNvPr id="4550" name="Freeform 2055"/>
                <p:cNvSpPr>
                  <a:spLocks/>
                </p:cNvSpPr>
                <p:nvPr/>
              </p:nvSpPr>
              <p:spPr bwMode="auto">
                <a:xfrm>
                  <a:off x="642" y="70205"/>
                  <a:ext cx="72" cy="26"/>
                </a:xfrm>
                <a:custGeom>
                  <a:avLst/>
                  <a:gdLst>
                    <a:gd name="T0" fmla="*/ 1 w 72"/>
                    <a:gd name="T1" fmla="*/ 1 h 26"/>
                    <a:gd name="T2" fmla="*/ 40 w 72"/>
                    <a:gd name="T3" fmla="*/ 25 h 26"/>
                    <a:gd name="T4" fmla="*/ 71 w 72"/>
                    <a:gd name="T5" fmla="*/ 24 h 26"/>
                    <a:gd name="T6" fmla="*/ 29 w 72"/>
                    <a:gd name="T7" fmla="*/ 1 h 26"/>
                    <a:gd name="T8" fmla="*/ 0 w 72"/>
                    <a:gd name="T9" fmla="*/ 0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" h="26">
                      <a:moveTo>
                        <a:pt x="1" y="1"/>
                      </a:moveTo>
                      <a:lnTo>
                        <a:pt x="40" y="25"/>
                      </a:lnTo>
                      <a:lnTo>
                        <a:pt x="71" y="24"/>
                      </a:lnTo>
                      <a:lnTo>
                        <a:pt x="29" y="1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DDDDDD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  <p:sp>
              <p:nvSpPr>
                <p:cNvPr id="4551" name="Freeform 2056"/>
                <p:cNvSpPr>
                  <a:spLocks/>
                </p:cNvSpPr>
                <p:nvPr/>
              </p:nvSpPr>
              <p:spPr bwMode="auto">
                <a:xfrm>
                  <a:off x="641" y="70206"/>
                  <a:ext cx="73" cy="32"/>
                </a:xfrm>
                <a:custGeom>
                  <a:avLst/>
                  <a:gdLst>
                    <a:gd name="T0" fmla="*/ 1 w 73"/>
                    <a:gd name="T1" fmla="*/ 0 h 32"/>
                    <a:gd name="T2" fmla="*/ 0 w 73"/>
                    <a:gd name="T3" fmla="*/ 6 h 32"/>
                    <a:gd name="T4" fmla="*/ 40 w 73"/>
                    <a:gd name="T5" fmla="*/ 31 h 32"/>
                    <a:gd name="T6" fmla="*/ 71 w 73"/>
                    <a:gd name="T7" fmla="*/ 28 h 32"/>
                    <a:gd name="T8" fmla="*/ 72 w 73"/>
                    <a:gd name="T9" fmla="*/ 23 h 32"/>
                    <a:gd name="T10" fmla="*/ 41 w 73"/>
                    <a:gd name="T11" fmla="*/ 23 h 32"/>
                    <a:gd name="T12" fmla="*/ 39 w 73"/>
                    <a:gd name="T13" fmla="*/ 22 h 32"/>
                    <a:gd name="T14" fmla="*/ 1 w 73"/>
                    <a:gd name="T15" fmla="*/ 0 h 3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73" h="32">
                      <a:moveTo>
                        <a:pt x="1" y="0"/>
                      </a:moveTo>
                      <a:lnTo>
                        <a:pt x="0" y="6"/>
                      </a:lnTo>
                      <a:lnTo>
                        <a:pt x="40" y="31"/>
                      </a:lnTo>
                      <a:lnTo>
                        <a:pt x="71" y="28"/>
                      </a:lnTo>
                      <a:lnTo>
                        <a:pt x="72" y="23"/>
                      </a:lnTo>
                      <a:lnTo>
                        <a:pt x="41" y="23"/>
                      </a:lnTo>
                      <a:lnTo>
                        <a:pt x="39" y="22"/>
                      </a:lnTo>
                      <a:lnTo>
                        <a:pt x="1" y="0"/>
                      </a:lnTo>
                    </a:path>
                  </a:pathLst>
                </a:custGeom>
                <a:solidFill>
                  <a:srgbClr val="DDDDDD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</p:grpSp>
          <p:sp>
            <p:nvSpPr>
              <p:cNvPr id="4548" name="Freeform 2057"/>
              <p:cNvSpPr>
                <a:spLocks/>
              </p:cNvSpPr>
              <p:nvPr/>
            </p:nvSpPr>
            <p:spPr bwMode="auto">
              <a:xfrm>
                <a:off x="664" y="70233"/>
                <a:ext cx="45" cy="48"/>
              </a:xfrm>
              <a:custGeom>
                <a:avLst/>
                <a:gdLst>
                  <a:gd name="T0" fmla="*/ 0 w 45"/>
                  <a:gd name="T1" fmla="*/ 47 h 48"/>
                  <a:gd name="T2" fmla="*/ 34 w 45"/>
                  <a:gd name="T3" fmla="*/ 43 h 48"/>
                  <a:gd name="T4" fmla="*/ 44 w 45"/>
                  <a:gd name="T5" fmla="*/ 1 h 48"/>
                  <a:gd name="T6" fmla="*/ 15 w 45"/>
                  <a:gd name="T7" fmla="*/ 2 h 48"/>
                  <a:gd name="T8" fmla="*/ 10 w 45"/>
                  <a:gd name="T9" fmla="*/ 0 h 48"/>
                  <a:gd name="T10" fmla="*/ 0 w 45"/>
                  <a:gd name="T11" fmla="*/ 47 h 4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5" h="48">
                    <a:moveTo>
                      <a:pt x="0" y="47"/>
                    </a:moveTo>
                    <a:lnTo>
                      <a:pt x="34" y="43"/>
                    </a:lnTo>
                    <a:lnTo>
                      <a:pt x="44" y="1"/>
                    </a:lnTo>
                    <a:lnTo>
                      <a:pt x="15" y="2"/>
                    </a:lnTo>
                    <a:lnTo>
                      <a:pt x="10" y="0"/>
                    </a:lnTo>
                    <a:lnTo>
                      <a:pt x="0" y="47"/>
                    </a:lnTo>
                  </a:path>
                </a:pathLst>
              </a:custGeom>
              <a:solidFill>
                <a:srgbClr val="DDDDDD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4549" name="Freeform 2058"/>
              <p:cNvSpPr>
                <a:spLocks/>
              </p:cNvSpPr>
              <p:nvPr/>
            </p:nvSpPr>
            <p:spPr bwMode="auto">
              <a:xfrm>
                <a:off x="675" y="70239"/>
                <a:ext cx="26" cy="37"/>
              </a:xfrm>
              <a:custGeom>
                <a:avLst/>
                <a:gdLst>
                  <a:gd name="T0" fmla="*/ 0 w 26"/>
                  <a:gd name="T1" fmla="*/ 36 h 37"/>
                  <a:gd name="T2" fmla="*/ 18 w 26"/>
                  <a:gd name="T3" fmla="*/ 34 h 37"/>
                  <a:gd name="T4" fmla="*/ 25 w 26"/>
                  <a:gd name="T5" fmla="*/ 0 h 37"/>
                  <a:gd name="T6" fmla="*/ 7 w 26"/>
                  <a:gd name="T7" fmla="*/ 0 h 37"/>
                  <a:gd name="T8" fmla="*/ 0 w 26"/>
                  <a:gd name="T9" fmla="*/ 36 h 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37">
                    <a:moveTo>
                      <a:pt x="0" y="36"/>
                    </a:moveTo>
                    <a:lnTo>
                      <a:pt x="18" y="34"/>
                    </a:lnTo>
                    <a:lnTo>
                      <a:pt x="25" y="0"/>
                    </a:lnTo>
                    <a:lnTo>
                      <a:pt x="7" y="0"/>
                    </a:lnTo>
                    <a:lnTo>
                      <a:pt x="0" y="36"/>
                    </a:lnTo>
                  </a:path>
                </a:pathLst>
              </a:custGeom>
              <a:solidFill>
                <a:srgbClr val="FF9933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</p:grpSp>
        <p:grpSp>
          <p:nvGrpSpPr>
            <p:cNvPr id="4455" name="Group 2059"/>
            <p:cNvGrpSpPr>
              <a:grpSpLocks/>
            </p:cNvGrpSpPr>
            <p:nvPr/>
          </p:nvGrpSpPr>
          <p:grpSpPr bwMode="auto">
            <a:xfrm>
              <a:off x="64" y="70204"/>
              <a:ext cx="367" cy="264"/>
              <a:chOff x="64" y="70204"/>
              <a:chExt cx="367" cy="264"/>
            </a:xfrm>
          </p:grpSpPr>
          <p:grpSp>
            <p:nvGrpSpPr>
              <p:cNvPr id="4456" name="Group 2060"/>
              <p:cNvGrpSpPr>
                <a:grpSpLocks/>
              </p:cNvGrpSpPr>
              <p:nvPr/>
            </p:nvGrpSpPr>
            <p:grpSpPr bwMode="auto">
              <a:xfrm>
                <a:off x="76" y="70307"/>
                <a:ext cx="255" cy="106"/>
                <a:chOff x="76" y="70307"/>
                <a:chExt cx="255" cy="106"/>
              </a:xfrm>
            </p:grpSpPr>
            <p:sp>
              <p:nvSpPr>
                <p:cNvPr id="4542" name="Oval 2061"/>
                <p:cNvSpPr>
                  <a:spLocks noChangeArrowheads="1"/>
                </p:cNvSpPr>
                <p:nvPr/>
              </p:nvSpPr>
              <p:spPr bwMode="auto">
                <a:xfrm rot="780000">
                  <a:off x="76" y="70307"/>
                  <a:ext cx="255" cy="106"/>
                </a:xfrm>
                <a:prstGeom prst="ellipse">
                  <a:avLst/>
                </a:prstGeom>
                <a:solidFill>
                  <a:srgbClr val="B2B2B2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  <p:sp>
              <p:nvSpPr>
                <p:cNvPr id="4543" name="Oval 2062"/>
                <p:cNvSpPr>
                  <a:spLocks noChangeArrowheads="1"/>
                </p:cNvSpPr>
                <p:nvPr/>
              </p:nvSpPr>
              <p:spPr bwMode="auto">
                <a:xfrm rot="780000">
                  <a:off x="87" y="70309"/>
                  <a:ext cx="237" cy="100"/>
                </a:xfrm>
                <a:prstGeom prst="ellipse">
                  <a:avLst/>
                </a:prstGeom>
                <a:solidFill>
                  <a:srgbClr val="DDDDDD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  <p:sp>
              <p:nvSpPr>
                <p:cNvPr id="4544" name="Oval 2063"/>
                <p:cNvSpPr>
                  <a:spLocks noChangeArrowheads="1"/>
                </p:cNvSpPr>
                <p:nvPr/>
              </p:nvSpPr>
              <p:spPr bwMode="auto">
                <a:xfrm rot="780000">
                  <a:off x="93" y="70314"/>
                  <a:ext cx="226" cy="91"/>
                </a:xfrm>
                <a:prstGeom prst="ellipse">
                  <a:avLst/>
                </a:prstGeom>
                <a:solidFill>
                  <a:srgbClr val="B2B2B2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  <p:sp>
              <p:nvSpPr>
                <p:cNvPr id="4545" name="Oval 2064"/>
                <p:cNvSpPr>
                  <a:spLocks noChangeArrowheads="1"/>
                </p:cNvSpPr>
                <p:nvPr/>
              </p:nvSpPr>
              <p:spPr bwMode="auto">
                <a:xfrm rot="780000">
                  <a:off x="99" y="70317"/>
                  <a:ext cx="213" cy="84"/>
                </a:xfrm>
                <a:prstGeom prst="ellipse">
                  <a:avLst/>
                </a:prstGeom>
                <a:solidFill>
                  <a:srgbClr val="99F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</p:grpSp>
          <p:grpSp>
            <p:nvGrpSpPr>
              <p:cNvPr id="4457" name="Group 2065"/>
              <p:cNvGrpSpPr>
                <a:grpSpLocks/>
              </p:cNvGrpSpPr>
              <p:nvPr/>
            </p:nvGrpSpPr>
            <p:grpSpPr bwMode="auto">
              <a:xfrm>
                <a:off x="64" y="70400"/>
                <a:ext cx="41" cy="34"/>
                <a:chOff x="64" y="70400"/>
                <a:chExt cx="41" cy="34"/>
              </a:xfrm>
            </p:grpSpPr>
            <p:sp>
              <p:nvSpPr>
                <p:cNvPr id="4539" name="Freeform 2066"/>
                <p:cNvSpPr>
                  <a:spLocks/>
                </p:cNvSpPr>
                <p:nvPr/>
              </p:nvSpPr>
              <p:spPr bwMode="auto">
                <a:xfrm>
                  <a:off x="64" y="70400"/>
                  <a:ext cx="18" cy="20"/>
                </a:xfrm>
                <a:custGeom>
                  <a:avLst/>
                  <a:gdLst>
                    <a:gd name="T0" fmla="*/ 0 w 18"/>
                    <a:gd name="T1" fmla="*/ 17 h 20"/>
                    <a:gd name="T2" fmla="*/ 0 w 18"/>
                    <a:gd name="T3" fmla="*/ 0 h 20"/>
                    <a:gd name="T4" fmla="*/ 4 w 18"/>
                    <a:gd name="T5" fmla="*/ 14 h 20"/>
                    <a:gd name="T6" fmla="*/ 8 w 18"/>
                    <a:gd name="T7" fmla="*/ 2 h 20"/>
                    <a:gd name="T8" fmla="*/ 9 w 18"/>
                    <a:gd name="T9" fmla="*/ 12 h 20"/>
                    <a:gd name="T10" fmla="*/ 17 w 18"/>
                    <a:gd name="T11" fmla="*/ 2 h 20"/>
                    <a:gd name="T12" fmla="*/ 9 w 18"/>
                    <a:gd name="T13" fmla="*/ 19 h 2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8" h="20">
                      <a:moveTo>
                        <a:pt x="0" y="17"/>
                      </a:moveTo>
                      <a:lnTo>
                        <a:pt x="0" y="0"/>
                      </a:lnTo>
                      <a:lnTo>
                        <a:pt x="4" y="14"/>
                      </a:lnTo>
                      <a:lnTo>
                        <a:pt x="8" y="2"/>
                      </a:lnTo>
                      <a:lnTo>
                        <a:pt x="9" y="12"/>
                      </a:lnTo>
                      <a:lnTo>
                        <a:pt x="17" y="2"/>
                      </a:lnTo>
                      <a:lnTo>
                        <a:pt x="9" y="19"/>
                      </a:lnTo>
                    </a:path>
                  </a:pathLst>
                </a:custGeom>
                <a:solidFill>
                  <a:srgbClr val="33CC33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  <p:sp>
              <p:nvSpPr>
                <p:cNvPr id="4540" name="Freeform 2067"/>
                <p:cNvSpPr>
                  <a:spLocks/>
                </p:cNvSpPr>
                <p:nvPr/>
              </p:nvSpPr>
              <p:spPr bwMode="auto">
                <a:xfrm>
                  <a:off x="76" y="70407"/>
                  <a:ext cx="18" cy="21"/>
                </a:xfrm>
                <a:custGeom>
                  <a:avLst/>
                  <a:gdLst>
                    <a:gd name="T0" fmla="*/ 0 w 18"/>
                    <a:gd name="T1" fmla="*/ 17 h 21"/>
                    <a:gd name="T2" fmla="*/ 0 w 18"/>
                    <a:gd name="T3" fmla="*/ 0 h 21"/>
                    <a:gd name="T4" fmla="*/ 3 w 18"/>
                    <a:gd name="T5" fmla="*/ 15 h 21"/>
                    <a:gd name="T6" fmla="*/ 8 w 18"/>
                    <a:gd name="T7" fmla="*/ 2 h 21"/>
                    <a:gd name="T8" fmla="*/ 9 w 18"/>
                    <a:gd name="T9" fmla="*/ 13 h 21"/>
                    <a:gd name="T10" fmla="*/ 17 w 18"/>
                    <a:gd name="T11" fmla="*/ 3 h 21"/>
                    <a:gd name="T12" fmla="*/ 9 w 18"/>
                    <a:gd name="T13" fmla="*/ 20 h 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8" h="21">
                      <a:moveTo>
                        <a:pt x="0" y="17"/>
                      </a:moveTo>
                      <a:lnTo>
                        <a:pt x="0" y="0"/>
                      </a:lnTo>
                      <a:lnTo>
                        <a:pt x="3" y="15"/>
                      </a:lnTo>
                      <a:lnTo>
                        <a:pt x="8" y="2"/>
                      </a:lnTo>
                      <a:lnTo>
                        <a:pt x="9" y="13"/>
                      </a:lnTo>
                      <a:lnTo>
                        <a:pt x="17" y="3"/>
                      </a:lnTo>
                      <a:lnTo>
                        <a:pt x="9" y="20"/>
                      </a:lnTo>
                    </a:path>
                  </a:pathLst>
                </a:custGeom>
                <a:solidFill>
                  <a:srgbClr val="33CC33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  <p:sp>
              <p:nvSpPr>
                <p:cNvPr id="4541" name="Freeform 2068"/>
                <p:cNvSpPr>
                  <a:spLocks/>
                </p:cNvSpPr>
                <p:nvPr/>
              </p:nvSpPr>
              <p:spPr bwMode="auto">
                <a:xfrm>
                  <a:off x="87" y="70412"/>
                  <a:ext cx="18" cy="22"/>
                </a:xfrm>
                <a:custGeom>
                  <a:avLst/>
                  <a:gdLst>
                    <a:gd name="T0" fmla="*/ 0 w 18"/>
                    <a:gd name="T1" fmla="*/ 18 h 22"/>
                    <a:gd name="T2" fmla="*/ 0 w 18"/>
                    <a:gd name="T3" fmla="*/ 0 h 22"/>
                    <a:gd name="T4" fmla="*/ 4 w 18"/>
                    <a:gd name="T5" fmla="*/ 16 h 22"/>
                    <a:gd name="T6" fmla="*/ 9 w 18"/>
                    <a:gd name="T7" fmla="*/ 2 h 22"/>
                    <a:gd name="T8" fmla="*/ 9 w 18"/>
                    <a:gd name="T9" fmla="*/ 13 h 22"/>
                    <a:gd name="T10" fmla="*/ 17 w 18"/>
                    <a:gd name="T11" fmla="*/ 3 h 22"/>
                    <a:gd name="T12" fmla="*/ 9 w 18"/>
                    <a:gd name="T13" fmla="*/ 21 h 2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8" h="22">
                      <a:moveTo>
                        <a:pt x="0" y="18"/>
                      </a:moveTo>
                      <a:lnTo>
                        <a:pt x="0" y="0"/>
                      </a:lnTo>
                      <a:lnTo>
                        <a:pt x="4" y="16"/>
                      </a:lnTo>
                      <a:lnTo>
                        <a:pt x="9" y="2"/>
                      </a:lnTo>
                      <a:lnTo>
                        <a:pt x="9" y="13"/>
                      </a:lnTo>
                      <a:lnTo>
                        <a:pt x="17" y="3"/>
                      </a:lnTo>
                      <a:lnTo>
                        <a:pt x="9" y="21"/>
                      </a:lnTo>
                    </a:path>
                  </a:pathLst>
                </a:custGeom>
                <a:solidFill>
                  <a:srgbClr val="33CC33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</p:grpSp>
          <p:grpSp>
            <p:nvGrpSpPr>
              <p:cNvPr id="4458" name="Group 2069"/>
              <p:cNvGrpSpPr>
                <a:grpSpLocks/>
              </p:cNvGrpSpPr>
              <p:nvPr/>
            </p:nvGrpSpPr>
            <p:grpSpPr bwMode="auto">
              <a:xfrm>
                <a:off x="382" y="70369"/>
                <a:ext cx="40" cy="34"/>
                <a:chOff x="382" y="70369"/>
                <a:chExt cx="40" cy="34"/>
              </a:xfrm>
            </p:grpSpPr>
            <p:sp>
              <p:nvSpPr>
                <p:cNvPr id="4536" name="Freeform 2070"/>
                <p:cNvSpPr>
                  <a:spLocks/>
                </p:cNvSpPr>
                <p:nvPr/>
              </p:nvSpPr>
              <p:spPr bwMode="auto">
                <a:xfrm>
                  <a:off x="382" y="70369"/>
                  <a:ext cx="17" cy="21"/>
                </a:xfrm>
                <a:custGeom>
                  <a:avLst/>
                  <a:gdLst>
                    <a:gd name="T0" fmla="*/ 0 w 17"/>
                    <a:gd name="T1" fmla="*/ 18 h 21"/>
                    <a:gd name="T2" fmla="*/ 0 w 17"/>
                    <a:gd name="T3" fmla="*/ 0 h 21"/>
                    <a:gd name="T4" fmla="*/ 4 w 17"/>
                    <a:gd name="T5" fmla="*/ 14 h 21"/>
                    <a:gd name="T6" fmla="*/ 8 w 17"/>
                    <a:gd name="T7" fmla="*/ 2 h 21"/>
                    <a:gd name="T8" fmla="*/ 8 w 17"/>
                    <a:gd name="T9" fmla="*/ 13 h 21"/>
                    <a:gd name="T10" fmla="*/ 16 w 17"/>
                    <a:gd name="T11" fmla="*/ 2 h 21"/>
                    <a:gd name="T12" fmla="*/ 9 w 17"/>
                    <a:gd name="T13" fmla="*/ 20 h 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7" h="21">
                      <a:moveTo>
                        <a:pt x="0" y="18"/>
                      </a:moveTo>
                      <a:lnTo>
                        <a:pt x="0" y="0"/>
                      </a:lnTo>
                      <a:lnTo>
                        <a:pt x="4" y="14"/>
                      </a:lnTo>
                      <a:lnTo>
                        <a:pt x="8" y="2"/>
                      </a:lnTo>
                      <a:lnTo>
                        <a:pt x="8" y="13"/>
                      </a:lnTo>
                      <a:lnTo>
                        <a:pt x="16" y="2"/>
                      </a:lnTo>
                      <a:lnTo>
                        <a:pt x="9" y="20"/>
                      </a:lnTo>
                    </a:path>
                  </a:pathLst>
                </a:custGeom>
                <a:solidFill>
                  <a:srgbClr val="33CC33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  <p:sp>
              <p:nvSpPr>
                <p:cNvPr id="4537" name="Freeform 2071"/>
                <p:cNvSpPr>
                  <a:spLocks/>
                </p:cNvSpPr>
                <p:nvPr/>
              </p:nvSpPr>
              <p:spPr bwMode="auto">
                <a:xfrm>
                  <a:off x="394" y="70375"/>
                  <a:ext cx="17" cy="23"/>
                </a:xfrm>
                <a:custGeom>
                  <a:avLst/>
                  <a:gdLst>
                    <a:gd name="T0" fmla="*/ 0 w 17"/>
                    <a:gd name="T1" fmla="*/ 19 h 23"/>
                    <a:gd name="T2" fmla="*/ 0 w 17"/>
                    <a:gd name="T3" fmla="*/ 0 h 23"/>
                    <a:gd name="T4" fmla="*/ 4 w 17"/>
                    <a:gd name="T5" fmla="*/ 17 h 23"/>
                    <a:gd name="T6" fmla="*/ 8 w 17"/>
                    <a:gd name="T7" fmla="*/ 3 h 23"/>
                    <a:gd name="T8" fmla="*/ 8 w 17"/>
                    <a:gd name="T9" fmla="*/ 15 h 23"/>
                    <a:gd name="T10" fmla="*/ 16 w 17"/>
                    <a:gd name="T11" fmla="*/ 3 h 23"/>
                    <a:gd name="T12" fmla="*/ 8 w 17"/>
                    <a:gd name="T13" fmla="*/ 22 h 2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7" h="23">
                      <a:moveTo>
                        <a:pt x="0" y="19"/>
                      </a:moveTo>
                      <a:lnTo>
                        <a:pt x="0" y="0"/>
                      </a:lnTo>
                      <a:lnTo>
                        <a:pt x="4" y="17"/>
                      </a:lnTo>
                      <a:lnTo>
                        <a:pt x="8" y="3"/>
                      </a:lnTo>
                      <a:lnTo>
                        <a:pt x="8" y="15"/>
                      </a:lnTo>
                      <a:lnTo>
                        <a:pt x="16" y="3"/>
                      </a:lnTo>
                      <a:lnTo>
                        <a:pt x="8" y="22"/>
                      </a:lnTo>
                    </a:path>
                  </a:pathLst>
                </a:custGeom>
                <a:solidFill>
                  <a:srgbClr val="33CC33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  <p:sp>
              <p:nvSpPr>
                <p:cNvPr id="4538" name="Freeform 2072"/>
                <p:cNvSpPr>
                  <a:spLocks/>
                </p:cNvSpPr>
                <p:nvPr/>
              </p:nvSpPr>
              <p:spPr bwMode="auto">
                <a:xfrm>
                  <a:off x="404" y="70383"/>
                  <a:ext cx="18" cy="20"/>
                </a:xfrm>
                <a:custGeom>
                  <a:avLst/>
                  <a:gdLst>
                    <a:gd name="T0" fmla="*/ 0 w 18"/>
                    <a:gd name="T1" fmla="*/ 16 h 20"/>
                    <a:gd name="T2" fmla="*/ 0 w 18"/>
                    <a:gd name="T3" fmla="*/ 0 h 20"/>
                    <a:gd name="T4" fmla="*/ 4 w 18"/>
                    <a:gd name="T5" fmla="*/ 14 h 20"/>
                    <a:gd name="T6" fmla="*/ 8 w 18"/>
                    <a:gd name="T7" fmla="*/ 1 h 20"/>
                    <a:gd name="T8" fmla="*/ 8 w 18"/>
                    <a:gd name="T9" fmla="*/ 11 h 20"/>
                    <a:gd name="T10" fmla="*/ 17 w 18"/>
                    <a:gd name="T11" fmla="*/ 2 h 20"/>
                    <a:gd name="T12" fmla="*/ 9 w 18"/>
                    <a:gd name="T13" fmla="*/ 19 h 2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8" h="20">
                      <a:moveTo>
                        <a:pt x="0" y="16"/>
                      </a:moveTo>
                      <a:lnTo>
                        <a:pt x="0" y="0"/>
                      </a:lnTo>
                      <a:lnTo>
                        <a:pt x="4" y="14"/>
                      </a:lnTo>
                      <a:lnTo>
                        <a:pt x="8" y="1"/>
                      </a:lnTo>
                      <a:lnTo>
                        <a:pt x="8" y="11"/>
                      </a:lnTo>
                      <a:lnTo>
                        <a:pt x="17" y="2"/>
                      </a:lnTo>
                      <a:lnTo>
                        <a:pt x="9" y="19"/>
                      </a:lnTo>
                    </a:path>
                  </a:pathLst>
                </a:custGeom>
                <a:solidFill>
                  <a:srgbClr val="33CC33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</p:grpSp>
          <p:grpSp>
            <p:nvGrpSpPr>
              <p:cNvPr id="4459" name="Group 2073"/>
              <p:cNvGrpSpPr>
                <a:grpSpLocks/>
              </p:cNvGrpSpPr>
              <p:nvPr/>
            </p:nvGrpSpPr>
            <p:grpSpPr bwMode="auto">
              <a:xfrm>
                <a:off x="221" y="70211"/>
                <a:ext cx="40" cy="35"/>
                <a:chOff x="221" y="70211"/>
                <a:chExt cx="40" cy="35"/>
              </a:xfrm>
            </p:grpSpPr>
            <p:sp>
              <p:nvSpPr>
                <p:cNvPr id="4533" name="Freeform 2074"/>
                <p:cNvSpPr>
                  <a:spLocks/>
                </p:cNvSpPr>
                <p:nvPr/>
              </p:nvSpPr>
              <p:spPr bwMode="auto">
                <a:xfrm>
                  <a:off x="221" y="70211"/>
                  <a:ext cx="19" cy="22"/>
                </a:xfrm>
                <a:custGeom>
                  <a:avLst/>
                  <a:gdLst>
                    <a:gd name="T0" fmla="*/ 0 w 19"/>
                    <a:gd name="T1" fmla="*/ 19 h 22"/>
                    <a:gd name="T2" fmla="*/ 0 w 19"/>
                    <a:gd name="T3" fmla="*/ 0 h 22"/>
                    <a:gd name="T4" fmla="*/ 3 w 19"/>
                    <a:gd name="T5" fmla="*/ 15 h 22"/>
                    <a:gd name="T6" fmla="*/ 9 w 19"/>
                    <a:gd name="T7" fmla="*/ 3 h 22"/>
                    <a:gd name="T8" fmla="*/ 9 w 19"/>
                    <a:gd name="T9" fmla="*/ 14 h 22"/>
                    <a:gd name="T10" fmla="*/ 18 w 19"/>
                    <a:gd name="T11" fmla="*/ 3 h 22"/>
                    <a:gd name="T12" fmla="*/ 9 w 19"/>
                    <a:gd name="T13" fmla="*/ 21 h 2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9" h="22">
                      <a:moveTo>
                        <a:pt x="0" y="19"/>
                      </a:moveTo>
                      <a:lnTo>
                        <a:pt x="0" y="0"/>
                      </a:lnTo>
                      <a:lnTo>
                        <a:pt x="3" y="15"/>
                      </a:lnTo>
                      <a:lnTo>
                        <a:pt x="9" y="3"/>
                      </a:lnTo>
                      <a:lnTo>
                        <a:pt x="9" y="14"/>
                      </a:lnTo>
                      <a:lnTo>
                        <a:pt x="18" y="3"/>
                      </a:lnTo>
                      <a:lnTo>
                        <a:pt x="9" y="21"/>
                      </a:lnTo>
                    </a:path>
                  </a:pathLst>
                </a:custGeom>
                <a:solidFill>
                  <a:srgbClr val="33CC33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  <p:sp>
              <p:nvSpPr>
                <p:cNvPr id="4534" name="Freeform 2075"/>
                <p:cNvSpPr>
                  <a:spLocks/>
                </p:cNvSpPr>
                <p:nvPr/>
              </p:nvSpPr>
              <p:spPr bwMode="auto">
                <a:xfrm>
                  <a:off x="234" y="70220"/>
                  <a:ext cx="17" cy="21"/>
                </a:xfrm>
                <a:custGeom>
                  <a:avLst/>
                  <a:gdLst>
                    <a:gd name="T0" fmla="*/ 0 w 17"/>
                    <a:gd name="T1" fmla="*/ 17 h 21"/>
                    <a:gd name="T2" fmla="*/ 0 w 17"/>
                    <a:gd name="T3" fmla="*/ 0 h 21"/>
                    <a:gd name="T4" fmla="*/ 3 w 17"/>
                    <a:gd name="T5" fmla="*/ 14 h 21"/>
                    <a:gd name="T6" fmla="*/ 8 w 17"/>
                    <a:gd name="T7" fmla="*/ 2 h 21"/>
                    <a:gd name="T8" fmla="*/ 8 w 17"/>
                    <a:gd name="T9" fmla="*/ 13 h 21"/>
                    <a:gd name="T10" fmla="*/ 16 w 17"/>
                    <a:gd name="T11" fmla="*/ 3 h 21"/>
                    <a:gd name="T12" fmla="*/ 8 w 17"/>
                    <a:gd name="T13" fmla="*/ 20 h 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7" h="21">
                      <a:moveTo>
                        <a:pt x="0" y="17"/>
                      </a:moveTo>
                      <a:lnTo>
                        <a:pt x="0" y="0"/>
                      </a:lnTo>
                      <a:lnTo>
                        <a:pt x="3" y="14"/>
                      </a:lnTo>
                      <a:lnTo>
                        <a:pt x="8" y="2"/>
                      </a:lnTo>
                      <a:lnTo>
                        <a:pt x="8" y="13"/>
                      </a:lnTo>
                      <a:lnTo>
                        <a:pt x="16" y="3"/>
                      </a:lnTo>
                      <a:lnTo>
                        <a:pt x="8" y="20"/>
                      </a:lnTo>
                    </a:path>
                  </a:pathLst>
                </a:custGeom>
                <a:solidFill>
                  <a:srgbClr val="33CC33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  <p:sp>
              <p:nvSpPr>
                <p:cNvPr id="4535" name="Freeform 2076"/>
                <p:cNvSpPr>
                  <a:spLocks/>
                </p:cNvSpPr>
                <p:nvPr/>
              </p:nvSpPr>
              <p:spPr bwMode="auto">
                <a:xfrm>
                  <a:off x="243" y="70226"/>
                  <a:ext cx="18" cy="20"/>
                </a:xfrm>
                <a:custGeom>
                  <a:avLst/>
                  <a:gdLst>
                    <a:gd name="T0" fmla="*/ 0 w 18"/>
                    <a:gd name="T1" fmla="*/ 17 h 20"/>
                    <a:gd name="T2" fmla="*/ 1 w 18"/>
                    <a:gd name="T3" fmla="*/ 0 h 20"/>
                    <a:gd name="T4" fmla="*/ 4 w 18"/>
                    <a:gd name="T5" fmla="*/ 14 h 20"/>
                    <a:gd name="T6" fmla="*/ 9 w 18"/>
                    <a:gd name="T7" fmla="*/ 1 h 20"/>
                    <a:gd name="T8" fmla="*/ 9 w 18"/>
                    <a:gd name="T9" fmla="*/ 12 h 20"/>
                    <a:gd name="T10" fmla="*/ 17 w 18"/>
                    <a:gd name="T11" fmla="*/ 2 h 20"/>
                    <a:gd name="T12" fmla="*/ 9 w 18"/>
                    <a:gd name="T13" fmla="*/ 19 h 2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8" h="20">
                      <a:moveTo>
                        <a:pt x="0" y="17"/>
                      </a:moveTo>
                      <a:lnTo>
                        <a:pt x="1" y="0"/>
                      </a:lnTo>
                      <a:lnTo>
                        <a:pt x="4" y="14"/>
                      </a:lnTo>
                      <a:lnTo>
                        <a:pt x="9" y="1"/>
                      </a:lnTo>
                      <a:lnTo>
                        <a:pt x="9" y="12"/>
                      </a:lnTo>
                      <a:lnTo>
                        <a:pt x="17" y="2"/>
                      </a:lnTo>
                      <a:lnTo>
                        <a:pt x="9" y="19"/>
                      </a:lnTo>
                    </a:path>
                  </a:pathLst>
                </a:custGeom>
                <a:solidFill>
                  <a:srgbClr val="33CC33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</p:grpSp>
          <p:sp>
            <p:nvSpPr>
              <p:cNvPr id="4460" name="Freeform 2077"/>
              <p:cNvSpPr>
                <a:spLocks/>
              </p:cNvSpPr>
              <p:nvPr/>
            </p:nvSpPr>
            <p:spPr bwMode="auto">
              <a:xfrm>
                <a:off x="129" y="70263"/>
                <a:ext cx="32" cy="31"/>
              </a:xfrm>
              <a:custGeom>
                <a:avLst/>
                <a:gdLst>
                  <a:gd name="T0" fmla="*/ 0 w 32"/>
                  <a:gd name="T1" fmla="*/ 30 h 31"/>
                  <a:gd name="T2" fmla="*/ 29 w 32"/>
                  <a:gd name="T3" fmla="*/ 27 h 31"/>
                  <a:gd name="T4" fmla="*/ 31 w 32"/>
                  <a:gd name="T5" fmla="*/ 20 h 31"/>
                  <a:gd name="T6" fmla="*/ 7 w 32"/>
                  <a:gd name="T7" fmla="*/ 0 h 31"/>
                  <a:gd name="T8" fmla="*/ 0 w 32"/>
                  <a:gd name="T9" fmla="*/ 30 h 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" h="31">
                    <a:moveTo>
                      <a:pt x="0" y="30"/>
                    </a:moveTo>
                    <a:lnTo>
                      <a:pt x="29" y="27"/>
                    </a:lnTo>
                    <a:lnTo>
                      <a:pt x="31" y="20"/>
                    </a:lnTo>
                    <a:lnTo>
                      <a:pt x="7" y="0"/>
                    </a:lnTo>
                    <a:lnTo>
                      <a:pt x="0" y="30"/>
                    </a:lnTo>
                  </a:path>
                </a:pathLst>
              </a:custGeom>
              <a:solidFill>
                <a:srgbClr val="DDDDDD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grpSp>
            <p:nvGrpSpPr>
              <p:cNvPr id="4461" name="Group 2078"/>
              <p:cNvGrpSpPr>
                <a:grpSpLocks/>
              </p:cNvGrpSpPr>
              <p:nvPr/>
            </p:nvGrpSpPr>
            <p:grpSpPr bwMode="auto">
              <a:xfrm>
                <a:off x="174" y="70334"/>
                <a:ext cx="61" cy="22"/>
                <a:chOff x="174" y="70334"/>
                <a:chExt cx="61" cy="22"/>
              </a:xfrm>
            </p:grpSpPr>
            <p:sp>
              <p:nvSpPr>
                <p:cNvPr id="4531" name="Oval 2079"/>
                <p:cNvSpPr>
                  <a:spLocks noChangeArrowheads="1"/>
                </p:cNvSpPr>
                <p:nvPr/>
              </p:nvSpPr>
              <p:spPr bwMode="auto">
                <a:xfrm rot="780000">
                  <a:off x="174" y="70337"/>
                  <a:ext cx="60" cy="19"/>
                </a:xfrm>
                <a:prstGeom prst="ellipse">
                  <a:avLst/>
                </a:prstGeom>
                <a:solidFill>
                  <a:srgbClr val="B2B2B2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  <p:sp>
              <p:nvSpPr>
                <p:cNvPr id="4532" name="Oval 2080"/>
                <p:cNvSpPr>
                  <a:spLocks noChangeArrowheads="1"/>
                </p:cNvSpPr>
                <p:nvPr/>
              </p:nvSpPr>
              <p:spPr bwMode="auto">
                <a:xfrm rot="780000">
                  <a:off x="174" y="70334"/>
                  <a:ext cx="61" cy="20"/>
                </a:xfrm>
                <a:prstGeom prst="ellipse">
                  <a:avLst/>
                </a:prstGeom>
                <a:solidFill>
                  <a:srgbClr val="DDDDDD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</p:grpSp>
          <p:sp>
            <p:nvSpPr>
              <p:cNvPr id="4462" name="Oval 2081"/>
              <p:cNvSpPr>
                <a:spLocks noChangeArrowheads="1"/>
              </p:cNvSpPr>
              <p:nvPr/>
            </p:nvSpPr>
            <p:spPr bwMode="auto">
              <a:xfrm rot="780000">
                <a:off x="189" y="70339"/>
                <a:ext cx="34" cy="6"/>
              </a:xfrm>
              <a:prstGeom prst="ellipse">
                <a:avLst/>
              </a:prstGeom>
              <a:solidFill>
                <a:srgbClr val="DDDDDD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4463" name="Freeform 2082"/>
              <p:cNvSpPr>
                <a:spLocks/>
              </p:cNvSpPr>
              <p:nvPr/>
            </p:nvSpPr>
            <p:spPr bwMode="auto">
              <a:xfrm>
                <a:off x="183" y="70310"/>
                <a:ext cx="52" cy="40"/>
              </a:xfrm>
              <a:custGeom>
                <a:avLst/>
                <a:gdLst>
                  <a:gd name="T0" fmla="*/ 0 w 52"/>
                  <a:gd name="T1" fmla="*/ 27 h 40"/>
                  <a:gd name="T2" fmla="*/ 5 w 52"/>
                  <a:gd name="T3" fmla="*/ 0 h 40"/>
                  <a:gd name="T4" fmla="*/ 8 w 52"/>
                  <a:gd name="T5" fmla="*/ 1 h 40"/>
                  <a:gd name="T6" fmla="*/ 51 w 52"/>
                  <a:gd name="T7" fmla="*/ 22 h 40"/>
                  <a:gd name="T8" fmla="*/ 47 w 52"/>
                  <a:gd name="T9" fmla="*/ 39 h 40"/>
                  <a:gd name="T10" fmla="*/ 0 w 52"/>
                  <a:gd name="T11" fmla="*/ 27 h 4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2" h="40">
                    <a:moveTo>
                      <a:pt x="0" y="27"/>
                    </a:moveTo>
                    <a:lnTo>
                      <a:pt x="5" y="0"/>
                    </a:lnTo>
                    <a:lnTo>
                      <a:pt x="8" y="1"/>
                    </a:lnTo>
                    <a:lnTo>
                      <a:pt x="51" y="22"/>
                    </a:lnTo>
                    <a:lnTo>
                      <a:pt x="47" y="39"/>
                    </a:lnTo>
                    <a:lnTo>
                      <a:pt x="0" y="27"/>
                    </a:lnTo>
                  </a:path>
                </a:pathLst>
              </a:custGeom>
              <a:solidFill>
                <a:srgbClr val="DDDDDD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grpSp>
            <p:nvGrpSpPr>
              <p:cNvPr id="4464" name="Group 2083"/>
              <p:cNvGrpSpPr>
                <a:grpSpLocks/>
              </p:cNvGrpSpPr>
              <p:nvPr/>
            </p:nvGrpSpPr>
            <p:grpSpPr bwMode="auto">
              <a:xfrm>
                <a:off x="79" y="70204"/>
                <a:ext cx="315" cy="264"/>
                <a:chOff x="79" y="70204"/>
                <a:chExt cx="315" cy="264"/>
              </a:xfrm>
            </p:grpSpPr>
            <p:grpSp>
              <p:nvGrpSpPr>
                <p:cNvPr id="4491" name="Group 2084"/>
                <p:cNvGrpSpPr>
                  <a:grpSpLocks/>
                </p:cNvGrpSpPr>
                <p:nvPr/>
              </p:nvGrpSpPr>
              <p:grpSpPr bwMode="auto">
                <a:xfrm>
                  <a:off x="79" y="70204"/>
                  <a:ext cx="287" cy="235"/>
                  <a:chOff x="79" y="70204"/>
                  <a:chExt cx="287" cy="235"/>
                </a:xfrm>
              </p:grpSpPr>
              <p:sp>
                <p:nvSpPr>
                  <p:cNvPr id="4500" name="Freeform 2085"/>
                  <p:cNvSpPr>
                    <a:spLocks/>
                  </p:cNvSpPr>
                  <p:nvPr/>
                </p:nvSpPr>
                <p:spPr bwMode="auto">
                  <a:xfrm>
                    <a:off x="125" y="70231"/>
                    <a:ext cx="238" cy="208"/>
                  </a:xfrm>
                  <a:custGeom>
                    <a:avLst/>
                    <a:gdLst>
                      <a:gd name="T0" fmla="*/ 0 w 238"/>
                      <a:gd name="T1" fmla="*/ 0 h 208"/>
                      <a:gd name="T2" fmla="*/ 30 w 238"/>
                      <a:gd name="T3" fmla="*/ 0 h 208"/>
                      <a:gd name="T4" fmla="*/ 237 w 238"/>
                      <a:gd name="T5" fmla="*/ 144 h 208"/>
                      <a:gd name="T6" fmla="*/ 198 w 238"/>
                      <a:gd name="T7" fmla="*/ 148 h 208"/>
                      <a:gd name="T8" fmla="*/ 236 w 238"/>
                      <a:gd name="T9" fmla="*/ 143 h 208"/>
                      <a:gd name="T10" fmla="*/ 222 w 238"/>
                      <a:gd name="T11" fmla="*/ 200 h 208"/>
                      <a:gd name="T12" fmla="*/ 186 w 238"/>
                      <a:gd name="T13" fmla="*/ 207 h 208"/>
                      <a:gd name="T14" fmla="*/ 186 w 238"/>
                      <a:gd name="T15" fmla="*/ 203 h 208"/>
                      <a:gd name="T16" fmla="*/ 199 w 238"/>
                      <a:gd name="T17" fmla="*/ 149 h 208"/>
                      <a:gd name="T18" fmla="*/ 0 w 238"/>
                      <a:gd name="T19" fmla="*/ 0 h 20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238" h="208">
                        <a:moveTo>
                          <a:pt x="0" y="0"/>
                        </a:moveTo>
                        <a:lnTo>
                          <a:pt x="30" y="0"/>
                        </a:lnTo>
                        <a:lnTo>
                          <a:pt x="237" y="144"/>
                        </a:lnTo>
                        <a:lnTo>
                          <a:pt x="198" y="148"/>
                        </a:lnTo>
                        <a:lnTo>
                          <a:pt x="236" y="143"/>
                        </a:lnTo>
                        <a:lnTo>
                          <a:pt x="222" y="200"/>
                        </a:lnTo>
                        <a:lnTo>
                          <a:pt x="186" y="207"/>
                        </a:lnTo>
                        <a:lnTo>
                          <a:pt x="186" y="203"/>
                        </a:lnTo>
                        <a:lnTo>
                          <a:pt x="199" y="149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DDDDDD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endParaRPr>
                  </a:p>
                </p:txBody>
              </p:sp>
              <p:sp>
                <p:nvSpPr>
                  <p:cNvPr id="4501" name="Freeform 2086"/>
                  <p:cNvSpPr>
                    <a:spLocks/>
                  </p:cNvSpPr>
                  <p:nvPr/>
                </p:nvSpPr>
                <p:spPr bwMode="auto">
                  <a:xfrm>
                    <a:off x="113" y="70230"/>
                    <a:ext cx="212" cy="209"/>
                  </a:xfrm>
                  <a:custGeom>
                    <a:avLst/>
                    <a:gdLst>
                      <a:gd name="T0" fmla="*/ 0 w 212"/>
                      <a:gd name="T1" fmla="*/ 51 h 209"/>
                      <a:gd name="T2" fmla="*/ 11 w 212"/>
                      <a:gd name="T3" fmla="*/ 0 h 209"/>
                      <a:gd name="T4" fmla="*/ 211 w 212"/>
                      <a:gd name="T5" fmla="*/ 150 h 209"/>
                      <a:gd name="T6" fmla="*/ 196 w 212"/>
                      <a:gd name="T7" fmla="*/ 208 h 209"/>
                      <a:gd name="T8" fmla="*/ 175 w 212"/>
                      <a:gd name="T9" fmla="*/ 192 h 209"/>
                      <a:gd name="T10" fmla="*/ 176 w 212"/>
                      <a:gd name="T11" fmla="*/ 188 h 209"/>
                      <a:gd name="T12" fmla="*/ 184 w 212"/>
                      <a:gd name="T13" fmla="*/ 153 h 209"/>
                      <a:gd name="T14" fmla="*/ 23 w 212"/>
                      <a:gd name="T15" fmla="*/ 33 h 209"/>
                      <a:gd name="T16" fmla="*/ 16 w 212"/>
                      <a:gd name="T17" fmla="*/ 62 h 209"/>
                      <a:gd name="T18" fmla="*/ 0 w 212"/>
                      <a:gd name="T19" fmla="*/ 51 h 209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212" h="209">
                        <a:moveTo>
                          <a:pt x="0" y="51"/>
                        </a:moveTo>
                        <a:lnTo>
                          <a:pt x="11" y="0"/>
                        </a:lnTo>
                        <a:lnTo>
                          <a:pt x="211" y="150"/>
                        </a:lnTo>
                        <a:lnTo>
                          <a:pt x="196" y="208"/>
                        </a:lnTo>
                        <a:lnTo>
                          <a:pt x="175" y="192"/>
                        </a:lnTo>
                        <a:lnTo>
                          <a:pt x="176" y="188"/>
                        </a:lnTo>
                        <a:lnTo>
                          <a:pt x="184" y="153"/>
                        </a:lnTo>
                        <a:lnTo>
                          <a:pt x="23" y="33"/>
                        </a:lnTo>
                        <a:lnTo>
                          <a:pt x="16" y="62"/>
                        </a:lnTo>
                        <a:lnTo>
                          <a:pt x="0" y="51"/>
                        </a:lnTo>
                      </a:path>
                    </a:pathLst>
                  </a:custGeom>
                  <a:solidFill>
                    <a:srgbClr val="B2B2B2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endParaRPr>
                  </a:p>
                </p:txBody>
              </p:sp>
              <p:sp>
                <p:nvSpPr>
                  <p:cNvPr id="4502" name="Freeform 2087"/>
                  <p:cNvSpPr>
                    <a:spLocks/>
                  </p:cNvSpPr>
                  <p:nvPr/>
                </p:nvSpPr>
                <p:spPr bwMode="auto">
                  <a:xfrm>
                    <a:off x="139" y="70222"/>
                    <a:ext cx="17" cy="23"/>
                  </a:xfrm>
                  <a:custGeom>
                    <a:avLst/>
                    <a:gdLst>
                      <a:gd name="T0" fmla="*/ 5 w 17"/>
                      <a:gd name="T1" fmla="*/ 0 h 23"/>
                      <a:gd name="T2" fmla="*/ 0 w 17"/>
                      <a:gd name="T3" fmla="*/ 19 h 23"/>
                      <a:gd name="T4" fmla="*/ 11 w 17"/>
                      <a:gd name="T5" fmla="*/ 22 h 23"/>
                      <a:gd name="T6" fmla="*/ 12 w 17"/>
                      <a:gd name="T7" fmla="*/ 19 h 23"/>
                      <a:gd name="T8" fmla="*/ 16 w 17"/>
                      <a:gd name="T9" fmla="*/ 2 h 23"/>
                      <a:gd name="T10" fmla="*/ 5 w 17"/>
                      <a:gd name="T11" fmla="*/ 0 h 2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17" h="23">
                        <a:moveTo>
                          <a:pt x="5" y="0"/>
                        </a:moveTo>
                        <a:lnTo>
                          <a:pt x="0" y="19"/>
                        </a:lnTo>
                        <a:lnTo>
                          <a:pt x="11" y="22"/>
                        </a:lnTo>
                        <a:lnTo>
                          <a:pt x="12" y="19"/>
                        </a:lnTo>
                        <a:lnTo>
                          <a:pt x="16" y="2"/>
                        </a:lnTo>
                        <a:lnTo>
                          <a:pt x="5" y="0"/>
                        </a:lnTo>
                      </a:path>
                    </a:pathLst>
                  </a:custGeom>
                  <a:solidFill>
                    <a:srgbClr val="FFFF00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endParaRPr>
                  </a:p>
                </p:txBody>
              </p:sp>
              <p:sp>
                <p:nvSpPr>
                  <p:cNvPr id="4503" name="Freeform 2088"/>
                  <p:cNvSpPr>
                    <a:spLocks/>
                  </p:cNvSpPr>
                  <p:nvPr/>
                </p:nvSpPr>
                <p:spPr bwMode="auto">
                  <a:xfrm>
                    <a:off x="157" y="70235"/>
                    <a:ext cx="17" cy="22"/>
                  </a:xfrm>
                  <a:custGeom>
                    <a:avLst/>
                    <a:gdLst>
                      <a:gd name="T0" fmla="*/ 5 w 17"/>
                      <a:gd name="T1" fmla="*/ 0 h 22"/>
                      <a:gd name="T2" fmla="*/ 0 w 17"/>
                      <a:gd name="T3" fmla="*/ 19 h 22"/>
                      <a:gd name="T4" fmla="*/ 12 w 17"/>
                      <a:gd name="T5" fmla="*/ 21 h 22"/>
                      <a:gd name="T6" fmla="*/ 12 w 17"/>
                      <a:gd name="T7" fmla="*/ 18 h 22"/>
                      <a:gd name="T8" fmla="*/ 16 w 17"/>
                      <a:gd name="T9" fmla="*/ 1 h 22"/>
                      <a:gd name="T10" fmla="*/ 5 w 17"/>
                      <a:gd name="T11" fmla="*/ 0 h 2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17" h="22">
                        <a:moveTo>
                          <a:pt x="5" y="0"/>
                        </a:moveTo>
                        <a:lnTo>
                          <a:pt x="0" y="19"/>
                        </a:lnTo>
                        <a:lnTo>
                          <a:pt x="12" y="21"/>
                        </a:lnTo>
                        <a:lnTo>
                          <a:pt x="12" y="18"/>
                        </a:lnTo>
                        <a:lnTo>
                          <a:pt x="16" y="1"/>
                        </a:lnTo>
                        <a:lnTo>
                          <a:pt x="5" y="0"/>
                        </a:lnTo>
                      </a:path>
                    </a:pathLst>
                  </a:custGeom>
                  <a:solidFill>
                    <a:srgbClr val="FFFF00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endParaRPr>
                  </a:p>
                </p:txBody>
              </p:sp>
              <p:sp>
                <p:nvSpPr>
                  <p:cNvPr id="4504" name="Freeform 2089"/>
                  <p:cNvSpPr>
                    <a:spLocks/>
                  </p:cNvSpPr>
                  <p:nvPr/>
                </p:nvSpPr>
                <p:spPr bwMode="auto">
                  <a:xfrm>
                    <a:off x="174" y="70249"/>
                    <a:ext cx="17" cy="21"/>
                  </a:xfrm>
                  <a:custGeom>
                    <a:avLst/>
                    <a:gdLst>
                      <a:gd name="T0" fmla="*/ 5 w 17"/>
                      <a:gd name="T1" fmla="*/ 0 h 21"/>
                      <a:gd name="T2" fmla="*/ 0 w 17"/>
                      <a:gd name="T3" fmla="*/ 18 h 21"/>
                      <a:gd name="T4" fmla="*/ 11 w 17"/>
                      <a:gd name="T5" fmla="*/ 20 h 21"/>
                      <a:gd name="T6" fmla="*/ 11 w 17"/>
                      <a:gd name="T7" fmla="*/ 17 h 21"/>
                      <a:gd name="T8" fmla="*/ 16 w 17"/>
                      <a:gd name="T9" fmla="*/ 2 h 21"/>
                      <a:gd name="T10" fmla="*/ 5 w 17"/>
                      <a:gd name="T11" fmla="*/ 0 h 21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17" h="21">
                        <a:moveTo>
                          <a:pt x="5" y="0"/>
                        </a:moveTo>
                        <a:lnTo>
                          <a:pt x="0" y="18"/>
                        </a:lnTo>
                        <a:lnTo>
                          <a:pt x="11" y="20"/>
                        </a:lnTo>
                        <a:lnTo>
                          <a:pt x="11" y="17"/>
                        </a:lnTo>
                        <a:lnTo>
                          <a:pt x="16" y="2"/>
                        </a:lnTo>
                        <a:lnTo>
                          <a:pt x="5" y="0"/>
                        </a:lnTo>
                      </a:path>
                    </a:pathLst>
                  </a:custGeom>
                  <a:solidFill>
                    <a:srgbClr val="FFFF00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endParaRPr>
                  </a:p>
                </p:txBody>
              </p:sp>
              <p:sp>
                <p:nvSpPr>
                  <p:cNvPr id="4505" name="Freeform 2090"/>
                  <p:cNvSpPr>
                    <a:spLocks/>
                  </p:cNvSpPr>
                  <p:nvPr/>
                </p:nvSpPr>
                <p:spPr bwMode="auto">
                  <a:xfrm>
                    <a:off x="196" y="70262"/>
                    <a:ext cx="17" cy="24"/>
                  </a:xfrm>
                  <a:custGeom>
                    <a:avLst/>
                    <a:gdLst>
                      <a:gd name="T0" fmla="*/ 4 w 17"/>
                      <a:gd name="T1" fmla="*/ 0 h 24"/>
                      <a:gd name="T2" fmla="*/ 0 w 17"/>
                      <a:gd name="T3" fmla="*/ 20 h 24"/>
                      <a:gd name="T4" fmla="*/ 11 w 17"/>
                      <a:gd name="T5" fmla="*/ 23 h 24"/>
                      <a:gd name="T6" fmla="*/ 12 w 17"/>
                      <a:gd name="T7" fmla="*/ 20 h 24"/>
                      <a:gd name="T8" fmla="*/ 16 w 17"/>
                      <a:gd name="T9" fmla="*/ 2 h 24"/>
                      <a:gd name="T10" fmla="*/ 4 w 17"/>
                      <a:gd name="T11" fmla="*/ 0 h 24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17" h="24">
                        <a:moveTo>
                          <a:pt x="4" y="0"/>
                        </a:moveTo>
                        <a:lnTo>
                          <a:pt x="0" y="20"/>
                        </a:lnTo>
                        <a:lnTo>
                          <a:pt x="11" y="23"/>
                        </a:lnTo>
                        <a:lnTo>
                          <a:pt x="12" y="20"/>
                        </a:lnTo>
                        <a:lnTo>
                          <a:pt x="16" y="2"/>
                        </a:lnTo>
                        <a:lnTo>
                          <a:pt x="4" y="0"/>
                        </a:lnTo>
                      </a:path>
                    </a:pathLst>
                  </a:custGeom>
                  <a:solidFill>
                    <a:srgbClr val="FFFF00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endParaRPr>
                  </a:p>
                </p:txBody>
              </p:sp>
              <p:sp>
                <p:nvSpPr>
                  <p:cNvPr id="4506" name="Freeform 2091"/>
                  <p:cNvSpPr>
                    <a:spLocks/>
                  </p:cNvSpPr>
                  <p:nvPr/>
                </p:nvSpPr>
                <p:spPr bwMode="auto">
                  <a:xfrm>
                    <a:off x="218" y="70280"/>
                    <a:ext cx="17" cy="22"/>
                  </a:xfrm>
                  <a:custGeom>
                    <a:avLst/>
                    <a:gdLst>
                      <a:gd name="T0" fmla="*/ 3 w 17"/>
                      <a:gd name="T1" fmla="*/ 0 h 22"/>
                      <a:gd name="T2" fmla="*/ 0 w 17"/>
                      <a:gd name="T3" fmla="*/ 19 h 22"/>
                      <a:gd name="T4" fmla="*/ 11 w 17"/>
                      <a:gd name="T5" fmla="*/ 21 h 22"/>
                      <a:gd name="T6" fmla="*/ 12 w 17"/>
                      <a:gd name="T7" fmla="*/ 19 h 22"/>
                      <a:gd name="T8" fmla="*/ 16 w 17"/>
                      <a:gd name="T9" fmla="*/ 2 h 22"/>
                      <a:gd name="T10" fmla="*/ 3 w 17"/>
                      <a:gd name="T11" fmla="*/ 0 h 2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17" h="22">
                        <a:moveTo>
                          <a:pt x="3" y="0"/>
                        </a:moveTo>
                        <a:lnTo>
                          <a:pt x="0" y="19"/>
                        </a:lnTo>
                        <a:lnTo>
                          <a:pt x="11" y="21"/>
                        </a:lnTo>
                        <a:lnTo>
                          <a:pt x="12" y="19"/>
                        </a:lnTo>
                        <a:lnTo>
                          <a:pt x="16" y="2"/>
                        </a:lnTo>
                        <a:lnTo>
                          <a:pt x="3" y="0"/>
                        </a:lnTo>
                      </a:path>
                    </a:pathLst>
                  </a:custGeom>
                  <a:solidFill>
                    <a:srgbClr val="FFFF00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endParaRPr>
                  </a:p>
                </p:txBody>
              </p:sp>
              <p:sp>
                <p:nvSpPr>
                  <p:cNvPr id="4507" name="Freeform 2092"/>
                  <p:cNvSpPr>
                    <a:spLocks/>
                  </p:cNvSpPr>
                  <p:nvPr/>
                </p:nvSpPr>
                <p:spPr bwMode="auto">
                  <a:xfrm>
                    <a:off x="239" y="70293"/>
                    <a:ext cx="17" cy="22"/>
                  </a:xfrm>
                  <a:custGeom>
                    <a:avLst/>
                    <a:gdLst>
                      <a:gd name="T0" fmla="*/ 4 w 17"/>
                      <a:gd name="T1" fmla="*/ 0 h 22"/>
                      <a:gd name="T2" fmla="*/ 0 w 17"/>
                      <a:gd name="T3" fmla="*/ 18 h 22"/>
                      <a:gd name="T4" fmla="*/ 10 w 17"/>
                      <a:gd name="T5" fmla="*/ 21 h 22"/>
                      <a:gd name="T6" fmla="*/ 11 w 17"/>
                      <a:gd name="T7" fmla="*/ 19 h 22"/>
                      <a:gd name="T8" fmla="*/ 16 w 17"/>
                      <a:gd name="T9" fmla="*/ 2 h 22"/>
                      <a:gd name="T10" fmla="*/ 4 w 17"/>
                      <a:gd name="T11" fmla="*/ 0 h 2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17" h="22">
                        <a:moveTo>
                          <a:pt x="4" y="0"/>
                        </a:moveTo>
                        <a:lnTo>
                          <a:pt x="0" y="18"/>
                        </a:lnTo>
                        <a:lnTo>
                          <a:pt x="10" y="21"/>
                        </a:lnTo>
                        <a:lnTo>
                          <a:pt x="11" y="19"/>
                        </a:lnTo>
                        <a:lnTo>
                          <a:pt x="16" y="2"/>
                        </a:lnTo>
                        <a:lnTo>
                          <a:pt x="4" y="0"/>
                        </a:lnTo>
                      </a:path>
                    </a:pathLst>
                  </a:custGeom>
                  <a:solidFill>
                    <a:srgbClr val="FFFF00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endParaRPr>
                  </a:p>
                </p:txBody>
              </p:sp>
              <p:sp>
                <p:nvSpPr>
                  <p:cNvPr id="4508" name="Freeform 2093"/>
                  <p:cNvSpPr>
                    <a:spLocks/>
                  </p:cNvSpPr>
                  <p:nvPr/>
                </p:nvSpPr>
                <p:spPr bwMode="auto">
                  <a:xfrm>
                    <a:off x="260" y="70306"/>
                    <a:ext cx="17" cy="27"/>
                  </a:xfrm>
                  <a:custGeom>
                    <a:avLst/>
                    <a:gdLst>
                      <a:gd name="T0" fmla="*/ 4 w 17"/>
                      <a:gd name="T1" fmla="*/ 0 h 27"/>
                      <a:gd name="T2" fmla="*/ 0 w 17"/>
                      <a:gd name="T3" fmla="*/ 23 h 27"/>
                      <a:gd name="T4" fmla="*/ 10 w 17"/>
                      <a:gd name="T5" fmla="*/ 26 h 27"/>
                      <a:gd name="T6" fmla="*/ 12 w 17"/>
                      <a:gd name="T7" fmla="*/ 23 h 27"/>
                      <a:gd name="T8" fmla="*/ 16 w 17"/>
                      <a:gd name="T9" fmla="*/ 3 h 27"/>
                      <a:gd name="T10" fmla="*/ 4 w 17"/>
                      <a:gd name="T11" fmla="*/ 0 h 2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17" h="27">
                        <a:moveTo>
                          <a:pt x="4" y="0"/>
                        </a:moveTo>
                        <a:lnTo>
                          <a:pt x="0" y="23"/>
                        </a:lnTo>
                        <a:lnTo>
                          <a:pt x="10" y="26"/>
                        </a:lnTo>
                        <a:lnTo>
                          <a:pt x="12" y="23"/>
                        </a:lnTo>
                        <a:lnTo>
                          <a:pt x="16" y="3"/>
                        </a:lnTo>
                        <a:lnTo>
                          <a:pt x="4" y="0"/>
                        </a:lnTo>
                      </a:path>
                    </a:pathLst>
                  </a:custGeom>
                  <a:solidFill>
                    <a:srgbClr val="FFFF00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endParaRPr>
                  </a:p>
                </p:txBody>
              </p:sp>
              <p:sp>
                <p:nvSpPr>
                  <p:cNvPr id="4509" name="Freeform 2094"/>
                  <p:cNvSpPr>
                    <a:spLocks/>
                  </p:cNvSpPr>
                  <p:nvPr/>
                </p:nvSpPr>
                <p:spPr bwMode="auto">
                  <a:xfrm>
                    <a:off x="282" y="70323"/>
                    <a:ext cx="17" cy="26"/>
                  </a:xfrm>
                  <a:custGeom>
                    <a:avLst/>
                    <a:gdLst>
                      <a:gd name="T0" fmla="*/ 5 w 17"/>
                      <a:gd name="T1" fmla="*/ 0 h 26"/>
                      <a:gd name="T2" fmla="*/ 0 w 17"/>
                      <a:gd name="T3" fmla="*/ 23 h 26"/>
                      <a:gd name="T4" fmla="*/ 10 w 17"/>
                      <a:gd name="T5" fmla="*/ 25 h 26"/>
                      <a:gd name="T6" fmla="*/ 11 w 17"/>
                      <a:gd name="T7" fmla="*/ 22 h 26"/>
                      <a:gd name="T8" fmla="*/ 16 w 17"/>
                      <a:gd name="T9" fmla="*/ 2 h 26"/>
                      <a:gd name="T10" fmla="*/ 5 w 17"/>
                      <a:gd name="T11" fmla="*/ 0 h 26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17" h="26">
                        <a:moveTo>
                          <a:pt x="5" y="0"/>
                        </a:moveTo>
                        <a:lnTo>
                          <a:pt x="0" y="23"/>
                        </a:lnTo>
                        <a:lnTo>
                          <a:pt x="10" y="25"/>
                        </a:lnTo>
                        <a:lnTo>
                          <a:pt x="11" y="22"/>
                        </a:lnTo>
                        <a:lnTo>
                          <a:pt x="16" y="2"/>
                        </a:lnTo>
                        <a:lnTo>
                          <a:pt x="5" y="0"/>
                        </a:lnTo>
                      </a:path>
                    </a:pathLst>
                  </a:custGeom>
                  <a:solidFill>
                    <a:srgbClr val="FFFF00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endParaRPr>
                  </a:p>
                </p:txBody>
              </p:sp>
              <p:sp>
                <p:nvSpPr>
                  <p:cNvPr id="4510" name="Freeform 2095"/>
                  <p:cNvSpPr>
                    <a:spLocks/>
                  </p:cNvSpPr>
                  <p:nvPr/>
                </p:nvSpPr>
                <p:spPr bwMode="auto">
                  <a:xfrm>
                    <a:off x="300" y="70336"/>
                    <a:ext cx="17" cy="27"/>
                  </a:xfrm>
                  <a:custGeom>
                    <a:avLst/>
                    <a:gdLst>
                      <a:gd name="T0" fmla="*/ 6 w 17"/>
                      <a:gd name="T1" fmla="*/ 0 h 27"/>
                      <a:gd name="T2" fmla="*/ 0 w 17"/>
                      <a:gd name="T3" fmla="*/ 23 h 27"/>
                      <a:gd name="T4" fmla="*/ 9 w 17"/>
                      <a:gd name="T5" fmla="*/ 26 h 27"/>
                      <a:gd name="T6" fmla="*/ 10 w 17"/>
                      <a:gd name="T7" fmla="*/ 23 h 27"/>
                      <a:gd name="T8" fmla="*/ 16 w 17"/>
                      <a:gd name="T9" fmla="*/ 3 h 27"/>
                      <a:gd name="T10" fmla="*/ 6 w 17"/>
                      <a:gd name="T11" fmla="*/ 0 h 2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17" h="27">
                        <a:moveTo>
                          <a:pt x="6" y="0"/>
                        </a:moveTo>
                        <a:lnTo>
                          <a:pt x="0" y="23"/>
                        </a:lnTo>
                        <a:lnTo>
                          <a:pt x="9" y="26"/>
                        </a:lnTo>
                        <a:lnTo>
                          <a:pt x="10" y="23"/>
                        </a:lnTo>
                        <a:lnTo>
                          <a:pt x="16" y="3"/>
                        </a:lnTo>
                        <a:lnTo>
                          <a:pt x="6" y="0"/>
                        </a:lnTo>
                      </a:path>
                    </a:pathLst>
                  </a:custGeom>
                  <a:solidFill>
                    <a:srgbClr val="FFFF00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endParaRPr>
                  </a:p>
                </p:txBody>
              </p:sp>
              <p:grpSp>
                <p:nvGrpSpPr>
                  <p:cNvPr id="4511" name="Group 2096"/>
                  <p:cNvGrpSpPr>
                    <a:grpSpLocks/>
                  </p:cNvGrpSpPr>
                  <p:nvPr/>
                </p:nvGrpSpPr>
                <p:grpSpPr bwMode="auto">
                  <a:xfrm>
                    <a:off x="158" y="70204"/>
                    <a:ext cx="208" cy="173"/>
                    <a:chOff x="158" y="70204"/>
                    <a:chExt cx="208" cy="173"/>
                  </a:xfrm>
                </p:grpSpPr>
                <p:sp>
                  <p:nvSpPr>
                    <p:cNvPr id="4521" name="Freeform 2097"/>
                    <p:cNvSpPr>
                      <a:spLocks/>
                    </p:cNvSpPr>
                    <p:nvPr/>
                  </p:nvSpPr>
                  <p:spPr bwMode="auto">
                    <a:xfrm>
                      <a:off x="158" y="70204"/>
                      <a:ext cx="208" cy="173"/>
                    </a:xfrm>
                    <a:custGeom>
                      <a:avLst/>
                      <a:gdLst>
                        <a:gd name="T0" fmla="*/ 0 w 208"/>
                        <a:gd name="T1" fmla="*/ 22 h 173"/>
                        <a:gd name="T2" fmla="*/ 1 w 208"/>
                        <a:gd name="T3" fmla="*/ 18 h 173"/>
                        <a:gd name="T4" fmla="*/ 3 w 208"/>
                        <a:gd name="T5" fmla="*/ 0 h 173"/>
                        <a:gd name="T6" fmla="*/ 207 w 208"/>
                        <a:gd name="T7" fmla="*/ 141 h 173"/>
                        <a:gd name="T8" fmla="*/ 200 w 208"/>
                        <a:gd name="T9" fmla="*/ 172 h 173"/>
                        <a:gd name="T10" fmla="*/ 196 w 208"/>
                        <a:gd name="T11" fmla="*/ 168 h 173"/>
                        <a:gd name="T12" fmla="*/ 196 w 208"/>
                        <a:gd name="T13" fmla="*/ 165 h 173"/>
                        <a:gd name="T14" fmla="*/ 196 w 208"/>
                        <a:gd name="T15" fmla="*/ 162 h 173"/>
                        <a:gd name="T16" fmla="*/ 200 w 208"/>
                        <a:gd name="T17" fmla="*/ 143 h 173"/>
                        <a:gd name="T18" fmla="*/ 6 w 208"/>
                        <a:gd name="T19" fmla="*/ 6 h 173"/>
                        <a:gd name="T20" fmla="*/ 4 w 208"/>
                        <a:gd name="T21" fmla="*/ 27 h 173"/>
                        <a:gd name="T22" fmla="*/ 0 w 208"/>
                        <a:gd name="T23" fmla="*/ 22 h 173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208" h="173">
                          <a:moveTo>
                            <a:pt x="0" y="22"/>
                          </a:moveTo>
                          <a:lnTo>
                            <a:pt x="1" y="18"/>
                          </a:lnTo>
                          <a:lnTo>
                            <a:pt x="3" y="0"/>
                          </a:lnTo>
                          <a:lnTo>
                            <a:pt x="207" y="141"/>
                          </a:lnTo>
                          <a:lnTo>
                            <a:pt x="200" y="172"/>
                          </a:lnTo>
                          <a:lnTo>
                            <a:pt x="196" y="168"/>
                          </a:lnTo>
                          <a:lnTo>
                            <a:pt x="196" y="165"/>
                          </a:lnTo>
                          <a:lnTo>
                            <a:pt x="196" y="162"/>
                          </a:lnTo>
                          <a:lnTo>
                            <a:pt x="200" y="143"/>
                          </a:lnTo>
                          <a:lnTo>
                            <a:pt x="6" y="6"/>
                          </a:lnTo>
                          <a:lnTo>
                            <a:pt x="4" y="27"/>
                          </a:lnTo>
                          <a:lnTo>
                            <a:pt x="0" y="22"/>
                          </a:lnTo>
                        </a:path>
                      </a:pathLst>
                    </a:custGeom>
                    <a:solidFill>
                      <a:srgbClr val="FFFF00"/>
                    </a:solidFill>
                    <a:ln w="6350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p:txBody>
                </p:sp>
                <p:sp>
                  <p:nvSpPr>
                    <p:cNvPr id="4522" name="Freeform 2098"/>
                    <p:cNvSpPr>
                      <a:spLocks/>
                    </p:cNvSpPr>
                    <p:nvPr/>
                  </p:nvSpPr>
                  <p:spPr bwMode="auto">
                    <a:xfrm>
                      <a:off x="173" y="70218"/>
                      <a:ext cx="17" cy="22"/>
                    </a:xfrm>
                    <a:custGeom>
                      <a:avLst/>
                      <a:gdLst>
                        <a:gd name="T0" fmla="*/ 4 w 17"/>
                        <a:gd name="T1" fmla="*/ 0 h 22"/>
                        <a:gd name="T2" fmla="*/ 0 w 17"/>
                        <a:gd name="T3" fmla="*/ 18 h 22"/>
                        <a:gd name="T4" fmla="*/ 10 w 17"/>
                        <a:gd name="T5" fmla="*/ 21 h 22"/>
                        <a:gd name="T6" fmla="*/ 12 w 17"/>
                        <a:gd name="T7" fmla="*/ 19 h 22"/>
                        <a:gd name="T8" fmla="*/ 16 w 17"/>
                        <a:gd name="T9" fmla="*/ 2 h 22"/>
                        <a:gd name="T10" fmla="*/ 4 w 17"/>
                        <a:gd name="T11" fmla="*/ 0 h 22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0" t="0" r="r" b="b"/>
                      <a:pathLst>
                        <a:path w="17" h="22">
                          <a:moveTo>
                            <a:pt x="4" y="0"/>
                          </a:moveTo>
                          <a:lnTo>
                            <a:pt x="0" y="18"/>
                          </a:lnTo>
                          <a:lnTo>
                            <a:pt x="10" y="21"/>
                          </a:lnTo>
                          <a:lnTo>
                            <a:pt x="12" y="19"/>
                          </a:lnTo>
                          <a:lnTo>
                            <a:pt x="16" y="2"/>
                          </a:lnTo>
                          <a:lnTo>
                            <a:pt x="4" y="0"/>
                          </a:lnTo>
                        </a:path>
                      </a:pathLst>
                    </a:custGeom>
                    <a:solidFill>
                      <a:srgbClr val="FFFF00"/>
                    </a:solidFill>
                    <a:ln w="6350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p:txBody>
                </p:sp>
                <p:sp>
                  <p:nvSpPr>
                    <p:cNvPr id="4523" name="Freeform 2099"/>
                    <p:cNvSpPr>
                      <a:spLocks/>
                    </p:cNvSpPr>
                    <p:nvPr/>
                  </p:nvSpPr>
                  <p:spPr bwMode="auto">
                    <a:xfrm>
                      <a:off x="190" y="70231"/>
                      <a:ext cx="17" cy="23"/>
                    </a:xfrm>
                    <a:custGeom>
                      <a:avLst/>
                      <a:gdLst>
                        <a:gd name="T0" fmla="*/ 5 w 17"/>
                        <a:gd name="T1" fmla="*/ 0 h 23"/>
                        <a:gd name="T2" fmla="*/ 0 w 17"/>
                        <a:gd name="T3" fmla="*/ 19 h 23"/>
                        <a:gd name="T4" fmla="*/ 10 w 17"/>
                        <a:gd name="T5" fmla="*/ 22 h 23"/>
                        <a:gd name="T6" fmla="*/ 11 w 17"/>
                        <a:gd name="T7" fmla="*/ 19 h 23"/>
                        <a:gd name="T8" fmla="*/ 16 w 17"/>
                        <a:gd name="T9" fmla="*/ 1 h 23"/>
                        <a:gd name="T10" fmla="*/ 5 w 17"/>
                        <a:gd name="T11" fmla="*/ 0 h 23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0" t="0" r="r" b="b"/>
                      <a:pathLst>
                        <a:path w="17" h="23">
                          <a:moveTo>
                            <a:pt x="5" y="0"/>
                          </a:moveTo>
                          <a:lnTo>
                            <a:pt x="0" y="19"/>
                          </a:lnTo>
                          <a:lnTo>
                            <a:pt x="10" y="22"/>
                          </a:lnTo>
                          <a:lnTo>
                            <a:pt x="11" y="19"/>
                          </a:lnTo>
                          <a:lnTo>
                            <a:pt x="16" y="1"/>
                          </a:lnTo>
                          <a:lnTo>
                            <a:pt x="5" y="0"/>
                          </a:lnTo>
                        </a:path>
                      </a:pathLst>
                    </a:custGeom>
                    <a:solidFill>
                      <a:srgbClr val="FFFF00"/>
                    </a:solidFill>
                    <a:ln w="6350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p:txBody>
                </p:sp>
                <p:sp>
                  <p:nvSpPr>
                    <p:cNvPr id="4524" name="Freeform 2100"/>
                    <p:cNvSpPr>
                      <a:spLocks/>
                    </p:cNvSpPr>
                    <p:nvPr/>
                  </p:nvSpPr>
                  <p:spPr bwMode="auto">
                    <a:xfrm>
                      <a:off x="208" y="70245"/>
                      <a:ext cx="17" cy="23"/>
                    </a:xfrm>
                    <a:custGeom>
                      <a:avLst/>
                      <a:gdLst>
                        <a:gd name="T0" fmla="*/ 5 w 17"/>
                        <a:gd name="T1" fmla="*/ 0 h 23"/>
                        <a:gd name="T2" fmla="*/ 0 w 17"/>
                        <a:gd name="T3" fmla="*/ 19 h 23"/>
                        <a:gd name="T4" fmla="*/ 12 w 17"/>
                        <a:gd name="T5" fmla="*/ 22 h 23"/>
                        <a:gd name="T6" fmla="*/ 12 w 17"/>
                        <a:gd name="T7" fmla="*/ 20 h 23"/>
                        <a:gd name="T8" fmla="*/ 16 w 17"/>
                        <a:gd name="T9" fmla="*/ 2 h 23"/>
                        <a:gd name="T10" fmla="*/ 5 w 17"/>
                        <a:gd name="T11" fmla="*/ 0 h 23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0" t="0" r="r" b="b"/>
                      <a:pathLst>
                        <a:path w="17" h="23">
                          <a:moveTo>
                            <a:pt x="5" y="0"/>
                          </a:moveTo>
                          <a:lnTo>
                            <a:pt x="0" y="19"/>
                          </a:lnTo>
                          <a:lnTo>
                            <a:pt x="12" y="22"/>
                          </a:lnTo>
                          <a:lnTo>
                            <a:pt x="12" y="20"/>
                          </a:lnTo>
                          <a:lnTo>
                            <a:pt x="16" y="2"/>
                          </a:lnTo>
                          <a:lnTo>
                            <a:pt x="5" y="0"/>
                          </a:lnTo>
                        </a:path>
                      </a:pathLst>
                    </a:custGeom>
                    <a:solidFill>
                      <a:srgbClr val="FFFF00"/>
                    </a:solidFill>
                    <a:ln w="6350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p:txBody>
                </p:sp>
                <p:sp>
                  <p:nvSpPr>
                    <p:cNvPr id="4525" name="Freeform 2101"/>
                    <p:cNvSpPr>
                      <a:spLocks/>
                    </p:cNvSpPr>
                    <p:nvPr/>
                  </p:nvSpPr>
                  <p:spPr bwMode="auto">
                    <a:xfrm>
                      <a:off x="229" y="70259"/>
                      <a:ext cx="17" cy="23"/>
                    </a:xfrm>
                    <a:custGeom>
                      <a:avLst/>
                      <a:gdLst>
                        <a:gd name="T0" fmla="*/ 6 w 17"/>
                        <a:gd name="T1" fmla="*/ 0 h 23"/>
                        <a:gd name="T2" fmla="*/ 0 w 17"/>
                        <a:gd name="T3" fmla="*/ 19 h 23"/>
                        <a:gd name="T4" fmla="*/ 11 w 17"/>
                        <a:gd name="T5" fmla="*/ 22 h 23"/>
                        <a:gd name="T6" fmla="*/ 11 w 17"/>
                        <a:gd name="T7" fmla="*/ 19 h 23"/>
                        <a:gd name="T8" fmla="*/ 16 w 17"/>
                        <a:gd name="T9" fmla="*/ 2 h 23"/>
                        <a:gd name="T10" fmla="*/ 6 w 17"/>
                        <a:gd name="T11" fmla="*/ 0 h 23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0" t="0" r="r" b="b"/>
                      <a:pathLst>
                        <a:path w="17" h="23">
                          <a:moveTo>
                            <a:pt x="6" y="0"/>
                          </a:moveTo>
                          <a:lnTo>
                            <a:pt x="0" y="19"/>
                          </a:lnTo>
                          <a:lnTo>
                            <a:pt x="11" y="22"/>
                          </a:lnTo>
                          <a:lnTo>
                            <a:pt x="11" y="19"/>
                          </a:lnTo>
                          <a:lnTo>
                            <a:pt x="16" y="2"/>
                          </a:lnTo>
                          <a:lnTo>
                            <a:pt x="6" y="0"/>
                          </a:lnTo>
                        </a:path>
                      </a:pathLst>
                    </a:custGeom>
                    <a:solidFill>
                      <a:srgbClr val="FFFF00"/>
                    </a:solidFill>
                    <a:ln w="6350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p:txBody>
                </p:sp>
                <p:sp>
                  <p:nvSpPr>
                    <p:cNvPr id="4526" name="Freeform 2102"/>
                    <p:cNvSpPr>
                      <a:spLocks/>
                    </p:cNvSpPr>
                    <p:nvPr/>
                  </p:nvSpPr>
                  <p:spPr bwMode="auto">
                    <a:xfrm>
                      <a:off x="252" y="70275"/>
                      <a:ext cx="17" cy="23"/>
                    </a:xfrm>
                    <a:custGeom>
                      <a:avLst/>
                      <a:gdLst>
                        <a:gd name="T0" fmla="*/ 5 w 17"/>
                        <a:gd name="T1" fmla="*/ 0 h 23"/>
                        <a:gd name="T2" fmla="*/ 0 w 17"/>
                        <a:gd name="T3" fmla="*/ 19 h 23"/>
                        <a:gd name="T4" fmla="*/ 10 w 17"/>
                        <a:gd name="T5" fmla="*/ 22 h 23"/>
                        <a:gd name="T6" fmla="*/ 12 w 17"/>
                        <a:gd name="T7" fmla="*/ 19 h 23"/>
                        <a:gd name="T8" fmla="*/ 16 w 17"/>
                        <a:gd name="T9" fmla="*/ 2 h 23"/>
                        <a:gd name="T10" fmla="*/ 5 w 17"/>
                        <a:gd name="T11" fmla="*/ 0 h 23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0" t="0" r="r" b="b"/>
                      <a:pathLst>
                        <a:path w="17" h="23">
                          <a:moveTo>
                            <a:pt x="5" y="0"/>
                          </a:moveTo>
                          <a:lnTo>
                            <a:pt x="0" y="19"/>
                          </a:lnTo>
                          <a:lnTo>
                            <a:pt x="10" y="22"/>
                          </a:lnTo>
                          <a:lnTo>
                            <a:pt x="12" y="19"/>
                          </a:lnTo>
                          <a:lnTo>
                            <a:pt x="16" y="2"/>
                          </a:lnTo>
                          <a:lnTo>
                            <a:pt x="5" y="0"/>
                          </a:lnTo>
                        </a:path>
                      </a:pathLst>
                    </a:custGeom>
                    <a:solidFill>
                      <a:srgbClr val="FFFF00"/>
                    </a:solidFill>
                    <a:ln w="6350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p:txBody>
                </p:sp>
                <p:sp>
                  <p:nvSpPr>
                    <p:cNvPr id="4527" name="Freeform 2103"/>
                    <p:cNvSpPr>
                      <a:spLocks/>
                    </p:cNvSpPr>
                    <p:nvPr/>
                  </p:nvSpPr>
                  <p:spPr bwMode="auto">
                    <a:xfrm>
                      <a:off x="272" y="70291"/>
                      <a:ext cx="17" cy="23"/>
                    </a:xfrm>
                    <a:custGeom>
                      <a:avLst/>
                      <a:gdLst>
                        <a:gd name="T0" fmla="*/ 4 w 17"/>
                        <a:gd name="T1" fmla="*/ 0 h 23"/>
                        <a:gd name="T2" fmla="*/ 0 w 17"/>
                        <a:gd name="T3" fmla="*/ 19 h 23"/>
                        <a:gd name="T4" fmla="*/ 12 w 17"/>
                        <a:gd name="T5" fmla="*/ 22 h 23"/>
                        <a:gd name="T6" fmla="*/ 12 w 17"/>
                        <a:gd name="T7" fmla="*/ 19 h 23"/>
                        <a:gd name="T8" fmla="*/ 16 w 17"/>
                        <a:gd name="T9" fmla="*/ 1 h 23"/>
                        <a:gd name="T10" fmla="*/ 4 w 17"/>
                        <a:gd name="T11" fmla="*/ 0 h 23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0" t="0" r="r" b="b"/>
                      <a:pathLst>
                        <a:path w="17" h="23">
                          <a:moveTo>
                            <a:pt x="4" y="0"/>
                          </a:moveTo>
                          <a:lnTo>
                            <a:pt x="0" y="19"/>
                          </a:lnTo>
                          <a:lnTo>
                            <a:pt x="12" y="22"/>
                          </a:lnTo>
                          <a:lnTo>
                            <a:pt x="12" y="19"/>
                          </a:lnTo>
                          <a:lnTo>
                            <a:pt x="16" y="1"/>
                          </a:lnTo>
                          <a:lnTo>
                            <a:pt x="4" y="0"/>
                          </a:lnTo>
                        </a:path>
                      </a:pathLst>
                    </a:custGeom>
                    <a:solidFill>
                      <a:srgbClr val="FFFF00"/>
                    </a:solidFill>
                    <a:ln w="6350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p:txBody>
                </p:sp>
                <p:sp>
                  <p:nvSpPr>
                    <p:cNvPr id="4528" name="Freeform 2104"/>
                    <p:cNvSpPr>
                      <a:spLocks/>
                    </p:cNvSpPr>
                    <p:nvPr/>
                  </p:nvSpPr>
                  <p:spPr bwMode="auto">
                    <a:xfrm>
                      <a:off x="293" y="70303"/>
                      <a:ext cx="17" cy="25"/>
                    </a:xfrm>
                    <a:custGeom>
                      <a:avLst/>
                      <a:gdLst>
                        <a:gd name="T0" fmla="*/ 4 w 17"/>
                        <a:gd name="T1" fmla="*/ 0 h 25"/>
                        <a:gd name="T2" fmla="*/ 0 w 17"/>
                        <a:gd name="T3" fmla="*/ 21 h 25"/>
                        <a:gd name="T4" fmla="*/ 9 w 17"/>
                        <a:gd name="T5" fmla="*/ 24 h 25"/>
                        <a:gd name="T6" fmla="*/ 11 w 17"/>
                        <a:gd name="T7" fmla="*/ 21 h 25"/>
                        <a:gd name="T8" fmla="*/ 16 w 17"/>
                        <a:gd name="T9" fmla="*/ 2 h 25"/>
                        <a:gd name="T10" fmla="*/ 4 w 17"/>
                        <a:gd name="T11" fmla="*/ 0 h 25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0" t="0" r="r" b="b"/>
                      <a:pathLst>
                        <a:path w="17" h="25">
                          <a:moveTo>
                            <a:pt x="4" y="0"/>
                          </a:moveTo>
                          <a:lnTo>
                            <a:pt x="0" y="21"/>
                          </a:lnTo>
                          <a:lnTo>
                            <a:pt x="9" y="24"/>
                          </a:lnTo>
                          <a:lnTo>
                            <a:pt x="11" y="21"/>
                          </a:lnTo>
                          <a:lnTo>
                            <a:pt x="16" y="2"/>
                          </a:lnTo>
                          <a:lnTo>
                            <a:pt x="4" y="0"/>
                          </a:lnTo>
                        </a:path>
                      </a:pathLst>
                    </a:custGeom>
                    <a:solidFill>
                      <a:srgbClr val="FFFF00"/>
                    </a:solidFill>
                    <a:ln w="6350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p:txBody>
                </p:sp>
                <p:sp>
                  <p:nvSpPr>
                    <p:cNvPr id="4529" name="Freeform 2105"/>
                    <p:cNvSpPr>
                      <a:spLocks/>
                    </p:cNvSpPr>
                    <p:nvPr/>
                  </p:nvSpPr>
                  <p:spPr bwMode="auto">
                    <a:xfrm>
                      <a:off x="314" y="70319"/>
                      <a:ext cx="17" cy="26"/>
                    </a:xfrm>
                    <a:custGeom>
                      <a:avLst/>
                      <a:gdLst>
                        <a:gd name="T0" fmla="*/ 5 w 17"/>
                        <a:gd name="T1" fmla="*/ 0 h 26"/>
                        <a:gd name="T2" fmla="*/ 0 w 17"/>
                        <a:gd name="T3" fmla="*/ 22 h 26"/>
                        <a:gd name="T4" fmla="*/ 10 w 17"/>
                        <a:gd name="T5" fmla="*/ 25 h 26"/>
                        <a:gd name="T6" fmla="*/ 10 w 17"/>
                        <a:gd name="T7" fmla="*/ 22 h 26"/>
                        <a:gd name="T8" fmla="*/ 16 w 17"/>
                        <a:gd name="T9" fmla="*/ 1 h 26"/>
                        <a:gd name="T10" fmla="*/ 5 w 17"/>
                        <a:gd name="T11" fmla="*/ 0 h 26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0" t="0" r="r" b="b"/>
                      <a:pathLst>
                        <a:path w="17" h="26">
                          <a:moveTo>
                            <a:pt x="5" y="0"/>
                          </a:moveTo>
                          <a:lnTo>
                            <a:pt x="0" y="22"/>
                          </a:lnTo>
                          <a:lnTo>
                            <a:pt x="10" y="25"/>
                          </a:lnTo>
                          <a:lnTo>
                            <a:pt x="10" y="22"/>
                          </a:lnTo>
                          <a:lnTo>
                            <a:pt x="16" y="1"/>
                          </a:lnTo>
                          <a:lnTo>
                            <a:pt x="5" y="0"/>
                          </a:lnTo>
                        </a:path>
                      </a:pathLst>
                    </a:custGeom>
                    <a:solidFill>
                      <a:srgbClr val="FFFF00"/>
                    </a:solidFill>
                    <a:ln w="6350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p:txBody>
                </p:sp>
                <p:sp>
                  <p:nvSpPr>
                    <p:cNvPr id="4530" name="Freeform 2106"/>
                    <p:cNvSpPr>
                      <a:spLocks/>
                    </p:cNvSpPr>
                    <p:nvPr/>
                  </p:nvSpPr>
                  <p:spPr bwMode="auto">
                    <a:xfrm>
                      <a:off x="334" y="70334"/>
                      <a:ext cx="17" cy="27"/>
                    </a:xfrm>
                    <a:custGeom>
                      <a:avLst/>
                      <a:gdLst>
                        <a:gd name="T0" fmla="*/ 7 w 17"/>
                        <a:gd name="T1" fmla="*/ 0 h 27"/>
                        <a:gd name="T2" fmla="*/ 0 w 17"/>
                        <a:gd name="T3" fmla="*/ 23 h 27"/>
                        <a:gd name="T4" fmla="*/ 9 w 17"/>
                        <a:gd name="T5" fmla="*/ 26 h 27"/>
                        <a:gd name="T6" fmla="*/ 10 w 17"/>
                        <a:gd name="T7" fmla="*/ 23 h 27"/>
                        <a:gd name="T8" fmla="*/ 16 w 17"/>
                        <a:gd name="T9" fmla="*/ 2 h 27"/>
                        <a:gd name="T10" fmla="*/ 7 w 17"/>
                        <a:gd name="T11" fmla="*/ 0 h 27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0" t="0" r="r" b="b"/>
                      <a:pathLst>
                        <a:path w="17" h="27">
                          <a:moveTo>
                            <a:pt x="7" y="0"/>
                          </a:moveTo>
                          <a:lnTo>
                            <a:pt x="0" y="23"/>
                          </a:lnTo>
                          <a:lnTo>
                            <a:pt x="9" y="26"/>
                          </a:lnTo>
                          <a:lnTo>
                            <a:pt x="10" y="23"/>
                          </a:lnTo>
                          <a:lnTo>
                            <a:pt x="16" y="2"/>
                          </a:lnTo>
                          <a:lnTo>
                            <a:pt x="7" y="0"/>
                          </a:lnTo>
                        </a:path>
                      </a:pathLst>
                    </a:custGeom>
                    <a:solidFill>
                      <a:srgbClr val="FFFF00"/>
                    </a:solidFill>
                    <a:ln w="6350" cap="rnd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p:txBody>
                </p:sp>
              </p:grpSp>
              <p:sp>
                <p:nvSpPr>
                  <p:cNvPr id="4512" name="Freeform 2107"/>
                  <p:cNvSpPr>
                    <a:spLocks/>
                  </p:cNvSpPr>
                  <p:nvPr/>
                </p:nvSpPr>
                <p:spPr bwMode="auto">
                  <a:xfrm>
                    <a:off x="124" y="70207"/>
                    <a:ext cx="211" cy="174"/>
                  </a:xfrm>
                  <a:custGeom>
                    <a:avLst/>
                    <a:gdLst>
                      <a:gd name="T0" fmla="*/ 0 w 211"/>
                      <a:gd name="T1" fmla="*/ 22 h 174"/>
                      <a:gd name="T2" fmla="*/ 1 w 211"/>
                      <a:gd name="T3" fmla="*/ 18 h 174"/>
                      <a:gd name="T4" fmla="*/ 3 w 211"/>
                      <a:gd name="T5" fmla="*/ 0 h 174"/>
                      <a:gd name="T6" fmla="*/ 210 w 211"/>
                      <a:gd name="T7" fmla="*/ 141 h 174"/>
                      <a:gd name="T8" fmla="*/ 202 w 211"/>
                      <a:gd name="T9" fmla="*/ 173 h 174"/>
                      <a:gd name="T10" fmla="*/ 198 w 211"/>
                      <a:gd name="T11" fmla="*/ 169 h 174"/>
                      <a:gd name="T12" fmla="*/ 198 w 211"/>
                      <a:gd name="T13" fmla="*/ 165 h 174"/>
                      <a:gd name="T14" fmla="*/ 199 w 211"/>
                      <a:gd name="T15" fmla="*/ 163 h 174"/>
                      <a:gd name="T16" fmla="*/ 203 w 211"/>
                      <a:gd name="T17" fmla="*/ 144 h 174"/>
                      <a:gd name="T18" fmla="*/ 7 w 211"/>
                      <a:gd name="T19" fmla="*/ 7 h 174"/>
                      <a:gd name="T20" fmla="*/ 4 w 211"/>
                      <a:gd name="T21" fmla="*/ 27 h 174"/>
                      <a:gd name="T22" fmla="*/ 0 w 211"/>
                      <a:gd name="T23" fmla="*/ 22 h 174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211" h="174">
                        <a:moveTo>
                          <a:pt x="0" y="22"/>
                        </a:moveTo>
                        <a:lnTo>
                          <a:pt x="1" y="18"/>
                        </a:lnTo>
                        <a:lnTo>
                          <a:pt x="3" y="0"/>
                        </a:lnTo>
                        <a:lnTo>
                          <a:pt x="210" y="141"/>
                        </a:lnTo>
                        <a:lnTo>
                          <a:pt x="202" y="173"/>
                        </a:lnTo>
                        <a:lnTo>
                          <a:pt x="198" y="169"/>
                        </a:lnTo>
                        <a:lnTo>
                          <a:pt x="198" y="165"/>
                        </a:lnTo>
                        <a:lnTo>
                          <a:pt x="199" y="163"/>
                        </a:lnTo>
                        <a:lnTo>
                          <a:pt x="203" y="144"/>
                        </a:lnTo>
                        <a:lnTo>
                          <a:pt x="7" y="7"/>
                        </a:lnTo>
                        <a:lnTo>
                          <a:pt x="4" y="27"/>
                        </a:lnTo>
                        <a:lnTo>
                          <a:pt x="0" y="22"/>
                        </a:lnTo>
                      </a:path>
                    </a:pathLst>
                  </a:custGeom>
                  <a:solidFill>
                    <a:srgbClr val="FFFF00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endParaRPr>
                  </a:p>
                </p:txBody>
              </p:sp>
              <p:sp>
                <p:nvSpPr>
                  <p:cNvPr id="4513" name="Freeform 2108"/>
                  <p:cNvSpPr>
                    <a:spLocks/>
                  </p:cNvSpPr>
                  <p:nvPr/>
                </p:nvSpPr>
                <p:spPr bwMode="auto">
                  <a:xfrm>
                    <a:off x="79" y="70232"/>
                    <a:ext cx="44" cy="50"/>
                  </a:xfrm>
                  <a:custGeom>
                    <a:avLst/>
                    <a:gdLst>
                      <a:gd name="T0" fmla="*/ 34 w 44"/>
                      <a:gd name="T1" fmla="*/ 49 h 50"/>
                      <a:gd name="T2" fmla="*/ 0 w 44"/>
                      <a:gd name="T3" fmla="*/ 21 h 50"/>
                      <a:gd name="T4" fmla="*/ 2 w 44"/>
                      <a:gd name="T5" fmla="*/ 10 h 50"/>
                      <a:gd name="T6" fmla="*/ 10 w 44"/>
                      <a:gd name="T7" fmla="*/ 18 h 50"/>
                      <a:gd name="T8" fmla="*/ 12 w 44"/>
                      <a:gd name="T9" fmla="*/ 7 h 50"/>
                      <a:gd name="T10" fmla="*/ 20 w 44"/>
                      <a:gd name="T11" fmla="*/ 14 h 50"/>
                      <a:gd name="T12" fmla="*/ 23 w 44"/>
                      <a:gd name="T13" fmla="*/ 2 h 50"/>
                      <a:gd name="T14" fmla="*/ 33 w 44"/>
                      <a:gd name="T15" fmla="*/ 10 h 50"/>
                      <a:gd name="T16" fmla="*/ 35 w 44"/>
                      <a:gd name="T17" fmla="*/ 0 h 50"/>
                      <a:gd name="T18" fmla="*/ 43 w 44"/>
                      <a:gd name="T19" fmla="*/ 6 h 5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44" h="50">
                        <a:moveTo>
                          <a:pt x="34" y="49"/>
                        </a:moveTo>
                        <a:lnTo>
                          <a:pt x="0" y="21"/>
                        </a:lnTo>
                        <a:lnTo>
                          <a:pt x="2" y="10"/>
                        </a:lnTo>
                        <a:lnTo>
                          <a:pt x="10" y="18"/>
                        </a:lnTo>
                        <a:lnTo>
                          <a:pt x="12" y="7"/>
                        </a:lnTo>
                        <a:lnTo>
                          <a:pt x="20" y="14"/>
                        </a:lnTo>
                        <a:lnTo>
                          <a:pt x="23" y="2"/>
                        </a:lnTo>
                        <a:lnTo>
                          <a:pt x="33" y="10"/>
                        </a:lnTo>
                        <a:lnTo>
                          <a:pt x="35" y="0"/>
                        </a:lnTo>
                        <a:lnTo>
                          <a:pt x="43" y="6"/>
                        </a:lnTo>
                      </a:path>
                    </a:pathLst>
                  </a:custGeom>
                  <a:solidFill>
                    <a:srgbClr val="B2B2B2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endParaRPr>
                  </a:p>
                </p:txBody>
              </p:sp>
              <p:sp>
                <p:nvSpPr>
                  <p:cNvPr id="4514" name="Freeform 2109"/>
                  <p:cNvSpPr>
                    <a:spLocks/>
                  </p:cNvSpPr>
                  <p:nvPr/>
                </p:nvSpPr>
                <p:spPr bwMode="auto">
                  <a:xfrm>
                    <a:off x="82" y="70242"/>
                    <a:ext cx="17" cy="17"/>
                  </a:xfrm>
                  <a:custGeom>
                    <a:avLst/>
                    <a:gdLst>
                      <a:gd name="T0" fmla="*/ 0 w 17"/>
                      <a:gd name="T1" fmla="*/ 1 h 17"/>
                      <a:gd name="T2" fmla="*/ 16 w 17"/>
                      <a:gd name="T3" fmla="*/ 0 h 17"/>
                      <a:gd name="T4" fmla="*/ 13 w 17"/>
                      <a:gd name="T5" fmla="*/ 16 h 17"/>
                      <a:gd name="T6" fmla="*/ 0 w 17"/>
                      <a:gd name="T7" fmla="*/ 1 h 1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7" h="17">
                        <a:moveTo>
                          <a:pt x="0" y="1"/>
                        </a:moveTo>
                        <a:lnTo>
                          <a:pt x="16" y="0"/>
                        </a:lnTo>
                        <a:lnTo>
                          <a:pt x="13" y="16"/>
                        </a:lnTo>
                        <a:lnTo>
                          <a:pt x="0" y="1"/>
                        </a:lnTo>
                      </a:path>
                    </a:pathLst>
                  </a:custGeom>
                  <a:solidFill>
                    <a:srgbClr val="DDDDDD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endParaRPr>
                  </a:p>
                </p:txBody>
              </p:sp>
              <p:sp>
                <p:nvSpPr>
                  <p:cNvPr id="4515" name="Freeform 2110"/>
                  <p:cNvSpPr>
                    <a:spLocks/>
                  </p:cNvSpPr>
                  <p:nvPr/>
                </p:nvSpPr>
                <p:spPr bwMode="auto">
                  <a:xfrm>
                    <a:off x="91" y="70239"/>
                    <a:ext cx="17" cy="17"/>
                  </a:xfrm>
                  <a:custGeom>
                    <a:avLst/>
                    <a:gdLst>
                      <a:gd name="T0" fmla="*/ 0 w 17"/>
                      <a:gd name="T1" fmla="*/ 2 h 17"/>
                      <a:gd name="T2" fmla="*/ 16 w 17"/>
                      <a:gd name="T3" fmla="*/ 0 h 17"/>
                      <a:gd name="T4" fmla="*/ 13 w 17"/>
                      <a:gd name="T5" fmla="*/ 16 h 17"/>
                      <a:gd name="T6" fmla="*/ 0 w 17"/>
                      <a:gd name="T7" fmla="*/ 2 h 1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7" h="17">
                        <a:moveTo>
                          <a:pt x="0" y="2"/>
                        </a:moveTo>
                        <a:lnTo>
                          <a:pt x="16" y="0"/>
                        </a:lnTo>
                        <a:lnTo>
                          <a:pt x="13" y="16"/>
                        </a:lnTo>
                        <a:lnTo>
                          <a:pt x="0" y="2"/>
                        </a:lnTo>
                      </a:path>
                    </a:pathLst>
                  </a:custGeom>
                  <a:solidFill>
                    <a:srgbClr val="DDDDDD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endParaRPr>
                  </a:p>
                </p:txBody>
              </p:sp>
              <p:sp>
                <p:nvSpPr>
                  <p:cNvPr id="4516" name="Freeform 2111"/>
                  <p:cNvSpPr>
                    <a:spLocks/>
                  </p:cNvSpPr>
                  <p:nvPr/>
                </p:nvSpPr>
                <p:spPr bwMode="auto">
                  <a:xfrm>
                    <a:off x="104" y="70235"/>
                    <a:ext cx="17" cy="17"/>
                  </a:xfrm>
                  <a:custGeom>
                    <a:avLst/>
                    <a:gdLst>
                      <a:gd name="T0" fmla="*/ 0 w 17"/>
                      <a:gd name="T1" fmla="*/ 2 h 17"/>
                      <a:gd name="T2" fmla="*/ 16 w 17"/>
                      <a:gd name="T3" fmla="*/ 0 h 17"/>
                      <a:gd name="T4" fmla="*/ 12 w 17"/>
                      <a:gd name="T5" fmla="*/ 16 h 17"/>
                      <a:gd name="T6" fmla="*/ 0 w 17"/>
                      <a:gd name="T7" fmla="*/ 2 h 1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7" h="17">
                        <a:moveTo>
                          <a:pt x="0" y="2"/>
                        </a:moveTo>
                        <a:lnTo>
                          <a:pt x="16" y="0"/>
                        </a:lnTo>
                        <a:lnTo>
                          <a:pt x="12" y="16"/>
                        </a:lnTo>
                        <a:lnTo>
                          <a:pt x="0" y="2"/>
                        </a:lnTo>
                      </a:path>
                    </a:pathLst>
                  </a:custGeom>
                  <a:solidFill>
                    <a:srgbClr val="DDDDDD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endParaRPr>
                  </a:p>
                </p:txBody>
              </p:sp>
              <p:sp>
                <p:nvSpPr>
                  <p:cNvPr id="4517" name="Freeform 2112"/>
                  <p:cNvSpPr>
                    <a:spLocks/>
                  </p:cNvSpPr>
                  <p:nvPr/>
                </p:nvSpPr>
                <p:spPr bwMode="auto">
                  <a:xfrm>
                    <a:off x="113" y="70231"/>
                    <a:ext cx="17" cy="17"/>
                  </a:xfrm>
                  <a:custGeom>
                    <a:avLst/>
                    <a:gdLst>
                      <a:gd name="T0" fmla="*/ 0 w 17"/>
                      <a:gd name="T1" fmla="*/ 1 h 17"/>
                      <a:gd name="T2" fmla="*/ 16 w 17"/>
                      <a:gd name="T3" fmla="*/ 0 h 17"/>
                      <a:gd name="T4" fmla="*/ 13 w 17"/>
                      <a:gd name="T5" fmla="*/ 16 h 17"/>
                      <a:gd name="T6" fmla="*/ 0 w 17"/>
                      <a:gd name="T7" fmla="*/ 1 h 1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7" h="17">
                        <a:moveTo>
                          <a:pt x="0" y="1"/>
                        </a:moveTo>
                        <a:lnTo>
                          <a:pt x="16" y="0"/>
                        </a:lnTo>
                        <a:lnTo>
                          <a:pt x="13" y="16"/>
                        </a:lnTo>
                        <a:lnTo>
                          <a:pt x="0" y="1"/>
                        </a:lnTo>
                      </a:path>
                    </a:pathLst>
                  </a:custGeom>
                  <a:solidFill>
                    <a:srgbClr val="DDDDDD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endParaRPr>
                  </a:p>
                </p:txBody>
              </p:sp>
              <p:sp>
                <p:nvSpPr>
                  <p:cNvPr id="4518" name="Freeform 2113"/>
                  <p:cNvSpPr>
                    <a:spLocks/>
                  </p:cNvSpPr>
                  <p:nvPr/>
                </p:nvSpPr>
                <p:spPr bwMode="auto">
                  <a:xfrm>
                    <a:off x="180" y="70280"/>
                    <a:ext cx="32" cy="45"/>
                  </a:xfrm>
                  <a:custGeom>
                    <a:avLst/>
                    <a:gdLst>
                      <a:gd name="T0" fmla="*/ 6 w 32"/>
                      <a:gd name="T1" fmla="*/ 0 h 45"/>
                      <a:gd name="T2" fmla="*/ 0 w 32"/>
                      <a:gd name="T3" fmla="*/ 25 h 45"/>
                      <a:gd name="T4" fmla="*/ 25 w 32"/>
                      <a:gd name="T5" fmla="*/ 44 h 45"/>
                      <a:gd name="T6" fmla="*/ 31 w 32"/>
                      <a:gd name="T7" fmla="*/ 22 h 45"/>
                      <a:gd name="T8" fmla="*/ 5 w 32"/>
                      <a:gd name="T9" fmla="*/ 5 h 4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2" h="45">
                        <a:moveTo>
                          <a:pt x="6" y="0"/>
                        </a:moveTo>
                        <a:lnTo>
                          <a:pt x="0" y="25"/>
                        </a:lnTo>
                        <a:lnTo>
                          <a:pt x="25" y="44"/>
                        </a:lnTo>
                        <a:lnTo>
                          <a:pt x="31" y="22"/>
                        </a:lnTo>
                        <a:lnTo>
                          <a:pt x="5" y="5"/>
                        </a:lnTo>
                      </a:path>
                    </a:pathLst>
                  </a:custGeom>
                  <a:solidFill>
                    <a:srgbClr val="B2B2B2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endParaRPr>
                  </a:p>
                </p:txBody>
              </p:sp>
              <p:sp>
                <p:nvSpPr>
                  <p:cNvPr id="4519" name="Freeform 2114"/>
                  <p:cNvSpPr>
                    <a:spLocks/>
                  </p:cNvSpPr>
                  <p:nvPr/>
                </p:nvSpPr>
                <p:spPr bwMode="auto">
                  <a:xfrm>
                    <a:off x="205" y="70306"/>
                    <a:ext cx="23" cy="23"/>
                  </a:xfrm>
                  <a:custGeom>
                    <a:avLst/>
                    <a:gdLst>
                      <a:gd name="T0" fmla="*/ 0 w 23"/>
                      <a:gd name="T1" fmla="*/ 18 h 23"/>
                      <a:gd name="T2" fmla="*/ 17 w 23"/>
                      <a:gd name="T3" fmla="*/ 22 h 23"/>
                      <a:gd name="T4" fmla="*/ 22 w 23"/>
                      <a:gd name="T5" fmla="*/ 3 h 23"/>
                      <a:gd name="T6" fmla="*/ 5 w 23"/>
                      <a:gd name="T7" fmla="*/ 0 h 23"/>
                      <a:gd name="T8" fmla="*/ 0 w 23"/>
                      <a:gd name="T9" fmla="*/ 18 h 2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3" h="23">
                        <a:moveTo>
                          <a:pt x="0" y="18"/>
                        </a:moveTo>
                        <a:lnTo>
                          <a:pt x="17" y="22"/>
                        </a:lnTo>
                        <a:lnTo>
                          <a:pt x="22" y="3"/>
                        </a:lnTo>
                        <a:lnTo>
                          <a:pt x="5" y="0"/>
                        </a:lnTo>
                        <a:lnTo>
                          <a:pt x="0" y="18"/>
                        </a:lnTo>
                      </a:path>
                    </a:pathLst>
                  </a:custGeom>
                  <a:solidFill>
                    <a:srgbClr val="DDDDDD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endParaRPr>
                  </a:p>
                </p:txBody>
              </p:sp>
              <p:sp>
                <p:nvSpPr>
                  <p:cNvPr id="4520" name="Freeform 2115"/>
                  <p:cNvSpPr>
                    <a:spLocks/>
                  </p:cNvSpPr>
                  <p:nvPr/>
                </p:nvSpPr>
                <p:spPr bwMode="auto">
                  <a:xfrm>
                    <a:off x="187" y="70277"/>
                    <a:ext cx="43" cy="33"/>
                  </a:xfrm>
                  <a:custGeom>
                    <a:avLst/>
                    <a:gdLst>
                      <a:gd name="T0" fmla="*/ 0 w 43"/>
                      <a:gd name="T1" fmla="*/ 0 h 33"/>
                      <a:gd name="T2" fmla="*/ 0 w 43"/>
                      <a:gd name="T3" fmla="*/ 8 h 33"/>
                      <a:gd name="T4" fmla="*/ 24 w 43"/>
                      <a:gd name="T5" fmla="*/ 28 h 33"/>
                      <a:gd name="T6" fmla="*/ 42 w 43"/>
                      <a:gd name="T7" fmla="*/ 32 h 33"/>
                      <a:gd name="T8" fmla="*/ 0 w 43"/>
                      <a:gd name="T9" fmla="*/ 0 h 3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3" h="33">
                        <a:moveTo>
                          <a:pt x="0" y="0"/>
                        </a:moveTo>
                        <a:lnTo>
                          <a:pt x="0" y="8"/>
                        </a:lnTo>
                        <a:lnTo>
                          <a:pt x="24" y="28"/>
                        </a:lnTo>
                        <a:lnTo>
                          <a:pt x="42" y="32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DDDDDD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endParaRPr>
                  </a:p>
                </p:txBody>
              </p:sp>
            </p:grpSp>
            <p:grpSp>
              <p:nvGrpSpPr>
                <p:cNvPr id="4492" name="Group 2116"/>
                <p:cNvGrpSpPr>
                  <a:grpSpLocks/>
                </p:cNvGrpSpPr>
                <p:nvPr/>
              </p:nvGrpSpPr>
              <p:grpSpPr bwMode="auto">
                <a:xfrm>
                  <a:off x="310" y="70375"/>
                  <a:ext cx="84" cy="93"/>
                  <a:chOff x="310" y="70375"/>
                  <a:chExt cx="84" cy="93"/>
                </a:xfrm>
              </p:grpSpPr>
              <p:sp>
                <p:nvSpPr>
                  <p:cNvPr id="4493" name="Freeform 2117"/>
                  <p:cNvSpPr>
                    <a:spLocks/>
                  </p:cNvSpPr>
                  <p:nvPr/>
                </p:nvSpPr>
                <p:spPr bwMode="auto">
                  <a:xfrm>
                    <a:off x="310" y="70380"/>
                    <a:ext cx="47" cy="88"/>
                  </a:xfrm>
                  <a:custGeom>
                    <a:avLst/>
                    <a:gdLst>
                      <a:gd name="T0" fmla="*/ 14 w 47"/>
                      <a:gd name="T1" fmla="*/ 0 h 88"/>
                      <a:gd name="T2" fmla="*/ 27 w 47"/>
                      <a:gd name="T3" fmla="*/ 8 h 88"/>
                      <a:gd name="T4" fmla="*/ 22 w 47"/>
                      <a:gd name="T5" fmla="*/ 30 h 88"/>
                      <a:gd name="T6" fmla="*/ 36 w 47"/>
                      <a:gd name="T7" fmla="*/ 39 h 88"/>
                      <a:gd name="T8" fmla="*/ 32 w 47"/>
                      <a:gd name="T9" fmla="*/ 57 h 88"/>
                      <a:gd name="T10" fmla="*/ 46 w 47"/>
                      <a:gd name="T11" fmla="*/ 65 h 88"/>
                      <a:gd name="T12" fmla="*/ 42 w 47"/>
                      <a:gd name="T13" fmla="*/ 87 h 88"/>
                      <a:gd name="T14" fmla="*/ 0 w 47"/>
                      <a:gd name="T15" fmla="*/ 58 h 88"/>
                      <a:gd name="T16" fmla="*/ 14 w 47"/>
                      <a:gd name="T17" fmla="*/ 0 h 88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47" h="88">
                        <a:moveTo>
                          <a:pt x="14" y="0"/>
                        </a:moveTo>
                        <a:lnTo>
                          <a:pt x="27" y="8"/>
                        </a:lnTo>
                        <a:lnTo>
                          <a:pt x="22" y="30"/>
                        </a:lnTo>
                        <a:lnTo>
                          <a:pt x="36" y="39"/>
                        </a:lnTo>
                        <a:lnTo>
                          <a:pt x="32" y="57"/>
                        </a:lnTo>
                        <a:lnTo>
                          <a:pt x="46" y="65"/>
                        </a:lnTo>
                        <a:lnTo>
                          <a:pt x="42" y="87"/>
                        </a:lnTo>
                        <a:lnTo>
                          <a:pt x="0" y="58"/>
                        </a:lnTo>
                        <a:lnTo>
                          <a:pt x="14" y="0"/>
                        </a:lnTo>
                      </a:path>
                    </a:pathLst>
                  </a:custGeom>
                  <a:solidFill>
                    <a:srgbClr val="B2B2B2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endParaRPr>
                  </a:p>
                </p:txBody>
              </p:sp>
              <p:sp>
                <p:nvSpPr>
                  <p:cNvPr id="4494" name="Freeform 2118"/>
                  <p:cNvSpPr>
                    <a:spLocks/>
                  </p:cNvSpPr>
                  <p:nvPr/>
                </p:nvSpPr>
                <p:spPr bwMode="auto">
                  <a:xfrm>
                    <a:off x="333" y="70384"/>
                    <a:ext cx="43" cy="28"/>
                  </a:xfrm>
                  <a:custGeom>
                    <a:avLst/>
                    <a:gdLst>
                      <a:gd name="T0" fmla="*/ 4 w 43"/>
                      <a:gd name="T1" fmla="*/ 5 h 28"/>
                      <a:gd name="T2" fmla="*/ 42 w 43"/>
                      <a:gd name="T3" fmla="*/ 0 h 28"/>
                      <a:gd name="T4" fmla="*/ 37 w 43"/>
                      <a:gd name="T5" fmla="*/ 20 h 28"/>
                      <a:gd name="T6" fmla="*/ 0 w 43"/>
                      <a:gd name="T7" fmla="*/ 27 h 28"/>
                      <a:gd name="T8" fmla="*/ 4 w 43"/>
                      <a:gd name="T9" fmla="*/ 5 h 2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3" h="28">
                        <a:moveTo>
                          <a:pt x="4" y="5"/>
                        </a:moveTo>
                        <a:lnTo>
                          <a:pt x="42" y="0"/>
                        </a:lnTo>
                        <a:lnTo>
                          <a:pt x="37" y="20"/>
                        </a:lnTo>
                        <a:lnTo>
                          <a:pt x="0" y="27"/>
                        </a:lnTo>
                        <a:lnTo>
                          <a:pt x="4" y="5"/>
                        </a:lnTo>
                      </a:path>
                    </a:pathLst>
                  </a:custGeom>
                  <a:solidFill>
                    <a:srgbClr val="DDDDDD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endParaRPr>
                  </a:p>
                </p:txBody>
              </p:sp>
              <p:sp>
                <p:nvSpPr>
                  <p:cNvPr id="4495" name="Freeform 2119"/>
                  <p:cNvSpPr>
                    <a:spLocks/>
                  </p:cNvSpPr>
                  <p:nvPr/>
                </p:nvSpPr>
                <p:spPr bwMode="auto">
                  <a:xfrm>
                    <a:off x="343" y="70414"/>
                    <a:ext cx="41" cy="24"/>
                  </a:xfrm>
                  <a:custGeom>
                    <a:avLst/>
                    <a:gdLst>
                      <a:gd name="T0" fmla="*/ 0 w 41"/>
                      <a:gd name="T1" fmla="*/ 23 h 24"/>
                      <a:gd name="T2" fmla="*/ 36 w 41"/>
                      <a:gd name="T3" fmla="*/ 15 h 24"/>
                      <a:gd name="T4" fmla="*/ 40 w 41"/>
                      <a:gd name="T5" fmla="*/ 0 h 24"/>
                      <a:gd name="T6" fmla="*/ 3 w 41"/>
                      <a:gd name="T7" fmla="*/ 6 h 24"/>
                      <a:gd name="T8" fmla="*/ 0 w 41"/>
                      <a:gd name="T9" fmla="*/ 23 h 2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1" h="24">
                        <a:moveTo>
                          <a:pt x="0" y="23"/>
                        </a:moveTo>
                        <a:lnTo>
                          <a:pt x="36" y="15"/>
                        </a:lnTo>
                        <a:lnTo>
                          <a:pt x="40" y="0"/>
                        </a:lnTo>
                        <a:lnTo>
                          <a:pt x="3" y="6"/>
                        </a:lnTo>
                        <a:lnTo>
                          <a:pt x="0" y="23"/>
                        </a:lnTo>
                      </a:path>
                    </a:pathLst>
                  </a:custGeom>
                  <a:solidFill>
                    <a:srgbClr val="DDDDDD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endParaRPr>
                  </a:p>
                </p:txBody>
              </p:sp>
              <p:sp>
                <p:nvSpPr>
                  <p:cNvPr id="4496" name="Freeform 2120"/>
                  <p:cNvSpPr>
                    <a:spLocks/>
                  </p:cNvSpPr>
                  <p:nvPr/>
                </p:nvSpPr>
                <p:spPr bwMode="auto">
                  <a:xfrm>
                    <a:off x="352" y="70438"/>
                    <a:ext cx="42" cy="30"/>
                  </a:xfrm>
                  <a:custGeom>
                    <a:avLst/>
                    <a:gdLst>
                      <a:gd name="T0" fmla="*/ 0 w 42"/>
                      <a:gd name="T1" fmla="*/ 29 h 30"/>
                      <a:gd name="T2" fmla="*/ 35 w 42"/>
                      <a:gd name="T3" fmla="*/ 19 h 30"/>
                      <a:gd name="T4" fmla="*/ 41 w 42"/>
                      <a:gd name="T5" fmla="*/ 0 h 30"/>
                      <a:gd name="T6" fmla="*/ 4 w 42"/>
                      <a:gd name="T7" fmla="*/ 7 h 30"/>
                      <a:gd name="T8" fmla="*/ 0 w 42"/>
                      <a:gd name="T9" fmla="*/ 29 h 3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2" h="30">
                        <a:moveTo>
                          <a:pt x="0" y="29"/>
                        </a:moveTo>
                        <a:lnTo>
                          <a:pt x="35" y="19"/>
                        </a:lnTo>
                        <a:lnTo>
                          <a:pt x="41" y="0"/>
                        </a:lnTo>
                        <a:lnTo>
                          <a:pt x="4" y="7"/>
                        </a:lnTo>
                        <a:lnTo>
                          <a:pt x="0" y="29"/>
                        </a:lnTo>
                      </a:path>
                    </a:pathLst>
                  </a:custGeom>
                  <a:solidFill>
                    <a:srgbClr val="DDDDDD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endParaRPr>
                  </a:p>
                </p:txBody>
              </p:sp>
              <p:sp>
                <p:nvSpPr>
                  <p:cNvPr id="4497" name="Freeform 2121"/>
                  <p:cNvSpPr>
                    <a:spLocks/>
                  </p:cNvSpPr>
                  <p:nvPr/>
                </p:nvSpPr>
                <p:spPr bwMode="auto">
                  <a:xfrm>
                    <a:off x="323" y="70375"/>
                    <a:ext cx="53" cy="17"/>
                  </a:xfrm>
                  <a:custGeom>
                    <a:avLst/>
                    <a:gdLst>
                      <a:gd name="T0" fmla="*/ 0 w 53"/>
                      <a:gd name="T1" fmla="*/ 6 h 17"/>
                      <a:gd name="T2" fmla="*/ 13 w 53"/>
                      <a:gd name="T3" fmla="*/ 16 h 17"/>
                      <a:gd name="T4" fmla="*/ 52 w 53"/>
                      <a:gd name="T5" fmla="*/ 9 h 17"/>
                      <a:gd name="T6" fmla="*/ 38 w 53"/>
                      <a:gd name="T7" fmla="*/ 0 h 17"/>
                      <a:gd name="T8" fmla="*/ 0 w 53"/>
                      <a:gd name="T9" fmla="*/ 4 h 1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53" h="17">
                        <a:moveTo>
                          <a:pt x="0" y="6"/>
                        </a:moveTo>
                        <a:lnTo>
                          <a:pt x="13" y="16"/>
                        </a:lnTo>
                        <a:lnTo>
                          <a:pt x="52" y="9"/>
                        </a:lnTo>
                        <a:lnTo>
                          <a:pt x="38" y="0"/>
                        </a:lnTo>
                        <a:lnTo>
                          <a:pt x="0" y="4"/>
                        </a:lnTo>
                      </a:path>
                    </a:pathLst>
                  </a:custGeom>
                  <a:solidFill>
                    <a:srgbClr val="DDDDDD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endParaRPr>
                  </a:p>
                </p:txBody>
              </p:sp>
              <p:sp>
                <p:nvSpPr>
                  <p:cNvPr id="4498" name="Freeform 2122"/>
                  <p:cNvSpPr>
                    <a:spLocks/>
                  </p:cNvSpPr>
                  <p:nvPr/>
                </p:nvSpPr>
                <p:spPr bwMode="auto">
                  <a:xfrm>
                    <a:off x="333" y="70406"/>
                    <a:ext cx="52" cy="17"/>
                  </a:xfrm>
                  <a:custGeom>
                    <a:avLst/>
                    <a:gdLst>
                      <a:gd name="T0" fmla="*/ 0 w 52"/>
                      <a:gd name="T1" fmla="*/ 7 h 17"/>
                      <a:gd name="T2" fmla="*/ 13 w 52"/>
                      <a:gd name="T3" fmla="*/ 16 h 17"/>
                      <a:gd name="T4" fmla="*/ 51 w 52"/>
                      <a:gd name="T5" fmla="*/ 9 h 17"/>
                      <a:gd name="T6" fmla="*/ 38 w 52"/>
                      <a:gd name="T7" fmla="*/ 0 h 17"/>
                      <a:gd name="T8" fmla="*/ 0 w 52"/>
                      <a:gd name="T9" fmla="*/ 5 h 1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52" h="17">
                        <a:moveTo>
                          <a:pt x="0" y="7"/>
                        </a:moveTo>
                        <a:lnTo>
                          <a:pt x="13" y="16"/>
                        </a:lnTo>
                        <a:lnTo>
                          <a:pt x="51" y="9"/>
                        </a:lnTo>
                        <a:lnTo>
                          <a:pt x="38" y="0"/>
                        </a:lnTo>
                        <a:lnTo>
                          <a:pt x="0" y="5"/>
                        </a:lnTo>
                      </a:path>
                    </a:pathLst>
                  </a:custGeom>
                  <a:solidFill>
                    <a:srgbClr val="DDDDDD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endParaRPr>
                  </a:p>
                </p:txBody>
              </p:sp>
              <p:sp>
                <p:nvSpPr>
                  <p:cNvPr id="4499" name="Freeform 2123"/>
                  <p:cNvSpPr>
                    <a:spLocks/>
                  </p:cNvSpPr>
                  <p:nvPr/>
                </p:nvSpPr>
                <p:spPr bwMode="auto">
                  <a:xfrm>
                    <a:off x="343" y="70431"/>
                    <a:ext cx="51" cy="17"/>
                  </a:xfrm>
                  <a:custGeom>
                    <a:avLst/>
                    <a:gdLst>
                      <a:gd name="T0" fmla="*/ 0 w 51"/>
                      <a:gd name="T1" fmla="*/ 7 h 17"/>
                      <a:gd name="T2" fmla="*/ 13 w 51"/>
                      <a:gd name="T3" fmla="*/ 16 h 17"/>
                      <a:gd name="T4" fmla="*/ 50 w 51"/>
                      <a:gd name="T5" fmla="*/ 9 h 17"/>
                      <a:gd name="T6" fmla="*/ 37 w 51"/>
                      <a:gd name="T7" fmla="*/ 0 h 17"/>
                      <a:gd name="T8" fmla="*/ 0 w 51"/>
                      <a:gd name="T9" fmla="*/ 7 h 1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51" h="17">
                        <a:moveTo>
                          <a:pt x="0" y="7"/>
                        </a:moveTo>
                        <a:lnTo>
                          <a:pt x="13" y="16"/>
                        </a:lnTo>
                        <a:lnTo>
                          <a:pt x="50" y="9"/>
                        </a:lnTo>
                        <a:lnTo>
                          <a:pt x="37" y="0"/>
                        </a:lnTo>
                        <a:lnTo>
                          <a:pt x="0" y="7"/>
                        </a:lnTo>
                      </a:path>
                    </a:pathLst>
                  </a:custGeom>
                  <a:solidFill>
                    <a:srgbClr val="DDDDDD"/>
                  </a:solidFill>
                  <a:ln w="635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endParaRPr>
                  </a:p>
                </p:txBody>
              </p:sp>
            </p:grpSp>
          </p:grpSp>
          <p:sp>
            <p:nvSpPr>
              <p:cNvPr id="4465" name="Oval 2124"/>
              <p:cNvSpPr>
                <a:spLocks noChangeArrowheads="1"/>
              </p:cNvSpPr>
              <p:nvPr/>
            </p:nvSpPr>
            <p:spPr bwMode="auto">
              <a:xfrm rot="780000">
                <a:off x="191" y="70346"/>
                <a:ext cx="32" cy="0"/>
              </a:xfrm>
              <a:prstGeom prst="ellipse">
                <a:avLst/>
              </a:prstGeom>
              <a:solidFill>
                <a:srgbClr val="DDDDDD"/>
              </a:solidFill>
              <a:ln w="6350">
                <a:solidFill>
                  <a:srgbClr val="DDDDD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4466" name="Freeform 2125"/>
              <p:cNvSpPr>
                <a:spLocks/>
              </p:cNvSpPr>
              <p:nvPr/>
            </p:nvSpPr>
            <p:spPr bwMode="auto">
              <a:xfrm>
                <a:off x="98" y="70325"/>
                <a:ext cx="88" cy="22"/>
              </a:xfrm>
              <a:custGeom>
                <a:avLst/>
                <a:gdLst>
                  <a:gd name="T0" fmla="*/ 87 w 88"/>
                  <a:gd name="T1" fmla="*/ 21 h 22"/>
                  <a:gd name="T2" fmla="*/ 0 w 88"/>
                  <a:gd name="T3" fmla="*/ 7 h 22"/>
                  <a:gd name="T4" fmla="*/ 0 w 88"/>
                  <a:gd name="T5" fmla="*/ 0 h 22"/>
                  <a:gd name="T6" fmla="*/ 85 w 88"/>
                  <a:gd name="T7" fmla="*/ 16 h 22"/>
                  <a:gd name="T8" fmla="*/ 87 w 88"/>
                  <a:gd name="T9" fmla="*/ 21 h 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8" h="22">
                    <a:moveTo>
                      <a:pt x="87" y="21"/>
                    </a:moveTo>
                    <a:lnTo>
                      <a:pt x="0" y="7"/>
                    </a:lnTo>
                    <a:lnTo>
                      <a:pt x="0" y="0"/>
                    </a:lnTo>
                    <a:lnTo>
                      <a:pt x="85" y="16"/>
                    </a:lnTo>
                    <a:lnTo>
                      <a:pt x="87" y="21"/>
                    </a:lnTo>
                  </a:path>
                </a:pathLst>
              </a:custGeom>
              <a:solidFill>
                <a:srgbClr val="DDDDDD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4467" name="Freeform 2126"/>
              <p:cNvSpPr>
                <a:spLocks/>
              </p:cNvSpPr>
              <p:nvPr/>
            </p:nvSpPr>
            <p:spPr bwMode="auto">
              <a:xfrm>
                <a:off x="100" y="70314"/>
                <a:ext cx="89" cy="23"/>
              </a:xfrm>
              <a:custGeom>
                <a:avLst/>
                <a:gdLst>
                  <a:gd name="T0" fmla="*/ 88 w 89"/>
                  <a:gd name="T1" fmla="*/ 22 h 23"/>
                  <a:gd name="T2" fmla="*/ 0 w 89"/>
                  <a:gd name="T3" fmla="*/ 8 h 23"/>
                  <a:gd name="T4" fmla="*/ 0 w 89"/>
                  <a:gd name="T5" fmla="*/ 0 h 23"/>
                  <a:gd name="T6" fmla="*/ 87 w 89"/>
                  <a:gd name="T7" fmla="*/ 16 h 23"/>
                  <a:gd name="T8" fmla="*/ 88 w 89"/>
                  <a:gd name="T9" fmla="*/ 22 h 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9" h="23">
                    <a:moveTo>
                      <a:pt x="88" y="22"/>
                    </a:moveTo>
                    <a:lnTo>
                      <a:pt x="0" y="8"/>
                    </a:lnTo>
                    <a:lnTo>
                      <a:pt x="0" y="0"/>
                    </a:lnTo>
                    <a:lnTo>
                      <a:pt x="87" y="16"/>
                    </a:lnTo>
                    <a:lnTo>
                      <a:pt x="88" y="22"/>
                    </a:lnTo>
                  </a:path>
                </a:pathLst>
              </a:custGeom>
              <a:solidFill>
                <a:srgbClr val="DDDDDD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4468" name="Freeform 2127"/>
              <p:cNvSpPr>
                <a:spLocks/>
              </p:cNvSpPr>
              <p:nvPr/>
            </p:nvSpPr>
            <p:spPr bwMode="auto">
              <a:xfrm>
                <a:off x="111" y="70306"/>
                <a:ext cx="78" cy="20"/>
              </a:xfrm>
              <a:custGeom>
                <a:avLst/>
                <a:gdLst>
                  <a:gd name="T0" fmla="*/ 77 w 78"/>
                  <a:gd name="T1" fmla="*/ 19 h 20"/>
                  <a:gd name="T2" fmla="*/ 0 w 78"/>
                  <a:gd name="T3" fmla="*/ 6 h 20"/>
                  <a:gd name="T4" fmla="*/ 1 w 78"/>
                  <a:gd name="T5" fmla="*/ 0 h 20"/>
                  <a:gd name="T6" fmla="*/ 77 w 78"/>
                  <a:gd name="T7" fmla="*/ 13 h 20"/>
                  <a:gd name="T8" fmla="*/ 77 w 78"/>
                  <a:gd name="T9" fmla="*/ 19 h 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8" h="20">
                    <a:moveTo>
                      <a:pt x="77" y="19"/>
                    </a:moveTo>
                    <a:lnTo>
                      <a:pt x="0" y="6"/>
                    </a:lnTo>
                    <a:lnTo>
                      <a:pt x="1" y="0"/>
                    </a:lnTo>
                    <a:lnTo>
                      <a:pt x="77" y="13"/>
                    </a:lnTo>
                    <a:lnTo>
                      <a:pt x="77" y="19"/>
                    </a:lnTo>
                  </a:path>
                </a:pathLst>
              </a:custGeom>
              <a:solidFill>
                <a:srgbClr val="DDDDDD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4469" name="Freeform 2128"/>
              <p:cNvSpPr>
                <a:spLocks/>
              </p:cNvSpPr>
              <p:nvPr/>
            </p:nvSpPr>
            <p:spPr bwMode="auto">
              <a:xfrm>
                <a:off x="100" y="70307"/>
                <a:ext cx="18" cy="17"/>
              </a:xfrm>
              <a:custGeom>
                <a:avLst/>
                <a:gdLst>
                  <a:gd name="T0" fmla="*/ 13 w 18"/>
                  <a:gd name="T1" fmla="*/ 0 h 17"/>
                  <a:gd name="T2" fmla="*/ 0 w 18"/>
                  <a:gd name="T3" fmla="*/ 13 h 17"/>
                  <a:gd name="T4" fmla="*/ 5 w 18"/>
                  <a:gd name="T5" fmla="*/ 16 h 17"/>
                  <a:gd name="T6" fmla="*/ 17 w 18"/>
                  <a:gd name="T7" fmla="*/ 2 h 17"/>
                  <a:gd name="T8" fmla="*/ 13 w 18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" h="17">
                    <a:moveTo>
                      <a:pt x="13" y="0"/>
                    </a:moveTo>
                    <a:lnTo>
                      <a:pt x="0" y="13"/>
                    </a:lnTo>
                    <a:lnTo>
                      <a:pt x="5" y="16"/>
                    </a:lnTo>
                    <a:lnTo>
                      <a:pt x="17" y="2"/>
                    </a:lnTo>
                    <a:lnTo>
                      <a:pt x="13" y="0"/>
                    </a:lnTo>
                  </a:path>
                </a:pathLst>
              </a:custGeom>
              <a:solidFill>
                <a:srgbClr val="DDDDDD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4470" name="Freeform 2129"/>
              <p:cNvSpPr>
                <a:spLocks/>
              </p:cNvSpPr>
              <p:nvPr/>
            </p:nvSpPr>
            <p:spPr bwMode="auto">
              <a:xfrm>
                <a:off x="119" y="70310"/>
                <a:ext cx="17" cy="17"/>
              </a:xfrm>
              <a:custGeom>
                <a:avLst/>
                <a:gdLst>
                  <a:gd name="T0" fmla="*/ 13 w 17"/>
                  <a:gd name="T1" fmla="*/ 0 h 17"/>
                  <a:gd name="T2" fmla="*/ 0 w 17"/>
                  <a:gd name="T3" fmla="*/ 14 h 17"/>
                  <a:gd name="T4" fmla="*/ 4 w 17"/>
                  <a:gd name="T5" fmla="*/ 16 h 17"/>
                  <a:gd name="T6" fmla="*/ 16 w 17"/>
                  <a:gd name="T7" fmla="*/ 2 h 17"/>
                  <a:gd name="T8" fmla="*/ 13 w 17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13" y="0"/>
                    </a:moveTo>
                    <a:lnTo>
                      <a:pt x="0" y="14"/>
                    </a:lnTo>
                    <a:lnTo>
                      <a:pt x="4" y="16"/>
                    </a:lnTo>
                    <a:lnTo>
                      <a:pt x="16" y="2"/>
                    </a:lnTo>
                    <a:lnTo>
                      <a:pt x="13" y="0"/>
                    </a:lnTo>
                  </a:path>
                </a:pathLst>
              </a:custGeom>
              <a:solidFill>
                <a:srgbClr val="DDDDDD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4471" name="Freeform 2130"/>
              <p:cNvSpPr>
                <a:spLocks/>
              </p:cNvSpPr>
              <p:nvPr/>
            </p:nvSpPr>
            <p:spPr bwMode="auto">
              <a:xfrm>
                <a:off x="137" y="70313"/>
                <a:ext cx="17" cy="17"/>
              </a:xfrm>
              <a:custGeom>
                <a:avLst/>
                <a:gdLst>
                  <a:gd name="T0" fmla="*/ 12 w 17"/>
                  <a:gd name="T1" fmla="*/ 0 h 17"/>
                  <a:gd name="T2" fmla="*/ 0 w 17"/>
                  <a:gd name="T3" fmla="*/ 15 h 17"/>
                  <a:gd name="T4" fmla="*/ 4 w 17"/>
                  <a:gd name="T5" fmla="*/ 16 h 17"/>
                  <a:gd name="T6" fmla="*/ 16 w 17"/>
                  <a:gd name="T7" fmla="*/ 1 h 17"/>
                  <a:gd name="T8" fmla="*/ 12 w 17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12" y="0"/>
                    </a:moveTo>
                    <a:lnTo>
                      <a:pt x="0" y="15"/>
                    </a:lnTo>
                    <a:lnTo>
                      <a:pt x="4" y="16"/>
                    </a:lnTo>
                    <a:lnTo>
                      <a:pt x="16" y="1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DDDDDD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4472" name="Freeform 2131"/>
              <p:cNvSpPr>
                <a:spLocks/>
              </p:cNvSpPr>
              <p:nvPr/>
            </p:nvSpPr>
            <p:spPr bwMode="auto">
              <a:xfrm>
                <a:off x="159" y="70315"/>
                <a:ext cx="17" cy="17"/>
              </a:xfrm>
              <a:custGeom>
                <a:avLst/>
                <a:gdLst>
                  <a:gd name="T0" fmla="*/ 12 w 17"/>
                  <a:gd name="T1" fmla="*/ 0 h 17"/>
                  <a:gd name="T2" fmla="*/ 0 w 17"/>
                  <a:gd name="T3" fmla="*/ 14 h 17"/>
                  <a:gd name="T4" fmla="*/ 4 w 17"/>
                  <a:gd name="T5" fmla="*/ 16 h 17"/>
                  <a:gd name="T6" fmla="*/ 16 w 17"/>
                  <a:gd name="T7" fmla="*/ 2 h 17"/>
                  <a:gd name="T8" fmla="*/ 12 w 17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12" y="0"/>
                    </a:moveTo>
                    <a:lnTo>
                      <a:pt x="0" y="14"/>
                    </a:lnTo>
                    <a:lnTo>
                      <a:pt x="4" y="16"/>
                    </a:lnTo>
                    <a:lnTo>
                      <a:pt x="16" y="2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DDDDDD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4473" name="Freeform 2132"/>
              <p:cNvSpPr>
                <a:spLocks/>
              </p:cNvSpPr>
              <p:nvPr/>
            </p:nvSpPr>
            <p:spPr bwMode="auto">
              <a:xfrm>
                <a:off x="96" y="70319"/>
                <a:ext cx="17" cy="17"/>
              </a:xfrm>
              <a:custGeom>
                <a:avLst/>
                <a:gdLst>
                  <a:gd name="T0" fmla="*/ 12 w 17"/>
                  <a:gd name="T1" fmla="*/ 0 h 17"/>
                  <a:gd name="T2" fmla="*/ 0 w 17"/>
                  <a:gd name="T3" fmla="*/ 15 h 17"/>
                  <a:gd name="T4" fmla="*/ 4 w 17"/>
                  <a:gd name="T5" fmla="*/ 16 h 17"/>
                  <a:gd name="T6" fmla="*/ 16 w 17"/>
                  <a:gd name="T7" fmla="*/ 3 h 17"/>
                  <a:gd name="T8" fmla="*/ 12 w 17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12" y="0"/>
                    </a:moveTo>
                    <a:lnTo>
                      <a:pt x="0" y="15"/>
                    </a:lnTo>
                    <a:lnTo>
                      <a:pt x="4" y="16"/>
                    </a:lnTo>
                    <a:lnTo>
                      <a:pt x="16" y="3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DDDDDD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4474" name="Freeform 2133"/>
              <p:cNvSpPr>
                <a:spLocks/>
              </p:cNvSpPr>
              <p:nvPr/>
            </p:nvSpPr>
            <p:spPr bwMode="auto">
              <a:xfrm>
                <a:off x="115" y="70322"/>
                <a:ext cx="17" cy="17"/>
              </a:xfrm>
              <a:custGeom>
                <a:avLst/>
                <a:gdLst>
                  <a:gd name="T0" fmla="*/ 12 w 17"/>
                  <a:gd name="T1" fmla="*/ 0 h 17"/>
                  <a:gd name="T2" fmla="*/ 0 w 17"/>
                  <a:gd name="T3" fmla="*/ 13 h 17"/>
                  <a:gd name="T4" fmla="*/ 4 w 17"/>
                  <a:gd name="T5" fmla="*/ 16 h 17"/>
                  <a:gd name="T6" fmla="*/ 16 w 17"/>
                  <a:gd name="T7" fmla="*/ 4 h 17"/>
                  <a:gd name="T8" fmla="*/ 12 w 17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12" y="0"/>
                    </a:moveTo>
                    <a:lnTo>
                      <a:pt x="0" y="13"/>
                    </a:lnTo>
                    <a:lnTo>
                      <a:pt x="4" y="16"/>
                    </a:lnTo>
                    <a:lnTo>
                      <a:pt x="16" y="4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DDDDDD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4475" name="Freeform 2134"/>
              <p:cNvSpPr>
                <a:spLocks/>
              </p:cNvSpPr>
              <p:nvPr/>
            </p:nvSpPr>
            <p:spPr bwMode="auto">
              <a:xfrm>
                <a:off x="133" y="70325"/>
                <a:ext cx="17" cy="17"/>
              </a:xfrm>
              <a:custGeom>
                <a:avLst/>
                <a:gdLst>
                  <a:gd name="T0" fmla="*/ 13 w 17"/>
                  <a:gd name="T1" fmla="*/ 0 h 17"/>
                  <a:gd name="T2" fmla="*/ 0 w 17"/>
                  <a:gd name="T3" fmla="*/ 15 h 17"/>
                  <a:gd name="T4" fmla="*/ 4 w 17"/>
                  <a:gd name="T5" fmla="*/ 16 h 17"/>
                  <a:gd name="T6" fmla="*/ 16 w 17"/>
                  <a:gd name="T7" fmla="*/ 3 h 17"/>
                  <a:gd name="T8" fmla="*/ 13 w 17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13" y="0"/>
                    </a:moveTo>
                    <a:lnTo>
                      <a:pt x="0" y="15"/>
                    </a:lnTo>
                    <a:lnTo>
                      <a:pt x="4" y="16"/>
                    </a:lnTo>
                    <a:lnTo>
                      <a:pt x="16" y="3"/>
                    </a:lnTo>
                    <a:lnTo>
                      <a:pt x="13" y="0"/>
                    </a:lnTo>
                  </a:path>
                </a:pathLst>
              </a:custGeom>
              <a:solidFill>
                <a:srgbClr val="DDDDDD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4476" name="Freeform 2135"/>
              <p:cNvSpPr>
                <a:spLocks/>
              </p:cNvSpPr>
              <p:nvPr/>
            </p:nvSpPr>
            <p:spPr bwMode="auto">
              <a:xfrm>
                <a:off x="152" y="70327"/>
                <a:ext cx="17" cy="17"/>
              </a:xfrm>
              <a:custGeom>
                <a:avLst/>
                <a:gdLst>
                  <a:gd name="T0" fmla="*/ 13 w 17"/>
                  <a:gd name="T1" fmla="*/ 0 h 17"/>
                  <a:gd name="T2" fmla="*/ 0 w 17"/>
                  <a:gd name="T3" fmla="*/ 14 h 17"/>
                  <a:gd name="T4" fmla="*/ 4 w 17"/>
                  <a:gd name="T5" fmla="*/ 16 h 17"/>
                  <a:gd name="T6" fmla="*/ 16 w 17"/>
                  <a:gd name="T7" fmla="*/ 2 h 17"/>
                  <a:gd name="T8" fmla="*/ 13 w 17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13" y="0"/>
                    </a:moveTo>
                    <a:lnTo>
                      <a:pt x="0" y="14"/>
                    </a:lnTo>
                    <a:lnTo>
                      <a:pt x="4" y="16"/>
                    </a:lnTo>
                    <a:lnTo>
                      <a:pt x="16" y="2"/>
                    </a:lnTo>
                    <a:lnTo>
                      <a:pt x="13" y="0"/>
                    </a:lnTo>
                  </a:path>
                </a:pathLst>
              </a:custGeom>
              <a:solidFill>
                <a:srgbClr val="DDDDDD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4477" name="Freeform 2136"/>
              <p:cNvSpPr>
                <a:spLocks/>
              </p:cNvSpPr>
              <p:nvPr/>
            </p:nvSpPr>
            <p:spPr bwMode="auto">
              <a:xfrm>
                <a:off x="99" y="70316"/>
                <a:ext cx="17" cy="17"/>
              </a:xfrm>
              <a:custGeom>
                <a:avLst/>
                <a:gdLst>
                  <a:gd name="T0" fmla="*/ 7 w 17"/>
                  <a:gd name="T1" fmla="*/ 0 h 17"/>
                  <a:gd name="T2" fmla="*/ 0 w 17"/>
                  <a:gd name="T3" fmla="*/ 14 h 17"/>
                  <a:gd name="T4" fmla="*/ 12 w 17"/>
                  <a:gd name="T5" fmla="*/ 16 h 17"/>
                  <a:gd name="T6" fmla="*/ 16 w 17"/>
                  <a:gd name="T7" fmla="*/ 0 h 17"/>
                  <a:gd name="T8" fmla="*/ 7 w 17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7" y="0"/>
                    </a:moveTo>
                    <a:lnTo>
                      <a:pt x="0" y="14"/>
                    </a:lnTo>
                    <a:lnTo>
                      <a:pt x="12" y="16"/>
                    </a:lnTo>
                    <a:lnTo>
                      <a:pt x="16" y="0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DDDDDD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4478" name="Freeform 2137"/>
              <p:cNvSpPr>
                <a:spLocks/>
              </p:cNvSpPr>
              <p:nvPr/>
            </p:nvSpPr>
            <p:spPr bwMode="auto">
              <a:xfrm>
                <a:off x="117" y="70319"/>
                <a:ext cx="17" cy="17"/>
              </a:xfrm>
              <a:custGeom>
                <a:avLst/>
                <a:gdLst>
                  <a:gd name="T0" fmla="*/ 7 w 17"/>
                  <a:gd name="T1" fmla="*/ 0 h 17"/>
                  <a:gd name="T2" fmla="*/ 0 w 17"/>
                  <a:gd name="T3" fmla="*/ 14 h 17"/>
                  <a:gd name="T4" fmla="*/ 12 w 17"/>
                  <a:gd name="T5" fmla="*/ 16 h 17"/>
                  <a:gd name="T6" fmla="*/ 16 w 17"/>
                  <a:gd name="T7" fmla="*/ 0 h 17"/>
                  <a:gd name="T8" fmla="*/ 7 w 17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7" y="0"/>
                    </a:moveTo>
                    <a:lnTo>
                      <a:pt x="0" y="14"/>
                    </a:lnTo>
                    <a:lnTo>
                      <a:pt x="12" y="16"/>
                    </a:lnTo>
                    <a:lnTo>
                      <a:pt x="16" y="0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DDDDDD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4479" name="Freeform 2138"/>
              <p:cNvSpPr>
                <a:spLocks/>
              </p:cNvSpPr>
              <p:nvPr/>
            </p:nvSpPr>
            <p:spPr bwMode="auto">
              <a:xfrm>
                <a:off x="137" y="70322"/>
                <a:ext cx="17" cy="17"/>
              </a:xfrm>
              <a:custGeom>
                <a:avLst/>
                <a:gdLst>
                  <a:gd name="T0" fmla="*/ 6 w 17"/>
                  <a:gd name="T1" fmla="*/ 0 h 17"/>
                  <a:gd name="T2" fmla="*/ 0 w 17"/>
                  <a:gd name="T3" fmla="*/ 14 h 17"/>
                  <a:gd name="T4" fmla="*/ 13 w 17"/>
                  <a:gd name="T5" fmla="*/ 16 h 17"/>
                  <a:gd name="T6" fmla="*/ 16 w 17"/>
                  <a:gd name="T7" fmla="*/ 0 h 17"/>
                  <a:gd name="T8" fmla="*/ 6 w 17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6" y="0"/>
                    </a:moveTo>
                    <a:lnTo>
                      <a:pt x="0" y="14"/>
                    </a:lnTo>
                    <a:lnTo>
                      <a:pt x="13" y="16"/>
                    </a:lnTo>
                    <a:lnTo>
                      <a:pt x="16" y="0"/>
                    </a:lnTo>
                    <a:lnTo>
                      <a:pt x="6" y="0"/>
                    </a:lnTo>
                  </a:path>
                </a:pathLst>
              </a:custGeom>
              <a:solidFill>
                <a:srgbClr val="DDDDDD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4480" name="Freeform 2139"/>
              <p:cNvSpPr>
                <a:spLocks/>
              </p:cNvSpPr>
              <p:nvPr/>
            </p:nvSpPr>
            <p:spPr bwMode="auto">
              <a:xfrm>
                <a:off x="158" y="70325"/>
                <a:ext cx="17" cy="17"/>
              </a:xfrm>
              <a:custGeom>
                <a:avLst/>
                <a:gdLst>
                  <a:gd name="T0" fmla="*/ 7 w 17"/>
                  <a:gd name="T1" fmla="*/ 0 h 17"/>
                  <a:gd name="T2" fmla="*/ 0 w 17"/>
                  <a:gd name="T3" fmla="*/ 14 h 17"/>
                  <a:gd name="T4" fmla="*/ 14 w 17"/>
                  <a:gd name="T5" fmla="*/ 16 h 17"/>
                  <a:gd name="T6" fmla="*/ 16 w 17"/>
                  <a:gd name="T7" fmla="*/ 1 h 17"/>
                  <a:gd name="T8" fmla="*/ 7 w 17"/>
                  <a:gd name="T9" fmla="*/ 0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7" y="0"/>
                    </a:moveTo>
                    <a:lnTo>
                      <a:pt x="0" y="14"/>
                    </a:lnTo>
                    <a:lnTo>
                      <a:pt x="14" y="16"/>
                    </a:lnTo>
                    <a:lnTo>
                      <a:pt x="16" y="1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DDDDDD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4481" name="Freeform 2140"/>
              <p:cNvSpPr>
                <a:spLocks/>
              </p:cNvSpPr>
              <p:nvPr/>
            </p:nvSpPr>
            <p:spPr bwMode="auto">
              <a:xfrm>
                <a:off x="97" y="70327"/>
                <a:ext cx="73" cy="20"/>
              </a:xfrm>
              <a:custGeom>
                <a:avLst/>
                <a:gdLst>
                  <a:gd name="T0" fmla="*/ 2 w 73"/>
                  <a:gd name="T1" fmla="*/ 0 h 20"/>
                  <a:gd name="T2" fmla="*/ 0 w 73"/>
                  <a:gd name="T3" fmla="*/ 9 h 20"/>
                  <a:gd name="T4" fmla="*/ 70 w 73"/>
                  <a:gd name="T5" fmla="*/ 19 h 20"/>
                  <a:gd name="T6" fmla="*/ 72 w 73"/>
                  <a:gd name="T7" fmla="*/ 11 h 20"/>
                  <a:gd name="T8" fmla="*/ 2 w 73"/>
                  <a:gd name="T9" fmla="*/ 0 h 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3" h="20">
                    <a:moveTo>
                      <a:pt x="2" y="0"/>
                    </a:moveTo>
                    <a:lnTo>
                      <a:pt x="0" y="9"/>
                    </a:lnTo>
                    <a:lnTo>
                      <a:pt x="70" y="19"/>
                    </a:lnTo>
                    <a:lnTo>
                      <a:pt x="72" y="11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000000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4482" name="Freeform 2141"/>
              <p:cNvSpPr>
                <a:spLocks/>
              </p:cNvSpPr>
              <p:nvPr/>
            </p:nvSpPr>
            <p:spPr bwMode="auto">
              <a:xfrm>
                <a:off x="252" y="70210"/>
                <a:ext cx="179" cy="158"/>
              </a:xfrm>
              <a:custGeom>
                <a:avLst/>
                <a:gdLst>
                  <a:gd name="T0" fmla="*/ 0 w 179"/>
                  <a:gd name="T1" fmla="*/ 55 h 158"/>
                  <a:gd name="T2" fmla="*/ 11 w 179"/>
                  <a:gd name="T3" fmla="*/ 0 h 158"/>
                  <a:gd name="T4" fmla="*/ 178 w 179"/>
                  <a:gd name="T5" fmla="*/ 90 h 158"/>
                  <a:gd name="T6" fmla="*/ 162 w 179"/>
                  <a:gd name="T7" fmla="*/ 157 h 158"/>
                  <a:gd name="T8" fmla="*/ 0 w 179"/>
                  <a:gd name="T9" fmla="*/ 55 h 1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9" h="158">
                    <a:moveTo>
                      <a:pt x="0" y="55"/>
                    </a:moveTo>
                    <a:lnTo>
                      <a:pt x="11" y="0"/>
                    </a:lnTo>
                    <a:lnTo>
                      <a:pt x="178" y="90"/>
                    </a:lnTo>
                    <a:lnTo>
                      <a:pt x="162" y="157"/>
                    </a:lnTo>
                    <a:lnTo>
                      <a:pt x="0" y="55"/>
                    </a:lnTo>
                  </a:path>
                </a:pathLst>
              </a:custGeom>
              <a:solidFill>
                <a:srgbClr val="B2B2B2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grpSp>
            <p:nvGrpSpPr>
              <p:cNvPr id="4483" name="Group 2142"/>
              <p:cNvGrpSpPr>
                <a:grpSpLocks/>
              </p:cNvGrpSpPr>
              <p:nvPr/>
            </p:nvGrpSpPr>
            <p:grpSpPr bwMode="auto">
              <a:xfrm>
                <a:off x="297" y="70424"/>
                <a:ext cx="39" cy="33"/>
                <a:chOff x="297" y="70424"/>
                <a:chExt cx="39" cy="33"/>
              </a:xfrm>
            </p:grpSpPr>
            <p:sp>
              <p:nvSpPr>
                <p:cNvPr id="4488" name="Freeform 2143"/>
                <p:cNvSpPr>
                  <a:spLocks/>
                </p:cNvSpPr>
                <p:nvPr/>
              </p:nvSpPr>
              <p:spPr bwMode="auto">
                <a:xfrm>
                  <a:off x="297" y="70424"/>
                  <a:ext cx="18" cy="22"/>
                </a:xfrm>
                <a:custGeom>
                  <a:avLst/>
                  <a:gdLst>
                    <a:gd name="T0" fmla="*/ 0 w 18"/>
                    <a:gd name="T1" fmla="*/ 18 h 22"/>
                    <a:gd name="T2" fmla="*/ 0 w 18"/>
                    <a:gd name="T3" fmla="*/ 0 h 22"/>
                    <a:gd name="T4" fmla="*/ 4 w 18"/>
                    <a:gd name="T5" fmla="*/ 16 h 22"/>
                    <a:gd name="T6" fmla="*/ 8 w 18"/>
                    <a:gd name="T7" fmla="*/ 2 h 22"/>
                    <a:gd name="T8" fmla="*/ 9 w 18"/>
                    <a:gd name="T9" fmla="*/ 13 h 22"/>
                    <a:gd name="T10" fmla="*/ 17 w 18"/>
                    <a:gd name="T11" fmla="*/ 2 h 22"/>
                    <a:gd name="T12" fmla="*/ 9 w 18"/>
                    <a:gd name="T13" fmla="*/ 21 h 2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8" h="22">
                      <a:moveTo>
                        <a:pt x="0" y="18"/>
                      </a:moveTo>
                      <a:lnTo>
                        <a:pt x="0" y="0"/>
                      </a:lnTo>
                      <a:lnTo>
                        <a:pt x="4" y="16"/>
                      </a:lnTo>
                      <a:lnTo>
                        <a:pt x="8" y="2"/>
                      </a:lnTo>
                      <a:lnTo>
                        <a:pt x="9" y="13"/>
                      </a:lnTo>
                      <a:lnTo>
                        <a:pt x="17" y="2"/>
                      </a:lnTo>
                      <a:lnTo>
                        <a:pt x="9" y="21"/>
                      </a:lnTo>
                    </a:path>
                  </a:pathLst>
                </a:custGeom>
                <a:solidFill>
                  <a:srgbClr val="33CC33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  <p:sp>
              <p:nvSpPr>
                <p:cNvPr id="4489" name="Freeform 2144"/>
                <p:cNvSpPr>
                  <a:spLocks/>
                </p:cNvSpPr>
                <p:nvPr/>
              </p:nvSpPr>
              <p:spPr bwMode="auto">
                <a:xfrm>
                  <a:off x="308" y="70431"/>
                  <a:ext cx="17" cy="21"/>
                </a:xfrm>
                <a:custGeom>
                  <a:avLst/>
                  <a:gdLst>
                    <a:gd name="T0" fmla="*/ 0 w 17"/>
                    <a:gd name="T1" fmla="*/ 18 h 21"/>
                    <a:gd name="T2" fmla="*/ 0 w 17"/>
                    <a:gd name="T3" fmla="*/ 0 h 21"/>
                    <a:gd name="T4" fmla="*/ 4 w 17"/>
                    <a:gd name="T5" fmla="*/ 14 h 21"/>
                    <a:gd name="T6" fmla="*/ 8 w 17"/>
                    <a:gd name="T7" fmla="*/ 2 h 21"/>
                    <a:gd name="T8" fmla="*/ 8 w 17"/>
                    <a:gd name="T9" fmla="*/ 13 h 21"/>
                    <a:gd name="T10" fmla="*/ 16 w 17"/>
                    <a:gd name="T11" fmla="*/ 2 h 21"/>
                    <a:gd name="T12" fmla="*/ 8 w 17"/>
                    <a:gd name="T13" fmla="*/ 20 h 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7" h="21">
                      <a:moveTo>
                        <a:pt x="0" y="18"/>
                      </a:moveTo>
                      <a:lnTo>
                        <a:pt x="0" y="0"/>
                      </a:lnTo>
                      <a:lnTo>
                        <a:pt x="4" y="14"/>
                      </a:lnTo>
                      <a:lnTo>
                        <a:pt x="8" y="2"/>
                      </a:lnTo>
                      <a:lnTo>
                        <a:pt x="8" y="13"/>
                      </a:lnTo>
                      <a:lnTo>
                        <a:pt x="16" y="2"/>
                      </a:lnTo>
                      <a:lnTo>
                        <a:pt x="8" y="20"/>
                      </a:lnTo>
                    </a:path>
                  </a:pathLst>
                </a:custGeom>
                <a:solidFill>
                  <a:srgbClr val="33CC33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  <p:sp>
              <p:nvSpPr>
                <p:cNvPr id="4490" name="Freeform 2145"/>
                <p:cNvSpPr>
                  <a:spLocks/>
                </p:cNvSpPr>
                <p:nvPr/>
              </p:nvSpPr>
              <p:spPr bwMode="auto">
                <a:xfrm>
                  <a:off x="319" y="70436"/>
                  <a:ext cx="17" cy="21"/>
                </a:xfrm>
                <a:custGeom>
                  <a:avLst/>
                  <a:gdLst>
                    <a:gd name="T0" fmla="*/ 0 w 17"/>
                    <a:gd name="T1" fmla="*/ 18 h 21"/>
                    <a:gd name="T2" fmla="*/ 0 w 17"/>
                    <a:gd name="T3" fmla="*/ 0 h 21"/>
                    <a:gd name="T4" fmla="*/ 3 w 17"/>
                    <a:gd name="T5" fmla="*/ 15 h 21"/>
                    <a:gd name="T6" fmla="*/ 8 w 17"/>
                    <a:gd name="T7" fmla="*/ 3 h 21"/>
                    <a:gd name="T8" fmla="*/ 8 w 17"/>
                    <a:gd name="T9" fmla="*/ 13 h 21"/>
                    <a:gd name="T10" fmla="*/ 16 w 17"/>
                    <a:gd name="T11" fmla="*/ 3 h 21"/>
                    <a:gd name="T12" fmla="*/ 8 w 17"/>
                    <a:gd name="T13" fmla="*/ 20 h 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7" h="21">
                      <a:moveTo>
                        <a:pt x="0" y="18"/>
                      </a:moveTo>
                      <a:lnTo>
                        <a:pt x="0" y="0"/>
                      </a:lnTo>
                      <a:lnTo>
                        <a:pt x="3" y="15"/>
                      </a:lnTo>
                      <a:lnTo>
                        <a:pt x="8" y="3"/>
                      </a:lnTo>
                      <a:lnTo>
                        <a:pt x="8" y="13"/>
                      </a:lnTo>
                      <a:lnTo>
                        <a:pt x="16" y="3"/>
                      </a:lnTo>
                      <a:lnTo>
                        <a:pt x="8" y="20"/>
                      </a:lnTo>
                    </a:path>
                  </a:pathLst>
                </a:custGeom>
                <a:solidFill>
                  <a:srgbClr val="33CC33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</p:grpSp>
          <p:grpSp>
            <p:nvGrpSpPr>
              <p:cNvPr id="4484" name="Group 2146"/>
              <p:cNvGrpSpPr>
                <a:grpSpLocks/>
              </p:cNvGrpSpPr>
              <p:nvPr/>
            </p:nvGrpSpPr>
            <p:grpSpPr bwMode="auto">
              <a:xfrm>
                <a:off x="87" y="70251"/>
                <a:ext cx="40" cy="33"/>
                <a:chOff x="87" y="70251"/>
                <a:chExt cx="40" cy="33"/>
              </a:xfrm>
            </p:grpSpPr>
            <p:sp>
              <p:nvSpPr>
                <p:cNvPr id="4485" name="Freeform 2147"/>
                <p:cNvSpPr>
                  <a:spLocks/>
                </p:cNvSpPr>
                <p:nvPr/>
              </p:nvSpPr>
              <p:spPr bwMode="auto">
                <a:xfrm>
                  <a:off x="87" y="70251"/>
                  <a:ext cx="18" cy="21"/>
                </a:xfrm>
                <a:custGeom>
                  <a:avLst/>
                  <a:gdLst>
                    <a:gd name="T0" fmla="*/ 0 w 18"/>
                    <a:gd name="T1" fmla="*/ 17 h 21"/>
                    <a:gd name="T2" fmla="*/ 0 w 18"/>
                    <a:gd name="T3" fmla="*/ 0 h 21"/>
                    <a:gd name="T4" fmla="*/ 4 w 18"/>
                    <a:gd name="T5" fmla="*/ 14 h 21"/>
                    <a:gd name="T6" fmla="*/ 8 w 18"/>
                    <a:gd name="T7" fmla="*/ 2 h 21"/>
                    <a:gd name="T8" fmla="*/ 9 w 18"/>
                    <a:gd name="T9" fmla="*/ 13 h 21"/>
                    <a:gd name="T10" fmla="*/ 17 w 18"/>
                    <a:gd name="T11" fmla="*/ 3 h 21"/>
                    <a:gd name="T12" fmla="*/ 9 w 18"/>
                    <a:gd name="T13" fmla="*/ 20 h 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8" h="21">
                      <a:moveTo>
                        <a:pt x="0" y="17"/>
                      </a:moveTo>
                      <a:lnTo>
                        <a:pt x="0" y="0"/>
                      </a:lnTo>
                      <a:lnTo>
                        <a:pt x="4" y="14"/>
                      </a:lnTo>
                      <a:lnTo>
                        <a:pt x="8" y="2"/>
                      </a:lnTo>
                      <a:lnTo>
                        <a:pt x="9" y="13"/>
                      </a:lnTo>
                      <a:lnTo>
                        <a:pt x="17" y="3"/>
                      </a:lnTo>
                      <a:lnTo>
                        <a:pt x="9" y="20"/>
                      </a:lnTo>
                    </a:path>
                  </a:pathLst>
                </a:custGeom>
                <a:solidFill>
                  <a:srgbClr val="33CC33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  <p:sp>
              <p:nvSpPr>
                <p:cNvPr id="4486" name="Freeform 2148"/>
                <p:cNvSpPr>
                  <a:spLocks/>
                </p:cNvSpPr>
                <p:nvPr/>
              </p:nvSpPr>
              <p:spPr bwMode="auto">
                <a:xfrm>
                  <a:off x="99" y="70258"/>
                  <a:ext cx="18" cy="19"/>
                </a:xfrm>
                <a:custGeom>
                  <a:avLst/>
                  <a:gdLst>
                    <a:gd name="T0" fmla="*/ 0 w 18"/>
                    <a:gd name="T1" fmla="*/ 16 h 19"/>
                    <a:gd name="T2" fmla="*/ 0 w 18"/>
                    <a:gd name="T3" fmla="*/ 0 h 19"/>
                    <a:gd name="T4" fmla="*/ 5 w 18"/>
                    <a:gd name="T5" fmla="*/ 13 h 19"/>
                    <a:gd name="T6" fmla="*/ 8 w 18"/>
                    <a:gd name="T7" fmla="*/ 2 h 19"/>
                    <a:gd name="T8" fmla="*/ 9 w 18"/>
                    <a:gd name="T9" fmla="*/ 12 h 19"/>
                    <a:gd name="T10" fmla="*/ 17 w 18"/>
                    <a:gd name="T11" fmla="*/ 2 h 19"/>
                    <a:gd name="T12" fmla="*/ 9 w 18"/>
                    <a:gd name="T13" fmla="*/ 18 h 1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8" h="19">
                      <a:moveTo>
                        <a:pt x="0" y="16"/>
                      </a:moveTo>
                      <a:lnTo>
                        <a:pt x="0" y="0"/>
                      </a:lnTo>
                      <a:lnTo>
                        <a:pt x="5" y="13"/>
                      </a:lnTo>
                      <a:lnTo>
                        <a:pt x="8" y="2"/>
                      </a:lnTo>
                      <a:lnTo>
                        <a:pt x="9" y="12"/>
                      </a:lnTo>
                      <a:lnTo>
                        <a:pt x="17" y="2"/>
                      </a:lnTo>
                      <a:lnTo>
                        <a:pt x="9" y="18"/>
                      </a:lnTo>
                    </a:path>
                  </a:pathLst>
                </a:custGeom>
                <a:solidFill>
                  <a:srgbClr val="33CC33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  <p:sp>
              <p:nvSpPr>
                <p:cNvPr id="4487" name="Freeform 2149"/>
                <p:cNvSpPr>
                  <a:spLocks/>
                </p:cNvSpPr>
                <p:nvPr/>
              </p:nvSpPr>
              <p:spPr bwMode="auto">
                <a:xfrm>
                  <a:off x="110" y="70263"/>
                  <a:ext cx="17" cy="21"/>
                </a:xfrm>
                <a:custGeom>
                  <a:avLst/>
                  <a:gdLst>
                    <a:gd name="T0" fmla="*/ 0 w 17"/>
                    <a:gd name="T1" fmla="*/ 18 h 21"/>
                    <a:gd name="T2" fmla="*/ 0 w 17"/>
                    <a:gd name="T3" fmla="*/ 0 h 21"/>
                    <a:gd name="T4" fmla="*/ 3 w 17"/>
                    <a:gd name="T5" fmla="*/ 15 h 21"/>
                    <a:gd name="T6" fmla="*/ 8 w 17"/>
                    <a:gd name="T7" fmla="*/ 2 h 21"/>
                    <a:gd name="T8" fmla="*/ 8 w 17"/>
                    <a:gd name="T9" fmla="*/ 13 h 21"/>
                    <a:gd name="T10" fmla="*/ 16 w 17"/>
                    <a:gd name="T11" fmla="*/ 3 h 21"/>
                    <a:gd name="T12" fmla="*/ 9 w 17"/>
                    <a:gd name="T13" fmla="*/ 20 h 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7" h="21">
                      <a:moveTo>
                        <a:pt x="0" y="18"/>
                      </a:moveTo>
                      <a:lnTo>
                        <a:pt x="0" y="0"/>
                      </a:lnTo>
                      <a:lnTo>
                        <a:pt x="3" y="15"/>
                      </a:lnTo>
                      <a:lnTo>
                        <a:pt x="8" y="2"/>
                      </a:lnTo>
                      <a:lnTo>
                        <a:pt x="8" y="13"/>
                      </a:lnTo>
                      <a:lnTo>
                        <a:pt x="16" y="3"/>
                      </a:lnTo>
                      <a:lnTo>
                        <a:pt x="9" y="20"/>
                      </a:lnTo>
                    </a:path>
                  </a:pathLst>
                </a:custGeom>
                <a:solidFill>
                  <a:srgbClr val="33CC33"/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</p:grpSp>
        </p:grpSp>
      </p:grpSp>
      <p:grpSp>
        <p:nvGrpSpPr>
          <p:cNvPr id="4674" name="Group 1850"/>
          <p:cNvGrpSpPr>
            <a:grpSpLocks/>
          </p:cNvGrpSpPr>
          <p:nvPr/>
        </p:nvGrpSpPr>
        <p:grpSpPr bwMode="auto">
          <a:xfrm>
            <a:off x="8579617" y="6340570"/>
            <a:ext cx="841794" cy="348831"/>
            <a:chOff x="0" y="0"/>
            <a:chExt cx="766" cy="337"/>
          </a:xfrm>
        </p:grpSpPr>
        <p:sp>
          <p:nvSpPr>
            <p:cNvPr id="4675" name="Freeform 1851"/>
            <p:cNvSpPr>
              <a:spLocks/>
            </p:cNvSpPr>
            <p:nvPr/>
          </p:nvSpPr>
          <p:spPr bwMode="auto">
            <a:xfrm>
              <a:off x="0" y="86"/>
              <a:ext cx="766" cy="250"/>
            </a:xfrm>
            <a:custGeom>
              <a:avLst/>
              <a:gdLst>
                <a:gd name="T0" fmla="*/ 0 w 766"/>
                <a:gd name="T1" fmla="*/ 129 h 250"/>
                <a:gd name="T2" fmla="*/ 407 w 766"/>
                <a:gd name="T3" fmla="*/ 0 h 250"/>
                <a:gd name="T4" fmla="*/ 765 w 766"/>
                <a:gd name="T5" fmla="*/ 85 h 250"/>
                <a:gd name="T6" fmla="*/ 434 w 766"/>
                <a:gd name="T7" fmla="*/ 249 h 250"/>
                <a:gd name="T8" fmla="*/ 0 w 766"/>
                <a:gd name="T9" fmla="*/ 129 h 2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66" h="250">
                  <a:moveTo>
                    <a:pt x="0" y="129"/>
                  </a:moveTo>
                  <a:lnTo>
                    <a:pt x="407" y="0"/>
                  </a:lnTo>
                  <a:lnTo>
                    <a:pt x="765" y="85"/>
                  </a:lnTo>
                  <a:lnTo>
                    <a:pt x="434" y="249"/>
                  </a:lnTo>
                  <a:lnTo>
                    <a:pt x="0" y="129"/>
                  </a:lnTo>
                </a:path>
              </a:pathLst>
            </a:custGeom>
            <a:solidFill>
              <a:srgbClr val="808080"/>
            </a:solidFill>
            <a:ln w="63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grpSp>
          <p:nvGrpSpPr>
            <p:cNvPr id="4676" name="Group 1852"/>
            <p:cNvGrpSpPr>
              <a:grpSpLocks/>
            </p:cNvGrpSpPr>
            <p:nvPr/>
          </p:nvGrpSpPr>
          <p:grpSpPr bwMode="auto">
            <a:xfrm>
              <a:off x="353" y="0"/>
              <a:ext cx="165" cy="163"/>
              <a:chOff x="353" y="0"/>
              <a:chExt cx="165" cy="163"/>
            </a:xfrm>
          </p:grpSpPr>
          <p:sp>
            <p:nvSpPr>
              <p:cNvPr id="4722" name="Oval 1853"/>
              <p:cNvSpPr>
                <a:spLocks noChangeArrowheads="1"/>
              </p:cNvSpPr>
              <p:nvPr/>
            </p:nvSpPr>
            <p:spPr bwMode="auto">
              <a:xfrm rot="120000">
                <a:off x="403" y="0"/>
                <a:ext cx="67" cy="14"/>
              </a:xfrm>
              <a:prstGeom prst="ellipse">
                <a:avLst/>
              </a:prstGeom>
              <a:solidFill>
                <a:srgbClr val="B2B2B2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4723" name="Freeform 1854"/>
              <p:cNvSpPr>
                <a:spLocks/>
              </p:cNvSpPr>
              <p:nvPr/>
            </p:nvSpPr>
            <p:spPr bwMode="auto">
              <a:xfrm>
                <a:off x="396" y="6"/>
                <a:ext cx="79" cy="115"/>
              </a:xfrm>
              <a:custGeom>
                <a:avLst/>
                <a:gdLst>
                  <a:gd name="T0" fmla="*/ 0 w 79"/>
                  <a:gd name="T1" fmla="*/ 0 h 115"/>
                  <a:gd name="T2" fmla="*/ 0 w 79"/>
                  <a:gd name="T3" fmla="*/ 105 h 115"/>
                  <a:gd name="T4" fmla="*/ 6 w 79"/>
                  <a:gd name="T5" fmla="*/ 109 h 115"/>
                  <a:gd name="T6" fmla="*/ 3 w 79"/>
                  <a:gd name="T7" fmla="*/ 108 h 115"/>
                  <a:gd name="T8" fmla="*/ 15 w 79"/>
                  <a:gd name="T9" fmla="*/ 111 h 115"/>
                  <a:gd name="T10" fmla="*/ 24 w 79"/>
                  <a:gd name="T11" fmla="*/ 112 h 115"/>
                  <a:gd name="T12" fmla="*/ 33 w 79"/>
                  <a:gd name="T13" fmla="*/ 113 h 115"/>
                  <a:gd name="T14" fmla="*/ 45 w 79"/>
                  <a:gd name="T15" fmla="*/ 114 h 115"/>
                  <a:gd name="T16" fmla="*/ 55 w 79"/>
                  <a:gd name="T17" fmla="*/ 114 h 115"/>
                  <a:gd name="T18" fmla="*/ 64 w 79"/>
                  <a:gd name="T19" fmla="*/ 112 h 115"/>
                  <a:gd name="T20" fmla="*/ 70 w 79"/>
                  <a:gd name="T21" fmla="*/ 111 h 115"/>
                  <a:gd name="T22" fmla="*/ 75 w 79"/>
                  <a:gd name="T23" fmla="*/ 108 h 115"/>
                  <a:gd name="T24" fmla="*/ 78 w 79"/>
                  <a:gd name="T25" fmla="*/ 103 h 115"/>
                  <a:gd name="T26" fmla="*/ 78 w 79"/>
                  <a:gd name="T27" fmla="*/ 1 h 11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79" h="115">
                    <a:moveTo>
                      <a:pt x="0" y="0"/>
                    </a:moveTo>
                    <a:lnTo>
                      <a:pt x="0" y="105"/>
                    </a:lnTo>
                    <a:lnTo>
                      <a:pt x="6" y="109"/>
                    </a:lnTo>
                    <a:lnTo>
                      <a:pt x="3" y="108"/>
                    </a:lnTo>
                    <a:lnTo>
                      <a:pt x="15" y="111"/>
                    </a:lnTo>
                    <a:lnTo>
                      <a:pt x="24" y="112"/>
                    </a:lnTo>
                    <a:lnTo>
                      <a:pt x="33" y="113"/>
                    </a:lnTo>
                    <a:lnTo>
                      <a:pt x="45" y="114"/>
                    </a:lnTo>
                    <a:lnTo>
                      <a:pt x="55" y="114"/>
                    </a:lnTo>
                    <a:lnTo>
                      <a:pt x="64" y="112"/>
                    </a:lnTo>
                    <a:lnTo>
                      <a:pt x="70" y="111"/>
                    </a:lnTo>
                    <a:lnTo>
                      <a:pt x="75" y="108"/>
                    </a:lnTo>
                    <a:lnTo>
                      <a:pt x="78" y="103"/>
                    </a:lnTo>
                    <a:lnTo>
                      <a:pt x="78" y="1"/>
                    </a:lnTo>
                  </a:path>
                </a:pathLst>
              </a:custGeom>
              <a:solidFill>
                <a:srgbClr val="B2B2B2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4724" name="Freeform 1855"/>
              <p:cNvSpPr>
                <a:spLocks/>
              </p:cNvSpPr>
              <p:nvPr/>
            </p:nvSpPr>
            <p:spPr bwMode="auto">
              <a:xfrm>
                <a:off x="379" y="86"/>
                <a:ext cx="24" cy="39"/>
              </a:xfrm>
              <a:custGeom>
                <a:avLst/>
                <a:gdLst>
                  <a:gd name="T0" fmla="*/ 19 w 24"/>
                  <a:gd name="T1" fmla="*/ 0 h 39"/>
                  <a:gd name="T2" fmla="*/ 0 w 24"/>
                  <a:gd name="T3" fmla="*/ 36 h 39"/>
                  <a:gd name="T4" fmla="*/ 7 w 24"/>
                  <a:gd name="T5" fmla="*/ 38 h 39"/>
                  <a:gd name="T6" fmla="*/ 23 w 24"/>
                  <a:gd name="T7" fmla="*/ 29 h 39"/>
                  <a:gd name="T8" fmla="*/ 23 w 24"/>
                  <a:gd name="T9" fmla="*/ 2 h 39"/>
                  <a:gd name="T10" fmla="*/ 19 w 24"/>
                  <a:gd name="T11" fmla="*/ 0 h 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4" h="39">
                    <a:moveTo>
                      <a:pt x="19" y="0"/>
                    </a:moveTo>
                    <a:lnTo>
                      <a:pt x="0" y="36"/>
                    </a:lnTo>
                    <a:lnTo>
                      <a:pt x="7" y="38"/>
                    </a:lnTo>
                    <a:lnTo>
                      <a:pt x="23" y="29"/>
                    </a:lnTo>
                    <a:lnTo>
                      <a:pt x="23" y="2"/>
                    </a:lnTo>
                    <a:lnTo>
                      <a:pt x="19" y="0"/>
                    </a:lnTo>
                  </a:path>
                </a:pathLst>
              </a:custGeom>
              <a:solidFill>
                <a:srgbClr val="B2B2B2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4725" name="Freeform 1856"/>
              <p:cNvSpPr>
                <a:spLocks/>
              </p:cNvSpPr>
              <p:nvPr/>
            </p:nvSpPr>
            <p:spPr bwMode="auto">
              <a:xfrm>
                <a:off x="468" y="92"/>
                <a:ext cx="26" cy="38"/>
              </a:xfrm>
              <a:custGeom>
                <a:avLst/>
                <a:gdLst>
                  <a:gd name="T0" fmla="*/ 4 w 26"/>
                  <a:gd name="T1" fmla="*/ 0 h 38"/>
                  <a:gd name="T2" fmla="*/ 25 w 26"/>
                  <a:gd name="T3" fmla="*/ 34 h 38"/>
                  <a:gd name="T4" fmla="*/ 18 w 26"/>
                  <a:gd name="T5" fmla="*/ 37 h 38"/>
                  <a:gd name="T6" fmla="*/ 0 w 26"/>
                  <a:gd name="T7" fmla="*/ 26 h 38"/>
                  <a:gd name="T8" fmla="*/ 1 w 26"/>
                  <a:gd name="T9" fmla="*/ 0 h 38"/>
                  <a:gd name="T10" fmla="*/ 4 w 26"/>
                  <a:gd name="T11" fmla="*/ 0 h 3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6" h="38">
                    <a:moveTo>
                      <a:pt x="4" y="0"/>
                    </a:moveTo>
                    <a:lnTo>
                      <a:pt x="25" y="34"/>
                    </a:lnTo>
                    <a:lnTo>
                      <a:pt x="18" y="37"/>
                    </a:lnTo>
                    <a:lnTo>
                      <a:pt x="0" y="26"/>
                    </a:lnTo>
                    <a:lnTo>
                      <a:pt x="1" y="0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B2B2B2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4726" name="Freeform 1857"/>
              <p:cNvSpPr>
                <a:spLocks/>
              </p:cNvSpPr>
              <p:nvPr/>
            </p:nvSpPr>
            <p:spPr bwMode="auto">
              <a:xfrm>
                <a:off x="463" y="58"/>
                <a:ext cx="55" cy="64"/>
              </a:xfrm>
              <a:custGeom>
                <a:avLst/>
                <a:gdLst>
                  <a:gd name="T0" fmla="*/ 0 w 55"/>
                  <a:gd name="T1" fmla="*/ 0 h 64"/>
                  <a:gd name="T2" fmla="*/ 54 w 55"/>
                  <a:gd name="T3" fmla="*/ 11 h 64"/>
                  <a:gd name="T4" fmla="*/ 54 w 55"/>
                  <a:gd name="T5" fmla="*/ 63 h 6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5" h="64">
                    <a:moveTo>
                      <a:pt x="0" y="0"/>
                    </a:moveTo>
                    <a:lnTo>
                      <a:pt x="54" y="11"/>
                    </a:lnTo>
                    <a:lnTo>
                      <a:pt x="54" y="63"/>
                    </a:lnTo>
                  </a:path>
                </a:pathLst>
              </a:custGeom>
              <a:noFill/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4727" name="Freeform 1858"/>
              <p:cNvSpPr>
                <a:spLocks/>
              </p:cNvSpPr>
              <p:nvPr/>
            </p:nvSpPr>
            <p:spPr bwMode="auto">
              <a:xfrm>
                <a:off x="353" y="19"/>
                <a:ext cx="112" cy="144"/>
              </a:xfrm>
              <a:custGeom>
                <a:avLst/>
                <a:gdLst>
                  <a:gd name="T0" fmla="*/ 54 w 112"/>
                  <a:gd name="T1" fmla="*/ 0 h 144"/>
                  <a:gd name="T2" fmla="*/ 0 w 112"/>
                  <a:gd name="T3" fmla="*/ 15 h 144"/>
                  <a:gd name="T4" fmla="*/ 0 w 112"/>
                  <a:gd name="T5" fmla="*/ 103 h 144"/>
                  <a:gd name="T6" fmla="*/ 111 w 112"/>
                  <a:gd name="T7" fmla="*/ 129 h 144"/>
                  <a:gd name="T8" fmla="*/ 111 w 112"/>
                  <a:gd name="T9" fmla="*/ 143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2" h="144">
                    <a:moveTo>
                      <a:pt x="54" y="0"/>
                    </a:moveTo>
                    <a:lnTo>
                      <a:pt x="0" y="15"/>
                    </a:lnTo>
                    <a:lnTo>
                      <a:pt x="0" y="103"/>
                    </a:lnTo>
                    <a:lnTo>
                      <a:pt x="111" y="129"/>
                    </a:lnTo>
                    <a:lnTo>
                      <a:pt x="111" y="143"/>
                    </a:lnTo>
                  </a:path>
                </a:pathLst>
              </a:custGeom>
              <a:noFill/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4728" name="Freeform 1859"/>
              <p:cNvSpPr>
                <a:spLocks/>
              </p:cNvSpPr>
              <p:nvPr/>
            </p:nvSpPr>
            <p:spPr bwMode="auto">
              <a:xfrm>
                <a:off x="362" y="12"/>
                <a:ext cx="32" cy="30"/>
              </a:xfrm>
              <a:custGeom>
                <a:avLst/>
                <a:gdLst>
                  <a:gd name="T0" fmla="*/ 31 w 32"/>
                  <a:gd name="T1" fmla="*/ 25 h 30"/>
                  <a:gd name="T2" fmla="*/ 28 w 32"/>
                  <a:gd name="T3" fmla="*/ 0 h 30"/>
                  <a:gd name="T4" fmla="*/ 2 w 32"/>
                  <a:gd name="T5" fmla="*/ 29 h 30"/>
                  <a:gd name="T6" fmla="*/ 0 w 32"/>
                  <a:gd name="T7" fmla="*/ 4 h 30"/>
                  <a:gd name="T8" fmla="*/ 31 w 32"/>
                  <a:gd name="T9" fmla="*/ 25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" h="30">
                    <a:moveTo>
                      <a:pt x="31" y="25"/>
                    </a:moveTo>
                    <a:lnTo>
                      <a:pt x="28" y="0"/>
                    </a:lnTo>
                    <a:lnTo>
                      <a:pt x="2" y="29"/>
                    </a:lnTo>
                    <a:lnTo>
                      <a:pt x="0" y="4"/>
                    </a:lnTo>
                    <a:lnTo>
                      <a:pt x="31" y="25"/>
                    </a:lnTo>
                  </a:path>
                </a:pathLst>
              </a:custGeom>
              <a:solidFill>
                <a:srgbClr val="808080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4729" name="Freeform 1860"/>
              <p:cNvSpPr>
                <a:spLocks/>
              </p:cNvSpPr>
              <p:nvPr/>
            </p:nvSpPr>
            <p:spPr bwMode="auto">
              <a:xfrm>
                <a:off x="480" y="51"/>
                <a:ext cx="31" cy="30"/>
              </a:xfrm>
              <a:custGeom>
                <a:avLst/>
                <a:gdLst>
                  <a:gd name="T0" fmla="*/ 0 w 31"/>
                  <a:gd name="T1" fmla="*/ 24 h 30"/>
                  <a:gd name="T2" fmla="*/ 3 w 31"/>
                  <a:gd name="T3" fmla="*/ 0 h 30"/>
                  <a:gd name="T4" fmla="*/ 27 w 31"/>
                  <a:gd name="T5" fmla="*/ 29 h 30"/>
                  <a:gd name="T6" fmla="*/ 30 w 31"/>
                  <a:gd name="T7" fmla="*/ 5 h 30"/>
                  <a:gd name="T8" fmla="*/ 0 w 31"/>
                  <a:gd name="T9" fmla="*/ 24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1" h="30">
                    <a:moveTo>
                      <a:pt x="0" y="24"/>
                    </a:moveTo>
                    <a:lnTo>
                      <a:pt x="3" y="0"/>
                    </a:lnTo>
                    <a:lnTo>
                      <a:pt x="27" y="29"/>
                    </a:lnTo>
                    <a:lnTo>
                      <a:pt x="30" y="5"/>
                    </a:lnTo>
                    <a:lnTo>
                      <a:pt x="0" y="24"/>
                    </a:lnTo>
                  </a:path>
                </a:pathLst>
              </a:custGeom>
              <a:solidFill>
                <a:srgbClr val="808080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grpSp>
            <p:nvGrpSpPr>
              <p:cNvPr id="4730" name="Group 1861"/>
              <p:cNvGrpSpPr>
                <a:grpSpLocks/>
              </p:cNvGrpSpPr>
              <p:nvPr/>
            </p:nvGrpSpPr>
            <p:grpSpPr bwMode="auto">
              <a:xfrm>
                <a:off x="399" y="40"/>
                <a:ext cx="37" cy="37"/>
                <a:chOff x="399" y="40"/>
                <a:chExt cx="37" cy="37"/>
              </a:xfrm>
            </p:grpSpPr>
            <p:sp>
              <p:nvSpPr>
                <p:cNvPr id="4731" name="Oval 1862"/>
                <p:cNvSpPr>
                  <a:spLocks noChangeArrowheads="1"/>
                </p:cNvSpPr>
                <p:nvPr/>
              </p:nvSpPr>
              <p:spPr bwMode="auto">
                <a:xfrm>
                  <a:off x="403" y="40"/>
                  <a:ext cx="33" cy="30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  <p:sp>
              <p:nvSpPr>
                <p:cNvPr id="4732" name="Oval 1863"/>
                <p:cNvSpPr>
                  <a:spLocks noChangeArrowheads="1"/>
                </p:cNvSpPr>
                <p:nvPr/>
              </p:nvSpPr>
              <p:spPr bwMode="auto">
                <a:xfrm>
                  <a:off x="399" y="42"/>
                  <a:ext cx="33" cy="29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  <p:sp>
              <p:nvSpPr>
                <p:cNvPr id="4733" name="Oval 1864"/>
                <p:cNvSpPr>
                  <a:spLocks noChangeArrowheads="1"/>
                </p:cNvSpPr>
                <p:nvPr/>
              </p:nvSpPr>
              <p:spPr bwMode="auto">
                <a:xfrm>
                  <a:off x="401" y="50"/>
                  <a:ext cx="8" cy="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  <p:sp>
              <p:nvSpPr>
                <p:cNvPr id="4734" name="Oval 1865"/>
                <p:cNvSpPr>
                  <a:spLocks noChangeArrowheads="1"/>
                </p:cNvSpPr>
                <p:nvPr/>
              </p:nvSpPr>
              <p:spPr bwMode="auto">
                <a:xfrm>
                  <a:off x="420" y="45"/>
                  <a:ext cx="8" cy="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  <p:sp>
              <p:nvSpPr>
                <p:cNvPr id="4735" name="Oval 1866"/>
                <p:cNvSpPr>
                  <a:spLocks noChangeArrowheads="1"/>
                </p:cNvSpPr>
                <p:nvPr/>
              </p:nvSpPr>
              <p:spPr bwMode="auto">
                <a:xfrm>
                  <a:off x="428" y="61"/>
                  <a:ext cx="8" cy="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  <p:sp>
              <p:nvSpPr>
                <p:cNvPr id="4736" name="Oval 1867"/>
                <p:cNvSpPr>
                  <a:spLocks noChangeArrowheads="1"/>
                </p:cNvSpPr>
                <p:nvPr/>
              </p:nvSpPr>
              <p:spPr bwMode="auto">
                <a:xfrm>
                  <a:off x="417" y="69"/>
                  <a:ext cx="8" cy="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  <p:sp>
              <p:nvSpPr>
                <p:cNvPr id="4737" name="Oval 1868"/>
                <p:cNvSpPr>
                  <a:spLocks noChangeArrowheads="1"/>
                </p:cNvSpPr>
                <p:nvPr/>
              </p:nvSpPr>
              <p:spPr bwMode="auto">
                <a:xfrm>
                  <a:off x="403" y="63"/>
                  <a:ext cx="8" cy="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</p:grpSp>
        </p:grpSp>
        <p:grpSp>
          <p:nvGrpSpPr>
            <p:cNvPr id="4677" name="Group 1869"/>
            <p:cNvGrpSpPr>
              <a:grpSpLocks/>
            </p:cNvGrpSpPr>
            <p:nvPr/>
          </p:nvGrpSpPr>
          <p:grpSpPr bwMode="auto">
            <a:xfrm>
              <a:off x="222" y="23"/>
              <a:ext cx="188" cy="188"/>
              <a:chOff x="222" y="23"/>
              <a:chExt cx="188" cy="188"/>
            </a:xfrm>
          </p:grpSpPr>
          <p:sp>
            <p:nvSpPr>
              <p:cNvPr id="4706" name="Oval 1870"/>
              <p:cNvSpPr>
                <a:spLocks noChangeArrowheads="1"/>
              </p:cNvSpPr>
              <p:nvPr/>
            </p:nvSpPr>
            <p:spPr bwMode="auto">
              <a:xfrm rot="120000">
                <a:off x="276" y="23"/>
                <a:ext cx="80" cy="19"/>
              </a:xfrm>
              <a:prstGeom prst="ellipse">
                <a:avLst/>
              </a:prstGeom>
              <a:solidFill>
                <a:srgbClr val="B2B2B2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4707" name="Freeform 1871"/>
              <p:cNvSpPr>
                <a:spLocks/>
              </p:cNvSpPr>
              <p:nvPr/>
            </p:nvSpPr>
            <p:spPr bwMode="auto">
              <a:xfrm>
                <a:off x="271" y="31"/>
                <a:ext cx="91" cy="132"/>
              </a:xfrm>
              <a:custGeom>
                <a:avLst/>
                <a:gdLst>
                  <a:gd name="T0" fmla="*/ 0 w 91"/>
                  <a:gd name="T1" fmla="*/ 0 h 132"/>
                  <a:gd name="T2" fmla="*/ 0 w 91"/>
                  <a:gd name="T3" fmla="*/ 121 h 132"/>
                  <a:gd name="T4" fmla="*/ 7 w 91"/>
                  <a:gd name="T5" fmla="*/ 125 h 132"/>
                  <a:gd name="T6" fmla="*/ 3 w 91"/>
                  <a:gd name="T7" fmla="*/ 124 h 132"/>
                  <a:gd name="T8" fmla="*/ 17 w 91"/>
                  <a:gd name="T9" fmla="*/ 127 h 132"/>
                  <a:gd name="T10" fmla="*/ 28 w 91"/>
                  <a:gd name="T11" fmla="*/ 129 h 132"/>
                  <a:gd name="T12" fmla="*/ 38 w 91"/>
                  <a:gd name="T13" fmla="*/ 130 h 132"/>
                  <a:gd name="T14" fmla="*/ 53 w 91"/>
                  <a:gd name="T15" fmla="*/ 131 h 132"/>
                  <a:gd name="T16" fmla="*/ 64 w 91"/>
                  <a:gd name="T17" fmla="*/ 131 h 132"/>
                  <a:gd name="T18" fmla="*/ 74 w 91"/>
                  <a:gd name="T19" fmla="*/ 129 h 132"/>
                  <a:gd name="T20" fmla="*/ 81 w 91"/>
                  <a:gd name="T21" fmla="*/ 127 h 132"/>
                  <a:gd name="T22" fmla="*/ 86 w 91"/>
                  <a:gd name="T23" fmla="*/ 124 h 132"/>
                  <a:gd name="T24" fmla="*/ 90 w 91"/>
                  <a:gd name="T25" fmla="*/ 118 h 132"/>
                  <a:gd name="T26" fmla="*/ 90 w 91"/>
                  <a:gd name="T27" fmla="*/ 2 h 13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91" h="132">
                    <a:moveTo>
                      <a:pt x="0" y="0"/>
                    </a:moveTo>
                    <a:lnTo>
                      <a:pt x="0" y="121"/>
                    </a:lnTo>
                    <a:lnTo>
                      <a:pt x="7" y="125"/>
                    </a:lnTo>
                    <a:lnTo>
                      <a:pt x="3" y="124"/>
                    </a:lnTo>
                    <a:lnTo>
                      <a:pt x="17" y="127"/>
                    </a:lnTo>
                    <a:lnTo>
                      <a:pt x="28" y="129"/>
                    </a:lnTo>
                    <a:lnTo>
                      <a:pt x="38" y="130"/>
                    </a:lnTo>
                    <a:lnTo>
                      <a:pt x="53" y="131"/>
                    </a:lnTo>
                    <a:lnTo>
                      <a:pt x="64" y="131"/>
                    </a:lnTo>
                    <a:lnTo>
                      <a:pt x="74" y="129"/>
                    </a:lnTo>
                    <a:lnTo>
                      <a:pt x="81" y="127"/>
                    </a:lnTo>
                    <a:lnTo>
                      <a:pt x="86" y="124"/>
                    </a:lnTo>
                    <a:lnTo>
                      <a:pt x="90" y="118"/>
                    </a:lnTo>
                    <a:lnTo>
                      <a:pt x="90" y="2"/>
                    </a:lnTo>
                  </a:path>
                </a:pathLst>
              </a:custGeom>
              <a:solidFill>
                <a:srgbClr val="B2B2B2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4708" name="Freeform 1872"/>
              <p:cNvSpPr>
                <a:spLocks/>
              </p:cNvSpPr>
              <p:nvPr/>
            </p:nvSpPr>
            <p:spPr bwMode="auto">
              <a:xfrm>
                <a:off x="252" y="123"/>
                <a:ext cx="25" cy="45"/>
              </a:xfrm>
              <a:custGeom>
                <a:avLst/>
                <a:gdLst>
                  <a:gd name="T0" fmla="*/ 20 w 25"/>
                  <a:gd name="T1" fmla="*/ 0 h 45"/>
                  <a:gd name="T2" fmla="*/ 0 w 25"/>
                  <a:gd name="T3" fmla="*/ 41 h 45"/>
                  <a:gd name="T4" fmla="*/ 7 w 25"/>
                  <a:gd name="T5" fmla="*/ 44 h 45"/>
                  <a:gd name="T6" fmla="*/ 24 w 25"/>
                  <a:gd name="T7" fmla="*/ 33 h 45"/>
                  <a:gd name="T8" fmla="*/ 24 w 25"/>
                  <a:gd name="T9" fmla="*/ 2 h 45"/>
                  <a:gd name="T10" fmla="*/ 20 w 25"/>
                  <a:gd name="T11" fmla="*/ 1 h 4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" h="45">
                    <a:moveTo>
                      <a:pt x="20" y="0"/>
                    </a:moveTo>
                    <a:lnTo>
                      <a:pt x="0" y="41"/>
                    </a:lnTo>
                    <a:lnTo>
                      <a:pt x="7" y="44"/>
                    </a:lnTo>
                    <a:lnTo>
                      <a:pt x="24" y="33"/>
                    </a:lnTo>
                    <a:lnTo>
                      <a:pt x="24" y="2"/>
                    </a:lnTo>
                    <a:lnTo>
                      <a:pt x="20" y="1"/>
                    </a:lnTo>
                  </a:path>
                </a:pathLst>
              </a:custGeom>
              <a:solidFill>
                <a:srgbClr val="B2B2B2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4709" name="Freeform 1873"/>
              <p:cNvSpPr>
                <a:spLocks/>
              </p:cNvSpPr>
              <p:nvPr/>
            </p:nvSpPr>
            <p:spPr bwMode="auto">
              <a:xfrm>
                <a:off x="353" y="130"/>
                <a:ext cx="29" cy="43"/>
              </a:xfrm>
              <a:custGeom>
                <a:avLst/>
                <a:gdLst>
                  <a:gd name="T0" fmla="*/ 4 w 29"/>
                  <a:gd name="T1" fmla="*/ 0 h 43"/>
                  <a:gd name="T2" fmla="*/ 28 w 29"/>
                  <a:gd name="T3" fmla="*/ 38 h 43"/>
                  <a:gd name="T4" fmla="*/ 21 w 29"/>
                  <a:gd name="T5" fmla="*/ 42 h 43"/>
                  <a:gd name="T6" fmla="*/ 0 w 29"/>
                  <a:gd name="T7" fmla="*/ 30 h 43"/>
                  <a:gd name="T8" fmla="*/ 1 w 29"/>
                  <a:gd name="T9" fmla="*/ 1 h 43"/>
                  <a:gd name="T10" fmla="*/ 4 w 29"/>
                  <a:gd name="T11" fmla="*/ 0 h 4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9" h="43">
                    <a:moveTo>
                      <a:pt x="4" y="0"/>
                    </a:moveTo>
                    <a:lnTo>
                      <a:pt x="28" y="38"/>
                    </a:lnTo>
                    <a:lnTo>
                      <a:pt x="21" y="42"/>
                    </a:lnTo>
                    <a:lnTo>
                      <a:pt x="0" y="30"/>
                    </a:lnTo>
                    <a:lnTo>
                      <a:pt x="1" y="1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B2B2B2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4710" name="Freeform 1874"/>
              <p:cNvSpPr>
                <a:spLocks/>
              </p:cNvSpPr>
              <p:nvPr/>
            </p:nvSpPr>
            <p:spPr bwMode="auto">
              <a:xfrm>
                <a:off x="346" y="90"/>
                <a:ext cx="64" cy="74"/>
              </a:xfrm>
              <a:custGeom>
                <a:avLst/>
                <a:gdLst>
                  <a:gd name="T0" fmla="*/ 0 w 64"/>
                  <a:gd name="T1" fmla="*/ 0 h 74"/>
                  <a:gd name="T2" fmla="*/ 63 w 64"/>
                  <a:gd name="T3" fmla="*/ 13 h 74"/>
                  <a:gd name="T4" fmla="*/ 63 w 64"/>
                  <a:gd name="T5" fmla="*/ 73 h 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64" h="74">
                    <a:moveTo>
                      <a:pt x="0" y="0"/>
                    </a:moveTo>
                    <a:lnTo>
                      <a:pt x="63" y="13"/>
                    </a:lnTo>
                    <a:lnTo>
                      <a:pt x="63" y="73"/>
                    </a:lnTo>
                  </a:path>
                </a:pathLst>
              </a:custGeom>
              <a:noFill/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4711" name="Freeform 1875"/>
              <p:cNvSpPr>
                <a:spLocks/>
              </p:cNvSpPr>
              <p:nvPr/>
            </p:nvSpPr>
            <p:spPr bwMode="auto">
              <a:xfrm>
                <a:off x="222" y="46"/>
                <a:ext cx="127" cy="165"/>
              </a:xfrm>
              <a:custGeom>
                <a:avLst/>
                <a:gdLst>
                  <a:gd name="T0" fmla="*/ 61 w 127"/>
                  <a:gd name="T1" fmla="*/ 0 h 165"/>
                  <a:gd name="T2" fmla="*/ 0 w 127"/>
                  <a:gd name="T3" fmla="*/ 18 h 165"/>
                  <a:gd name="T4" fmla="*/ 0 w 127"/>
                  <a:gd name="T5" fmla="*/ 118 h 165"/>
                  <a:gd name="T6" fmla="*/ 126 w 127"/>
                  <a:gd name="T7" fmla="*/ 148 h 165"/>
                  <a:gd name="T8" fmla="*/ 126 w 127"/>
                  <a:gd name="T9" fmla="*/ 164 h 1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7" h="165">
                    <a:moveTo>
                      <a:pt x="61" y="0"/>
                    </a:moveTo>
                    <a:lnTo>
                      <a:pt x="0" y="18"/>
                    </a:lnTo>
                    <a:lnTo>
                      <a:pt x="0" y="118"/>
                    </a:lnTo>
                    <a:lnTo>
                      <a:pt x="126" y="148"/>
                    </a:lnTo>
                    <a:lnTo>
                      <a:pt x="126" y="164"/>
                    </a:lnTo>
                  </a:path>
                </a:pathLst>
              </a:custGeom>
              <a:noFill/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4712" name="Freeform 1876"/>
              <p:cNvSpPr>
                <a:spLocks/>
              </p:cNvSpPr>
              <p:nvPr/>
            </p:nvSpPr>
            <p:spPr bwMode="auto">
              <a:xfrm>
                <a:off x="232" y="39"/>
                <a:ext cx="37" cy="33"/>
              </a:xfrm>
              <a:custGeom>
                <a:avLst/>
                <a:gdLst>
                  <a:gd name="T0" fmla="*/ 36 w 37"/>
                  <a:gd name="T1" fmla="*/ 28 h 33"/>
                  <a:gd name="T2" fmla="*/ 32 w 37"/>
                  <a:gd name="T3" fmla="*/ 0 h 33"/>
                  <a:gd name="T4" fmla="*/ 3 w 37"/>
                  <a:gd name="T5" fmla="*/ 32 h 33"/>
                  <a:gd name="T6" fmla="*/ 0 w 37"/>
                  <a:gd name="T7" fmla="*/ 5 h 33"/>
                  <a:gd name="T8" fmla="*/ 36 w 37"/>
                  <a:gd name="T9" fmla="*/ 28 h 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7" h="33">
                    <a:moveTo>
                      <a:pt x="36" y="28"/>
                    </a:moveTo>
                    <a:lnTo>
                      <a:pt x="32" y="0"/>
                    </a:lnTo>
                    <a:lnTo>
                      <a:pt x="3" y="32"/>
                    </a:lnTo>
                    <a:lnTo>
                      <a:pt x="0" y="5"/>
                    </a:lnTo>
                    <a:lnTo>
                      <a:pt x="36" y="28"/>
                    </a:lnTo>
                  </a:path>
                </a:pathLst>
              </a:custGeom>
              <a:solidFill>
                <a:srgbClr val="808080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4713" name="Freeform 1877"/>
              <p:cNvSpPr>
                <a:spLocks/>
              </p:cNvSpPr>
              <p:nvPr/>
            </p:nvSpPr>
            <p:spPr bwMode="auto">
              <a:xfrm>
                <a:off x="366" y="83"/>
                <a:ext cx="37" cy="35"/>
              </a:xfrm>
              <a:custGeom>
                <a:avLst/>
                <a:gdLst>
                  <a:gd name="T0" fmla="*/ 0 w 37"/>
                  <a:gd name="T1" fmla="*/ 29 h 35"/>
                  <a:gd name="T2" fmla="*/ 3 w 37"/>
                  <a:gd name="T3" fmla="*/ 0 h 35"/>
                  <a:gd name="T4" fmla="*/ 32 w 37"/>
                  <a:gd name="T5" fmla="*/ 34 h 35"/>
                  <a:gd name="T6" fmla="*/ 36 w 37"/>
                  <a:gd name="T7" fmla="*/ 6 h 35"/>
                  <a:gd name="T8" fmla="*/ 0 w 37"/>
                  <a:gd name="T9" fmla="*/ 29 h 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7" h="35">
                    <a:moveTo>
                      <a:pt x="0" y="29"/>
                    </a:moveTo>
                    <a:lnTo>
                      <a:pt x="3" y="0"/>
                    </a:lnTo>
                    <a:lnTo>
                      <a:pt x="32" y="34"/>
                    </a:lnTo>
                    <a:lnTo>
                      <a:pt x="36" y="6"/>
                    </a:lnTo>
                    <a:lnTo>
                      <a:pt x="0" y="29"/>
                    </a:lnTo>
                  </a:path>
                </a:pathLst>
              </a:custGeom>
              <a:solidFill>
                <a:srgbClr val="808080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grpSp>
            <p:nvGrpSpPr>
              <p:cNvPr id="4714" name="Group 1878"/>
              <p:cNvGrpSpPr>
                <a:grpSpLocks/>
              </p:cNvGrpSpPr>
              <p:nvPr/>
            </p:nvGrpSpPr>
            <p:grpSpPr bwMode="auto">
              <a:xfrm>
                <a:off x="273" y="69"/>
                <a:ext cx="45" cy="43"/>
                <a:chOff x="273" y="69"/>
                <a:chExt cx="45" cy="43"/>
              </a:xfrm>
            </p:grpSpPr>
            <p:sp>
              <p:nvSpPr>
                <p:cNvPr id="4715" name="Oval 1879"/>
                <p:cNvSpPr>
                  <a:spLocks noChangeArrowheads="1"/>
                </p:cNvSpPr>
                <p:nvPr/>
              </p:nvSpPr>
              <p:spPr bwMode="auto">
                <a:xfrm>
                  <a:off x="278" y="69"/>
                  <a:ext cx="40" cy="35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  <p:sp>
              <p:nvSpPr>
                <p:cNvPr id="4716" name="Oval 1880"/>
                <p:cNvSpPr>
                  <a:spLocks noChangeArrowheads="1"/>
                </p:cNvSpPr>
                <p:nvPr/>
              </p:nvSpPr>
              <p:spPr bwMode="auto">
                <a:xfrm>
                  <a:off x="273" y="72"/>
                  <a:ext cx="40" cy="35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  <p:sp>
              <p:nvSpPr>
                <p:cNvPr id="4717" name="Oval 1881"/>
                <p:cNvSpPr>
                  <a:spLocks noChangeArrowheads="1"/>
                </p:cNvSpPr>
                <p:nvPr/>
              </p:nvSpPr>
              <p:spPr bwMode="auto">
                <a:xfrm>
                  <a:off x="276" y="82"/>
                  <a:ext cx="8" cy="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  <p:sp>
              <p:nvSpPr>
                <p:cNvPr id="4718" name="Oval 1882"/>
                <p:cNvSpPr>
                  <a:spLocks noChangeArrowheads="1"/>
                </p:cNvSpPr>
                <p:nvPr/>
              </p:nvSpPr>
              <p:spPr bwMode="auto">
                <a:xfrm>
                  <a:off x="298" y="75"/>
                  <a:ext cx="8" cy="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  <p:sp>
              <p:nvSpPr>
                <p:cNvPr id="4719" name="Oval 1883"/>
                <p:cNvSpPr>
                  <a:spLocks noChangeArrowheads="1"/>
                </p:cNvSpPr>
                <p:nvPr/>
              </p:nvSpPr>
              <p:spPr bwMode="auto">
                <a:xfrm>
                  <a:off x="307" y="94"/>
                  <a:ext cx="8" cy="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  <p:sp>
              <p:nvSpPr>
                <p:cNvPr id="4720" name="Oval 1884"/>
                <p:cNvSpPr>
                  <a:spLocks noChangeArrowheads="1"/>
                </p:cNvSpPr>
                <p:nvPr/>
              </p:nvSpPr>
              <p:spPr bwMode="auto">
                <a:xfrm>
                  <a:off x="294" y="104"/>
                  <a:ext cx="8" cy="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  <p:sp>
              <p:nvSpPr>
                <p:cNvPr id="4721" name="Oval 1885"/>
                <p:cNvSpPr>
                  <a:spLocks noChangeArrowheads="1"/>
                </p:cNvSpPr>
                <p:nvPr/>
              </p:nvSpPr>
              <p:spPr bwMode="auto">
                <a:xfrm>
                  <a:off x="278" y="95"/>
                  <a:ext cx="8" cy="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</p:grpSp>
        </p:grpSp>
        <p:sp>
          <p:nvSpPr>
            <p:cNvPr id="4678" name="Line 1886"/>
            <p:cNvSpPr>
              <a:spLocks noChangeShapeType="1"/>
            </p:cNvSpPr>
            <p:nvPr/>
          </p:nvSpPr>
          <p:spPr bwMode="auto">
            <a:xfrm flipV="1">
              <a:off x="226" y="158"/>
              <a:ext cx="252" cy="10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grpSp>
          <p:nvGrpSpPr>
            <p:cNvPr id="4679" name="Group 1887"/>
            <p:cNvGrpSpPr>
              <a:grpSpLocks/>
            </p:cNvGrpSpPr>
            <p:nvPr/>
          </p:nvGrpSpPr>
          <p:grpSpPr bwMode="auto">
            <a:xfrm>
              <a:off x="91" y="50"/>
              <a:ext cx="207" cy="208"/>
              <a:chOff x="91" y="50"/>
              <a:chExt cx="207" cy="208"/>
            </a:xfrm>
          </p:grpSpPr>
          <p:sp>
            <p:nvSpPr>
              <p:cNvPr id="4690" name="Oval 1888"/>
              <p:cNvSpPr>
                <a:spLocks noChangeArrowheads="1"/>
              </p:cNvSpPr>
              <p:nvPr/>
            </p:nvSpPr>
            <p:spPr bwMode="auto">
              <a:xfrm rot="120000">
                <a:off x="151" y="50"/>
                <a:ext cx="89" cy="22"/>
              </a:xfrm>
              <a:prstGeom prst="ellipse">
                <a:avLst/>
              </a:prstGeom>
              <a:solidFill>
                <a:srgbClr val="B2B2B2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4691" name="Freeform 1889"/>
              <p:cNvSpPr>
                <a:spLocks/>
              </p:cNvSpPr>
              <p:nvPr/>
            </p:nvSpPr>
            <p:spPr bwMode="auto">
              <a:xfrm>
                <a:off x="143" y="59"/>
                <a:ext cx="102" cy="147"/>
              </a:xfrm>
              <a:custGeom>
                <a:avLst/>
                <a:gdLst>
                  <a:gd name="T0" fmla="*/ 0 w 102"/>
                  <a:gd name="T1" fmla="*/ 0 h 147"/>
                  <a:gd name="T2" fmla="*/ 0 w 102"/>
                  <a:gd name="T3" fmla="*/ 135 h 147"/>
                  <a:gd name="T4" fmla="*/ 8 w 102"/>
                  <a:gd name="T5" fmla="*/ 139 h 147"/>
                  <a:gd name="T6" fmla="*/ 3 w 102"/>
                  <a:gd name="T7" fmla="*/ 138 h 147"/>
                  <a:gd name="T8" fmla="*/ 19 w 102"/>
                  <a:gd name="T9" fmla="*/ 142 h 147"/>
                  <a:gd name="T10" fmla="*/ 32 w 102"/>
                  <a:gd name="T11" fmla="*/ 144 h 147"/>
                  <a:gd name="T12" fmla="*/ 42 w 102"/>
                  <a:gd name="T13" fmla="*/ 145 h 147"/>
                  <a:gd name="T14" fmla="*/ 59 w 102"/>
                  <a:gd name="T15" fmla="*/ 146 h 147"/>
                  <a:gd name="T16" fmla="*/ 72 w 102"/>
                  <a:gd name="T17" fmla="*/ 146 h 147"/>
                  <a:gd name="T18" fmla="*/ 83 w 102"/>
                  <a:gd name="T19" fmla="*/ 144 h 147"/>
                  <a:gd name="T20" fmla="*/ 91 w 102"/>
                  <a:gd name="T21" fmla="*/ 142 h 147"/>
                  <a:gd name="T22" fmla="*/ 97 w 102"/>
                  <a:gd name="T23" fmla="*/ 138 h 147"/>
                  <a:gd name="T24" fmla="*/ 101 w 102"/>
                  <a:gd name="T25" fmla="*/ 132 h 147"/>
                  <a:gd name="T26" fmla="*/ 101 w 102"/>
                  <a:gd name="T27" fmla="*/ 2 h 147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2" h="147">
                    <a:moveTo>
                      <a:pt x="0" y="0"/>
                    </a:moveTo>
                    <a:lnTo>
                      <a:pt x="0" y="135"/>
                    </a:lnTo>
                    <a:lnTo>
                      <a:pt x="8" y="139"/>
                    </a:lnTo>
                    <a:lnTo>
                      <a:pt x="3" y="138"/>
                    </a:lnTo>
                    <a:lnTo>
                      <a:pt x="19" y="142"/>
                    </a:lnTo>
                    <a:lnTo>
                      <a:pt x="32" y="144"/>
                    </a:lnTo>
                    <a:lnTo>
                      <a:pt x="42" y="145"/>
                    </a:lnTo>
                    <a:lnTo>
                      <a:pt x="59" y="146"/>
                    </a:lnTo>
                    <a:lnTo>
                      <a:pt x="72" y="146"/>
                    </a:lnTo>
                    <a:lnTo>
                      <a:pt x="83" y="144"/>
                    </a:lnTo>
                    <a:lnTo>
                      <a:pt x="91" y="142"/>
                    </a:lnTo>
                    <a:lnTo>
                      <a:pt x="97" y="138"/>
                    </a:lnTo>
                    <a:lnTo>
                      <a:pt x="101" y="132"/>
                    </a:lnTo>
                    <a:lnTo>
                      <a:pt x="101" y="2"/>
                    </a:lnTo>
                  </a:path>
                </a:pathLst>
              </a:custGeom>
              <a:solidFill>
                <a:srgbClr val="B2B2B2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4692" name="Freeform 1890"/>
              <p:cNvSpPr>
                <a:spLocks/>
              </p:cNvSpPr>
              <p:nvPr/>
            </p:nvSpPr>
            <p:spPr bwMode="auto">
              <a:xfrm>
                <a:off x="124" y="162"/>
                <a:ext cx="29" cy="48"/>
              </a:xfrm>
              <a:custGeom>
                <a:avLst/>
                <a:gdLst>
                  <a:gd name="T0" fmla="*/ 23 w 29"/>
                  <a:gd name="T1" fmla="*/ 0 h 48"/>
                  <a:gd name="T2" fmla="*/ 0 w 29"/>
                  <a:gd name="T3" fmla="*/ 44 h 48"/>
                  <a:gd name="T4" fmla="*/ 8 w 29"/>
                  <a:gd name="T5" fmla="*/ 47 h 48"/>
                  <a:gd name="T6" fmla="*/ 28 w 29"/>
                  <a:gd name="T7" fmla="*/ 36 h 48"/>
                  <a:gd name="T8" fmla="*/ 28 w 29"/>
                  <a:gd name="T9" fmla="*/ 2 h 48"/>
                  <a:gd name="T10" fmla="*/ 24 w 29"/>
                  <a:gd name="T11" fmla="*/ 1 h 4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9" h="48">
                    <a:moveTo>
                      <a:pt x="23" y="0"/>
                    </a:moveTo>
                    <a:lnTo>
                      <a:pt x="0" y="44"/>
                    </a:lnTo>
                    <a:lnTo>
                      <a:pt x="8" y="47"/>
                    </a:lnTo>
                    <a:lnTo>
                      <a:pt x="28" y="36"/>
                    </a:lnTo>
                    <a:lnTo>
                      <a:pt x="28" y="2"/>
                    </a:lnTo>
                    <a:lnTo>
                      <a:pt x="24" y="1"/>
                    </a:lnTo>
                  </a:path>
                </a:pathLst>
              </a:custGeom>
              <a:solidFill>
                <a:srgbClr val="B2B2B2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4693" name="Freeform 1891"/>
              <p:cNvSpPr>
                <a:spLocks/>
              </p:cNvSpPr>
              <p:nvPr/>
            </p:nvSpPr>
            <p:spPr bwMode="auto">
              <a:xfrm>
                <a:off x="235" y="169"/>
                <a:ext cx="32" cy="47"/>
              </a:xfrm>
              <a:custGeom>
                <a:avLst/>
                <a:gdLst>
                  <a:gd name="T0" fmla="*/ 5 w 32"/>
                  <a:gd name="T1" fmla="*/ 0 h 47"/>
                  <a:gd name="T2" fmla="*/ 31 w 32"/>
                  <a:gd name="T3" fmla="*/ 42 h 47"/>
                  <a:gd name="T4" fmla="*/ 23 w 32"/>
                  <a:gd name="T5" fmla="*/ 46 h 47"/>
                  <a:gd name="T6" fmla="*/ 0 w 32"/>
                  <a:gd name="T7" fmla="*/ 32 h 47"/>
                  <a:gd name="T8" fmla="*/ 1 w 32"/>
                  <a:gd name="T9" fmla="*/ 1 h 47"/>
                  <a:gd name="T10" fmla="*/ 5 w 32"/>
                  <a:gd name="T11" fmla="*/ 0 h 4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2" h="47">
                    <a:moveTo>
                      <a:pt x="5" y="0"/>
                    </a:moveTo>
                    <a:lnTo>
                      <a:pt x="31" y="42"/>
                    </a:lnTo>
                    <a:lnTo>
                      <a:pt x="23" y="46"/>
                    </a:lnTo>
                    <a:lnTo>
                      <a:pt x="0" y="32"/>
                    </a:lnTo>
                    <a:lnTo>
                      <a:pt x="1" y="1"/>
                    </a:lnTo>
                    <a:lnTo>
                      <a:pt x="5" y="0"/>
                    </a:lnTo>
                  </a:path>
                </a:pathLst>
              </a:custGeom>
              <a:solidFill>
                <a:srgbClr val="B2B2B2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4694" name="Freeform 1892"/>
              <p:cNvSpPr>
                <a:spLocks/>
              </p:cNvSpPr>
              <p:nvPr/>
            </p:nvSpPr>
            <p:spPr bwMode="auto">
              <a:xfrm>
                <a:off x="228" y="126"/>
                <a:ext cx="70" cy="81"/>
              </a:xfrm>
              <a:custGeom>
                <a:avLst/>
                <a:gdLst>
                  <a:gd name="T0" fmla="*/ 0 w 70"/>
                  <a:gd name="T1" fmla="*/ 0 h 81"/>
                  <a:gd name="T2" fmla="*/ 69 w 70"/>
                  <a:gd name="T3" fmla="*/ 14 h 81"/>
                  <a:gd name="T4" fmla="*/ 69 w 70"/>
                  <a:gd name="T5" fmla="*/ 80 h 8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0" h="81">
                    <a:moveTo>
                      <a:pt x="0" y="0"/>
                    </a:moveTo>
                    <a:lnTo>
                      <a:pt x="69" y="14"/>
                    </a:lnTo>
                    <a:lnTo>
                      <a:pt x="69" y="80"/>
                    </a:lnTo>
                  </a:path>
                </a:pathLst>
              </a:custGeom>
              <a:noFill/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4695" name="Freeform 1893"/>
              <p:cNvSpPr>
                <a:spLocks/>
              </p:cNvSpPr>
              <p:nvPr/>
            </p:nvSpPr>
            <p:spPr bwMode="auto">
              <a:xfrm>
                <a:off x="91" y="75"/>
                <a:ext cx="139" cy="183"/>
              </a:xfrm>
              <a:custGeom>
                <a:avLst/>
                <a:gdLst>
                  <a:gd name="T0" fmla="*/ 67 w 139"/>
                  <a:gd name="T1" fmla="*/ 0 h 183"/>
                  <a:gd name="T2" fmla="*/ 0 w 139"/>
                  <a:gd name="T3" fmla="*/ 20 h 183"/>
                  <a:gd name="T4" fmla="*/ 0 w 139"/>
                  <a:gd name="T5" fmla="*/ 131 h 183"/>
                  <a:gd name="T6" fmla="*/ 138 w 139"/>
                  <a:gd name="T7" fmla="*/ 164 h 183"/>
                  <a:gd name="T8" fmla="*/ 138 w 139"/>
                  <a:gd name="T9" fmla="*/ 182 h 1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9" h="183">
                    <a:moveTo>
                      <a:pt x="67" y="0"/>
                    </a:moveTo>
                    <a:lnTo>
                      <a:pt x="0" y="20"/>
                    </a:lnTo>
                    <a:lnTo>
                      <a:pt x="0" y="131"/>
                    </a:lnTo>
                    <a:lnTo>
                      <a:pt x="138" y="164"/>
                    </a:lnTo>
                    <a:lnTo>
                      <a:pt x="138" y="182"/>
                    </a:lnTo>
                  </a:path>
                </a:pathLst>
              </a:custGeom>
              <a:noFill/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CC99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4696" name="Freeform 1894"/>
              <p:cNvSpPr>
                <a:spLocks/>
              </p:cNvSpPr>
              <p:nvPr/>
            </p:nvSpPr>
            <p:spPr bwMode="auto">
              <a:xfrm>
                <a:off x="101" y="68"/>
                <a:ext cx="41" cy="37"/>
              </a:xfrm>
              <a:custGeom>
                <a:avLst/>
                <a:gdLst>
                  <a:gd name="T0" fmla="*/ 40 w 41"/>
                  <a:gd name="T1" fmla="*/ 31 h 37"/>
                  <a:gd name="T2" fmla="*/ 36 w 41"/>
                  <a:gd name="T3" fmla="*/ 0 h 37"/>
                  <a:gd name="T4" fmla="*/ 3 w 41"/>
                  <a:gd name="T5" fmla="*/ 36 h 37"/>
                  <a:gd name="T6" fmla="*/ 0 w 41"/>
                  <a:gd name="T7" fmla="*/ 5 h 37"/>
                  <a:gd name="T8" fmla="*/ 40 w 41"/>
                  <a:gd name="T9" fmla="*/ 31 h 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" h="37">
                    <a:moveTo>
                      <a:pt x="40" y="31"/>
                    </a:moveTo>
                    <a:lnTo>
                      <a:pt x="36" y="0"/>
                    </a:lnTo>
                    <a:lnTo>
                      <a:pt x="3" y="36"/>
                    </a:lnTo>
                    <a:lnTo>
                      <a:pt x="0" y="5"/>
                    </a:lnTo>
                    <a:lnTo>
                      <a:pt x="40" y="31"/>
                    </a:lnTo>
                  </a:path>
                </a:pathLst>
              </a:custGeom>
              <a:solidFill>
                <a:srgbClr val="808080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4697" name="Freeform 1895"/>
              <p:cNvSpPr>
                <a:spLocks/>
              </p:cNvSpPr>
              <p:nvPr/>
            </p:nvSpPr>
            <p:spPr bwMode="auto">
              <a:xfrm>
                <a:off x="248" y="117"/>
                <a:ext cx="41" cy="38"/>
              </a:xfrm>
              <a:custGeom>
                <a:avLst/>
                <a:gdLst>
                  <a:gd name="T0" fmla="*/ 0 w 41"/>
                  <a:gd name="T1" fmla="*/ 31 h 38"/>
                  <a:gd name="T2" fmla="*/ 4 w 41"/>
                  <a:gd name="T3" fmla="*/ 0 h 38"/>
                  <a:gd name="T4" fmla="*/ 36 w 41"/>
                  <a:gd name="T5" fmla="*/ 37 h 38"/>
                  <a:gd name="T6" fmla="*/ 40 w 41"/>
                  <a:gd name="T7" fmla="*/ 6 h 38"/>
                  <a:gd name="T8" fmla="*/ 0 w 41"/>
                  <a:gd name="T9" fmla="*/ 31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" h="38">
                    <a:moveTo>
                      <a:pt x="0" y="31"/>
                    </a:moveTo>
                    <a:lnTo>
                      <a:pt x="4" y="0"/>
                    </a:lnTo>
                    <a:lnTo>
                      <a:pt x="36" y="37"/>
                    </a:lnTo>
                    <a:lnTo>
                      <a:pt x="40" y="6"/>
                    </a:lnTo>
                    <a:lnTo>
                      <a:pt x="0" y="31"/>
                    </a:lnTo>
                  </a:path>
                </a:pathLst>
              </a:custGeom>
              <a:solidFill>
                <a:srgbClr val="808080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grpSp>
            <p:nvGrpSpPr>
              <p:cNvPr id="4698" name="Group 1896"/>
              <p:cNvGrpSpPr>
                <a:grpSpLocks/>
              </p:cNvGrpSpPr>
              <p:nvPr/>
            </p:nvGrpSpPr>
            <p:grpSpPr bwMode="auto">
              <a:xfrm>
                <a:off x="147" y="101"/>
                <a:ext cx="50" cy="47"/>
                <a:chOff x="147" y="101"/>
                <a:chExt cx="50" cy="47"/>
              </a:xfrm>
            </p:grpSpPr>
            <p:sp>
              <p:nvSpPr>
                <p:cNvPr id="4699" name="Oval 1897"/>
                <p:cNvSpPr>
                  <a:spLocks noChangeArrowheads="1"/>
                </p:cNvSpPr>
                <p:nvPr/>
              </p:nvSpPr>
              <p:spPr bwMode="auto">
                <a:xfrm>
                  <a:off x="152" y="101"/>
                  <a:ext cx="45" cy="40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  <p:sp>
              <p:nvSpPr>
                <p:cNvPr id="4700" name="Oval 1898"/>
                <p:cNvSpPr>
                  <a:spLocks noChangeArrowheads="1"/>
                </p:cNvSpPr>
                <p:nvPr/>
              </p:nvSpPr>
              <p:spPr bwMode="auto">
                <a:xfrm>
                  <a:off x="147" y="104"/>
                  <a:ext cx="44" cy="39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  <p:sp>
              <p:nvSpPr>
                <p:cNvPr id="4701" name="Oval 1899"/>
                <p:cNvSpPr>
                  <a:spLocks noChangeArrowheads="1"/>
                </p:cNvSpPr>
                <p:nvPr/>
              </p:nvSpPr>
              <p:spPr bwMode="auto">
                <a:xfrm>
                  <a:off x="151" y="115"/>
                  <a:ext cx="8" cy="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  <p:sp>
              <p:nvSpPr>
                <p:cNvPr id="4702" name="Oval 1900"/>
                <p:cNvSpPr>
                  <a:spLocks noChangeArrowheads="1"/>
                </p:cNvSpPr>
                <p:nvPr/>
              </p:nvSpPr>
              <p:spPr bwMode="auto">
                <a:xfrm>
                  <a:off x="174" y="108"/>
                  <a:ext cx="8" cy="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  <p:sp>
              <p:nvSpPr>
                <p:cNvPr id="4703" name="Oval 1901"/>
                <p:cNvSpPr>
                  <a:spLocks noChangeArrowheads="1"/>
                </p:cNvSpPr>
                <p:nvPr/>
              </p:nvSpPr>
              <p:spPr bwMode="auto">
                <a:xfrm>
                  <a:off x="184" y="128"/>
                  <a:ext cx="8" cy="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  <p:sp>
              <p:nvSpPr>
                <p:cNvPr id="4704" name="Oval 1902"/>
                <p:cNvSpPr>
                  <a:spLocks noChangeArrowheads="1"/>
                </p:cNvSpPr>
                <p:nvPr/>
              </p:nvSpPr>
              <p:spPr bwMode="auto">
                <a:xfrm>
                  <a:off x="169" y="140"/>
                  <a:ext cx="8" cy="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  <p:sp>
              <p:nvSpPr>
                <p:cNvPr id="4705" name="Oval 1903"/>
                <p:cNvSpPr>
                  <a:spLocks noChangeArrowheads="1"/>
                </p:cNvSpPr>
                <p:nvPr/>
              </p:nvSpPr>
              <p:spPr bwMode="auto">
                <a:xfrm>
                  <a:off x="152" y="130"/>
                  <a:ext cx="8" cy="8"/>
                </a:xfrm>
                <a:prstGeom prst="ellipse">
                  <a:avLst/>
                </a:prstGeom>
                <a:solidFill>
                  <a:srgbClr val="808080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</p:grpSp>
        </p:grpSp>
        <p:sp>
          <p:nvSpPr>
            <p:cNvPr id="4680" name="Freeform 1904"/>
            <p:cNvSpPr>
              <a:spLocks/>
            </p:cNvSpPr>
            <p:nvPr/>
          </p:nvSpPr>
          <p:spPr bwMode="auto">
            <a:xfrm>
              <a:off x="523" y="118"/>
              <a:ext cx="143" cy="151"/>
            </a:xfrm>
            <a:custGeom>
              <a:avLst/>
              <a:gdLst>
                <a:gd name="T0" fmla="*/ 1 w 143"/>
                <a:gd name="T1" fmla="*/ 150 h 151"/>
                <a:gd name="T2" fmla="*/ 142 w 143"/>
                <a:gd name="T3" fmla="*/ 87 h 151"/>
                <a:gd name="T4" fmla="*/ 142 w 143"/>
                <a:gd name="T5" fmla="*/ 0 h 151"/>
                <a:gd name="T6" fmla="*/ 0 w 143"/>
                <a:gd name="T7" fmla="*/ 51 h 151"/>
                <a:gd name="T8" fmla="*/ 1 w 143"/>
                <a:gd name="T9" fmla="*/ 150 h 1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3" h="151">
                  <a:moveTo>
                    <a:pt x="1" y="150"/>
                  </a:moveTo>
                  <a:lnTo>
                    <a:pt x="142" y="87"/>
                  </a:lnTo>
                  <a:lnTo>
                    <a:pt x="142" y="0"/>
                  </a:lnTo>
                  <a:lnTo>
                    <a:pt x="0" y="51"/>
                  </a:lnTo>
                  <a:lnTo>
                    <a:pt x="1" y="150"/>
                  </a:lnTo>
                </a:path>
              </a:pathLst>
            </a:custGeom>
            <a:solidFill>
              <a:srgbClr val="DDDDDD"/>
            </a:solidFill>
            <a:ln w="63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4681" name="Freeform 1905"/>
            <p:cNvSpPr>
              <a:spLocks/>
            </p:cNvSpPr>
            <p:nvPr/>
          </p:nvSpPr>
          <p:spPr bwMode="auto">
            <a:xfrm>
              <a:off x="403" y="147"/>
              <a:ext cx="124" cy="121"/>
            </a:xfrm>
            <a:custGeom>
              <a:avLst/>
              <a:gdLst>
                <a:gd name="T0" fmla="*/ 0 w 124"/>
                <a:gd name="T1" fmla="*/ 80 h 121"/>
                <a:gd name="T2" fmla="*/ 123 w 124"/>
                <a:gd name="T3" fmla="*/ 120 h 121"/>
                <a:gd name="T4" fmla="*/ 123 w 124"/>
                <a:gd name="T5" fmla="*/ 21 h 121"/>
                <a:gd name="T6" fmla="*/ 0 w 124"/>
                <a:gd name="T7" fmla="*/ 0 h 121"/>
                <a:gd name="T8" fmla="*/ 0 w 124"/>
                <a:gd name="T9" fmla="*/ 80 h 1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4" h="121">
                  <a:moveTo>
                    <a:pt x="0" y="80"/>
                  </a:moveTo>
                  <a:lnTo>
                    <a:pt x="123" y="120"/>
                  </a:lnTo>
                  <a:lnTo>
                    <a:pt x="123" y="21"/>
                  </a:lnTo>
                  <a:lnTo>
                    <a:pt x="0" y="0"/>
                  </a:lnTo>
                  <a:lnTo>
                    <a:pt x="0" y="80"/>
                  </a:lnTo>
                </a:path>
              </a:pathLst>
            </a:custGeom>
            <a:solidFill>
              <a:srgbClr val="DDDDDD"/>
            </a:solidFill>
            <a:ln w="63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4682" name="Freeform 1906"/>
            <p:cNvSpPr>
              <a:spLocks/>
            </p:cNvSpPr>
            <p:nvPr/>
          </p:nvSpPr>
          <p:spPr bwMode="auto">
            <a:xfrm>
              <a:off x="381" y="96"/>
              <a:ext cx="319" cy="85"/>
            </a:xfrm>
            <a:custGeom>
              <a:avLst/>
              <a:gdLst>
                <a:gd name="T0" fmla="*/ 0 w 319"/>
                <a:gd name="T1" fmla="*/ 52 h 85"/>
                <a:gd name="T2" fmla="*/ 167 w 319"/>
                <a:gd name="T3" fmla="*/ 84 h 85"/>
                <a:gd name="T4" fmla="*/ 318 w 319"/>
                <a:gd name="T5" fmla="*/ 25 h 85"/>
                <a:gd name="T6" fmla="*/ 150 w 319"/>
                <a:gd name="T7" fmla="*/ 0 h 85"/>
                <a:gd name="T8" fmla="*/ 0 w 319"/>
                <a:gd name="T9" fmla="*/ 52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9" h="85">
                  <a:moveTo>
                    <a:pt x="0" y="52"/>
                  </a:moveTo>
                  <a:lnTo>
                    <a:pt x="167" y="84"/>
                  </a:lnTo>
                  <a:lnTo>
                    <a:pt x="318" y="25"/>
                  </a:lnTo>
                  <a:lnTo>
                    <a:pt x="150" y="0"/>
                  </a:lnTo>
                  <a:lnTo>
                    <a:pt x="0" y="52"/>
                  </a:lnTo>
                </a:path>
              </a:pathLst>
            </a:custGeom>
            <a:solidFill>
              <a:srgbClr val="996633"/>
            </a:solidFill>
            <a:ln w="63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grpSp>
          <p:nvGrpSpPr>
            <p:cNvPr id="4683" name="Group 1907"/>
            <p:cNvGrpSpPr>
              <a:grpSpLocks/>
            </p:cNvGrpSpPr>
            <p:nvPr/>
          </p:nvGrpSpPr>
          <p:grpSpPr bwMode="auto">
            <a:xfrm>
              <a:off x="544" y="179"/>
              <a:ext cx="44" cy="58"/>
              <a:chOff x="544" y="179"/>
              <a:chExt cx="44" cy="58"/>
            </a:xfrm>
          </p:grpSpPr>
          <p:sp>
            <p:nvSpPr>
              <p:cNvPr id="4688" name="Freeform 1908"/>
              <p:cNvSpPr>
                <a:spLocks/>
              </p:cNvSpPr>
              <p:nvPr/>
            </p:nvSpPr>
            <p:spPr bwMode="auto">
              <a:xfrm>
                <a:off x="550" y="180"/>
                <a:ext cx="38" cy="57"/>
              </a:xfrm>
              <a:custGeom>
                <a:avLst/>
                <a:gdLst>
                  <a:gd name="T0" fmla="*/ 0 w 38"/>
                  <a:gd name="T1" fmla="*/ 14 h 57"/>
                  <a:gd name="T2" fmla="*/ 37 w 38"/>
                  <a:gd name="T3" fmla="*/ 0 h 57"/>
                  <a:gd name="T4" fmla="*/ 37 w 38"/>
                  <a:gd name="T5" fmla="*/ 38 h 57"/>
                  <a:gd name="T6" fmla="*/ 0 w 38"/>
                  <a:gd name="T7" fmla="*/ 56 h 57"/>
                  <a:gd name="T8" fmla="*/ 0 w 38"/>
                  <a:gd name="T9" fmla="*/ 14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8" h="57">
                    <a:moveTo>
                      <a:pt x="0" y="14"/>
                    </a:moveTo>
                    <a:lnTo>
                      <a:pt x="37" y="0"/>
                    </a:lnTo>
                    <a:lnTo>
                      <a:pt x="37" y="38"/>
                    </a:lnTo>
                    <a:lnTo>
                      <a:pt x="0" y="56"/>
                    </a:lnTo>
                    <a:lnTo>
                      <a:pt x="0" y="14"/>
                    </a:lnTo>
                  </a:path>
                </a:pathLst>
              </a:custGeom>
              <a:solidFill>
                <a:srgbClr val="808080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4689" name="Freeform 1909"/>
              <p:cNvSpPr>
                <a:spLocks/>
              </p:cNvSpPr>
              <p:nvPr/>
            </p:nvSpPr>
            <p:spPr bwMode="auto">
              <a:xfrm>
                <a:off x="544" y="179"/>
                <a:ext cx="39" cy="57"/>
              </a:xfrm>
              <a:custGeom>
                <a:avLst/>
                <a:gdLst>
                  <a:gd name="T0" fmla="*/ 0 w 39"/>
                  <a:gd name="T1" fmla="*/ 14 h 57"/>
                  <a:gd name="T2" fmla="*/ 38 w 39"/>
                  <a:gd name="T3" fmla="*/ 0 h 57"/>
                  <a:gd name="T4" fmla="*/ 38 w 39"/>
                  <a:gd name="T5" fmla="*/ 38 h 57"/>
                  <a:gd name="T6" fmla="*/ 0 w 39"/>
                  <a:gd name="T7" fmla="*/ 56 h 57"/>
                  <a:gd name="T8" fmla="*/ 0 w 39"/>
                  <a:gd name="T9" fmla="*/ 14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9" h="57">
                    <a:moveTo>
                      <a:pt x="0" y="14"/>
                    </a:moveTo>
                    <a:lnTo>
                      <a:pt x="38" y="0"/>
                    </a:lnTo>
                    <a:lnTo>
                      <a:pt x="38" y="38"/>
                    </a:lnTo>
                    <a:lnTo>
                      <a:pt x="0" y="56"/>
                    </a:lnTo>
                    <a:lnTo>
                      <a:pt x="0" y="14"/>
                    </a:lnTo>
                  </a:path>
                </a:pathLst>
              </a:custGeom>
              <a:solidFill>
                <a:srgbClr val="CCECFF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</p:grpSp>
        <p:grpSp>
          <p:nvGrpSpPr>
            <p:cNvPr id="4684" name="Group 1910"/>
            <p:cNvGrpSpPr>
              <a:grpSpLocks/>
            </p:cNvGrpSpPr>
            <p:nvPr/>
          </p:nvGrpSpPr>
          <p:grpSpPr bwMode="auto">
            <a:xfrm>
              <a:off x="613" y="155"/>
              <a:ext cx="41" cy="52"/>
              <a:chOff x="613" y="155"/>
              <a:chExt cx="41" cy="52"/>
            </a:xfrm>
          </p:grpSpPr>
          <p:sp>
            <p:nvSpPr>
              <p:cNvPr id="4686" name="Freeform 1911"/>
              <p:cNvSpPr>
                <a:spLocks/>
              </p:cNvSpPr>
              <p:nvPr/>
            </p:nvSpPr>
            <p:spPr bwMode="auto">
              <a:xfrm>
                <a:off x="619" y="157"/>
                <a:ext cx="35" cy="50"/>
              </a:xfrm>
              <a:custGeom>
                <a:avLst/>
                <a:gdLst>
                  <a:gd name="T0" fmla="*/ 0 w 35"/>
                  <a:gd name="T1" fmla="*/ 12 h 50"/>
                  <a:gd name="T2" fmla="*/ 34 w 35"/>
                  <a:gd name="T3" fmla="*/ 0 h 50"/>
                  <a:gd name="T4" fmla="*/ 34 w 35"/>
                  <a:gd name="T5" fmla="*/ 33 h 50"/>
                  <a:gd name="T6" fmla="*/ 0 w 35"/>
                  <a:gd name="T7" fmla="*/ 49 h 50"/>
                  <a:gd name="T8" fmla="*/ 0 w 35"/>
                  <a:gd name="T9" fmla="*/ 12 h 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" h="50">
                    <a:moveTo>
                      <a:pt x="0" y="12"/>
                    </a:moveTo>
                    <a:lnTo>
                      <a:pt x="34" y="0"/>
                    </a:lnTo>
                    <a:lnTo>
                      <a:pt x="34" y="33"/>
                    </a:lnTo>
                    <a:lnTo>
                      <a:pt x="0" y="49"/>
                    </a:lnTo>
                    <a:lnTo>
                      <a:pt x="0" y="12"/>
                    </a:lnTo>
                  </a:path>
                </a:pathLst>
              </a:custGeom>
              <a:solidFill>
                <a:srgbClr val="808080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4687" name="Freeform 1912"/>
              <p:cNvSpPr>
                <a:spLocks/>
              </p:cNvSpPr>
              <p:nvPr/>
            </p:nvSpPr>
            <p:spPr bwMode="auto">
              <a:xfrm>
                <a:off x="613" y="155"/>
                <a:ext cx="36" cy="52"/>
              </a:xfrm>
              <a:custGeom>
                <a:avLst/>
                <a:gdLst>
                  <a:gd name="T0" fmla="*/ 0 w 36"/>
                  <a:gd name="T1" fmla="*/ 13 h 52"/>
                  <a:gd name="T2" fmla="*/ 35 w 36"/>
                  <a:gd name="T3" fmla="*/ 0 h 52"/>
                  <a:gd name="T4" fmla="*/ 35 w 36"/>
                  <a:gd name="T5" fmla="*/ 35 h 52"/>
                  <a:gd name="T6" fmla="*/ 0 w 36"/>
                  <a:gd name="T7" fmla="*/ 51 h 52"/>
                  <a:gd name="T8" fmla="*/ 0 w 36"/>
                  <a:gd name="T9" fmla="*/ 13 h 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6" h="52">
                    <a:moveTo>
                      <a:pt x="0" y="13"/>
                    </a:moveTo>
                    <a:lnTo>
                      <a:pt x="35" y="0"/>
                    </a:lnTo>
                    <a:lnTo>
                      <a:pt x="35" y="35"/>
                    </a:lnTo>
                    <a:lnTo>
                      <a:pt x="0" y="51"/>
                    </a:lnTo>
                    <a:lnTo>
                      <a:pt x="0" y="13"/>
                    </a:lnTo>
                  </a:path>
                </a:pathLst>
              </a:custGeom>
              <a:solidFill>
                <a:srgbClr val="CCECFF"/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</p:grpSp>
        <p:sp>
          <p:nvSpPr>
            <p:cNvPr id="4685" name="Freeform 1913"/>
            <p:cNvSpPr>
              <a:spLocks/>
            </p:cNvSpPr>
            <p:nvPr/>
          </p:nvSpPr>
          <p:spPr bwMode="auto">
            <a:xfrm>
              <a:off x="280" y="281"/>
              <a:ext cx="210" cy="56"/>
            </a:xfrm>
            <a:custGeom>
              <a:avLst/>
              <a:gdLst>
                <a:gd name="T0" fmla="*/ 0 w 210"/>
                <a:gd name="T1" fmla="*/ 10 h 56"/>
                <a:gd name="T2" fmla="*/ 157 w 210"/>
                <a:gd name="T3" fmla="*/ 55 h 56"/>
                <a:gd name="T4" fmla="*/ 209 w 210"/>
                <a:gd name="T5" fmla="*/ 29 h 56"/>
                <a:gd name="T6" fmla="*/ 177 w 210"/>
                <a:gd name="T7" fmla="*/ 24 h 56"/>
                <a:gd name="T8" fmla="*/ 157 w 210"/>
                <a:gd name="T9" fmla="*/ 12 h 56"/>
                <a:gd name="T10" fmla="*/ 113 w 210"/>
                <a:gd name="T11" fmla="*/ 10 h 56"/>
                <a:gd name="T12" fmla="*/ 83 w 210"/>
                <a:gd name="T13" fmla="*/ 2 h 56"/>
                <a:gd name="T14" fmla="*/ 57 w 210"/>
                <a:gd name="T15" fmla="*/ 5 h 56"/>
                <a:gd name="T16" fmla="*/ 30 w 210"/>
                <a:gd name="T17" fmla="*/ 0 h 56"/>
                <a:gd name="T18" fmla="*/ 0 w 210"/>
                <a:gd name="T19" fmla="*/ 10 h 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0" h="56">
                  <a:moveTo>
                    <a:pt x="0" y="10"/>
                  </a:moveTo>
                  <a:lnTo>
                    <a:pt x="157" y="55"/>
                  </a:lnTo>
                  <a:lnTo>
                    <a:pt x="209" y="29"/>
                  </a:lnTo>
                  <a:lnTo>
                    <a:pt x="177" y="24"/>
                  </a:lnTo>
                  <a:lnTo>
                    <a:pt x="157" y="12"/>
                  </a:lnTo>
                  <a:lnTo>
                    <a:pt x="113" y="10"/>
                  </a:lnTo>
                  <a:lnTo>
                    <a:pt x="83" y="2"/>
                  </a:lnTo>
                  <a:lnTo>
                    <a:pt x="57" y="5"/>
                  </a:lnTo>
                  <a:lnTo>
                    <a:pt x="30" y="0"/>
                  </a:lnTo>
                  <a:lnTo>
                    <a:pt x="0" y="10"/>
                  </a:lnTo>
                </a:path>
              </a:pathLst>
            </a:custGeom>
            <a:pattFill prst="pct75">
              <a:fgClr>
                <a:srgbClr val="009900"/>
              </a:fgClr>
              <a:bgClr>
                <a:srgbClr val="FFFFFF"/>
              </a:bgClr>
            </a:pattFill>
            <a:ln w="63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</p:grpSp>
      <p:grpSp>
        <p:nvGrpSpPr>
          <p:cNvPr id="5110" name="Group 996"/>
          <p:cNvGrpSpPr>
            <a:grpSpLocks/>
          </p:cNvGrpSpPr>
          <p:nvPr/>
        </p:nvGrpSpPr>
        <p:grpSpPr bwMode="auto">
          <a:xfrm>
            <a:off x="7503732" y="6238860"/>
            <a:ext cx="869531" cy="498041"/>
            <a:chOff x="837" y="1810"/>
            <a:chExt cx="356" cy="186"/>
          </a:xfrm>
        </p:grpSpPr>
        <p:sp>
          <p:nvSpPr>
            <p:cNvPr id="5111" name="Freeform 997"/>
            <p:cNvSpPr>
              <a:spLocks/>
            </p:cNvSpPr>
            <p:nvPr/>
          </p:nvSpPr>
          <p:spPr bwMode="auto">
            <a:xfrm>
              <a:off x="1105" y="1887"/>
              <a:ext cx="88" cy="27"/>
            </a:xfrm>
            <a:custGeom>
              <a:avLst/>
              <a:gdLst>
                <a:gd name="T0" fmla="*/ 2 w 125"/>
                <a:gd name="T1" fmla="*/ 38 h 53"/>
                <a:gd name="T2" fmla="*/ 44 w 125"/>
                <a:gd name="T3" fmla="*/ 53 h 53"/>
                <a:gd name="T4" fmla="*/ 125 w 125"/>
                <a:gd name="T5" fmla="*/ 4 h 53"/>
                <a:gd name="T6" fmla="*/ 96 w 125"/>
                <a:gd name="T7" fmla="*/ 0 h 53"/>
                <a:gd name="T8" fmla="*/ 21 w 125"/>
                <a:gd name="T9" fmla="*/ 24 h 53"/>
                <a:gd name="T10" fmla="*/ 0 w 125"/>
                <a:gd name="T11" fmla="*/ 2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5" h="53">
                  <a:moveTo>
                    <a:pt x="2" y="38"/>
                  </a:moveTo>
                  <a:lnTo>
                    <a:pt x="44" y="53"/>
                  </a:lnTo>
                  <a:lnTo>
                    <a:pt x="125" y="4"/>
                  </a:lnTo>
                  <a:lnTo>
                    <a:pt x="96" y="0"/>
                  </a:lnTo>
                  <a:lnTo>
                    <a:pt x="21" y="24"/>
                  </a:lnTo>
                  <a:lnTo>
                    <a:pt x="0" y="26"/>
                  </a:lnTo>
                </a:path>
              </a:pathLst>
            </a:cu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5112" name="Freeform 998"/>
            <p:cNvSpPr>
              <a:spLocks/>
            </p:cNvSpPr>
            <p:nvPr/>
          </p:nvSpPr>
          <p:spPr bwMode="auto">
            <a:xfrm>
              <a:off x="874" y="1902"/>
              <a:ext cx="246" cy="83"/>
            </a:xfrm>
            <a:custGeom>
              <a:avLst/>
              <a:gdLst>
                <a:gd name="T0" fmla="*/ 0 w 349"/>
                <a:gd name="T1" fmla="*/ 83 h 162"/>
                <a:gd name="T2" fmla="*/ 123 w 349"/>
                <a:gd name="T3" fmla="*/ 162 h 162"/>
                <a:gd name="T4" fmla="*/ 349 w 349"/>
                <a:gd name="T5" fmla="*/ 36 h 162"/>
                <a:gd name="T6" fmla="*/ 237 w 349"/>
                <a:gd name="T7" fmla="*/ 0 h 162"/>
                <a:gd name="T8" fmla="*/ 0 w 349"/>
                <a:gd name="T9" fmla="*/ 8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9" h="162">
                  <a:moveTo>
                    <a:pt x="0" y="83"/>
                  </a:moveTo>
                  <a:lnTo>
                    <a:pt x="123" y="162"/>
                  </a:lnTo>
                  <a:lnTo>
                    <a:pt x="349" y="36"/>
                  </a:lnTo>
                  <a:lnTo>
                    <a:pt x="237" y="0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grpSp>
          <p:nvGrpSpPr>
            <p:cNvPr id="5113" name="Group 999"/>
            <p:cNvGrpSpPr>
              <a:grpSpLocks/>
            </p:cNvGrpSpPr>
            <p:nvPr/>
          </p:nvGrpSpPr>
          <p:grpSpPr bwMode="auto">
            <a:xfrm>
              <a:off x="848" y="1837"/>
              <a:ext cx="285" cy="138"/>
              <a:chOff x="291" y="1855"/>
              <a:chExt cx="404" cy="268"/>
            </a:xfrm>
          </p:grpSpPr>
          <p:grpSp>
            <p:nvGrpSpPr>
              <p:cNvPr id="5198" name="Group 1000"/>
              <p:cNvGrpSpPr>
                <a:grpSpLocks/>
              </p:cNvGrpSpPr>
              <p:nvPr/>
            </p:nvGrpSpPr>
            <p:grpSpPr bwMode="auto">
              <a:xfrm>
                <a:off x="291" y="1855"/>
                <a:ext cx="404" cy="268"/>
                <a:chOff x="291" y="1802"/>
                <a:chExt cx="404" cy="268"/>
              </a:xfrm>
            </p:grpSpPr>
            <p:sp>
              <p:nvSpPr>
                <p:cNvPr id="5201" name="Line 1001"/>
                <p:cNvSpPr>
                  <a:spLocks noChangeShapeType="1"/>
                </p:cNvSpPr>
                <p:nvPr/>
              </p:nvSpPr>
              <p:spPr bwMode="auto">
                <a:xfrm flipV="1">
                  <a:off x="291" y="1834"/>
                  <a:ext cx="0" cy="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  <p:sp>
              <p:nvSpPr>
                <p:cNvPr id="5202" name="Freeform 1002"/>
                <p:cNvSpPr>
                  <a:spLocks/>
                </p:cNvSpPr>
                <p:nvPr/>
              </p:nvSpPr>
              <p:spPr bwMode="auto">
                <a:xfrm>
                  <a:off x="447" y="1874"/>
                  <a:ext cx="209" cy="196"/>
                </a:xfrm>
                <a:custGeom>
                  <a:avLst/>
                  <a:gdLst>
                    <a:gd name="T0" fmla="*/ 0 w 209"/>
                    <a:gd name="T1" fmla="*/ 54 h 196"/>
                    <a:gd name="T2" fmla="*/ 0 w 209"/>
                    <a:gd name="T3" fmla="*/ 196 h 196"/>
                    <a:gd name="T4" fmla="*/ 209 w 209"/>
                    <a:gd name="T5" fmla="*/ 87 h 196"/>
                    <a:gd name="T6" fmla="*/ 209 w 209"/>
                    <a:gd name="T7" fmla="*/ 0 h 196"/>
                    <a:gd name="T8" fmla="*/ 0 w 209"/>
                    <a:gd name="T9" fmla="*/ 54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9" h="196">
                      <a:moveTo>
                        <a:pt x="0" y="54"/>
                      </a:moveTo>
                      <a:lnTo>
                        <a:pt x="0" y="196"/>
                      </a:lnTo>
                      <a:lnTo>
                        <a:pt x="209" y="87"/>
                      </a:lnTo>
                      <a:lnTo>
                        <a:pt x="209" y="0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  <p:sp>
              <p:nvSpPr>
                <p:cNvPr id="5203" name="Freeform 1003"/>
                <p:cNvSpPr>
                  <a:spLocks/>
                </p:cNvSpPr>
                <p:nvPr/>
              </p:nvSpPr>
              <p:spPr bwMode="auto">
                <a:xfrm>
                  <a:off x="354" y="1905"/>
                  <a:ext cx="93" cy="164"/>
                </a:xfrm>
                <a:custGeom>
                  <a:avLst/>
                  <a:gdLst>
                    <a:gd name="T0" fmla="*/ 93 w 93"/>
                    <a:gd name="T1" fmla="*/ 24 h 164"/>
                    <a:gd name="T2" fmla="*/ 0 w 93"/>
                    <a:gd name="T3" fmla="*/ 0 h 164"/>
                    <a:gd name="T4" fmla="*/ 0 w 93"/>
                    <a:gd name="T5" fmla="*/ 107 h 164"/>
                    <a:gd name="T6" fmla="*/ 92 w 93"/>
                    <a:gd name="T7" fmla="*/ 164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3" h="164">
                      <a:moveTo>
                        <a:pt x="93" y="24"/>
                      </a:moveTo>
                      <a:lnTo>
                        <a:pt x="0" y="0"/>
                      </a:lnTo>
                      <a:lnTo>
                        <a:pt x="0" y="107"/>
                      </a:lnTo>
                      <a:lnTo>
                        <a:pt x="92" y="164"/>
                      </a:lnTo>
                    </a:path>
                  </a:pathLst>
                </a:custGeom>
                <a:solidFill>
                  <a:srgbClr val="FFFF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  <p:sp>
              <p:nvSpPr>
                <p:cNvPr id="5204" name="Freeform 1004"/>
                <p:cNvSpPr>
                  <a:spLocks/>
                </p:cNvSpPr>
                <p:nvPr/>
              </p:nvSpPr>
              <p:spPr bwMode="auto">
                <a:xfrm>
                  <a:off x="354" y="1865"/>
                  <a:ext cx="301" cy="63"/>
                </a:xfrm>
                <a:custGeom>
                  <a:avLst/>
                  <a:gdLst>
                    <a:gd name="T0" fmla="*/ 0 w 301"/>
                    <a:gd name="T1" fmla="*/ 39 h 63"/>
                    <a:gd name="T2" fmla="*/ 222 w 301"/>
                    <a:gd name="T3" fmla="*/ 0 h 63"/>
                    <a:gd name="T4" fmla="*/ 301 w 301"/>
                    <a:gd name="T5" fmla="*/ 10 h 63"/>
                    <a:gd name="T6" fmla="*/ 92 w 301"/>
                    <a:gd name="T7" fmla="*/ 63 h 63"/>
                    <a:gd name="T8" fmla="*/ 0 w 301"/>
                    <a:gd name="T9" fmla="*/ 39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1" h="63">
                      <a:moveTo>
                        <a:pt x="0" y="39"/>
                      </a:moveTo>
                      <a:lnTo>
                        <a:pt x="222" y="0"/>
                      </a:lnTo>
                      <a:lnTo>
                        <a:pt x="301" y="10"/>
                      </a:lnTo>
                      <a:lnTo>
                        <a:pt x="92" y="63"/>
                      </a:lnTo>
                      <a:lnTo>
                        <a:pt x="0" y="3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  <p:sp>
              <p:nvSpPr>
                <p:cNvPr id="5205" name="Freeform 1005"/>
                <p:cNvSpPr>
                  <a:spLocks/>
                </p:cNvSpPr>
                <p:nvPr/>
              </p:nvSpPr>
              <p:spPr bwMode="auto">
                <a:xfrm>
                  <a:off x="363" y="1854"/>
                  <a:ext cx="280" cy="68"/>
                </a:xfrm>
                <a:custGeom>
                  <a:avLst/>
                  <a:gdLst>
                    <a:gd name="T0" fmla="*/ 0 w 280"/>
                    <a:gd name="T1" fmla="*/ 31 h 68"/>
                    <a:gd name="T2" fmla="*/ 0 w 280"/>
                    <a:gd name="T3" fmla="*/ 48 h 68"/>
                    <a:gd name="T4" fmla="*/ 81 w 280"/>
                    <a:gd name="T5" fmla="*/ 68 h 68"/>
                    <a:gd name="T6" fmla="*/ 279 w 280"/>
                    <a:gd name="T7" fmla="*/ 18 h 68"/>
                    <a:gd name="T8" fmla="*/ 280 w 280"/>
                    <a:gd name="T9" fmla="*/ 9 h 68"/>
                    <a:gd name="T10" fmla="*/ 209 w 280"/>
                    <a:gd name="T11" fmla="*/ 0 h 68"/>
                    <a:gd name="T12" fmla="*/ 208 w 280"/>
                    <a:gd name="T13" fmla="*/ 8 h 68"/>
                    <a:gd name="T14" fmla="*/ 0 w 280"/>
                    <a:gd name="T15" fmla="*/ 31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80" h="68">
                      <a:moveTo>
                        <a:pt x="0" y="31"/>
                      </a:moveTo>
                      <a:lnTo>
                        <a:pt x="0" y="48"/>
                      </a:lnTo>
                      <a:lnTo>
                        <a:pt x="81" y="68"/>
                      </a:lnTo>
                      <a:lnTo>
                        <a:pt x="279" y="18"/>
                      </a:lnTo>
                      <a:lnTo>
                        <a:pt x="280" y="9"/>
                      </a:lnTo>
                      <a:lnTo>
                        <a:pt x="209" y="0"/>
                      </a:lnTo>
                      <a:lnTo>
                        <a:pt x="208" y="8"/>
                      </a:lnTo>
                      <a:lnTo>
                        <a:pt x="0" y="3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  <p:sp>
              <p:nvSpPr>
                <p:cNvPr id="5206" name="Freeform 1006"/>
                <p:cNvSpPr>
                  <a:spLocks/>
                </p:cNvSpPr>
                <p:nvPr/>
              </p:nvSpPr>
              <p:spPr bwMode="auto">
                <a:xfrm>
                  <a:off x="362" y="1863"/>
                  <a:ext cx="280" cy="60"/>
                </a:xfrm>
                <a:custGeom>
                  <a:avLst/>
                  <a:gdLst>
                    <a:gd name="T0" fmla="*/ 1 w 280"/>
                    <a:gd name="T1" fmla="*/ 23 h 60"/>
                    <a:gd name="T2" fmla="*/ 82 w 280"/>
                    <a:gd name="T3" fmla="*/ 43 h 60"/>
                    <a:gd name="T4" fmla="*/ 280 w 280"/>
                    <a:gd name="T5" fmla="*/ 0 h 60"/>
                    <a:gd name="T6" fmla="*/ 279 w 280"/>
                    <a:gd name="T7" fmla="*/ 9 h 60"/>
                    <a:gd name="T8" fmla="*/ 81 w 280"/>
                    <a:gd name="T9" fmla="*/ 60 h 60"/>
                    <a:gd name="T10" fmla="*/ 0 w 280"/>
                    <a:gd name="T11" fmla="*/ 37 h 60"/>
                    <a:gd name="T12" fmla="*/ 1 w 280"/>
                    <a:gd name="T13" fmla="*/ 23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0" h="60">
                      <a:moveTo>
                        <a:pt x="1" y="23"/>
                      </a:moveTo>
                      <a:lnTo>
                        <a:pt x="82" y="43"/>
                      </a:lnTo>
                      <a:lnTo>
                        <a:pt x="280" y="0"/>
                      </a:lnTo>
                      <a:lnTo>
                        <a:pt x="279" y="9"/>
                      </a:lnTo>
                      <a:lnTo>
                        <a:pt x="81" y="60"/>
                      </a:lnTo>
                      <a:lnTo>
                        <a:pt x="0" y="37"/>
                      </a:lnTo>
                      <a:lnTo>
                        <a:pt x="1" y="2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  <p:sp>
              <p:nvSpPr>
                <p:cNvPr id="5207" name="Freeform 1007"/>
                <p:cNvSpPr>
                  <a:spLocks/>
                </p:cNvSpPr>
                <p:nvPr/>
              </p:nvSpPr>
              <p:spPr bwMode="auto">
                <a:xfrm>
                  <a:off x="302" y="1834"/>
                  <a:ext cx="48" cy="48"/>
                </a:xfrm>
                <a:custGeom>
                  <a:avLst/>
                  <a:gdLst>
                    <a:gd name="T0" fmla="*/ 48 w 48"/>
                    <a:gd name="T1" fmla="*/ 6 h 48"/>
                    <a:gd name="T2" fmla="*/ 0 w 48"/>
                    <a:gd name="T3" fmla="*/ 0 h 48"/>
                    <a:gd name="T4" fmla="*/ 0 w 48"/>
                    <a:gd name="T5" fmla="*/ 33 h 48"/>
                    <a:gd name="T6" fmla="*/ 48 w 48"/>
                    <a:gd name="T7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8" h="48">
                      <a:moveTo>
                        <a:pt x="48" y="6"/>
                      </a:moveTo>
                      <a:lnTo>
                        <a:pt x="0" y="0"/>
                      </a:lnTo>
                      <a:lnTo>
                        <a:pt x="0" y="33"/>
                      </a:lnTo>
                      <a:lnTo>
                        <a:pt x="48" y="48"/>
                      </a:lnTo>
                    </a:path>
                  </a:pathLst>
                </a:custGeom>
                <a:solidFill>
                  <a:srgbClr val="C0C0C0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  <p:sp>
              <p:nvSpPr>
                <p:cNvPr id="5208" name="Line 1008"/>
                <p:cNvSpPr>
                  <a:spLocks noChangeShapeType="1"/>
                </p:cNvSpPr>
                <p:nvPr/>
              </p:nvSpPr>
              <p:spPr bwMode="auto">
                <a:xfrm flipV="1">
                  <a:off x="303" y="1830"/>
                  <a:ext cx="74" cy="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  <p:grpSp>
              <p:nvGrpSpPr>
                <p:cNvPr id="5209" name="Group 1009"/>
                <p:cNvGrpSpPr>
                  <a:grpSpLocks/>
                </p:cNvGrpSpPr>
                <p:nvPr/>
              </p:nvGrpSpPr>
              <p:grpSpPr bwMode="auto">
                <a:xfrm>
                  <a:off x="350" y="1802"/>
                  <a:ext cx="345" cy="111"/>
                  <a:chOff x="353" y="1802"/>
                  <a:chExt cx="345" cy="111"/>
                </a:xfrm>
              </p:grpSpPr>
              <p:sp>
                <p:nvSpPr>
                  <p:cNvPr id="5216" name="Freeform 1010"/>
                  <p:cNvSpPr>
                    <a:spLocks/>
                  </p:cNvSpPr>
                  <p:nvPr/>
                </p:nvSpPr>
                <p:spPr bwMode="auto">
                  <a:xfrm>
                    <a:off x="354" y="1803"/>
                    <a:ext cx="344" cy="110"/>
                  </a:xfrm>
                  <a:custGeom>
                    <a:avLst/>
                    <a:gdLst>
                      <a:gd name="T0" fmla="*/ 0 w 344"/>
                      <a:gd name="T1" fmla="*/ 46 h 110"/>
                      <a:gd name="T2" fmla="*/ 0 w 344"/>
                      <a:gd name="T3" fmla="*/ 85 h 110"/>
                      <a:gd name="T4" fmla="*/ 93 w 344"/>
                      <a:gd name="T5" fmla="*/ 110 h 110"/>
                      <a:gd name="T6" fmla="*/ 344 w 344"/>
                      <a:gd name="T7" fmla="*/ 52 h 110"/>
                      <a:gd name="T8" fmla="*/ 344 w 344"/>
                      <a:gd name="T9" fmla="*/ 0 h 110"/>
                      <a:gd name="T10" fmla="*/ 92 w 344"/>
                      <a:gd name="T11" fmla="*/ 43 h 110"/>
                      <a:gd name="T12" fmla="*/ 92 w 344"/>
                      <a:gd name="T13" fmla="*/ 109 h 1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44" h="110">
                        <a:moveTo>
                          <a:pt x="0" y="46"/>
                        </a:moveTo>
                        <a:lnTo>
                          <a:pt x="0" y="85"/>
                        </a:lnTo>
                        <a:lnTo>
                          <a:pt x="93" y="110"/>
                        </a:lnTo>
                        <a:lnTo>
                          <a:pt x="344" y="52"/>
                        </a:lnTo>
                        <a:lnTo>
                          <a:pt x="344" y="0"/>
                        </a:lnTo>
                        <a:lnTo>
                          <a:pt x="92" y="43"/>
                        </a:lnTo>
                        <a:lnTo>
                          <a:pt x="92" y="109"/>
                        </a:lnTo>
                      </a:path>
                    </a:pathLst>
                  </a:custGeom>
                  <a:noFill/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endParaRPr>
                  </a:p>
                </p:txBody>
              </p:sp>
              <p:sp>
                <p:nvSpPr>
                  <p:cNvPr id="5217" name="Freeform 1011"/>
                  <p:cNvSpPr>
                    <a:spLocks/>
                  </p:cNvSpPr>
                  <p:nvPr/>
                </p:nvSpPr>
                <p:spPr bwMode="auto">
                  <a:xfrm>
                    <a:off x="446" y="1803"/>
                    <a:ext cx="252" cy="109"/>
                  </a:xfrm>
                  <a:custGeom>
                    <a:avLst/>
                    <a:gdLst>
                      <a:gd name="T0" fmla="*/ 0 w 252"/>
                      <a:gd name="T1" fmla="*/ 43 h 109"/>
                      <a:gd name="T2" fmla="*/ 252 w 252"/>
                      <a:gd name="T3" fmla="*/ 0 h 109"/>
                      <a:gd name="T4" fmla="*/ 252 w 252"/>
                      <a:gd name="T5" fmla="*/ 52 h 109"/>
                      <a:gd name="T6" fmla="*/ 0 w 252"/>
                      <a:gd name="T7" fmla="*/ 109 h 109"/>
                      <a:gd name="T8" fmla="*/ 0 w 252"/>
                      <a:gd name="T9" fmla="*/ 43 h 1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52" h="109">
                        <a:moveTo>
                          <a:pt x="0" y="43"/>
                        </a:moveTo>
                        <a:lnTo>
                          <a:pt x="252" y="0"/>
                        </a:lnTo>
                        <a:lnTo>
                          <a:pt x="252" y="52"/>
                        </a:lnTo>
                        <a:lnTo>
                          <a:pt x="0" y="109"/>
                        </a:lnTo>
                        <a:lnTo>
                          <a:pt x="0" y="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endParaRPr>
                  </a:p>
                </p:txBody>
              </p:sp>
              <p:sp>
                <p:nvSpPr>
                  <p:cNvPr id="5218" name="Freeform 1012"/>
                  <p:cNvSpPr>
                    <a:spLocks/>
                  </p:cNvSpPr>
                  <p:nvPr/>
                </p:nvSpPr>
                <p:spPr bwMode="auto">
                  <a:xfrm>
                    <a:off x="354" y="1832"/>
                    <a:ext cx="91" cy="79"/>
                  </a:xfrm>
                  <a:custGeom>
                    <a:avLst/>
                    <a:gdLst>
                      <a:gd name="T0" fmla="*/ 91 w 91"/>
                      <a:gd name="T1" fmla="*/ 14 h 79"/>
                      <a:gd name="T2" fmla="*/ 0 w 91"/>
                      <a:gd name="T3" fmla="*/ 0 h 79"/>
                      <a:gd name="T4" fmla="*/ 0 w 91"/>
                      <a:gd name="T5" fmla="*/ 55 h 79"/>
                      <a:gd name="T6" fmla="*/ 91 w 91"/>
                      <a:gd name="T7" fmla="*/ 79 h 79"/>
                      <a:gd name="T8" fmla="*/ 91 w 91"/>
                      <a:gd name="T9" fmla="*/ 14 h 7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1" h="79">
                        <a:moveTo>
                          <a:pt x="91" y="14"/>
                        </a:moveTo>
                        <a:lnTo>
                          <a:pt x="0" y="0"/>
                        </a:lnTo>
                        <a:lnTo>
                          <a:pt x="0" y="55"/>
                        </a:lnTo>
                        <a:lnTo>
                          <a:pt x="91" y="79"/>
                        </a:lnTo>
                        <a:lnTo>
                          <a:pt x="91" y="1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endParaRPr>
                  </a:p>
                </p:txBody>
              </p:sp>
              <p:sp>
                <p:nvSpPr>
                  <p:cNvPr id="5219" name="Freeform 1013"/>
                  <p:cNvSpPr>
                    <a:spLocks/>
                  </p:cNvSpPr>
                  <p:nvPr/>
                </p:nvSpPr>
                <p:spPr bwMode="auto">
                  <a:xfrm>
                    <a:off x="353" y="1802"/>
                    <a:ext cx="344" cy="44"/>
                  </a:xfrm>
                  <a:custGeom>
                    <a:avLst/>
                    <a:gdLst>
                      <a:gd name="T0" fmla="*/ 0 w 344"/>
                      <a:gd name="T1" fmla="*/ 31 h 44"/>
                      <a:gd name="T2" fmla="*/ 265 w 344"/>
                      <a:gd name="T3" fmla="*/ 1 h 44"/>
                      <a:gd name="T4" fmla="*/ 344 w 344"/>
                      <a:gd name="T5" fmla="*/ 0 h 44"/>
                      <a:gd name="T6" fmla="*/ 90 w 344"/>
                      <a:gd name="T7" fmla="*/ 44 h 44"/>
                      <a:gd name="T8" fmla="*/ 0 w 344"/>
                      <a:gd name="T9" fmla="*/ 31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44" h="44">
                        <a:moveTo>
                          <a:pt x="0" y="31"/>
                        </a:moveTo>
                        <a:lnTo>
                          <a:pt x="265" y="1"/>
                        </a:lnTo>
                        <a:lnTo>
                          <a:pt x="344" y="0"/>
                        </a:lnTo>
                        <a:lnTo>
                          <a:pt x="90" y="44"/>
                        </a:lnTo>
                        <a:lnTo>
                          <a:pt x="0" y="3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ja-JP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endParaRPr>
                  </a:p>
                </p:txBody>
              </p:sp>
            </p:grpSp>
            <p:sp>
              <p:nvSpPr>
                <p:cNvPr id="5210" name="Oval 1014"/>
                <p:cNvSpPr>
                  <a:spLocks noChangeArrowheads="1"/>
                </p:cNvSpPr>
                <p:nvPr/>
              </p:nvSpPr>
              <p:spPr bwMode="auto">
                <a:xfrm>
                  <a:off x="480" y="1925"/>
                  <a:ext cx="36" cy="101"/>
                </a:xfrm>
                <a:prstGeom prst="ellipse">
                  <a:avLst/>
                </a:prstGeom>
                <a:solidFill>
                  <a:srgbClr val="FFFFFF"/>
                </a:solidFill>
                <a:ln w="12700" algn="ctr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  <p:sp>
              <p:nvSpPr>
                <p:cNvPr id="5211" name="Oval 1015"/>
                <p:cNvSpPr>
                  <a:spLocks noChangeArrowheads="1"/>
                </p:cNvSpPr>
                <p:nvPr/>
              </p:nvSpPr>
              <p:spPr bwMode="auto">
                <a:xfrm>
                  <a:off x="488" y="1925"/>
                  <a:ext cx="36" cy="101"/>
                </a:xfrm>
                <a:prstGeom prst="ellipse">
                  <a:avLst/>
                </a:prstGeom>
                <a:solidFill>
                  <a:srgbClr val="FFFFFF"/>
                </a:solidFill>
                <a:ln w="12700" algn="ctr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  <p:sp>
              <p:nvSpPr>
                <p:cNvPr id="5212" name="Oval 1016"/>
                <p:cNvSpPr>
                  <a:spLocks noChangeArrowheads="1"/>
                </p:cNvSpPr>
                <p:nvPr/>
              </p:nvSpPr>
              <p:spPr bwMode="auto">
                <a:xfrm>
                  <a:off x="541" y="1907"/>
                  <a:ext cx="30" cy="91"/>
                </a:xfrm>
                <a:prstGeom prst="ellipse">
                  <a:avLst/>
                </a:prstGeom>
                <a:solidFill>
                  <a:srgbClr val="FFFFFF"/>
                </a:solidFill>
                <a:ln w="12700" algn="ctr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  <p:sp>
              <p:nvSpPr>
                <p:cNvPr id="5213" name="Oval 1017"/>
                <p:cNvSpPr>
                  <a:spLocks noChangeArrowheads="1"/>
                </p:cNvSpPr>
                <p:nvPr/>
              </p:nvSpPr>
              <p:spPr bwMode="auto">
                <a:xfrm>
                  <a:off x="548" y="1908"/>
                  <a:ext cx="30" cy="88"/>
                </a:xfrm>
                <a:prstGeom prst="ellipse">
                  <a:avLst/>
                </a:prstGeom>
                <a:solidFill>
                  <a:srgbClr val="FFFFFF"/>
                </a:solidFill>
                <a:ln w="12700" algn="ctr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  <p:sp>
              <p:nvSpPr>
                <p:cNvPr id="5214" name="Oval 1018"/>
                <p:cNvSpPr>
                  <a:spLocks noChangeArrowheads="1"/>
                </p:cNvSpPr>
                <p:nvPr/>
              </p:nvSpPr>
              <p:spPr bwMode="auto">
                <a:xfrm>
                  <a:off x="602" y="1890"/>
                  <a:ext cx="30" cy="79"/>
                </a:xfrm>
                <a:prstGeom prst="ellipse">
                  <a:avLst/>
                </a:prstGeom>
                <a:solidFill>
                  <a:srgbClr val="FFFFFF"/>
                </a:solidFill>
                <a:ln w="12700" algn="ctr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  <p:sp>
              <p:nvSpPr>
                <p:cNvPr id="5215" name="Oval 1019"/>
                <p:cNvSpPr>
                  <a:spLocks noChangeArrowheads="1"/>
                </p:cNvSpPr>
                <p:nvPr/>
              </p:nvSpPr>
              <p:spPr bwMode="auto">
                <a:xfrm>
                  <a:off x="608" y="1890"/>
                  <a:ext cx="30" cy="79"/>
                </a:xfrm>
                <a:prstGeom prst="ellipse">
                  <a:avLst/>
                </a:prstGeom>
                <a:solidFill>
                  <a:srgbClr val="FFFFFF"/>
                </a:solidFill>
                <a:ln w="12700" algn="ctr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</p:grpSp>
          <p:sp>
            <p:nvSpPr>
              <p:cNvPr id="5199" name="Line 1020"/>
              <p:cNvSpPr>
                <a:spLocks noChangeShapeType="1"/>
              </p:cNvSpPr>
              <p:nvPr/>
            </p:nvSpPr>
            <p:spPr bwMode="auto">
              <a:xfrm>
                <a:off x="597" y="1943"/>
                <a:ext cx="0" cy="10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5200" name="Line 1021"/>
              <p:cNvSpPr>
                <a:spLocks noChangeShapeType="1"/>
              </p:cNvSpPr>
              <p:nvPr/>
            </p:nvSpPr>
            <p:spPr bwMode="auto">
              <a:xfrm>
                <a:off x="532" y="1961"/>
                <a:ext cx="0" cy="11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</p:grpSp>
        <p:sp>
          <p:nvSpPr>
            <p:cNvPr id="5114" name="Line 1022"/>
            <p:cNvSpPr>
              <a:spLocks noChangeShapeType="1"/>
            </p:cNvSpPr>
            <p:nvPr/>
          </p:nvSpPr>
          <p:spPr bwMode="auto">
            <a:xfrm>
              <a:off x="1019" y="1852"/>
              <a:ext cx="0" cy="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5115" name="Line 1023"/>
            <p:cNvSpPr>
              <a:spLocks noChangeShapeType="1"/>
            </p:cNvSpPr>
            <p:nvPr/>
          </p:nvSpPr>
          <p:spPr bwMode="auto">
            <a:xfrm>
              <a:off x="1082" y="1844"/>
              <a:ext cx="0" cy="2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5116" name="Freeform 1024"/>
            <p:cNvSpPr>
              <a:spLocks/>
            </p:cNvSpPr>
            <p:nvPr/>
          </p:nvSpPr>
          <p:spPr bwMode="auto">
            <a:xfrm>
              <a:off x="988" y="1925"/>
              <a:ext cx="48" cy="15"/>
            </a:xfrm>
            <a:custGeom>
              <a:avLst/>
              <a:gdLst>
                <a:gd name="T0" fmla="*/ 0 w 68"/>
                <a:gd name="T1" fmla="*/ 13 h 30"/>
                <a:gd name="T2" fmla="*/ 34 w 68"/>
                <a:gd name="T3" fmla="*/ 0 h 30"/>
                <a:gd name="T4" fmla="*/ 68 w 68"/>
                <a:gd name="T5" fmla="*/ 15 h 30"/>
                <a:gd name="T6" fmla="*/ 37 w 68"/>
                <a:gd name="T7" fmla="*/ 30 h 30"/>
                <a:gd name="T8" fmla="*/ 0 w 68"/>
                <a:gd name="T9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30">
                  <a:moveTo>
                    <a:pt x="0" y="13"/>
                  </a:moveTo>
                  <a:lnTo>
                    <a:pt x="34" y="0"/>
                  </a:lnTo>
                  <a:lnTo>
                    <a:pt x="68" y="15"/>
                  </a:lnTo>
                  <a:lnTo>
                    <a:pt x="37" y="3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5117" name="Freeform 1025"/>
            <p:cNvSpPr>
              <a:spLocks/>
            </p:cNvSpPr>
            <p:nvPr/>
          </p:nvSpPr>
          <p:spPr bwMode="auto">
            <a:xfrm>
              <a:off x="1030" y="1915"/>
              <a:ext cx="40" cy="14"/>
            </a:xfrm>
            <a:custGeom>
              <a:avLst/>
              <a:gdLst>
                <a:gd name="T0" fmla="*/ 0 w 57"/>
                <a:gd name="T1" fmla="*/ 12 h 26"/>
                <a:gd name="T2" fmla="*/ 30 w 57"/>
                <a:gd name="T3" fmla="*/ 0 h 26"/>
                <a:gd name="T4" fmla="*/ 57 w 57"/>
                <a:gd name="T5" fmla="*/ 11 h 26"/>
                <a:gd name="T6" fmla="*/ 24 w 57"/>
                <a:gd name="T7" fmla="*/ 26 h 26"/>
                <a:gd name="T8" fmla="*/ 0 w 57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26">
                  <a:moveTo>
                    <a:pt x="0" y="12"/>
                  </a:moveTo>
                  <a:lnTo>
                    <a:pt x="30" y="0"/>
                  </a:lnTo>
                  <a:lnTo>
                    <a:pt x="57" y="11"/>
                  </a:lnTo>
                  <a:lnTo>
                    <a:pt x="24" y="26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5118" name="Freeform 1026"/>
            <p:cNvSpPr>
              <a:spLocks/>
            </p:cNvSpPr>
            <p:nvPr/>
          </p:nvSpPr>
          <p:spPr bwMode="auto">
            <a:xfrm>
              <a:off x="1030" y="1913"/>
              <a:ext cx="40" cy="14"/>
            </a:xfrm>
            <a:custGeom>
              <a:avLst/>
              <a:gdLst>
                <a:gd name="T0" fmla="*/ 0 w 57"/>
                <a:gd name="T1" fmla="*/ 12 h 26"/>
                <a:gd name="T2" fmla="*/ 30 w 57"/>
                <a:gd name="T3" fmla="*/ 0 h 26"/>
                <a:gd name="T4" fmla="*/ 57 w 57"/>
                <a:gd name="T5" fmla="*/ 11 h 26"/>
                <a:gd name="T6" fmla="*/ 24 w 57"/>
                <a:gd name="T7" fmla="*/ 26 h 26"/>
                <a:gd name="T8" fmla="*/ 0 w 57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26">
                  <a:moveTo>
                    <a:pt x="0" y="12"/>
                  </a:moveTo>
                  <a:lnTo>
                    <a:pt x="30" y="0"/>
                  </a:lnTo>
                  <a:lnTo>
                    <a:pt x="57" y="11"/>
                  </a:lnTo>
                  <a:lnTo>
                    <a:pt x="24" y="26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5119" name="Freeform 1027"/>
            <p:cNvSpPr>
              <a:spLocks/>
            </p:cNvSpPr>
            <p:nvPr/>
          </p:nvSpPr>
          <p:spPr bwMode="auto">
            <a:xfrm>
              <a:off x="1072" y="1904"/>
              <a:ext cx="38" cy="11"/>
            </a:xfrm>
            <a:custGeom>
              <a:avLst/>
              <a:gdLst>
                <a:gd name="T0" fmla="*/ 0 w 54"/>
                <a:gd name="T1" fmla="*/ 13 h 22"/>
                <a:gd name="T2" fmla="*/ 30 w 54"/>
                <a:gd name="T3" fmla="*/ 0 h 22"/>
                <a:gd name="T4" fmla="*/ 54 w 54"/>
                <a:gd name="T5" fmla="*/ 10 h 22"/>
                <a:gd name="T6" fmla="*/ 25 w 54"/>
                <a:gd name="T7" fmla="*/ 22 h 22"/>
                <a:gd name="T8" fmla="*/ 0 w 54"/>
                <a:gd name="T9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22">
                  <a:moveTo>
                    <a:pt x="0" y="13"/>
                  </a:moveTo>
                  <a:lnTo>
                    <a:pt x="30" y="0"/>
                  </a:lnTo>
                  <a:lnTo>
                    <a:pt x="54" y="10"/>
                  </a:lnTo>
                  <a:lnTo>
                    <a:pt x="25" y="22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5120" name="Freeform 1028"/>
            <p:cNvSpPr>
              <a:spLocks/>
            </p:cNvSpPr>
            <p:nvPr/>
          </p:nvSpPr>
          <p:spPr bwMode="auto">
            <a:xfrm>
              <a:off x="1072" y="1902"/>
              <a:ext cx="38" cy="12"/>
            </a:xfrm>
            <a:custGeom>
              <a:avLst/>
              <a:gdLst>
                <a:gd name="T0" fmla="*/ 0 w 54"/>
                <a:gd name="T1" fmla="*/ 13 h 22"/>
                <a:gd name="T2" fmla="*/ 30 w 54"/>
                <a:gd name="T3" fmla="*/ 0 h 22"/>
                <a:gd name="T4" fmla="*/ 54 w 54"/>
                <a:gd name="T5" fmla="*/ 10 h 22"/>
                <a:gd name="T6" fmla="*/ 25 w 54"/>
                <a:gd name="T7" fmla="*/ 22 h 22"/>
                <a:gd name="T8" fmla="*/ 0 w 54"/>
                <a:gd name="T9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22">
                  <a:moveTo>
                    <a:pt x="0" y="13"/>
                  </a:moveTo>
                  <a:lnTo>
                    <a:pt x="30" y="0"/>
                  </a:lnTo>
                  <a:lnTo>
                    <a:pt x="54" y="10"/>
                  </a:lnTo>
                  <a:lnTo>
                    <a:pt x="25" y="22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5121" name="Freeform 1029"/>
            <p:cNvSpPr>
              <a:spLocks/>
            </p:cNvSpPr>
            <p:nvPr/>
          </p:nvSpPr>
          <p:spPr bwMode="auto">
            <a:xfrm>
              <a:off x="987" y="1931"/>
              <a:ext cx="27" cy="19"/>
            </a:xfrm>
            <a:custGeom>
              <a:avLst/>
              <a:gdLst>
                <a:gd name="T0" fmla="*/ 0 w 39"/>
                <a:gd name="T1" fmla="*/ 0 h 37"/>
                <a:gd name="T2" fmla="*/ 39 w 39"/>
                <a:gd name="T3" fmla="*/ 17 h 37"/>
                <a:gd name="T4" fmla="*/ 24 w 39"/>
                <a:gd name="T5" fmla="*/ 22 h 37"/>
                <a:gd name="T6" fmla="*/ 15 w 39"/>
                <a:gd name="T7" fmla="*/ 27 h 37"/>
                <a:gd name="T8" fmla="*/ 8 w 39"/>
                <a:gd name="T9" fmla="*/ 37 h 37"/>
                <a:gd name="T10" fmla="*/ 1 w 39"/>
                <a:gd name="T11" fmla="*/ 13 h 37"/>
                <a:gd name="T12" fmla="*/ 0 w 39"/>
                <a:gd name="T1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37">
                  <a:moveTo>
                    <a:pt x="0" y="0"/>
                  </a:moveTo>
                  <a:lnTo>
                    <a:pt x="39" y="17"/>
                  </a:lnTo>
                  <a:lnTo>
                    <a:pt x="24" y="22"/>
                  </a:lnTo>
                  <a:lnTo>
                    <a:pt x="15" y="27"/>
                  </a:lnTo>
                  <a:lnTo>
                    <a:pt x="8" y="37"/>
                  </a:lnTo>
                  <a:lnTo>
                    <a:pt x="1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5122" name="Freeform 1030"/>
            <p:cNvSpPr>
              <a:spLocks/>
            </p:cNvSpPr>
            <p:nvPr/>
          </p:nvSpPr>
          <p:spPr bwMode="auto">
            <a:xfrm>
              <a:off x="1030" y="1922"/>
              <a:ext cx="18" cy="15"/>
            </a:xfrm>
            <a:custGeom>
              <a:avLst/>
              <a:gdLst>
                <a:gd name="T0" fmla="*/ 0 w 39"/>
                <a:gd name="T1" fmla="*/ 0 h 37"/>
                <a:gd name="T2" fmla="*/ 39 w 39"/>
                <a:gd name="T3" fmla="*/ 17 h 37"/>
                <a:gd name="T4" fmla="*/ 24 w 39"/>
                <a:gd name="T5" fmla="*/ 22 h 37"/>
                <a:gd name="T6" fmla="*/ 15 w 39"/>
                <a:gd name="T7" fmla="*/ 27 h 37"/>
                <a:gd name="T8" fmla="*/ 8 w 39"/>
                <a:gd name="T9" fmla="*/ 37 h 37"/>
                <a:gd name="T10" fmla="*/ 1 w 39"/>
                <a:gd name="T11" fmla="*/ 13 h 37"/>
                <a:gd name="T12" fmla="*/ 0 w 39"/>
                <a:gd name="T1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37">
                  <a:moveTo>
                    <a:pt x="0" y="0"/>
                  </a:moveTo>
                  <a:lnTo>
                    <a:pt x="39" y="17"/>
                  </a:lnTo>
                  <a:lnTo>
                    <a:pt x="24" y="22"/>
                  </a:lnTo>
                  <a:lnTo>
                    <a:pt x="15" y="27"/>
                  </a:lnTo>
                  <a:lnTo>
                    <a:pt x="8" y="37"/>
                  </a:lnTo>
                  <a:lnTo>
                    <a:pt x="1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5123" name="Freeform 1031"/>
            <p:cNvSpPr>
              <a:spLocks/>
            </p:cNvSpPr>
            <p:nvPr/>
          </p:nvSpPr>
          <p:spPr bwMode="auto">
            <a:xfrm>
              <a:off x="988" y="1923"/>
              <a:ext cx="48" cy="15"/>
            </a:xfrm>
            <a:custGeom>
              <a:avLst/>
              <a:gdLst>
                <a:gd name="T0" fmla="*/ 0 w 68"/>
                <a:gd name="T1" fmla="*/ 13 h 30"/>
                <a:gd name="T2" fmla="*/ 34 w 68"/>
                <a:gd name="T3" fmla="*/ 0 h 30"/>
                <a:gd name="T4" fmla="*/ 68 w 68"/>
                <a:gd name="T5" fmla="*/ 15 h 30"/>
                <a:gd name="T6" fmla="*/ 37 w 68"/>
                <a:gd name="T7" fmla="*/ 30 h 30"/>
                <a:gd name="T8" fmla="*/ 0 w 68"/>
                <a:gd name="T9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30">
                  <a:moveTo>
                    <a:pt x="0" y="13"/>
                  </a:moveTo>
                  <a:lnTo>
                    <a:pt x="34" y="0"/>
                  </a:lnTo>
                  <a:lnTo>
                    <a:pt x="68" y="15"/>
                  </a:lnTo>
                  <a:lnTo>
                    <a:pt x="37" y="3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5124" name="Freeform 1032"/>
            <p:cNvSpPr>
              <a:spLocks/>
            </p:cNvSpPr>
            <p:nvPr/>
          </p:nvSpPr>
          <p:spPr bwMode="auto">
            <a:xfrm>
              <a:off x="1073" y="1911"/>
              <a:ext cx="18" cy="11"/>
            </a:xfrm>
            <a:custGeom>
              <a:avLst/>
              <a:gdLst>
                <a:gd name="T0" fmla="*/ 0 w 39"/>
                <a:gd name="T1" fmla="*/ 0 h 37"/>
                <a:gd name="T2" fmla="*/ 39 w 39"/>
                <a:gd name="T3" fmla="*/ 17 h 37"/>
                <a:gd name="T4" fmla="*/ 24 w 39"/>
                <a:gd name="T5" fmla="*/ 22 h 37"/>
                <a:gd name="T6" fmla="*/ 15 w 39"/>
                <a:gd name="T7" fmla="*/ 27 h 37"/>
                <a:gd name="T8" fmla="*/ 8 w 39"/>
                <a:gd name="T9" fmla="*/ 37 h 37"/>
                <a:gd name="T10" fmla="*/ 1 w 39"/>
                <a:gd name="T11" fmla="*/ 13 h 37"/>
                <a:gd name="T12" fmla="*/ 0 w 39"/>
                <a:gd name="T1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37">
                  <a:moveTo>
                    <a:pt x="0" y="0"/>
                  </a:moveTo>
                  <a:lnTo>
                    <a:pt x="39" y="17"/>
                  </a:lnTo>
                  <a:lnTo>
                    <a:pt x="24" y="22"/>
                  </a:lnTo>
                  <a:lnTo>
                    <a:pt x="15" y="27"/>
                  </a:lnTo>
                  <a:lnTo>
                    <a:pt x="8" y="37"/>
                  </a:lnTo>
                  <a:lnTo>
                    <a:pt x="1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grpSp>
          <p:nvGrpSpPr>
            <p:cNvPr id="5125" name="Group 1033"/>
            <p:cNvGrpSpPr>
              <a:grpSpLocks/>
            </p:cNvGrpSpPr>
            <p:nvPr/>
          </p:nvGrpSpPr>
          <p:grpSpPr bwMode="auto">
            <a:xfrm>
              <a:off x="996" y="1918"/>
              <a:ext cx="34" cy="20"/>
              <a:chOff x="540" y="2151"/>
              <a:chExt cx="74" cy="62"/>
            </a:xfrm>
          </p:grpSpPr>
          <p:sp>
            <p:nvSpPr>
              <p:cNvPr id="5190" name="Freeform 1034"/>
              <p:cNvSpPr>
                <a:spLocks/>
              </p:cNvSpPr>
              <p:nvPr/>
            </p:nvSpPr>
            <p:spPr bwMode="auto">
              <a:xfrm>
                <a:off x="543" y="2170"/>
                <a:ext cx="71" cy="43"/>
              </a:xfrm>
              <a:custGeom>
                <a:avLst/>
                <a:gdLst>
                  <a:gd name="T0" fmla="*/ 0 w 89"/>
                  <a:gd name="T1" fmla="*/ 24 h 44"/>
                  <a:gd name="T2" fmla="*/ 48 w 89"/>
                  <a:gd name="T3" fmla="*/ 0 h 44"/>
                  <a:gd name="T4" fmla="*/ 89 w 89"/>
                  <a:gd name="T5" fmla="*/ 19 h 44"/>
                  <a:gd name="T6" fmla="*/ 35 w 89"/>
                  <a:gd name="T7" fmla="*/ 44 h 44"/>
                  <a:gd name="T8" fmla="*/ 0 w 89"/>
                  <a:gd name="T9" fmla="*/ 2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44">
                    <a:moveTo>
                      <a:pt x="0" y="24"/>
                    </a:moveTo>
                    <a:lnTo>
                      <a:pt x="48" y="0"/>
                    </a:lnTo>
                    <a:lnTo>
                      <a:pt x="89" y="19"/>
                    </a:lnTo>
                    <a:lnTo>
                      <a:pt x="35" y="44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FF9933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5191" name="AutoShape 1035"/>
              <p:cNvSpPr>
                <a:spLocks noChangeArrowheads="1"/>
              </p:cNvSpPr>
              <p:nvPr/>
            </p:nvSpPr>
            <p:spPr bwMode="auto">
              <a:xfrm rot="7184693">
                <a:off x="550" y="2145"/>
                <a:ext cx="22" cy="34"/>
              </a:xfrm>
              <a:prstGeom prst="can">
                <a:avLst>
                  <a:gd name="adj" fmla="val 77273"/>
                </a:avLst>
              </a:prstGeom>
              <a:solidFill>
                <a:srgbClr val="FF9933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5192" name="Freeform 1036"/>
              <p:cNvSpPr>
                <a:spLocks/>
              </p:cNvSpPr>
              <p:nvPr/>
            </p:nvSpPr>
            <p:spPr bwMode="auto">
              <a:xfrm>
                <a:off x="541" y="2165"/>
                <a:ext cx="71" cy="43"/>
              </a:xfrm>
              <a:custGeom>
                <a:avLst/>
                <a:gdLst>
                  <a:gd name="T0" fmla="*/ 0 w 89"/>
                  <a:gd name="T1" fmla="*/ 24 h 44"/>
                  <a:gd name="T2" fmla="*/ 48 w 89"/>
                  <a:gd name="T3" fmla="*/ 0 h 44"/>
                  <a:gd name="T4" fmla="*/ 89 w 89"/>
                  <a:gd name="T5" fmla="*/ 19 h 44"/>
                  <a:gd name="T6" fmla="*/ 35 w 89"/>
                  <a:gd name="T7" fmla="*/ 44 h 44"/>
                  <a:gd name="T8" fmla="*/ 0 w 89"/>
                  <a:gd name="T9" fmla="*/ 2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44">
                    <a:moveTo>
                      <a:pt x="0" y="24"/>
                    </a:moveTo>
                    <a:lnTo>
                      <a:pt x="48" y="0"/>
                    </a:lnTo>
                    <a:lnTo>
                      <a:pt x="89" y="19"/>
                    </a:lnTo>
                    <a:lnTo>
                      <a:pt x="35" y="44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FF9933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grpSp>
            <p:nvGrpSpPr>
              <p:cNvPr id="5193" name="Group 1037"/>
              <p:cNvGrpSpPr>
                <a:grpSpLocks/>
              </p:cNvGrpSpPr>
              <p:nvPr/>
            </p:nvGrpSpPr>
            <p:grpSpPr bwMode="auto">
              <a:xfrm>
                <a:off x="540" y="2151"/>
                <a:ext cx="58" cy="45"/>
                <a:chOff x="504" y="2202"/>
                <a:chExt cx="79" cy="60"/>
              </a:xfrm>
            </p:grpSpPr>
            <p:sp>
              <p:nvSpPr>
                <p:cNvPr id="5194" name="AutoShape 1038"/>
                <p:cNvSpPr>
                  <a:spLocks noChangeArrowheads="1"/>
                </p:cNvSpPr>
                <p:nvPr/>
              </p:nvSpPr>
              <p:spPr bwMode="auto">
                <a:xfrm rot="17208926">
                  <a:off x="537" y="2204"/>
                  <a:ext cx="43" cy="40"/>
                </a:xfrm>
                <a:prstGeom prst="flowChartDelay">
                  <a:avLst/>
                </a:prstGeom>
                <a:solidFill>
                  <a:srgbClr val="FF9933"/>
                </a:solidFill>
                <a:ln w="12700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  <p:sp>
              <p:nvSpPr>
                <p:cNvPr id="5195" name="AutoShape 1039"/>
                <p:cNvSpPr>
                  <a:spLocks noChangeArrowheads="1"/>
                </p:cNvSpPr>
                <p:nvPr/>
              </p:nvSpPr>
              <p:spPr bwMode="auto">
                <a:xfrm rot="17208926">
                  <a:off x="521" y="2208"/>
                  <a:ext cx="43" cy="50"/>
                </a:xfrm>
                <a:prstGeom prst="flowChartDelay">
                  <a:avLst/>
                </a:prstGeom>
                <a:solidFill>
                  <a:srgbClr val="FF9933"/>
                </a:solidFill>
                <a:ln w="12700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  <p:sp>
              <p:nvSpPr>
                <p:cNvPr id="5196" name="AutoShape 1040"/>
                <p:cNvSpPr>
                  <a:spLocks noChangeArrowheads="1"/>
                </p:cNvSpPr>
                <p:nvPr/>
              </p:nvSpPr>
              <p:spPr bwMode="auto">
                <a:xfrm rot="14842809">
                  <a:off x="510" y="2217"/>
                  <a:ext cx="29" cy="41"/>
                </a:xfrm>
                <a:prstGeom prst="can">
                  <a:avLst>
                    <a:gd name="adj" fmla="val 70690"/>
                  </a:avLst>
                </a:prstGeom>
                <a:solidFill>
                  <a:srgbClr val="FF9933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  <p:sp>
              <p:nvSpPr>
                <p:cNvPr id="5197" name="Freeform 1041"/>
                <p:cNvSpPr>
                  <a:spLocks/>
                </p:cNvSpPr>
                <p:nvPr/>
              </p:nvSpPr>
              <p:spPr bwMode="auto">
                <a:xfrm>
                  <a:off x="533" y="2202"/>
                  <a:ext cx="50" cy="60"/>
                </a:xfrm>
                <a:custGeom>
                  <a:avLst/>
                  <a:gdLst>
                    <a:gd name="T0" fmla="*/ 0 w 50"/>
                    <a:gd name="T1" fmla="*/ 8 h 60"/>
                    <a:gd name="T2" fmla="*/ 26 w 50"/>
                    <a:gd name="T3" fmla="*/ 0 h 60"/>
                    <a:gd name="T4" fmla="*/ 33 w 50"/>
                    <a:gd name="T5" fmla="*/ 0 h 60"/>
                    <a:gd name="T6" fmla="*/ 41 w 50"/>
                    <a:gd name="T7" fmla="*/ 6 h 60"/>
                    <a:gd name="T8" fmla="*/ 44 w 50"/>
                    <a:gd name="T9" fmla="*/ 13 h 60"/>
                    <a:gd name="T10" fmla="*/ 49 w 50"/>
                    <a:gd name="T11" fmla="*/ 35 h 60"/>
                    <a:gd name="T12" fmla="*/ 50 w 50"/>
                    <a:gd name="T13" fmla="*/ 47 h 60"/>
                    <a:gd name="T14" fmla="*/ 25 w 50"/>
                    <a:gd name="T15" fmla="*/ 60 h 60"/>
                    <a:gd name="T16" fmla="*/ 25 w 50"/>
                    <a:gd name="T17" fmla="*/ 50 h 60"/>
                    <a:gd name="T18" fmla="*/ 25 w 50"/>
                    <a:gd name="T19" fmla="*/ 32 h 60"/>
                    <a:gd name="T20" fmla="*/ 23 w 50"/>
                    <a:gd name="T21" fmla="*/ 20 h 60"/>
                    <a:gd name="T22" fmla="*/ 16 w 50"/>
                    <a:gd name="T23" fmla="*/ 10 h 60"/>
                    <a:gd name="T24" fmla="*/ 7 w 50"/>
                    <a:gd name="T25" fmla="*/ 8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0" h="60">
                      <a:moveTo>
                        <a:pt x="0" y="8"/>
                      </a:moveTo>
                      <a:lnTo>
                        <a:pt x="26" y="0"/>
                      </a:lnTo>
                      <a:lnTo>
                        <a:pt x="33" y="0"/>
                      </a:lnTo>
                      <a:lnTo>
                        <a:pt x="41" y="6"/>
                      </a:lnTo>
                      <a:lnTo>
                        <a:pt x="44" y="13"/>
                      </a:lnTo>
                      <a:lnTo>
                        <a:pt x="49" y="35"/>
                      </a:lnTo>
                      <a:lnTo>
                        <a:pt x="50" y="47"/>
                      </a:lnTo>
                      <a:lnTo>
                        <a:pt x="25" y="60"/>
                      </a:lnTo>
                      <a:lnTo>
                        <a:pt x="25" y="50"/>
                      </a:lnTo>
                      <a:lnTo>
                        <a:pt x="25" y="32"/>
                      </a:lnTo>
                      <a:lnTo>
                        <a:pt x="23" y="20"/>
                      </a:lnTo>
                      <a:lnTo>
                        <a:pt x="16" y="10"/>
                      </a:lnTo>
                      <a:lnTo>
                        <a:pt x="7" y="8"/>
                      </a:lnTo>
                    </a:path>
                  </a:pathLst>
                </a:custGeom>
                <a:solidFill>
                  <a:srgbClr val="FF9933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</p:grpSp>
        </p:grpSp>
        <p:grpSp>
          <p:nvGrpSpPr>
            <p:cNvPr id="5126" name="Group 1042"/>
            <p:cNvGrpSpPr>
              <a:grpSpLocks/>
            </p:cNvGrpSpPr>
            <p:nvPr/>
          </p:nvGrpSpPr>
          <p:grpSpPr bwMode="auto">
            <a:xfrm>
              <a:off x="1031" y="1906"/>
              <a:ext cx="34" cy="20"/>
              <a:chOff x="540" y="2151"/>
              <a:chExt cx="74" cy="62"/>
            </a:xfrm>
          </p:grpSpPr>
          <p:sp>
            <p:nvSpPr>
              <p:cNvPr id="5182" name="Freeform 1043"/>
              <p:cNvSpPr>
                <a:spLocks/>
              </p:cNvSpPr>
              <p:nvPr/>
            </p:nvSpPr>
            <p:spPr bwMode="auto">
              <a:xfrm>
                <a:off x="543" y="2170"/>
                <a:ext cx="71" cy="43"/>
              </a:xfrm>
              <a:custGeom>
                <a:avLst/>
                <a:gdLst>
                  <a:gd name="T0" fmla="*/ 0 w 89"/>
                  <a:gd name="T1" fmla="*/ 24 h 44"/>
                  <a:gd name="T2" fmla="*/ 48 w 89"/>
                  <a:gd name="T3" fmla="*/ 0 h 44"/>
                  <a:gd name="T4" fmla="*/ 89 w 89"/>
                  <a:gd name="T5" fmla="*/ 19 h 44"/>
                  <a:gd name="T6" fmla="*/ 35 w 89"/>
                  <a:gd name="T7" fmla="*/ 44 h 44"/>
                  <a:gd name="T8" fmla="*/ 0 w 89"/>
                  <a:gd name="T9" fmla="*/ 2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44">
                    <a:moveTo>
                      <a:pt x="0" y="24"/>
                    </a:moveTo>
                    <a:lnTo>
                      <a:pt x="48" y="0"/>
                    </a:lnTo>
                    <a:lnTo>
                      <a:pt x="89" y="19"/>
                    </a:lnTo>
                    <a:lnTo>
                      <a:pt x="35" y="44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FF9933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5183" name="AutoShape 1044"/>
              <p:cNvSpPr>
                <a:spLocks noChangeArrowheads="1"/>
              </p:cNvSpPr>
              <p:nvPr/>
            </p:nvSpPr>
            <p:spPr bwMode="auto">
              <a:xfrm rot="7184693">
                <a:off x="550" y="2145"/>
                <a:ext cx="22" cy="34"/>
              </a:xfrm>
              <a:prstGeom prst="can">
                <a:avLst>
                  <a:gd name="adj" fmla="val 77273"/>
                </a:avLst>
              </a:prstGeom>
              <a:solidFill>
                <a:srgbClr val="FF9933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5184" name="Freeform 1045"/>
              <p:cNvSpPr>
                <a:spLocks/>
              </p:cNvSpPr>
              <p:nvPr/>
            </p:nvSpPr>
            <p:spPr bwMode="auto">
              <a:xfrm>
                <a:off x="541" y="2165"/>
                <a:ext cx="71" cy="43"/>
              </a:xfrm>
              <a:custGeom>
                <a:avLst/>
                <a:gdLst>
                  <a:gd name="T0" fmla="*/ 0 w 89"/>
                  <a:gd name="T1" fmla="*/ 24 h 44"/>
                  <a:gd name="T2" fmla="*/ 48 w 89"/>
                  <a:gd name="T3" fmla="*/ 0 h 44"/>
                  <a:gd name="T4" fmla="*/ 89 w 89"/>
                  <a:gd name="T5" fmla="*/ 19 h 44"/>
                  <a:gd name="T6" fmla="*/ 35 w 89"/>
                  <a:gd name="T7" fmla="*/ 44 h 44"/>
                  <a:gd name="T8" fmla="*/ 0 w 89"/>
                  <a:gd name="T9" fmla="*/ 2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44">
                    <a:moveTo>
                      <a:pt x="0" y="24"/>
                    </a:moveTo>
                    <a:lnTo>
                      <a:pt x="48" y="0"/>
                    </a:lnTo>
                    <a:lnTo>
                      <a:pt x="89" y="19"/>
                    </a:lnTo>
                    <a:lnTo>
                      <a:pt x="35" y="44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FF9933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grpSp>
            <p:nvGrpSpPr>
              <p:cNvPr id="5185" name="Group 1046"/>
              <p:cNvGrpSpPr>
                <a:grpSpLocks/>
              </p:cNvGrpSpPr>
              <p:nvPr/>
            </p:nvGrpSpPr>
            <p:grpSpPr bwMode="auto">
              <a:xfrm>
                <a:off x="540" y="2151"/>
                <a:ext cx="58" cy="45"/>
                <a:chOff x="504" y="2202"/>
                <a:chExt cx="79" cy="60"/>
              </a:xfrm>
            </p:grpSpPr>
            <p:sp>
              <p:nvSpPr>
                <p:cNvPr id="5186" name="AutoShape 1047"/>
                <p:cNvSpPr>
                  <a:spLocks noChangeArrowheads="1"/>
                </p:cNvSpPr>
                <p:nvPr/>
              </p:nvSpPr>
              <p:spPr bwMode="auto">
                <a:xfrm rot="17208926">
                  <a:off x="537" y="2204"/>
                  <a:ext cx="43" cy="40"/>
                </a:xfrm>
                <a:prstGeom prst="flowChartDelay">
                  <a:avLst/>
                </a:prstGeom>
                <a:solidFill>
                  <a:srgbClr val="FF9933"/>
                </a:solidFill>
                <a:ln w="12700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  <p:sp>
              <p:nvSpPr>
                <p:cNvPr id="5187" name="AutoShape 1048"/>
                <p:cNvSpPr>
                  <a:spLocks noChangeArrowheads="1"/>
                </p:cNvSpPr>
                <p:nvPr/>
              </p:nvSpPr>
              <p:spPr bwMode="auto">
                <a:xfrm rot="17208926">
                  <a:off x="521" y="2208"/>
                  <a:ext cx="43" cy="50"/>
                </a:xfrm>
                <a:prstGeom prst="flowChartDelay">
                  <a:avLst/>
                </a:prstGeom>
                <a:solidFill>
                  <a:srgbClr val="FF9933"/>
                </a:solidFill>
                <a:ln w="12700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  <p:sp>
              <p:nvSpPr>
                <p:cNvPr id="5188" name="AutoShape 1049"/>
                <p:cNvSpPr>
                  <a:spLocks noChangeArrowheads="1"/>
                </p:cNvSpPr>
                <p:nvPr/>
              </p:nvSpPr>
              <p:spPr bwMode="auto">
                <a:xfrm rot="14842809">
                  <a:off x="510" y="2217"/>
                  <a:ext cx="29" cy="41"/>
                </a:xfrm>
                <a:prstGeom prst="can">
                  <a:avLst>
                    <a:gd name="adj" fmla="val 70690"/>
                  </a:avLst>
                </a:prstGeom>
                <a:solidFill>
                  <a:srgbClr val="FF9933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  <p:sp>
              <p:nvSpPr>
                <p:cNvPr id="5189" name="Freeform 1050"/>
                <p:cNvSpPr>
                  <a:spLocks/>
                </p:cNvSpPr>
                <p:nvPr/>
              </p:nvSpPr>
              <p:spPr bwMode="auto">
                <a:xfrm>
                  <a:off x="533" y="2202"/>
                  <a:ext cx="50" cy="60"/>
                </a:xfrm>
                <a:custGeom>
                  <a:avLst/>
                  <a:gdLst>
                    <a:gd name="T0" fmla="*/ 0 w 50"/>
                    <a:gd name="T1" fmla="*/ 8 h 60"/>
                    <a:gd name="T2" fmla="*/ 26 w 50"/>
                    <a:gd name="T3" fmla="*/ 0 h 60"/>
                    <a:gd name="T4" fmla="*/ 33 w 50"/>
                    <a:gd name="T5" fmla="*/ 0 h 60"/>
                    <a:gd name="T6" fmla="*/ 41 w 50"/>
                    <a:gd name="T7" fmla="*/ 6 h 60"/>
                    <a:gd name="T8" fmla="*/ 44 w 50"/>
                    <a:gd name="T9" fmla="*/ 13 h 60"/>
                    <a:gd name="T10" fmla="*/ 49 w 50"/>
                    <a:gd name="T11" fmla="*/ 35 h 60"/>
                    <a:gd name="T12" fmla="*/ 50 w 50"/>
                    <a:gd name="T13" fmla="*/ 47 h 60"/>
                    <a:gd name="T14" fmla="*/ 25 w 50"/>
                    <a:gd name="T15" fmla="*/ 60 h 60"/>
                    <a:gd name="T16" fmla="*/ 25 w 50"/>
                    <a:gd name="T17" fmla="*/ 50 h 60"/>
                    <a:gd name="T18" fmla="*/ 25 w 50"/>
                    <a:gd name="T19" fmla="*/ 32 h 60"/>
                    <a:gd name="T20" fmla="*/ 23 w 50"/>
                    <a:gd name="T21" fmla="*/ 20 h 60"/>
                    <a:gd name="T22" fmla="*/ 16 w 50"/>
                    <a:gd name="T23" fmla="*/ 10 h 60"/>
                    <a:gd name="T24" fmla="*/ 7 w 50"/>
                    <a:gd name="T25" fmla="*/ 8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0" h="60">
                      <a:moveTo>
                        <a:pt x="0" y="8"/>
                      </a:moveTo>
                      <a:lnTo>
                        <a:pt x="26" y="0"/>
                      </a:lnTo>
                      <a:lnTo>
                        <a:pt x="33" y="0"/>
                      </a:lnTo>
                      <a:lnTo>
                        <a:pt x="41" y="6"/>
                      </a:lnTo>
                      <a:lnTo>
                        <a:pt x="44" y="13"/>
                      </a:lnTo>
                      <a:lnTo>
                        <a:pt x="49" y="35"/>
                      </a:lnTo>
                      <a:lnTo>
                        <a:pt x="50" y="47"/>
                      </a:lnTo>
                      <a:lnTo>
                        <a:pt x="25" y="60"/>
                      </a:lnTo>
                      <a:lnTo>
                        <a:pt x="25" y="50"/>
                      </a:lnTo>
                      <a:lnTo>
                        <a:pt x="25" y="32"/>
                      </a:lnTo>
                      <a:lnTo>
                        <a:pt x="23" y="20"/>
                      </a:lnTo>
                      <a:lnTo>
                        <a:pt x="16" y="10"/>
                      </a:lnTo>
                      <a:lnTo>
                        <a:pt x="7" y="8"/>
                      </a:lnTo>
                    </a:path>
                  </a:pathLst>
                </a:custGeom>
                <a:solidFill>
                  <a:srgbClr val="FF9933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</p:grpSp>
        </p:grpSp>
        <p:grpSp>
          <p:nvGrpSpPr>
            <p:cNvPr id="5127" name="Group 1051"/>
            <p:cNvGrpSpPr>
              <a:grpSpLocks/>
            </p:cNvGrpSpPr>
            <p:nvPr/>
          </p:nvGrpSpPr>
          <p:grpSpPr bwMode="auto">
            <a:xfrm>
              <a:off x="1072" y="1897"/>
              <a:ext cx="32" cy="19"/>
              <a:chOff x="540" y="2151"/>
              <a:chExt cx="74" cy="62"/>
            </a:xfrm>
          </p:grpSpPr>
          <p:sp>
            <p:nvSpPr>
              <p:cNvPr id="5174" name="Freeform 1052"/>
              <p:cNvSpPr>
                <a:spLocks/>
              </p:cNvSpPr>
              <p:nvPr/>
            </p:nvSpPr>
            <p:spPr bwMode="auto">
              <a:xfrm>
                <a:off x="543" y="2170"/>
                <a:ext cx="71" cy="43"/>
              </a:xfrm>
              <a:custGeom>
                <a:avLst/>
                <a:gdLst>
                  <a:gd name="T0" fmla="*/ 0 w 89"/>
                  <a:gd name="T1" fmla="*/ 24 h 44"/>
                  <a:gd name="T2" fmla="*/ 48 w 89"/>
                  <a:gd name="T3" fmla="*/ 0 h 44"/>
                  <a:gd name="T4" fmla="*/ 89 w 89"/>
                  <a:gd name="T5" fmla="*/ 19 h 44"/>
                  <a:gd name="T6" fmla="*/ 35 w 89"/>
                  <a:gd name="T7" fmla="*/ 44 h 44"/>
                  <a:gd name="T8" fmla="*/ 0 w 89"/>
                  <a:gd name="T9" fmla="*/ 2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44">
                    <a:moveTo>
                      <a:pt x="0" y="24"/>
                    </a:moveTo>
                    <a:lnTo>
                      <a:pt x="48" y="0"/>
                    </a:lnTo>
                    <a:lnTo>
                      <a:pt x="89" y="19"/>
                    </a:lnTo>
                    <a:lnTo>
                      <a:pt x="35" y="44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FF9933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5175" name="AutoShape 1053"/>
              <p:cNvSpPr>
                <a:spLocks noChangeArrowheads="1"/>
              </p:cNvSpPr>
              <p:nvPr/>
            </p:nvSpPr>
            <p:spPr bwMode="auto">
              <a:xfrm rot="7184693">
                <a:off x="550" y="2145"/>
                <a:ext cx="22" cy="34"/>
              </a:xfrm>
              <a:prstGeom prst="can">
                <a:avLst>
                  <a:gd name="adj" fmla="val 77273"/>
                </a:avLst>
              </a:prstGeom>
              <a:solidFill>
                <a:srgbClr val="FF9933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5176" name="Freeform 1054"/>
              <p:cNvSpPr>
                <a:spLocks/>
              </p:cNvSpPr>
              <p:nvPr/>
            </p:nvSpPr>
            <p:spPr bwMode="auto">
              <a:xfrm>
                <a:off x="541" y="2165"/>
                <a:ext cx="71" cy="43"/>
              </a:xfrm>
              <a:custGeom>
                <a:avLst/>
                <a:gdLst>
                  <a:gd name="T0" fmla="*/ 0 w 89"/>
                  <a:gd name="T1" fmla="*/ 24 h 44"/>
                  <a:gd name="T2" fmla="*/ 48 w 89"/>
                  <a:gd name="T3" fmla="*/ 0 h 44"/>
                  <a:gd name="T4" fmla="*/ 89 w 89"/>
                  <a:gd name="T5" fmla="*/ 19 h 44"/>
                  <a:gd name="T6" fmla="*/ 35 w 89"/>
                  <a:gd name="T7" fmla="*/ 44 h 44"/>
                  <a:gd name="T8" fmla="*/ 0 w 89"/>
                  <a:gd name="T9" fmla="*/ 2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44">
                    <a:moveTo>
                      <a:pt x="0" y="24"/>
                    </a:moveTo>
                    <a:lnTo>
                      <a:pt x="48" y="0"/>
                    </a:lnTo>
                    <a:lnTo>
                      <a:pt x="89" y="19"/>
                    </a:lnTo>
                    <a:lnTo>
                      <a:pt x="35" y="44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FF9933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grpSp>
            <p:nvGrpSpPr>
              <p:cNvPr id="5177" name="Group 1055"/>
              <p:cNvGrpSpPr>
                <a:grpSpLocks/>
              </p:cNvGrpSpPr>
              <p:nvPr/>
            </p:nvGrpSpPr>
            <p:grpSpPr bwMode="auto">
              <a:xfrm>
                <a:off x="540" y="2151"/>
                <a:ext cx="58" cy="45"/>
                <a:chOff x="504" y="2202"/>
                <a:chExt cx="79" cy="60"/>
              </a:xfrm>
            </p:grpSpPr>
            <p:sp>
              <p:nvSpPr>
                <p:cNvPr id="5178" name="AutoShape 1056"/>
                <p:cNvSpPr>
                  <a:spLocks noChangeArrowheads="1"/>
                </p:cNvSpPr>
                <p:nvPr/>
              </p:nvSpPr>
              <p:spPr bwMode="auto">
                <a:xfrm rot="17208926">
                  <a:off x="537" y="2204"/>
                  <a:ext cx="43" cy="40"/>
                </a:xfrm>
                <a:prstGeom prst="flowChartDelay">
                  <a:avLst/>
                </a:prstGeom>
                <a:solidFill>
                  <a:srgbClr val="FF9933"/>
                </a:solidFill>
                <a:ln w="12700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  <p:sp>
              <p:nvSpPr>
                <p:cNvPr id="5179" name="AutoShape 1057"/>
                <p:cNvSpPr>
                  <a:spLocks noChangeArrowheads="1"/>
                </p:cNvSpPr>
                <p:nvPr/>
              </p:nvSpPr>
              <p:spPr bwMode="auto">
                <a:xfrm rot="17208926">
                  <a:off x="521" y="2208"/>
                  <a:ext cx="43" cy="50"/>
                </a:xfrm>
                <a:prstGeom prst="flowChartDelay">
                  <a:avLst/>
                </a:prstGeom>
                <a:solidFill>
                  <a:srgbClr val="FF9933"/>
                </a:solidFill>
                <a:ln w="12700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  <p:sp>
              <p:nvSpPr>
                <p:cNvPr id="5180" name="AutoShape 1058"/>
                <p:cNvSpPr>
                  <a:spLocks noChangeArrowheads="1"/>
                </p:cNvSpPr>
                <p:nvPr/>
              </p:nvSpPr>
              <p:spPr bwMode="auto">
                <a:xfrm rot="14842809">
                  <a:off x="510" y="2217"/>
                  <a:ext cx="29" cy="41"/>
                </a:xfrm>
                <a:prstGeom prst="can">
                  <a:avLst>
                    <a:gd name="adj" fmla="val 70690"/>
                  </a:avLst>
                </a:prstGeom>
                <a:solidFill>
                  <a:srgbClr val="FF9933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  <p:sp>
              <p:nvSpPr>
                <p:cNvPr id="5181" name="Freeform 1059"/>
                <p:cNvSpPr>
                  <a:spLocks/>
                </p:cNvSpPr>
                <p:nvPr/>
              </p:nvSpPr>
              <p:spPr bwMode="auto">
                <a:xfrm>
                  <a:off x="533" y="2202"/>
                  <a:ext cx="50" cy="60"/>
                </a:xfrm>
                <a:custGeom>
                  <a:avLst/>
                  <a:gdLst>
                    <a:gd name="T0" fmla="*/ 0 w 50"/>
                    <a:gd name="T1" fmla="*/ 8 h 60"/>
                    <a:gd name="T2" fmla="*/ 26 w 50"/>
                    <a:gd name="T3" fmla="*/ 0 h 60"/>
                    <a:gd name="T4" fmla="*/ 33 w 50"/>
                    <a:gd name="T5" fmla="*/ 0 h 60"/>
                    <a:gd name="T6" fmla="*/ 41 w 50"/>
                    <a:gd name="T7" fmla="*/ 6 h 60"/>
                    <a:gd name="T8" fmla="*/ 44 w 50"/>
                    <a:gd name="T9" fmla="*/ 13 h 60"/>
                    <a:gd name="T10" fmla="*/ 49 w 50"/>
                    <a:gd name="T11" fmla="*/ 35 h 60"/>
                    <a:gd name="T12" fmla="*/ 50 w 50"/>
                    <a:gd name="T13" fmla="*/ 47 h 60"/>
                    <a:gd name="T14" fmla="*/ 25 w 50"/>
                    <a:gd name="T15" fmla="*/ 60 h 60"/>
                    <a:gd name="T16" fmla="*/ 25 w 50"/>
                    <a:gd name="T17" fmla="*/ 50 h 60"/>
                    <a:gd name="T18" fmla="*/ 25 w 50"/>
                    <a:gd name="T19" fmla="*/ 32 h 60"/>
                    <a:gd name="T20" fmla="*/ 23 w 50"/>
                    <a:gd name="T21" fmla="*/ 20 h 60"/>
                    <a:gd name="T22" fmla="*/ 16 w 50"/>
                    <a:gd name="T23" fmla="*/ 10 h 60"/>
                    <a:gd name="T24" fmla="*/ 7 w 50"/>
                    <a:gd name="T25" fmla="*/ 8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0" h="60">
                      <a:moveTo>
                        <a:pt x="0" y="8"/>
                      </a:moveTo>
                      <a:lnTo>
                        <a:pt x="26" y="0"/>
                      </a:lnTo>
                      <a:lnTo>
                        <a:pt x="33" y="0"/>
                      </a:lnTo>
                      <a:lnTo>
                        <a:pt x="41" y="6"/>
                      </a:lnTo>
                      <a:lnTo>
                        <a:pt x="44" y="13"/>
                      </a:lnTo>
                      <a:lnTo>
                        <a:pt x="49" y="35"/>
                      </a:lnTo>
                      <a:lnTo>
                        <a:pt x="50" y="47"/>
                      </a:lnTo>
                      <a:lnTo>
                        <a:pt x="25" y="60"/>
                      </a:lnTo>
                      <a:lnTo>
                        <a:pt x="25" y="50"/>
                      </a:lnTo>
                      <a:lnTo>
                        <a:pt x="25" y="32"/>
                      </a:lnTo>
                      <a:lnTo>
                        <a:pt x="23" y="20"/>
                      </a:lnTo>
                      <a:lnTo>
                        <a:pt x="16" y="10"/>
                      </a:lnTo>
                      <a:lnTo>
                        <a:pt x="7" y="8"/>
                      </a:lnTo>
                    </a:path>
                  </a:pathLst>
                </a:custGeom>
                <a:solidFill>
                  <a:srgbClr val="FF9933"/>
                </a:solidFill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</p:grpSp>
        </p:grpSp>
        <p:sp>
          <p:nvSpPr>
            <p:cNvPr id="5128" name="Freeform 1060"/>
            <p:cNvSpPr>
              <a:spLocks/>
            </p:cNvSpPr>
            <p:nvPr/>
          </p:nvSpPr>
          <p:spPr bwMode="auto">
            <a:xfrm>
              <a:off x="980" y="1927"/>
              <a:ext cx="20" cy="35"/>
            </a:xfrm>
            <a:custGeom>
              <a:avLst/>
              <a:gdLst>
                <a:gd name="T0" fmla="*/ 29 w 29"/>
                <a:gd name="T1" fmla="*/ 0 h 67"/>
                <a:gd name="T2" fmla="*/ 0 w 29"/>
                <a:gd name="T3" fmla="*/ 11 h 67"/>
                <a:gd name="T4" fmla="*/ 0 w 29"/>
                <a:gd name="T5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67">
                  <a:moveTo>
                    <a:pt x="29" y="0"/>
                  </a:moveTo>
                  <a:lnTo>
                    <a:pt x="0" y="11"/>
                  </a:lnTo>
                  <a:lnTo>
                    <a:pt x="0" y="67"/>
                  </a:lnTo>
                </a:path>
              </a:pathLst>
            </a:custGeom>
            <a:noFill/>
            <a:ln w="2857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5129" name="Freeform 1061"/>
            <p:cNvSpPr>
              <a:spLocks/>
            </p:cNvSpPr>
            <p:nvPr/>
          </p:nvSpPr>
          <p:spPr bwMode="auto">
            <a:xfrm>
              <a:off x="1025" y="1915"/>
              <a:ext cx="9" cy="29"/>
            </a:xfrm>
            <a:custGeom>
              <a:avLst/>
              <a:gdLst>
                <a:gd name="T0" fmla="*/ 13 w 13"/>
                <a:gd name="T1" fmla="*/ 0 h 56"/>
                <a:gd name="T2" fmla="*/ 0 w 13"/>
                <a:gd name="T3" fmla="*/ 7 h 56"/>
                <a:gd name="T4" fmla="*/ 0 w 13"/>
                <a:gd name="T5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56">
                  <a:moveTo>
                    <a:pt x="13" y="0"/>
                  </a:moveTo>
                  <a:lnTo>
                    <a:pt x="0" y="7"/>
                  </a:lnTo>
                  <a:lnTo>
                    <a:pt x="0" y="56"/>
                  </a:lnTo>
                </a:path>
              </a:pathLst>
            </a:custGeom>
            <a:noFill/>
            <a:ln w="38100" cap="flat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5130" name="Freeform 1062"/>
            <p:cNvSpPr>
              <a:spLocks/>
            </p:cNvSpPr>
            <p:nvPr/>
          </p:nvSpPr>
          <p:spPr bwMode="auto">
            <a:xfrm>
              <a:off x="1066" y="1907"/>
              <a:ext cx="8" cy="22"/>
            </a:xfrm>
            <a:custGeom>
              <a:avLst/>
              <a:gdLst>
                <a:gd name="T0" fmla="*/ 11 w 11"/>
                <a:gd name="T1" fmla="*/ 0 h 44"/>
                <a:gd name="T2" fmla="*/ 0 w 11"/>
                <a:gd name="T3" fmla="*/ 5 h 44"/>
                <a:gd name="T4" fmla="*/ 0 w 11"/>
                <a:gd name="T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44">
                  <a:moveTo>
                    <a:pt x="11" y="0"/>
                  </a:moveTo>
                  <a:lnTo>
                    <a:pt x="0" y="5"/>
                  </a:lnTo>
                  <a:lnTo>
                    <a:pt x="0" y="44"/>
                  </a:lnTo>
                </a:path>
              </a:pathLst>
            </a:custGeom>
            <a:noFill/>
            <a:ln w="38100" cap="flat" cmpd="sng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5131" name="Freeform 1063"/>
            <p:cNvSpPr>
              <a:spLocks/>
            </p:cNvSpPr>
            <p:nvPr/>
          </p:nvSpPr>
          <p:spPr bwMode="auto">
            <a:xfrm>
              <a:off x="970" y="1929"/>
              <a:ext cx="96" cy="51"/>
            </a:xfrm>
            <a:custGeom>
              <a:avLst/>
              <a:gdLst>
                <a:gd name="T0" fmla="*/ 136 w 136"/>
                <a:gd name="T1" fmla="*/ 0 h 100"/>
                <a:gd name="T2" fmla="*/ 7 w 136"/>
                <a:gd name="T3" fmla="*/ 64 h 100"/>
                <a:gd name="T4" fmla="*/ 26 w 136"/>
                <a:gd name="T5" fmla="*/ 74 h 100"/>
                <a:gd name="T6" fmla="*/ 26 w 136"/>
                <a:gd name="T7" fmla="*/ 87 h 100"/>
                <a:gd name="T8" fmla="*/ 0 w 136"/>
                <a:gd name="T9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100">
                  <a:moveTo>
                    <a:pt x="136" y="0"/>
                  </a:moveTo>
                  <a:lnTo>
                    <a:pt x="7" y="64"/>
                  </a:lnTo>
                  <a:lnTo>
                    <a:pt x="26" y="74"/>
                  </a:lnTo>
                  <a:lnTo>
                    <a:pt x="26" y="87"/>
                  </a:lnTo>
                  <a:lnTo>
                    <a:pt x="0" y="100"/>
                  </a:lnTo>
                </a:path>
              </a:pathLst>
            </a:custGeom>
            <a:noFill/>
            <a:ln w="19050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5132" name="Freeform 1064"/>
            <p:cNvSpPr>
              <a:spLocks/>
            </p:cNvSpPr>
            <p:nvPr/>
          </p:nvSpPr>
          <p:spPr bwMode="auto">
            <a:xfrm>
              <a:off x="897" y="1895"/>
              <a:ext cx="55" cy="71"/>
            </a:xfrm>
            <a:custGeom>
              <a:avLst/>
              <a:gdLst>
                <a:gd name="T0" fmla="*/ 0 w 78"/>
                <a:gd name="T1" fmla="*/ 0 h 138"/>
                <a:gd name="T2" fmla="*/ 78 w 78"/>
                <a:gd name="T3" fmla="*/ 25 h 138"/>
                <a:gd name="T4" fmla="*/ 78 w 78"/>
                <a:gd name="T5" fmla="*/ 138 h 138"/>
                <a:gd name="T6" fmla="*/ 0 w 78"/>
                <a:gd name="T7" fmla="*/ 94 h 138"/>
                <a:gd name="T8" fmla="*/ 0 w 78"/>
                <a:gd name="T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38">
                  <a:moveTo>
                    <a:pt x="0" y="0"/>
                  </a:moveTo>
                  <a:lnTo>
                    <a:pt x="78" y="25"/>
                  </a:lnTo>
                  <a:lnTo>
                    <a:pt x="78" y="138"/>
                  </a:lnTo>
                  <a:lnTo>
                    <a:pt x="0" y="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5133" name="Freeform 1065"/>
            <p:cNvSpPr>
              <a:spLocks/>
            </p:cNvSpPr>
            <p:nvPr/>
          </p:nvSpPr>
          <p:spPr bwMode="auto">
            <a:xfrm>
              <a:off x="893" y="1857"/>
              <a:ext cx="56" cy="32"/>
            </a:xfrm>
            <a:custGeom>
              <a:avLst/>
              <a:gdLst>
                <a:gd name="T0" fmla="*/ 1 w 79"/>
                <a:gd name="T1" fmla="*/ 0 h 63"/>
                <a:gd name="T2" fmla="*/ 79 w 79"/>
                <a:gd name="T3" fmla="*/ 13 h 63"/>
                <a:gd name="T4" fmla="*/ 79 w 79"/>
                <a:gd name="T5" fmla="*/ 63 h 63"/>
                <a:gd name="T6" fmla="*/ 0 w 79"/>
                <a:gd name="T7" fmla="*/ 43 h 63"/>
                <a:gd name="T8" fmla="*/ 1 w 79"/>
                <a:gd name="T9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63">
                  <a:moveTo>
                    <a:pt x="1" y="0"/>
                  </a:moveTo>
                  <a:lnTo>
                    <a:pt x="79" y="13"/>
                  </a:lnTo>
                  <a:lnTo>
                    <a:pt x="79" y="63"/>
                  </a:lnTo>
                  <a:lnTo>
                    <a:pt x="0" y="4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5134" name="Freeform 1066"/>
            <p:cNvSpPr>
              <a:spLocks/>
            </p:cNvSpPr>
            <p:nvPr/>
          </p:nvSpPr>
          <p:spPr bwMode="auto">
            <a:xfrm>
              <a:off x="964" y="1895"/>
              <a:ext cx="50" cy="69"/>
            </a:xfrm>
            <a:custGeom>
              <a:avLst/>
              <a:gdLst>
                <a:gd name="T0" fmla="*/ 0 w 71"/>
                <a:gd name="T1" fmla="*/ 134 h 134"/>
                <a:gd name="T2" fmla="*/ 0 w 71"/>
                <a:gd name="T3" fmla="*/ 22 h 134"/>
                <a:gd name="T4" fmla="*/ 71 w 71"/>
                <a:gd name="T5" fmla="*/ 0 h 134"/>
                <a:gd name="T6" fmla="*/ 71 w 71"/>
                <a:gd name="T7" fmla="*/ 4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134">
                  <a:moveTo>
                    <a:pt x="0" y="134"/>
                  </a:moveTo>
                  <a:lnTo>
                    <a:pt x="0" y="22"/>
                  </a:lnTo>
                  <a:lnTo>
                    <a:pt x="71" y="0"/>
                  </a:lnTo>
                  <a:lnTo>
                    <a:pt x="71" y="4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5135" name="Freeform 1067"/>
            <p:cNvSpPr>
              <a:spLocks/>
            </p:cNvSpPr>
            <p:nvPr/>
          </p:nvSpPr>
          <p:spPr bwMode="auto">
            <a:xfrm>
              <a:off x="1021" y="1885"/>
              <a:ext cx="37" cy="28"/>
            </a:xfrm>
            <a:custGeom>
              <a:avLst/>
              <a:gdLst>
                <a:gd name="T0" fmla="*/ 0 w 53"/>
                <a:gd name="T1" fmla="*/ 54 h 54"/>
                <a:gd name="T2" fmla="*/ 0 w 53"/>
                <a:gd name="T3" fmla="*/ 15 h 54"/>
                <a:gd name="T4" fmla="*/ 53 w 53"/>
                <a:gd name="T5" fmla="*/ 0 h 54"/>
                <a:gd name="T6" fmla="*/ 53 w 53"/>
                <a:gd name="T7" fmla="*/ 5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54">
                  <a:moveTo>
                    <a:pt x="0" y="54"/>
                  </a:moveTo>
                  <a:lnTo>
                    <a:pt x="0" y="15"/>
                  </a:lnTo>
                  <a:lnTo>
                    <a:pt x="53" y="0"/>
                  </a:lnTo>
                  <a:lnTo>
                    <a:pt x="53" y="51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5136" name="Freeform 1068"/>
            <p:cNvSpPr>
              <a:spLocks/>
            </p:cNvSpPr>
            <p:nvPr/>
          </p:nvSpPr>
          <p:spPr bwMode="auto">
            <a:xfrm>
              <a:off x="1066" y="1878"/>
              <a:ext cx="32" cy="28"/>
            </a:xfrm>
            <a:custGeom>
              <a:avLst/>
              <a:gdLst>
                <a:gd name="T0" fmla="*/ 0 w 45"/>
                <a:gd name="T1" fmla="*/ 54 h 54"/>
                <a:gd name="T2" fmla="*/ 0 w 45"/>
                <a:gd name="T3" fmla="*/ 12 h 54"/>
                <a:gd name="T4" fmla="*/ 45 w 45"/>
                <a:gd name="T5" fmla="*/ 0 h 54"/>
                <a:gd name="T6" fmla="*/ 45 w 45"/>
                <a:gd name="T7" fmla="*/ 4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54">
                  <a:moveTo>
                    <a:pt x="0" y="54"/>
                  </a:moveTo>
                  <a:lnTo>
                    <a:pt x="0" y="12"/>
                  </a:lnTo>
                  <a:lnTo>
                    <a:pt x="45" y="0"/>
                  </a:lnTo>
                  <a:lnTo>
                    <a:pt x="45" y="47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5137" name="Freeform 1069"/>
            <p:cNvSpPr>
              <a:spLocks/>
            </p:cNvSpPr>
            <p:nvPr/>
          </p:nvSpPr>
          <p:spPr bwMode="auto">
            <a:xfrm>
              <a:off x="856" y="1813"/>
              <a:ext cx="105" cy="42"/>
            </a:xfrm>
            <a:custGeom>
              <a:avLst/>
              <a:gdLst>
                <a:gd name="T0" fmla="*/ 0 w 149"/>
                <a:gd name="T1" fmla="*/ 82 h 82"/>
                <a:gd name="T2" fmla="*/ 0 w 149"/>
                <a:gd name="T3" fmla="*/ 5 h 82"/>
                <a:gd name="T4" fmla="*/ 149 w 149"/>
                <a:gd name="T5" fmla="*/ 0 h 82"/>
                <a:gd name="T6" fmla="*/ 149 w 149"/>
                <a:gd name="T7" fmla="*/ 6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82">
                  <a:moveTo>
                    <a:pt x="0" y="82"/>
                  </a:moveTo>
                  <a:lnTo>
                    <a:pt x="0" y="5"/>
                  </a:lnTo>
                  <a:lnTo>
                    <a:pt x="149" y="0"/>
                  </a:lnTo>
                  <a:lnTo>
                    <a:pt x="149" y="68"/>
                  </a:lnTo>
                </a:path>
              </a:pathLst>
            </a:custGeom>
            <a:solidFill>
              <a:srgbClr val="C0C0C0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5138" name="Freeform 1070"/>
            <p:cNvSpPr>
              <a:spLocks/>
            </p:cNvSpPr>
            <p:nvPr/>
          </p:nvSpPr>
          <p:spPr bwMode="auto">
            <a:xfrm>
              <a:off x="837" y="1816"/>
              <a:ext cx="18" cy="54"/>
            </a:xfrm>
            <a:custGeom>
              <a:avLst/>
              <a:gdLst>
                <a:gd name="T0" fmla="*/ 26 w 26"/>
                <a:gd name="T1" fmla="*/ 109 h 109"/>
                <a:gd name="T2" fmla="*/ 17 w 26"/>
                <a:gd name="T3" fmla="*/ 103 h 109"/>
                <a:gd name="T4" fmla="*/ 0 w 26"/>
                <a:gd name="T5" fmla="*/ 65 h 109"/>
                <a:gd name="T6" fmla="*/ 0 w 26"/>
                <a:gd name="T7" fmla="*/ 2 h 109"/>
                <a:gd name="T8" fmla="*/ 25 w 26"/>
                <a:gd name="T9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9">
                  <a:moveTo>
                    <a:pt x="26" y="109"/>
                  </a:moveTo>
                  <a:cubicBezTo>
                    <a:pt x="23" y="107"/>
                    <a:pt x="17" y="103"/>
                    <a:pt x="17" y="103"/>
                  </a:cubicBezTo>
                  <a:cubicBezTo>
                    <a:pt x="9" y="91"/>
                    <a:pt x="6" y="78"/>
                    <a:pt x="0" y="65"/>
                  </a:cubicBezTo>
                  <a:lnTo>
                    <a:pt x="0" y="2"/>
                  </a:lnTo>
                  <a:lnTo>
                    <a:pt x="25" y="0"/>
                  </a:lnTo>
                </a:path>
              </a:pathLst>
            </a:cu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5139" name="Line 1071"/>
            <p:cNvSpPr>
              <a:spLocks noChangeShapeType="1"/>
            </p:cNvSpPr>
            <p:nvPr/>
          </p:nvSpPr>
          <p:spPr bwMode="auto">
            <a:xfrm>
              <a:off x="902" y="1815"/>
              <a:ext cx="0" cy="3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5140" name="Line 1072"/>
            <p:cNvSpPr>
              <a:spLocks noChangeShapeType="1"/>
            </p:cNvSpPr>
            <p:nvPr/>
          </p:nvSpPr>
          <p:spPr bwMode="auto">
            <a:xfrm>
              <a:off x="935" y="1813"/>
              <a:ext cx="0" cy="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5141" name="Freeform 1073"/>
            <p:cNvSpPr>
              <a:spLocks/>
            </p:cNvSpPr>
            <p:nvPr/>
          </p:nvSpPr>
          <p:spPr bwMode="auto">
            <a:xfrm>
              <a:off x="1133" y="1811"/>
              <a:ext cx="49" cy="99"/>
            </a:xfrm>
            <a:custGeom>
              <a:avLst/>
              <a:gdLst>
                <a:gd name="T0" fmla="*/ 0 w 70"/>
                <a:gd name="T1" fmla="*/ 0 h 194"/>
                <a:gd name="T2" fmla="*/ 0 w 70"/>
                <a:gd name="T3" fmla="*/ 194 h 194"/>
                <a:gd name="T4" fmla="*/ 70 w 70"/>
                <a:gd name="T5" fmla="*/ 154 h 194"/>
                <a:gd name="T6" fmla="*/ 70 w 70"/>
                <a:gd name="T7" fmla="*/ 0 h 194"/>
                <a:gd name="T8" fmla="*/ 0 w 70"/>
                <a:gd name="T9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94">
                  <a:moveTo>
                    <a:pt x="0" y="0"/>
                  </a:moveTo>
                  <a:lnTo>
                    <a:pt x="0" y="194"/>
                  </a:lnTo>
                  <a:lnTo>
                    <a:pt x="70" y="154"/>
                  </a:lnTo>
                  <a:lnTo>
                    <a:pt x="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5142" name="Freeform 1074"/>
            <p:cNvSpPr>
              <a:spLocks/>
            </p:cNvSpPr>
            <p:nvPr/>
          </p:nvSpPr>
          <p:spPr bwMode="auto">
            <a:xfrm>
              <a:off x="1083" y="1810"/>
              <a:ext cx="49" cy="27"/>
            </a:xfrm>
            <a:custGeom>
              <a:avLst/>
              <a:gdLst>
                <a:gd name="T0" fmla="*/ 69 w 69"/>
                <a:gd name="T1" fmla="*/ 0 h 53"/>
                <a:gd name="T2" fmla="*/ 0 w 69"/>
                <a:gd name="T3" fmla="*/ 1 h 53"/>
                <a:gd name="T4" fmla="*/ 0 w 69"/>
                <a:gd name="T5" fmla="*/ 53 h 53"/>
                <a:gd name="T6" fmla="*/ 68 w 69"/>
                <a:gd name="T7" fmla="*/ 5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" h="53">
                  <a:moveTo>
                    <a:pt x="69" y="0"/>
                  </a:moveTo>
                  <a:lnTo>
                    <a:pt x="0" y="1"/>
                  </a:lnTo>
                  <a:lnTo>
                    <a:pt x="0" y="53"/>
                  </a:lnTo>
                  <a:lnTo>
                    <a:pt x="68" y="52"/>
                  </a:lnTo>
                </a:path>
              </a:pathLst>
            </a:custGeom>
            <a:solidFill>
              <a:srgbClr val="C0C0C0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5143" name="Freeform 1075"/>
            <p:cNvSpPr>
              <a:spLocks/>
            </p:cNvSpPr>
            <p:nvPr/>
          </p:nvSpPr>
          <p:spPr bwMode="auto">
            <a:xfrm>
              <a:off x="1096" y="1865"/>
              <a:ext cx="36" cy="44"/>
            </a:xfrm>
            <a:custGeom>
              <a:avLst/>
              <a:gdLst>
                <a:gd name="T0" fmla="*/ 50 w 50"/>
                <a:gd name="T1" fmla="*/ 86 h 86"/>
                <a:gd name="T2" fmla="*/ 14 w 50"/>
                <a:gd name="T3" fmla="*/ 75 h 86"/>
                <a:gd name="T4" fmla="*/ 13 w 50"/>
                <a:gd name="T5" fmla="*/ 19 h 86"/>
                <a:gd name="T6" fmla="*/ 0 w 50"/>
                <a:gd name="T7" fmla="*/ 16 h 86"/>
                <a:gd name="T8" fmla="*/ 0 w 50"/>
                <a:gd name="T9" fmla="*/ 10 h 86"/>
                <a:gd name="T10" fmla="*/ 50 w 50"/>
                <a:gd name="T11" fmla="*/ 0 h 86"/>
                <a:gd name="T12" fmla="*/ 50 w 50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86">
                  <a:moveTo>
                    <a:pt x="50" y="86"/>
                  </a:moveTo>
                  <a:lnTo>
                    <a:pt x="14" y="75"/>
                  </a:lnTo>
                  <a:lnTo>
                    <a:pt x="13" y="19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50" y="0"/>
                  </a:lnTo>
                  <a:lnTo>
                    <a:pt x="50" y="86"/>
                  </a:lnTo>
                  <a:close/>
                </a:path>
              </a:pathLst>
            </a:custGeom>
            <a:solidFill>
              <a:srgbClr val="C0C0C0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5144" name="Line 1076"/>
            <p:cNvSpPr>
              <a:spLocks noChangeShapeType="1"/>
            </p:cNvSpPr>
            <p:nvPr/>
          </p:nvSpPr>
          <p:spPr bwMode="auto">
            <a:xfrm>
              <a:off x="908" y="1834"/>
              <a:ext cx="0" cy="12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5145" name="Line 1077"/>
            <p:cNvSpPr>
              <a:spLocks noChangeShapeType="1"/>
            </p:cNvSpPr>
            <p:nvPr/>
          </p:nvSpPr>
          <p:spPr bwMode="auto">
            <a:xfrm>
              <a:off x="920" y="1834"/>
              <a:ext cx="0" cy="13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5146" name="Line 1078"/>
            <p:cNvSpPr>
              <a:spLocks noChangeShapeType="1"/>
            </p:cNvSpPr>
            <p:nvPr/>
          </p:nvSpPr>
          <p:spPr bwMode="auto">
            <a:xfrm>
              <a:off x="907" y="1943"/>
              <a:ext cx="13" cy="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5147" name="Line 1079"/>
            <p:cNvSpPr>
              <a:spLocks noChangeShapeType="1"/>
            </p:cNvSpPr>
            <p:nvPr/>
          </p:nvSpPr>
          <p:spPr bwMode="auto">
            <a:xfrm>
              <a:off x="908" y="1927"/>
              <a:ext cx="11" cy="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5148" name="Line 1080"/>
            <p:cNvSpPr>
              <a:spLocks noChangeShapeType="1"/>
            </p:cNvSpPr>
            <p:nvPr/>
          </p:nvSpPr>
          <p:spPr bwMode="auto">
            <a:xfrm>
              <a:off x="906" y="1912"/>
              <a:ext cx="14" cy="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5149" name="Line 1081"/>
            <p:cNvSpPr>
              <a:spLocks noChangeShapeType="1"/>
            </p:cNvSpPr>
            <p:nvPr/>
          </p:nvSpPr>
          <p:spPr bwMode="auto">
            <a:xfrm>
              <a:off x="920" y="1915"/>
              <a:ext cx="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5150" name="Line 1082"/>
            <p:cNvSpPr>
              <a:spLocks noChangeShapeType="1"/>
            </p:cNvSpPr>
            <p:nvPr/>
          </p:nvSpPr>
          <p:spPr bwMode="auto">
            <a:xfrm>
              <a:off x="923" y="1917"/>
              <a:ext cx="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5151" name="Line 1083"/>
            <p:cNvSpPr>
              <a:spLocks noChangeShapeType="1"/>
            </p:cNvSpPr>
            <p:nvPr/>
          </p:nvSpPr>
          <p:spPr bwMode="auto">
            <a:xfrm>
              <a:off x="908" y="1899"/>
              <a:ext cx="12" cy="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5152" name="Line 1084"/>
            <p:cNvSpPr>
              <a:spLocks noChangeShapeType="1"/>
            </p:cNvSpPr>
            <p:nvPr/>
          </p:nvSpPr>
          <p:spPr bwMode="auto">
            <a:xfrm>
              <a:off x="908" y="1877"/>
              <a:ext cx="1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5153" name="Line 1085"/>
            <p:cNvSpPr>
              <a:spLocks noChangeShapeType="1"/>
            </p:cNvSpPr>
            <p:nvPr/>
          </p:nvSpPr>
          <p:spPr bwMode="auto">
            <a:xfrm>
              <a:off x="907" y="1864"/>
              <a:ext cx="1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5154" name="Line 1086"/>
            <p:cNvSpPr>
              <a:spLocks noChangeShapeType="1"/>
            </p:cNvSpPr>
            <p:nvPr/>
          </p:nvSpPr>
          <p:spPr bwMode="auto">
            <a:xfrm>
              <a:off x="908" y="1849"/>
              <a:ext cx="10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5155" name="Line 1087"/>
            <p:cNvSpPr>
              <a:spLocks noChangeShapeType="1"/>
            </p:cNvSpPr>
            <p:nvPr/>
          </p:nvSpPr>
          <p:spPr bwMode="auto">
            <a:xfrm>
              <a:off x="907" y="1834"/>
              <a:ext cx="13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5156" name="Freeform 1088"/>
            <p:cNvSpPr>
              <a:spLocks/>
            </p:cNvSpPr>
            <p:nvPr/>
          </p:nvSpPr>
          <p:spPr bwMode="auto">
            <a:xfrm>
              <a:off x="890" y="1829"/>
              <a:ext cx="241" cy="15"/>
            </a:xfrm>
            <a:custGeom>
              <a:avLst/>
              <a:gdLst>
                <a:gd name="T0" fmla="*/ 0 w 341"/>
                <a:gd name="T1" fmla="*/ 20 h 29"/>
                <a:gd name="T2" fmla="*/ 92 w 341"/>
                <a:gd name="T3" fmla="*/ 29 h 29"/>
                <a:gd name="T4" fmla="*/ 341 w 341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1" h="29">
                  <a:moveTo>
                    <a:pt x="0" y="20"/>
                  </a:moveTo>
                  <a:lnTo>
                    <a:pt x="92" y="29"/>
                  </a:lnTo>
                  <a:lnTo>
                    <a:pt x="341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5157" name="Line 1089"/>
            <p:cNvSpPr>
              <a:spLocks noChangeShapeType="1"/>
            </p:cNvSpPr>
            <p:nvPr/>
          </p:nvSpPr>
          <p:spPr bwMode="auto">
            <a:xfrm>
              <a:off x="1108" y="1831"/>
              <a:ext cx="0" cy="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5158" name="Line 1090"/>
            <p:cNvSpPr>
              <a:spLocks noChangeShapeType="1"/>
            </p:cNvSpPr>
            <p:nvPr/>
          </p:nvSpPr>
          <p:spPr bwMode="auto">
            <a:xfrm>
              <a:off x="1085" y="1833"/>
              <a:ext cx="0" cy="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5159" name="Line 1091"/>
            <p:cNvSpPr>
              <a:spLocks noChangeShapeType="1"/>
            </p:cNvSpPr>
            <p:nvPr/>
          </p:nvSpPr>
          <p:spPr bwMode="auto">
            <a:xfrm>
              <a:off x="1063" y="1835"/>
              <a:ext cx="0" cy="1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5160" name="Line 1092"/>
            <p:cNvSpPr>
              <a:spLocks noChangeShapeType="1"/>
            </p:cNvSpPr>
            <p:nvPr/>
          </p:nvSpPr>
          <p:spPr bwMode="auto">
            <a:xfrm>
              <a:off x="1034" y="1837"/>
              <a:ext cx="0" cy="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5161" name="Line 1093"/>
            <p:cNvSpPr>
              <a:spLocks noChangeShapeType="1"/>
            </p:cNvSpPr>
            <p:nvPr/>
          </p:nvSpPr>
          <p:spPr bwMode="auto">
            <a:xfrm>
              <a:off x="1002" y="1840"/>
              <a:ext cx="0" cy="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5162" name="Line 1094"/>
            <p:cNvSpPr>
              <a:spLocks noChangeShapeType="1"/>
            </p:cNvSpPr>
            <p:nvPr/>
          </p:nvSpPr>
          <p:spPr bwMode="auto">
            <a:xfrm>
              <a:off x="954" y="1843"/>
              <a:ext cx="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5163" name="Line 1095"/>
            <p:cNvSpPr>
              <a:spLocks noChangeShapeType="1"/>
            </p:cNvSpPr>
            <p:nvPr/>
          </p:nvSpPr>
          <p:spPr bwMode="auto">
            <a:xfrm>
              <a:off x="931" y="1842"/>
              <a:ext cx="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5164" name="Line 1096"/>
            <p:cNvSpPr>
              <a:spLocks noChangeShapeType="1"/>
            </p:cNvSpPr>
            <p:nvPr/>
          </p:nvSpPr>
          <p:spPr bwMode="auto">
            <a:xfrm>
              <a:off x="899" y="1840"/>
              <a:ext cx="0" cy="1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5165" name="Line 1097"/>
            <p:cNvSpPr>
              <a:spLocks noChangeShapeType="1"/>
            </p:cNvSpPr>
            <p:nvPr/>
          </p:nvSpPr>
          <p:spPr bwMode="auto">
            <a:xfrm>
              <a:off x="891" y="1839"/>
              <a:ext cx="0" cy="1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5166" name="Line 1098"/>
            <p:cNvSpPr>
              <a:spLocks noChangeShapeType="1"/>
            </p:cNvSpPr>
            <p:nvPr/>
          </p:nvSpPr>
          <p:spPr bwMode="auto">
            <a:xfrm>
              <a:off x="890" y="1846"/>
              <a:ext cx="64" cy="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5167" name="Line 1099"/>
            <p:cNvSpPr>
              <a:spLocks noChangeShapeType="1"/>
            </p:cNvSpPr>
            <p:nvPr/>
          </p:nvSpPr>
          <p:spPr bwMode="auto">
            <a:xfrm flipV="1">
              <a:off x="954" y="1833"/>
              <a:ext cx="179" cy="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5168" name="Freeform 1100"/>
            <p:cNvSpPr>
              <a:spLocks/>
            </p:cNvSpPr>
            <p:nvPr/>
          </p:nvSpPr>
          <p:spPr bwMode="auto">
            <a:xfrm>
              <a:off x="1148" y="1846"/>
              <a:ext cx="3" cy="1"/>
            </a:xfrm>
            <a:custGeom>
              <a:avLst/>
              <a:gdLst>
                <a:gd name="T0" fmla="*/ 0 w 4"/>
                <a:gd name="T1" fmla="*/ 2 h 2"/>
                <a:gd name="T2" fmla="*/ 4 w 4"/>
                <a:gd name="T3" fmla="*/ 0 h 2"/>
                <a:gd name="T4" fmla="*/ 0 w 4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0" y="2"/>
                  </a:moveTo>
                  <a:cubicBezTo>
                    <a:pt x="1" y="1"/>
                    <a:pt x="4" y="0"/>
                    <a:pt x="4" y="0"/>
                  </a:cubicBezTo>
                  <a:cubicBezTo>
                    <a:pt x="4" y="0"/>
                    <a:pt x="1" y="1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5169" name="Freeform 1101"/>
            <p:cNvSpPr>
              <a:spLocks/>
            </p:cNvSpPr>
            <p:nvPr/>
          </p:nvSpPr>
          <p:spPr bwMode="auto">
            <a:xfrm>
              <a:off x="1145" y="1846"/>
              <a:ext cx="26" cy="45"/>
            </a:xfrm>
            <a:custGeom>
              <a:avLst/>
              <a:gdLst>
                <a:gd name="T0" fmla="*/ 3 w 37"/>
                <a:gd name="T1" fmla="*/ 5 h 87"/>
                <a:gd name="T2" fmla="*/ 37 w 37"/>
                <a:gd name="T3" fmla="*/ 0 h 87"/>
                <a:gd name="T4" fmla="*/ 37 w 37"/>
                <a:gd name="T5" fmla="*/ 71 h 87"/>
                <a:gd name="T6" fmla="*/ 0 w 37"/>
                <a:gd name="T7" fmla="*/ 87 h 87"/>
                <a:gd name="T8" fmla="*/ 3 w 37"/>
                <a:gd name="T9" fmla="*/ 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87">
                  <a:moveTo>
                    <a:pt x="3" y="5"/>
                  </a:moveTo>
                  <a:lnTo>
                    <a:pt x="37" y="0"/>
                  </a:lnTo>
                  <a:lnTo>
                    <a:pt x="37" y="71"/>
                  </a:lnTo>
                  <a:lnTo>
                    <a:pt x="0" y="87"/>
                  </a:lnTo>
                  <a:lnTo>
                    <a:pt x="3" y="5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5170" name="Freeform 1102"/>
            <p:cNvSpPr>
              <a:spLocks/>
            </p:cNvSpPr>
            <p:nvPr/>
          </p:nvSpPr>
          <p:spPr bwMode="auto">
            <a:xfrm>
              <a:off x="874" y="1944"/>
              <a:ext cx="87" cy="51"/>
            </a:xfrm>
            <a:custGeom>
              <a:avLst/>
              <a:gdLst>
                <a:gd name="T0" fmla="*/ 0 w 122"/>
                <a:gd name="T1" fmla="*/ 0 h 99"/>
                <a:gd name="T2" fmla="*/ 0 w 122"/>
                <a:gd name="T3" fmla="*/ 17 h 99"/>
                <a:gd name="T4" fmla="*/ 122 w 122"/>
                <a:gd name="T5" fmla="*/ 99 h 99"/>
                <a:gd name="T6" fmla="*/ 122 w 122"/>
                <a:gd name="T7" fmla="*/ 79 h 99"/>
                <a:gd name="T8" fmla="*/ 0 w 122"/>
                <a:gd name="T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99">
                  <a:moveTo>
                    <a:pt x="0" y="0"/>
                  </a:moveTo>
                  <a:lnTo>
                    <a:pt x="0" y="17"/>
                  </a:lnTo>
                  <a:lnTo>
                    <a:pt x="122" y="99"/>
                  </a:lnTo>
                  <a:lnTo>
                    <a:pt x="122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5171" name="Freeform 1103"/>
            <p:cNvSpPr>
              <a:spLocks/>
            </p:cNvSpPr>
            <p:nvPr/>
          </p:nvSpPr>
          <p:spPr bwMode="auto">
            <a:xfrm>
              <a:off x="959" y="1920"/>
              <a:ext cx="160" cy="76"/>
            </a:xfrm>
            <a:custGeom>
              <a:avLst/>
              <a:gdLst>
                <a:gd name="T0" fmla="*/ 1 w 226"/>
                <a:gd name="T1" fmla="*/ 126 h 148"/>
                <a:gd name="T2" fmla="*/ 226 w 226"/>
                <a:gd name="T3" fmla="*/ 0 h 148"/>
                <a:gd name="T4" fmla="*/ 226 w 226"/>
                <a:gd name="T5" fmla="*/ 12 h 148"/>
                <a:gd name="T6" fmla="*/ 0 w 226"/>
                <a:gd name="T7" fmla="*/ 148 h 148"/>
                <a:gd name="T8" fmla="*/ 1 w 226"/>
                <a:gd name="T9" fmla="*/ 12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148">
                  <a:moveTo>
                    <a:pt x="1" y="126"/>
                  </a:moveTo>
                  <a:lnTo>
                    <a:pt x="226" y="0"/>
                  </a:lnTo>
                  <a:lnTo>
                    <a:pt x="226" y="12"/>
                  </a:lnTo>
                  <a:lnTo>
                    <a:pt x="0" y="148"/>
                  </a:lnTo>
                  <a:lnTo>
                    <a:pt x="1" y="126"/>
                  </a:lnTo>
                  <a:close/>
                </a:path>
              </a:pathLst>
            </a:custGeom>
            <a:solidFill>
              <a:srgbClr val="C0C0C0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5172" name="Freeform 1104"/>
            <p:cNvSpPr>
              <a:spLocks/>
            </p:cNvSpPr>
            <p:nvPr/>
          </p:nvSpPr>
          <p:spPr bwMode="auto">
            <a:xfrm>
              <a:off x="1105" y="1906"/>
              <a:ext cx="30" cy="13"/>
            </a:xfrm>
            <a:custGeom>
              <a:avLst/>
              <a:gdLst>
                <a:gd name="T0" fmla="*/ 41 w 42"/>
                <a:gd name="T1" fmla="*/ 14 h 26"/>
                <a:gd name="T2" fmla="*/ 42 w 42"/>
                <a:gd name="T3" fmla="*/ 26 h 26"/>
                <a:gd name="T4" fmla="*/ 0 w 42"/>
                <a:gd name="T5" fmla="*/ 11 h 26"/>
                <a:gd name="T6" fmla="*/ 0 w 42"/>
                <a:gd name="T7" fmla="*/ 0 h 26"/>
                <a:gd name="T8" fmla="*/ 41 w 42"/>
                <a:gd name="T9" fmla="*/ 1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6">
                  <a:moveTo>
                    <a:pt x="41" y="14"/>
                  </a:moveTo>
                  <a:lnTo>
                    <a:pt x="42" y="26"/>
                  </a:lnTo>
                  <a:lnTo>
                    <a:pt x="0" y="11"/>
                  </a:lnTo>
                  <a:lnTo>
                    <a:pt x="0" y="0"/>
                  </a:lnTo>
                  <a:lnTo>
                    <a:pt x="41" y="14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5173" name="Freeform 1105"/>
            <p:cNvSpPr>
              <a:spLocks/>
            </p:cNvSpPr>
            <p:nvPr/>
          </p:nvSpPr>
          <p:spPr bwMode="auto">
            <a:xfrm>
              <a:off x="1134" y="1888"/>
              <a:ext cx="58" cy="31"/>
            </a:xfrm>
            <a:custGeom>
              <a:avLst/>
              <a:gdLst>
                <a:gd name="T0" fmla="*/ 1 w 83"/>
                <a:gd name="T1" fmla="*/ 48 h 59"/>
                <a:gd name="T2" fmla="*/ 0 w 83"/>
                <a:gd name="T3" fmla="*/ 59 h 59"/>
                <a:gd name="T4" fmla="*/ 83 w 83"/>
                <a:gd name="T5" fmla="*/ 9 h 59"/>
                <a:gd name="T6" fmla="*/ 83 w 83"/>
                <a:gd name="T7" fmla="*/ 0 h 59"/>
                <a:gd name="T8" fmla="*/ 1 w 83"/>
                <a:gd name="T9" fmla="*/ 4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59">
                  <a:moveTo>
                    <a:pt x="1" y="48"/>
                  </a:moveTo>
                  <a:lnTo>
                    <a:pt x="0" y="59"/>
                  </a:lnTo>
                  <a:lnTo>
                    <a:pt x="83" y="9"/>
                  </a:lnTo>
                  <a:lnTo>
                    <a:pt x="83" y="0"/>
                  </a:lnTo>
                  <a:lnTo>
                    <a:pt x="1" y="48"/>
                  </a:lnTo>
                  <a:close/>
                </a:path>
              </a:pathLst>
            </a:custGeom>
            <a:solidFill>
              <a:srgbClr val="C0C0C0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</p:grpSp>
      <p:pic>
        <p:nvPicPr>
          <p:cNvPr id="5269" name="図 526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60096" y="2962550"/>
            <a:ext cx="655406" cy="41405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270" name="Group 685"/>
          <p:cNvGrpSpPr>
            <a:grpSpLocks/>
          </p:cNvGrpSpPr>
          <p:nvPr/>
        </p:nvGrpSpPr>
        <p:grpSpPr bwMode="auto">
          <a:xfrm>
            <a:off x="8904312" y="2942773"/>
            <a:ext cx="669146" cy="453606"/>
            <a:chOff x="5829331" y="0"/>
            <a:chExt cx="249" cy="179"/>
          </a:xfrm>
        </p:grpSpPr>
        <p:sp>
          <p:nvSpPr>
            <p:cNvPr id="5271" name="AutoShape 686"/>
            <p:cNvSpPr>
              <a:spLocks noChangeArrowheads="1"/>
            </p:cNvSpPr>
            <p:nvPr/>
          </p:nvSpPr>
          <p:spPr bwMode="auto">
            <a:xfrm>
              <a:off x="5829331" y="0"/>
              <a:ext cx="249" cy="179"/>
            </a:xfrm>
            <a:prstGeom prst="cube">
              <a:avLst>
                <a:gd name="adj" fmla="val 24991"/>
              </a:avLst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5272" name="Rectangle 687"/>
            <p:cNvSpPr>
              <a:spLocks noChangeArrowheads="1"/>
            </p:cNvSpPr>
            <p:nvPr/>
          </p:nvSpPr>
          <p:spPr bwMode="auto">
            <a:xfrm>
              <a:off x="5829352" y="67"/>
              <a:ext cx="21" cy="9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5273" name="Rectangle 688"/>
            <p:cNvSpPr>
              <a:spLocks noChangeArrowheads="1"/>
            </p:cNvSpPr>
            <p:nvPr/>
          </p:nvSpPr>
          <p:spPr bwMode="auto">
            <a:xfrm>
              <a:off x="5829377" y="67"/>
              <a:ext cx="21" cy="9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5274" name="Rectangle 689"/>
            <p:cNvSpPr>
              <a:spLocks noChangeArrowheads="1"/>
            </p:cNvSpPr>
            <p:nvPr/>
          </p:nvSpPr>
          <p:spPr bwMode="auto">
            <a:xfrm>
              <a:off x="5829399" y="67"/>
              <a:ext cx="21" cy="9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5275" name="Rectangle 690"/>
            <p:cNvSpPr>
              <a:spLocks noChangeArrowheads="1"/>
            </p:cNvSpPr>
            <p:nvPr/>
          </p:nvSpPr>
          <p:spPr bwMode="auto">
            <a:xfrm>
              <a:off x="5829423" y="67"/>
              <a:ext cx="18" cy="9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5276" name="Rectangle 691"/>
            <p:cNvSpPr>
              <a:spLocks noChangeArrowheads="1"/>
            </p:cNvSpPr>
            <p:nvPr/>
          </p:nvSpPr>
          <p:spPr bwMode="auto">
            <a:xfrm>
              <a:off x="5829470" y="67"/>
              <a:ext cx="43" cy="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</p:grpSp>
      <p:grpSp>
        <p:nvGrpSpPr>
          <p:cNvPr id="2641" name="グループ化 2640"/>
          <p:cNvGrpSpPr/>
          <p:nvPr/>
        </p:nvGrpSpPr>
        <p:grpSpPr>
          <a:xfrm>
            <a:off x="6362672" y="949570"/>
            <a:ext cx="876344" cy="723981"/>
            <a:chOff x="3223013" y="427195"/>
            <a:chExt cx="503088" cy="409517"/>
          </a:xfrm>
        </p:grpSpPr>
        <p:grpSp>
          <p:nvGrpSpPr>
            <p:cNvPr id="2642" name="Group 756"/>
            <p:cNvGrpSpPr>
              <a:grpSpLocks/>
            </p:cNvGrpSpPr>
            <p:nvPr/>
          </p:nvGrpSpPr>
          <p:grpSpPr bwMode="auto">
            <a:xfrm>
              <a:off x="3376335" y="427195"/>
              <a:ext cx="349766" cy="317201"/>
              <a:chOff x="31" y="0"/>
              <a:chExt cx="196" cy="93"/>
            </a:xfrm>
          </p:grpSpPr>
          <p:sp>
            <p:nvSpPr>
              <p:cNvPr id="2985" name="Rectangle 757"/>
              <p:cNvSpPr>
                <a:spLocks noChangeArrowheads="1"/>
              </p:cNvSpPr>
              <p:nvPr/>
            </p:nvSpPr>
            <p:spPr bwMode="auto">
              <a:xfrm>
                <a:off x="98" y="80"/>
                <a:ext cx="3" cy="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986" name="Rectangle 758"/>
              <p:cNvSpPr>
                <a:spLocks noChangeArrowheads="1"/>
              </p:cNvSpPr>
              <p:nvPr/>
            </p:nvSpPr>
            <p:spPr bwMode="auto">
              <a:xfrm>
                <a:off x="100" y="80"/>
                <a:ext cx="4" cy="8"/>
              </a:xfrm>
              <a:prstGeom prst="rect">
                <a:avLst/>
              </a:pr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987" name="Rectangle 759"/>
              <p:cNvSpPr>
                <a:spLocks noChangeArrowheads="1"/>
              </p:cNvSpPr>
              <p:nvPr/>
            </p:nvSpPr>
            <p:spPr bwMode="auto">
              <a:xfrm>
                <a:off x="103" y="80"/>
                <a:ext cx="4" cy="8"/>
              </a:xfrm>
              <a:prstGeom prst="rect">
                <a:avLst/>
              </a:prstGeom>
              <a:solidFill>
                <a:srgbClr val="F7F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988" name="Rectangle 760"/>
              <p:cNvSpPr>
                <a:spLocks noChangeArrowheads="1"/>
              </p:cNvSpPr>
              <p:nvPr/>
            </p:nvSpPr>
            <p:spPr bwMode="auto">
              <a:xfrm>
                <a:off x="106" y="80"/>
                <a:ext cx="4" cy="8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989" name="Rectangle 761"/>
              <p:cNvSpPr>
                <a:spLocks noChangeArrowheads="1"/>
              </p:cNvSpPr>
              <p:nvPr/>
            </p:nvSpPr>
            <p:spPr bwMode="auto">
              <a:xfrm>
                <a:off x="109" y="80"/>
                <a:ext cx="3" cy="8"/>
              </a:xfrm>
              <a:prstGeom prst="rect">
                <a:avLst/>
              </a:prstGeom>
              <a:solidFill>
                <a:srgbClr val="ED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990" name="Rectangle 762"/>
              <p:cNvSpPr>
                <a:spLocks noChangeArrowheads="1"/>
              </p:cNvSpPr>
              <p:nvPr/>
            </p:nvSpPr>
            <p:spPr bwMode="auto">
              <a:xfrm>
                <a:off x="111" y="80"/>
                <a:ext cx="4" cy="8"/>
              </a:xfrm>
              <a:prstGeom prst="rect">
                <a:avLst/>
              </a:prstGeom>
              <a:solidFill>
                <a:srgbClr val="E8E8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991" name="Rectangle 763"/>
              <p:cNvSpPr>
                <a:spLocks noChangeArrowheads="1"/>
              </p:cNvSpPr>
              <p:nvPr/>
            </p:nvSpPr>
            <p:spPr bwMode="auto">
              <a:xfrm>
                <a:off x="114" y="80"/>
                <a:ext cx="4" cy="8"/>
              </a:xfrm>
              <a:prstGeom prst="rect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992" name="Rectangle 764"/>
              <p:cNvSpPr>
                <a:spLocks noChangeArrowheads="1"/>
              </p:cNvSpPr>
              <p:nvPr/>
            </p:nvSpPr>
            <p:spPr bwMode="auto">
              <a:xfrm>
                <a:off x="117" y="80"/>
                <a:ext cx="4" cy="8"/>
              </a:xfrm>
              <a:prstGeom prst="rect">
                <a:avLst/>
              </a:prstGeom>
              <a:solidFill>
                <a:srgbClr val="DBDB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993" name="Rectangle 765"/>
              <p:cNvSpPr>
                <a:spLocks noChangeArrowheads="1"/>
              </p:cNvSpPr>
              <p:nvPr/>
            </p:nvSpPr>
            <p:spPr bwMode="auto">
              <a:xfrm>
                <a:off x="120" y="80"/>
                <a:ext cx="3" cy="8"/>
              </a:xfrm>
              <a:prstGeom prst="rect">
                <a:avLst/>
              </a:prstGeom>
              <a:solidFill>
                <a:srgbClr val="D6D6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994" name="Rectangle 766"/>
              <p:cNvSpPr>
                <a:spLocks noChangeArrowheads="1"/>
              </p:cNvSpPr>
              <p:nvPr/>
            </p:nvSpPr>
            <p:spPr bwMode="auto">
              <a:xfrm>
                <a:off x="122" y="80"/>
                <a:ext cx="4" cy="8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995" name="Rectangle 767"/>
              <p:cNvSpPr>
                <a:spLocks noChangeArrowheads="1"/>
              </p:cNvSpPr>
              <p:nvPr/>
            </p:nvSpPr>
            <p:spPr bwMode="auto">
              <a:xfrm>
                <a:off x="125" y="80"/>
                <a:ext cx="4" cy="8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996" name="Rectangle 768"/>
              <p:cNvSpPr>
                <a:spLocks noChangeArrowheads="1"/>
              </p:cNvSpPr>
              <p:nvPr/>
            </p:nvSpPr>
            <p:spPr bwMode="auto">
              <a:xfrm>
                <a:off x="128" y="80"/>
                <a:ext cx="3" cy="8"/>
              </a:xfrm>
              <a:prstGeom prst="rect">
                <a:avLst/>
              </a:prstGeom>
              <a:solidFill>
                <a:srgbClr val="C6C6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997" name="Rectangle 769"/>
              <p:cNvSpPr>
                <a:spLocks noChangeArrowheads="1"/>
              </p:cNvSpPr>
              <p:nvPr/>
            </p:nvSpPr>
            <p:spPr bwMode="auto">
              <a:xfrm>
                <a:off x="131" y="80"/>
                <a:ext cx="3" cy="8"/>
              </a:xfrm>
              <a:prstGeom prst="rect">
                <a:avLst/>
              </a:prstGeom>
              <a:solidFill>
                <a:srgbClr val="C1C1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998" name="Rectangle 770"/>
              <p:cNvSpPr>
                <a:spLocks noChangeArrowheads="1"/>
              </p:cNvSpPr>
              <p:nvPr/>
            </p:nvSpPr>
            <p:spPr bwMode="auto">
              <a:xfrm>
                <a:off x="134" y="80"/>
                <a:ext cx="3" cy="8"/>
              </a:xfrm>
              <a:prstGeom prst="rect">
                <a:avLst/>
              </a:prstGeom>
              <a:solidFill>
                <a:srgbClr val="BCB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999" name="Rectangle 771"/>
              <p:cNvSpPr>
                <a:spLocks noChangeArrowheads="1"/>
              </p:cNvSpPr>
              <p:nvPr/>
            </p:nvSpPr>
            <p:spPr bwMode="auto">
              <a:xfrm>
                <a:off x="136" y="80"/>
                <a:ext cx="4" cy="8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000" name="Rectangle 772"/>
              <p:cNvSpPr>
                <a:spLocks noChangeArrowheads="1"/>
              </p:cNvSpPr>
              <p:nvPr/>
            </p:nvSpPr>
            <p:spPr bwMode="auto">
              <a:xfrm>
                <a:off x="139" y="80"/>
                <a:ext cx="4" cy="8"/>
              </a:xfrm>
              <a:prstGeom prst="rect">
                <a:avLst/>
              </a:pr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001" name="Rectangle 773"/>
              <p:cNvSpPr>
                <a:spLocks noChangeArrowheads="1"/>
              </p:cNvSpPr>
              <p:nvPr/>
            </p:nvSpPr>
            <p:spPr bwMode="auto">
              <a:xfrm>
                <a:off x="142" y="80"/>
                <a:ext cx="3" cy="8"/>
              </a:xfrm>
              <a:prstGeom prst="rect">
                <a:avLst/>
              </a:prstGeom>
              <a:solidFill>
                <a:srgbClr val="ADAD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002" name="Rectangle 774"/>
              <p:cNvSpPr>
                <a:spLocks noChangeArrowheads="1"/>
              </p:cNvSpPr>
              <p:nvPr/>
            </p:nvSpPr>
            <p:spPr bwMode="auto">
              <a:xfrm>
                <a:off x="144" y="80"/>
                <a:ext cx="4" cy="8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003" name="Rectangle 775"/>
              <p:cNvSpPr>
                <a:spLocks noChangeArrowheads="1"/>
              </p:cNvSpPr>
              <p:nvPr/>
            </p:nvSpPr>
            <p:spPr bwMode="auto">
              <a:xfrm>
                <a:off x="147" y="80"/>
                <a:ext cx="3" cy="8"/>
              </a:xfrm>
              <a:prstGeom prst="rect">
                <a:avLst/>
              </a:prstGeom>
              <a:solidFill>
                <a:srgbClr val="A3A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004" name="Rectangle 776"/>
              <p:cNvSpPr>
                <a:spLocks noChangeArrowheads="1"/>
              </p:cNvSpPr>
              <p:nvPr/>
            </p:nvSpPr>
            <p:spPr bwMode="auto">
              <a:xfrm>
                <a:off x="149" y="80"/>
                <a:ext cx="3" cy="8"/>
              </a:xfrm>
              <a:prstGeom prst="rect">
                <a:avLst/>
              </a:prstGeom>
              <a:solidFill>
                <a:srgbClr val="9B9B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005" name="Rectangle 777"/>
              <p:cNvSpPr>
                <a:spLocks noChangeArrowheads="1"/>
              </p:cNvSpPr>
              <p:nvPr/>
            </p:nvSpPr>
            <p:spPr bwMode="auto">
              <a:xfrm>
                <a:off x="152" y="80"/>
                <a:ext cx="3" cy="8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006" name="Rectangle 778"/>
              <p:cNvSpPr>
                <a:spLocks noChangeArrowheads="1"/>
              </p:cNvSpPr>
              <p:nvPr/>
            </p:nvSpPr>
            <p:spPr bwMode="auto">
              <a:xfrm>
                <a:off x="154" y="80"/>
                <a:ext cx="3" cy="8"/>
              </a:xfrm>
              <a:prstGeom prst="rect">
                <a:avLst/>
              </a:prstGeom>
              <a:solidFill>
                <a:srgbClr val="91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007" name="Rectangle 779"/>
              <p:cNvSpPr>
                <a:spLocks noChangeArrowheads="1"/>
              </p:cNvSpPr>
              <p:nvPr/>
            </p:nvSpPr>
            <p:spPr bwMode="auto">
              <a:xfrm>
                <a:off x="157" y="80"/>
                <a:ext cx="3" cy="8"/>
              </a:xfrm>
              <a:prstGeom prst="rect">
                <a:avLst/>
              </a:pr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008" name="Rectangle 780"/>
              <p:cNvSpPr>
                <a:spLocks noChangeArrowheads="1"/>
              </p:cNvSpPr>
              <p:nvPr/>
            </p:nvSpPr>
            <p:spPr bwMode="auto">
              <a:xfrm>
                <a:off x="159" y="80"/>
                <a:ext cx="3" cy="8"/>
              </a:xfrm>
              <a:prstGeom prst="rect">
                <a:avLst/>
              </a:prstGeom>
              <a:solidFill>
                <a:srgbClr val="8787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009" name="Rectangle 781"/>
              <p:cNvSpPr>
                <a:spLocks noChangeArrowheads="1"/>
              </p:cNvSpPr>
              <p:nvPr/>
            </p:nvSpPr>
            <p:spPr bwMode="auto">
              <a:xfrm>
                <a:off x="98" y="80"/>
                <a:ext cx="63" cy="7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010" name="Rectangle 782"/>
              <p:cNvSpPr>
                <a:spLocks noChangeArrowheads="1"/>
              </p:cNvSpPr>
              <p:nvPr/>
            </p:nvSpPr>
            <p:spPr bwMode="auto">
              <a:xfrm>
                <a:off x="65" y="91"/>
                <a:ext cx="4" cy="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011" name="Rectangle 783"/>
              <p:cNvSpPr>
                <a:spLocks noChangeArrowheads="1"/>
              </p:cNvSpPr>
              <p:nvPr/>
            </p:nvSpPr>
            <p:spPr bwMode="auto">
              <a:xfrm>
                <a:off x="68" y="91"/>
                <a:ext cx="3" cy="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012" name="Rectangle 784"/>
              <p:cNvSpPr>
                <a:spLocks noChangeArrowheads="1"/>
              </p:cNvSpPr>
              <p:nvPr/>
            </p:nvSpPr>
            <p:spPr bwMode="auto">
              <a:xfrm>
                <a:off x="71" y="91"/>
                <a:ext cx="3" cy="2"/>
              </a:xfrm>
              <a:prstGeom prst="rect">
                <a:avLst/>
              </a:pr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013" name="Rectangle 785"/>
              <p:cNvSpPr>
                <a:spLocks noChangeArrowheads="1"/>
              </p:cNvSpPr>
              <p:nvPr/>
            </p:nvSpPr>
            <p:spPr bwMode="auto">
              <a:xfrm>
                <a:off x="74" y="91"/>
                <a:ext cx="3" cy="2"/>
              </a:xfrm>
              <a:prstGeom prst="rect">
                <a:avLst/>
              </a:prstGeom>
              <a:solidFill>
                <a:srgbClr val="F9F9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014" name="Rectangle 786"/>
              <p:cNvSpPr>
                <a:spLocks noChangeArrowheads="1"/>
              </p:cNvSpPr>
              <p:nvPr/>
            </p:nvSpPr>
            <p:spPr bwMode="auto">
              <a:xfrm>
                <a:off x="76" y="91"/>
                <a:ext cx="4" cy="2"/>
              </a:xfrm>
              <a:prstGeom prst="rect">
                <a:avLst/>
              </a:prstGeom>
              <a:solidFill>
                <a:srgbClr val="F7F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015" name="Rectangle 787"/>
              <p:cNvSpPr>
                <a:spLocks noChangeArrowheads="1"/>
              </p:cNvSpPr>
              <p:nvPr/>
            </p:nvSpPr>
            <p:spPr bwMode="auto">
              <a:xfrm>
                <a:off x="79" y="91"/>
                <a:ext cx="4" cy="2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016" name="Rectangle 788"/>
              <p:cNvSpPr>
                <a:spLocks noChangeArrowheads="1"/>
              </p:cNvSpPr>
              <p:nvPr/>
            </p:nvSpPr>
            <p:spPr bwMode="auto">
              <a:xfrm>
                <a:off x="82" y="91"/>
                <a:ext cx="3" cy="2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017" name="Rectangle 789"/>
              <p:cNvSpPr>
                <a:spLocks noChangeArrowheads="1"/>
              </p:cNvSpPr>
              <p:nvPr/>
            </p:nvSpPr>
            <p:spPr bwMode="auto">
              <a:xfrm>
                <a:off x="85" y="91"/>
                <a:ext cx="3" cy="2"/>
              </a:xfrm>
              <a:prstGeom prst="rect">
                <a:avLst/>
              </a:prstGeom>
              <a:solidFill>
                <a:srgbClr val="ED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018" name="Rectangle 790"/>
              <p:cNvSpPr>
                <a:spLocks noChangeArrowheads="1"/>
              </p:cNvSpPr>
              <p:nvPr/>
            </p:nvSpPr>
            <p:spPr bwMode="auto">
              <a:xfrm>
                <a:off x="88" y="91"/>
                <a:ext cx="3" cy="2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019" name="Rectangle 791"/>
              <p:cNvSpPr>
                <a:spLocks noChangeArrowheads="1"/>
              </p:cNvSpPr>
              <p:nvPr/>
            </p:nvSpPr>
            <p:spPr bwMode="auto">
              <a:xfrm>
                <a:off x="90" y="91"/>
                <a:ext cx="4" cy="2"/>
              </a:xfrm>
              <a:prstGeom prst="rect">
                <a:avLst/>
              </a:prstGeom>
              <a:solidFill>
                <a:srgbClr val="E8E8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020" name="Rectangle 792"/>
              <p:cNvSpPr>
                <a:spLocks noChangeArrowheads="1"/>
              </p:cNvSpPr>
              <p:nvPr/>
            </p:nvSpPr>
            <p:spPr bwMode="auto">
              <a:xfrm>
                <a:off x="93" y="91"/>
                <a:ext cx="4" cy="2"/>
              </a:xfrm>
              <a:prstGeom prst="rect">
                <a:avLst/>
              </a:pr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021" name="Rectangle 793"/>
              <p:cNvSpPr>
                <a:spLocks noChangeArrowheads="1"/>
              </p:cNvSpPr>
              <p:nvPr/>
            </p:nvSpPr>
            <p:spPr bwMode="auto">
              <a:xfrm>
                <a:off x="96" y="91"/>
                <a:ext cx="3" cy="2"/>
              </a:xfrm>
              <a:prstGeom prst="rect">
                <a:avLst/>
              </a:pr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022" name="Rectangle 794"/>
              <p:cNvSpPr>
                <a:spLocks noChangeArrowheads="1"/>
              </p:cNvSpPr>
              <p:nvPr/>
            </p:nvSpPr>
            <p:spPr bwMode="auto">
              <a:xfrm>
                <a:off x="99" y="91"/>
                <a:ext cx="3" cy="2"/>
              </a:xfrm>
              <a:prstGeom prst="rect">
                <a:avLst/>
              </a:pr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023" name="Rectangle 795"/>
              <p:cNvSpPr>
                <a:spLocks noChangeArrowheads="1"/>
              </p:cNvSpPr>
              <p:nvPr/>
            </p:nvSpPr>
            <p:spPr bwMode="auto">
              <a:xfrm>
                <a:off x="101" y="91"/>
                <a:ext cx="4" cy="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024" name="Rectangle 796"/>
              <p:cNvSpPr>
                <a:spLocks noChangeArrowheads="1"/>
              </p:cNvSpPr>
              <p:nvPr/>
            </p:nvSpPr>
            <p:spPr bwMode="auto">
              <a:xfrm>
                <a:off x="104" y="91"/>
                <a:ext cx="4" cy="2"/>
              </a:xfrm>
              <a:prstGeom prst="rect">
                <a:avLst/>
              </a:prstGeom>
              <a:solidFill>
                <a:srgbClr val="DBDB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025" name="Rectangle 797"/>
              <p:cNvSpPr>
                <a:spLocks noChangeArrowheads="1"/>
              </p:cNvSpPr>
              <p:nvPr/>
            </p:nvSpPr>
            <p:spPr bwMode="auto">
              <a:xfrm>
                <a:off x="107" y="91"/>
                <a:ext cx="3" cy="2"/>
              </a:xfrm>
              <a:prstGeom prst="rect">
                <a:avLst/>
              </a:prstGeom>
              <a:solidFill>
                <a:srgbClr val="D8D8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026" name="Rectangle 798"/>
              <p:cNvSpPr>
                <a:spLocks noChangeArrowheads="1"/>
              </p:cNvSpPr>
              <p:nvPr/>
            </p:nvSpPr>
            <p:spPr bwMode="auto">
              <a:xfrm>
                <a:off x="110" y="91"/>
                <a:ext cx="3" cy="2"/>
              </a:xfrm>
              <a:prstGeom prst="rect">
                <a:avLst/>
              </a:prstGeom>
              <a:solidFill>
                <a:srgbClr val="D6D6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027" name="Rectangle 799"/>
              <p:cNvSpPr>
                <a:spLocks noChangeArrowheads="1"/>
              </p:cNvSpPr>
              <p:nvPr/>
            </p:nvSpPr>
            <p:spPr bwMode="auto">
              <a:xfrm>
                <a:off x="113" y="91"/>
                <a:ext cx="3" cy="2"/>
              </a:xfrm>
              <a:prstGeom prst="rect">
                <a:avLst/>
              </a:prstGeom>
              <a:solidFill>
                <a:srgbClr val="D3D3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028" name="Rectangle 800"/>
              <p:cNvSpPr>
                <a:spLocks noChangeArrowheads="1"/>
              </p:cNvSpPr>
              <p:nvPr/>
            </p:nvSpPr>
            <p:spPr bwMode="auto">
              <a:xfrm>
                <a:off x="115" y="91"/>
                <a:ext cx="4" cy="2"/>
              </a:xfrm>
              <a:prstGeom prst="rect">
                <a:avLst/>
              </a:pr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029" name="Rectangle 801"/>
              <p:cNvSpPr>
                <a:spLocks noChangeArrowheads="1"/>
              </p:cNvSpPr>
              <p:nvPr/>
            </p:nvSpPr>
            <p:spPr bwMode="auto">
              <a:xfrm>
                <a:off x="118" y="91"/>
                <a:ext cx="4" cy="2"/>
              </a:xfrm>
              <a:prstGeom prst="rect">
                <a:avLst/>
              </a:prstGeom>
              <a:solidFill>
                <a:srgbClr val="CECE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030" name="Rectangle 802"/>
              <p:cNvSpPr>
                <a:spLocks noChangeArrowheads="1"/>
              </p:cNvSpPr>
              <p:nvPr/>
            </p:nvSpPr>
            <p:spPr bwMode="auto">
              <a:xfrm>
                <a:off x="121" y="91"/>
                <a:ext cx="3" cy="2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031" name="Rectangle 803"/>
              <p:cNvSpPr>
                <a:spLocks noChangeArrowheads="1"/>
              </p:cNvSpPr>
              <p:nvPr/>
            </p:nvSpPr>
            <p:spPr bwMode="auto">
              <a:xfrm>
                <a:off x="123" y="91"/>
                <a:ext cx="4" cy="2"/>
              </a:xfrm>
              <a:prstGeom prst="rect">
                <a:avLst/>
              </a:prstGeom>
              <a:solidFill>
                <a:srgbClr val="C9C9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032" name="Rectangle 804"/>
              <p:cNvSpPr>
                <a:spLocks noChangeArrowheads="1"/>
              </p:cNvSpPr>
              <p:nvPr/>
            </p:nvSpPr>
            <p:spPr bwMode="auto">
              <a:xfrm>
                <a:off x="127" y="91"/>
                <a:ext cx="3" cy="2"/>
              </a:xfrm>
              <a:prstGeom prst="rect">
                <a:avLst/>
              </a:prstGeom>
              <a:solidFill>
                <a:srgbClr val="C6C6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033" name="Rectangle 805"/>
              <p:cNvSpPr>
                <a:spLocks noChangeArrowheads="1"/>
              </p:cNvSpPr>
              <p:nvPr/>
            </p:nvSpPr>
            <p:spPr bwMode="auto">
              <a:xfrm>
                <a:off x="129" y="91"/>
                <a:ext cx="4" cy="2"/>
              </a:xfrm>
              <a:prstGeom prst="rect">
                <a:avLst/>
              </a:prstGeom>
              <a:solidFill>
                <a:srgbClr val="C4C4C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034" name="Rectangle 806"/>
              <p:cNvSpPr>
                <a:spLocks noChangeArrowheads="1"/>
              </p:cNvSpPr>
              <p:nvPr/>
            </p:nvSpPr>
            <p:spPr bwMode="auto">
              <a:xfrm>
                <a:off x="132" y="91"/>
                <a:ext cx="3" cy="2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035" name="Rectangle 807"/>
              <p:cNvSpPr>
                <a:spLocks noChangeArrowheads="1"/>
              </p:cNvSpPr>
              <p:nvPr/>
            </p:nvSpPr>
            <p:spPr bwMode="auto">
              <a:xfrm>
                <a:off x="135" y="91"/>
                <a:ext cx="3" cy="2"/>
              </a:xfrm>
              <a:prstGeom prst="rect">
                <a:avLst/>
              </a:prstGeom>
              <a:solidFill>
                <a:srgbClr val="BCBC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036" name="Rectangle 808"/>
              <p:cNvSpPr>
                <a:spLocks noChangeArrowheads="1"/>
              </p:cNvSpPr>
              <p:nvPr/>
            </p:nvSpPr>
            <p:spPr bwMode="auto">
              <a:xfrm>
                <a:off x="137" y="91"/>
                <a:ext cx="4" cy="2"/>
              </a:xfrm>
              <a:prstGeom prst="rect">
                <a:avLst/>
              </a:prstGeom>
              <a:solidFill>
                <a:srgbClr val="BABA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037" name="Rectangle 809"/>
              <p:cNvSpPr>
                <a:spLocks noChangeArrowheads="1"/>
              </p:cNvSpPr>
              <p:nvPr/>
            </p:nvSpPr>
            <p:spPr bwMode="auto">
              <a:xfrm>
                <a:off x="140" y="91"/>
                <a:ext cx="4" cy="2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038" name="Rectangle 810"/>
              <p:cNvSpPr>
                <a:spLocks noChangeArrowheads="1"/>
              </p:cNvSpPr>
              <p:nvPr/>
            </p:nvSpPr>
            <p:spPr bwMode="auto">
              <a:xfrm>
                <a:off x="143" y="91"/>
                <a:ext cx="4" cy="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039" name="Rectangle 811"/>
              <p:cNvSpPr>
                <a:spLocks noChangeArrowheads="1"/>
              </p:cNvSpPr>
              <p:nvPr/>
            </p:nvSpPr>
            <p:spPr bwMode="auto">
              <a:xfrm>
                <a:off x="146" y="91"/>
                <a:ext cx="3" cy="2"/>
              </a:xfrm>
              <a:prstGeom prst="rect">
                <a:avLst/>
              </a:pr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040" name="Rectangle 812"/>
              <p:cNvSpPr>
                <a:spLocks noChangeArrowheads="1"/>
              </p:cNvSpPr>
              <p:nvPr/>
            </p:nvSpPr>
            <p:spPr bwMode="auto">
              <a:xfrm>
                <a:off x="148" y="91"/>
                <a:ext cx="4" cy="2"/>
              </a:xfrm>
              <a:prstGeom prst="rect">
                <a:avLst/>
              </a:prstGeom>
              <a:solidFill>
                <a:srgbClr val="AFAFA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041" name="Rectangle 813"/>
              <p:cNvSpPr>
                <a:spLocks noChangeArrowheads="1"/>
              </p:cNvSpPr>
              <p:nvPr/>
            </p:nvSpPr>
            <p:spPr bwMode="auto">
              <a:xfrm>
                <a:off x="151" y="91"/>
                <a:ext cx="4" cy="2"/>
              </a:xfrm>
              <a:prstGeom prst="rect">
                <a:avLst/>
              </a:prstGeom>
              <a:solidFill>
                <a:srgbClr val="ADAD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042" name="Rectangle 814"/>
              <p:cNvSpPr>
                <a:spLocks noChangeArrowheads="1"/>
              </p:cNvSpPr>
              <p:nvPr/>
            </p:nvSpPr>
            <p:spPr bwMode="auto">
              <a:xfrm>
                <a:off x="154" y="91"/>
                <a:ext cx="3" cy="2"/>
              </a:xfrm>
              <a:prstGeom prst="rect">
                <a:avLst/>
              </a:prstGeom>
              <a:solidFill>
                <a:srgbClr val="AAAA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043" name="Rectangle 815"/>
              <p:cNvSpPr>
                <a:spLocks noChangeArrowheads="1"/>
              </p:cNvSpPr>
              <p:nvPr/>
            </p:nvSpPr>
            <p:spPr bwMode="auto">
              <a:xfrm>
                <a:off x="157" y="91"/>
                <a:ext cx="3" cy="2"/>
              </a:xfrm>
              <a:prstGeom prst="rect">
                <a:avLst/>
              </a:prstGeom>
              <a:solidFill>
                <a:srgbClr val="A8A8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044" name="Rectangle 816"/>
              <p:cNvSpPr>
                <a:spLocks noChangeArrowheads="1"/>
              </p:cNvSpPr>
              <p:nvPr/>
            </p:nvSpPr>
            <p:spPr bwMode="auto">
              <a:xfrm>
                <a:off x="160" y="91"/>
                <a:ext cx="3" cy="2"/>
              </a:xfrm>
              <a:prstGeom prst="rect">
                <a:avLst/>
              </a:prstGeom>
              <a:solidFill>
                <a:srgbClr val="A5A5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045" name="Rectangle 817"/>
              <p:cNvSpPr>
                <a:spLocks noChangeArrowheads="1"/>
              </p:cNvSpPr>
              <p:nvPr/>
            </p:nvSpPr>
            <p:spPr bwMode="auto">
              <a:xfrm>
                <a:off x="162" y="91"/>
                <a:ext cx="4" cy="2"/>
              </a:xfrm>
              <a:prstGeom prst="rect">
                <a:avLst/>
              </a:prstGeom>
              <a:solidFill>
                <a:srgbClr val="A3A3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046" name="Rectangle 818"/>
              <p:cNvSpPr>
                <a:spLocks noChangeArrowheads="1"/>
              </p:cNvSpPr>
              <p:nvPr/>
            </p:nvSpPr>
            <p:spPr bwMode="auto">
              <a:xfrm>
                <a:off x="165" y="91"/>
                <a:ext cx="4" cy="2"/>
              </a:xfrm>
              <a:prstGeom prst="rect">
                <a:avLst/>
              </a:prstGeom>
              <a:solidFill>
                <a:srgbClr val="A0A0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047" name="Rectangle 819"/>
              <p:cNvSpPr>
                <a:spLocks noChangeArrowheads="1"/>
              </p:cNvSpPr>
              <p:nvPr/>
            </p:nvSpPr>
            <p:spPr bwMode="auto">
              <a:xfrm>
                <a:off x="168" y="91"/>
                <a:ext cx="3" cy="2"/>
              </a:xfrm>
              <a:prstGeom prst="rect">
                <a:avLst/>
              </a:prstGeom>
              <a:solidFill>
                <a:srgbClr val="9E9E9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048" name="Rectangle 820"/>
              <p:cNvSpPr>
                <a:spLocks noChangeArrowheads="1"/>
              </p:cNvSpPr>
              <p:nvPr/>
            </p:nvSpPr>
            <p:spPr bwMode="auto">
              <a:xfrm>
                <a:off x="171" y="91"/>
                <a:ext cx="3" cy="2"/>
              </a:xfrm>
              <a:prstGeom prst="rect">
                <a:avLst/>
              </a:prstGeom>
              <a:solidFill>
                <a:srgbClr val="99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049" name="Rectangle 821"/>
              <p:cNvSpPr>
                <a:spLocks noChangeArrowheads="1"/>
              </p:cNvSpPr>
              <p:nvPr/>
            </p:nvSpPr>
            <p:spPr bwMode="auto">
              <a:xfrm>
                <a:off x="173" y="91"/>
                <a:ext cx="4" cy="2"/>
              </a:xfrm>
              <a:prstGeom prst="rect">
                <a:avLst/>
              </a:prstGeom>
              <a:solidFill>
                <a:srgbClr val="99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050" name="Rectangle 822"/>
              <p:cNvSpPr>
                <a:spLocks noChangeArrowheads="1"/>
              </p:cNvSpPr>
              <p:nvPr/>
            </p:nvSpPr>
            <p:spPr bwMode="auto">
              <a:xfrm>
                <a:off x="176" y="91"/>
                <a:ext cx="4" cy="2"/>
              </a:xfrm>
              <a:prstGeom prst="rect">
                <a:avLst/>
              </a:prstGeom>
              <a:solidFill>
                <a:srgbClr val="9696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051" name="Rectangle 823"/>
              <p:cNvSpPr>
                <a:spLocks noChangeArrowheads="1"/>
              </p:cNvSpPr>
              <p:nvPr/>
            </p:nvSpPr>
            <p:spPr bwMode="auto">
              <a:xfrm>
                <a:off x="179" y="91"/>
                <a:ext cx="3" cy="2"/>
              </a:xfrm>
              <a:prstGeom prst="rect">
                <a:avLst/>
              </a:prstGeom>
              <a:solidFill>
                <a:srgbClr val="91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052" name="Rectangle 824"/>
              <p:cNvSpPr>
                <a:spLocks noChangeArrowheads="1"/>
              </p:cNvSpPr>
              <p:nvPr/>
            </p:nvSpPr>
            <p:spPr bwMode="auto">
              <a:xfrm>
                <a:off x="182" y="91"/>
                <a:ext cx="2" cy="2"/>
              </a:xfrm>
              <a:prstGeom prst="rect">
                <a:avLst/>
              </a:prstGeom>
              <a:solidFill>
                <a:srgbClr val="8E8E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053" name="Rectangle 825"/>
              <p:cNvSpPr>
                <a:spLocks noChangeArrowheads="1"/>
              </p:cNvSpPr>
              <p:nvPr/>
            </p:nvSpPr>
            <p:spPr bwMode="auto">
              <a:xfrm>
                <a:off x="184" y="91"/>
                <a:ext cx="3" cy="2"/>
              </a:xfrm>
              <a:prstGeom prst="rect">
                <a:avLst/>
              </a:prstGeom>
              <a:solidFill>
                <a:srgbClr val="8C8C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054" name="Rectangle 826"/>
              <p:cNvSpPr>
                <a:spLocks noChangeArrowheads="1"/>
              </p:cNvSpPr>
              <p:nvPr/>
            </p:nvSpPr>
            <p:spPr bwMode="auto">
              <a:xfrm>
                <a:off x="186" y="91"/>
                <a:ext cx="3" cy="2"/>
              </a:xfrm>
              <a:prstGeom prst="rect">
                <a:avLst/>
              </a:prstGeom>
              <a:solidFill>
                <a:srgbClr val="8989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055" name="Rectangle 827"/>
              <p:cNvSpPr>
                <a:spLocks noChangeArrowheads="1"/>
              </p:cNvSpPr>
              <p:nvPr/>
            </p:nvSpPr>
            <p:spPr bwMode="auto">
              <a:xfrm>
                <a:off x="189" y="91"/>
                <a:ext cx="3" cy="2"/>
              </a:xfrm>
              <a:prstGeom prst="rect">
                <a:avLst/>
              </a:prstGeom>
              <a:solidFill>
                <a:srgbClr val="87878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056" name="Rectangle 828"/>
              <p:cNvSpPr>
                <a:spLocks noChangeArrowheads="1"/>
              </p:cNvSpPr>
              <p:nvPr/>
            </p:nvSpPr>
            <p:spPr bwMode="auto">
              <a:xfrm>
                <a:off x="191" y="91"/>
                <a:ext cx="3" cy="2"/>
              </a:xfrm>
              <a:prstGeom prst="rect">
                <a:avLst/>
              </a:prstGeom>
              <a:solidFill>
                <a:srgbClr val="84848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057" name="Rectangle 829"/>
              <p:cNvSpPr>
                <a:spLocks noChangeArrowheads="1"/>
              </p:cNvSpPr>
              <p:nvPr/>
            </p:nvSpPr>
            <p:spPr bwMode="auto">
              <a:xfrm>
                <a:off x="65" y="91"/>
                <a:ext cx="129" cy="2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058" name="Freeform 830"/>
              <p:cNvSpPr>
                <a:spLocks/>
              </p:cNvSpPr>
              <p:nvPr/>
            </p:nvSpPr>
            <p:spPr bwMode="auto">
              <a:xfrm>
                <a:off x="65" y="86"/>
                <a:ext cx="129" cy="5"/>
              </a:xfrm>
              <a:custGeom>
                <a:avLst/>
                <a:gdLst>
                  <a:gd name="T0" fmla="*/ 0 w 129"/>
                  <a:gd name="T1" fmla="*/ 5 h 5"/>
                  <a:gd name="T2" fmla="*/ 32 w 129"/>
                  <a:gd name="T3" fmla="*/ 0 h 5"/>
                  <a:gd name="T4" fmla="*/ 97 w 129"/>
                  <a:gd name="T5" fmla="*/ 0 h 5"/>
                  <a:gd name="T6" fmla="*/ 129 w 129"/>
                  <a:gd name="T7" fmla="*/ 5 h 5"/>
                  <a:gd name="T8" fmla="*/ 0 w 129"/>
                  <a:gd name="T9" fmla="*/ 5 h 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9" h="5">
                    <a:moveTo>
                      <a:pt x="0" y="5"/>
                    </a:moveTo>
                    <a:lnTo>
                      <a:pt x="32" y="0"/>
                    </a:lnTo>
                    <a:lnTo>
                      <a:pt x="97" y="0"/>
                    </a:lnTo>
                    <a:lnTo>
                      <a:pt x="129" y="5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059" name="Freeform 831"/>
              <p:cNvSpPr>
                <a:spLocks/>
              </p:cNvSpPr>
              <p:nvPr/>
            </p:nvSpPr>
            <p:spPr bwMode="auto">
              <a:xfrm>
                <a:off x="65" y="86"/>
                <a:ext cx="129" cy="5"/>
              </a:xfrm>
              <a:custGeom>
                <a:avLst/>
                <a:gdLst>
                  <a:gd name="T0" fmla="*/ 0 w 129"/>
                  <a:gd name="T1" fmla="*/ 5 h 5"/>
                  <a:gd name="T2" fmla="*/ 32 w 129"/>
                  <a:gd name="T3" fmla="*/ 0 h 5"/>
                  <a:gd name="T4" fmla="*/ 97 w 129"/>
                  <a:gd name="T5" fmla="*/ 0 h 5"/>
                  <a:gd name="T6" fmla="*/ 129 w 129"/>
                  <a:gd name="T7" fmla="*/ 5 h 5"/>
                  <a:gd name="T8" fmla="*/ 0 w 129"/>
                  <a:gd name="T9" fmla="*/ 5 h 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9" h="5">
                    <a:moveTo>
                      <a:pt x="0" y="5"/>
                    </a:moveTo>
                    <a:lnTo>
                      <a:pt x="32" y="0"/>
                    </a:lnTo>
                    <a:lnTo>
                      <a:pt x="97" y="0"/>
                    </a:lnTo>
                    <a:lnTo>
                      <a:pt x="129" y="5"/>
                    </a:lnTo>
                    <a:lnTo>
                      <a:pt x="0" y="5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060" name="Rectangle 832"/>
              <p:cNvSpPr>
                <a:spLocks noChangeArrowheads="1"/>
              </p:cNvSpPr>
              <p:nvPr/>
            </p:nvSpPr>
            <p:spPr bwMode="auto">
              <a:xfrm>
                <a:off x="31" y="0"/>
                <a:ext cx="196" cy="82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061" name="Rectangle 833"/>
              <p:cNvSpPr>
                <a:spLocks noChangeArrowheads="1"/>
              </p:cNvSpPr>
              <p:nvPr/>
            </p:nvSpPr>
            <p:spPr bwMode="auto">
              <a:xfrm>
                <a:off x="31" y="0"/>
                <a:ext cx="196" cy="82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062" name="Rectangle 834"/>
              <p:cNvSpPr>
                <a:spLocks noChangeArrowheads="1"/>
              </p:cNvSpPr>
              <p:nvPr/>
            </p:nvSpPr>
            <p:spPr bwMode="auto">
              <a:xfrm>
                <a:off x="52" y="9"/>
                <a:ext cx="155" cy="55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063" name="Rectangle 835"/>
              <p:cNvSpPr>
                <a:spLocks noChangeArrowheads="1"/>
              </p:cNvSpPr>
              <p:nvPr/>
            </p:nvSpPr>
            <p:spPr bwMode="auto">
              <a:xfrm>
                <a:off x="52" y="9"/>
                <a:ext cx="155" cy="5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064" name="Rectangle 836"/>
              <p:cNvSpPr>
                <a:spLocks noChangeArrowheads="1"/>
              </p:cNvSpPr>
              <p:nvPr/>
            </p:nvSpPr>
            <p:spPr bwMode="auto">
              <a:xfrm>
                <a:off x="56" y="10"/>
                <a:ext cx="148" cy="5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065" name="Rectangle 837"/>
              <p:cNvSpPr>
                <a:spLocks noChangeArrowheads="1"/>
              </p:cNvSpPr>
              <p:nvPr/>
            </p:nvSpPr>
            <p:spPr bwMode="auto">
              <a:xfrm>
                <a:off x="56" y="10"/>
                <a:ext cx="148" cy="53"/>
              </a:xfrm>
              <a:prstGeom prst="rect">
                <a:avLst/>
              </a:prstGeom>
              <a:solidFill>
                <a:srgbClr val="0202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066" name="Rectangle 838"/>
              <p:cNvSpPr>
                <a:spLocks noChangeArrowheads="1"/>
              </p:cNvSpPr>
              <p:nvPr/>
            </p:nvSpPr>
            <p:spPr bwMode="auto">
              <a:xfrm>
                <a:off x="56" y="10"/>
                <a:ext cx="148" cy="53"/>
              </a:xfrm>
              <a:prstGeom prst="rect">
                <a:avLst/>
              </a:prstGeom>
              <a:solidFill>
                <a:srgbClr val="0202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067" name="Rectangle 839"/>
              <p:cNvSpPr>
                <a:spLocks noChangeArrowheads="1"/>
              </p:cNvSpPr>
              <p:nvPr/>
            </p:nvSpPr>
            <p:spPr bwMode="auto">
              <a:xfrm>
                <a:off x="56" y="10"/>
                <a:ext cx="148" cy="53"/>
              </a:xfrm>
              <a:prstGeom prst="rect">
                <a:avLst/>
              </a:prstGeom>
              <a:solidFill>
                <a:srgbClr val="0202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068" name="Rectangle 840"/>
              <p:cNvSpPr>
                <a:spLocks noChangeArrowheads="1"/>
              </p:cNvSpPr>
              <p:nvPr/>
            </p:nvSpPr>
            <p:spPr bwMode="auto">
              <a:xfrm>
                <a:off x="56" y="10"/>
                <a:ext cx="148" cy="53"/>
              </a:xfrm>
              <a:prstGeom prst="rect">
                <a:avLst/>
              </a:prstGeom>
              <a:solidFill>
                <a:srgbClr val="0202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069" name="Rectangle 841"/>
              <p:cNvSpPr>
                <a:spLocks noChangeArrowheads="1"/>
              </p:cNvSpPr>
              <p:nvPr/>
            </p:nvSpPr>
            <p:spPr bwMode="auto">
              <a:xfrm>
                <a:off x="56" y="10"/>
                <a:ext cx="148" cy="53"/>
              </a:xfrm>
              <a:prstGeom prst="rect">
                <a:avLst/>
              </a:prstGeom>
              <a:solidFill>
                <a:srgbClr val="0202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070" name="Rectangle 842"/>
              <p:cNvSpPr>
                <a:spLocks noChangeArrowheads="1"/>
              </p:cNvSpPr>
              <p:nvPr/>
            </p:nvSpPr>
            <p:spPr bwMode="auto">
              <a:xfrm>
                <a:off x="56" y="10"/>
                <a:ext cx="148" cy="53"/>
              </a:xfrm>
              <a:prstGeom prst="rect">
                <a:avLst/>
              </a:prstGeom>
              <a:solidFill>
                <a:srgbClr val="0202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071" name="Rectangle 843"/>
              <p:cNvSpPr>
                <a:spLocks noChangeArrowheads="1"/>
              </p:cNvSpPr>
              <p:nvPr/>
            </p:nvSpPr>
            <p:spPr bwMode="auto">
              <a:xfrm>
                <a:off x="56" y="10"/>
                <a:ext cx="148" cy="53"/>
              </a:xfrm>
              <a:prstGeom prst="rect">
                <a:avLst/>
              </a:prstGeom>
              <a:solidFill>
                <a:srgbClr val="0202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072" name="Rectangle 844"/>
              <p:cNvSpPr>
                <a:spLocks noChangeArrowheads="1"/>
              </p:cNvSpPr>
              <p:nvPr/>
            </p:nvSpPr>
            <p:spPr bwMode="auto">
              <a:xfrm>
                <a:off x="56" y="10"/>
                <a:ext cx="146" cy="53"/>
              </a:xfrm>
              <a:prstGeom prst="rect">
                <a:avLst/>
              </a:prstGeom>
              <a:solidFill>
                <a:srgbClr val="0202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073" name="Rectangle 845"/>
              <p:cNvSpPr>
                <a:spLocks noChangeArrowheads="1"/>
              </p:cNvSpPr>
              <p:nvPr/>
            </p:nvSpPr>
            <p:spPr bwMode="auto">
              <a:xfrm>
                <a:off x="56" y="10"/>
                <a:ext cx="141" cy="53"/>
              </a:xfrm>
              <a:prstGeom prst="rect">
                <a:avLst/>
              </a:prstGeom>
              <a:solidFill>
                <a:srgbClr val="0202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074" name="Rectangle 846"/>
              <p:cNvSpPr>
                <a:spLocks noChangeArrowheads="1"/>
              </p:cNvSpPr>
              <p:nvPr/>
            </p:nvSpPr>
            <p:spPr bwMode="auto">
              <a:xfrm>
                <a:off x="56" y="10"/>
                <a:ext cx="138" cy="53"/>
              </a:xfrm>
              <a:prstGeom prst="rect">
                <a:avLst/>
              </a:prstGeom>
              <a:solidFill>
                <a:srgbClr val="0202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075" name="Rectangle 847"/>
              <p:cNvSpPr>
                <a:spLocks noChangeArrowheads="1"/>
              </p:cNvSpPr>
              <p:nvPr/>
            </p:nvSpPr>
            <p:spPr bwMode="auto">
              <a:xfrm>
                <a:off x="56" y="10"/>
                <a:ext cx="133" cy="53"/>
              </a:xfrm>
              <a:prstGeom prst="rect">
                <a:avLst/>
              </a:prstGeom>
              <a:solidFill>
                <a:srgbClr val="0202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076" name="Rectangle 848"/>
              <p:cNvSpPr>
                <a:spLocks noChangeArrowheads="1"/>
              </p:cNvSpPr>
              <p:nvPr/>
            </p:nvSpPr>
            <p:spPr bwMode="auto">
              <a:xfrm>
                <a:off x="56" y="10"/>
                <a:ext cx="129" cy="53"/>
              </a:xfrm>
              <a:prstGeom prst="rect">
                <a:avLst/>
              </a:prstGeom>
              <a:solidFill>
                <a:srgbClr val="0202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077" name="Rectangle 849"/>
              <p:cNvSpPr>
                <a:spLocks noChangeArrowheads="1"/>
              </p:cNvSpPr>
              <p:nvPr/>
            </p:nvSpPr>
            <p:spPr bwMode="auto">
              <a:xfrm>
                <a:off x="56" y="10"/>
                <a:ext cx="125" cy="53"/>
              </a:xfrm>
              <a:prstGeom prst="rect">
                <a:avLst/>
              </a:prstGeom>
              <a:solidFill>
                <a:srgbClr val="020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078" name="Rectangle 850"/>
              <p:cNvSpPr>
                <a:spLocks noChangeArrowheads="1"/>
              </p:cNvSpPr>
              <p:nvPr/>
            </p:nvSpPr>
            <p:spPr bwMode="auto">
              <a:xfrm>
                <a:off x="56" y="10"/>
                <a:ext cx="121" cy="52"/>
              </a:xfrm>
              <a:prstGeom prst="rect">
                <a:avLst/>
              </a:prstGeom>
              <a:solidFill>
                <a:srgbClr val="020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079" name="Rectangle 851"/>
              <p:cNvSpPr>
                <a:spLocks noChangeArrowheads="1"/>
              </p:cNvSpPr>
              <p:nvPr/>
            </p:nvSpPr>
            <p:spPr bwMode="auto">
              <a:xfrm>
                <a:off x="56" y="10"/>
                <a:ext cx="117" cy="50"/>
              </a:xfrm>
              <a:prstGeom prst="rect">
                <a:avLst/>
              </a:prstGeom>
              <a:solidFill>
                <a:srgbClr val="0202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080" name="Rectangle 852"/>
              <p:cNvSpPr>
                <a:spLocks noChangeArrowheads="1"/>
              </p:cNvSpPr>
              <p:nvPr/>
            </p:nvSpPr>
            <p:spPr bwMode="auto">
              <a:xfrm>
                <a:off x="56" y="10"/>
                <a:ext cx="113" cy="48"/>
              </a:xfrm>
              <a:prstGeom prst="rect">
                <a:avLst/>
              </a:prstGeom>
              <a:solidFill>
                <a:srgbClr val="020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081" name="Rectangle 853"/>
              <p:cNvSpPr>
                <a:spLocks noChangeArrowheads="1"/>
              </p:cNvSpPr>
              <p:nvPr/>
            </p:nvSpPr>
            <p:spPr bwMode="auto">
              <a:xfrm>
                <a:off x="56" y="10"/>
                <a:ext cx="108" cy="46"/>
              </a:xfrm>
              <a:prstGeom prst="rect">
                <a:avLst/>
              </a:prstGeom>
              <a:solidFill>
                <a:srgbClr val="0202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082" name="Rectangle 854"/>
              <p:cNvSpPr>
                <a:spLocks noChangeArrowheads="1"/>
              </p:cNvSpPr>
              <p:nvPr/>
            </p:nvSpPr>
            <p:spPr bwMode="auto">
              <a:xfrm>
                <a:off x="56" y="10"/>
                <a:ext cx="104" cy="44"/>
              </a:xfrm>
              <a:prstGeom prst="rect">
                <a:avLst/>
              </a:prstGeom>
              <a:solidFill>
                <a:srgbClr val="020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083" name="Rectangle 855"/>
              <p:cNvSpPr>
                <a:spLocks noChangeArrowheads="1"/>
              </p:cNvSpPr>
              <p:nvPr/>
            </p:nvSpPr>
            <p:spPr bwMode="auto">
              <a:xfrm>
                <a:off x="56" y="10"/>
                <a:ext cx="100" cy="42"/>
              </a:xfrm>
              <a:prstGeom prst="rect">
                <a:avLst/>
              </a:prstGeom>
              <a:solidFill>
                <a:srgbClr val="0202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084" name="Rectangle 856"/>
              <p:cNvSpPr>
                <a:spLocks noChangeArrowheads="1"/>
              </p:cNvSpPr>
              <p:nvPr/>
            </p:nvSpPr>
            <p:spPr bwMode="auto">
              <a:xfrm>
                <a:off x="56" y="10"/>
                <a:ext cx="96" cy="40"/>
              </a:xfrm>
              <a:prstGeom prst="rect">
                <a:avLst/>
              </a:prstGeom>
              <a:solidFill>
                <a:srgbClr val="0202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085" name="Rectangle 857"/>
              <p:cNvSpPr>
                <a:spLocks noChangeArrowheads="1"/>
              </p:cNvSpPr>
              <p:nvPr/>
            </p:nvSpPr>
            <p:spPr bwMode="auto">
              <a:xfrm>
                <a:off x="56" y="10"/>
                <a:ext cx="92" cy="39"/>
              </a:xfrm>
              <a:prstGeom prst="rect">
                <a:avLst/>
              </a:prstGeom>
              <a:solidFill>
                <a:srgbClr val="0202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086" name="Rectangle 858"/>
              <p:cNvSpPr>
                <a:spLocks noChangeArrowheads="1"/>
              </p:cNvSpPr>
              <p:nvPr/>
            </p:nvSpPr>
            <p:spPr bwMode="auto">
              <a:xfrm>
                <a:off x="56" y="10"/>
                <a:ext cx="88" cy="37"/>
              </a:xfrm>
              <a:prstGeom prst="rect">
                <a:avLst/>
              </a:prstGeom>
              <a:solidFill>
                <a:srgbClr val="0202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087" name="Rectangle 859"/>
              <p:cNvSpPr>
                <a:spLocks noChangeArrowheads="1"/>
              </p:cNvSpPr>
              <p:nvPr/>
            </p:nvSpPr>
            <p:spPr bwMode="auto">
              <a:xfrm>
                <a:off x="56" y="10"/>
                <a:ext cx="84" cy="35"/>
              </a:xfrm>
              <a:prstGeom prst="rect">
                <a:avLst/>
              </a:prstGeom>
              <a:solidFill>
                <a:srgbClr val="0202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088" name="Rectangle 860"/>
              <p:cNvSpPr>
                <a:spLocks noChangeArrowheads="1"/>
              </p:cNvSpPr>
              <p:nvPr/>
            </p:nvSpPr>
            <p:spPr bwMode="auto">
              <a:xfrm>
                <a:off x="56" y="10"/>
                <a:ext cx="80" cy="33"/>
              </a:xfrm>
              <a:prstGeom prst="rect">
                <a:avLst/>
              </a:prstGeom>
              <a:solidFill>
                <a:srgbClr val="0202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089" name="Rectangle 861"/>
              <p:cNvSpPr>
                <a:spLocks noChangeArrowheads="1"/>
              </p:cNvSpPr>
              <p:nvPr/>
            </p:nvSpPr>
            <p:spPr bwMode="auto">
              <a:xfrm>
                <a:off x="56" y="10"/>
                <a:ext cx="75" cy="31"/>
              </a:xfrm>
              <a:prstGeom prst="rect">
                <a:avLst/>
              </a:prstGeom>
              <a:solidFill>
                <a:srgbClr val="0202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090" name="Rectangle 862"/>
              <p:cNvSpPr>
                <a:spLocks noChangeArrowheads="1"/>
              </p:cNvSpPr>
              <p:nvPr/>
            </p:nvSpPr>
            <p:spPr bwMode="auto">
              <a:xfrm>
                <a:off x="60" y="10"/>
                <a:ext cx="68" cy="29"/>
              </a:xfrm>
              <a:prstGeom prst="rect">
                <a:avLst/>
              </a:prstGeom>
              <a:solidFill>
                <a:srgbClr val="0202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091" name="Rectangle 863"/>
              <p:cNvSpPr>
                <a:spLocks noChangeArrowheads="1"/>
              </p:cNvSpPr>
              <p:nvPr/>
            </p:nvSpPr>
            <p:spPr bwMode="auto">
              <a:xfrm>
                <a:off x="63" y="10"/>
                <a:ext cx="59" cy="27"/>
              </a:xfrm>
              <a:prstGeom prst="rect">
                <a:avLst/>
              </a:prstGeom>
              <a:solidFill>
                <a:srgbClr val="0202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092" name="Rectangle 864"/>
              <p:cNvSpPr>
                <a:spLocks noChangeArrowheads="1"/>
              </p:cNvSpPr>
              <p:nvPr/>
            </p:nvSpPr>
            <p:spPr bwMode="auto">
              <a:xfrm>
                <a:off x="68" y="11"/>
                <a:ext cx="50" cy="24"/>
              </a:xfrm>
              <a:prstGeom prst="rect">
                <a:avLst/>
              </a:prstGeom>
              <a:solidFill>
                <a:srgbClr val="0202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093" name="Rectangle 865"/>
              <p:cNvSpPr>
                <a:spLocks noChangeArrowheads="1"/>
              </p:cNvSpPr>
              <p:nvPr/>
            </p:nvSpPr>
            <p:spPr bwMode="auto">
              <a:xfrm>
                <a:off x="71" y="13"/>
                <a:ext cx="43" cy="20"/>
              </a:xfrm>
              <a:prstGeom prst="rect">
                <a:avLst/>
              </a:prstGeom>
              <a:solidFill>
                <a:srgbClr val="0202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094" name="Rectangle 866"/>
              <p:cNvSpPr>
                <a:spLocks noChangeArrowheads="1"/>
              </p:cNvSpPr>
              <p:nvPr/>
            </p:nvSpPr>
            <p:spPr bwMode="auto">
              <a:xfrm>
                <a:off x="76" y="15"/>
                <a:ext cx="34" cy="16"/>
              </a:xfrm>
              <a:prstGeom prst="rect">
                <a:avLst/>
              </a:prstGeom>
              <a:solidFill>
                <a:srgbClr val="0202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095" name="Rectangle 867"/>
              <p:cNvSpPr>
                <a:spLocks noChangeArrowheads="1"/>
              </p:cNvSpPr>
              <p:nvPr/>
            </p:nvSpPr>
            <p:spPr bwMode="auto">
              <a:xfrm>
                <a:off x="80" y="17"/>
                <a:ext cx="26" cy="12"/>
              </a:xfrm>
              <a:prstGeom prst="rect">
                <a:avLst/>
              </a:prstGeom>
              <a:solidFill>
                <a:srgbClr val="0202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096" name="Rectangle 868"/>
              <p:cNvSpPr>
                <a:spLocks noChangeArrowheads="1"/>
              </p:cNvSpPr>
              <p:nvPr/>
            </p:nvSpPr>
            <p:spPr bwMode="auto">
              <a:xfrm>
                <a:off x="84" y="19"/>
                <a:ext cx="18" cy="8"/>
              </a:xfrm>
              <a:prstGeom prst="rect">
                <a:avLst/>
              </a:prstGeom>
              <a:solidFill>
                <a:srgbClr val="020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097" name="Rectangle 869"/>
              <p:cNvSpPr>
                <a:spLocks noChangeArrowheads="1"/>
              </p:cNvSpPr>
              <p:nvPr/>
            </p:nvSpPr>
            <p:spPr bwMode="auto">
              <a:xfrm>
                <a:off x="56" y="10"/>
                <a:ext cx="148" cy="5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098" name="Line 870"/>
              <p:cNvSpPr>
                <a:spLocks noChangeShapeType="1"/>
              </p:cNvSpPr>
              <p:nvPr/>
            </p:nvSpPr>
            <p:spPr bwMode="auto">
              <a:xfrm>
                <a:off x="31" y="74"/>
                <a:ext cx="196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099" name="Line 871"/>
              <p:cNvSpPr>
                <a:spLocks noChangeShapeType="1"/>
              </p:cNvSpPr>
              <p:nvPr/>
            </p:nvSpPr>
            <p:spPr bwMode="auto">
              <a:xfrm>
                <a:off x="104" y="74"/>
                <a:ext cx="1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100" name="Line 872"/>
              <p:cNvSpPr>
                <a:spLocks noChangeShapeType="1"/>
              </p:cNvSpPr>
              <p:nvPr/>
            </p:nvSpPr>
            <p:spPr bwMode="auto">
              <a:xfrm>
                <a:off x="155" y="74"/>
                <a:ext cx="1" cy="8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101" name="Rectangle 873"/>
              <p:cNvSpPr>
                <a:spLocks noChangeArrowheads="1"/>
              </p:cNvSpPr>
              <p:nvPr/>
            </p:nvSpPr>
            <p:spPr bwMode="auto">
              <a:xfrm>
                <a:off x="197" y="76"/>
                <a:ext cx="8" cy="4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102" name="Rectangle 874"/>
              <p:cNvSpPr>
                <a:spLocks noChangeArrowheads="1"/>
              </p:cNvSpPr>
              <p:nvPr/>
            </p:nvSpPr>
            <p:spPr bwMode="auto">
              <a:xfrm>
                <a:off x="197" y="76"/>
                <a:ext cx="8" cy="4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</p:grpSp>
        <p:grpSp>
          <p:nvGrpSpPr>
            <p:cNvPr id="2643" name="Group 875"/>
            <p:cNvGrpSpPr>
              <a:grpSpLocks/>
            </p:cNvGrpSpPr>
            <p:nvPr/>
          </p:nvGrpSpPr>
          <p:grpSpPr bwMode="auto">
            <a:xfrm>
              <a:off x="3223013" y="427195"/>
              <a:ext cx="100618" cy="323545"/>
              <a:chOff x="4" y="0"/>
              <a:chExt cx="50" cy="72"/>
            </a:xfrm>
          </p:grpSpPr>
          <p:sp>
            <p:nvSpPr>
              <p:cNvPr id="2946" name="Rectangle 876"/>
              <p:cNvSpPr>
                <a:spLocks noChangeArrowheads="1"/>
              </p:cNvSpPr>
              <p:nvPr/>
            </p:nvSpPr>
            <p:spPr bwMode="auto">
              <a:xfrm>
                <a:off x="4" y="65"/>
                <a:ext cx="50" cy="7"/>
              </a:xfrm>
              <a:prstGeom prst="rect">
                <a:avLst/>
              </a:prstGeom>
              <a:solidFill>
                <a:srgbClr val="D4D0CA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947" name="Freeform 877"/>
              <p:cNvSpPr>
                <a:spLocks/>
              </p:cNvSpPr>
              <p:nvPr/>
            </p:nvSpPr>
            <p:spPr bwMode="auto">
              <a:xfrm>
                <a:off x="5" y="0"/>
                <a:ext cx="49" cy="2"/>
              </a:xfrm>
              <a:custGeom>
                <a:avLst/>
                <a:gdLst>
                  <a:gd name="T0" fmla="*/ 0 w 49"/>
                  <a:gd name="T1" fmla="*/ 2 h 2"/>
                  <a:gd name="T2" fmla="*/ 49 w 49"/>
                  <a:gd name="T3" fmla="*/ 2 h 2"/>
                  <a:gd name="T4" fmla="*/ 45 w 49"/>
                  <a:gd name="T5" fmla="*/ 0 h 2"/>
                  <a:gd name="T6" fmla="*/ 4 w 49"/>
                  <a:gd name="T7" fmla="*/ 0 h 2"/>
                  <a:gd name="T8" fmla="*/ 0 w 49"/>
                  <a:gd name="T9" fmla="*/ 2 h 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9" h="2">
                    <a:moveTo>
                      <a:pt x="0" y="2"/>
                    </a:moveTo>
                    <a:lnTo>
                      <a:pt x="49" y="2"/>
                    </a:lnTo>
                    <a:lnTo>
                      <a:pt x="45" y="0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F7F5F2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948" name="Freeform 878"/>
              <p:cNvSpPr>
                <a:spLocks/>
              </p:cNvSpPr>
              <p:nvPr/>
            </p:nvSpPr>
            <p:spPr bwMode="auto">
              <a:xfrm>
                <a:off x="4" y="2"/>
                <a:ext cx="50" cy="66"/>
              </a:xfrm>
              <a:custGeom>
                <a:avLst/>
                <a:gdLst>
                  <a:gd name="T0" fmla="*/ 49 w 50"/>
                  <a:gd name="T1" fmla="*/ 66 h 66"/>
                  <a:gd name="T2" fmla="*/ 50 w 50"/>
                  <a:gd name="T3" fmla="*/ 66 h 66"/>
                  <a:gd name="T4" fmla="*/ 50 w 50"/>
                  <a:gd name="T5" fmla="*/ 66 h 66"/>
                  <a:gd name="T6" fmla="*/ 50 w 50"/>
                  <a:gd name="T7" fmla="*/ 66 h 66"/>
                  <a:gd name="T8" fmla="*/ 50 w 50"/>
                  <a:gd name="T9" fmla="*/ 66 h 66"/>
                  <a:gd name="T10" fmla="*/ 50 w 50"/>
                  <a:gd name="T11" fmla="*/ 65 h 66"/>
                  <a:gd name="T12" fmla="*/ 50 w 50"/>
                  <a:gd name="T13" fmla="*/ 65 h 66"/>
                  <a:gd name="T14" fmla="*/ 50 w 50"/>
                  <a:gd name="T15" fmla="*/ 65 h 66"/>
                  <a:gd name="T16" fmla="*/ 50 w 50"/>
                  <a:gd name="T17" fmla="*/ 1 h 66"/>
                  <a:gd name="T18" fmla="*/ 50 w 50"/>
                  <a:gd name="T19" fmla="*/ 1 h 66"/>
                  <a:gd name="T20" fmla="*/ 50 w 50"/>
                  <a:gd name="T21" fmla="*/ 1 h 66"/>
                  <a:gd name="T22" fmla="*/ 50 w 50"/>
                  <a:gd name="T23" fmla="*/ 1 h 66"/>
                  <a:gd name="T24" fmla="*/ 50 w 50"/>
                  <a:gd name="T25" fmla="*/ 1 h 66"/>
                  <a:gd name="T26" fmla="*/ 50 w 50"/>
                  <a:gd name="T27" fmla="*/ 1 h 66"/>
                  <a:gd name="T28" fmla="*/ 50 w 50"/>
                  <a:gd name="T29" fmla="*/ 0 h 66"/>
                  <a:gd name="T30" fmla="*/ 50 w 50"/>
                  <a:gd name="T31" fmla="*/ 0 h 66"/>
                  <a:gd name="T32" fmla="*/ 49 w 50"/>
                  <a:gd name="T33" fmla="*/ 0 h 66"/>
                  <a:gd name="T34" fmla="*/ 1 w 50"/>
                  <a:gd name="T35" fmla="*/ 0 h 66"/>
                  <a:gd name="T36" fmla="*/ 1 w 50"/>
                  <a:gd name="T37" fmla="*/ 0 h 66"/>
                  <a:gd name="T38" fmla="*/ 1 w 50"/>
                  <a:gd name="T39" fmla="*/ 0 h 66"/>
                  <a:gd name="T40" fmla="*/ 0 w 50"/>
                  <a:gd name="T41" fmla="*/ 1 h 66"/>
                  <a:gd name="T42" fmla="*/ 0 w 50"/>
                  <a:gd name="T43" fmla="*/ 1 h 66"/>
                  <a:gd name="T44" fmla="*/ 0 w 50"/>
                  <a:gd name="T45" fmla="*/ 1 h 66"/>
                  <a:gd name="T46" fmla="*/ 0 w 50"/>
                  <a:gd name="T47" fmla="*/ 1 h 66"/>
                  <a:gd name="T48" fmla="*/ 0 w 50"/>
                  <a:gd name="T49" fmla="*/ 1 h 66"/>
                  <a:gd name="T50" fmla="*/ 0 w 50"/>
                  <a:gd name="T51" fmla="*/ 65 h 66"/>
                  <a:gd name="T52" fmla="*/ 0 w 50"/>
                  <a:gd name="T53" fmla="*/ 65 h 66"/>
                  <a:gd name="T54" fmla="*/ 0 w 50"/>
                  <a:gd name="T55" fmla="*/ 65 h 66"/>
                  <a:gd name="T56" fmla="*/ 0 w 50"/>
                  <a:gd name="T57" fmla="*/ 66 h 66"/>
                  <a:gd name="T58" fmla="*/ 0 w 50"/>
                  <a:gd name="T59" fmla="*/ 66 h 66"/>
                  <a:gd name="T60" fmla="*/ 1 w 50"/>
                  <a:gd name="T61" fmla="*/ 66 h 66"/>
                  <a:gd name="T62" fmla="*/ 1 w 50"/>
                  <a:gd name="T63" fmla="*/ 66 h 66"/>
                  <a:gd name="T64" fmla="*/ 1 w 50"/>
                  <a:gd name="T65" fmla="*/ 66 h 66"/>
                  <a:gd name="T66" fmla="*/ 1 w 50"/>
                  <a:gd name="T67" fmla="*/ 66 h 6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50" h="66">
                    <a:moveTo>
                      <a:pt x="49" y="66"/>
                    </a:moveTo>
                    <a:lnTo>
                      <a:pt x="49" y="66"/>
                    </a:lnTo>
                    <a:lnTo>
                      <a:pt x="50" y="66"/>
                    </a:lnTo>
                    <a:lnTo>
                      <a:pt x="50" y="65"/>
                    </a:lnTo>
                    <a:lnTo>
                      <a:pt x="50" y="1"/>
                    </a:lnTo>
                    <a:lnTo>
                      <a:pt x="50" y="0"/>
                    </a:lnTo>
                    <a:lnTo>
                      <a:pt x="49" y="0"/>
                    </a:lnTo>
                    <a:lnTo>
                      <a:pt x="1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65"/>
                    </a:lnTo>
                    <a:lnTo>
                      <a:pt x="0" y="66"/>
                    </a:lnTo>
                    <a:lnTo>
                      <a:pt x="1" y="66"/>
                    </a:lnTo>
                    <a:lnTo>
                      <a:pt x="49" y="66"/>
                    </a:lnTo>
                    <a:close/>
                  </a:path>
                </a:pathLst>
              </a:custGeom>
              <a:solidFill>
                <a:srgbClr val="F2EEE2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949" name="Rectangle 879"/>
              <p:cNvSpPr>
                <a:spLocks noChangeArrowheads="1"/>
              </p:cNvSpPr>
              <p:nvPr/>
            </p:nvSpPr>
            <p:spPr bwMode="auto">
              <a:xfrm>
                <a:off x="7" y="8"/>
                <a:ext cx="45" cy="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950" name="Rectangle 880"/>
              <p:cNvSpPr>
                <a:spLocks noChangeArrowheads="1"/>
              </p:cNvSpPr>
              <p:nvPr/>
            </p:nvSpPr>
            <p:spPr bwMode="auto">
              <a:xfrm>
                <a:off x="7" y="64"/>
                <a:ext cx="45" cy="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951" name="Rectangle 881"/>
              <p:cNvSpPr>
                <a:spLocks noChangeArrowheads="1"/>
              </p:cNvSpPr>
              <p:nvPr/>
            </p:nvSpPr>
            <p:spPr bwMode="auto">
              <a:xfrm>
                <a:off x="52" y="7"/>
                <a:ext cx="2" cy="57"/>
              </a:xfrm>
              <a:prstGeom prst="rect">
                <a:avLst/>
              </a:prstGeom>
              <a:solidFill>
                <a:srgbClr val="5A6464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952" name="Freeform 882"/>
              <p:cNvSpPr>
                <a:spLocks/>
              </p:cNvSpPr>
              <p:nvPr/>
            </p:nvSpPr>
            <p:spPr bwMode="auto">
              <a:xfrm>
                <a:off x="52" y="7"/>
                <a:ext cx="1" cy="57"/>
              </a:xfrm>
              <a:custGeom>
                <a:avLst/>
                <a:gdLst>
                  <a:gd name="T0" fmla="*/ 0 w 1"/>
                  <a:gd name="T1" fmla="*/ 56 h 57"/>
                  <a:gd name="T2" fmla="*/ 1 w 1"/>
                  <a:gd name="T3" fmla="*/ 57 h 57"/>
                  <a:gd name="T4" fmla="*/ 1 w 1"/>
                  <a:gd name="T5" fmla="*/ 0 h 57"/>
                  <a:gd name="T6" fmla="*/ 0 w 1"/>
                  <a:gd name="T7" fmla="*/ 0 h 57"/>
                  <a:gd name="T8" fmla="*/ 0 w 1"/>
                  <a:gd name="T9" fmla="*/ 56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" h="57">
                    <a:moveTo>
                      <a:pt x="0" y="56"/>
                    </a:moveTo>
                    <a:lnTo>
                      <a:pt x="1" y="57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495152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953" name="Rectangle 883"/>
              <p:cNvSpPr>
                <a:spLocks noChangeArrowheads="1"/>
              </p:cNvSpPr>
              <p:nvPr/>
            </p:nvSpPr>
            <p:spPr bwMode="auto">
              <a:xfrm>
                <a:off x="5" y="7"/>
                <a:ext cx="2" cy="57"/>
              </a:xfrm>
              <a:prstGeom prst="rect">
                <a:avLst/>
              </a:prstGeom>
              <a:solidFill>
                <a:srgbClr val="7A8888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954" name="Freeform 884"/>
              <p:cNvSpPr>
                <a:spLocks/>
              </p:cNvSpPr>
              <p:nvPr/>
            </p:nvSpPr>
            <p:spPr bwMode="auto">
              <a:xfrm>
                <a:off x="6" y="7"/>
                <a:ext cx="1" cy="57"/>
              </a:xfrm>
              <a:custGeom>
                <a:avLst/>
                <a:gdLst>
                  <a:gd name="T0" fmla="*/ 1 w 1"/>
                  <a:gd name="T1" fmla="*/ 56 h 57"/>
                  <a:gd name="T2" fmla="*/ 0 w 1"/>
                  <a:gd name="T3" fmla="*/ 57 h 57"/>
                  <a:gd name="T4" fmla="*/ 0 w 1"/>
                  <a:gd name="T5" fmla="*/ 0 h 57"/>
                  <a:gd name="T6" fmla="*/ 1 w 1"/>
                  <a:gd name="T7" fmla="*/ 0 h 57"/>
                  <a:gd name="T8" fmla="*/ 1 w 1"/>
                  <a:gd name="T9" fmla="*/ 56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" h="57">
                    <a:moveTo>
                      <a:pt x="1" y="56"/>
                    </a:moveTo>
                    <a:lnTo>
                      <a:pt x="0" y="57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1" y="56"/>
                    </a:lnTo>
                    <a:close/>
                  </a:path>
                </a:pathLst>
              </a:custGeom>
              <a:solidFill>
                <a:srgbClr val="495152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955" name="Rectangle 885"/>
              <p:cNvSpPr>
                <a:spLocks noChangeArrowheads="1"/>
              </p:cNvSpPr>
              <p:nvPr/>
            </p:nvSpPr>
            <p:spPr bwMode="auto">
              <a:xfrm>
                <a:off x="7" y="7"/>
                <a:ext cx="45" cy="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956" name="Rectangle 886"/>
              <p:cNvSpPr>
                <a:spLocks noChangeArrowheads="1"/>
              </p:cNvSpPr>
              <p:nvPr/>
            </p:nvSpPr>
            <p:spPr bwMode="auto">
              <a:xfrm>
                <a:off x="42" y="4"/>
                <a:ext cx="11" cy="2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957" name="Freeform 887"/>
              <p:cNvSpPr>
                <a:spLocks/>
              </p:cNvSpPr>
              <p:nvPr/>
            </p:nvSpPr>
            <p:spPr bwMode="auto">
              <a:xfrm>
                <a:off x="42" y="4"/>
                <a:ext cx="11" cy="2"/>
              </a:xfrm>
              <a:custGeom>
                <a:avLst/>
                <a:gdLst>
                  <a:gd name="T0" fmla="*/ 1 w 11"/>
                  <a:gd name="T1" fmla="*/ 2 h 2"/>
                  <a:gd name="T2" fmla="*/ 11 w 11"/>
                  <a:gd name="T3" fmla="*/ 2 h 2"/>
                  <a:gd name="T4" fmla="*/ 11 w 11"/>
                  <a:gd name="T5" fmla="*/ 0 h 2"/>
                  <a:gd name="T6" fmla="*/ 1 w 11"/>
                  <a:gd name="T7" fmla="*/ 0 h 2"/>
                  <a:gd name="T8" fmla="*/ 1 w 11"/>
                  <a:gd name="T9" fmla="*/ 0 h 2"/>
                  <a:gd name="T10" fmla="*/ 1 w 11"/>
                  <a:gd name="T11" fmla="*/ 0 h 2"/>
                  <a:gd name="T12" fmla="*/ 1 w 11"/>
                  <a:gd name="T13" fmla="*/ 0 h 2"/>
                  <a:gd name="T14" fmla="*/ 1 w 11"/>
                  <a:gd name="T15" fmla="*/ 0 h 2"/>
                  <a:gd name="T16" fmla="*/ 1 w 11"/>
                  <a:gd name="T17" fmla="*/ 0 h 2"/>
                  <a:gd name="T18" fmla="*/ 1 w 11"/>
                  <a:gd name="T19" fmla="*/ 0 h 2"/>
                  <a:gd name="T20" fmla="*/ 1 w 11"/>
                  <a:gd name="T21" fmla="*/ 0 h 2"/>
                  <a:gd name="T22" fmla="*/ 0 w 11"/>
                  <a:gd name="T23" fmla="*/ 0 h 2"/>
                  <a:gd name="T24" fmla="*/ 0 w 11"/>
                  <a:gd name="T25" fmla="*/ 1 h 2"/>
                  <a:gd name="T26" fmla="*/ 0 w 11"/>
                  <a:gd name="T27" fmla="*/ 1 h 2"/>
                  <a:gd name="T28" fmla="*/ 0 w 11"/>
                  <a:gd name="T29" fmla="*/ 1 h 2"/>
                  <a:gd name="T30" fmla="*/ 0 w 11"/>
                  <a:gd name="T31" fmla="*/ 1 h 2"/>
                  <a:gd name="T32" fmla="*/ 0 w 11"/>
                  <a:gd name="T33" fmla="*/ 1 h 2"/>
                  <a:gd name="T34" fmla="*/ 1 w 11"/>
                  <a:gd name="T35" fmla="*/ 2 h 2"/>
                  <a:gd name="T36" fmla="*/ 1 w 11"/>
                  <a:gd name="T37" fmla="*/ 2 h 2"/>
                  <a:gd name="T38" fmla="*/ 1 w 11"/>
                  <a:gd name="T39" fmla="*/ 2 h 2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1" h="2">
                    <a:moveTo>
                      <a:pt x="1" y="2"/>
                    </a:moveTo>
                    <a:lnTo>
                      <a:pt x="11" y="2"/>
                    </a:lnTo>
                    <a:lnTo>
                      <a:pt x="11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F0EDE6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958" name="Rectangle 888"/>
              <p:cNvSpPr>
                <a:spLocks noChangeArrowheads="1"/>
              </p:cNvSpPr>
              <p:nvPr/>
            </p:nvSpPr>
            <p:spPr bwMode="auto">
              <a:xfrm>
                <a:off x="43" y="4"/>
                <a:ext cx="10" cy="2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959" name="Rectangle 889"/>
              <p:cNvSpPr>
                <a:spLocks noChangeArrowheads="1"/>
              </p:cNvSpPr>
              <p:nvPr/>
            </p:nvSpPr>
            <p:spPr bwMode="auto">
              <a:xfrm>
                <a:off x="8" y="32"/>
                <a:ext cx="43" cy="1"/>
              </a:xfrm>
              <a:prstGeom prst="rect">
                <a:avLst/>
              </a:prstGeom>
              <a:solidFill>
                <a:srgbClr val="282D2F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960" name="Freeform 890"/>
              <p:cNvSpPr>
                <a:spLocks/>
              </p:cNvSpPr>
              <p:nvPr/>
            </p:nvSpPr>
            <p:spPr bwMode="auto">
              <a:xfrm>
                <a:off x="39" y="7"/>
                <a:ext cx="4" cy="1"/>
              </a:xfrm>
              <a:custGeom>
                <a:avLst/>
                <a:gdLst>
                  <a:gd name="T0" fmla="*/ 4 w 4"/>
                  <a:gd name="T1" fmla="*/ 1 h 1"/>
                  <a:gd name="T2" fmla="*/ 4 w 4"/>
                  <a:gd name="T3" fmla="*/ 1 h 1"/>
                  <a:gd name="T4" fmla="*/ 4 w 4"/>
                  <a:gd name="T5" fmla="*/ 1 h 1"/>
                  <a:gd name="T6" fmla="*/ 4 w 4"/>
                  <a:gd name="T7" fmla="*/ 1 h 1"/>
                  <a:gd name="T8" fmla="*/ 4 w 4"/>
                  <a:gd name="T9" fmla="*/ 1 h 1"/>
                  <a:gd name="T10" fmla="*/ 4 w 4"/>
                  <a:gd name="T11" fmla="*/ 1 h 1"/>
                  <a:gd name="T12" fmla="*/ 4 w 4"/>
                  <a:gd name="T13" fmla="*/ 1 h 1"/>
                  <a:gd name="T14" fmla="*/ 4 w 4"/>
                  <a:gd name="T15" fmla="*/ 1 h 1"/>
                  <a:gd name="T16" fmla="*/ 4 w 4"/>
                  <a:gd name="T17" fmla="*/ 1 h 1"/>
                  <a:gd name="T18" fmla="*/ 4 w 4"/>
                  <a:gd name="T19" fmla="*/ 1 h 1"/>
                  <a:gd name="T20" fmla="*/ 4 w 4"/>
                  <a:gd name="T21" fmla="*/ 1 h 1"/>
                  <a:gd name="T22" fmla="*/ 4 w 4"/>
                  <a:gd name="T23" fmla="*/ 1 h 1"/>
                  <a:gd name="T24" fmla="*/ 4 w 4"/>
                  <a:gd name="T25" fmla="*/ 1 h 1"/>
                  <a:gd name="T26" fmla="*/ 4 w 4"/>
                  <a:gd name="T27" fmla="*/ 1 h 1"/>
                  <a:gd name="T28" fmla="*/ 4 w 4"/>
                  <a:gd name="T29" fmla="*/ 0 h 1"/>
                  <a:gd name="T30" fmla="*/ 4 w 4"/>
                  <a:gd name="T31" fmla="*/ 0 h 1"/>
                  <a:gd name="T32" fmla="*/ 0 w 4"/>
                  <a:gd name="T33" fmla="*/ 0 h 1"/>
                  <a:gd name="T34" fmla="*/ 0 w 4"/>
                  <a:gd name="T35" fmla="*/ 0 h 1"/>
                  <a:gd name="T36" fmla="*/ 0 w 4"/>
                  <a:gd name="T37" fmla="*/ 1 h 1"/>
                  <a:gd name="T38" fmla="*/ 0 w 4"/>
                  <a:gd name="T39" fmla="*/ 1 h 1"/>
                  <a:gd name="T40" fmla="*/ 0 w 4"/>
                  <a:gd name="T41" fmla="*/ 1 h 1"/>
                  <a:gd name="T42" fmla="*/ 0 w 4"/>
                  <a:gd name="T43" fmla="*/ 1 h 1"/>
                  <a:gd name="T44" fmla="*/ 0 w 4"/>
                  <a:gd name="T45" fmla="*/ 1 h 1"/>
                  <a:gd name="T46" fmla="*/ 0 w 4"/>
                  <a:gd name="T47" fmla="*/ 1 h 1"/>
                  <a:gd name="T48" fmla="*/ 0 w 4"/>
                  <a:gd name="T49" fmla="*/ 1 h 1"/>
                  <a:gd name="T50" fmla="*/ 0 w 4"/>
                  <a:gd name="T51" fmla="*/ 1 h 1"/>
                  <a:gd name="T52" fmla="*/ 0 w 4"/>
                  <a:gd name="T53" fmla="*/ 1 h 1"/>
                  <a:gd name="T54" fmla="*/ 0 w 4"/>
                  <a:gd name="T55" fmla="*/ 1 h 1"/>
                  <a:gd name="T56" fmla="*/ 0 w 4"/>
                  <a:gd name="T57" fmla="*/ 1 h 1"/>
                  <a:gd name="T58" fmla="*/ 0 w 4"/>
                  <a:gd name="T59" fmla="*/ 1 h 1"/>
                  <a:gd name="T60" fmla="*/ 0 w 4"/>
                  <a:gd name="T61" fmla="*/ 1 h 1"/>
                  <a:gd name="T62" fmla="*/ 0 w 4"/>
                  <a:gd name="T63" fmla="*/ 1 h 1"/>
                  <a:gd name="T64" fmla="*/ 0 w 4"/>
                  <a:gd name="T65" fmla="*/ 1 h 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4" h="1">
                    <a:moveTo>
                      <a:pt x="4" y="1"/>
                    </a:moveTo>
                    <a:lnTo>
                      <a:pt x="4" y="1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4" y="1"/>
                    </a:lnTo>
                    <a:close/>
                  </a:path>
                </a:pathLst>
              </a:custGeom>
              <a:solidFill>
                <a:srgbClr val="918F8A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961" name="Freeform 891"/>
              <p:cNvSpPr>
                <a:spLocks/>
              </p:cNvSpPr>
              <p:nvPr/>
            </p:nvSpPr>
            <p:spPr bwMode="auto">
              <a:xfrm>
                <a:off x="44" y="7"/>
                <a:ext cx="5" cy="1"/>
              </a:xfrm>
              <a:custGeom>
                <a:avLst/>
                <a:gdLst>
                  <a:gd name="T0" fmla="*/ 4 w 5"/>
                  <a:gd name="T1" fmla="*/ 1 h 1"/>
                  <a:gd name="T2" fmla="*/ 4 w 5"/>
                  <a:gd name="T3" fmla="*/ 1 h 1"/>
                  <a:gd name="T4" fmla="*/ 4 w 5"/>
                  <a:gd name="T5" fmla="*/ 1 h 1"/>
                  <a:gd name="T6" fmla="*/ 4 w 5"/>
                  <a:gd name="T7" fmla="*/ 1 h 1"/>
                  <a:gd name="T8" fmla="*/ 4 w 5"/>
                  <a:gd name="T9" fmla="*/ 1 h 1"/>
                  <a:gd name="T10" fmla="*/ 4 w 5"/>
                  <a:gd name="T11" fmla="*/ 1 h 1"/>
                  <a:gd name="T12" fmla="*/ 4 w 5"/>
                  <a:gd name="T13" fmla="*/ 1 h 1"/>
                  <a:gd name="T14" fmla="*/ 5 w 5"/>
                  <a:gd name="T15" fmla="*/ 1 h 1"/>
                  <a:gd name="T16" fmla="*/ 5 w 5"/>
                  <a:gd name="T17" fmla="*/ 1 h 1"/>
                  <a:gd name="T18" fmla="*/ 4 w 5"/>
                  <a:gd name="T19" fmla="*/ 1 h 1"/>
                  <a:gd name="T20" fmla="*/ 4 w 5"/>
                  <a:gd name="T21" fmla="*/ 1 h 1"/>
                  <a:gd name="T22" fmla="*/ 4 w 5"/>
                  <a:gd name="T23" fmla="*/ 1 h 1"/>
                  <a:gd name="T24" fmla="*/ 4 w 5"/>
                  <a:gd name="T25" fmla="*/ 1 h 1"/>
                  <a:gd name="T26" fmla="*/ 4 w 5"/>
                  <a:gd name="T27" fmla="*/ 1 h 1"/>
                  <a:gd name="T28" fmla="*/ 4 w 5"/>
                  <a:gd name="T29" fmla="*/ 0 h 1"/>
                  <a:gd name="T30" fmla="*/ 4 w 5"/>
                  <a:gd name="T31" fmla="*/ 0 h 1"/>
                  <a:gd name="T32" fmla="*/ 0 w 5"/>
                  <a:gd name="T33" fmla="*/ 0 h 1"/>
                  <a:gd name="T34" fmla="*/ 0 w 5"/>
                  <a:gd name="T35" fmla="*/ 0 h 1"/>
                  <a:gd name="T36" fmla="*/ 0 w 5"/>
                  <a:gd name="T37" fmla="*/ 1 h 1"/>
                  <a:gd name="T38" fmla="*/ 0 w 5"/>
                  <a:gd name="T39" fmla="*/ 1 h 1"/>
                  <a:gd name="T40" fmla="*/ 0 w 5"/>
                  <a:gd name="T41" fmla="*/ 1 h 1"/>
                  <a:gd name="T42" fmla="*/ 0 w 5"/>
                  <a:gd name="T43" fmla="*/ 1 h 1"/>
                  <a:gd name="T44" fmla="*/ 0 w 5"/>
                  <a:gd name="T45" fmla="*/ 1 h 1"/>
                  <a:gd name="T46" fmla="*/ 0 w 5"/>
                  <a:gd name="T47" fmla="*/ 1 h 1"/>
                  <a:gd name="T48" fmla="*/ 0 w 5"/>
                  <a:gd name="T49" fmla="*/ 1 h 1"/>
                  <a:gd name="T50" fmla="*/ 0 w 5"/>
                  <a:gd name="T51" fmla="*/ 1 h 1"/>
                  <a:gd name="T52" fmla="*/ 0 w 5"/>
                  <a:gd name="T53" fmla="*/ 1 h 1"/>
                  <a:gd name="T54" fmla="*/ 0 w 5"/>
                  <a:gd name="T55" fmla="*/ 1 h 1"/>
                  <a:gd name="T56" fmla="*/ 0 w 5"/>
                  <a:gd name="T57" fmla="*/ 1 h 1"/>
                  <a:gd name="T58" fmla="*/ 0 w 5"/>
                  <a:gd name="T59" fmla="*/ 1 h 1"/>
                  <a:gd name="T60" fmla="*/ 0 w 5"/>
                  <a:gd name="T61" fmla="*/ 1 h 1"/>
                  <a:gd name="T62" fmla="*/ 0 w 5"/>
                  <a:gd name="T63" fmla="*/ 1 h 1"/>
                  <a:gd name="T64" fmla="*/ 0 w 5"/>
                  <a:gd name="T65" fmla="*/ 1 h 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5" h="1">
                    <a:moveTo>
                      <a:pt x="4" y="1"/>
                    </a:moveTo>
                    <a:lnTo>
                      <a:pt x="4" y="1"/>
                    </a:lnTo>
                    <a:lnTo>
                      <a:pt x="5" y="1"/>
                    </a:lnTo>
                    <a:lnTo>
                      <a:pt x="4" y="1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4" y="1"/>
                    </a:lnTo>
                    <a:close/>
                  </a:path>
                </a:pathLst>
              </a:custGeom>
              <a:solidFill>
                <a:srgbClr val="918F8A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962" name="Freeform 892"/>
              <p:cNvSpPr>
                <a:spLocks/>
              </p:cNvSpPr>
              <p:nvPr/>
            </p:nvSpPr>
            <p:spPr bwMode="auto">
              <a:xfrm>
                <a:off x="9" y="33"/>
                <a:ext cx="5" cy="3"/>
              </a:xfrm>
              <a:custGeom>
                <a:avLst/>
                <a:gdLst>
                  <a:gd name="T0" fmla="*/ 3 w 5"/>
                  <a:gd name="T1" fmla="*/ 3 h 3"/>
                  <a:gd name="T2" fmla="*/ 3 w 5"/>
                  <a:gd name="T3" fmla="*/ 2 h 3"/>
                  <a:gd name="T4" fmla="*/ 4 w 5"/>
                  <a:gd name="T5" fmla="*/ 2 h 3"/>
                  <a:gd name="T6" fmla="*/ 4 w 5"/>
                  <a:gd name="T7" fmla="*/ 2 h 3"/>
                  <a:gd name="T8" fmla="*/ 4 w 5"/>
                  <a:gd name="T9" fmla="*/ 2 h 3"/>
                  <a:gd name="T10" fmla="*/ 4 w 5"/>
                  <a:gd name="T11" fmla="*/ 2 h 3"/>
                  <a:gd name="T12" fmla="*/ 5 w 5"/>
                  <a:gd name="T13" fmla="*/ 2 h 3"/>
                  <a:gd name="T14" fmla="*/ 5 w 5"/>
                  <a:gd name="T15" fmla="*/ 2 h 3"/>
                  <a:gd name="T16" fmla="*/ 5 w 5"/>
                  <a:gd name="T17" fmla="*/ 1 h 3"/>
                  <a:gd name="T18" fmla="*/ 5 w 5"/>
                  <a:gd name="T19" fmla="*/ 1 h 3"/>
                  <a:gd name="T20" fmla="*/ 4 w 5"/>
                  <a:gd name="T21" fmla="*/ 1 h 3"/>
                  <a:gd name="T22" fmla="*/ 4 w 5"/>
                  <a:gd name="T23" fmla="*/ 1 h 3"/>
                  <a:gd name="T24" fmla="*/ 4 w 5"/>
                  <a:gd name="T25" fmla="*/ 1 h 3"/>
                  <a:gd name="T26" fmla="*/ 4 w 5"/>
                  <a:gd name="T27" fmla="*/ 0 h 3"/>
                  <a:gd name="T28" fmla="*/ 3 w 5"/>
                  <a:gd name="T29" fmla="*/ 0 h 3"/>
                  <a:gd name="T30" fmla="*/ 3 w 5"/>
                  <a:gd name="T31" fmla="*/ 0 h 3"/>
                  <a:gd name="T32" fmla="*/ 2 w 5"/>
                  <a:gd name="T33" fmla="*/ 0 h 3"/>
                  <a:gd name="T34" fmla="*/ 2 w 5"/>
                  <a:gd name="T35" fmla="*/ 0 h 3"/>
                  <a:gd name="T36" fmla="*/ 2 w 5"/>
                  <a:gd name="T37" fmla="*/ 0 h 3"/>
                  <a:gd name="T38" fmla="*/ 1 w 5"/>
                  <a:gd name="T39" fmla="*/ 1 h 3"/>
                  <a:gd name="T40" fmla="*/ 1 w 5"/>
                  <a:gd name="T41" fmla="*/ 1 h 3"/>
                  <a:gd name="T42" fmla="*/ 1 w 5"/>
                  <a:gd name="T43" fmla="*/ 1 h 3"/>
                  <a:gd name="T44" fmla="*/ 0 w 5"/>
                  <a:gd name="T45" fmla="*/ 1 h 3"/>
                  <a:gd name="T46" fmla="*/ 0 w 5"/>
                  <a:gd name="T47" fmla="*/ 1 h 3"/>
                  <a:gd name="T48" fmla="*/ 0 w 5"/>
                  <a:gd name="T49" fmla="*/ 2 h 3"/>
                  <a:gd name="T50" fmla="*/ 0 w 5"/>
                  <a:gd name="T51" fmla="*/ 2 h 3"/>
                  <a:gd name="T52" fmla="*/ 1 w 5"/>
                  <a:gd name="T53" fmla="*/ 2 h 3"/>
                  <a:gd name="T54" fmla="*/ 1 w 5"/>
                  <a:gd name="T55" fmla="*/ 2 h 3"/>
                  <a:gd name="T56" fmla="*/ 1 w 5"/>
                  <a:gd name="T57" fmla="*/ 2 h 3"/>
                  <a:gd name="T58" fmla="*/ 2 w 5"/>
                  <a:gd name="T59" fmla="*/ 2 h 3"/>
                  <a:gd name="T60" fmla="*/ 2 w 5"/>
                  <a:gd name="T61" fmla="*/ 2 h 3"/>
                  <a:gd name="T62" fmla="*/ 2 w 5"/>
                  <a:gd name="T63" fmla="*/ 3 h 3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5" h="3">
                    <a:moveTo>
                      <a:pt x="3" y="3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2"/>
                    </a:lnTo>
                    <a:lnTo>
                      <a:pt x="5" y="2"/>
                    </a:lnTo>
                    <a:lnTo>
                      <a:pt x="5" y="1"/>
                    </a:lnTo>
                    <a:lnTo>
                      <a:pt x="4" y="1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2"/>
                    </a:lnTo>
                    <a:lnTo>
                      <a:pt x="1" y="2"/>
                    </a:lnTo>
                    <a:lnTo>
                      <a:pt x="2" y="2"/>
                    </a:lnTo>
                    <a:lnTo>
                      <a:pt x="2" y="3"/>
                    </a:lnTo>
                    <a:lnTo>
                      <a:pt x="3" y="3"/>
                    </a:lnTo>
                    <a:close/>
                  </a:path>
                </a:pathLst>
              </a:custGeom>
              <a:solidFill>
                <a:srgbClr val="918F8A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963" name="Rectangle 893"/>
              <p:cNvSpPr>
                <a:spLocks noChangeArrowheads="1"/>
              </p:cNvSpPr>
              <p:nvPr/>
            </p:nvSpPr>
            <p:spPr bwMode="auto">
              <a:xfrm>
                <a:off x="11" y="33"/>
                <a:ext cx="1" cy="2"/>
              </a:xfrm>
              <a:prstGeom prst="rect">
                <a:avLst/>
              </a:prstGeom>
              <a:solidFill>
                <a:srgbClr val="284046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964" name="Rectangle 894"/>
              <p:cNvSpPr>
                <a:spLocks noChangeArrowheads="1"/>
              </p:cNvSpPr>
              <p:nvPr/>
            </p:nvSpPr>
            <p:spPr bwMode="auto">
              <a:xfrm>
                <a:off x="18" y="69"/>
                <a:ext cx="4" cy="1"/>
              </a:xfrm>
              <a:prstGeom prst="rect">
                <a:avLst/>
              </a:prstGeom>
              <a:solidFill>
                <a:srgbClr val="4C4E4D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965" name="Rectangle 895"/>
              <p:cNvSpPr>
                <a:spLocks noChangeArrowheads="1"/>
              </p:cNvSpPr>
              <p:nvPr/>
            </p:nvSpPr>
            <p:spPr bwMode="auto">
              <a:xfrm>
                <a:off x="18" y="68"/>
                <a:ext cx="4" cy="1"/>
              </a:xfrm>
              <a:prstGeom prst="rect">
                <a:avLst/>
              </a:prstGeom>
              <a:solidFill>
                <a:srgbClr val="4C4E4D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966" name="Rectangle 896"/>
              <p:cNvSpPr>
                <a:spLocks noChangeArrowheads="1"/>
              </p:cNvSpPr>
              <p:nvPr/>
            </p:nvSpPr>
            <p:spPr bwMode="auto">
              <a:xfrm>
                <a:off x="18" y="70"/>
                <a:ext cx="4" cy="1"/>
              </a:xfrm>
              <a:prstGeom prst="rect">
                <a:avLst/>
              </a:prstGeom>
              <a:solidFill>
                <a:srgbClr val="4C4E4D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967" name="Rectangle 897"/>
              <p:cNvSpPr>
                <a:spLocks noChangeArrowheads="1"/>
              </p:cNvSpPr>
              <p:nvPr/>
            </p:nvSpPr>
            <p:spPr bwMode="auto">
              <a:xfrm>
                <a:off x="24" y="69"/>
                <a:ext cx="4" cy="1"/>
              </a:xfrm>
              <a:prstGeom prst="rect">
                <a:avLst/>
              </a:prstGeom>
              <a:solidFill>
                <a:srgbClr val="4C4E4D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968" name="Rectangle 898"/>
              <p:cNvSpPr>
                <a:spLocks noChangeArrowheads="1"/>
              </p:cNvSpPr>
              <p:nvPr/>
            </p:nvSpPr>
            <p:spPr bwMode="auto">
              <a:xfrm>
                <a:off x="24" y="68"/>
                <a:ext cx="4" cy="1"/>
              </a:xfrm>
              <a:prstGeom prst="rect">
                <a:avLst/>
              </a:prstGeom>
              <a:solidFill>
                <a:srgbClr val="4C4E4D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969" name="Rectangle 899"/>
              <p:cNvSpPr>
                <a:spLocks noChangeArrowheads="1"/>
              </p:cNvSpPr>
              <p:nvPr/>
            </p:nvSpPr>
            <p:spPr bwMode="auto">
              <a:xfrm>
                <a:off x="24" y="70"/>
                <a:ext cx="4" cy="1"/>
              </a:xfrm>
              <a:prstGeom prst="rect">
                <a:avLst/>
              </a:prstGeom>
              <a:solidFill>
                <a:srgbClr val="4C4E4D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970" name="Rectangle 900"/>
              <p:cNvSpPr>
                <a:spLocks noChangeArrowheads="1"/>
              </p:cNvSpPr>
              <p:nvPr/>
            </p:nvSpPr>
            <p:spPr bwMode="auto">
              <a:xfrm>
                <a:off x="36" y="69"/>
                <a:ext cx="5" cy="1"/>
              </a:xfrm>
              <a:prstGeom prst="rect">
                <a:avLst/>
              </a:prstGeom>
              <a:solidFill>
                <a:srgbClr val="4C4E4D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971" name="Rectangle 901"/>
              <p:cNvSpPr>
                <a:spLocks noChangeArrowheads="1"/>
              </p:cNvSpPr>
              <p:nvPr/>
            </p:nvSpPr>
            <p:spPr bwMode="auto">
              <a:xfrm>
                <a:off x="36" y="68"/>
                <a:ext cx="5" cy="1"/>
              </a:xfrm>
              <a:prstGeom prst="rect">
                <a:avLst/>
              </a:prstGeom>
              <a:solidFill>
                <a:srgbClr val="4C4E4D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972" name="Rectangle 902"/>
              <p:cNvSpPr>
                <a:spLocks noChangeArrowheads="1"/>
              </p:cNvSpPr>
              <p:nvPr/>
            </p:nvSpPr>
            <p:spPr bwMode="auto">
              <a:xfrm>
                <a:off x="36" y="70"/>
                <a:ext cx="5" cy="1"/>
              </a:xfrm>
              <a:prstGeom prst="rect">
                <a:avLst/>
              </a:prstGeom>
              <a:solidFill>
                <a:srgbClr val="4C4E4D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973" name="Rectangle 903"/>
              <p:cNvSpPr>
                <a:spLocks noChangeArrowheads="1"/>
              </p:cNvSpPr>
              <p:nvPr/>
            </p:nvSpPr>
            <p:spPr bwMode="auto">
              <a:xfrm>
                <a:off x="30" y="69"/>
                <a:ext cx="5" cy="1"/>
              </a:xfrm>
              <a:prstGeom prst="rect">
                <a:avLst/>
              </a:prstGeom>
              <a:solidFill>
                <a:srgbClr val="4C4E4D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974" name="Rectangle 904"/>
              <p:cNvSpPr>
                <a:spLocks noChangeArrowheads="1"/>
              </p:cNvSpPr>
              <p:nvPr/>
            </p:nvSpPr>
            <p:spPr bwMode="auto">
              <a:xfrm>
                <a:off x="30" y="68"/>
                <a:ext cx="5" cy="1"/>
              </a:xfrm>
              <a:prstGeom prst="rect">
                <a:avLst/>
              </a:prstGeom>
              <a:solidFill>
                <a:srgbClr val="4C4E4D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975" name="Rectangle 905"/>
              <p:cNvSpPr>
                <a:spLocks noChangeArrowheads="1"/>
              </p:cNvSpPr>
              <p:nvPr/>
            </p:nvSpPr>
            <p:spPr bwMode="auto">
              <a:xfrm>
                <a:off x="30" y="70"/>
                <a:ext cx="5" cy="1"/>
              </a:xfrm>
              <a:prstGeom prst="rect">
                <a:avLst/>
              </a:prstGeom>
              <a:solidFill>
                <a:srgbClr val="4C4E4D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976" name="Line 906"/>
              <p:cNvSpPr>
                <a:spLocks noChangeShapeType="1"/>
              </p:cNvSpPr>
              <p:nvPr/>
            </p:nvSpPr>
            <p:spPr bwMode="auto">
              <a:xfrm flipH="1">
                <a:off x="26" y="26"/>
                <a:ext cx="2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977" name="Freeform 907"/>
              <p:cNvSpPr>
                <a:spLocks/>
              </p:cNvSpPr>
              <p:nvPr/>
            </p:nvSpPr>
            <p:spPr bwMode="auto">
              <a:xfrm>
                <a:off x="8" y="24"/>
                <a:ext cx="18" cy="2"/>
              </a:xfrm>
              <a:custGeom>
                <a:avLst/>
                <a:gdLst>
                  <a:gd name="T0" fmla="*/ 18 w 18"/>
                  <a:gd name="T1" fmla="*/ 2 h 2"/>
                  <a:gd name="T2" fmla="*/ 18 w 18"/>
                  <a:gd name="T3" fmla="*/ 2 h 2"/>
                  <a:gd name="T4" fmla="*/ 18 w 18"/>
                  <a:gd name="T5" fmla="*/ 2 h 2"/>
                  <a:gd name="T6" fmla="*/ 17 w 18"/>
                  <a:gd name="T7" fmla="*/ 2 h 2"/>
                  <a:gd name="T8" fmla="*/ 17 w 18"/>
                  <a:gd name="T9" fmla="*/ 2 h 2"/>
                  <a:gd name="T10" fmla="*/ 16 w 18"/>
                  <a:gd name="T11" fmla="*/ 1 h 2"/>
                  <a:gd name="T12" fmla="*/ 15 w 18"/>
                  <a:gd name="T13" fmla="*/ 1 h 2"/>
                  <a:gd name="T14" fmla="*/ 14 w 18"/>
                  <a:gd name="T15" fmla="*/ 1 h 2"/>
                  <a:gd name="T16" fmla="*/ 13 w 18"/>
                  <a:gd name="T17" fmla="*/ 1 h 2"/>
                  <a:gd name="T18" fmla="*/ 12 w 18"/>
                  <a:gd name="T19" fmla="*/ 1 h 2"/>
                  <a:gd name="T20" fmla="*/ 11 w 18"/>
                  <a:gd name="T21" fmla="*/ 1 h 2"/>
                  <a:gd name="T22" fmla="*/ 9 w 18"/>
                  <a:gd name="T23" fmla="*/ 1 h 2"/>
                  <a:gd name="T24" fmla="*/ 8 w 18"/>
                  <a:gd name="T25" fmla="*/ 0 h 2"/>
                  <a:gd name="T26" fmla="*/ 6 w 18"/>
                  <a:gd name="T27" fmla="*/ 0 h 2"/>
                  <a:gd name="T28" fmla="*/ 4 w 18"/>
                  <a:gd name="T29" fmla="*/ 0 h 2"/>
                  <a:gd name="T30" fmla="*/ 2 w 18"/>
                  <a:gd name="T31" fmla="*/ 0 h 2"/>
                  <a:gd name="T32" fmla="*/ 0 w 18"/>
                  <a:gd name="T33" fmla="*/ 0 h 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8" h="2">
                    <a:moveTo>
                      <a:pt x="18" y="2"/>
                    </a:moveTo>
                    <a:lnTo>
                      <a:pt x="18" y="2"/>
                    </a:lnTo>
                    <a:lnTo>
                      <a:pt x="17" y="2"/>
                    </a:lnTo>
                    <a:lnTo>
                      <a:pt x="16" y="1"/>
                    </a:lnTo>
                    <a:lnTo>
                      <a:pt x="15" y="1"/>
                    </a:lnTo>
                    <a:lnTo>
                      <a:pt x="14" y="1"/>
                    </a:lnTo>
                    <a:lnTo>
                      <a:pt x="13" y="1"/>
                    </a:lnTo>
                    <a:lnTo>
                      <a:pt x="12" y="1"/>
                    </a:lnTo>
                    <a:lnTo>
                      <a:pt x="11" y="1"/>
                    </a:lnTo>
                    <a:lnTo>
                      <a:pt x="9" y="1"/>
                    </a:lnTo>
                    <a:lnTo>
                      <a:pt x="8" y="0"/>
                    </a:lnTo>
                    <a:lnTo>
                      <a:pt x="6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978" name="Freeform 908"/>
              <p:cNvSpPr>
                <a:spLocks/>
              </p:cNvSpPr>
              <p:nvPr/>
            </p:nvSpPr>
            <p:spPr bwMode="auto">
              <a:xfrm>
                <a:off x="26" y="26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979" name="Freeform 909"/>
              <p:cNvSpPr>
                <a:spLocks/>
              </p:cNvSpPr>
              <p:nvPr/>
            </p:nvSpPr>
            <p:spPr bwMode="auto">
              <a:xfrm>
                <a:off x="8" y="2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980" name="Line 910"/>
              <p:cNvSpPr>
                <a:spLocks noChangeShapeType="1"/>
              </p:cNvSpPr>
              <p:nvPr/>
            </p:nvSpPr>
            <p:spPr bwMode="auto">
              <a:xfrm>
                <a:off x="8" y="24"/>
                <a:ext cx="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981" name="Freeform 911"/>
              <p:cNvSpPr>
                <a:spLocks/>
              </p:cNvSpPr>
              <p:nvPr/>
            </p:nvSpPr>
            <p:spPr bwMode="auto">
              <a:xfrm>
                <a:off x="8" y="24"/>
                <a:ext cx="18" cy="2"/>
              </a:xfrm>
              <a:custGeom>
                <a:avLst/>
                <a:gdLst>
                  <a:gd name="T0" fmla="*/ 0 w 18"/>
                  <a:gd name="T1" fmla="*/ 0 h 2"/>
                  <a:gd name="T2" fmla="*/ 0 w 18"/>
                  <a:gd name="T3" fmla="*/ 0 h 2"/>
                  <a:gd name="T4" fmla="*/ 1 w 18"/>
                  <a:gd name="T5" fmla="*/ 0 h 2"/>
                  <a:gd name="T6" fmla="*/ 1 w 18"/>
                  <a:gd name="T7" fmla="*/ 0 h 2"/>
                  <a:gd name="T8" fmla="*/ 2 w 18"/>
                  <a:gd name="T9" fmla="*/ 0 h 2"/>
                  <a:gd name="T10" fmla="*/ 3 w 18"/>
                  <a:gd name="T11" fmla="*/ 0 h 2"/>
                  <a:gd name="T12" fmla="*/ 4 w 18"/>
                  <a:gd name="T13" fmla="*/ 0 h 2"/>
                  <a:gd name="T14" fmla="*/ 6 w 18"/>
                  <a:gd name="T15" fmla="*/ 0 h 2"/>
                  <a:gd name="T16" fmla="*/ 7 w 18"/>
                  <a:gd name="T17" fmla="*/ 0 h 2"/>
                  <a:gd name="T18" fmla="*/ 8 w 18"/>
                  <a:gd name="T19" fmla="*/ 0 h 2"/>
                  <a:gd name="T20" fmla="*/ 10 w 18"/>
                  <a:gd name="T21" fmla="*/ 0 h 2"/>
                  <a:gd name="T22" fmla="*/ 11 w 18"/>
                  <a:gd name="T23" fmla="*/ 0 h 2"/>
                  <a:gd name="T24" fmla="*/ 13 w 18"/>
                  <a:gd name="T25" fmla="*/ 1 h 2"/>
                  <a:gd name="T26" fmla="*/ 14 w 18"/>
                  <a:gd name="T27" fmla="*/ 1 h 2"/>
                  <a:gd name="T28" fmla="*/ 16 w 18"/>
                  <a:gd name="T29" fmla="*/ 1 h 2"/>
                  <a:gd name="T30" fmla="*/ 17 w 18"/>
                  <a:gd name="T31" fmla="*/ 1 h 2"/>
                  <a:gd name="T32" fmla="*/ 18 w 18"/>
                  <a:gd name="T33" fmla="*/ 2 h 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8" h="2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7" y="0"/>
                    </a:lnTo>
                    <a:lnTo>
                      <a:pt x="8" y="0"/>
                    </a:lnTo>
                    <a:lnTo>
                      <a:pt x="10" y="0"/>
                    </a:lnTo>
                    <a:lnTo>
                      <a:pt x="11" y="0"/>
                    </a:lnTo>
                    <a:lnTo>
                      <a:pt x="13" y="1"/>
                    </a:lnTo>
                    <a:lnTo>
                      <a:pt x="14" y="1"/>
                    </a:lnTo>
                    <a:lnTo>
                      <a:pt x="16" y="1"/>
                    </a:lnTo>
                    <a:lnTo>
                      <a:pt x="17" y="1"/>
                    </a:lnTo>
                    <a:lnTo>
                      <a:pt x="18" y="2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982" name="Freeform 912"/>
              <p:cNvSpPr>
                <a:spLocks/>
              </p:cNvSpPr>
              <p:nvPr/>
            </p:nvSpPr>
            <p:spPr bwMode="auto">
              <a:xfrm>
                <a:off x="8" y="2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983" name="Freeform 913"/>
              <p:cNvSpPr>
                <a:spLocks/>
              </p:cNvSpPr>
              <p:nvPr/>
            </p:nvSpPr>
            <p:spPr bwMode="auto">
              <a:xfrm>
                <a:off x="26" y="26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984" name="Freeform 914"/>
              <p:cNvSpPr>
                <a:spLocks/>
              </p:cNvSpPr>
              <p:nvPr/>
            </p:nvSpPr>
            <p:spPr bwMode="auto">
              <a:xfrm>
                <a:off x="26" y="26"/>
                <a:ext cx="25" cy="1"/>
              </a:xfrm>
              <a:custGeom>
                <a:avLst/>
                <a:gdLst>
                  <a:gd name="T0" fmla="*/ 0 w 25"/>
                  <a:gd name="T1" fmla="*/ 0 h 1"/>
                  <a:gd name="T2" fmla="*/ 25 w 25"/>
                  <a:gd name="T3" fmla="*/ 0 h 1"/>
                  <a:gd name="T4" fmla="*/ 25 w 25"/>
                  <a:gd name="T5" fmla="*/ 0 h 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5" h="1">
                    <a:moveTo>
                      <a:pt x="0" y="0"/>
                    </a:moveTo>
                    <a:lnTo>
                      <a:pt x="25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</p:grpSp>
        <p:grpSp>
          <p:nvGrpSpPr>
            <p:cNvPr id="2644" name="Group 915"/>
            <p:cNvGrpSpPr>
              <a:grpSpLocks/>
            </p:cNvGrpSpPr>
            <p:nvPr/>
          </p:nvGrpSpPr>
          <p:grpSpPr bwMode="auto">
            <a:xfrm>
              <a:off x="3230264" y="725364"/>
              <a:ext cx="477640" cy="111348"/>
              <a:chOff x="0" y="53"/>
              <a:chExt cx="324" cy="28"/>
            </a:xfrm>
          </p:grpSpPr>
          <p:sp>
            <p:nvSpPr>
              <p:cNvPr id="2645" name="Line 916"/>
              <p:cNvSpPr>
                <a:spLocks noChangeShapeType="1"/>
              </p:cNvSpPr>
              <p:nvPr/>
            </p:nvSpPr>
            <p:spPr bwMode="auto">
              <a:xfrm>
                <a:off x="142" y="53"/>
                <a:ext cx="101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646" name="Freeform 917"/>
              <p:cNvSpPr>
                <a:spLocks/>
              </p:cNvSpPr>
              <p:nvPr/>
            </p:nvSpPr>
            <p:spPr bwMode="auto">
              <a:xfrm>
                <a:off x="0" y="53"/>
                <a:ext cx="314" cy="28"/>
              </a:xfrm>
              <a:custGeom>
                <a:avLst/>
                <a:gdLst>
                  <a:gd name="T0" fmla="*/ 2147483647 w 31"/>
                  <a:gd name="T1" fmla="*/ 0 h 6"/>
                  <a:gd name="T2" fmla="*/ 0 w 31"/>
                  <a:gd name="T3" fmla="*/ 5154865 h 6"/>
                  <a:gd name="T4" fmla="*/ 0 w 31"/>
                  <a:gd name="T5" fmla="*/ 6310178 h 6"/>
                  <a:gd name="T6" fmla="*/ 2147483647 w 31"/>
                  <a:gd name="T7" fmla="*/ 6310178 h 6"/>
                  <a:gd name="T8" fmla="*/ 2147483647 w 31"/>
                  <a:gd name="T9" fmla="*/ 6310178 h 6"/>
                  <a:gd name="T10" fmla="*/ 2147483647 w 31"/>
                  <a:gd name="T11" fmla="*/ 6310178 h 6"/>
                  <a:gd name="T12" fmla="*/ 2147483647 w 31"/>
                  <a:gd name="T13" fmla="*/ 6310178 h 6"/>
                  <a:gd name="T14" fmla="*/ 2147483647 w 31"/>
                  <a:gd name="T15" fmla="*/ 6310178 h 6"/>
                  <a:gd name="T16" fmla="*/ 2147483647 w 31"/>
                  <a:gd name="T17" fmla="*/ 6310178 h 6"/>
                  <a:gd name="T18" fmla="*/ 2147483647 w 31"/>
                  <a:gd name="T19" fmla="*/ 6310178 h 6"/>
                  <a:gd name="T20" fmla="*/ 2147483647 w 31"/>
                  <a:gd name="T21" fmla="*/ 6310178 h 6"/>
                  <a:gd name="T22" fmla="*/ 2147483647 w 31"/>
                  <a:gd name="T23" fmla="*/ 6310178 h 6"/>
                  <a:gd name="T24" fmla="*/ 2147483647 w 31"/>
                  <a:gd name="T25" fmla="*/ 6310178 h 6"/>
                  <a:gd name="T26" fmla="*/ 2147483647 w 31"/>
                  <a:gd name="T27" fmla="*/ 6310178 h 6"/>
                  <a:gd name="T28" fmla="*/ 2147483647 w 31"/>
                  <a:gd name="T29" fmla="*/ 6310178 h 6"/>
                  <a:gd name="T30" fmla="*/ 2147483647 w 31"/>
                  <a:gd name="T31" fmla="*/ 6310178 h 6"/>
                  <a:gd name="T32" fmla="*/ 2147483647 w 31"/>
                  <a:gd name="T33" fmla="*/ 6310178 h 6"/>
                  <a:gd name="T34" fmla="*/ 2147483647 w 31"/>
                  <a:gd name="T35" fmla="*/ 6310178 h 6"/>
                  <a:gd name="T36" fmla="*/ 2147483647 w 31"/>
                  <a:gd name="T37" fmla="*/ 6310178 h 6"/>
                  <a:gd name="T38" fmla="*/ 2147483647 w 31"/>
                  <a:gd name="T39" fmla="*/ 6310178 h 6"/>
                  <a:gd name="T40" fmla="*/ 2147483647 w 31"/>
                  <a:gd name="T41" fmla="*/ 6310178 h 6"/>
                  <a:gd name="T42" fmla="*/ 2147483647 w 31"/>
                  <a:gd name="T43" fmla="*/ 6310178 h 6"/>
                  <a:gd name="T44" fmla="*/ 2147483647 w 31"/>
                  <a:gd name="T45" fmla="*/ 6310178 h 6"/>
                  <a:gd name="T46" fmla="*/ 2147483647 w 31"/>
                  <a:gd name="T47" fmla="*/ 6310178 h 6"/>
                  <a:gd name="T48" fmla="*/ 2147483647 w 31"/>
                  <a:gd name="T49" fmla="*/ 5154865 h 6"/>
                  <a:gd name="T50" fmla="*/ 2147483647 w 31"/>
                  <a:gd name="T51" fmla="*/ 0 h 6"/>
                  <a:gd name="T52" fmla="*/ 2147483647 w 31"/>
                  <a:gd name="T53" fmla="*/ 0 h 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31" h="6">
                    <a:moveTo>
                      <a:pt x="2" y="0"/>
                    </a:moveTo>
                    <a:lnTo>
                      <a:pt x="0" y="5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3" y="6"/>
                    </a:lnTo>
                    <a:lnTo>
                      <a:pt x="4" y="6"/>
                    </a:lnTo>
                    <a:lnTo>
                      <a:pt x="5" y="6"/>
                    </a:lnTo>
                    <a:lnTo>
                      <a:pt x="6" y="6"/>
                    </a:lnTo>
                    <a:lnTo>
                      <a:pt x="8" y="6"/>
                    </a:lnTo>
                    <a:lnTo>
                      <a:pt x="9" y="6"/>
                    </a:lnTo>
                    <a:lnTo>
                      <a:pt x="12" y="6"/>
                    </a:lnTo>
                    <a:lnTo>
                      <a:pt x="20" y="6"/>
                    </a:lnTo>
                    <a:lnTo>
                      <a:pt x="21" y="6"/>
                    </a:lnTo>
                    <a:lnTo>
                      <a:pt x="23" y="6"/>
                    </a:lnTo>
                    <a:lnTo>
                      <a:pt x="24" y="6"/>
                    </a:lnTo>
                    <a:lnTo>
                      <a:pt x="26" y="6"/>
                    </a:lnTo>
                    <a:lnTo>
                      <a:pt x="27" y="6"/>
                    </a:lnTo>
                    <a:lnTo>
                      <a:pt x="28" y="6"/>
                    </a:lnTo>
                    <a:lnTo>
                      <a:pt x="29" y="6"/>
                    </a:lnTo>
                    <a:lnTo>
                      <a:pt x="31" y="6"/>
                    </a:lnTo>
                    <a:lnTo>
                      <a:pt x="31" y="5"/>
                    </a:lnTo>
                    <a:lnTo>
                      <a:pt x="3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647" name="Freeform 918"/>
              <p:cNvSpPr>
                <a:spLocks/>
              </p:cNvSpPr>
              <p:nvPr/>
            </p:nvSpPr>
            <p:spPr bwMode="auto">
              <a:xfrm>
                <a:off x="0" y="53"/>
                <a:ext cx="314" cy="28"/>
              </a:xfrm>
              <a:custGeom>
                <a:avLst/>
                <a:gdLst>
                  <a:gd name="T0" fmla="*/ 2147483647 w 31"/>
                  <a:gd name="T1" fmla="*/ 0 h 6"/>
                  <a:gd name="T2" fmla="*/ 0 w 31"/>
                  <a:gd name="T3" fmla="*/ 5154865 h 6"/>
                  <a:gd name="T4" fmla="*/ 0 w 31"/>
                  <a:gd name="T5" fmla="*/ 6310178 h 6"/>
                  <a:gd name="T6" fmla="*/ 2147483647 w 31"/>
                  <a:gd name="T7" fmla="*/ 6310178 h 6"/>
                  <a:gd name="T8" fmla="*/ 2147483647 w 31"/>
                  <a:gd name="T9" fmla="*/ 6310178 h 6"/>
                  <a:gd name="T10" fmla="*/ 2147483647 w 31"/>
                  <a:gd name="T11" fmla="*/ 6310178 h 6"/>
                  <a:gd name="T12" fmla="*/ 2147483647 w 31"/>
                  <a:gd name="T13" fmla="*/ 6310178 h 6"/>
                  <a:gd name="T14" fmla="*/ 2147483647 w 31"/>
                  <a:gd name="T15" fmla="*/ 6310178 h 6"/>
                  <a:gd name="T16" fmla="*/ 2147483647 w 31"/>
                  <a:gd name="T17" fmla="*/ 6310178 h 6"/>
                  <a:gd name="T18" fmla="*/ 2147483647 w 31"/>
                  <a:gd name="T19" fmla="*/ 6310178 h 6"/>
                  <a:gd name="T20" fmla="*/ 2147483647 w 31"/>
                  <a:gd name="T21" fmla="*/ 6310178 h 6"/>
                  <a:gd name="T22" fmla="*/ 2147483647 w 31"/>
                  <a:gd name="T23" fmla="*/ 6310178 h 6"/>
                  <a:gd name="T24" fmla="*/ 2147483647 w 31"/>
                  <a:gd name="T25" fmla="*/ 6310178 h 6"/>
                  <a:gd name="T26" fmla="*/ 2147483647 w 31"/>
                  <a:gd name="T27" fmla="*/ 6310178 h 6"/>
                  <a:gd name="T28" fmla="*/ 2147483647 w 31"/>
                  <a:gd name="T29" fmla="*/ 6310178 h 6"/>
                  <a:gd name="T30" fmla="*/ 2147483647 w 31"/>
                  <a:gd name="T31" fmla="*/ 6310178 h 6"/>
                  <a:gd name="T32" fmla="*/ 2147483647 w 31"/>
                  <a:gd name="T33" fmla="*/ 6310178 h 6"/>
                  <a:gd name="T34" fmla="*/ 2147483647 w 31"/>
                  <a:gd name="T35" fmla="*/ 6310178 h 6"/>
                  <a:gd name="T36" fmla="*/ 2147483647 w 31"/>
                  <a:gd name="T37" fmla="*/ 6310178 h 6"/>
                  <a:gd name="T38" fmla="*/ 2147483647 w 31"/>
                  <a:gd name="T39" fmla="*/ 6310178 h 6"/>
                  <a:gd name="T40" fmla="*/ 2147483647 w 31"/>
                  <a:gd name="T41" fmla="*/ 6310178 h 6"/>
                  <a:gd name="T42" fmla="*/ 2147483647 w 31"/>
                  <a:gd name="T43" fmla="*/ 6310178 h 6"/>
                  <a:gd name="T44" fmla="*/ 2147483647 w 31"/>
                  <a:gd name="T45" fmla="*/ 6310178 h 6"/>
                  <a:gd name="T46" fmla="*/ 2147483647 w 31"/>
                  <a:gd name="T47" fmla="*/ 6310178 h 6"/>
                  <a:gd name="T48" fmla="*/ 2147483647 w 31"/>
                  <a:gd name="T49" fmla="*/ 5154865 h 6"/>
                  <a:gd name="T50" fmla="*/ 2147483647 w 31"/>
                  <a:gd name="T51" fmla="*/ 0 h 6"/>
                  <a:gd name="T52" fmla="*/ 2147483647 w 31"/>
                  <a:gd name="T53" fmla="*/ 0 h 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31" h="6">
                    <a:moveTo>
                      <a:pt x="2" y="0"/>
                    </a:moveTo>
                    <a:lnTo>
                      <a:pt x="0" y="5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3" y="6"/>
                    </a:lnTo>
                    <a:lnTo>
                      <a:pt x="4" y="6"/>
                    </a:lnTo>
                    <a:lnTo>
                      <a:pt x="5" y="6"/>
                    </a:lnTo>
                    <a:lnTo>
                      <a:pt x="6" y="6"/>
                    </a:lnTo>
                    <a:lnTo>
                      <a:pt x="8" y="6"/>
                    </a:lnTo>
                    <a:lnTo>
                      <a:pt x="9" y="6"/>
                    </a:lnTo>
                    <a:lnTo>
                      <a:pt x="12" y="6"/>
                    </a:lnTo>
                    <a:lnTo>
                      <a:pt x="20" y="6"/>
                    </a:lnTo>
                    <a:lnTo>
                      <a:pt x="21" y="6"/>
                    </a:lnTo>
                    <a:lnTo>
                      <a:pt x="23" y="6"/>
                    </a:lnTo>
                    <a:lnTo>
                      <a:pt x="24" y="6"/>
                    </a:lnTo>
                    <a:lnTo>
                      <a:pt x="26" y="6"/>
                    </a:lnTo>
                    <a:lnTo>
                      <a:pt x="27" y="6"/>
                    </a:lnTo>
                    <a:lnTo>
                      <a:pt x="28" y="6"/>
                    </a:lnTo>
                    <a:lnTo>
                      <a:pt x="29" y="6"/>
                    </a:lnTo>
                    <a:lnTo>
                      <a:pt x="31" y="6"/>
                    </a:lnTo>
                    <a:lnTo>
                      <a:pt x="31" y="5"/>
                    </a:lnTo>
                    <a:lnTo>
                      <a:pt x="30" y="0"/>
                    </a:lnTo>
                    <a:lnTo>
                      <a:pt x="2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648" name="Freeform 919"/>
              <p:cNvSpPr>
                <a:spLocks/>
              </p:cNvSpPr>
              <p:nvPr/>
            </p:nvSpPr>
            <p:spPr bwMode="auto">
              <a:xfrm>
                <a:off x="0" y="76"/>
                <a:ext cx="20" cy="5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1953125 h 1"/>
                  <a:gd name="T4" fmla="*/ 1000000000 w 2"/>
                  <a:gd name="T5" fmla="*/ 1953125 h 1"/>
                  <a:gd name="T6" fmla="*/ 1000000000 w 2"/>
                  <a:gd name="T7" fmla="*/ 1953125 h 1"/>
                  <a:gd name="T8" fmla="*/ 2000000000 w 2"/>
                  <a:gd name="T9" fmla="*/ 1953125 h 1"/>
                  <a:gd name="T10" fmla="*/ 2000000000 w 2"/>
                  <a:gd name="T11" fmla="*/ 0 h 1"/>
                  <a:gd name="T12" fmla="*/ 2000000000 w 2"/>
                  <a:gd name="T13" fmla="*/ 0 h 1"/>
                  <a:gd name="T14" fmla="*/ 2000000000 w 2"/>
                  <a:gd name="T15" fmla="*/ 0 h 1"/>
                  <a:gd name="T16" fmla="*/ 1000000000 w 2"/>
                  <a:gd name="T17" fmla="*/ 0 h 1"/>
                  <a:gd name="T18" fmla="*/ 1000000000 w 2"/>
                  <a:gd name="T19" fmla="*/ 0 h 1"/>
                  <a:gd name="T20" fmla="*/ 0 w 2"/>
                  <a:gd name="T21" fmla="*/ 0 h 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lnTo>
                      <a:pt x="0" y="1"/>
                    </a:lnTo>
                    <a:lnTo>
                      <a:pt x="1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649" name="Freeform 920"/>
              <p:cNvSpPr>
                <a:spLocks/>
              </p:cNvSpPr>
              <p:nvPr/>
            </p:nvSpPr>
            <p:spPr bwMode="auto">
              <a:xfrm>
                <a:off x="20" y="76"/>
                <a:ext cx="21" cy="5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1953125 h 1"/>
                  <a:gd name="T4" fmla="*/ 0 w 2"/>
                  <a:gd name="T5" fmla="*/ 1953125 h 1"/>
                  <a:gd name="T6" fmla="*/ 0 w 2"/>
                  <a:gd name="T7" fmla="*/ 1953125 h 1"/>
                  <a:gd name="T8" fmla="*/ 2147483647 w 2"/>
                  <a:gd name="T9" fmla="*/ 1953125 h 1"/>
                  <a:gd name="T10" fmla="*/ 2147483647 w 2"/>
                  <a:gd name="T11" fmla="*/ 1953125 h 1"/>
                  <a:gd name="T12" fmla="*/ 2147483647 w 2"/>
                  <a:gd name="T13" fmla="*/ 0 h 1"/>
                  <a:gd name="T14" fmla="*/ 1632243207 w 2"/>
                  <a:gd name="T15" fmla="*/ 0 h 1"/>
                  <a:gd name="T16" fmla="*/ 1632243207 w 2"/>
                  <a:gd name="T17" fmla="*/ 0 h 1"/>
                  <a:gd name="T18" fmla="*/ 0 w 2"/>
                  <a:gd name="T19" fmla="*/ 0 h 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lnTo>
                      <a:pt x="0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650" name="Freeform 921"/>
              <p:cNvSpPr>
                <a:spLocks/>
              </p:cNvSpPr>
              <p:nvPr/>
            </p:nvSpPr>
            <p:spPr bwMode="auto">
              <a:xfrm>
                <a:off x="41" y="76"/>
                <a:ext cx="20" cy="5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1953125 h 1"/>
                  <a:gd name="T4" fmla="*/ 0 w 2"/>
                  <a:gd name="T5" fmla="*/ 1953125 h 1"/>
                  <a:gd name="T6" fmla="*/ 0 w 2"/>
                  <a:gd name="T7" fmla="*/ 1953125 h 1"/>
                  <a:gd name="T8" fmla="*/ 2000000000 w 2"/>
                  <a:gd name="T9" fmla="*/ 1953125 h 1"/>
                  <a:gd name="T10" fmla="*/ 2000000000 w 2"/>
                  <a:gd name="T11" fmla="*/ 1953125 h 1"/>
                  <a:gd name="T12" fmla="*/ 2000000000 w 2"/>
                  <a:gd name="T13" fmla="*/ 1953125 h 1"/>
                  <a:gd name="T14" fmla="*/ 2000000000 w 2"/>
                  <a:gd name="T15" fmla="*/ 0 h 1"/>
                  <a:gd name="T16" fmla="*/ 1000000000 w 2"/>
                  <a:gd name="T17" fmla="*/ 0 h 1"/>
                  <a:gd name="T18" fmla="*/ 1000000000 w 2"/>
                  <a:gd name="T19" fmla="*/ 0 h 1"/>
                  <a:gd name="T20" fmla="*/ 0 w 2"/>
                  <a:gd name="T21" fmla="*/ 0 h 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lnTo>
                      <a:pt x="0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651" name="Freeform 922"/>
              <p:cNvSpPr>
                <a:spLocks/>
              </p:cNvSpPr>
              <p:nvPr/>
            </p:nvSpPr>
            <p:spPr bwMode="auto">
              <a:xfrm>
                <a:off x="61" y="76"/>
                <a:ext cx="30" cy="5"/>
              </a:xfrm>
              <a:custGeom>
                <a:avLst/>
                <a:gdLst>
                  <a:gd name="T0" fmla="*/ 0 w 3"/>
                  <a:gd name="T1" fmla="*/ 0 h 1"/>
                  <a:gd name="T2" fmla="*/ 0 w 3"/>
                  <a:gd name="T3" fmla="*/ 1953125 h 1"/>
                  <a:gd name="T4" fmla="*/ 2147483647 w 3"/>
                  <a:gd name="T5" fmla="*/ 1953125 h 1"/>
                  <a:gd name="T6" fmla="*/ 2147483647 w 3"/>
                  <a:gd name="T7" fmla="*/ 1953125 h 1"/>
                  <a:gd name="T8" fmla="*/ 2147483647 w 3"/>
                  <a:gd name="T9" fmla="*/ 1953125 h 1"/>
                  <a:gd name="T10" fmla="*/ 2147483647 w 3"/>
                  <a:gd name="T11" fmla="*/ 0 h 1"/>
                  <a:gd name="T12" fmla="*/ 1000000000 w 3"/>
                  <a:gd name="T13" fmla="*/ 0 h 1"/>
                  <a:gd name="T14" fmla="*/ 0 w 3"/>
                  <a:gd name="T15" fmla="*/ 0 h 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lnTo>
                      <a:pt x="0" y="1"/>
                    </a:lnTo>
                    <a:lnTo>
                      <a:pt x="3" y="1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652" name="Freeform 923"/>
              <p:cNvSpPr>
                <a:spLocks/>
              </p:cNvSpPr>
              <p:nvPr/>
            </p:nvSpPr>
            <p:spPr bwMode="auto">
              <a:xfrm>
                <a:off x="81" y="76"/>
                <a:ext cx="30" cy="5"/>
              </a:xfrm>
              <a:custGeom>
                <a:avLst/>
                <a:gdLst>
                  <a:gd name="T0" fmla="*/ 0 w 3"/>
                  <a:gd name="T1" fmla="*/ 0 h 1"/>
                  <a:gd name="T2" fmla="*/ 0 w 3"/>
                  <a:gd name="T3" fmla="*/ 1953125 h 1"/>
                  <a:gd name="T4" fmla="*/ 1000000000 w 3"/>
                  <a:gd name="T5" fmla="*/ 1953125 h 1"/>
                  <a:gd name="T6" fmla="*/ 1000000000 w 3"/>
                  <a:gd name="T7" fmla="*/ 1953125 h 1"/>
                  <a:gd name="T8" fmla="*/ 2147483647 w 3"/>
                  <a:gd name="T9" fmla="*/ 1953125 h 1"/>
                  <a:gd name="T10" fmla="*/ 2147483647 w 3"/>
                  <a:gd name="T11" fmla="*/ 0 h 1"/>
                  <a:gd name="T12" fmla="*/ 1000000000 w 3"/>
                  <a:gd name="T13" fmla="*/ 0 h 1"/>
                  <a:gd name="T14" fmla="*/ 1000000000 w 3"/>
                  <a:gd name="T15" fmla="*/ 0 h 1"/>
                  <a:gd name="T16" fmla="*/ 0 w 3"/>
                  <a:gd name="T17" fmla="*/ 0 h 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lnTo>
                      <a:pt x="0" y="1"/>
                    </a:lnTo>
                    <a:lnTo>
                      <a:pt x="1" y="1"/>
                    </a:lnTo>
                    <a:lnTo>
                      <a:pt x="3" y="1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653" name="Freeform 924"/>
              <p:cNvSpPr>
                <a:spLocks/>
              </p:cNvSpPr>
              <p:nvPr/>
            </p:nvSpPr>
            <p:spPr bwMode="auto">
              <a:xfrm>
                <a:off x="111" y="76"/>
                <a:ext cx="21" cy="5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1953125 h 1"/>
                  <a:gd name="T4" fmla="*/ 1632243207 w 2"/>
                  <a:gd name="T5" fmla="*/ 1953125 h 1"/>
                  <a:gd name="T6" fmla="*/ 1632243207 w 2"/>
                  <a:gd name="T7" fmla="*/ 1953125 h 1"/>
                  <a:gd name="T8" fmla="*/ 2147483647 w 2"/>
                  <a:gd name="T9" fmla="*/ 1953125 h 1"/>
                  <a:gd name="T10" fmla="*/ 2147483647 w 2"/>
                  <a:gd name="T11" fmla="*/ 0 h 1"/>
                  <a:gd name="T12" fmla="*/ 1632243207 w 2"/>
                  <a:gd name="T13" fmla="*/ 0 h 1"/>
                  <a:gd name="T14" fmla="*/ 1632243207 w 2"/>
                  <a:gd name="T15" fmla="*/ 0 h 1"/>
                  <a:gd name="T16" fmla="*/ 0 w 2"/>
                  <a:gd name="T17" fmla="*/ 0 h 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lnTo>
                      <a:pt x="0" y="1"/>
                    </a:lnTo>
                    <a:lnTo>
                      <a:pt x="1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654" name="Rectangle 925"/>
              <p:cNvSpPr>
                <a:spLocks noChangeArrowheads="1"/>
              </p:cNvSpPr>
              <p:nvPr/>
            </p:nvSpPr>
            <p:spPr bwMode="auto">
              <a:xfrm>
                <a:off x="132" y="76"/>
                <a:ext cx="20" cy="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655" name="Rectangle 926"/>
              <p:cNvSpPr>
                <a:spLocks noChangeArrowheads="1"/>
              </p:cNvSpPr>
              <p:nvPr/>
            </p:nvSpPr>
            <p:spPr bwMode="auto">
              <a:xfrm>
                <a:off x="152" y="76"/>
                <a:ext cx="20" cy="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656" name="Rectangle 927"/>
              <p:cNvSpPr>
                <a:spLocks noChangeArrowheads="1"/>
              </p:cNvSpPr>
              <p:nvPr/>
            </p:nvSpPr>
            <p:spPr bwMode="auto">
              <a:xfrm>
                <a:off x="172" y="76"/>
                <a:ext cx="20" cy="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657" name="Freeform 928"/>
              <p:cNvSpPr>
                <a:spLocks/>
              </p:cNvSpPr>
              <p:nvPr/>
            </p:nvSpPr>
            <p:spPr bwMode="auto">
              <a:xfrm>
                <a:off x="192" y="76"/>
                <a:ext cx="21" cy="5"/>
              </a:xfrm>
              <a:custGeom>
                <a:avLst/>
                <a:gdLst>
                  <a:gd name="T0" fmla="*/ 1632243207 w 2"/>
                  <a:gd name="T1" fmla="*/ 0 h 1"/>
                  <a:gd name="T2" fmla="*/ 1632243207 w 2"/>
                  <a:gd name="T3" fmla="*/ 0 h 1"/>
                  <a:gd name="T4" fmla="*/ 0 w 2"/>
                  <a:gd name="T5" fmla="*/ 0 h 1"/>
                  <a:gd name="T6" fmla="*/ 0 w 2"/>
                  <a:gd name="T7" fmla="*/ 1953125 h 1"/>
                  <a:gd name="T8" fmla="*/ 1632243207 w 2"/>
                  <a:gd name="T9" fmla="*/ 1953125 h 1"/>
                  <a:gd name="T10" fmla="*/ 1632243207 w 2"/>
                  <a:gd name="T11" fmla="*/ 1953125 h 1"/>
                  <a:gd name="T12" fmla="*/ 2147483647 w 2"/>
                  <a:gd name="T13" fmla="*/ 1953125 h 1"/>
                  <a:gd name="T14" fmla="*/ 2147483647 w 2"/>
                  <a:gd name="T15" fmla="*/ 0 h 1"/>
                  <a:gd name="T16" fmla="*/ 1632243207 w 2"/>
                  <a:gd name="T17" fmla="*/ 0 h 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658" name="Freeform 929"/>
              <p:cNvSpPr>
                <a:spLocks/>
              </p:cNvSpPr>
              <p:nvPr/>
            </p:nvSpPr>
            <p:spPr bwMode="auto">
              <a:xfrm>
                <a:off x="213" y="76"/>
                <a:ext cx="20" cy="5"/>
              </a:xfrm>
              <a:custGeom>
                <a:avLst/>
                <a:gdLst>
                  <a:gd name="T0" fmla="*/ 2000000000 w 2"/>
                  <a:gd name="T1" fmla="*/ 0 h 1"/>
                  <a:gd name="T2" fmla="*/ 2000000000 w 2"/>
                  <a:gd name="T3" fmla="*/ 0 h 1"/>
                  <a:gd name="T4" fmla="*/ 0 w 2"/>
                  <a:gd name="T5" fmla="*/ 0 h 1"/>
                  <a:gd name="T6" fmla="*/ 0 w 2"/>
                  <a:gd name="T7" fmla="*/ 1953125 h 1"/>
                  <a:gd name="T8" fmla="*/ 2000000000 w 2"/>
                  <a:gd name="T9" fmla="*/ 1953125 h 1"/>
                  <a:gd name="T10" fmla="*/ 2000000000 w 2"/>
                  <a:gd name="T11" fmla="*/ 0 h 1"/>
                  <a:gd name="T12" fmla="*/ 2000000000 w 2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659" name="Freeform 930"/>
              <p:cNvSpPr>
                <a:spLocks/>
              </p:cNvSpPr>
              <p:nvPr/>
            </p:nvSpPr>
            <p:spPr bwMode="auto">
              <a:xfrm>
                <a:off x="233" y="76"/>
                <a:ext cx="20" cy="5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1953125 h 1"/>
                  <a:gd name="T4" fmla="*/ 0 w 2"/>
                  <a:gd name="T5" fmla="*/ 1953125 h 1"/>
                  <a:gd name="T6" fmla="*/ 0 w 2"/>
                  <a:gd name="T7" fmla="*/ 1953125 h 1"/>
                  <a:gd name="T8" fmla="*/ 2000000000 w 2"/>
                  <a:gd name="T9" fmla="*/ 1953125 h 1"/>
                  <a:gd name="T10" fmla="*/ 2000000000 w 2"/>
                  <a:gd name="T11" fmla="*/ 0 h 1"/>
                  <a:gd name="T12" fmla="*/ 0 w 2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lnTo>
                      <a:pt x="0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660" name="Freeform 931"/>
              <p:cNvSpPr>
                <a:spLocks/>
              </p:cNvSpPr>
              <p:nvPr/>
            </p:nvSpPr>
            <p:spPr bwMode="auto">
              <a:xfrm>
                <a:off x="253" y="76"/>
                <a:ext cx="31" cy="5"/>
              </a:xfrm>
              <a:custGeom>
                <a:avLst/>
                <a:gdLst>
                  <a:gd name="T0" fmla="*/ 2147483647 w 3"/>
                  <a:gd name="T1" fmla="*/ 0 h 1"/>
                  <a:gd name="T2" fmla="*/ 2147483647 w 3"/>
                  <a:gd name="T3" fmla="*/ 0 h 1"/>
                  <a:gd name="T4" fmla="*/ 0 w 3"/>
                  <a:gd name="T5" fmla="*/ 0 h 1"/>
                  <a:gd name="T6" fmla="*/ 0 w 3"/>
                  <a:gd name="T7" fmla="*/ 1953125 h 1"/>
                  <a:gd name="T8" fmla="*/ 1295381128 w 3"/>
                  <a:gd name="T9" fmla="*/ 1953125 h 1"/>
                  <a:gd name="T10" fmla="*/ 1295381128 w 3"/>
                  <a:gd name="T11" fmla="*/ 1953125 h 1"/>
                  <a:gd name="T12" fmla="*/ 2147483647 w 3"/>
                  <a:gd name="T13" fmla="*/ 1953125 h 1"/>
                  <a:gd name="T14" fmla="*/ 2147483647 w 3"/>
                  <a:gd name="T15" fmla="*/ 0 h 1"/>
                  <a:gd name="T16" fmla="*/ 2147483647 w 3"/>
                  <a:gd name="T17" fmla="*/ 0 h 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3" y="1"/>
                    </a:lnTo>
                    <a:lnTo>
                      <a:pt x="3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661" name="Freeform 932"/>
              <p:cNvSpPr>
                <a:spLocks/>
              </p:cNvSpPr>
              <p:nvPr/>
            </p:nvSpPr>
            <p:spPr bwMode="auto">
              <a:xfrm>
                <a:off x="273" y="76"/>
                <a:ext cx="31" cy="5"/>
              </a:xfrm>
              <a:custGeom>
                <a:avLst/>
                <a:gdLst>
                  <a:gd name="T0" fmla="*/ 2147483647 w 3"/>
                  <a:gd name="T1" fmla="*/ 0 h 1"/>
                  <a:gd name="T2" fmla="*/ 2147483647 w 3"/>
                  <a:gd name="T3" fmla="*/ 0 h 1"/>
                  <a:gd name="T4" fmla="*/ 0 w 3"/>
                  <a:gd name="T5" fmla="*/ 0 h 1"/>
                  <a:gd name="T6" fmla="*/ 0 w 3"/>
                  <a:gd name="T7" fmla="*/ 1953125 h 1"/>
                  <a:gd name="T8" fmla="*/ 1295381128 w 3"/>
                  <a:gd name="T9" fmla="*/ 1953125 h 1"/>
                  <a:gd name="T10" fmla="*/ 1295381128 w 3"/>
                  <a:gd name="T11" fmla="*/ 1953125 h 1"/>
                  <a:gd name="T12" fmla="*/ 2147483647 w 3"/>
                  <a:gd name="T13" fmla="*/ 1953125 h 1"/>
                  <a:gd name="T14" fmla="*/ 2147483647 w 3"/>
                  <a:gd name="T15" fmla="*/ 1953125 h 1"/>
                  <a:gd name="T16" fmla="*/ 2147483647 w 3"/>
                  <a:gd name="T17" fmla="*/ 1953125 h 1"/>
                  <a:gd name="T18" fmla="*/ 2147483647 w 3"/>
                  <a:gd name="T19" fmla="*/ 0 h 1"/>
                  <a:gd name="T20" fmla="*/ 2147483647 w 3"/>
                  <a:gd name="T21" fmla="*/ 0 h 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2" y="1"/>
                    </a:lnTo>
                    <a:lnTo>
                      <a:pt x="3" y="1"/>
                    </a:lnTo>
                    <a:lnTo>
                      <a:pt x="3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662" name="Freeform 933"/>
              <p:cNvSpPr>
                <a:spLocks/>
              </p:cNvSpPr>
              <p:nvPr/>
            </p:nvSpPr>
            <p:spPr bwMode="auto">
              <a:xfrm>
                <a:off x="294" y="76"/>
                <a:ext cx="30" cy="5"/>
              </a:xfrm>
              <a:custGeom>
                <a:avLst/>
                <a:gdLst>
                  <a:gd name="T0" fmla="*/ 2000000000 w 3"/>
                  <a:gd name="T1" fmla="*/ 0 h 1"/>
                  <a:gd name="T2" fmla="*/ 2000000000 w 3"/>
                  <a:gd name="T3" fmla="*/ 0 h 1"/>
                  <a:gd name="T4" fmla="*/ 0 w 3"/>
                  <a:gd name="T5" fmla="*/ 0 h 1"/>
                  <a:gd name="T6" fmla="*/ 0 w 3"/>
                  <a:gd name="T7" fmla="*/ 1953125 h 1"/>
                  <a:gd name="T8" fmla="*/ 2000000000 w 3"/>
                  <a:gd name="T9" fmla="*/ 1953125 h 1"/>
                  <a:gd name="T10" fmla="*/ 2000000000 w 3"/>
                  <a:gd name="T11" fmla="*/ 1953125 h 1"/>
                  <a:gd name="T12" fmla="*/ 2147483647 w 3"/>
                  <a:gd name="T13" fmla="*/ 1953125 h 1"/>
                  <a:gd name="T14" fmla="*/ 2147483647 w 3"/>
                  <a:gd name="T15" fmla="*/ 0 h 1"/>
                  <a:gd name="T16" fmla="*/ 2000000000 w 3"/>
                  <a:gd name="T17" fmla="*/ 0 h 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3" y="1"/>
                    </a:lnTo>
                    <a:lnTo>
                      <a:pt x="3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663" name="Freeform 934"/>
              <p:cNvSpPr>
                <a:spLocks/>
              </p:cNvSpPr>
              <p:nvPr/>
            </p:nvSpPr>
            <p:spPr bwMode="auto">
              <a:xfrm>
                <a:off x="0" y="76"/>
                <a:ext cx="314" cy="5"/>
              </a:xfrm>
              <a:custGeom>
                <a:avLst/>
                <a:gdLst>
                  <a:gd name="T0" fmla="*/ 0 w 31"/>
                  <a:gd name="T1" fmla="*/ 0 h 1"/>
                  <a:gd name="T2" fmla="*/ 0 w 31"/>
                  <a:gd name="T3" fmla="*/ 1953125 h 1"/>
                  <a:gd name="T4" fmla="*/ 2147483647 w 31"/>
                  <a:gd name="T5" fmla="*/ 1953125 h 1"/>
                  <a:gd name="T6" fmla="*/ 2147483647 w 31"/>
                  <a:gd name="T7" fmla="*/ 1953125 h 1"/>
                  <a:gd name="T8" fmla="*/ 2147483647 w 31"/>
                  <a:gd name="T9" fmla="*/ 1953125 h 1"/>
                  <a:gd name="T10" fmla="*/ 2147483647 w 31"/>
                  <a:gd name="T11" fmla="*/ 1953125 h 1"/>
                  <a:gd name="T12" fmla="*/ 2147483647 w 31"/>
                  <a:gd name="T13" fmla="*/ 1953125 h 1"/>
                  <a:gd name="T14" fmla="*/ 2147483647 w 31"/>
                  <a:gd name="T15" fmla="*/ 1953125 h 1"/>
                  <a:gd name="T16" fmla="*/ 2147483647 w 31"/>
                  <a:gd name="T17" fmla="*/ 1953125 h 1"/>
                  <a:gd name="T18" fmla="*/ 2147483647 w 31"/>
                  <a:gd name="T19" fmla="*/ 1953125 h 1"/>
                  <a:gd name="T20" fmla="*/ 2147483647 w 31"/>
                  <a:gd name="T21" fmla="*/ 1953125 h 1"/>
                  <a:gd name="T22" fmla="*/ 2147483647 w 31"/>
                  <a:gd name="T23" fmla="*/ 1953125 h 1"/>
                  <a:gd name="T24" fmla="*/ 2147483647 w 31"/>
                  <a:gd name="T25" fmla="*/ 1953125 h 1"/>
                  <a:gd name="T26" fmla="*/ 2147483647 w 31"/>
                  <a:gd name="T27" fmla="*/ 1953125 h 1"/>
                  <a:gd name="T28" fmla="*/ 2147483647 w 31"/>
                  <a:gd name="T29" fmla="*/ 1953125 h 1"/>
                  <a:gd name="T30" fmla="*/ 2147483647 w 31"/>
                  <a:gd name="T31" fmla="*/ 1953125 h 1"/>
                  <a:gd name="T32" fmla="*/ 2147483647 w 31"/>
                  <a:gd name="T33" fmla="*/ 1953125 h 1"/>
                  <a:gd name="T34" fmla="*/ 2147483647 w 31"/>
                  <a:gd name="T35" fmla="*/ 1953125 h 1"/>
                  <a:gd name="T36" fmla="*/ 2147483647 w 31"/>
                  <a:gd name="T37" fmla="*/ 1953125 h 1"/>
                  <a:gd name="T38" fmla="*/ 2147483647 w 31"/>
                  <a:gd name="T39" fmla="*/ 1953125 h 1"/>
                  <a:gd name="T40" fmla="*/ 2147483647 w 31"/>
                  <a:gd name="T41" fmla="*/ 1953125 h 1"/>
                  <a:gd name="T42" fmla="*/ 2147483647 w 31"/>
                  <a:gd name="T43" fmla="*/ 1953125 h 1"/>
                  <a:gd name="T44" fmla="*/ 2147483647 w 31"/>
                  <a:gd name="T45" fmla="*/ 1953125 h 1"/>
                  <a:gd name="T46" fmla="*/ 2147483647 w 31"/>
                  <a:gd name="T47" fmla="*/ 0 h 1"/>
                  <a:gd name="T48" fmla="*/ 2147483647 w 31"/>
                  <a:gd name="T49" fmla="*/ 0 h 1"/>
                  <a:gd name="T50" fmla="*/ 2147483647 w 31"/>
                  <a:gd name="T51" fmla="*/ 0 h 1"/>
                  <a:gd name="T52" fmla="*/ 2147483647 w 31"/>
                  <a:gd name="T53" fmla="*/ 0 h 1"/>
                  <a:gd name="T54" fmla="*/ 2147483647 w 31"/>
                  <a:gd name="T55" fmla="*/ 0 h 1"/>
                  <a:gd name="T56" fmla="*/ 2147483647 w 31"/>
                  <a:gd name="T57" fmla="*/ 0 h 1"/>
                  <a:gd name="T58" fmla="*/ 2147483647 w 31"/>
                  <a:gd name="T59" fmla="*/ 0 h 1"/>
                  <a:gd name="T60" fmla="*/ 2147483647 w 31"/>
                  <a:gd name="T61" fmla="*/ 0 h 1"/>
                  <a:gd name="T62" fmla="*/ 2147483647 w 31"/>
                  <a:gd name="T63" fmla="*/ 0 h 1"/>
                  <a:gd name="T64" fmla="*/ 2147483647 w 31"/>
                  <a:gd name="T65" fmla="*/ 0 h 1"/>
                  <a:gd name="T66" fmla="*/ 2147483647 w 31"/>
                  <a:gd name="T67" fmla="*/ 0 h 1"/>
                  <a:gd name="T68" fmla="*/ 2147483647 w 31"/>
                  <a:gd name="T69" fmla="*/ 0 h 1"/>
                  <a:gd name="T70" fmla="*/ 2147483647 w 31"/>
                  <a:gd name="T71" fmla="*/ 0 h 1"/>
                  <a:gd name="T72" fmla="*/ 2147483647 w 31"/>
                  <a:gd name="T73" fmla="*/ 0 h 1"/>
                  <a:gd name="T74" fmla="*/ 2147483647 w 31"/>
                  <a:gd name="T75" fmla="*/ 0 h 1"/>
                  <a:gd name="T76" fmla="*/ 2147483647 w 31"/>
                  <a:gd name="T77" fmla="*/ 0 h 1"/>
                  <a:gd name="T78" fmla="*/ 2147483647 w 31"/>
                  <a:gd name="T79" fmla="*/ 0 h 1"/>
                  <a:gd name="T80" fmla="*/ 2147483647 w 31"/>
                  <a:gd name="T81" fmla="*/ 0 h 1"/>
                  <a:gd name="T82" fmla="*/ 2147483647 w 31"/>
                  <a:gd name="T83" fmla="*/ 0 h 1"/>
                  <a:gd name="T84" fmla="*/ 2147483647 w 31"/>
                  <a:gd name="T85" fmla="*/ 0 h 1"/>
                  <a:gd name="T86" fmla="*/ 2147483647 w 31"/>
                  <a:gd name="T87" fmla="*/ 0 h 1"/>
                  <a:gd name="T88" fmla="*/ 1104799063 w 31"/>
                  <a:gd name="T89" fmla="*/ 0 h 1"/>
                  <a:gd name="T90" fmla="*/ 1104799063 w 31"/>
                  <a:gd name="T91" fmla="*/ 0 h 1"/>
                  <a:gd name="T92" fmla="*/ 0 w 31"/>
                  <a:gd name="T93" fmla="*/ 0 h 1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31" h="1">
                    <a:moveTo>
                      <a:pt x="0" y="0"/>
                    </a:moveTo>
                    <a:lnTo>
                      <a:pt x="0" y="1"/>
                    </a:lnTo>
                    <a:lnTo>
                      <a:pt x="2" y="1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5" y="1"/>
                    </a:lnTo>
                    <a:lnTo>
                      <a:pt x="6" y="1"/>
                    </a:lnTo>
                    <a:lnTo>
                      <a:pt x="8" y="1"/>
                    </a:lnTo>
                    <a:lnTo>
                      <a:pt x="9" y="1"/>
                    </a:lnTo>
                    <a:lnTo>
                      <a:pt x="12" y="1"/>
                    </a:lnTo>
                    <a:lnTo>
                      <a:pt x="20" y="1"/>
                    </a:lnTo>
                    <a:lnTo>
                      <a:pt x="21" y="1"/>
                    </a:lnTo>
                    <a:lnTo>
                      <a:pt x="23" y="1"/>
                    </a:lnTo>
                    <a:lnTo>
                      <a:pt x="24" y="1"/>
                    </a:lnTo>
                    <a:lnTo>
                      <a:pt x="26" y="1"/>
                    </a:lnTo>
                    <a:lnTo>
                      <a:pt x="27" y="1"/>
                    </a:lnTo>
                    <a:lnTo>
                      <a:pt x="28" y="1"/>
                    </a:lnTo>
                    <a:lnTo>
                      <a:pt x="29" y="1"/>
                    </a:lnTo>
                    <a:lnTo>
                      <a:pt x="31" y="1"/>
                    </a:lnTo>
                    <a:lnTo>
                      <a:pt x="31" y="0"/>
                    </a:lnTo>
                    <a:lnTo>
                      <a:pt x="29" y="0"/>
                    </a:lnTo>
                    <a:lnTo>
                      <a:pt x="28" y="0"/>
                    </a:lnTo>
                    <a:lnTo>
                      <a:pt x="27" y="0"/>
                    </a:lnTo>
                    <a:lnTo>
                      <a:pt x="23" y="0"/>
                    </a:lnTo>
                    <a:lnTo>
                      <a:pt x="20" y="0"/>
                    </a:lnTo>
                    <a:lnTo>
                      <a:pt x="19" y="0"/>
                    </a:lnTo>
                    <a:lnTo>
                      <a:pt x="12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1" y="0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664" name="Rectangle 935"/>
              <p:cNvSpPr>
                <a:spLocks noChangeArrowheads="1"/>
              </p:cNvSpPr>
              <p:nvPr/>
            </p:nvSpPr>
            <p:spPr bwMode="auto">
              <a:xfrm>
                <a:off x="51" y="72"/>
                <a:ext cx="10" cy="4"/>
              </a:xfrm>
              <a:prstGeom prst="rect">
                <a:avLst/>
              </a:prstGeom>
              <a:solidFill>
                <a:srgbClr val="82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665" name="Rectangle 936"/>
              <p:cNvSpPr>
                <a:spLocks noChangeArrowheads="1"/>
              </p:cNvSpPr>
              <p:nvPr/>
            </p:nvSpPr>
            <p:spPr bwMode="auto">
              <a:xfrm>
                <a:off x="51" y="72"/>
                <a:ext cx="10" cy="4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666" name="Rectangle 937"/>
              <p:cNvSpPr>
                <a:spLocks noChangeArrowheads="1"/>
              </p:cNvSpPr>
              <p:nvPr/>
            </p:nvSpPr>
            <p:spPr bwMode="auto">
              <a:xfrm>
                <a:off x="51" y="72"/>
                <a:ext cx="10" cy="4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667" name="Rectangle 938"/>
              <p:cNvSpPr>
                <a:spLocks noChangeArrowheads="1"/>
              </p:cNvSpPr>
              <p:nvPr/>
            </p:nvSpPr>
            <p:spPr bwMode="auto">
              <a:xfrm>
                <a:off x="51" y="72"/>
                <a:ext cx="10" cy="4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668" name="Rectangle 939"/>
              <p:cNvSpPr>
                <a:spLocks noChangeArrowheads="1"/>
              </p:cNvSpPr>
              <p:nvPr/>
            </p:nvSpPr>
            <p:spPr bwMode="auto">
              <a:xfrm>
                <a:off x="61" y="72"/>
                <a:ext cx="20" cy="4"/>
              </a:xfrm>
              <a:prstGeom prst="rect">
                <a:avLst/>
              </a:prstGeom>
              <a:solidFill>
                <a:srgbClr val="82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669" name="Rectangle 940"/>
              <p:cNvSpPr>
                <a:spLocks noChangeArrowheads="1"/>
              </p:cNvSpPr>
              <p:nvPr/>
            </p:nvSpPr>
            <p:spPr bwMode="auto">
              <a:xfrm>
                <a:off x="61" y="72"/>
                <a:ext cx="20" cy="4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670" name="Rectangle 941"/>
              <p:cNvSpPr>
                <a:spLocks noChangeArrowheads="1"/>
              </p:cNvSpPr>
              <p:nvPr/>
            </p:nvSpPr>
            <p:spPr bwMode="auto">
              <a:xfrm>
                <a:off x="61" y="72"/>
                <a:ext cx="20" cy="4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671" name="Rectangle 942"/>
              <p:cNvSpPr>
                <a:spLocks noChangeArrowheads="1"/>
              </p:cNvSpPr>
              <p:nvPr/>
            </p:nvSpPr>
            <p:spPr bwMode="auto">
              <a:xfrm>
                <a:off x="61" y="72"/>
                <a:ext cx="20" cy="4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672" name="Rectangle 943"/>
              <p:cNvSpPr>
                <a:spLocks noChangeArrowheads="1"/>
              </p:cNvSpPr>
              <p:nvPr/>
            </p:nvSpPr>
            <p:spPr bwMode="auto">
              <a:xfrm>
                <a:off x="81" y="72"/>
                <a:ext cx="91" cy="4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673" name="Rectangle 944"/>
              <p:cNvSpPr>
                <a:spLocks noChangeArrowheads="1"/>
              </p:cNvSpPr>
              <p:nvPr/>
            </p:nvSpPr>
            <p:spPr bwMode="auto">
              <a:xfrm>
                <a:off x="81" y="72"/>
                <a:ext cx="91" cy="4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674" name="Rectangle 945"/>
              <p:cNvSpPr>
                <a:spLocks noChangeArrowheads="1"/>
              </p:cNvSpPr>
              <p:nvPr/>
            </p:nvSpPr>
            <p:spPr bwMode="auto">
              <a:xfrm>
                <a:off x="81" y="72"/>
                <a:ext cx="91" cy="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675" name="Rectangle 946"/>
              <p:cNvSpPr>
                <a:spLocks noChangeArrowheads="1"/>
              </p:cNvSpPr>
              <p:nvPr/>
            </p:nvSpPr>
            <p:spPr bwMode="auto">
              <a:xfrm>
                <a:off x="81" y="72"/>
                <a:ext cx="91" cy="4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676" name="Rectangle 947"/>
              <p:cNvSpPr>
                <a:spLocks noChangeArrowheads="1"/>
              </p:cNvSpPr>
              <p:nvPr/>
            </p:nvSpPr>
            <p:spPr bwMode="auto">
              <a:xfrm>
                <a:off x="172" y="72"/>
                <a:ext cx="20" cy="4"/>
              </a:xfrm>
              <a:prstGeom prst="rect">
                <a:avLst/>
              </a:prstGeom>
              <a:solidFill>
                <a:srgbClr val="82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677" name="Rectangle 948"/>
              <p:cNvSpPr>
                <a:spLocks noChangeArrowheads="1"/>
              </p:cNvSpPr>
              <p:nvPr/>
            </p:nvSpPr>
            <p:spPr bwMode="auto">
              <a:xfrm>
                <a:off x="172" y="72"/>
                <a:ext cx="20" cy="4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678" name="Rectangle 949"/>
              <p:cNvSpPr>
                <a:spLocks noChangeArrowheads="1"/>
              </p:cNvSpPr>
              <p:nvPr/>
            </p:nvSpPr>
            <p:spPr bwMode="auto">
              <a:xfrm>
                <a:off x="10" y="67"/>
                <a:ext cx="31" cy="5"/>
              </a:xfrm>
              <a:prstGeom prst="rect">
                <a:avLst/>
              </a:prstGeom>
              <a:solidFill>
                <a:srgbClr val="82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679" name="Rectangle 950"/>
              <p:cNvSpPr>
                <a:spLocks noChangeArrowheads="1"/>
              </p:cNvSpPr>
              <p:nvPr/>
            </p:nvSpPr>
            <p:spPr bwMode="auto">
              <a:xfrm>
                <a:off x="10" y="67"/>
                <a:ext cx="31" cy="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680" name="Rectangle 951"/>
              <p:cNvSpPr>
                <a:spLocks noChangeArrowheads="1"/>
              </p:cNvSpPr>
              <p:nvPr/>
            </p:nvSpPr>
            <p:spPr bwMode="auto">
              <a:xfrm>
                <a:off x="10" y="67"/>
                <a:ext cx="31" cy="5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681" name="Rectangle 952"/>
              <p:cNvSpPr>
                <a:spLocks noChangeArrowheads="1"/>
              </p:cNvSpPr>
              <p:nvPr/>
            </p:nvSpPr>
            <p:spPr bwMode="auto">
              <a:xfrm>
                <a:off x="10" y="67"/>
                <a:ext cx="31" cy="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682" name="Rectangle 953"/>
              <p:cNvSpPr>
                <a:spLocks noChangeArrowheads="1"/>
              </p:cNvSpPr>
              <p:nvPr/>
            </p:nvSpPr>
            <p:spPr bwMode="auto">
              <a:xfrm>
                <a:off x="41" y="67"/>
                <a:ext cx="20" cy="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683" name="Rectangle 954"/>
              <p:cNvSpPr>
                <a:spLocks noChangeArrowheads="1"/>
              </p:cNvSpPr>
              <p:nvPr/>
            </p:nvSpPr>
            <p:spPr bwMode="auto">
              <a:xfrm>
                <a:off x="41" y="67"/>
                <a:ext cx="20" cy="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684" name="Rectangle 955"/>
              <p:cNvSpPr>
                <a:spLocks noChangeArrowheads="1"/>
              </p:cNvSpPr>
              <p:nvPr/>
            </p:nvSpPr>
            <p:spPr bwMode="auto">
              <a:xfrm>
                <a:off x="30" y="72"/>
                <a:ext cx="21" cy="4"/>
              </a:xfrm>
              <a:prstGeom prst="rect">
                <a:avLst/>
              </a:prstGeom>
              <a:solidFill>
                <a:srgbClr val="82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685" name="Rectangle 956"/>
              <p:cNvSpPr>
                <a:spLocks noChangeArrowheads="1"/>
              </p:cNvSpPr>
              <p:nvPr/>
            </p:nvSpPr>
            <p:spPr bwMode="auto">
              <a:xfrm>
                <a:off x="30" y="72"/>
                <a:ext cx="21" cy="4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686" name="Rectangle 957"/>
              <p:cNvSpPr>
                <a:spLocks noChangeArrowheads="1"/>
              </p:cNvSpPr>
              <p:nvPr/>
            </p:nvSpPr>
            <p:spPr bwMode="auto">
              <a:xfrm>
                <a:off x="30" y="72"/>
                <a:ext cx="21" cy="4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687" name="Rectangle 958"/>
              <p:cNvSpPr>
                <a:spLocks noChangeArrowheads="1"/>
              </p:cNvSpPr>
              <p:nvPr/>
            </p:nvSpPr>
            <p:spPr bwMode="auto">
              <a:xfrm>
                <a:off x="30" y="72"/>
                <a:ext cx="21" cy="4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688" name="Rectangle 959"/>
              <p:cNvSpPr>
                <a:spLocks noChangeArrowheads="1"/>
              </p:cNvSpPr>
              <p:nvPr/>
            </p:nvSpPr>
            <p:spPr bwMode="auto">
              <a:xfrm>
                <a:off x="61" y="67"/>
                <a:ext cx="10" cy="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689" name="Rectangle 960"/>
              <p:cNvSpPr>
                <a:spLocks noChangeArrowheads="1"/>
              </p:cNvSpPr>
              <p:nvPr/>
            </p:nvSpPr>
            <p:spPr bwMode="auto">
              <a:xfrm>
                <a:off x="61" y="67"/>
                <a:ext cx="10" cy="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690" name="Rectangle 961"/>
              <p:cNvSpPr>
                <a:spLocks noChangeArrowheads="1"/>
              </p:cNvSpPr>
              <p:nvPr/>
            </p:nvSpPr>
            <p:spPr bwMode="auto">
              <a:xfrm>
                <a:off x="71" y="67"/>
                <a:ext cx="10" cy="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691" name="Rectangle 962"/>
              <p:cNvSpPr>
                <a:spLocks noChangeArrowheads="1"/>
              </p:cNvSpPr>
              <p:nvPr/>
            </p:nvSpPr>
            <p:spPr bwMode="auto">
              <a:xfrm>
                <a:off x="71" y="67"/>
                <a:ext cx="10" cy="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692" name="Rectangle 963"/>
              <p:cNvSpPr>
                <a:spLocks noChangeArrowheads="1"/>
              </p:cNvSpPr>
              <p:nvPr/>
            </p:nvSpPr>
            <p:spPr bwMode="auto">
              <a:xfrm>
                <a:off x="81" y="67"/>
                <a:ext cx="10" cy="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693" name="Rectangle 964"/>
              <p:cNvSpPr>
                <a:spLocks noChangeArrowheads="1"/>
              </p:cNvSpPr>
              <p:nvPr/>
            </p:nvSpPr>
            <p:spPr bwMode="auto">
              <a:xfrm>
                <a:off x="81" y="67"/>
                <a:ext cx="10" cy="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694" name="Rectangle 965"/>
              <p:cNvSpPr>
                <a:spLocks noChangeArrowheads="1"/>
              </p:cNvSpPr>
              <p:nvPr/>
            </p:nvSpPr>
            <p:spPr bwMode="auto">
              <a:xfrm>
                <a:off x="91" y="67"/>
                <a:ext cx="20" cy="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695" name="Rectangle 966"/>
              <p:cNvSpPr>
                <a:spLocks noChangeArrowheads="1"/>
              </p:cNvSpPr>
              <p:nvPr/>
            </p:nvSpPr>
            <p:spPr bwMode="auto">
              <a:xfrm>
                <a:off x="91" y="67"/>
                <a:ext cx="20" cy="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696" name="Rectangle 967"/>
              <p:cNvSpPr>
                <a:spLocks noChangeArrowheads="1"/>
              </p:cNvSpPr>
              <p:nvPr/>
            </p:nvSpPr>
            <p:spPr bwMode="auto">
              <a:xfrm>
                <a:off x="111" y="67"/>
                <a:ext cx="11" cy="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697" name="Rectangle 968"/>
              <p:cNvSpPr>
                <a:spLocks noChangeArrowheads="1"/>
              </p:cNvSpPr>
              <p:nvPr/>
            </p:nvSpPr>
            <p:spPr bwMode="auto">
              <a:xfrm>
                <a:off x="111" y="67"/>
                <a:ext cx="11" cy="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698" name="Rectangle 969"/>
              <p:cNvSpPr>
                <a:spLocks noChangeArrowheads="1"/>
              </p:cNvSpPr>
              <p:nvPr/>
            </p:nvSpPr>
            <p:spPr bwMode="auto">
              <a:xfrm>
                <a:off x="122" y="67"/>
                <a:ext cx="10" cy="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699" name="Rectangle 970"/>
              <p:cNvSpPr>
                <a:spLocks noChangeArrowheads="1"/>
              </p:cNvSpPr>
              <p:nvPr/>
            </p:nvSpPr>
            <p:spPr bwMode="auto">
              <a:xfrm>
                <a:off x="122" y="67"/>
                <a:ext cx="10" cy="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700" name="Rectangle 971"/>
              <p:cNvSpPr>
                <a:spLocks noChangeArrowheads="1"/>
              </p:cNvSpPr>
              <p:nvPr/>
            </p:nvSpPr>
            <p:spPr bwMode="auto">
              <a:xfrm>
                <a:off x="132" y="67"/>
                <a:ext cx="20" cy="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701" name="Rectangle 972"/>
              <p:cNvSpPr>
                <a:spLocks noChangeArrowheads="1"/>
              </p:cNvSpPr>
              <p:nvPr/>
            </p:nvSpPr>
            <p:spPr bwMode="auto">
              <a:xfrm>
                <a:off x="132" y="67"/>
                <a:ext cx="20" cy="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702" name="Rectangle 973"/>
              <p:cNvSpPr>
                <a:spLocks noChangeArrowheads="1"/>
              </p:cNvSpPr>
              <p:nvPr/>
            </p:nvSpPr>
            <p:spPr bwMode="auto">
              <a:xfrm>
                <a:off x="152" y="67"/>
                <a:ext cx="10" cy="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703" name="Rectangle 974"/>
              <p:cNvSpPr>
                <a:spLocks noChangeArrowheads="1"/>
              </p:cNvSpPr>
              <p:nvPr/>
            </p:nvSpPr>
            <p:spPr bwMode="auto">
              <a:xfrm>
                <a:off x="152" y="67"/>
                <a:ext cx="10" cy="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704" name="Rectangle 975"/>
              <p:cNvSpPr>
                <a:spLocks noChangeArrowheads="1"/>
              </p:cNvSpPr>
              <p:nvPr/>
            </p:nvSpPr>
            <p:spPr bwMode="auto">
              <a:xfrm>
                <a:off x="162" y="67"/>
                <a:ext cx="10" cy="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705" name="Rectangle 976"/>
              <p:cNvSpPr>
                <a:spLocks noChangeArrowheads="1"/>
              </p:cNvSpPr>
              <p:nvPr/>
            </p:nvSpPr>
            <p:spPr bwMode="auto">
              <a:xfrm>
                <a:off x="162" y="67"/>
                <a:ext cx="10" cy="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706" name="Rectangle 977"/>
              <p:cNvSpPr>
                <a:spLocks noChangeArrowheads="1"/>
              </p:cNvSpPr>
              <p:nvPr/>
            </p:nvSpPr>
            <p:spPr bwMode="auto">
              <a:xfrm>
                <a:off x="172" y="67"/>
                <a:ext cx="20" cy="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707" name="Rectangle 978"/>
              <p:cNvSpPr>
                <a:spLocks noChangeArrowheads="1"/>
              </p:cNvSpPr>
              <p:nvPr/>
            </p:nvSpPr>
            <p:spPr bwMode="auto">
              <a:xfrm>
                <a:off x="172" y="67"/>
                <a:ext cx="20" cy="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708" name="Rectangle 979"/>
              <p:cNvSpPr>
                <a:spLocks noChangeArrowheads="1"/>
              </p:cNvSpPr>
              <p:nvPr/>
            </p:nvSpPr>
            <p:spPr bwMode="auto">
              <a:xfrm>
                <a:off x="192" y="67"/>
                <a:ext cx="31" cy="5"/>
              </a:xfrm>
              <a:prstGeom prst="rect">
                <a:avLst/>
              </a:prstGeom>
              <a:solidFill>
                <a:srgbClr val="82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709" name="Rectangle 980"/>
              <p:cNvSpPr>
                <a:spLocks noChangeArrowheads="1"/>
              </p:cNvSpPr>
              <p:nvPr/>
            </p:nvSpPr>
            <p:spPr bwMode="auto">
              <a:xfrm>
                <a:off x="192" y="67"/>
                <a:ext cx="31" cy="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710" name="Rectangle 981"/>
              <p:cNvSpPr>
                <a:spLocks noChangeArrowheads="1"/>
              </p:cNvSpPr>
              <p:nvPr/>
            </p:nvSpPr>
            <p:spPr bwMode="auto">
              <a:xfrm>
                <a:off x="192" y="67"/>
                <a:ext cx="31" cy="5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711" name="Rectangle 982"/>
              <p:cNvSpPr>
                <a:spLocks noChangeArrowheads="1"/>
              </p:cNvSpPr>
              <p:nvPr/>
            </p:nvSpPr>
            <p:spPr bwMode="auto">
              <a:xfrm>
                <a:off x="192" y="67"/>
                <a:ext cx="31" cy="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712" name="Rectangle 983"/>
              <p:cNvSpPr>
                <a:spLocks noChangeArrowheads="1"/>
              </p:cNvSpPr>
              <p:nvPr/>
            </p:nvSpPr>
            <p:spPr bwMode="auto">
              <a:xfrm>
                <a:off x="172" y="72"/>
                <a:ext cx="20" cy="4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713" name="Rectangle 984"/>
              <p:cNvSpPr>
                <a:spLocks noChangeArrowheads="1"/>
              </p:cNvSpPr>
              <p:nvPr/>
            </p:nvSpPr>
            <p:spPr bwMode="auto">
              <a:xfrm>
                <a:off x="172" y="72"/>
                <a:ext cx="20" cy="4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714" name="Rectangle 985"/>
              <p:cNvSpPr>
                <a:spLocks noChangeArrowheads="1"/>
              </p:cNvSpPr>
              <p:nvPr/>
            </p:nvSpPr>
            <p:spPr bwMode="auto">
              <a:xfrm>
                <a:off x="10" y="62"/>
                <a:ext cx="10" cy="5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715" name="Rectangle 986"/>
              <p:cNvSpPr>
                <a:spLocks noChangeArrowheads="1"/>
              </p:cNvSpPr>
              <p:nvPr/>
            </p:nvSpPr>
            <p:spPr bwMode="auto">
              <a:xfrm>
                <a:off x="10" y="62"/>
                <a:ext cx="10" cy="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716" name="Rectangle 987"/>
              <p:cNvSpPr>
                <a:spLocks noChangeArrowheads="1"/>
              </p:cNvSpPr>
              <p:nvPr/>
            </p:nvSpPr>
            <p:spPr bwMode="auto">
              <a:xfrm>
                <a:off x="20" y="62"/>
                <a:ext cx="21" cy="5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717" name="Rectangle 988"/>
              <p:cNvSpPr>
                <a:spLocks noChangeArrowheads="1"/>
              </p:cNvSpPr>
              <p:nvPr/>
            </p:nvSpPr>
            <p:spPr bwMode="auto">
              <a:xfrm>
                <a:off x="20" y="62"/>
                <a:ext cx="21" cy="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718" name="Rectangle 989"/>
              <p:cNvSpPr>
                <a:spLocks noChangeArrowheads="1"/>
              </p:cNvSpPr>
              <p:nvPr/>
            </p:nvSpPr>
            <p:spPr bwMode="auto">
              <a:xfrm>
                <a:off x="41" y="62"/>
                <a:ext cx="10" cy="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719" name="Rectangle 990"/>
              <p:cNvSpPr>
                <a:spLocks noChangeArrowheads="1"/>
              </p:cNvSpPr>
              <p:nvPr/>
            </p:nvSpPr>
            <p:spPr bwMode="auto">
              <a:xfrm>
                <a:off x="41" y="62"/>
                <a:ext cx="10" cy="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720" name="Rectangle 991"/>
              <p:cNvSpPr>
                <a:spLocks noChangeArrowheads="1"/>
              </p:cNvSpPr>
              <p:nvPr/>
            </p:nvSpPr>
            <p:spPr bwMode="auto">
              <a:xfrm>
                <a:off x="51" y="62"/>
                <a:ext cx="10" cy="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721" name="Rectangle 992"/>
              <p:cNvSpPr>
                <a:spLocks noChangeArrowheads="1"/>
              </p:cNvSpPr>
              <p:nvPr/>
            </p:nvSpPr>
            <p:spPr bwMode="auto">
              <a:xfrm>
                <a:off x="51" y="62"/>
                <a:ext cx="10" cy="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722" name="Rectangle 993"/>
              <p:cNvSpPr>
                <a:spLocks noChangeArrowheads="1"/>
              </p:cNvSpPr>
              <p:nvPr/>
            </p:nvSpPr>
            <p:spPr bwMode="auto">
              <a:xfrm>
                <a:off x="61" y="62"/>
                <a:ext cx="20" cy="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723" name="Rectangle 994"/>
              <p:cNvSpPr>
                <a:spLocks noChangeArrowheads="1"/>
              </p:cNvSpPr>
              <p:nvPr/>
            </p:nvSpPr>
            <p:spPr bwMode="auto">
              <a:xfrm>
                <a:off x="61" y="62"/>
                <a:ext cx="20" cy="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724" name="Rectangle 995"/>
              <p:cNvSpPr>
                <a:spLocks noChangeArrowheads="1"/>
              </p:cNvSpPr>
              <p:nvPr/>
            </p:nvSpPr>
            <p:spPr bwMode="auto">
              <a:xfrm>
                <a:off x="81" y="62"/>
                <a:ext cx="10" cy="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725" name="Rectangle 996"/>
              <p:cNvSpPr>
                <a:spLocks noChangeArrowheads="1"/>
              </p:cNvSpPr>
              <p:nvPr/>
            </p:nvSpPr>
            <p:spPr bwMode="auto">
              <a:xfrm>
                <a:off x="81" y="62"/>
                <a:ext cx="10" cy="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726" name="Rectangle 997"/>
              <p:cNvSpPr>
                <a:spLocks noChangeArrowheads="1"/>
              </p:cNvSpPr>
              <p:nvPr/>
            </p:nvSpPr>
            <p:spPr bwMode="auto">
              <a:xfrm>
                <a:off x="91" y="62"/>
                <a:ext cx="10" cy="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727" name="Rectangle 998"/>
              <p:cNvSpPr>
                <a:spLocks noChangeArrowheads="1"/>
              </p:cNvSpPr>
              <p:nvPr/>
            </p:nvSpPr>
            <p:spPr bwMode="auto">
              <a:xfrm>
                <a:off x="91" y="62"/>
                <a:ext cx="10" cy="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728" name="Rectangle 999"/>
              <p:cNvSpPr>
                <a:spLocks noChangeArrowheads="1"/>
              </p:cNvSpPr>
              <p:nvPr/>
            </p:nvSpPr>
            <p:spPr bwMode="auto">
              <a:xfrm>
                <a:off x="101" y="62"/>
                <a:ext cx="21" cy="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729" name="Rectangle 1000"/>
              <p:cNvSpPr>
                <a:spLocks noChangeArrowheads="1"/>
              </p:cNvSpPr>
              <p:nvPr/>
            </p:nvSpPr>
            <p:spPr bwMode="auto">
              <a:xfrm>
                <a:off x="101" y="62"/>
                <a:ext cx="21" cy="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730" name="Rectangle 1001"/>
              <p:cNvSpPr>
                <a:spLocks noChangeArrowheads="1"/>
              </p:cNvSpPr>
              <p:nvPr/>
            </p:nvSpPr>
            <p:spPr bwMode="auto">
              <a:xfrm>
                <a:off x="122" y="62"/>
                <a:ext cx="10" cy="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731" name="Rectangle 1002"/>
              <p:cNvSpPr>
                <a:spLocks noChangeArrowheads="1"/>
              </p:cNvSpPr>
              <p:nvPr/>
            </p:nvSpPr>
            <p:spPr bwMode="auto">
              <a:xfrm>
                <a:off x="122" y="62"/>
                <a:ext cx="10" cy="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732" name="Rectangle 1003"/>
              <p:cNvSpPr>
                <a:spLocks noChangeArrowheads="1"/>
              </p:cNvSpPr>
              <p:nvPr/>
            </p:nvSpPr>
            <p:spPr bwMode="auto">
              <a:xfrm>
                <a:off x="132" y="62"/>
                <a:ext cx="10" cy="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733" name="Rectangle 1004"/>
              <p:cNvSpPr>
                <a:spLocks noChangeArrowheads="1"/>
              </p:cNvSpPr>
              <p:nvPr/>
            </p:nvSpPr>
            <p:spPr bwMode="auto">
              <a:xfrm>
                <a:off x="132" y="62"/>
                <a:ext cx="10" cy="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734" name="Rectangle 1005"/>
              <p:cNvSpPr>
                <a:spLocks noChangeArrowheads="1"/>
              </p:cNvSpPr>
              <p:nvPr/>
            </p:nvSpPr>
            <p:spPr bwMode="auto">
              <a:xfrm>
                <a:off x="142" y="62"/>
                <a:ext cx="10" cy="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735" name="Rectangle 1006"/>
              <p:cNvSpPr>
                <a:spLocks noChangeArrowheads="1"/>
              </p:cNvSpPr>
              <p:nvPr/>
            </p:nvSpPr>
            <p:spPr bwMode="auto">
              <a:xfrm>
                <a:off x="142" y="62"/>
                <a:ext cx="10" cy="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736" name="Rectangle 1007"/>
              <p:cNvSpPr>
                <a:spLocks noChangeArrowheads="1"/>
              </p:cNvSpPr>
              <p:nvPr/>
            </p:nvSpPr>
            <p:spPr bwMode="auto">
              <a:xfrm>
                <a:off x="152" y="62"/>
                <a:ext cx="20" cy="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737" name="Rectangle 1008"/>
              <p:cNvSpPr>
                <a:spLocks noChangeArrowheads="1"/>
              </p:cNvSpPr>
              <p:nvPr/>
            </p:nvSpPr>
            <p:spPr bwMode="auto">
              <a:xfrm>
                <a:off x="152" y="62"/>
                <a:ext cx="20" cy="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738" name="Rectangle 1009"/>
              <p:cNvSpPr>
                <a:spLocks noChangeArrowheads="1"/>
              </p:cNvSpPr>
              <p:nvPr/>
            </p:nvSpPr>
            <p:spPr bwMode="auto">
              <a:xfrm>
                <a:off x="172" y="62"/>
                <a:ext cx="10" cy="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739" name="Rectangle 1010"/>
              <p:cNvSpPr>
                <a:spLocks noChangeArrowheads="1"/>
              </p:cNvSpPr>
              <p:nvPr/>
            </p:nvSpPr>
            <p:spPr bwMode="auto">
              <a:xfrm>
                <a:off x="172" y="62"/>
                <a:ext cx="10" cy="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740" name="Rectangle 1011"/>
              <p:cNvSpPr>
                <a:spLocks noChangeArrowheads="1"/>
              </p:cNvSpPr>
              <p:nvPr/>
            </p:nvSpPr>
            <p:spPr bwMode="auto">
              <a:xfrm>
                <a:off x="20" y="62"/>
                <a:ext cx="10" cy="5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741" name="Rectangle 1012"/>
              <p:cNvSpPr>
                <a:spLocks noChangeArrowheads="1"/>
              </p:cNvSpPr>
              <p:nvPr/>
            </p:nvSpPr>
            <p:spPr bwMode="auto">
              <a:xfrm>
                <a:off x="20" y="62"/>
                <a:ext cx="10" cy="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742" name="Rectangle 1013"/>
              <p:cNvSpPr>
                <a:spLocks noChangeArrowheads="1"/>
              </p:cNvSpPr>
              <p:nvPr/>
            </p:nvSpPr>
            <p:spPr bwMode="auto">
              <a:xfrm>
                <a:off x="30" y="62"/>
                <a:ext cx="11" cy="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743" name="Rectangle 1014"/>
              <p:cNvSpPr>
                <a:spLocks noChangeArrowheads="1"/>
              </p:cNvSpPr>
              <p:nvPr/>
            </p:nvSpPr>
            <p:spPr bwMode="auto">
              <a:xfrm>
                <a:off x="30" y="62"/>
                <a:ext cx="11" cy="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744" name="Rectangle 1015"/>
              <p:cNvSpPr>
                <a:spLocks noChangeArrowheads="1"/>
              </p:cNvSpPr>
              <p:nvPr/>
            </p:nvSpPr>
            <p:spPr bwMode="auto">
              <a:xfrm>
                <a:off x="41" y="62"/>
                <a:ext cx="20" cy="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745" name="Rectangle 1016"/>
              <p:cNvSpPr>
                <a:spLocks noChangeArrowheads="1"/>
              </p:cNvSpPr>
              <p:nvPr/>
            </p:nvSpPr>
            <p:spPr bwMode="auto">
              <a:xfrm>
                <a:off x="41" y="62"/>
                <a:ext cx="20" cy="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746" name="Rectangle 1017"/>
              <p:cNvSpPr>
                <a:spLocks noChangeArrowheads="1"/>
              </p:cNvSpPr>
              <p:nvPr/>
            </p:nvSpPr>
            <p:spPr bwMode="auto">
              <a:xfrm>
                <a:off x="61" y="62"/>
                <a:ext cx="10" cy="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747" name="Rectangle 1018"/>
              <p:cNvSpPr>
                <a:spLocks noChangeArrowheads="1"/>
              </p:cNvSpPr>
              <p:nvPr/>
            </p:nvSpPr>
            <p:spPr bwMode="auto">
              <a:xfrm>
                <a:off x="61" y="62"/>
                <a:ext cx="10" cy="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748" name="Rectangle 1019"/>
              <p:cNvSpPr>
                <a:spLocks noChangeArrowheads="1"/>
              </p:cNvSpPr>
              <p:nvPr/>
            </p:nvSpPr>
            <p:spPr bwMode="auto">
              <a:xfrm>
                <a:off x="71" y="62"/>
                <a:ext cx="10" cy="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749" name="Rectangle 1020"/>
              <p:cNvSpPr>
                <a:spLocks noChangeArrowheads="1"/>
              </p:cNvSpPr>
              <p:nvPr/>
            </p:nvSpPr>
            <p:spPr bwMode="auto">
              <a:xfrm>
                <a:off x="71" y="62"/>
                <a:ext cx="10" cy="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750" name="Rectangle 1021"/>
              <p:cNvSpPr>
                <a:spLocks noChangeArrowheads="1"/>
              </p:cNvSpPr>
              <p:nvPr/>
            </p:nvSpPr>
            <p:spPr bwMode="auto">
              <a:xfrm>
                <a:off x="81" y="62"/>
                <a:ext cx="20" cy="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751" name="Rectangle 1022"/>
              <p:cNvSpPr>
                <a:spLocks noChangeArrowheads="1"/>
              </p:cNvSpPr>
              <p:nvPr/>
            </p:nvSpPr>
            <p:spPr bwMode="auto">
              <a:xfrm>
                <a:off x="81" y="62"/>
                <a:ext cx="20" cy="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752" name="Rectangle 1023"/>
              <p:cNvSpPr>
                <a:spLocks noChangeArrowheads="1"/>
              </p:cNvSpPr>
              <p:nvPr/>
            </p:nvSpPr>
            <p:spPr bwMode="auto">
              <a:xfrm>
                <a:off x="101" y="62"/>
                <a:ext cx="10" cy="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753" name="Rectangle 1024"/>
              <p:cNvSpPr>
                <a:spLocks noChangeArrowheads="1"/>
              </p:cNvSpPr>
              <p:nvPr/>
            </p:nvSpPr>
            <p:spPr bwMode="auto">
              <a:xfrm>
                <a:off x="101" y="62"/>
                <a:ext cx="10" cy="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754" name="Rectangle 1025"/>
              <p:cNvSpPr>
                <a:spLocks noChangeArrowheads="1"/>
              </p:cNvSpPr>
              <p:nvPr/>
            </p:nvSpPr>
            <p:spPr bwMode="auto">
              <a:xfrm>
                <a:off x="111" y="62"/>
                <a:ext cx="11" cy="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755" name="Rectangle 1026"/>
              <p:cNvSpPr>
                <a:spLocks noChangeArrowheads="1"/>
              </p:cNvSpPr>
              <p:nvPr/>
            </p:nvSpPr>
            <p:spPr bwMode="auto">
              <a:xfrm>
                <a:off x="111" y="62"/>
                <a:ext cx="11" cy="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756" name="Rectangle 1027"/>
              <p:cNvSpPr>
                <a:spLocks noChangeArrowheads="1"/>
              </p:cNvSpPr>
              <p:nvPr/>
            </p:nvSpPr>
            <p:spPr bwMode="auto">
              <a:xfrm>
                <a:off x="122" y="62"/>
                <a:ext cx="10" cy="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757" name="Rectangle 1028"/>
              <p:cNvSpPr>
                <a:spLocks noChangeArrowheads="1"/>
              </p:cNvSpPr>
              <p:nvPr/>
            </p:nvSpPr>
            <p:spPr bwMode="auto">
              <a:xfrm>
                <a:off x="122" y="62"/>
                <a:ext cx="10" cy="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758" name="Rectangle 1029"/>
              <p:cNvSpPr>
                <a:spLocks noChangeArrowheads="1"/>
              </p:cNvSpPr>
              <p:nvPr/>
            </p:nvSpPr>
            <p:spPr bwMode="auto">
              <a:xfrm>
                <a:off x="132" y="62"/>
                <a:ext cx="20" cy="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759" name="Rectangle 1030"/>
              <p:cNvSpPr>
                <a:spLocks noChangeArrowheads="1"/>
              </p:cNvSpPr>
              <p:nvPr/>
            </p:nvSpPr>
            <p:spPr bwMode="auto">
              <a:xfrm>
                <a:off x="132" y="62"/>
                <a:ext cx="20" cy="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760" name="Rectangle 1031"/>
              <p:cNvSpPr>
                <a:spLocks noChangeArrowheads="1"/>
              </p:cNvSpPr>
              <p:nvPr/>
            </p:nvSpPr>
            <p:spPr bwMode="auto">
              <a:xfrm>
                <a:off x="152" y="62"/>
                <a:ext cx="10" cy="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761" name="Rectangle 1032"/>
              <p:cNvSpPr>
                <a:spLocks noChangeArrowheads="1"/>
              </p:cNvSpPr>
              <p:nvPr/>
            </p:nvSpPr>
            <p:spPr bwMode="auto">
              <a:xfrm>
                <a:off x="152" y="62"/>
                <a:ext cx="10" cy="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762" name="Rectangle 1033"/>
              <p:cNvSpPr>
                <a:spLocks noChangeArrowheads="1"/>
              </p:cNvSpPr>
              <p:nvPr/>
            </p:nvSpPr>
            <p:spPr bwMode="auto">
              <a:xfrm>
                <a:off x="162" y="62"/>
                <a:ext cx="20" cy="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763" name="Rectangle 1034"/>
              <p:cNvSpPr>
                <a:spLocks noChangeArrowheads="1"/>
              </p:cNvSpPr>
              <p:nvPr/>
            </p:nvSpPr>
            <p:spPr bwMode="auto">
              <a:xfrm>
                <a:off x="162" y="62"/>
                <a:ext cx="20" cy="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764" name="Rectangle 1035"/>
              <p:cNvSpPr>
                <a:spLocks noChangeArrowheads="1"/>
              </p:cNvSpPr>
              <p:nvPr/>
            </p:nvSpPr>
            <p:spPr bwMode="auto">
              <a:xfrm>
                <a:off x="182" y="62"/>
                <a:ext cx="10" cy="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765" name="Rectangle 1036"/>
              <p:cNvSpPr>
                <a:spLocks noChangeArrowheads="1"/>
              </p:cNvSpPr>
              <p:nvPr/>
            </p:nvSpPr>
            <p:spPr bwMode="auto">
              <a:xfrm>
                <a:off x="182" y="62"/>
                <a:ext cx="10" cy="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766" name="Rectangle 1037"/>
              <p:cNvSpPr>
                <a:spLocks noChangeArrowheads="1"/>
              </p:cNvSpPr>
              <p:nvPr/>
            </p:nvSpPr>
            <p:spPr bwMode="auto">
              <a:xfrm>
                <a:off x="20" y="57"/>
                <a:ext cx="10" cy="5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767" name="Rectangle 1038"/>
              <p:cNvSpPr>
                <a:spLocks noChangeArrowheads="1"/>
              </p:cNvSpPr>
              <p:nvPr/>
            </p:nvSpPr>
            <p:spPr bwMode="auto">
              <a:xfrm>
                <a:off x="20" y="57"/>
                <a:ext cx="10" cy="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768" name="Rectangle 1039"/>
              <p:cNvSpPr>
                <a:spLocks noChangeArrowheads="1"/>
              </p:cNvSpPr>
              <p:nvPr/>
            </p:nvSpPr>
            <p:spPr bwMode="auto">
              <a:xfrm>
                <a:off x="20" y="57"/>
                <a:ext cx="21" cy="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769" name="Rectangle 1040"/>
              <p:cNvSpPr>
                <a:spLocks noChangeArrowheads="1"/>
              </p:cNvSpPr>
              <p:nvPr/>
            </p:nvSpPr>
            <p:spPr bwMode="auto">
              <a:xfrm>
                <a:off x="20" y="57"/>
                <a:ext cx="21" cy="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770" name="Rectangle 1041"/>
              <p:cNvSpPr>
                <a:spLocks noChangeArrowheads="1"/>
              </p:cNvSpPr>
              <p:nvPr/>
            </p:nvSpPr>
            <p:spPr bwMode="auto">
              <a:xfrm>
                <a:off x="41" y="57"/>
                <a:ext cx="10" cy="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771" name="Rectangle 1042"/>
              <p:cNvSpPr>
                <a:spLocks noChangeArrowheads="1"/>
              </p:cNvSpPr>
              <p:nvPr/>
            </p:nvSpPr>
            <p:spPr bwMode="auto">
              <a:xfrm>
                <a:off x="41" y="57"/>
                <a:ext cx="10" cy="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772" name="Rectangle 1043"/>
              <p:cNvSpPr>
                <a:spLocks noChangeArrowheads="1"/>
              </p:cNvSpPr>
              <p:nvPr/>
            </p:nvSpPr>
            <p:spPr bwMode="auto">
              <a:xfrm>
                <a:off x="51" y="57"/>
                <a:ext cx="10" cy="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773" name="Rectangle 1044"/>
              <p:cNvSpPr>
                <a:spLocks noChangeArrowheads="1"/>
              </p:cNvSpPr>
              <p:nvPr/>
            </p:nvSpPr>
            <p:spPr bwMode="auto">
              <a:xfrm>
                <a:off x="51" y="57"/>
                <a:ext cx="10" cy="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774" name="Rectangle 1045"/>
              <p:cNvSpPr>
                <a:spLocks noChangeArrowheads="1"/>
              </p:cNvSpPr>
              <p:nvPr/>
            </p:nvSpPr>
            <p:spPr bwMode="auto">
              <a:xfrm>
                <a:off x="61" y="57"/>
                <a:ext cx="20" cy="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775" name="Rectangle 1046"/>
              <p:cNvSpPr>
                <a:spLocks noChangeArrowheads="1"/>
              </p:cNvSpPr>
              <p:nvPr/>
            </p:nvSpPr>
            <p:spPr bwMode="auto">
              <a:xfrm>
                <a:off x="61" y="57"/>
                <a:ext cx="20" cy="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776" name="Rectangle 1047"/>
              <p:cNvSpPr>
                <a:spLocks noChangeArrowheads="1"/>
              </p:cNvSpPr>
              <p:nvPr/>
            </p:nvSpPr>
            <p:spPr bwMode="auto">
              <a:xfrm>
                <a:off x="81" y="57"/>
                <a:ext cx="10" cy="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777" name="Rectangle 1048"/>
              <p:cNvSpPr>
                <a:spLocks noChangeArrowheads="1"/>
              </p:cNvSpPr>
              <p:nvPr/>
            </p:nvSpPr>
            <p:spPr bwMode="auto">
              <a:xfrm>
                <a:off x="81" y="57"/>
                <a:ext cx="10" cy="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778" name="Rectangle 1049"/>
              <p:cNvSpPr>
                <a:spLocks noChangeArrowheads="1"/>
              </p:cNvSpPr>
              <p:nvPr/>
            </p:nvSpPr>
            <p:spPr bwMode="auto">
              <a:xfrm>
                <a:off x="91" y="57"/>
                <a:ext cx="10" cy="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779" name="Rectangle 1050"/>
              <p:cNvSpPr>
                <a:spLocks noChangeArrowheads="1"/>
              </p:cNvSpPr>
              <p:nvPr/>
            </p:nvSpPr>
            <p:spPr bwMode="auto">
              <a:xfrm>
                <a:off x="91" y="57"/>
                <a:ext cx="10" cy="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780" name="Rectangle 1051"/>
              <p:cNvSpPr>
                <a:spLocks noChangeArrowheads="1"/>
              </p:cNvSpPr>
              <p:nvPr/>
            </p:nvSpPr>
            <p:spPr bwMode="auto">
              <a:xfrm>
                <a:off x="101" y="57"/>
                <a:ext cx="21" cy="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781" name="Rectangle 1052"/>
              <p:cNvSpPr>
                <a:spLocks noChangeArrowheads="1"/>
              </p:cNvSpPr>
              <p:nvPr/>
            </p:nvSpPr>
            <p:spPr bwMode="auto">
              <a:xfrm>
                <a:off x="101" y="57"/>
                <a:ext cx="21" cy="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782" name="Rectangle 1053"/>
              <p:cNvSpPr>
                <a:spLocks noChangeArrowheads="1"/>
              </p:cNvSpPr>
              <p:nvPr/>
            </p:nvSpPr>
            <p:spPr bwMode="auto">
              <a:xfrm>
                <a:off x="122" y="57"/>
                <a:ext cx="10" cy="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783" name="Rectangle 1054"/>
              <p:cNvSpPr>
                <a:spLocks noChangeArrowheads="1"/>
              </p:cNvSpPr>
              <p:nvPr/>
            </p:nvSpPr>
            <p:spPr bwMode="auto">
              <a:xfrm>
                <a:off x="122" y="57"/>
                <a:ext cx="10" cy="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784" name="Rectangle 1055"/>
              <p:cNvSpPr>
                <a:spLocks noChangeArrowheads="1"/>
              </p:cNvSpPr>
              <p:nvPr/>
            </p:nvSpPr>
            <p:spPr bwMode="auto">
              <a:xfrm>
                <a:off x="132" y="57"/>
                <a:ext cx="10" cy="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785" name="Rectangle 1056"/>
              <p:cNvSpPr>
                <a:spLocks noChangeArrowheads="1"/>
              </p:cNvSpPr>
              <p:nvPr/>
            </p:nvSpPr>
            <p:spPr bwMode="auto">
              <a:xfrm>
                <a:off x="132" y="57"/>
                <a:ext cx="10" cy="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786" name="Rectangle 1057"/>
              <p:cNvSpPr>
                <a:spLocks noChangeArrowheads="1"/>
              </p:cNvSpPr>
              <p:nvPr/>
            </p:nvSpPr>
            <p:spPr bwMode="auto">
              <a:xfrm>
                <a:off x="142" y="57"/>
                <a:ext cx="20" cy="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787" name="Rectangle 1058"/>
              <p:cNvSpPr>
                <a:spLocks noChangeArrowheads="1"/>
              </p:cNvSpPr>
              <p:nvPr/>
            </p:nvSpPr>
            <p:spPr bwMode="auto">
              <a:xfrm>
                <a:off x="142" y="57"/>
                <a:ext cx="20" cy="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788" name="Rectangle 1059"/>
              <p:cNvSpPr>
                <a:spLocks noChangeArrowheads="1"/>
              </p:cNvSpPr>
              <p:nvPr/>
            </p:nvSpPr>
            <p:spPr bwMode="auto">
              <a:xfrm>
                <a:off x="162" y="57"/>
                <a:ext cx="10" cy="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789" name="Rectangle 1060"/>
              <p:cNvSpPr>
                <a:spLocks noChangeArrowheads="1"/>
              </p:cNvSpPr>
              <p:nvPr/>
            </p:nvSpPr>
            <p:spPr bwMode="auto">
              <a:xfrm>
                <a:off x="162" y="57"/>
                <a:ext cx="10" cy="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790" name="Rectangle 1061"/>
              <p:cNvSpPr>
                <a:spLocks noChangeArrowheads="1"/>
              </p:cNvSpPr>
              <p:nvPr/>
            </p:nvSpPr>
            <p:spPr bwMode="auto">
              <a:xfrm>
                <a:off x="172" y="57"/>
                <a:ext cx="10" cy="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791" name="Rectangle 1062"/>
              <p:cNvSpPr>
                <a:spLocks noChangeArrowheads="1"/>
              </p:cNvSpPr>
              <p:nvPr/>
            </p:nvSpPr>
            <p:spPr bwMode="auto">
              <a:xfrm>
                <a:off x="172" y="57"/>
                <a:ext cx="10" cy="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792" name="Rectangle 1063"/>
              <p:cNvSpPr>
                <a:spLocks noChangeArrowheads="1"/>
              </p:cNvSpPr>
              <p:nvPr/>
            </p:nvSpPr>
            <p:spPr bwMode="auto">
              <a:xfrm>
                <a:off x="182" y="57"/>
                <a:ext cx="21" cy="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793" name="Rectangle 1064"/>
              <p:cNvSpPr>
                <a:spLocks noChangeArrowheads="1"/>
              </p:cNvSpPr>
              <p:nvPr/>
            </p:nvSpPr>
            <p:spPr bwMode="auto">
              <a:xfrm>
                <a:off x="182" y="57"/>
                <a:ext cx="21" cy="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794" name="Rectangle 1065"/>
              <p:cNvSpPr>
                <a:spLocks noChangeArrowheads="1"/>
              </p:cNvSpPr>
              <p:nvPr/>
            </p:nvSpPr>
            <p:spPr bwMode="auto">
              <a:xfrm>
                <a:off x="182" y="62"/>
                <a:ext cx="10" cy="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795" name="Rectangle 1066"/>
              <p:cNvSpPr>
                <a:spLocks noChangeArrowheads="1"/>
              </p:cNvSpPr>
              <p:nvPr/>
            </p:nvSpPr>
            <p:spPr bwMode="auto">
              <a:xfrm>
                <a:off x="182" y="62"/>
                <a:ext cx="10" cy="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796" name="Rectangle 1067"/>
              <p:cNvSpPr>
                <a:spLocks noChangeArrowheads="1"/>
              </p:cNvSpPr>
              <p:nvPr/>
            </p:nvSpPr>
            <p:spPr bwMode="auto">
              <a:xfrm>
                <a:off x="203" y="57"/>
                <a:ext cx="10" cy="5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797" name="Rectangle 1068"/>
              <p:cNvSpPr>
                <a:spLocks noChangeArrowheads="1"/>
              </p:cNvSpPr>
              <p:nvPr/>
            </p:nvSpPr>
            <p:spPr bwMode="auto">
              <a:xfrm>
                <a:off x="203" y="57"/>
                <a:ext cx="10" cy="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798" name="Rectangle 1069"/>
              <p:cNvSpPr>
                <a:spLocks noChangeArrowheads="1"/>
              </p:cNvSpPr>
              <p:nvPr/>
            </p:nvSpPr>
            <p:spPr bwMode="auto">
              <a:xfrm>
                <a:off x="223" y="72"/>
                <a:ext cx="30" cy="4"/>
              </a:xfrm>
              <a:prstGeom prst="rect">
                <a:avLst/>
              </a:prstGeom>
              <a:solidFill>
                <a:srgbClr val="82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799" name="Rectangle 1070"/>
              <p:cNvSpPr>
                <a:spLocks noChangeArrowheads="1"/>
              </p:cNvSpPr>
              <p:nvPr/>
            </p:nvSpPr>
            <p:spPr bwMode="auto">
              <a:xfrm>
                <a:off x="223" y="72"/>
                <a:ext cx="30" cy="4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800" name="Rectangle 1071"/>
              <p:cNvSpPr>
                <a:spLocks noChangeArrowheads="1"/>
              </p:cNvSpPr>
              <p:nvPr/>
            </p:nvSpPr>
            <p:spPr bwMode="auto">
              <a:xfrm>
                <a:off x="223" y="72"/>
                <a:ext cx="30" cy="4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801" name="Rectangle 1072"/>
              <p:cNvSpPr>
                <a:spLocks noChangeArrowheads="1"/>
              </p:cNvSpPr>
              <p:nvPr/>
            </p:nvSpPr>
            <p:spPr bwMode="auto">
              <a:xfrm>
                <a:off x="223" y="72"/>
                <a:ext cx="30" cy="4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802" name="Rectangle 1073"/>
              <p:cNvSpPr>
                <a:spLocks noChangeArrowheads="1"/>
              </p:cNvSpPr>
              <p:nvPr/>
            </p:nvSpPr>
            <p:spPr bwMode="auto">
              <a:xfrm>
                <a:off x="223" y="67"/>
                <a:ext cx="10" cy="5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803" name="Rectangle 1074"/>
              <p:cNvSpPr>
                <a:spLocks noChangeArrowheads="1"/>
              </p:cNvSpPr>
              <p:nvPr/>
            </p:nvSpPr>
            <p:spPr bwMode="auto">
              <a:xfrm>
                <a:off x="223" y="67"/>
                <a:ext cx="10" cy="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804" name="Rectangle 1075"/>
              <p:cNvSpPr>
                <a:spLocks noChangeArrowheads="1"/>
              </p:cNvSpPr>
              <p:nvPr/>
            </p:nvSpPr>
            <p:spPr bwMode="auto">
              <a:xfrm>
                <a:off x="233" y="67"/>
                <a:ext cx="20" cy="5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805" name="Rectangle 1076"/>
              <p:cNvSpPr>
                <a:spLocks noChangeArrowheads="1"/>
              </p:cNvSpPr>
              <p:nvPr/>
            </p:nvSpPr>
            <p:spPr bwMode="auto">
              <a:xfrm>
                <a:off x="233" y="67"/>
                <a:ext cx="20" cy="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806" name="Rectangle 1077"/>
              <p:cNvSpPr>
                <a:spLocks noChangeArrowheads="1"/>
              </p:cNvSpPr>
              <p:nvPr/>
            </p:nvSpPr>
            <p:spPr bwMode="auto">
              <a:xfrm>
                <a:off x="223" y="62"/>
                <a:ext cx="20" cy="5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807" name="Rectangle 1078"/>
              <p:cNvSpPr>
                <a:spLocks noChangeArrowheads="1"/>
              </p:cNvSpPr>
              <p:nvPr/>
            </p:nvSpPr>
            <p:spPr bwMode="auto">
              <a:xfrm>
                <a:off x="223" y="62"/>
                <a:ext cx="20" cy="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808" name="Rectangle 1079"/>
              <p:cNvSpPr>
                <a:spLocks noChangeArrowheads="1"/>
              </p:cNvSpPr>
              <p:nvPr/>
            </p:nvSpPr>
            <p:spPr bwMode="auto">
              <a:xfrm>
                <a:off x="223" y="62"/>
                <a:ext cx="10" cy="5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809" name="Rectangle 1080"/>
              <p:cNvSpPr>
                <a:spLocks noChangeArrowheads="1"/>
              </p:cNvSpPr>
              <p:nvPr/>
            </p:nvSpPr>
            <p:spPr bwMode="auto">
              <a:xfrm>
                <a:off x="223" y="62"/>
                <a:ext cx="10" cy="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810" name="Rectangle 1081"/>
              <p:cNvSpPr>
                <a:spLocks noChangeArrowheads="1"/>
              </p:cNvSpPr>
              <p:nvPr/>
            </p:nvSpPr>
            <p:spPr bwMode="auto">
              <a:xfrm>
                <a:off x="233" y="62"/>
                <a:ext cx="10" cy="5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811" name="Rectangle 1082"/>
              <p:cNvSpPr>
                <a:spLocks noChangeArrowheads="1"/>
              </p:cNvSpPr>
              <p:nvPr/>
            </p:nvSpPr>
            <p:spPr bwMode="auto">
              <a:xfrm>
                <a:off x="233" y="62"/>
                <a:ext cx="10" cy="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812" name="Rectangle 1083"/>
              <p:cNvSpPr>
                <a:spLocks noChangeArrowheads="1"/>
              </p:cNvSpPr>
              <p:nvPr/>
            </p:nvSpPr>
            <p:spPr bwMode="auto">
              <a:xfrm>
                <a:off x="213" y="57"/>
                <a:ext cx="20" cy="5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813" name="Rectangle 1084"/>
              <p:cNvSpPr>
                <a:spLocks noChangeArrowheads="1"/>
              </p:cNvSpPr>
              <p:nvPr/>
            </p:nvSpPr>
            <p:spPr bwMode="auto">
              <a:xfrm>
                <a:off x="213" y="57"/>
                <a:ext cx="20" cy="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814" name="Rectangle 1085"/>
              <p:cNvSpPr>
                <a:spLocks noChangeArrowheads="1"/>
              </p:cNvSpPr>
              <p:nvPr/>
            </p:nvSpPr>
            <p:spPr bwMode="auto">
              <a:xfrm>
                <a:off x="233" y="57"/>
                <a:ext cx="10" cy="5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815" name="Rectangle 1086"/>
              <p:cNvSpPr>
                <a:spLocks noChangeArrowheads="1"/>
              </p:cNvSpPr>
              <p:nvPr/>
            </p:nvSpPr>
            <p:spPr bwMode="auto">
              <a:xfrm>
                <a:off x="233" y="57"/>
                <a:ext cx="10" cy="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816" name="Freeform 1087"/>
              <p:cNvSpPr>
                <a:spLocks/>
              </p:cNvSpPr>
              <p:nvPr/>
            </p:nvSpPr>
            <p:spPr bwMode="auto">
              <a:xfrm>
                <a:off x="192" y="62"/>
                <a:ext cx="31" cy="5"/>
              </a:xfrm>
              <a:custGeom>
                <a:avLst/>
                <a:gdLst>
                  <a:gd name="T0" fmla="*/ 0 w 3"/>
                  <a:gd name="T1" fmla="*/ 0 h 1"/>
                  <a:gd name="T2" fmla="*/ 0 w 3"/>
                  <a:gd name="T3" fmla="*/ 0 h 1"/>
                  <a:gd name="T4" fmla="*/ 0 w 3"/>
                  <a:gd name="T5" fmla="*/ 0 h 1"/>
                  <a:gd name="T6" fmla="*/ 0 w 3"/>
                  <a:gd name="T7" fmla="*/ 1953125 h 1"/>
                  <a:gd name="T8" fmla="*/ 2147483647 w 3"/>
                  <a:gd name="T9" fmla="*/ 1953125 h 1"/>
                  <a:gd name="T10" fmla="*/ 2147483647 w 3"/>
                  <a:gd name="T11" fmla="*/ 0 h 1"/>
                  <a:gd name="T12" fmla="*/ 0 w 3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3" y="1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817" name="Freeform 1088"/>
              <p:cNvSpPr>
                <a:spLocks/>
              </p:cNvSpPr>
              <p:nvPr/>
            </p:nvSpPr>
            <p:spPr bwMode="auto">
              <a:xfrm>
                <a:off x="192" y="62"/>
                <a:ext cx="31" cy="5"/>
              </a:xfrm>
              <a:custGeom>
                <a:avLst/>
                <a:gdLst>
                  <a:gd name="T0" fmla="*/ 0 w 3"/>
                  <a:gd name="T1" fmla="*/ 0 h 1"/>
                  <a:gd name="T2" fmla="*/ 0 w 3"/>
                  <a:gd name="T3" fmla="*/ 0 h 1"/>
                  <a:gd name="T4" fmla="*/ 0 w 3"/>
                  <a:gd name="T5" fmla="*/ 0 h 1"/>
                  <a:gd name="T6" fmla="*/ 0 w 3"/>
                  <a:gd name="T7" fmla="*/ 1953125 h 1"/>
                  <a:gd name="T8" fmla="*/ 2147483647 w 3"/>
                  <a:gd name="T9" fmla="*/ 1953125 h 1"/>
                  <a:gd name="T10" fmla="*/ 2147483647 w 3"/>
                  <a:gd name="T11" fmla="*/ 0 h 1"/>
                  <a:gd name="T12" fmla="*/ 0 w 3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3" y="1"/>
                    </a:lnTo>
                    <a:lnTo>
                      <a:pt x="3" y="0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818" name="Rectangle 1089"/>
              <p:cNvSpPr>
                <a:spLocks noChangeArrowheads="1"/>
              </p:cNvSpPr>
              <p:nvPr/>
            </p:nvSpPr>
            <p:spPr bwMode="auto">
              <a:xfrm>
                <a:off x="30" y="57"/>
                <a:ext cx="11" cy="5"/>
              </a:xfrm>
              <a:prstGeom prst="rect">
                <a:avLst/>
              </a:prstGeom>
              <a:solidFill>
                <a:srgbClr val="82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819" name="Rectangle 1090"/>
              <p:cNvSpPr>
                <a:spLocks noChangeArrowheads="1"/>
              </p:cNvSpPr>
              <p:nvPr/>
            </p:nvSpPr>
            <p:spPr bwMode="auto">
              <a:xfrm>
                <a:off x="30" y="57"/>
                <a:ext cx="11" cy="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820" name="Rectangle 1091"/>
              <p:cNvSpPr>
                <a:spLocks noChangeArrowheads="1"/>
              </p:cNvSpPr>
              <p:nvPr/>
            </p:nvSpPr>
            <p:spPr bwMode="auto">
              <a:xfrm>
                <a:off x="30" y="57"/>
                <a:ext cx="11" cy="5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821" name="Rectangle 1092"/>
              <p:cNvSpPr>
                <a:spLocks noChangeArrowheads="1"/>
              </p:cNvSpPr>
              <p:nvPr/>
            </p:nvSpPr>
            <p:spPr bwMode="auto">
              <a:xfrm>
                <a:off x="30" y="57"/>
                <a:ext cx="11" cy="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822" name="Rectangle 1093"/>
              <p:cNvSpPr>
                <a:spLocks noChangeArrowheads="1"/>
              </p:cNvSpPr>
              <p:nvPr/>
            </p:nvSpPr>
            <p:spPr bwMode="auto">
              <a:xfrm>
                <a:off x="41" y="57"/>
                <a:ext cx="20" cy="5"/>
              </a:xfrm>
              <a:prstGeom prst="rect">
                <a:avLst/>
              </a:prstGeom>
              <a:solidFill>
                <a:srgbClr val="82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823" name="Rectangle 1094"/>
              <p:cNvSpPr>
                <a:spLocks noChangeArrowheads="1"/>
              </p:cNvSpPr>
              <p:nvPr/>
            </p:nvSpPr>
            <p:spPr bwMode="auto">
              <a:xfrm>
                <a:off x="41" y="57"/>
                <a:ext cx="20" cy="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824" name="Rectangle 1095"/>
              <p:cNvSpPr>
                <a:spLocks noChangeArrowheads="1"/>
              </p:cNvSpPr>
              <p:nvPr/>
            </p:nvSpPr>
            <p:spPr bwMode="auto">
              <a:xfrm>
                <a:off x="41" y="57"/>
                <a:ext cx="20" cy="5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825" name="Rectangle 1096"/>
              <p:cNvSpPr>
                <a:spLocks noChangeArrowheads="1"/>
              </p:cNvSpPr>
              <p:nvPr/>
            </p:nvSpPr>
            <p:spPr bwMode="auto">
              <a:xfrm>
                <a:off x="41" y="57"/>
                <a:ext cx="20" cy="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826" name="Rectangle 1097"/>
              <p:cNvSpPr>
                <a:spLocks noChangeArrowheads="1"/>
              </p:cNvSpPr>
              <p:nvPr/>
            </p:nvSpPr>
            <p:spPr bwMode="auto">
              <a:xfrm>
                <a:off x="61" y="57"/>
                <a:ext cx="10" cy="5"/>
              </a:xfrm>
              <a:prstGeom prst="rect">
                <a:avLst/>
              </a:prstGeom>
              <a:solidFill>
                <a:srgbClr val="82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827" name="Rectangle 1098"/>
              <p:cNvSpPr>
                <a:spLocks noChangeArrowheads="1"/>
              </p:cNvSpPr>
              <p:nvPr/>
            </p:nvSpPr>
            <p:spPr bwMode="auto">
              <a:xfrm>
                <a:off x="61" y="57"/>
                <a:ext cx="10" cy="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828" name="Rectangle 1099"/>
              <p:cNvSpPr>
                <a:spLocks noChangeArrowheads="1"/>
              </p:cNvSpPr>
              <p:nvPr/>
            </p:nvSpPr>
            <p:spPr bwMode="auto">
              <a:xfrm>
                <a:off x="61" y="57"/>
                <a:ext cx="10" cy="5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829" name="Rectangle 1100"/>
              <p:cNvSpPr>
                <a:spLocks noChangeArrowheads="1"/>
              </p:cNvSpPr>
              <p:nvPr/>
            </p:nvSpPr>
            <p:spPr bwMode="auto">
              <a:xfrm>
                <a:off x="61" y="57"/>
                <a:ext cx="10" cy="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830" name="Rectangle 1101"/>
              <p:cNvSpPr>
                <a:spLocks noChangeArrowheads="1"/>
              </p:cNvSpPr>
              <p:nvPr/>
            </p:nvSpPr>
            <p:spPr bwMode="auto">
              <a:xfrm>
                <a:off x="71" y="57"/>
                <a:ext cx="20" cy="5"/>
              </a:xfrm>
              <a:prstGeom prst="rect">
                <a:avLst/>
              </a:prstGeom>
              <a:solidFill>
                <a:srgbClr val="82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831" name="Rectangle 1102"/>
              <p:cNvSpPr>
                <a:spLocks noChangeArrowheads="1"/>
              </p:cNvSpPr>
              <p:nvPr/>
            </p:nvSpPr>
            <p:spPr bwMode="auto">
              <a:xfrm>
                <a:off x="71" y="57"/>
                <a:ext cx="20" cy="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832" name="Rectangle 1103"/>
              <p:cNvSpPr>
                <a:spLocks noChangeArrowheads="1"/>
              </p:cNvSpPr>
              <p:nvPr/>
            </p:nvSpPr>
            <p:spPr bwMode="auto">
              <a:xfrm>
                <a:off x="71" y="57"/>
                <a:ext cx="20" cy="5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833" name="Rectangle 1104"/>
              <p:cNvSpPr>
                <a:spLocks noChangeArrowheads="1"/>
              </p:cNvSpPr>
              <p:nvPr/>
            </p:nvSpPr>
            <p:spPr bwMode="auto">
              <a:xfrm>
                <a:off x="71" y="57"/>
                <a:ext cx="20" cy="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834" name="Rectangle 1105"/>
              <p:cNvSpPr>
                <a:spLocks noChangeArrowheads="1"/>
              </p:cNvSpPr>
              <p:nvPr/>
            </p:nvSpPr>
            <p:spPr bwMode="auto">
              <a:xfrm>
                <a:off x="91" y="57"/>
                <a:ext cx="10" cy="5"/>
              </a:xfrm>
              <a:prstGeom prst="rect">
                <a:avLst/>
              </a:prstGeom>
              <a:solidFill>
                <a:srgbClr val="82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835" name="Rectangle 1106"/>
              <p:cNvSpPr>
                <a:spLocks noChangeArrowheads="1"/>
              </p:cNvSpPr>
              <p:nvPr/>
            </p:nvSpPr>
            <p:spPr bwMode="auto">
              <a:xfrm>
                <a:off x="91" y="57"/>
                <a:ext cx="10" cy="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836" name="Rectangle 1107"/>
              <p:cNvSpPr>
                <a:spLocks noChangeArrowheads="1"/>
              </p:cNvSpPr>
              <p:nvPr/>
            </p:nvSpPr>
            <p:spPr bwMode="auto">
              <a:xfrm>
                <a:off x="91" y="57"/>
                <a:ext cx="10" cy="5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837" name="Rectangle 1108"/>
              <p:cNvSpPr>
                <a:spLocks noChangeArrowheads="1"/>
              </p:cNvSpPr>
              <p:nvPr/>
            </p:nvSpPr>
            <p:spPr bwMode="auto">
              <a:xfrm>
                <a:off x="91" y="57"/>
                <a:ext cx="10" cy="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838" name="Rectangle 1109"/>
              <p:cNvSpPr>
                <a:spLocks noChangeArrowheads="1"/>
              </p:cNvSpPr>
              <p:nvPr/>
            </p:nvSpPr>
            <p:spPr bwMode="auto">
              <a:xfrm>
                <a:off x="101" y="57"/>
                <a:ext cx="10" cy="5"/>
              </a:xfrm>
              <a:prstGeom prst="rect">
                <a:avLst/>
              </a:prstGeom>
              <a:solidFill>
                <a:srgbClr val="82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839" name="Rectangle 1110"/>
              <p:cNvSpPr>
                <a:spLocks noChangeArrowheads="1"/>
              </p:cNvSpPr>
              <p:nvPr/>
            </p:nvSpPr>
            <p:spPr bwMode="auto">
              <a:xfrm>
                <a:off x="101" y="57"/>
                <a:ext cx="10" cy="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840" name="Rectangle 1111"/>
              <p:cNvSpPr>
                <a:spLocks noChangeArrowheads="1"/>
              </p:cNvSpPr>
              <p:nvPr/>
            </p:nvSpPr>
            <p:spPr bwMode="auto">
              <a:xfrm>
                <a:off x="101" y="57"/>
                <a:ext cx="10" cy="5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841" name="Rectangle 1112"/>
              <p:cNvSpPr>
                <a:spLocks noChangeArrowheads="1"/>
              </p:cNvSpPr>
              <p:nvPr/>
            </p:nvSpPr>
            <p:spPr bwMode="auto">
              <a:xfrm>
                <a:off x="101" y="57"/>
                <a:ext cx="10" cy="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842" name="Rectangle 1113"/>
              <p:cNvSpPr>
                <a:spLocks noChangeArrowheads="1"/>
              </p:cNvSpPr>
              <p:nvPr/>
            </p:nvSpPr>
            <p:spPr bwMode="auto">
              <a:xfrm>
                <a:off x="111" y="57"/>
                <a:ext cx="21" cy="5"/>
              </a:xfrm>
              <a:prstGeom prst="rect">
                <a:avLst/>
              </a:prstGeom>
              <a:solidFill>
                <a:srgbClr val="82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843" name="Rectangle 1114"/>
              <p:cNvSpPr>
                <a:spLocks noChangeArrowheads="1"/>
              </p:cNvSpPr>
              <p:nvPr/>
            </p:nvSpPr>
            <p:spPr bwMode="auto">
              <a:xfrm>
                <a:off x="111" y="57"/>
                <a:ext cx="21" cy="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844" name="Rectangle 1115"/>
              <p:cNvSpPr>
                <a:spLocks noChangeArrowheads="1"/>
              </p:cNvSpPr>
              <p:nvPr/>
            </p:nvSpPr>
            <p:spPr bwMode="auto">
              <a:xfrm>
                <a:off x="111" y="57"/>
                <a:ext cx="21" cy="5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845" name="Rectangle 1116"/>
              <p:cNvSpPr>
                <a:spLocks noChangeArrowheads="1"/>
              </p:cNvSpPr>
              <p:nvPr/>
            </p:nvSpPr>
            <p:spPr bwMode="auto">
              <a:xfrm>
                <a:off x="111" y="57"/>
                <a:ext cx="21" cy="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846" name="Rectangle 1117"/>
              <p:cNvSpPr>
                <a:spLocks noChangeArrowheads="1"/>
              </p:cNvSpPr>
              <p:nvPr/>
            </p:nvSpPr>
            <p:spPr bwMode="auto">
              <a:xfrm>
                <a:off x="132" y="57"/>
                <a:ext cx="10" cy="5"/>
              </a:xfrm>
              <a:prstGeom prst="rect">
                <a:avLst/>
              </a:prstGeom>
              <a:solidFill>
                <a:srgbClr val="82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847" name="Rectangle 1118"/>
              <p:cNvSpPr>
                <a:spLocks noChangeArrowheads="1"/>
              </p:cNvSpPr>
              <p:nvPr/>
            </p:nvSpPr>
            <p:spPr bwMode="auto">
              <a:xfrm>
                <a:off x="132" y="57"/>
                <a:ext cx="10" cy="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848" name="Rectangle 1119"/>
              <p:cNvSpPr>
                <a:spLocks noChangeArrowheads="1"/>
              </p:cNvSpPr>
              <p:nvPr/>
            </p:nvSpPr>
            <p:spPr bwMode="auto">
              <a:xfrm>
                <a:off x="132" y="57"/>
                <a:ext cx="10" cy="5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849" name="Rectangle 1120"/>
              <p:cNvSpPr>
                <a:spLocks noChangeArrowheads="1"/>
              </p:cNvSpPr>
              <p:nvPr/>
            </p:nvSpPr>
            <p:spPr bwMode="auto">
              <a:xfrm>
                <a:off x="132" y="57"/>
                <a:ext cx="10" cy="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850" name="Rectangle 1121"/>
              <p:cNvSpPr>
                <a:spLocks noChangeArrowheads="1"/>
              </p:cNvSpPr>
              <p:nvPr/>
            </p:nvSpPr>
            <p:spPr bwMode="auto">
              <a:xfrm>
                <a:off x="142" y="57"/>
                <a:ext cx="20" cy="5"/>
              </a:xfrm>
              <a:prstGeom prst="rect">
                <a:avLst/>
              </a:prstGeom>
              <a:solidFill>
                <a:srgbClr val="82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851" name="Rectangle 1122"/>
              <p:cNvSpPr>
                <a:spLocks noChangeArrowheads="1"/>
              </p:cNvSpPr>
              <p:nvPr/>
            </p:nvSpPr>
            <p:spPr bwMode="auto">
              <a:xfrm>
                <a:off x="142" y="57"/>
                <a:ext cx="20" cy="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852" name="Rectangle 1123"/>
              <p:cNvSpPr>
                <a:spLocks noChangeArrowheads="1"/>
              </p:cNvSpPr>
              <p:nvPr/>
            </p:nvSpPr>
            <p:spPr bwMode="auto">
              <a:xfrm>
                <a:off x="142" y="57"/>
                <a:ext cx="20" cy="5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853" name="Rectangle 1124"/>
              <p:cNvSpPr>
                <a:spLocks noChangeArrowheads="1"/>
              </p:cNvSpPr>
              <p:nvPr/>
            </p:nvSpPr>
            <p:spPr bwMode="auto">
              <a:xfrm>
                <a:off x="142" y="57"/>
                <a:ext cx="20" cy="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854" name="Rectangle 1125"/>
              <p:cNvSpPr>
                <a:spLocks noChangeArrowheads="1"/>
              </p:cNvSpPr>
              <p:nvPr/>
            </p:nvSpPr>
            <p:spPr bwMode="auto">
              <a:xfrm>
                <a:off x="162" y="57"/>
                <a:ext cx="10" cy="5"/>
              </a:xfrm>
              <a:prstGeom prst="rect">
                <a:avLst/>
              </a:prstGeom>
              <a:solidFill>
                <a:srgbClr val="82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855" name="Rectangle 1126"/>
              <p:cNvSpPr>
                <a:spLocks noChangeArrowheads="1"/>
              </p:cNvSpPr>
              <p:nvPr/>
            </p:nvSpPr>
            <p:spPr bwMode="auto">
              <a:xfrm>
                <a:off x="162" y="57"/>
                <a:ext cx="10" cy="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856" name="Rectangle 1127"/>
              <p:cNvSpPr>
                <a:spLocks noChangeArrowheads="1"/>
              </p:cNvSpPr>
              <p:nvPr/>
            </p:nvSpPr>
            <p:spPr bwMode="auto">
              <a:xfrm>
                <a:off x="162" y="57"/>
                <a:ext cx="10" cy="5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857" name="Rectangle 1128"/>
              <p:cNvSpPr>
                <a:spLocks noChangeArrowheads="1"/>
              </p:cNvSpPr>
              <p:nvPr/>
            </p:nvSpPr>
            <p:spPr bwMode="auto">
              <a:xfrm>
                <a:off x="162" y="57"/>
                <a:ext cx="10" cy="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858" name="Rectangle 1129"/>
              <p:cNvSpPr>
                <a:spLocks noChangeArrowheads="1"/>
              </p:cNvSpPr>
              <p:nvPr/>
            </p:nvSpPr>
            <p:spPr bwMode="auto">
              <a:xfrm>
                <a:off x="172" y="57"/>
                <a:ext cx="10" cy="5"/>
              </a:xfrm>
              <a:prstGeom prst="rect">
                <a:avLst/>
              </a:prstGeom>
              <a:solidFill>
                <a:srgbClr val="82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859" name="Rectangle 1130"/>
              <p:cNvSpPr>
                <a:spLocks noChangeArrowheads="1"/>
              </p:cNvSpPr>
              <p:nvPr/>
            </p:nvSpPr>
            <p:spPr bwMode="auto">
              <a:xfrm>
                <a:off x="172" y="57"/>
                <a:ext cx="10" cy="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860" name="Rectangle 1131"/>
              <p:cNvSpPr>
                <a:spLocks noChangeArrowheads="1"/>
              </p:cNvSpPr>
              <p:nvPr/>
            </p:nvSpPr>
            <p:spPr bwMode="auto">
              <a:xfrm>
                <a:off x="172" y="57"/>
                <a:ext cx="10" cy="5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861" name="Rectangle 1132"/>
              <p:cNvSpPr>
                <a:spLocks noChangeArrowheads="1"/>
              </p:cNvSpPr>
              <p:nvPr/>
            </p:nvSpPr>
            <p:spPr bwMode="auto">
              <a:xfrm>
                <a:off x="172" y="57"/>
                <a:ext cx="10" cy="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862" name="Rectangle 1133"/>
              <p:cNvSpPr>
                <a:spLocks noChangeArrowheads="1"/>
              </p:cNvSpPr>
              <p:nvPr/>
            </p:nvSpPr>
            <p:spPr bwMode="auto">
              <a:xfrm>
                <a:off x="20" y="57"/>
                <a:ext cx="10" cy="5"/>
              </a:xfrm>
              <a:prstGeom prst="rect">
                <a:avLst/>
              </a:prstGeom>
              <a:solidFill>
                <a:srgbClr val="82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863" name="Rectangle 1134"/>
              <p:cNvSpPr>
                <a:spLocks noChangeArrowheads="1"/>
              </p:cNvSpPr>
              <p:nvPr/>
            </p:nvSpPr>
            <p:spPr bwMode="auto">
              <a:xfrm>
                <a:off x="20" y="57"/>
                <a:ext cx="10" cy="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864" name="Rectangle 1135"/>
              <p:cNvSpPr>
                <a:spLocks noChangeArrowheads="1"/>
              </p:cNvSpPr>
              <p:nvPr/>
            </p:nvSpPr>
            <p:spPr bwMode="auto">
              <a:xfrm>
                <a:off x="20" y="57"/>
                <a:ext cx="10" cy="5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865" name="Rectangle 1136"/>
              <p:cNvSpPr>
                <a:spLocks noChangeArrowheads="1"/>
              </p:cNvSpPr>
              <p:nvPr/>
            </p:nvSpPr>
            <p:spPr bwMode="auto">
              <a:xfrm>
                <a:off x="20" y="57"/>
                <a:ext cx="10" cy="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866" name="Rectangle 1137"/>
              <p:cNvSpPr>
                <a:spLocks noChangeArrowheads="1"/>
              </p:cNvSpPr>
              <p:nvPr/>
            </p:nvSpPr>
            <p:spPr bwMode="auto">
              <a:xfrm>
                <a:off x="182" y="57"/>
                <a:ext cx="21" cy="5"/>
              </a:xfrm>
              <a:prstGeom prst="rect">
                <a:avLst/>
              </a:prstGeom>
              <a:solidFill>
                <a:srgbClr val="82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867" name="Rectangle 1138"/>
              <p:cNvSpPr>
                <a:spLocks noChangeArrowheads="1"/>
              </p:cNvSpPr>
              <p:nvPr/>
            </p:nvSpPr>
            <p:spPr bwMode="auto">
              <a:xfrm>
                <a:off x="182" y="57"/>
                <a:ext cx="21" cy="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868" name="Rectangle 1139"/>
              <p:cNvSpPr>
                <a:spLocks noChangeArrowheads="1"/>
              </p:cNvSpPr>
              <p:nvPr/>
            </p:nvSpPr>
            <p:spPr bwMode="auto">
              <a:xfrm>
                <a:off x="182" y="57"/>
                <a:ext cx="21" cy="5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869" name="Rectangle 1140"/>
              <p:cNvSpPr>
                <a:spLocks noChangeArrowheads="1"/>
              </p:cNvSpPr>
              <p:nvPr/>
            </p:nvSpPr>
            <p:spPr bwMode="auto">
              <a:xfrm>
                <a:off x="182" y="57"/>
                <a:ext cx="21" cy="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870" name="Rectangle 1141"/>
              <p:cNvSpPr>
                <a:spLocks noChangeArrowheads="1"/>
              </p:cNvSpPr>
              <p:nvPr/>
            </p:nvSpPr>
            <p:spPr bwMode="auto">
              <a:xfrm>
                <a:off x="203" y="57"/>
                <a:ext cx="10" cy="5"/>
              </a:xfrm>
              <a:prstGeom prst="rect">
                <a:avLst/>
              </a:prstGeom>
              <a:solidFill>
                <a:srgbClr val="82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871" name="Rectangle 1142"/>
              <p:cNvSpPr>
                <a:spLocks noChangeArrowheads="1"/>
              </p:cNvSpPr>
              <p:nvPr/>
            </p:nvSpPr>
            <p:spPr bwMode="auto">
              <a:xfrm>
                <a:off x="203" y="57"/>
                <a:ext cx="10" cy="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872" name="Rectangle 1143"/>
              <p:cNvSpPr>
                <a:spLocks noChangeArrowheads="1"/>
              </p:cNvSpPr>
              <p:nvPr/>
            </p:nvSpPr>
            <p:spPr bwMode="auto">
              <a:xfrm>
                <a:off x="203" y="57"/>
                <a:ext cx="10" cy="5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873" name="Rectangle 1144"/>
              <p:cNvSpPr>
                <a:spLocks noChangeArrowheads="1"/>
              </p:cNvSpPr>
              <p:nvPr/>
            </p:nvSpPr>
            <p:spPr bwMode="auto">
              <a:xfrm>
                <a:off x="203" y="57"/>
                <a:ext cx="10" cy="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874" name="Rectangle 1145"/>
              <p:cNvSpPr>
                <a:spLocks noChangeArrowheads="1"/>
              </p:cNvSpPr>
              <p:nvPr/>
            </p:nvSpPr>
            <p:spPr bwMode="auto">
              <a:xfrm>
                <a:off x="213" y="57"/>
                <a:ext cx="20" cy="5"/>
              </a:xfrm>
              <a:prstGeom prst="rect">
                <a:avLst/>
              </a:prstGeom>
              <a:solidFill>
                <a:srgbClr val="82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875" name="Rectangle 1146"/>
              <p:cNvSpPr>
                <a:spLocks noChangeArrowheads="1"/>
              </p:cNvSpPr>
              <p:nvPr/>
            </p:nvSpPr>
            <p:spPr bwMode="auto">
              <a:xfrm>
                <a:off x="213" y="57"/>
                <a:ext cx="20" cy="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876" name="Rectangle 1147"/>
              <p:cNvSpPr>
                <a:spLocks noChangeArrowheads="1"/>
              </p:cNvSpPr>
              <p:nvPr/>
            </p:nvSpPr>
            <p:spPr bwMode="auto">
              <a:xfrm>
                <a:off x="213" y="57"/>
                <a:ext cx="20" cy="5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877" name="Rectangle 1148"/>
              <p:cNvSpPr>
                <a:spLocks noChangeArrowheads="1"/>
              </p:cNvSpPr>
              <p:nvPr/>
            </p:nvSpPr>
            <p:spPr bwMode="auto">
              <a:xfrm>
                <a:off x="213" y="57"/>
                <a:ext cx="20" cy="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878" name="Rectangle 1149"/>
              <p:cNvSpPr>
                <a:spLocks noChangeArrowheads="1"/>
              </p:cNvSpPr>
              <p:nvPr/>
            </p:nvSpPr>
            <p:spPr bwMode="auto">
              <a:xfrm>
                <a:off x="233" y="57"/>
                <a:ext cx="10" cy="5"/>
              </a:xfrm>
              <a:prstGeom prst="rect">
                <a:avLst/>
              </a:prstGeom>
              <a:solidFill>
                <a:srgbClr val="82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879" name="Rectangle 1150"/>
              <p:cNvSpPr>
                <a:spLocks noChangeArrowheads="1"/>
              </p:cNvSpPr>
              <p:nvPr/>
            </p:nvSpPr>
            <p:spPr bwMode="auto">
              <a:xfrm>
                <a:off x="233" y="57"/>
                <a:ext cx="10" cy="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880" name="Rectangle 1151"/>
              <p:cNvSpPr>
                <a:spLocks noChangeArrowheads="1"/>
              </p:cNvSpPr>
              <p:nvPr/>
            </p:nvSpPr>
            <p:spPr bwMode="auto">
              <a:xfrm>
                <a:off x="233" y="57"/>
                <a:ext cx="10" cy="5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881" name="Rectangle 1152"/>
              <p:cNvSpPr>
                <a:spLocks noChangeArrowheads="1"/>
              </p:cNvSpPr>
              <p:nvPr/>
            </p:nvSpPr>
            <p:spPr bwMode="auto">
              <a:xfrm>
                <a:off x="233" y="57"/>
                <a:ext cx="10" cy="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882" name="Rectangle 1153"/>
              <p:cNvSpPr>
                <a:spLocks noChangeArrowheads="1"/>
              </p:cNvSpPr>
              <p:nvPr/>
            </p:nvSpPr>
            <p:spPr bwMode="auto">
              <a:xfrm>
                <a:off x="243" y="57"/>
                <a:ext cx="10" cy="5"/>
              </a:xfrm>
              <a:prstGeom prst="rect">
                <a:avLst/>
              </a:prstGeom>
              <a:solidFill>
                <a:srgbClr val="82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883" name="Rectangle 1154"/>
              <p:cNvSpPr>
                <a:spLocks noChangeArrowheads="1"/>
              </p:cNvSpPr>
              <p:nvPr/>
            </p:nvSpPr>
            <p:spPr bwMode="auto">
              <a:xfrm>
                <a:off x="243" y="57"/>
                <a:ext cx="10" cy="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884" name="Rectangle 1155"/>
              <p:cNvSpPr>
                <a:spLocks noChangeArrowheads="1"/>
              </p:cNvSpPr>
              <p:nvPr/>
            </p:nvSpPr>
            <p:spPr bwMode="auto">
              <a:xfrm>
                <a:off x="243" y="57"/>
                <a:ext cx="10" cy="5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885" name="Rectangle 1156"/>
              <p:cNvSpPr>
                <a:spLocks noChangeArrowheads="1"/>
              </p:cNvSpPr>
              <p:nvPr/>
            </p:nvSpPr>
            <p:spPr bwMode="auto">
              <a:xfrm>
                <a:off x="243" y="57"/>
                <a:ext cx="10" cy="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886" name="Rectangle 1157"/>
              <p:cNvSpPr>
                <a:spLocks noChangeArrowheads="1"/>
              </p:cNvSpPr>
              <p:nvPr/>
            </p:nvSpPr>
            <p:spPr bwMode="auto">
              <a:xfrm>
                <a:off x="253" y="72"/>
                <a:ext cx="20" cy="4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887" name="Rectangle 1158"/>
              <p:cNvSpPr>
                <a:spLocks noChangeArrowheads="1"/>
              </p:cNvSpPr>
              <p:nvPr/>
            </p:nvSpPr>
            <p:spPr bwMode="auto">
              <a:xfrm>
                <a:off x="253" y="72"/>
                <a:ext cx="20" cy="4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888" name="Rectangle 1159"/>
              <p:cNvSpPr>
                <a:spLocks noChangeArrowheads="1"/>
              </p:cNvSpPr>
              <p:nvPr/>
            </p:nvSpPr>
            <p:spPr bwMode="auto">
              <a:xfrm>
                <a:off x="253" y="72"/>
                <a:ext cx="20" cy="4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889" name="Rectangle 1160"/>
              <p:cNvSpPr>
                <a:spLocks noChangeArrowheads="1"/>
              </p:cNvSpPr>
              <p:nvPr/>
            </p:nvSpPr>
            <p:spPr bwMode="auto">
              <a:xfrm>
                <a:off x="253" y="72"/>
                <a:ext cx="20" cy="4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890" name="Rectangle 1161"/>
              <p:cNvSpPr>
                <a:spLocks noChangeArrowheads="1"/>
              </p:cNvSpPr>
              <p:nvPr/>
            </p:nvSpPr>
            <p:spPr bwMode="auto">
              <a:xfrm>
                <a:off x="273" y="72"/>
                <a:ext cx="11" cy="4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891" name="Rectangle 1162"/>
              <p:cNvSpPr>
                <a:spLocks noChangeArrowheads="1"/>
              </p:cNvSpPr>
              <p:nvPr/>
            </p:nvSpPr>
            <p:spPr bwMode="auto">
              <a:xfrm>
                <a:off x="273" y="72"/>
                <a:ext cx="11" cy="4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892" name="Rectangle 1163"/>
              <p:cNvSpPr>
                <a:spLocks noChangeArrowheads="1"/>
              </p:cNvSpPr>
              <p:nvPr/>
            </p:nvSpPr>
            <p:spPr bwMode="auto">
              <a:xfrm>
                <a:off x="273" y="72"/>
                <a:ext cx="11" cy="4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893" name="Rectangle 1164"/>
              <p:cNvSpPr>
                <a:spLocks noChangeArrowheads="1"/>
              </p:cNvSpPr>
              <p:nvPr/>
            </p:nvSpPr>
            <p:spPr bwMode="auto">
              <a:xfrm>
                <a:off x="273" y="72"/>
                <a:ext cx="11" cy="4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894" name="Rectangle 1165"/>
              <p:cNvSpPr>
                <a:spLocks noChangeArrowheads="1"/>
              </p:cNvSpPr>
              <p:nvPr/>
            </p:nvSpPr>
            <p:spPr bwMode="auto">
              <a:xfrm>
                <a:off x="284" y="72"/>
                <a:ext cx="10" cy="4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895" name="Rectangle 1166"/>
              <p:cNvSpPr>
                <a:spLocks noChangeArrowheads="1"/>
              </p:cNvSpPr>
              <p:nvPr/>
            </p:nvSpPr>
            <p:spPr bwMode="auto">
              <a:xfrm>
                <a:off x="284" y="72"/>
                <a:ext cx="10" cy="4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896" name="Rectangle 1167"/>
              <p:cNvSpPr>
                <a:spLocks noChangeArrowheads="1"/>
              </p:cNvSpPr>
              <p:nvPr/>
            </p:nvSpPr>
            <p:spPr bwMode="auto">
              <a:xfrm>
                <a:off x="284" y="72"/>
                <a:ext cx="10" cy="4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897" name="Rectangle 1168"/>
              <p:cNvSpPr>
                <a:spLocks noChangeArrowheads="1"/>
              </p:cNvSpPr>
              <p:nvPr/>
            </p:nvSpPr>
            <p:spPr bwMode="auto">
              <a:xfrm>
                <a:off x="284" y="72"/>
                <a:ext cx="10" cy="4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898" name="Rectangle 1169"/>
              <p:cNvSpPr>
                <a:spLocks noChangeArrowheads="1"/>
              </p:cNvSpPr>
              <p:nvPr/>
            </p:nvSpPr>
            <p:spPr bwMode="auto">
              <a:xfrm>
                <a:off x="253" y="67"/>
                <a:ext cx="20" cy="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899" name="Rectangle 1170"/>
              <p:cNvSpPr>
                <a:spLocks noChangeArrowheads="1"/>
              </p:cNvSpPr>
              <p:nvPr/>
            </p:nvSpPr>
            <p:spPr bwMode="auto">
              <a:xfrm>
                <a:off x="253" y="67"/>
                <a:ext cx="20" cy="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900" name="Rectangle 1171"/>
              <p:cNvSpPr>
                <a:spLocks noChangeArrowheads="1"/>
              </p:cNvSpPr>
              <p:nvPr/>
            </p:nvSpPr>
            <p:spPr bwMode="auto">
              <a:xfrm>
                <a:off x="273" y="67"/>
                <a:ext cx="11" cy="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901" name="Rectangle 1172"/>
              <p:cNvSpPr>
                <a:spLocks noChangeArrowheads="1"/>
              </p:cNvSpPr>
              <p:nvPr/>
            </p:nvSpPr>
            <p:spPr bwMode="auto">
              <a:xfrm>
                <a:off x="273" y="67"/>
                <a:ext cx="11" cy="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902" name="Rectangle 1173"/>
              <p:cNvSpPr>
                <a:spLocks noChangeArrowheads="1"/>
              </p:cNvSpPr>
              <p:nvPr/>
            </p:nvSpPr>
            <p:spPr bwMode="auto">
              <a:xfrm>
                <a:off x="284" y="67"/>
                <a:ext cx="10" cy="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903" name="Rectangle 1174"/>
              <p:cNvSpPr>
                <a:spLocks noChangeArrowheads="1"/>
              </p:cNvSpPr>
              <p:nvPr/>
            </p:nvSpPr>
            <p:spPr bwMode="auto">
              <a:xfrm>
                <a:off x="284" y="67"/>
                <a:ext cx="10" cy="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904" name="Rectangle 1175"/>
              <p:cNvSpPr>
                <a:spLocks noChangeArrowheads="1"/>
              </p:cNvSpPr>
              <p:nvPr/>
            </p:nvSpPr>
            <p:spPr bwMode="auto">
              <a:xfrm>
                <a:off x="294" y="72"/>
                <a:ext cx="20" cy="4"/>
              </a:xfrm>
              <a:prstGeom prst="rect">
                <a:avLst/>
              </a:prstGeom>
              <a:solidFill>
                <a:srgbClr val="82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905" name="Rectangle 1176"/>
              <p:cNvSpPr>
                <a:spLocks noChangeArrowheads="1"/>
              </p:cNvSpPr>
              <p:nvPr/>
            </p:nvSpPr>
            <p:spPr bwMode="auto">
              <a:xfrm>
                <a:off x="294" y="72"/>
                <a:ext cx="20" cy="4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906" name="Rectangle 1177"/>
              <p:cNvSpPr>
                <a:spLocks noChangeArrowheads="1"/>
              </p:cNvSpPr>
              <p:nvPr/>
            </p:nvSpPr>
            <p:spPr bwMode="auto">
              <a:xfrm>
                <a:off x="294" y="72"/>
                <a:ext cx="20" cy="4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907" name="Rectangle 1178"/>
              <p:cNvSpPr>
                <a:spLocks noChangeArrowheads="1"/>
              </p:cNvSpPr>
              <p:nvPr/>
            </p:nvSpPr>
            <p:spPr bwMode="auto">
              <a:xfrm>
                <a:off x="294" y="72"/>
                <a:ext cx="20" cy="4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908" name="Rectangle 1179"/>
              <p:cNvSpPr>
                <a:spLocks noChangeArrowheads="1"/>
              </p:cNvSpPr>
              <p:nvPr/>
            </p:nvSpPr>
            <p:spPr bwMode="auto">
              <a:xfrm>
                <a:off x="294" y="67"/>
                <a:ext cx="10" cy="5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909" name="Rectangle 1180"/>
              <p:cNvSpPr>
                <a:spLocks noChangeArrowheads="1"/>
              </p:cNvSpPr>
              <p:nvPr/>
            </p:nvSpPr>
            <p:spPr bwMode="auto">
              <a:xfrm>
                <a:off x="294" y="67"/>
                <a:ext cx="10" cy="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910" name="Rectangle 1181"/>
              <p:cNvSpPr>
                <a:spLocks noChangeArrowheads="1"/>
              </p:cNvSpPr>
              <p:nvPr/>
            </p:nvSpPr>
            <p:spPr bwMode="auto">
              <a:xfrm>
                <a:off x="253" y="62"/>
                <a:ext cx="10" cy="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911" name="Rectangle 1182"/>
              <p:cNvSpPr>
                <a:spLocks noChangeArrowheads="1"/>
              </p:cNvSpPr>
              <p:nvPr/>
            </p:nvSpPr>
            <p:spPr bwMode="auto">
              <a:xfrm>
                <a:off x="253" y="62"/>
                <a:ext cx="10" cy="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912" name="Rectangle 1183"/>
              <p:cNvSpPr>
                <a:spLocks noChangeArrowheads="1"/>
              </p:cNvSpPr>
              <p:nvPr/>
            </p:nvSpPr>
            <p:spPr bwMode="auto">
              <a:xfrm>
                <a:off x="263" y="62"/>
                <a:ext cx="21" cy="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913" name="Rectangle 1184"/>
              <p:cNvSpPr>
                <a:spLocks noChangeArrowheads="1"/>
              </p:cNvSpPr>
              <p:nvPr/>
            </p:nvSpPr>
            <p:spPr bwMode="auto">
              <a:xfrm>
                <a:off x="263" y="62"/>
                <a:ext cx="21" cy="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914" name="Rectangle 1185"/>
              <p:cNvSpPr>
                <a:spLocks noChangeArrowheads="1"/>
              </p:cNvSpPr>
              <p:nvPr/>
            </p:nvSpPr>
            <p:spPr bwMode="auto">
              <a:xfrm>
                <a:off x="284" y="62"/>
                <a:ext cx="10" cy="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915" name="Rectangle 1186"/>
              <p:cNvSpPr>
                <a:spLocks noChangeArrowheads="1"/>
              </p:cNvSpPr>
              <p:nvPr/>
            </p:nvSpPr>
            <p:spPr bwMode="auto">
              <a:xfrm>
                <a:off x="284" y="62"/>
                <a:ext cx="10" cy="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916" name="Rectangle 1187"/>
              <p:cNvSpPr>
                <a:spLocks noChangeArrowheads="1"/>
              </p:cNvSpPr>
              <p:nvPr/>
            </p:nvSpPr>
            <p:spPr bwMode="auto">
              <a:xfrm>
                <a:off x="294" y="62"/>
                <a:ext cx="10" cy="5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917" name="Rectangle 1188"/>
              <p:cNvSpPr>
                <a:spLocks noChangeArrowheads="1"/>
              </p:cNvSpPr>
              <p:nvPr/>
            </p:nvSpPr>
            <p:spPr bwMode="auto">
              <a:xfrm>
                <a:off x="294" y="62"/>
                <a:ext cx="10" cy="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918" name="Rectangle 1189"/>
              <p:cNvSpPr>
                <a:spLocks noChangeArrowheads="1"/>
              </p:cNvSpPr>
              <p:nvPr/>
            </p:nvSpPr>
            <p:spPr bwMode="auto">
              <a:xfrm>
                <a:off x="253" y="62"/>
                <a:ext cx="10" cy="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919" name="Rectangle 1190"/>
              <p:cNvSpPr>
                <a:spLocks noChangeArrowheads="1"/>
              </p:cNvSpPr>
              <p:nvPr/>
            </p:nvSpPr>
            <p:spPr bwMode="auto">
              <a:xfrm>
                <a:off x="253" y="62"/>
                <a:ext cx="10" cy="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920" name="Rectangle 1191"/>
              <p:cNvSpPr>
                <a:spLocks noChangeArrowheads="1"/>
              </p:cNvSpPr>
              <p:nvPr/>
            </p:nvSpPr>
            <p:spPr bwMode="auto">
              <a:xfrm>
                <a:off x="263" y="62"/>
                <a:ext cx="21" cy="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921" name="Rectangle 1192"/>
              <p:cNvSpPr>
                <a:spLocks noChangeArrowheads="1"/>
              </p:cNvSpPr>
              <p:nvPr/>
            </p:nvSpPr>
            <p:spPr bwMode="auto">
              <a:xfrm>
                <a:off x="263" y="62"/>
                <a:ext cx="21" cy="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922" name="Rectangle 1193"/>
              <p:cNvSpPr>
                <a:spLocks noChangeArrowheads="1"/>
              </p:cNvSpPr>
              <p:nvPr/>
            </p:nvSpPr>
            <p:spPr bwMode="auto">
              <a:xfrm>
                <a:off x="284" y="62"/>
                <a:ext cx="10" cy="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923" name="Rectangle 1194"/>
              <p:cNvSpPr>
                <a:spLocks noChangeArrowheads="1"/>
              </p:cNvSpPr>
              <p:nvPr/>
            </p:nvSpPr>
            <p:spPr bwMode="auto">
              <a:xfrm>
                <a:off x="284" y="62"/>
                <a:ext cx="10" cy="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924" name="Rectangle 1195"/>
              <p:cNvSpPr>
                <a:spLocks noChangeArrowheads="1"/>
              </p:cNvSpPr>
              <p:nvPr/>
            </p:nvSpPr>
            <p:spPr bwMode="auto">
              <a:xfrm>
                <a:off x="294" y="62"/>
                <a:ext cx="10" cy="5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925" name="Rectangle 1196"/>
              <p:cNvSpPr>
                <a:spLocks noChangeArrowheads="1"/>
              </p:cNvSpPr>
              <p:nvPr/>
            </p:nvSpPr>
            <p:spPr bwMode="auto">
              <a:xfrm>
                <a:off x="294" y="62"/>
                <a:ext cx="10" cy="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926" name="Rectangle 1197"/>
              <p:cNvSpPr>
                <a:spLocks noChangeArrowheads="1"/>
              </p:cNvSpPr>
              <p:nvPr/>
            </p:nvSpPr>
            <p:spPr bwMode="auto">
              <a:xfrm>
                <a:off x="253" y="57"/>
                <a:ext cx="10" cy="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927" name="Rectangle 1198"/>
              <p:cNvSpPr>
                <a:spLocks noChangeArrowheads="1"/>
              </p:cNvSpPr>
              <p:nvPr/>
            </p:nvSpPr>
            <p:spPr bwMode="auto">
              <a:xfrm>
                <a:off x="253" y="57"/>
                <a:ext cx="10" cy="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928" name="Rectangle 1199"/>
              <p:cNvSpPr>
                <a:spLocks noChangeArrowheads="1"/>
              </p:cNvSpPr>
              <p:nvPr/>
            </p:nvSpPr>
            <p:spPr bwMode="auto">
              <a:xfrm>
                <a:off x="263" y="57"/>
                <a:ext cx="21" cy="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929" name="Rectangle 1200"/>
              <p:cNvSpPr>
                <a:spLocks noChangeArrowheads="1"/>
              </p:cNvSpPr>
              <p:nvPr/>
            </p:nvSpPr>
            <p:spPr bwMode="auto">
              <a:xfrm>
                <a:off x="263" y="57"/>
                <a:ext cx="21" cy="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930" name="Rectangle 1201"/>
              <p:cNvSpPr>
                <a:spLocks noChangeArrowheads="1"/>
              </p:cNvSpPr>
              <p:nvPr/>
            </p:nvSpPr>
            <p:spPr bwMode="auto">
              <a:xfrm>
                <a:off x="284" y="57"/>
                <a:ext cx="10" cy="5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931" name="Rectangle 1202"/>
              <p:cNvSpPr>
                <a:spLocks noChangeArrowheads="1"/>
              </p:cNvSpPr>
              <p:nvPr/>
            </p:nvSpPr>
            <p:spPr bwMode="auto">
              <a:xfrm>
                <a:off x="284" y="57"/>
                <a:ext cx="10" cy="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932" name="Rectangle 1203"/>
              <p:cNvSpPr>
                <a:spLocks noChangeArrowheads="1"/>
              </p:cNvSpPr>
              <p:nvPr/>
            </p:nvSpPr>
            <p:spPr bwMode="auto">
              <a:xfrm>
                <a:off x="294" y="57"/>
                <a:ext cx="10" cy="5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933" name="Rectangle 1204"/>
              <p:cNvSpPr>
                <a:spLocks noChangeArrowheads="1"/>
              </p:cNvSpPr>
              <p:nvPr/>
            </p:nvSpPr>
            <p:spPr bwMode="auto">
              <a:xfrm>
                <a:off x="294" y="57"/>
                <a:ext cx="10" cy="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934" name="Rectangle 1205"/>
              <p:cNvSpPr>
                <a:spLocks noChangeArrowheads="1"/>
              </p:cNvSpPr>
              <p:nvPr/>
            </p:nvSpPr>
            <p:spPr bwMode="auto">
              <a:xfrm>
                <a:off x="253" y="57"/>
                <a:ext cx="20" cy="5"/>
              </a:xfrm>
              <a:prstGeom prst="rect">
                <a:avLst/>
              </a:prstGeom>
              <a:solidFill>
                <a:srgbClr val="82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935" name="Rectangle 1206"/>
              <p:cNvSpPr>
                <a:spLocks noChangeArrowheads="1"/>
              </p:cNvSpPr>
              <p:nvPr/>
            </p:nvSpPr>
            <p:spPr bwMode="auto">
              <a:xfrm>
                <a:off x="253" y="57"/>
                <a:ext cx="20" cy="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936" name="Rectangle 1207"/>
              <p:cNvSpPr>
                <a:spLocks noChangeArrowheads="1"/>
              </p:cNvSpPr>
              <p:nvPr/>
            </p:nvSpPr>
            <p:spPr bwMode="auto">
              <a:xfrm>
                <a:off x="253" y="57"/>
                <a:ext cx="20" cy="5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937" name="Rectangle 1208"/>
              <p:cNvSpPr>
                <a:spLocks noChangeArrowheads="1"/>
              </p:cNvSpPr>
              <p:nvPr/>
            </p:nvSpPr>
            <p:spPr bwMode="auto">
              <a:xfrm>
                <a:off x="253" y="57"/>
                <a:ext cx="20" cy="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938" name="Rectangle 1209"/>
              <p:cNvSpPr>
                <a:spLocks noChangeArrowheads="1"/>
              </p:cNvSpPr>
              <p:nvPr/>
            </p:nvSpPr>
            <p:spPr bwMode="auto">
              <a:xfrm>
                <a:off x="273" y="57"/>
                <a:ext cx="11" cy="5"/>
              </a:xfrm>
              <a:prstGeom prst="rect">
                <a:avLst/>
              </a:prstGeom>
              <a:solidFill>
                <a:srgbClr val="82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939" name="Rectangle 1210"/>
              <p:cNvSpPr>
                <a:spLocks noChangeArrowheads="1"/>
              </p:cNvSpPr>
              <p:nvPr/>
            </p:nvSpPr>
            <p:spPr bwMode="auto">
              <a:xfrm>
                <a:off x="273" y="57"/>
                <a:ext cx="11" cy="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940" name="Rectangle 1211"/>
              <p:cNvSpPr>
                <a:spLocks noChangeArrowheads="1"/>
              </p:cNvSpPr>
              <p:nvPr/>
            </p:nvSpPr>
            <p:spPr bwMode="auto">
              <a:xfrm>
                <a:off x="273" y="57"/>
                <a:ext cx="11" cy="5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941" name="Rectangle 1212"/>
              <p:cNvSpPr>
                <a:spLocks noChangeArrowheads="1"/>
              </p:cNvSpPr>
              <p:nvPr/>
            </p:nvSpPr>
            <p:spPr bwMode="auto">
              <a:xfrm>
                <a:off x="273" y="57"/>
                <a:ext cx="11" cy="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942" name="Rectangle 1213"/>
              <p:cNvSpPr>
                <a:spLocks noChangeArrowheads="1"/>
              </p:cNvSpPr>
              <p:nvPr/>
            </p:nvSpPr>
            <p:spPr bwMode="auto">
              <a:xfrm>
                <a:off x="284" y="57"/>
                <a:ext cx="10" cy="5"/>
              </a:xfrm>
              <a:prstGeom prst="rect">
                <a:avLst/>
              </a:prstGeom>
              <a:solidFill>
                <a:srgbClr val="82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943" name="Rectangle 1214"/>
              <p:cNvSpPr>
                <a:spLocks noChangeArrowheads="1"/>
              </p:cNvSpPr>
              <p:nvPr/>
            </p:nvSpPr>
            <p:spPr bwMode="auto">
              <a:xfrm>
                <a:off x="284" y="57"/>
                <a:ext cx="10" cy="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944" name="Rectangle 1215"/>
              <p:cNvSpPr>
                <a:spLocks noChangeArrowheads="1"/>
              </p:cNvSpPr>
              <p:nvPr/>
            </p:nvSpPr>
            <p:spPr bwMode="auto">
              <a:xfrm>
                <a:off x="284" y="57"/>
                <a:ext cx="10" cy="5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2945" name="Rectangle 1216"/>
              <p:cNvSpPr>
                <a:spLocks noChangeArrowheads="1"/>
              </p:cNvSpPr>
              <p:nvPr/>
            </p:nvSpPr>
            <p:spPr bwMode="auto">
              <a:xfrm>
                <a:off x="284" y="57"/>
                <a:ext cx="10" cy="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</p:grpSp>
      </p:grpSp>
      <p:grpSp>
        <p:nvGrpSpPr>
          <p:cNvPr id="3103" name="Group 287"/>
          <p:cNvGrpSpPr>
            <a:grpSpLocks/>
          </p:cNvGrpSpPr>
          <p:nvPr/>
        </p:nvGrpSpPr>
        <p:grpSpPr bwMode="auto">
          <a:xfrm>
            <a:off x="2596953" y="866117"/>
            <a:ext cx="786188" cy="758056"/>
            <a:chOff x="0" y="0"/>
            <a:chExt cx="32" cy="35"/>
          </a:xfrm>
        </p:grpSpPr>
        <p:grpSp>
          <p:nvGrpSpPr>
            <p:cNvPr id="3104" name="Group 288"/>
            <p:cNvGrpSpPr>
              <a:grpSpLocks/>
            </p:cNvGrpSpPr>
            <p:nvPr/>
          </p:nvGrpSpPr>
          <p:grpSpPr bwMode="auto">
            <a:xfrm>
              <a:off x="0" y="0"/>
              <a:ext cx="32" cy="35"/>
              <a:chOff x="0" y="0"/>
              <a:chExt cx="32" cy="35"/>
            </a:xfrm>
          </p:grpSpPr>
          <p:sp>
            <p:nvSpPr>
              <p:cNvPr id="3289" name="Freeform 289"/>
              <p:cNvSpPr>
                <a:spLocks/>
              </p:cNvSpPr>
              <p:nvPr/>
            </p:nvSpPr>
            <p:spPr bwMode="auto">
              <a:xfrm>
                <a:off x="4" y="20"/>
                <a:ext cx="24" cy="9"/>
              </a:xfrm>
              <a:custGeom>
                <a:avLst/>
                <a:gdLst>
                  <a:gd name="T0" fmla="*/ 1 w 24"/>
                  <a:gd name="T1" fmla="*/ 0 h 9"/>
                  <a:gd name="T2" fmla="*/ 0 w 24"/>
                  <a:gd name="T3" fmla="*/ 3 h 9"/>
                  <a:gd name="T4" fmla="*/ 0 w 24"/>
                  <a:gd name="T5" fmla="*/ 9 h 9"/>
                  <a:gd name="T6" fmla="*/ 24 w 24"/>
                  <a:gd name="T7" fmla="*/ 9 h 9"/>
                  <a:gd name="T8" fmla="*/ 24 w 24"/>
                  <a:gd name="T9" fmla="*/ 3 h 9"/>
                  <a:gd name="T10" fmla="*/ 22 w 24"/>
                  <a:gd name="T11" fmla="*/ 0 h 9"/>
                  <a:gd name="T12" fmla="*/ 1 w 24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4" h="9">
                    <a:moveTo>
                      <a:pt x="1" y="0"/>
                    </a:moveTo>
                    <a:lnTo>
                      <a:pt x="0" y="3"/>
                    </a:lnTo>
                    <a:lnTo>
                      <a:pt x="0" y="9"/>
                    </a:lnTo>
                    <a:lnTo>
                      <a:pt x="24" y="9"/>
                    </a:lnTo>
                    <a:lnTo>
                      <a:pt x="24" y="3"/>
                    </a:lnTo>
                    <a:lnTo>
                      <a:pt x="22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290" name="Freeform 290"/>
              <p:cNvSpPr>
                <a:spLocks/>
              </p:cNvSpPr>
              <p:nvPr/>
            </p:nvSpPr>
            <p:spPr bwMode="auto">
              <a:xfrm>
                <a:off x="4" y="20"/>
                <a:ext cx="24" cy="9"/>
              </a:xfrm>
              <a:custGeom>
                <a:avLst/>
                <a:gdLst>
                  <a:gd name="T0" fmla="*/ 1 w 24"/>
                  <a:gd name="T1" fmla="*/ 0 h 9"/>
                  <a:gd name="T2" fmla="*/ 0 w 24"/>
                  <a:gd name="T3" fmla="*/ 3 h 9"/>
                  <a:gd name="T4" fmla="*/ 0 w 24"/>
                  <a:gd name="T5" fmla="*/ 9 h 9"/>
                  <a:gd name="T6" fmla="*/ 24 w 24"/>
                  <a:gd name="T7" fmla="*/ 9 h 9"/>
                  <a:gd name="T8" fmla="*/ 24 w 24"/>
                  <a:gd name="T9" fmla="*/ 3 h 9"/>
                  <a:gd name="T10" fmla="*/ 22 w 24"/>
                  <a:gd name="T11" fmla="*/ 0 h 9"/>
                  <a:gd name="T12" fmla="*/ 1 w 24"/>
                  <a:gd name="T13" fmla="*/ 0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4" h="9">
                    <a:moveTo>
                      <a:pt x="1" y="0"/>
                    </a:moveTo>
                    <a:lnTo>
                      <a:pt x="0" y="3"/>
                    </a:lnTo>
                    <a:lnTo>
                      <a:pt x="0" y="9"/>
                    </a:lnTo>
                    <a:lnTo>
                      <a:pt x="24" y="9"/>
                    </a:lnTo>
                    <a:lnTo>
                      <a:pt x="24" y="3"/>
                    </a:lnTo>
                    <a:lnTo>
                      <a:pt x="22" y="0"/>
                    </a:lnTo>
                    <a:lnTo>
                      <a:pt x="1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291" name="Line 291"/>
              <p:cNvSpPr>
                <a:spLocks noChangeShapeType="1"/>
              </p:cNvSpPr>
              <p:nvPr/>
            </p:nvSpPr>
            <p:spPr bwMode="auto">
              <a:xfrm>
                <a:off x="4" y="26"/>
                <a:ext cx="2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292" name="Line 292"/>
              <p:cNvSpPr>
                <a:spLocks noChangeShapeType="1"/>
              </p:cNvSpPr>
              <p:nvPr/>
            </p:nvSpPr>
            <p:spPr bwMode="auto">
              <a:xfrm>
                <a:off x="14" y="26"/>
                <a:ext cx="1" cy="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293" name="Line 293"/>
              <p:cNvSpPr>
                <a:spLocks noChangeShapeType="1"/>
              </p:cNvSpPr>
              <p:nvPr/>
            </p:nvSpPr>
            <p:spPr bwMode="auto">
              <a:xfrm>
                <a:off x="24" y="26"/>
                <a:ext cx="1" cy="3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294" name="Freeform 294"/>
              <p:cNvSpPr>
                <a:spLocks/>
              </p:cNvSpPr>
              <p:nvPr/>
            </p:nvSpPr>
            <p:spPr bwMode="auto">
              <a:xfrm>
                <a:off x="4" y="25"/>
                <a:ext cx="4" cy="1"/>
              </a:xfrm>
              <a:custGeom>
                <a:avLst/>
                <a:gdLst>
                  <a:gd name="T0" fmla="*/ 0 w 4"/>
                  <a:gd name="T1" fmla="*/ 0 h 1"/>
                  <a:gd name="T2" fmla="*/ 0 w 4"/>
                  <a:gd name="T3" fmla="*/ 1 h 1"/>
                  <a:gd name="T4" fmla="*/ 4 w 4"/>
                  <a:gd name="T5" fmla="*/ 1 h 1"/>
                  <a:gd name="T6" fmla="*/ 4 w 4"/>
                  <a:gd name="T7" fmla="*/ 1 h 1"/>
                  <a:gd name="T8" fmla="*/ 4 w 4"/>
                  <a:gd name="T9" fmla="*/ 1 h 1"/>
                  <a:gd name="T10" fmla="*/ 3 w 4"/>
                  <a:gd name="T11" fmla="*/ 1 h 1"/>
                  <a:gd name="T12" fmla="*/ 3 w 4"/>
                  <a:gd name="T13" fmla="*/ 0 h 1"/>
                  <a:gd name="T14" fmla="*/ 3 w 4"/>
                  <a:gd name="T15" fmla="*/ 0 h 1"/>
                  <a:gd name="T16" fmla="*/ 3 w 4"/>
                  <a:gd name="T17" fmla="*/ 0 h 1"/>
                  <a:gd name="T18" fmla="*/ 3 w 4"/>
                  <a:gd name="T19" fmla="*/ 0 h 1"/>
                  <a:gd name="T20" fmla="*/ 3 w 4"/>
                  <a:gd name="T21" fmla="*/ 0 h 1"/>
                  <a:gd name="T22" fmla="*/ 2 w 4"/>
                  <a:gd name="T23" fmla="*/ 0 h 1"/>
                  <a:gd name="T24" fmla="*/ 2 w 4"/>
                  <a:gd name="T25" fmla="*/ 0 h 1"/>
                  <a:gd name="T26" fmla="*/ 1 w 4"/>
                  <a:gd name="T27" fmla="*/ 0 h 1"/>
                  <a:gd name="T28" fmla="*/ 1 w 4"/>
                  <a:gd name="T29" fmla="*/ 0 h 1"/>
                  <a:gd name="T30" fmla="*/ 0 w 4"/>
                  <a:gd name="T31" fmla="*/ 0 h 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4" h="1">
                    <a:moveTo>
                      <a:pt x="0" y="0"/>
                    </a:moveTo>
                    <a:lnTo>
                      <a:pt x="0" y="1"/>
                    </a:lnTo>
                    <a:lnTo>
                      <a:pt x="4" y="1"/>
                    </a:lnTo>
                    <a:lnTo>
                      <a:pt x="3" y="1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295" name="Freeform 295"/>
              <p:cNvSpPr>
                <a:spLocks/>
              </p:cNvSpPr>
              <p:nvPr/>
            </p:nvSpPr>
            <p:spPr bwMode="auto">
              <a:xfrm>
                <a:off x="4" y="26"/>
                <a:ext cx="5" cy="1"/>
              </a:xfrm>
              <a:custGeom>
                <a:avLst/>
                <a:gdLst>
                  <a:gd name="T0" fmla="*/ 0 w 5"/>
                  <a:gd name="T1" fmla="*/ 0 h 1"/>
                  <a:gd name="T2" fmla="*/ 0 w 5"/>
                  <a:gd name="T3" fmla="*/ 0 h 1"/>
                  <a:gd name="T4" fmla="*/ 5 w 5"/>
                  <a:gd name="T5" fmla="*/ 0 h 1"/>
                  <a:gd name="T6" fmla="*/ 5 w 5"/>
                  <a:gd name="T7" fmla="*/ 0 h 1"/>
                  <a:gd name="T8" fmla="*/ 5 w 5"/>
                  <a:gd name="T9" fmla="*/ 0 h 1"/>
                  <a:gd name="T10" fmla="*/ 5 w 5"/>
                  <a:gd name="T11" fmla="*/ 0 h 1"/>
                  <a:gd name="T12" fmla="*/ 4 w 5"/>
                  <a:gd name="T13" fmla="*/ 0 h 1"/>
                  <a:gd name="T14" fmla="*/ 4 w 5"/>
                  <a:gd name="T15" fmla="*/ 0 h 1"/>
                  <a:gd name="T16" fmla="*/ 4 w 5"/>
                  <a:gd name="T17" fmla="*/ 0 h 1"/>
                  <a:gd name="T18" fmla="*/ 4 w 5"/>
                  <a:gd name="T19" fmla="*/ 0 h 1"/>
                  <a:gd name="T20" fmla="*/ 4 w 5"/>
                  <a:gd name="T21" fmla="*/ 0 h 1"/>
                  <a:gd name="T22" fmla="*/ 4 w 5"/>
                  <a:gd name="T23" fmla="*/ 0 h 1"/>
                  <a:gd name="T24" fmla="*/ 0 w 5"/>
                  <a:gd name="T25" fmla="*/ 0 h 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" h="1">
                    <a:moveTo>
                      <a:pt x="0" y="0"/>
                    </a:moveTo>
                    <a:lnTo>
                      <a:pt x="0" y="0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296" name="Freeform 296"/>
              <p:cNvSpPr>
                <a:spLocks/>
              </p:cNvSpPr>
              <p:nvPr/>
            </p:nvSpPr>
            <p:spPr bwMode="auto">
              <a:xfrm>
                <a:off x="4" y="26"/>
                <a:ext cx="5" cy="1"/>
              </a:xfrm>
              <a:custGeom>
                <a:avLst/>
                <a:gdLst>
                  <a:gd name="T0" fmla="*/ 0 w 5"/>
                  <a:gd name="T1" fmla="*/ 0 h 1"/>
                  <a:gd name="T2" fmla="*/ 0 w 5"/>
                  <a:gd name="T3" fmla="*/ 1 h 1"/>
                  <a:gd name="T4" fmla="*/ 5 w 5"/>
                  <a:gd name="T5" fmla="*/ 1 h 1"/>
                  <a:gd name="T6" fmla="*/ 5 w 5"/>
                  <a:gd name="T7" fmla="*/ 0 h 1"/>
                  <a:gd name="T8" fmla="*/ 5 w 5"/>
                  <a:gd name="T9" fmla="*/ 0 h 1"/>
                  <a:gd name="T10" fmla="*/ 5 w 5"/>
                  <a:gd name="T11" fmla="*/ 0 h 1"/>
                  <a:gd name="T12" fmla="*/ 5 w 5"/>
                  <a:gd name="T13" fmla="*/ 0 h 1"/>
                  <a:gd name="T14" fmla="*/ 5 w 5"/>
                  <a:gd name="T15" fmla="*/ 0 h 1"/>
                  <a:gd name="T16" fmla="*/ 0 w 5"/>
                  <a:gd name="T17" fmla="*/ 0 h 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" h="1">
                    <a:moveTo>
                      <a:pt x="0" y="0"/>
                    </a:moveTo>
                    <a:lnTo>
                      <a:pt x="0" y="1"/>
                    </a:lnTo>
                    <a:lnTo>
                      <a:pt x="5" y="1"/>
                    </a:lnTo>
                    <a:lnTo>
                      <a:pt x="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297" name="Freeform 297"/>
              <p:cNvSpPr>
                <a:spLocks/>
              </p:cNvSpPr>
              <p:nvPr/>
            </p:nvSpPr>
            <p:spPr bwMode="auto">
              <a:xfrm>
                <a:off x="4" y="25"/>
                <a:ext cx="5" cy="1"/>
              </a:xfrm>
              <a:custGeom>
                <a:avLst/>
                <a:gdLst>
                  <a:gd name="T0" fmla="*/ 0 w 5"/>
                  <a:gd name="T1" fmla="*/ 1 h 1"/>
                  <a:gd name="T2" fmla="*/ 5 w 5"/>
                  <a:gd name="T3" fmla="*/ 1 h 1"/>
                  <a:gd name="T4" fmla="*/ 5 w 5"/>
                  <a:gd name="T5" fmla="*/ 1 h 1"/>
                  <a:gd name="T6" fmla="*/ 5 w 5"/>
                  <a:gd name="T7" fmla="*/ 1 h 1"/>
                  <a:gd name="T8" fmla="*/ 5 w 5"/>
                  <a:gd name="T9" fmla="*/ 1 h 1"/>
                  <a:gd name="T10" fmla="*/ 5 w 5"/>
                  <a:gd name="T11" fmla="*/ 1 h 1"/>
                  <a:gd name="T12" fmla="*/ 5 w 5"/>
                  <a:gd name="T13" fmla="*/ 1 h 1"/>
                  <a:gd name="T14" fmla="*/ 5 w 5"/>
                  <a:gd name="T15" fmla="*/ 1 h 1"/>
                  <a:gd name="T16" fmla="*/ 5 w 5"/>
                  <a:gd name="T17" fmla="*/ 1 h 1"/>
                  <a:gd name="T18" fmla="*/ 5 w 5"/>
                  <a:gd name="T19" fmla="*/ 1 h 1"/>
                  <a:gd name="T20" fmla="*/ 5 w 5"/>
                  <a:gd name="T21" fmla="*/ 1 h 1"/>
                  <a:gd name="T22" fmla="*/ 4 w 5"/>
                  <a:gd name="T23" fmla="*/ 1 h 1"/>
                  <a:gd name="T24" fmla="*/ 4 w 5"/>
                  <a:gd name="T25" fmla="*/ 1 h 1"/>
                  <a:gd name="T26" fmla="*/ 4 w 5"/>
                  <a:gd name="T27" fmla="*/ 1 h 1"/>
                  <a:gd name="T28" fmla="*/ 4 w 5"/>
                  <a:gd name="T29" fmla="*/ 1 h 1"/>
                  <a:gd name="T30" fmla="*/ 4 w 5"/>
                  <a:gd name="T31" fmla="*/ 1 h 1"/>
                  <a:gd name="T32" fmla="*/ 4 w 5"/>
                  <a:gd name="T33" fmla="*/ 1 h 1"/>
                  <a:gd name="T34" fmla="*/ 4 w 5"/>
                  <a:gd name="T35" fmla="*/ 1 h 1"/>
                  <a:gd name="T36" fmla="*/ 4 w 5"/>
                  <a:gd name="T37" fmla="*/ 1 h 1"/>
                  <a:gd name="T38" fmla="*/ 3 w 5"/>
                  <a:gd name="T39" fmla="*/ 1 h 1"/>
                  <a:gd name="T40" fmla="*/ 3 w 5"/>
                  <a:gd name="T41" fmla="*/ 0 h 1"/>
                  <a:gd name="T42" fmla="*/ 3 w 5"/>
                  <a:gd name="T43" fmla="*/ 0 h 1"/>
                  <a:gd name="T44" fmla="*/ 3 w 5"/>
                  <a:gd name="T45" fmla="*/ 0 h 1"/>
                  <a:gd name="T46" fmla="*/ 3 w 5"/>
                  <a:gd name="T47" fmla="*/ 0 h 1"/>
                  <a:gd name="T48" fmla="*/ 3 w 5"/>
                  <a:gd name="T49" fmla="*/ 0 h 1"/>
                  <a:gd name="T50" fmla="*/ 2 w 5"/>
                  <a:gd name="T51" fmla="*/ 0 h 1"/>
                  <a:gd name="T52" fmla="*/ 2 w 5"/>
                  <a:gd name="T53" fmla="*/ 0 h 1"/>
                  <a:gd name="T54" fmla="*/ 1 w 5"/>
                  <a:gd name="T55" fmla="*/ 0 h 1"/>
                  <a:gd name="T56" fmla="*/ 1 w 5"/>
                  <a:gd name="T57" fmla="*/ 0 h 1"/>
                  <a:gd name="T58" fmla="*/ 0 w 5"/>
                  <a:gd name="T59" fmla="*/ 0 h 1"/>
                  <a:gd name="T60" fmla="*/ 0 w 5"/>
                  <a:gd name="T61" fmla="*/ 1 h 1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5" h="1">
                    <a:moveTo>
                      <a:pt x="0" y="1"/>
                    </a:moveTo>
                    <a:lnTo>
                      <a:pt x="5" y="1"/>
                    </a:lnTo>
                    <a:lnTo>
                      <a:pt x="4" y="1"/>
                    </a:lnTo>
                    <a:lnTo>
                      <a:pt x="3" y="1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1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298" name="Line 298"/>
              <p:cNvSpPr>
                <a:spLocks noChangeShapeType="1"/>
              </p:cNvSpPr>
              <p:nvPr/>
            </p:nvSpPr>
            <p:spPr bwMode="auto">
              <a:xfrm>
                <a:off x="14" y="29"/>
                <a:ext cx="1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299" name="Freeform 299"/>
              <p:cNvSpPr>
                <a:spLocks/>
              </p:cNvSpPr>
              <p:nvPr/>
            </p:nvSpPr>
            <p:spPr bwMode="auto">
              <a:xfrm>
                <a:off x="15" y="23"/>
                <a:ext cx="9" cy="2"/>
              </a:xfrm>
              <a:custGeom>
                <a:avLst/>
                <a:gdLst>
                  <a:gd name="T0" fmla="*/ 0 w 9"/>
                  <a:gd name="T1" fmla="*/ 1 h 2"/>
                  <a:gd name="T2" fmla="*/ 3 w 9"/>
                  <a:gd name="T3" fmla="*/ 1 h 2"/>
                  <a:gd name="T4" fmla="*/ 3 w 9"/>
                  <a:gd name="T5" fmla="*/ 0 h 2"/>
                  <a:gd name="T6" fmla="*/ 7 w 9"/>
                  <a:gd name="T7" fmla="*/ 0 h 2"/>
                  <a:gd name="T8" fmla="*/ 7 w 9"/>
                  <a:gd name="T9" fmla="*/ 1 h 2"/>
                  <a:gd name="T10" fmla="*/ 9 w 9"/>
                  <a:gd name="T11" fmla="*/ 1 h 2"/>
                  <a:gd name="T12" fmla="*/ 9 w 9"/>
                  <a:gd name="T13" fmla="*/ 1 h 2"/>
                  <a:gd name="T14" fmla="*/ 7 w 9"/>
                  <a:gd name="T15" fmla="*/ 1 h 2"/>
                  <a:gd name="T16" fmla="*/ 7 w 9"/>
                  <a:gd name="T17" fmla="*/ 2 h 2"/>
                  <a:gd name="T18" fmla="*/ 3 w 9"/>
                  <a:gd name="T19" fmla="*/ 2 h 2"/>
                  <a:gd name="T20" fmla="*/ 3 w 9"/>
                  <a:gd name="T21" fmla="*/ 1 h 2"/>
                  <a:gd name="T22" fmla="*/ 0 w 9"/>
                  <a:gd name="T23" fmla="*/ 1 h 2"/>
                  <a:gd name="T24" fmla="*/ 0 w 9"/>
                  <a:gd name="T25" fmla="*/ 1 h 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" h="2">
                    <a:moveTo>
                      <a:pt x="0" y="1"/>
                    </a:moveTo>
                    <a:lnTo>
                      <a:pt x="3" y="1"/>
                    </a:lnTo>
                    <a:lnTo>
                      <a:pt x="3" y="0"/>
                    </a:lnTo>
                    <a:lnTo>
                      <a:pt x="7" y="0"/>
                    </a:lnTo>
                    <a:lnTo>
                      <a:pt x="7" y="1"/>
                    </a:lnTo>
                    <a:lnTo>
                      <a:pt x="9" y="1"/>
                    </a:lnTo>
                    <a:lnTo>
                      <a:pt x="7" y="1"/>
                    </a:lnTo>
                    <a:lnTo>
                      <a:pt x="7" y="2"/>
                    </a:lnTo>
                    <a:lnTo>
                      <a:pt x="3" y="2"/>
                    </a:lnTo>
                    <a:lnTo>
                      <a:pt x="3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300" name="Freeform 300"/>
              <p:cNvSpPr>
                <a:spLocks/>
              </p:cNvSpPr>
              <p:nvPr/>
            </p:nvSpPr>
            <p:spPr bwMode="auto">
              <a:xfrm>
                <a:off x="15" y="23"/>
                <a:ext cx="9" cy="2"/>
              </a:xfrm>
              <a:custGeom>
                <a:avLst/>
                <a:gdLst>
                  <a:gd name="T0" fmla="*/ 0 w 9"/>
                  <a:gd name="T1" fmla="*/ 1 h 2"/>
                  <a:gd name="T2" fmla="*/ 3 w 9"/>
                  <a:gd name="T3" fmla="*/ 1 h 2"/>
                  <a:gd name="T4" fmla="*/ 3 w 9"/>
                  <a:gd name="T5" fmla="*/ 0 h 2"/>
                  <a:gd name="T6" fmla="*/ 7 w 9"/>
                  <a:gd name="T7" fmla="*/ 0 h 2"/>
                  <a:gd name="T8" fmla="*/ 7 w 9"/>
                  <a:gd name="T9" fmla="*/ 1 h 2"/>
                  <a:gd name="T10" fmla="*/ 9 w 9"/>
                  <a:gd name="T11" fmla="*/ 1 h 2"/>
                  <a:gd name="T12" fmla="*/ 9 w 9"/>
                  <a:gd name="T13" fmla="*/ 1 h 2"/>
                  <a:gd name="T14" fmla="*/ 7 w 9"/>
                  <a:gd name="T15" fmla="*/ 1 h 2"/>
                  <a:gd name="T16" fmla="*/ 7 w 9"/>
                  <a:gd name="T17" fmla="*/ 2 h 2"/>
                  <a:gd name="T18" fmla="*/ 3 w 9"/>
                  <a:gd name="T19" fmla="*/ 2 h 2"/>
                  <a:gd name="T20" fmla="*/ 3 w 9"/>
                  <a:gd name="T21" fmla="*/ 1 h 2"/>
                  <a:gd name="T22" fmla="*/ 0 w 9"/>
                  <a:gd name="T23" fmla="*/ 1 h 2"/>
                  <a:gd name="T24" fmla="*/ 0 w 9"/>
                  <a:gd name="T25" fmla="*/ 1 h 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" h="2">
                    <a:moveTo>
                      <a:pt x="0" y="1"/>
                    </a:moveTo>
                    <a:lnTo>
                      <a:pt x="3" y="1"/>
                    </a:lnTo>
                    <a:lnTo>
                      <a:pt x="3" y="0"/>
                    </a:lnTo>
                    <a:lnTo>
                      <a:pt x="7" y="0"/>
                    </a:lnTo>
                    <a:lnTo>
                      <a:pt x="7" y="1"/>
                    </a:lnTo>
                    <a:lnTo>
                      <a:pt x="9" y="1"/>
                    </a:lnTo>
                    <a:lnTo>
                      <a:pt x="7" y="1"/>
                    </a:lnTo>
                    <a:lnTo>
                      <a:pt x="7" y="2"/>
                    </a:lnTo>
                    <a:lnTo>
                      <a:pt x="3" y="2"/>
                    </a:lnTo>
                    <a:lnTo>
                      <a:pt x="3" y="1"/>
                    </a:lnTo>
                    <a:lnTo>
                      <a:pt x="0" y="1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301" name="Freeform 301"/>
              <p:cNvSpPr>
                <a:spLocks/>
              </p:cNvSpPr>
              <p:nvPr/>
            </p:nvSpPr>
            <p:spPr bwMode="auto">
              <a:xfrm>
                <a:off x="16" y="23"/>
                <a:ext cx="6" cy="1"/>
              </a:xfrm>
              <a:custGeom>
                <a:avLst/>
                <a:gdLst>
                  <a:gd name="T0" fmla="*/ 0 w 6"/>
                  <a:gd name="T1" fmla="*/ 1 h 1"/>
                  <a:gd name="T2" fmla="*/ 0 w 6"/>
                  <a:gd name="T3" fmla="*/ 1 h 1"/>
                  <a:gd name="T4" fmla="*/ 6 w 6"/>
                  <a:gd name="T5" fmla="*/ 1 h 1"/>
                  <a:gd name="T6" fmla="*/ 6 w 6"/>
                  <a:gd name="T7" fmla="*/ 1 h 1"/>
                  <a:gd name="T8" fmla="*/ 4 w 6"/>
                  <a:gd name="T9" fmla="*/ 1 h 1"/>
                  <a:gd name="T10" fmla="*/ 4 w 6"/>
                  <a:gd name="T11" fmla="*/ 0 h 1"/>
                  <a:gd name="T12" fmla="*/ 2 w 6"/>
                  <a:gd name="T13" fmla="*/ 0 h 1"/>
                  <a:gd name="T14" fmla="*/ 2 w 6"/>
                  <a:gd name="T15" fmla="*/ 1 h 1"/>
                  <a:gd name="T16" fmla="*/ 0 w 6"/>
                  <a:gd name="T17" fmla="*/ 1 h 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" h="1">
                    <a:moveTo>
                      <a:pt x="0" y="1"/>
                    </a:moveTo>
                    <a:lnTo>
                      <a:pt x="0" y="1"/>
                    </a:lnTo>
                    <a:lnTo>
                      <a:pt x="6" y="1"/>
                    </a:lnTo>
                    <a:lnTo>
                      <a:pt x="4" y="1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2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302" name="Freeform 302"/>
              <p:cNvSpPr>
                <a:spLocks/>
              </p:cNvSpPr>
              <p:nvPr/>
            </p:nvSpPr>
            <p:spPr bwMode="auto">
              <a:xfrm>
                <a:off x="16" y="23"/>
                <a:ext cx="6" cy="1"/>
              </a:xfrm>
              <a:custGeom>
                <a:avLst/>
                <a:gdLst>
                  <a:gd name="T0" fmla="*/ 0 w 6"/>
                  <a:gd name="T1" fmla="*/ 1 h 1"/>
                  <a:gd name="T2" fmla="*/ 0 w 6"/>
                  <a:gd name="T3" fmla="*/ 1 h 1"/>
                  <a:gd name="T4" fmla="*/ 6 w 6"/>
                  <a:gd name="T5" fmla="*/ 1 h 1"/>
                  <a:gd name="T6" fmla="*/ 6 w 6"/>
                  <a:gd name="T7" fmla="*/ 1 h 1"/>
                  <a:gd name="T8" fmla="*/ 4 w 6"/>
                  <a:gd name="T9" fmla="*/ 1 h 1"/>
                  <a:gd name="T10" fmla="*/ 4 w 6"/>
                  <a:gd name="T11" fmla="*/ 0 h 1"/>
                  <a:gd name="T12" fmla="*/ 2 w 6"/>
                  <a:gd name="T13" fmla="*/ 0 h 1"/>
                  <a:gd name="T14" fmla="*/ 2 w 6"/>
                  <a:gd name="T15" fmla="*/ 1 h 1"/>
                  <a:gd name="T16" fmla="*/ 0 w 6"/>
                  <a:gd name="T17" fmla="*/ 1 h 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" h="1">
                    <a:moveTo>
                      <a:pt x="0" y="1"/>
                    </a:moveTo>
                    <a:lnTo>
                      <a:pt x="0" y="1"/>
                    </a:lnTo>
                    <a:lnTo>
                      <a:pt x="6" y="1"/>
                    </a:lnTo>
                    <a:lnTo>
                      <a:pt x="4" y="1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2" y="1"/>
                    </a:lnTo>
                    <a:lnTo>
                      <a:pt x="0" y="1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303" name="Rectangle 303"/>
              <p:cNvSpPr>
                <a:spLocks noChangeArrowheads="1"/>
              </p:cNvSpPr>
              <p:nvPr/>
            </p:nvSpPr>
            <p:spPr bwMode="auto">
              <a:xfrm>
                <a:off x="18" y="23"/>
                <a:ext cx="2" cy="1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304" name="Rectangle 304"/>
              <p:cNvSpPr>
                <a:spLocks noChangeArrowheads="1"/>
              </p:cNvSpPr>
              <p:nvPr/>
            </p:nvSpPr>
            <p:spPr bwMode="auto">
              <a:xfrm>
                <a:off x="18" y="23"/>
                <a:ext cx="2" cy="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305" name="Freeform 305"/>
              <p:cNvSpPr>
                <a:spLocks/>
              </p:cNvSpPr>
              <p:nvPr/>
            </p:nvSpPr>
            <p:spPr bwMode="auto">
              <a:xfrm>
                <a:off x="21" y="2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1 h 1"/>
                  <a:gd name="T6" fmla="*/ 0 w 1"/>
                  <a:gd name="T7" fmla="*/ 1 h 1"/>
                  <a:gd name="T8" fmla="*/ 0 w 1"/>
                  <a:gd name="T9" fmla="*/ 1 h 1"/>
                  <a:gd name="T10" fmla="*/ 1 w 1"/>
                  <a:gd name="T11" fmla="*/ 1 h 1"/>
                  <a:gd name="T12" fmla="*/ 1 w 1"/>
                  <a:gd name="T13" fmla="*/ 1 h 1"/>
                  <a:gd name="T14" fmla="*/ 1 w 1"/>
                  <a:gd name="T15" fmla="*/ 1 h 1"/>
                  <a:gd name="T16" fmla="*/ 1 w 1"/>
                  <a:gd name="T17" fmla="*/ 0 h 1"/>
                  <a:gd name="T18" fmla="*/ 1 w 1"/>
                  <a:gd name="T19" fmla="*/ 0 h 1"/>
                  <a:gd name="T20" fmla="*/ 0 w 1"/>
                  <a:gd name="T21" fmla="*/ 0 h 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306" name="Freeform 306"/>
              <p:cNvSpPr>
                <a:spLocks/>
              </p:cNvSpPr>
              <p:nvPr/>
            </p:nvSpPr>
            <p:spPr bwMode="auto">
              <a:xfrm>
                <a:off x="21" y="24"/>
                <a:ext cx="1" cy="1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1 h 1"/>
                  <a:gd name="T6" fmla="*/ 0 w 1"/>
                  <a:gd name="T7" fmla="*/ 1 h 1"/>
                  <a:gd name="T8" fmla="*/ 0 w 1"/>
                  <a:gd name="T9" fmla="*/ 1 h 1"/>
                  <a:gd name="T10" fmla="*/ 1 w 1"/>
                  <a:gd name="T11" fmla="*/ 1 h 1"/>
                  <a:gd name="T12" fmla="*/ 1 w 1"/>
                  <a:gd name="T13" fmla="*/ 1 h 1"/>
                  <a:gd name="T14" fmla="*/ 1 w 1"/>
                  <a:gd name="T15" fmla="*/ 1 h 1"/>
                  <a:gd name="T16" fmla="*/ 1 w 1"/>
                  <a:gd name="T17" fmla="*/ 0 h 1"/>
                  <a:gd name="T18" fmla="*/ 1 w 1"/>
                  <a:gd name="T19" fmla="*/ 0 h 1"/>
                  <a:gd name="T20" fmla="*/ 0 w 1"/>
                  <a:gd name="T21" fmla="*/ 0 h 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1" y="0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307" name="Line 307"/>
              <p:cNvSpPr>
                <a:spLocks noChangeShapeType="1"/>
              </p:cNvSpPr>
              <p:nvPr/>
            </p:nvSpPr>
            <p:spPr bwMode="auto">
              <a:xfrm>
                <a:off x="20" y="24"/>
                <a:ext cx="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308" name="Freeform 308"/>
              <p:cNvSpPr>
                <a:spLocks/>
              </p:cNvSpPr>
              <p:nvPr/>
            </p:nvSpPr>
            <p:spPr bwMode="auto">
              <a:xfrm>
                <a:off x="8" y="19"/>
                <a:ext cx="16" cy="3"/>
              </a:xfrm>
              <a:custGeom>
                <a:avLst/>
                <a:gdLst>
                  <a:gd name="T0" fmla="*/ 16 w 16"/>
                  <a:gd name="T1" fmla="*/ 2 h 3"/>
                  <a:gd name="T2" fmla="*/ 11 w 16"/>
                  <a:gd name="T3" fmla="*/ 0 h 3"/>
                  <a:gd name="T4" fmla="*/ 4 w 16"/>
                  <a:gd name="T5" fmla="*/ 0 h 3"/>
                  <a:gd name="T6" fmla="*/ 0 w 16"/>
                  <a:gd name="T7" fmla="*/ 2 h 3"/>
                  <a:gd name="T8" fmla="*/ 0 w 16"/>
                  <a:gd name="T9" fmla="*/ 2 h 3"/>
                  <a:gd name="T10" fmla="*/ 0 w 16"/>
                  <a:gd name="T11" fmla="*/ 2 h 3"/>
                  <a:gd name="T12" fmla="*/ 0 w 16"/>
                  <a:gd name="T13" fmla="*/ 2 h 3"/>
                  <a:gd name="T14" fmla="*/ 0 w 16"/>
                  <a:gd name="T15" fmla="*/ 2 h 3"/>
                  <a:gd name="T16" fmla="*/ 0 w 16"/>
                  <a:gd name="T17" fmla="*/ 2 h 3"/>
                  <a:gd name="T18" fmla="*/ 0 w 16"/>
                  <a:gd name="T19" fmla="*/ 3 h 3"/>
                  <a:gd name="T20" fmla="*/ 0 w 16"/>
                  <a:gd name="T21" fmla="*/ 3 h 3"/>
                  <a:gd name="T22" fmla="*/ 0 w 16"/>
                  <a:gd name="T23" fmla="*/ 3 h 3"/>
                  <a:gd name="T24" fmla="*/ 0 w 16"/>
                  <a:gd name="T25" fmla="*/ 3 h 3"/>
                  <a:gd name="T26" fmla="*/ 1 w 16"/>
                  <a:gd name="T27" fmla="*/ 3 h 3"/>
                  <a:gd name="T28" fmla="*/ 1 w 16"/>
                  <a:gd name="T29" fmla="*/ 3 h 3"/>
                  <a:gd name="T30" fmla="*/ 1 w 16"/>
                  <a:gd name="T31" fmla="*/ 3 h 3"/>
                  <a:gd name="T32" fmla="*/ 1 w 16"/>
                  <a:gd name="T33" fmla="*/ 3 h 3"/>
                  <a:gd name="T34" fmla="*/ 1 w 16"/>
                  <a:gd name="T35" fmla="*/ 3 h 3"/>
                  <a:gd name="T36" fmla="*/ 1 w 16"/>
                  <a:gd name="T37" fmla="*/ 3 h 3"/>
                  <a:gd name="T38" fmla="*/ 1 w 16"/>
                  <a:gd name="T39" fmla="*/ 3 h 3"/>
                  <a:gd name="T40" fmla="*/ 1 w 16"/>
                  <a:gd name="T41" fmla="*/ 3 h 3"/>
                  <a:gd name="T42" fmla="*/ 2 w 16"/>
                  <a:gd name="T43" fmla="*/ 3 h 3"/>
                  <a:gd name="T44" fmla="*/ 2 w 16"/>
                  <a:gd name="T45" fmla="*/ 3 h 3"/>
                  <a:gd name="T46" fmla="*/ 2 w 16"/>
                  <a:gd name="T47" fmla="*/ 3 h 3"/>
                  <a:gd name="T48" fmla="*/ 2 w 16"/>
                  <a:gd name="T49" fmla="*/ 3 h 3"/>
                  <a:gd name="T50" fmla="*/ 2 w 16"/>
                  <a:gd name="T51" fmla="*/ 3 h 3"/>
                  <a:gd name="T52" fmla="*/ 3 w 16"/>
                  <a:gd name="T53" fmla="*/ 3 h 3"/>
                  <a:gd name="T54" fmla="*/ 3 w 16"/>
                  <a:gd name="T55" fmla="*/ 3 h 3"/>
                  <a:gd name="T56" fmla="*/ 4 w 16"/>
                  <a:gd name="T57" fmla="*/ 3 h 3"/>
                  <a:gd name="T58" fmla="*/ 4 w 16"/>
                  <a:gd name="T59" fmla="*/ 3 h 3"/>
                  <a:gd name="T60" fmla="*/ 6 w 16"/>
                  <a:gd name="T61" fmla="*/ 3 h 3"/>
                  <a:gd name="T62" fmla="*/ 6 w 16"/>
                  <a:gd name="T63" fmla="*/ 3 h 3"/>
                  <a:gd name="T64" fmla="*/ 9 w 16"/>
                  <a:gd name="T65" fmla="*/ 3 h 3"/>
                  <a:gd name="T66" fmla="*/ 9 w 16"/>
                  <a:gd name="T67" fmla="*/ 3 h 3"/>
                  <a:gd name="T68" fmla="*/ 11 w 16"/>
                  <a:gd name="T69" fmla="*/ 3 h 3"/>
                  <a:gd name="T70" fmla="*/ 11 w 16"/>
                  <a:gd name="T71" fmla="*/ 3 h 3"/>
                  <a:gd name="T72" fmla="*/ 12 w 16"/>
                  <a:gd name="T73" fmla="*/ 3 h 3"/>
                  <a:gd name="T74" fmla="*/ 12 w 16"/>
                  <a:gd name="T75" fmla="*/ 3 h 3"/>
                  <a:gd name="T76" fmla="*/ 13 w 16"/>
                  <a:gd name="T77" fmla="*/ 3 h 3"/>
                  <a:gd name="T78" fmla="*/ 13 w 16"/>
                  <a:gd name="T79" fmla="*/ 3 h 3"/>
                  <a:gd name="T80" fmla="*/ 13 w 16"/>
                  <a:gd name="T81" fmla="*/ 3 h 3"/>
                  <a:gd name="T82" fmla="*/ 13 w 16"/>
                  <a:gd name="T83" fmla="*/ 3 h 3"/>
                  <a:gd name="T84" fmla="*/ 14 w 16"/>
                  <a:gd name="T85" fmla="*/ 3 h 3"/>
                  <a:gd name="T86" fmla="*/ 14 w 16"/>
                  <a:gd name="T87" fmla="*/ 3 h 3"/>
                  <a:gd name="T88" fmla="*/ 14 w 16"/>
                  <a:gd name="T89" fmla="*/ 3 h 3"/>
                  <a:gd name="T90" fmla="*/ 14 w 16"/>
                  <a:gd name="T91" fmla="*/ 3 h 3"/>
                  <a:gd name="T92" fmla="*/ 14 w 16"/>
                  <a:gd name="T93" fmla="*/ 3 h 3"/>
                  <a:gd name="T94" fmla="*/ 15 w 16"/>
                  <a:gd name="T95" fmla="*/ 3 h 3"/>
                  <a:gd name="T96" fmla="*/ 15 w 16"/>
                  <a:gd name="T97" fmla="*/ 3 h 3"/>
                  <a:gd name="T98" fmla="*/ 15 w 16"/>
                  <a:gd name="T99" fmla="*/ 3 h 3"/>
                  <a:gd name="T100" fmla="*/ 15 w 16"/>
                  <a:gd name="T101" fmla="*/ 3 h 3"/>
                  <a:gd name="T102" fmla="*/ 15 w 16"/>
                  <a:gd name="T103" fmla="*/ 3 h 3"/>
                  <a:gd name="T104" fmla="*/ 15 w 16"/>
                  <a:gd name="T105" fmla="*/ 3 h 3"/>
                  <a:gd name="T106" fmla="*/ 15 w 16"/>
                  <a:gd name="T107" fmla="*/ 3 h 3"/>
                  <a:gd name="T108" fmla="*/ 16 w 16"/>
                  <a:gd name="T109" fmla="*/ 3 h 3"/>
                  <a:gd name="T110" fmla="*/ 16 w 16"/>
                  <a:gd name="T111" fmla="*/ 2 h 3"/>
                  <a:gd name="T112" fmla="*/ 16 w 16"/>
                  <a:gd name="T113" fmla="*/ 2 h 3"/>
                  <a:gd name="T114" fmla="*/ 16 w 16"/>
                  <a:gd name="T115" fmla="*/ 2 h 3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16" h="3">
                    <a:moveTo>
                      <a:pt x="16" y="2"/>
                    </a:moveTo>
                    <a:lnTo>
                      <a:pt x="11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1" y="3"/>
                    </a:lnTo>
                    <a:lnTo>
                      <a:pt x="2" y="3"/>
                    </a:lnTo>
                    <a:lnTo>
                      <a:pt x="3" y="3"/>
                    </a:lnTo>
                    <a:lnTo>
                      <a:pt x="4" y="3"/>
                    </a:lnTo>
                    <a:lnTo>
                      <a:pt x="6" y="3"/>
                    </a:lnTo>
                    <a:lnTo>
                      <a:pt x="9" y="3"/>
                    </a:lnTo>
                    <a:lnTo>
                      <a:pt x="11" y="3"/>
                    </a:lnTo>
                    <a:lnTo>
                      <a:pt x="12" y="3"/>
                    </a:lnTo>
                    <a:lnTo>
                      <a:pt x="13" y="3"/>
                    </a:lnTo>
                    <a:lnTo>
                      <a:pt x="14" y="3"/>
                    </a:lnTo>
                    <a:lnTo>
                      <a:pt x="15" y="3"/>
                    </a:lnTo>
                    <a:lnTo>
                      <a:pt x="16" y="3"/>
                    </a:lnTo>
                    <a:lnTo>
                      <a:pt x="16" y="2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309" name="Freeform 309"/>
              <p:cNvSpPr>
                <a:spLocks/>
              </p:cNvSpPr>
              <p:nvPr/>
            </p:nvSpPr>
            <p:spPr bwMode="auto">
              <a:xfrm>
                <a:off x="8" y="19"/>
                <a:ext cx="16" cy="3"/>
              </a:xfrm>
              <a:custGeom>
                <a:avLst/>
                <a:gdLst>
                  <a:gd name="T0" fmla="*/ 16 w 16"/>
                  <a:gd name="T1" fmla="*/ 2 h 3"/>
                  <a:gd name="T2" fmla="*/ 11 w 16"/>
                  <a:gd name="T3" fmla="*/ 0 h 3"/>
                  <a:gd name="T4" fmla="*/ 4 w 16"/>
                  <a:gd name="T5" fmla="*/ 0 h 3"/>
                  <a:gd name="T6" fmla="*/ 0 w 16"/>
                  <a:gd name="T7" fmla="*/ 2 h 3"/>
                  <a:gd name="T8" fmla="*/ 0 w 16"/>
                  <a:gd name="T9" fmla="*/ 2 h 3"/>
                  <a:gd name="T10" fmla="*/ 0 w 16"/>
                  <a:gd name="T11" fmla="*/ 2 h 3"/>
                  <a:gd name="T12" fmla="*/ 0 w 16"/>
                  <a:gd name="T13" fmla="*/ 2 h 3"/>
                  <a:gd name="T14" fmla="*/ 0 w 16"/>
                  <a:gd name="T15" fmla="*/ 2 h 3"/>
                  <a:gd name="T16" fmla="*/ 0 w 16"/>
                  <a:gd name="T17" fmla="*/ 2 h 3"/>
                  <a:gd name="T18" fmla="*/ 0 w 16"/>
                  <a:gd name="T19" fmla="*/ 3 h 3"/>
                  <a:gd name="T20" fmla="*/ 0 w 16"/>
                  <a:gd name="T21" fmla="*/ 3 h 3"/>
                  <a:gd name="T22" fmla="*/ 0 w 16"/>
                  <a:gd name="T23" fmla="*/ 3 h 3"/>
                  <a:gd name="T24" fmla="*/ 0 w 16"/>
                  <a:gd name="T25" fmla="*/ 3 h 3"/>
                  <a:gd name="T26" fmla="*/ 1 w 16"/>
                  <a:gd name="T27" fmla="*/ 3 h 3"/>
                  <a:gd name="T28" fmla="*/ 1 w 16"/>
                  <a:gd name="T29" fmla="*/ 3 h 3"/>
                  <a:gd name="T30" fmla="*/ 1 w 16"/>
                  <a:gd name="T31" fmla="*/ 3 h 3"/>
                  <a:gd name="T32" fmla="*/ 1 w 16"/>
                  <a:gd name="T33" fmla="*/ 3 h 3"/>
                  <a:gd name="T34" fmla="*/ 1 w 16"/>
                  <a:gd name="T35" fmla="*/ 3 h 3"/>
                  <a:gd name="T36" fmla="*/ 1 w 16"/>
                  <a:gd name="T37" fmla="*/ 3 h 3"/>
                  <a:gd name="T38" fmla="*/ 1 w 16"/>
                  <a:gd name="T39" fmla="*/ 3 h 3"/>
                  <a:gd name="T40" fmla="*/ 1 w 16"/>
                  <a:gd name="T41" fmla="*/ 3 h 3"/>
                  <a:gd name="T42" fmla="*/ 2 w 16"/>
                  <a:gd name="T43" fmla="*/ 3 h 3"/>
                  <a:gd name="T44" fmla="*/ 2 w 16"/>
                  <a:gd name="T45" fmla="*/ 3 h 3"/>
                  <a:gd name="T46" fmla="*/ 2 w 16"/>
                  <a:gd name="T47" fmla="*/ 3 h 3"/>
                  <a:gd name="T48" fmla="*/ 2 w 16"/>
                  <a:gd name="T49" fmla="*/ 3 h 3"/>
                  <a:gd name="T50" fmla="*/ 2 w 16"/>
                  <a:gd name="T51" fmla="*/ 3 h 3"/>
                  <a:gd name="T52" fmla="*/ 3 w 16"/>
                  <a:gd name="T53" fmla="*/ 3 h 3"/>
                  <a:gd name="T54" fmla="*/ 3 w 16"/>
                  <a:gd name="T55" fmla="*/ 3 h 3"/>
                  <a:gd name="T56" fmla="*/ 4 w 16"/>
                  <a:gd name="T57" fmla="*/ 3 h 3"/>
                  <a:gd name="T58" fmla="*/ 4 w 16"/>
                  <a:gd name="T59" fmla="*/ 3 h 3"/>
                  <a:gd name="T60" fmla="*/ 6 w 16"/>
                  <a:gd name="T61" fmla="*/ 3 h 3"/>
                  <a:gd name="T62" fmla="*/ 6 w 16"/>
                  <a:gd name="T63" fmla="*/ 3 h 3"/>
                  <a:gd name="T64" fmla="*/ 9 w 16"/>
                  <a:gd name="T65" fmla="*/ 3 h 3"/>
                  <a:gd name="T66" fmla="*/ 9 w 16"/>
                  <a:gd name="T67" fmla="*/ 3 h 3"/>
                  <a:gd name="T68" fmla="*/ 11 w 16"/>
                  <a:gd name="T69" fmla="*/ 3 h 3"/>
                  <a:gd name="T70" fmla="*/ 11 w 16"/>
                  <a:gd name="T71" fmla="*/ 3 h 3"/>
                  <a:gd name="T72" fmla="*/ 12 w 16"/>
                  <a:gd name="T73" fmla="*/ 3 h 3"/>
                  <a:gd name="T74" fmla="*/ 12 w 16"/>
                  <a:gd name="T75" fmla="*/ 3 h 3"/>
                  <a:gd name="T76" fmla="*/ 13 w 16"/>
                  <a:gd name="T77" fmla="*/ 3 h 3"/>
                  <a:gd name="T78" fmla="*/ 13 w 16"/>
                  <a:gd name="T79" fmla="*/ 3 h 3"/>
                  <a:gd name="T80" fmla="*/ 13 w 16"/>
                  <a:gd name="T81" fmla="*/ 3 h 3"/>
                  <a:gd name="T82" fmla="*/ 13 w 16"/>
                  <a:gd name="T83" fmla="*/ 3 h 3"/>
                  <a:gd name="T84" fmla="*/ 14 w 16"/>
                  <a:gd name="T85" fmla="*/ 3 h 3"/>
                  <a:gd name="T86" fmla="*/ 14 w 16"/>
                  <a:gd name="T87" fmla="*/ 3 h 3"/>
                  <a:gd name="T88" fmla="*/ 14 w 16"/>
                  <a:gd name="T89" fmla="*/ 3 h 3"/>
                  <a:gd name="T90" fmla="*/ 14 w 16"/>
                  <a:gd name="T91" fmla="*/ 3 h 3"/>
                  <a:gd name="T92" fmla="*/ 14 w 16"/>
                  <a:gd name="T93" fmla="*/ 3 h 3"/>
                  <a:gd name="T94" fmla="*/ 15 w 16"/>
                  <a:gd name="T95" fmla="*/ 3 h 3"/>
                  <a:gd name="T96" fmla="*/ 15 w 16"/>
                  <a:gd name="T97" fmla="*/ 3 h 3"/>
                  <a:gd name="T98" fmla="*/ 15 w 16"/>
                  <a:gd name="T99" fmla="*/ 3 h 3"/>
                  <a:gd name="T100" fmla="*/ 15 w 16"/>
                  <a:gd name="T101" fmla="*/ 3 h 3"/>
                  <a:gd name="T102" fmla="*/ 15 w 16"/>
                  <a:gd name="T103" fmla="*/ 3 h 3"/>
                  <a:gd name="T104" fmla="*/ 15 w 16"/>
                  <a:gd name="T105" fmla="*/ 3 h 3"/>
                  <a:gd name="T106" fmla="*/ 15 w 16"/>
                  <a:gd name="T107" fmla="*/ 3 h 3"/>
                  <a:gd name="T108" fmla="*/ 16 w 16"/>
                  <a:gd name="T109" fmla="*/ 3 h 3"/>
                  <a:gd name="T110" fmla="*/ 16 w 16"/>
                  <a:gd name="T111" fmla="*/ 2 h 3"/>
                  <a:gd name="T112" fmla="*/ 16 w 16"/>
                  <a:gd name="T113" fmla="*/ 2 h 3"/>
                  <a:gd name="T114" fmla="*/ 16 w 16"/>
                  <a:gd name="T115" fmla="*/ 2 h 3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16" h="3">
                    <a:moveTo>
                      <a:pt x="16" y="2"/>
                    </a:moveTo>
                    <a:lnTo>
                      <a:pt x="11" y="0"/>
                    </a:lnTo>
                    <a:lnTo>
                      <a:pt x="4" y="0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1" y="3"/>
                    </a:lnTo>
                    <a:lnTo>
                      <a:pt x="2" y="3"/>
                    </a:lnTo>
                    <a:lnTo>
                      <a:pt x="3" y="3"/>
                    </a:lnTo>
                    <a:lnTo>
                      <a:pt x="4" y="3"/>
                    </a:lnTo>
                    <a:lnTo>
                      <a:pt x="6" y="3"/>
                    </a:lnTo>
                    <a:lnTo>
                      <a:pt x="9" y="3"/>
                    </a:lnTo>
                    <a:lnTo>
                      <a:pt x="11" y="3"/>
                    </a:lnTo>
                    <a:lnTo>
                      <a:pt x="12" y="3"/>
                    </a:lnTo>
                    <a:lnTo>
                      <a:pt x="13" y="3"/>
                    </a:lnTo>
                    <a:lnTo>
                      <a:pt x="14" y="3"/>
                    </a:lnTo>
                    <a:lnTo>
                      <a:pt x="15" y="3"/>
                    </a:lnTo>
                    <a:lnTo>
                      <a:pt x="16" y="3"/>
                    </a:lnTo>
                    <a:lnTo>
                      <a:pt x="16" y="2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310" name="Freeform 310"/>
              <p:cNvSpPr>
                <a:spLocks/>
              </p:cNvSpPr>
              <p:nvPr/>
            </p:nvSpPr>
            <p:spPr bwMode="auto">
              <a:xfrm>
                <a:off x="8" y="21"/>
                <a:ext cx="16" cy="1"/>
              </a:xfrm>
              <a:custGeom>
                <a:avLst/>
                <a:gdLst>
                  <a:gd name="T0" fmla="*/ 0 w 16"/>
                  <a:gd name="T1" fmla="*/ 0 h 1"/>
                  <a:gd name="T2" fmla="*/ 0 w 16"/>
                  <a:gd name="T3" fmla="*/ 0 h 1"/>
                  <a:gd name="T4" fmla="*/ 0 w 16"/>
                  <a:gd name="T5" fmla="*/ 0 h 1"/>
                  <a:gd name="T6" fmla="*/ 0 w 16"/>
                  <a:gd name="T7" fmla="*/ 0 h 1"/>
                  <a:gd name="T8" fmla="*/ 0 w 16"/>
                  <a:gd name="T9" fmla="*/ 0 h 1"/>
                  <a:gd name="T10" fmla="*/ 0 w 16"/>
                  <a:gd name="T11" fmla="*/ 0 h 1"/>
                  <a:gd name="T12" fmla="*/ 0 w 16"/>
                  <a:gd name="T13" fmla="*/ 0 h 1"/>
                  <a:gd name="T14" fmla="*/ 0 w 16"/>
                  <a:gd name="T15" fmla="*/ 0 h 1"/>
                  <a:gd name="T16" fmla="*/ 0 w 16"/>
                  <a:gd name="T17" fmla="*/ 0 h 1"/>
                  <a:gd name="T18" fmla="*/ 1 w 16"/>
                  <a:gd name="T19" fmla="*/ 0 h 1"/>
                  <a:gd name="T20" fmla="*/ 1 w 16"/>
                  <a:gd name="T21" fmla="*/ 0 h 1"/>
                  <a:gd name="T22" fmla="*/ 1 w 16"/>
                  <a:gd name="T23" fmla="*/ 0 h 1"/>
                  <a:gd name="T24" fmla="*/ 1 w 16"/>
                  <a:gd name="T25" fmla="*/ 0 h 1"/>
                  <a:gd name="T26" fmla="*/ 1 w 16"/>
                  <a:gd name="T27" fmla="*/ 0 h 1"/>
                  <a:gd name="T28" fmla="*/ 2 w 16"/>
                  <a:gd name="T29" fmla="*/ 0 h 1"/>
                  <a:gd name="T30" fmla="*/ 2 w 16"/>
                  <a:gd name="T31" fmla="*/ 0 h 1"/>
                  <a:gd name="T32" fmla="*/ 2 w 16"/>
                  <a:gd name="T33" fmla="*/ 0 h 1"/>
                  <a:gd name="T34" fmla="*/ 2 w 16"/>
                  <a:gd name="T35" fmla="*/ 0 h 1"/>
                  <a:gd name="T36" fmla="*/ 2 w 16"/>
                  <a:gd name="T37" fmla="*/ 1 h 1"/>
                  <a:gd name="T38" fmla="*/ 4 w 16"/>
                  <a:gd name="T39" fmla="*/ 1 h 1"/>
                  <a:gd name="T40" fmla="*/ 5 w 16"/>
                  <a:gd name="T41" fmla="*/ 1 h 1"/>
                  <a:gd name="T42" fmla="*/ 6 w 16"/>
                  <a:gd name="T43" fmla="*/ 1 h 1"/>
                  <a:gd name="T44" fmla="*/ 6 w 16"/>
                  <a:gd name="T45" fmla="*/ 1 h 1"/>
                  <a:gd name="T46" fmla="*/ 10 w 16"/>
                  <a:gd name="T47" fmla="*/ 1 h 1"/>
                  <a:gd name="T48" fmla="*/ 10 w 16"/>
                  <a:gd name="T49" fmla="*/ 1 h 1"/>
                  <a:gd name="T50" fmla="*/ 11 w 16"/>
                  <a:gd name="T51" fmla="*/ 1 h 1"/>
                  <a:gd name="T52" fmla="*/ 11 w 16"/>
                  <a:gd name="T53" fmla="*/ 1 h 1"/>
                  <a:gd name="T54" fmla="*/ 13 w 16"/>
                  <a:gd name="T55" fmla="*/ 1 h 1"/>
                  <a:gd name="T56" fmla="*/ 13 w 16"/>
                  <a:gd name="T57" fmla="*/ 0 h 1"/>
                  <a:gd name="T58" fmla="*/ 13 w 16"/>
                  <a:gd name="T59" fmla="*/ 0 h 1"/>
                  <a:gd name="T60" fmla="*/ 14 w 16"/>
                  <a:gd name="T61" fmla="*/ 0 h 1"/>
                  <a:gd name="T62" fmla="*/ 14 w 16"/>
                  <a:gd name="T63" fmla="*/ 0 h 1"/>
                  <a:gd name="T64" fmla="*/ 14 w 16"/>
                  <a:gd name="T65" fmla="*/ 0 h 1"/>
                  <a:gd name="T66" fmla="*/ 14 w 16"/>
                  <a:gd name="T67" fmla="*/ 0 h 1"/>
                  <a:gd name="T68" fmla="*/ 14 w 16"/>
                  <a:gd name="T69" fmla="*/ 0 h 1"/>
                  <a:gd name="T70" fmla="*/ 15 w 16"/>
                  <a:gd name="T71" fmla="*/ 0 h 1"/>
                  <a:gd name="T72" fmla="*/ 15 w 16"/>
                  <a:gd name="T73" fmla="*/ 0 h 1"/>
                  <a:gd name="T74" fmla="*/ 15 w 16"/>
                  <a:gd name="T75" fmla="*/ 0 h 1"/>
                  <a:gd name="T76" fmla="*/ 15 w 16"/>
                  <a:gd name="T77" fmla="*/ 0 h 1"/>
                  <a:gd name="T78" fmla="*/ 15 w 16"/>
                  <a:gd name="T79" fmla="*/ 0 h 1"/>
                  <a:gd name="T80" fmla="*/ 15 w 16"/>
                  <a:gd name="T81" fmla="*/ 0 h 1"/>
                  <a:gd name="T82" fmla="*/ 15 w 16"/>
                  <a:gd name="T83" fmla="*/ 0 h 1"/>
                  <a:gd name="T84" fmla="*/ 15 w 16"/>
                  <a:gd name="T85" fmla="*/ 0 h 1"/>
                  <a:gd name="T86" fmla="*/ 15 w 16"/>
                  <a:gd name="T87" fmla="*/ 0 h 1"/>
                  <a:gd name="T88" fmla="*/ 15 w 16"/>
                  <a:gd name="T89" fmla="*/ 0 h 1"/>
                  <a:gd name="T90" fmla="*/ 16 w 16"/>
                  <a:gd name="T91" fmla="*/ 0 h 1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16" h="1">
                    <a:moveTo>
                      <a:pt x="0" y="0"/>
                    </a:moveTo>
                    <a:lnTo>
                      <a:pt x="0" y="0"/>
                    </a:lnTo>
                    <a:lnTo>
                      <a:pt x="1" y="0"/>
                    </a:lnTo>
                    <a:lnTo>
                      <a:pt x="2" y="0"/>
                    </a:lnTo>
                    <a:lnTo>
                      <a:pt x="2" y="1"/>
                    </a:lnTo>
                    <a:lnTo>
                      <a:pt x="4" y="1"/>
                    </a:lnTo>
                    <a:lnTo>
                      <a:pt x="5" y="1"/>
                    </a:lnTo>
                    <a:lnTo>
                      <a:pt x="6" y="1"/>
                    </a:lnTo>
                    <a:lnTo>
                      <a:pt x="10" y="1"/>
                    </a:lnTo>
                    <a:lnTo>
                      <a:pt x="11" y="1"/>
                    </a:lnTo>
                    <a:lnTo>
                      <a:pt x="13" y="1"/>
                    </a:lnTo>
                    <a:lnTo>
                      <a:pt x="13" y="0"/>
                    </a:lnTo>
                    <a:lnTo>
                      <a:pt x="14" y="0"/>
                    </a:lnTo>
                    <a:lnTo>
                      <a:pt x="15" y="0"/>
                    </a:lnTo>
                    <a:lnTo>
                      <a:pt x="16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311" name="Freeform 311"/>
              <p:cNvSpPr>
                <a:spLocks/>
              </p:cNvSpPr>
              <p:nvPr/>
            </p:nvSpPr>
            <p:spPr bwMode="auto">
              <a:xfrm>
                <a:off x="12" y="18"/>
                <a:ext cx="1" cy="2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0 h 2"/>
                  <a:gd name="T4" fmla="*/ 0 w 1"/>
                  <a:gd name="T5" fmla="*/ 2 h 2"/>
                  <a:gd name="T6" fmla="*/ 0 w 1"/>
                  <a:gd name="T7" fmla="*/ 2 h 2"/>
                  <a:gd name="T8" fmla="*/ 0 w 1"/>
                  <a:gd name="T9" fmla="*/ 2 h 2"/>
                  <a:gd name="T10" fmla="*/ 0 w 1"/>
                  <a:gd name="T11" fmla="*/ 2 h 2"/>
                  <a:gd name="T12" fmla="*/ 0 w 1"/>
                  <a:gd name="T13" fmla="*/ 2 h 2"/>
                  <a:gd name="T14" fmla="*/ 0 w 1"/>
                  <a:gd name="T15" fmla="*/ 2 h 2"/>
                  <a:gd name="T16" fmla="*/ 0 w 1"/>
                  <a:gd name="T17" fmla="*/ 2 h 2"/>
                  <a:gd name="T18" fmla="*/ 0 w 1"/>
                  <a:gd name="T19" fmla="*/ 2 h 2"/>
                  <a:gd name="T20" fmla="*/ 0 w 1"/>
                  <a:gd name="T21" fmla="*/ 0 h 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312" name="Freeform 312"/>
              <p:cNvSpPr>
                <a:spLocks/>
              </p:cNvSpPr>
              <p:nvPr/>
            </p:nvSpPr>
            <p:spPr bwMode="auto">
              <a:xfrm>
                <a:off x="12" y="18"/>
                <a:ext cx="1" cy="2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0 h 2"/>
                  <a:gd name="T4" fmla="*/ 1 w 1"/>
                  <a:gd name="T5" fmla="*/ 2 h 2"/>
                  <a:gd name="T6" fmla="*/ 1 w 1"/>
                  <a:gd name="T7" fmla="*/ 2 h 2"/>
                  <a:gd name="T8" fmla="*/ 1 w 1"/>
                  <a:gd name="T9" fmla="*/ 2 h 2"/>
                  <a:gd name="T10" fmla="*/ 1 w 1"/>
                  <a:gd name="T11" fmla="*/ 2 h 2"/>
                  <a:gd name="T12" fmla="*/ 1 w 1"/>
                  <a:gd name="T13" fmla="*/ 2 h 2"/>
                  <a:gd name="T14" fmla="*/ 0 w 1"/>
                  <a:gd name="T15" fmla="*/ 2 h 2"/>
                  <a:gd name="T16" fmla="*/ 0 w 1"/>
                  <a:gd name="T17" fmla="*/ 0 h 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lnTo>
                      <a:pt x="1" y="0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6C6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313" name="Freeform 313"/>
              <p:cNvSpPr>
                <a:spLocks/>
              </p:cNvSpPr>
              <p:nvPr/>
            </p:nvSpPr>
            <p:spPr bwMode="auto">
              <a:xfrm>
                <a:off x="13" y="18"/>
                <a:ext cx="1" cy="2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0 h 2"/>
                  <a:gd name="T4" fmla="*/ 0 w 1"/>
                  <a:gd name="T5" fmla="*/ 2 h 2"/>
                  <a:gd name="T6" fmla="*/ 0 w 1"/>
                  <a:gd name="T7" fmla="*/ 2 h 2"/>
                  <a:gd name="T8" fmla="*/ 0 w 1"/>
                  <a:gd name="T9" fmla="*/ 2 h 2"/>
                  <a:gd name="T10" fmla="*/ 0 w 1"/>
                  <a:gd name="T11" fmla="*/ 2 h 2"/>
                  <a:gd name="T12" fmla="*/ 0 w 1"/>
                  <a:gd name="T13" fmla="*/ 2 h 2"/>
                  <a:gd name="T14" fmla="*/ 0 w 1"/>
                  <a:gd name="T15" fmla="*/ 2 h 2"/>
                  <a:gd name="T16" fmla="*/ 0 w 1"/>
                  <a:gd name="T17" fmla="*/ 0 h 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314" name="Freeform 314"/>
              <p:cNvSpPr>
                <a:spLocks/>
              </p:cNvSpPr>
              <p:nvPr/>
            </p:nvSpPr>
            <p:spPr bwMode="auto">
              <a:xfrm>
                <a:off x="13" y="18"/>
                <a:ext cx="1" cy="2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0 h 2"/>
                  <a:gd name="T4" fmla="*/ 1 w 1"/>
                  <a:gd name="T5" fmla="*/ 2 h 2"/>
                  <a:gd name="T6" fmla="*/ 1 w 1"/>
                  <a:gd name="T7" fmla="*/ 2 h 2"/>
                  <a:gd name="T8" fmla="*/ 1 w 1"/>
                  <a:gd name="T9" fmla="*/ 2 h 2"/>
                  <a:gd name="T10" fmla="*/ 0 w 1"/>
                  <a:gd name="T11" fmla="*/ 2 h 2"/>
                  <a:gd name="T12" fmla="*/ 0 w 1"/>
                  <a:gd name="T13" fmla="*/ 0 h 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lnTo>
                      <a:pt x="1" y="0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315" name="Rectangle 315"/>
              <p:cNvSpPr>
                <a:spLocks noChangeArrowheads="1"/>
              </p:cNvSpPr>
              <p:nvPr/>
            </p:nvSpPr>
            <p:spPr bwMode="auto">
              <a:xfrm>
                <a:off x="14" y="18"/>
                <a:ext cx="1" cy="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316" name="Freeform 316"/>
              <p:cNvSpPr>
                <a:spLocks/>
              </p:cNvSpPr>
              <p:nvPr/>
            </p:nvSpPr>
            <p:spPr bwMode="auto">
              <a:xfrm>
                <a:off x="14" y="18"/>
                <a:ext cx="1" cy="2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0 h 2"/>
                  <a:gd name="T4" fmla="*/ 1 w 1"/>
                  <a:gd name="T5" fmla="*/ 2 h 2"/>
                  <a:gd name="T6" fmla="*/ 1 w 1"/>
                  <a:gd name="T7" fmla="*/ 2 h 2"/>
                  <a:gd name="T8" fmla="*/ 1 w 1"/>
                  <a:gd name="T9" fmla="*/ 2 h 2"/>
                  <a:gd name="T10" fmla="*/ 0 w 1"/>
                  <a:gd name="T11" fmla="*/ 2 h 2"/>
                  <a:gd name="T12" fmla="*/ 0 w 1"/>
                  <a:gd name="T13" fmla="*/ 0 h 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lnTo>
                      <a:pt x="1" y="0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317" name="Rectangle 317"/>
              <p:cNvSpPr>
                <a:spLocks noChangeArrowheads="1"/>
              </p:cNvSpPr>
              <p:nvPr/>
            </p:nvSpPr>
            <p:spPr bwMode="auto">
              <a:xfrm>
                <a:off x="15" y="18"/>
                <a:ext cx="1" cy="2"/>
              </a:xfrm>
              <a:prstGeom prst="rect">
                <a:avLst/>
              </a:prstGeom>
              <a:solidFill>
                <a:srgbClr val="ED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318" name="Rectangle 318"/>
              <p:cNvSpPr>
                <a:spLocks noChangeArrowheads="1"/>
              </p:cNvSpPr>
              <p:nvPr/>
            </p:nvSpPr>
            <p:spPr bwMode="auto">
              <a:xfrm>
                <a:off x="16" y="18"/>
                <a:ext cx="1" cy="2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319" name="Rectangle 319"/>
              <p:cNvSpPr>
                <a:spLocks noChangeArrowheads="1"/>
              </p:cNvSpPr>
              <p:nvPr/>
            </p:nvSpPr>
            <p:spPr bwMode="auto">
              <a:xfrm>
                <a:off x="16" y="18"/>
                <a:ext cx="1" cy="2"/>
              </a:xfrm>
              <a:prstGeom prst="rect">
                <a:avLst/>
              </a:prstGeom>
              <a:solidFill>
                <a:srgbClr val="EDEDE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320" name="Freeform 320"/>
              <p:cNvSpPr>
                <a:spLocks/>
              </p:cNvSpPr>
              <p:nvPr/>
            </p:nvSpPr>
            <p:spPr bwMode="auto">
              <a:xfrm>
                <a:off x="17" y="18"/>
                <a:ext cx="1" cy="2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0 h 2"/>
                  <a:gd name="T4" fmla="*/ 0 w 1"/>
                  <a:gd name="T5" fmla="*/ 2 h 2"/>
                  <a:gd name="T6" fmla="*/ 0 w 1"/>
                  <a:gd name="T7" fmla="*/ 2 h 2"/>
                  <a:gd name="T8" fmla="*/ 0 w 1"/>
                  <a:gd name="T9" fmla="*/ 2 h 2"/>
                  <a:gd name="T10" fmla="*/ 0 w 1"/>
                  <a:gd name="T11" fmla="*/ 2 h 2"/>
                  <a:gd name="T12" fmla="*/ 0 w 1"/>
                  <a:gd name="T13" fmla="*/ 0 h 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321" name="Freeform 321"/>
              <p:cNvSpPr>
                <a:spLocks/>
              </p:cNvSpPr>
              <p:nvPr/>
            </p:nvSpPr>
            <p:spPr bwMode="auto">
              <a:xfrm>
                <a:off x="17" y="18"/>
                <a:ext cx="1" cy="2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0 h 2"/>
                  <a:gd name="T4" fmla="*/ 1 w 1"/>
                  <a:gd name="T5" fmla="*/ 2 h 2"/>
                  <a:gd name="T6" fmla="*/ 1 w 1"/>
                  <a:gd name="T7" fmla="*/ 2 h 2"/>
                  <a:gd name="T8" fmla="*/ 1 w 1"/>
                  <a:gd name="T9" fmla="*/ 2 h 2"/>
                  <a:gd name="T10" fmla="*/ 0 w 1"/>
                  <a:gd name="T11" fmla="*/ 2 h 2"/>
                  <a:gd name="T12" fmla="*/ 0 w 1"/>
                  <a:gd name="T13" fmla="*/ 0 h 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lnTo>
                      <a:pt x="1" y="0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322" name="Freeform 322"/>
              <p:cNvSpPr>
                <a:spLocks/>
              </p:cNvSpPr>
              <p:nvPr/>
            </p:nvSpPr>
            <p:spPr bwMode="auto">
              <a:xfrm>
                <a:off x="18" y="18"/>
                <a:ext cx="1" cy="2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0 h 2"/>
                  <a:gd name="T4" fmla="*/ 0 w 1"/>
                  <a:gd name="T5" fmla="*/ 2 h 2"/>
                  <a:gd name="T6" fmla="*/ 0 w 1"/>
                  <a:gd name="T7" fmla="*/ 2 h 2"/>
                  <a:gd name="T8" fmla="*/ 0 w 1"/>
                  <a:gd name="T9" fmla="*/ 2 h 2"/>
                  <a:gd name="T10" fmla="*/ 0 w 1"/>
                  <a:gd name="T11" fmla="*/ 2 h 2"/>
                  <a:gd name="T12" fmla="*/ 0 w 1"/>
                  <a:gd name="T13" fmla="*/ 0 h 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D6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323" name="Freeform 323"/>
              <p:cNvSpPr>
                <a:spLocks/>
              </p:cNvSpPr>
              <p:nvPr/>
            </p:nvSpPr>
            <p:spPr bwMode="auto">
              <a:xfrm>
                <a:off x="18" y="18"/>
                <a:ext cx="1" cy="2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0 h 2"/>
                  <a:gd name="T4" fmla="*/ 1 w 1"/>
                  <a:gd name="T5" fmla="*/ 2 h 2"/>
                  <a:gd name="T6" fmla="*/ 1 w 1"/>
                  <a:gd name="T7" fmla="*/ 2 h 2"/>
                  <a:gd name="T8" fmla="*/ 1 w 1"/>
                  <a:gd name="T9" fmla="*/ 2 h 2"/>
                  <a:gd name="T10" fmla="*/ 0 w 1"/>
                  <a:gd name="T11" fmla="*/ 2 h 2"/>
                  <a:gd name="T12" fmla="*/ 0 w 1"/>
                  <a:gd name="T13" fmla="*/ 0 h 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lnTo>
                      <a:pt x="1" y="0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324" name="Freeform 324"/>
              <p:cNvSpPr>
                <a:spLocks/>
              </p:cNvSpPr>
              <p:nvPr/>
            </p:nvSpPr>
            <p:spPr bwMode="auto">
              <a:xfrm>
                <a:off x="19" y="18"/>
                <a:ext cx="1" cy="2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0 h 2"/>
                  <a:gd name="T4" fmla="*/ 1 w 1"/>
                  <a:gd name="T5" fmla="*/ 2 h 2"/>
                  <a:gd name="T6" fmla="*/ 0 w 1"/>
                  <a:gd name="T7" fmla="*/ 2 h 2"/>
                  <a:gd name="T8" fmla="*/ 0 w 1"/>
                  <a:gd name="T9" fmla="*/ 2 h 2"/>
                  <a:gd name="T10" fmla="*/ 0 w 1"/>
                  <a:gd name="T11" fmla="*/ 2 h 2"/>
                  <a:gd name="T12" fmla="*/ 0 w 1"/>
                  <a:gd name="T13" fmla="*/ 2 h 2"/>
                  <a:gd name="T14" fmla="*/ 0 w 1"/>
                  <a:gd name="T15" fmla="*/ 2 h 2"/>
                  <a:gd name="T16" fmla="*/ 0 w 1"/>
                  <a:gd name="T17" fmla="*/ 0 h 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lnTo>
                      <a:pt x="1" y="0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6C6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325" name="Freeform 325"/>
              <p:cNvSpPr>
                <a:spLocks/>
              </p:cNvSpPr>
              <p:nvPr/>
            </p:nvSpPr>
            <p:spPr bwMode="auto">
              <a:xfrm>
                <a:off x="19" y="18"/>
                <a:ext cx="1" cy="2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0 h 2"/>
                  <a:gd name="T4" fmla="*/ 1 w 1"/>
                  <a:gd name="T5" fmla="*/ 2 h 2"/>
                  <a:gd name="T6" fmla="*/ 1 w 1"/>
                  <a:gd name="T7" fmla="*/ 2 h 2"/>
                  <a:gd name="T8" fmla="*/ 1 w 1"/>
                  <a:gd name="T9" fmla="*/ 2 h 2"/>
                  <a:gd name="T10" fmla="*/ 1 w 1"/>
                  <a:gd name="T11" fmla="*/ 2 h 2"/>
                  <a:gd name="T12" fmla="*/ 0 w 1"/>
                  <a:gd name="T13" fmla="*/ 2 h 2"/>
                  <a:gd name="T14" fmla="*/ 0 w 1"/>
                  <a:gd name="T15" fmla="*/ 0 h 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lnTo>
                      <a:pt x="1" y="0"/>
                    </a:lnTo>
                    <a:lnTo>
                      <a:pt x="1" y="2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326" name="Freeform 326"/>
              <p:cNvSpPr>
                <a:spLocks/>
              </p:cNvSpPr>
              <p:nvPr/>
            </p:nvSpPr>
            <p:spPr bwMode="auto">
              <a:xfrm>
                <a:off x="12" y="18"/>
                <a:ext cx="8" cy="2"/>
              </a:xfrm>
              <a:custGeom>
                <a:avLst/>
                <a:gdLst>
                  <a:gd name="T0" fmla="*/ 0 w 8"/>
                  <a:gd name="T1" fmla="*/ 0 h 2"/>
                  <a:gd name="T2" fmla="*/ 0 w 8"/>
                  <a:gd name="T3" fmla="*/ 2 h 2"/>
                  <a:gd name="T4" fmla="*/ 0 w 8"/>
                  <a:gd name="T5" fmla="*/ 2 h 2"/>
                  <a:gd name="T6" fmla="*/ 0 w 8"/>
                  <a:gd name="T7" fmla="*/ 2 h 2"/>
                  <a:gd name="T8" fmla="*/ 0 w 8"/>
                  <a:gd name="T9" fmla="*/ 2 h 2"/>
                  <a:gd name="T10" fmla="*/ 0 w 8"/>
                  <a:gd name="T11" fmla="*/ 2 h 2"/>
                  <a:gd name="T12" fmla="*/ 0 w 8"/>
                  <a:gd name="T13" fmla="*/ 2 h 2"/>
                  <a:gd name="T14" fmla="*/ 0 w 8"/>
                  <a:gd name="T15" fmla="*/ 2 h 2"/>
                  <a:gd name="T16" fmla="*/ 0 w 8"/>
                  <a:gd name="T17" fmla="*/ 2 h 2"/>
                  <a:gd name="T18" fmla="*/ 1 w 8"/>
                  <a:gd name="T19" fmla="*/ 2 h 2"/>
                  <a:gd name="T20" fmla="*/ 1 w 8"/>
                  <a:gd name="T21" fmla="*/ 2 h 2"/>
                  <a:gd name="T22" fmla="*/ 1 w 8"/>
                  <a:gd name="T23" fmla="*/ 2 h 2"/>
                  <a:gd name="T24" fmla="*/ 1 w 8"/>
                  <a:gd name="T25" fmla="*/ 2 h 2"/>
                  <a:gd name="T26" fmla="*/ 1 w 8"/>
                  <a:gd name="T27" fmla="*/ 2 h 2"/>
                  <a:gd name="T28" fmla="*/ 2 w 8"/>
                  <a:gd name="T29" fmla="*/ 2 h 2"/>
                  <a:gd name="T30" fmla="*/ 2 w 8"/>
                  <a:gd name="T31" fmla="*/ 2 h 2"/>
                  <a:gd name="T32" fmla="*/ 3 w 8"/>
                  <a:gd name="T33" fmla="*/ 2 h 2"/>
                  <a:gd name="T34" fmla="*/ 3 w 8"/>
                  <a:gd name="T35" fmla="*/ 2 h 2"/>
                  <a:gd name="T36" fmla="*/ 5 w 8"/>
                  <a:gd name="T37" fmla="*/ 2 h 2"/>
                  <a:gd name="T38" fmla="*/ 5 w 8"/>
                  <a:gd name="T39" fmla="*/ 2 h 2"/>
                  <a:gd name="T40" fmla="*/ 6 w 8"/>
                  <a:gd name="T41" fmla="*/ 2 h 2"/>
                  <a:gd name="T42" fmla="*/ 6 w 8"/>
                  <a:gd name="T43" fmla="*/ 2 h 2"/>
                  <a:gd name="T44" fmla="*/ 6 w 8"/>
                  <a:gd name="T45" fmla="*/ 2 h 2"/>
                  <a:gd name="T46" fmla="*/ 6 w 8"/>
                  <a:gd name="T47" fmla="*/ 2 h 2"/>
                  <a:gd name="T48" fmla="*/ 7 w 8"/>
                  <a:gd name="T49" fmla="*/ 2 h 2"/>
                  <a:gd name="T50" fmla="*/ 7 w 8"/>
                  <a:gd name="T51" fmla="*/ 2 h 2"/>
                  <a:gd name="T52" fmla="*/ 7 w 8"/>
                  <a:gd name="T53" fmla="*/ 2 h 2"/>
                  <a:gd name="T54" fmla="*/ 7 w 8"/>
                  <a:gd name="T55" fmla="*/ 2 h 2"/>
                  <a:gd name="T56" fmla="*/ 7 w 8"/>
                  <a:gd name="T57" fmla="*/ 2 h 2"/>
                  <a:gd name="T58" fmla="*/ 7 w 8"/>
                  <a:gd name="T59" fmla="*/ 2 h 2"/>
                  <a:gd name="T60" fmla="*/ 8 w 8"/>
                  <a:gd name="T61" fmla="*/ 2 h 2"/>
                  <a:gd name="T62" fmla="*/ 8 w 8"/>
                  <a:gd name="T63" fmla="*/ 2 h 2"/>
                  <a:gd name="T64" fmla="*/ 8 w 8"/>
                  <a:gd name="T65" fmla="*/ 2 h 2"/>
                  <a:gd name="T66" fmla="*/ 8 w 8"/>
                  <a:gd name="T67" fmla="*/ 2 h 2"/>
                  <a:gd name="T68" fmla="*/ 8 w 8"/>
                  <a:gd name="T69" fmla="*/ 2 h 2"/>
                  <a:gd name="T70" fmla="*/ 8 w 8"/>
                  <a:gd name="T71" fmla="*/ 0 h 2"/>
                  <a:gd name="T72" fmla="*/ 0 w 8"/>
                  <a:gd name="T73" fmla="*/ 0 h 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8" h="2">
                    <a:moveTo>
                      <a:pt x="0" y="0"/>
                    </a:moveTo>
                    <a:lnTo>
                      <a:pt x="0" y="2"/>
                    </a:lnTo>
                    <a:lnTo>
                      <a:pt x="1" y="2"/>
                    </a:lnTo>
                    <a:lnTo>
                      <a:pt x="2" y="2"/>
                    </a:lnTo>
                    <a:lnTo>
                      <a:pt x="3" y="2"/>
                    </a:lnTo>
                    <a:lnTo>
                      <a:pt x="5" y="2"/>
                    </a:lnTo>
                    <a:lnTo>
                      <a:pt x="6" y="2"/>
                    </a:lnTo>
                    <a:lnTo>
                      <a:pt x="7" y="2"/>
                    </a:lnTo>
                    <a:lnTo>
                      <a:pt x="8" y="2"/>
                    </a:lnTo>
                    <a:lnTo>
                      <a:pt x="8" y="0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327" name="Line 327"/>
              <p:cNvSpPr>
                <a:spLocks noChangeShapeType="1"/>
              </p:cNvSpPr>
              <p:nvPr/>
            </p:nvSpPr>
            <p:spPr bwMode="auto">
              <a:xfrm>
                <a:off x="4" y="22"/>
                <a:ext cx="2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328" name="Rectangle 328"/>
              <p:cNvSpPr>
                <a:spLocks noChangeArrowheads="1"/>
              </p:cNvSpPr>
              <p:nvPr/>
            </p:nvSpPr>
            <p:spPr bwMode="auto">
              <a:xfrm>
                <a:off x="4" y="0"/>
                <a:ext cx="24" cy="19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329" name="Rectangle 329"/>
              <p:cNvSpPr>
                <a:spLocks noChangeArrowheads="1"/>
              </p:cNvSpPr>
              <p:nvPr/>
            </p:nvSpPr>
            <p:spPr bwMode="auto">
              <a:xfrm>
                <a:off x="4" y="0"/>
                <a:ext cx="24" cy="19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330" name="Rectangle 330"/>
              <p:cNvSpPr>
                <a:spLocks noChangeArrowheads="1"/>
              </p:cNvSpPr>
              <p:nvPr/>
            </p:nvSpPr>
            <p:spPr bwMode="auto">
              <a:xfrm>
                <a:off x="6" y="2"/>
                <a:ext cx="20" cy="1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331" name="Rectangle 331"/>
              <p:cNvSpPr>
                <a:spLocks noChangeArrowheads="1"/>
              </p:cNvSpPr>
              <p:nvPr/>
            </p:nvSpPr>
            <p:spPr bwMode="auto">
              <a:xfrm>
                <a:off x="6" y="2"/>
                <a:ext cx="20" cy="1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332" name="Freeform 332"/>
              <p:cNvSpPr>
                <a:spLocks/>
              </p:cNvSpPr>
              <p:nvPr/>
            </p:nvSpPr>
            <p:spPr bwMode="auto">
              <a:xfrm>
                <a:off x="6" y="2"/>
                <a:ext cx="20" cy="13"/>
              </a:xfrm>
              <a:custGeom>
                <a:avLst/>
                <a:gdLst>
                  <a:gd name="T0" fmla="*/ 0 w 20"/>
                  <a:gd name="T1" fmla="*/ 0 h 13"/>
                  <a:gd name="T2" fmla="*/ 0 w 20"/>
                  <a:gd name="T3" fmla="*/ 13 h 13"/>
                  <a:gd name="T4" fmla="*/ 20 w 20"/>
                  <a:gd name="T5" fmla="*/ 0 h 13"/>
                  <a:gd name="T6" fmla="*/ 0 w 20"/>
                  <a:gd name="T7" fmla="*/ 0 h 1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" h="13">
                    <a:moveTo>
                      <a:pt x="0" y="0"/>
                    </a:moveTo>
                    <a:lnTo>
                      <a:pt x="0" y="13"/>
                    </a:lnTo>
                    <a:lnTo>
                      <a:pt x="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2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333" name="Freeform 333"/>
              <p:cNvSpPr>
                <a:spLocks/>
              </p:cNvSpPr>
              <p:nvPr/>
            </p:nvSpPr>
            <p:spPr bwMode="auto">
              <a:xfrm>
                <a:off x="6" y="2"/>
                <a:ext cx="20" cy="13"/>
              </a:xfrm>
              <a:custGeom>
                <a:avLst/>
                <a:gdLst>
                  <a:gd name="T0" fmla="*/ 0 w 20"/>
                  <a:gd name="T1" fmla="*/ 0 h 13"/>
                  <a:gd name="T2" fmla="*/ 0 w 20"/>
                  <a:gd name="T3" fmla="*/ 13 h 13"/>
                  <a:gd name="T4" fmla="*/ 20 w 20"/>
                  <a:gd name="T5" fmla="*/ 0 h 13"/>
                  <a:gd name="T6" fmla="*/ 0 w 20"/>
                  <a:gd name="T7" fmla="*/ 0 h 1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" h="13">
                    <a:moveTo>
                      <a:pt x="0" y="0"/>
                    </a:moveTo>
                    <a:lnTo>
                      <a:pt x="0" y="13"/>
                    </a:lnTo>
                    <a:lnTo>
                      <a:pt x="20" y="0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334" name="Rectangle 334"/>
              <p:cNvSpPr>
                <a:spLocks noChangeArrowheads="1"/>
              </p:cNvSpPr>
              <p:nvPr/>
            </p:nvSpPr>
            <p:spPr bwMode="auto">
              <a:xfrm>
                <a:off x="7" y="2"/>
                <a:ext cx="18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335" name="Rectangle 335"/>
              <p:cNvSpPr>
                <a:spLocks noChangeArrowheads="1"/>
              </p:cNvSpPr>
              <p:nvPr/>
            </p:nvSpPr>
            <p:spPr bwMode="auto">
              <a:xfrm>
                <a:off x="7" y="2"/>
                <a:ext cx="18" cy="13"/>
              </a:xfrm>
              <a:prstGeom prst="rect">
                <a:avLst/>
              </a:prstGeom>
              <a:solidFill>
                <a:srgbClr val="0202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336" name="Rectangle 336"/>
              <p:cNvSpPr>
                <a:spLocks noChangeArrowheads="1"/>
              </p:cNvSpPr>
              <p:nvPr/>
            </p:nvSpPr>
            <p:spPr bwMode="auto">
              <a:xfrm>
                <a:off x="7" y="2"/>
                <a:ext cx="18" cy="13"/>
              </a:xfrm>
              <a:prstGeom prst="rect">
                <a:avLst/>
              </a:prstGeom>
              <a:solidFill>
                <a:srgbClr val="0202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337" name="Rectangle 337"/>
              <p:cNvSpPr>
                <a:spLocks noChangeArrowheads="1"/>
              </p:cNvSpPr>
              <p:nvPr/>
            </p:nvSpPr>
            <p:spPr bwMode="auto">
              <a:xfrm>
                <a:off x="7" y="2"/>
                <a:ext cx="18" cy="13"/>
              </a:xfrm>
              <a:prstGeom prst="rect">
                <a:avLst/>
              </a:prstGeom>
              <a:solidFill>
                <a:srgbClr val="0202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338" name="Rectangle 338"/>
              <p:cNvSpPr>
                <a:spLocks noChangeArrowheads="1"/>
              </p:cNvSpPr>
              <p:nvPr/>
            </p:nvSpPr>
            <p:spPr bwMode="auto">
              <a:xfrm>
                <a:off x="7" y="2"/>
                <a:ext cx="18" cy="13"/>
              </a:xfrm>
              <a:prstGeom prst="rect">
                <a:avLst/>
              </a:prstGeom>
              <a:solidFill>
                <a:srgbClr val="0202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339" name="Rectangle 339"/>
              <p:cNvSpPr>
                <a:spLocks noChangeArrowheads="1"/>
              </p:cNvSpPr>
              <p:nvPr/>
            </p:nvSpPr>
            <p:spPr bwMode="auto">
              <a:xfrm>
                <a:off x="7" y="2"/>
                <a:ext cx="18" cy="13"/>
              </a:xfrm>
              <a:prstGeom prst="rect">
                <a:avLst/>
              </a:prstGeom>
              <a:solidFill>
                <a:srgbClr val="0202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340" name="Rectangle 340"/>
              <p:cNvSpPr>
                <a:spLocks noChangeArrowheads="1"/>
              </p:cNvSpPr>
              <p:nvPr/>
            </p:nvSpPr>
            <p:spPr bwMode="auto">
              <a:xfrm>
                <a:off x="7" y="2"/>
                <a:ext cx="18" cy="13"/>
              </a:xfrm>
              <a:prstGeom prst="rect">
                <a:avLst/>
              </a:prstGeom>
              <a:solidFill>
                <a:srgbClr val="0202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341" name="Rectangle 341"/>
              <p:cNvSpPr>
                <a:spLocks noChangeArrowheads="1"/>
              </p:cNvSpPr>
              <p:nvPr/>
            </p:nvSpPr>
            <p:spPr bwMode="auto">
              <a:xfrm>
                <a:off x="7" y="2"/>
                <a:ext cx="18" cy="13"/>
              </a:xfrm>
              <a:prstGeom prst="rect">
                <a:avLst/>
              </a:prstGeom>
              <a:solidFill>
                <a:srgbClr val="0202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342" name="Rectangle 342"/>
              <p:cNvSpPr>
                <a:spLocks noChangeArrowheads="1"/>
              </p:cNvSpPr>
              <p:nvPr/>
            </p:nvSpPr>
            <p:spPr bwMode="auto">
              <a:xfrm>
                <a:off x="7" y="2"/>
                <a:ext cx="18" cy="13"/>
              </a:xfrm>
              <a:prstGeom prst="rect">
                <a:avLst/>
              </a:prstGeom>
              <a:solidFill>
                <a:srgbClr val="0202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343" name="Rectangle 343"/>
              <p:cNvSpPr>
                <a:spLocks noChangeArrowheads="1"/>
              </p:cNvSpPr>
              <p:nvPr/>
            </p:nvSpPr>
            <p:spPr bwMode="auto">
              <a:xfrm>
                <a:off x="7" y="2"/>
                <a:ext cx="17" cy="13"/>
              </a:xfrm>
              <a:prstGeom prst="rect">
                <a:avLst/>
              </a:prstGeom>
              <a:solidFill>
                <a:srgbClr val="0202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344" name="Rectangle 344"/>
              <p:cNvSpPr>
                <a:spLocks noChangeArrowheads="1"/>
              </p:cNvSpPr>
              <p:nvPr/>
            </p:nvSpPr>
            <p:spPr bwMode="auto">
              <a:xfrm>
                <a:off x="7" y="2"/>
                <a:ext cx="17" cy="13"/>
              </a:xfrm>
              <a:prstGeom prst="rect">
                <a:avLst/>
              </a:prstGeom>
              <a:solidFill>
                <a:srgbClr val="0202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345" name="Rectangle 345"/>
              <p:cNvSpPr>
                <a:spLocks noChangeArrowheads="1"/>
              </p:cNvSpPr>
              <p:nvPr/>
            </p:nvSpPr>
            <p:spPr bwMode="auto">
              <a:xfrm>
                <a:off x="7" y="2"/>
                <a:ext cx="16" cy="13"/>
              </a:xfrm>
              <a:prstGeom prst="rect">
                <a:avLst/>
              </a:prstGeom>
              <a:solidFill>
                <a:srgbClr val="0202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346" name="Rectangle 346"/>
              <p:cNvSpPr>
                <a:spLocks noChangeArrowheads="1"/>
              </p:cNvSpPr>
              <p:nvPr/>
            </p:nvSpPr>
            <p:spPr bwMode="auto">
              <a:xfrm>
                <a:off x="7" y="2"/>
                <a:ext cx="16" cy="13"/>
              </a:xfrm>
              <a:prstGeom prst="rect">
                <a:avLst/>
              </a:prstGeom>
              <a:solidFill>
                <a:srgbClr val="0202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347" name="Rectangle 347"/>
              <p:cNvSpPr>
                <a:spLocks noChangeArrowheads="1"/>
              </p:cNvSpPr>
              <p:nvPr/>
            </p:nvSpPr>
            <p:spPr bwMode="auto">
              <a:xfrm>
                <a:off x="7" y="2"/>
                <a:ext cx="15" cy="13"/>
              </a:xfrm>
              <a:prstGeom prst="rect">
                <a:avLst/>
              </a:prstGeom>
              <a:solidFill>
                <a:srgbClr val="0202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348" name="Rectangle 348"/>
              <p:cNvSpPr>
                <a:spLocks noChangeArrowheads="1"/>
              </p:cNvSpPr>
              <p:nvPr/>
            </p:nvSpPr>
            <p:spPr bwMode="auto">
              <a:xfrm>
                <a:off x="7" y="2"/>
                <a:ext cx="15" cy="12"/>
              </a:xfrm>
              <a:prstGeom prst="rect">
                <a:avLst/>
              </a:prstGeom>
              <a:solidFill>
                <a:srgbClr val="020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349" name="Rectangle 349"/>
              <p:cNvSpPr>
                <a:spLocks noChangeArrowheads="1"/>
              </p:cNvSpPr>
              <p:nvPr/>
            </p:nvSpPr>
            <p:spPr bwMode="auto">
              <a:xfrm>
                <a:off x="7" y="2"/>
                <a:ext cx="14" cy="12"/>
              </a:xfrm>
              <a:prstGeom prst="rect">
                <a:avLst/>
              </a:prstGeom>
              <a:solidFill>
                <a:srgbClr val="0202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350" name="Rectangle 350"/>
              <p:cNvSpPr>
                <a:spLocks noChangeArrowheads="1"/>
              </p:cNvSpPr>
              <p:nvPr/>
            </p:nvSpPr>
            <p:spPr bwMode="auto">
              <a:xfrm>
                <a:off x="7" y="2"/>
                <a:ext cx="14" cy="12"/>
              </a:xfrm>
              <a:prstGeom prst="rect">
                <a:avLst/>
              </a:prstGeom>
              <a:solidFill>
                <a:srgbClr val="0202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351" name="Rectangle 351"/>
              <p:cNvSpPr>
                <a:spLocks noChangeArrowheads="1"/>
              </p:cNvSpPr>
              <p:nvPr/>
            </p:nvSpPr>
            <p:spPr bwMode="auto">
              <a:xfrm>
                <a:off x="7" y="2"/>
                <a:ext cx="13" cy="11"/>
              </a:xfrm>
              <a:prstGeom prst="rect">
                <a:avLst/>
              </a:prstGeom>
              <a:solidFill>
                <a:srgbClr val="0202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352" name="Rectangle 352"/>
              <p:cNvSpPr>
                <a:spLocks noChangeArrowheads="1"/>
              </p:cNvSpPr>
              <p:nvPr/>
            </p:nvSpPr>
            <p:spPr bwMode="auto">
              <a:xfrm>
                <a:off x="7" y="2"/>
                <a:ext cx="13" cy="11"/>
              </a:xfrm>
              <a:prstGeom prst="rect">
                <a:avLst/>
              </a:prstGeom>
              <a:solidFill>
                <a:srgbClr val="020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353" name="Rectangle 353"/>
              <p:cNvSpPr>
                <a:spLocks noChangeArrowheads="1"/>
              </p:cNvSpPr>
              <p:nvPr/>
            </p:nvSpPr>
            <p:spPr bwMode="auto">
              <a:xfrm>
                <a:off x="7" y="2"/>
                <a:ext cx="12" cy="10"/>
              </a:xfrm>
              <a:prstGeom prst="rect">
                <a:avLst/>
              </a:prstGeom>
              <a:solidFill>
                <a:srgbClr val="0202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354" name="Rectangle 354"/>
              <p:cNvSpPr>
                <a:spLocks noChangeArrowheads="1"/>
              </p:cNvSpPr>
              <p:nvPr/>
            </p:nvSpPr>
            <p:spPr bwMode="auto">
              <a:xfrm>
                <a:off x="7" y="2"/>
                <a:ext cx="12" cy="10"/>
              </a:xfrm>
              <a:prstGeom prst="rect">
                <a:avLst/>
              </a:prstGeom>
              <a:solidFill>
                <a:srgbClr val="0202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355" name="Rectangle 355"/>
              <p:cNvSpPr>
                <a:spLocks noChangeArrowheads="1"/>
              </p:cNvSpPr>
              <p:nvPr/>
            </p:nvSpPr>
            <p:spPr bwMode="auto">
              <a:xfrm>
                <a:off x="7" y="2"/>
                <a:ext cx="11" cy="9"/>
              </a:xfrm>
              <a:prstGeom prst="rect">
                <a:avLst/>
              </a:prstGeom>
              <a:solidFill>
                <a:srgbClr val="0202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356" name="Rectangle 356"/>
              <p:cNvSpPr>
                <a:spLocks noChangeArrowheads="1"/>
              </p:cNvSpPr>
              <p:nvPr/>
            </p:nvSpPr>
            <p:spPr bwMode="auto">
              <a:xfrm>
                <a:off x="7" y="2"/>
                <a:ext cx="11" cy="9"/>
              </a:xfrm>
              <a:prstGeom prst="rect">
                <a:avLst/>
              </a:prstGeom>
              <a:solidFill>
                <a:srgbClr val="0202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357" name="Rectangle 357"/>
              <p:cNvSpPr>
                <a:spLocks noChangeArrowheads="1"/>
              </p:cNvSpPr>
              <p:nvPr/>
            </p:nvSpPr>
            <p:spPr bwMode="auto">
              <a:xfrm>
                <a:off x="7" y="2"/>
                <a:ext cx="10" cy="8"/>
              </a:xfrm>
              <a:prstGeom prst="rect">
                <a:avLst/>
              </a:prstGeom>
              <a:solidFill>
                <a:srgbClr val="0202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358" name="Rectangle 358"/>
              <p:cNvSpPr>
                <a:spLocks noChangeArrowheads="1"/>
              </p:cNvSpPr>
              <p:nvPr/>
            </p:nvSpPr>
            <p:spPr bwMode="auto">
              <a:xfrm>
                <a:off x="7" y="2"/>
                <a:ext cx="10" cy="8"/>
              </a:xfrm>
              <a:prstGeom prst="rect">
                <a:avLst/>
              </a:prstGeom>
              <a:solidFill>
                <a:srgbClr val="0202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359" name="Rectangle 359"/>
              <p:cNvSpPr>
                <a:spLocks noChangeArrowheads="1"/>
              </p:cNvSpPr>
              <p:nvPr/>
            </p:nvSpPr>
            <p:spPr bwMode="auto">
              <a:xfrm>
                <a:off x="7" y="2"/>
                <a:ext cx="9" cy="8"/>
              </a:xfrm>
              <a:prstGeom prst="rect">
                <a:avLst/>
              </a:prstGeom>
              <a:solidFill>
                <a:srgbClr val="0202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360" name="Rectangle 360"/>
              <p:cNvSpPr>
                <a:spLocks noChangeArrowheads="1"/>
              </p:cNvSpPr>
              <p:nvPr/>
            </p:nvSpPr>
            <p:spPr bwMode="auto">
              <a:xfrm>
                <a:off x="7" y="2"/>
                <a:ext cx="9" cy="7"/>
              </a:xfrm>
              <a:prstGeom prst="rect">
                <a:avLst/>
              </a:prstGeom>
              <a:solidFill>
                <a:srgbClr val="02026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361" name="Rectangle 361"/>
              <p:cNvSpPr>
                <a:spLocks noChangeArrowheads="1"/>
              </p:cNvSpPr>
              <p:nvPr/>
            </p:nvSpPr>
            <p:spPr bwMode="auto">
              <a:xfrm>
                <a:off x="8" y="2"/>
                <a:ext cx="7" cy="7"/>
              </a:xfrm>
              <a:prstGeom prst="rect">
                <a:avLst/>
              </a:prstGeom>
              <a:solidFill>
                <a:srgbClr val="0202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362" name="Rectangle 362"/>
              <p:cNvSpPr>
                <a:spLocks noChangeArrowheads="1"/>
              </p:cNvSpPr>
              <p:nvPr/>
            </p:nvSpPr>
            <p:spPr bwMode="auto">
              <a:xfrm>
                <a:off x="8" y="3"/>
                <a:ext cx="6" cy="5"/>
              </a:xfrm>
              <a:prstGeom prst="rect">
                <a:avLst/>
              </a:prstGeom>
              <a:solidFill>
                <a:srgbClr val="0202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363" name="Rectangle 363"/>
              <p:cNvSpPr>
                <a:spLocks noChangeArrowheads="1"/>
              </p:cNvSpPr>
              <p:nvPr/>
            </p:nvSpPr>
            <p:spPr bwMode="auto">
              <a:xfrm>
                <a:off x="9" y="3"/>
                <a:ext cx="5" cy="5"/>
              </a:xfrm>
              <a:prstGeom prst="rect">
                <a:avLst/>
              </a:prstGeom>
              <a:solidFill>
                <a:srgbClr val="0202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364" name="Rectangle 364"/>
              <p:cNvSpPr>
                <a:spLocks noChangeArrowheads="1"/>
              </p:cNvSpPr>
              <p:nvPr/>
            </p:nvSpPr>
            <p:spPr bwMode="auto">
              <a:xfrm>
                <a:off x="9" y="4"/>
                <a:ext cx="4" cy="3"/>
              </a:xfrm>
              <a:prstGeom prst="rect">
                <a:avLst/>
              </a:prstGeom>
              <a:solidFill>
                <a:srgbClr val="0202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365" name="Rectangle 365"/>
              <p:cNvSpPr>
                <a:spLocks noChangeArrowheads="1"/>
              </p:cNvSpPr>
              <p:nvPr/>
            </p:nvSpPr>
            <p:spPr bwMode="auto">
              <a:xfrm>
                <a:off x="10" y="4"/>
                <a:ext cx="3" cy="3"/>
              </a:xfrm>
              <a:prstGeom prst="rect">
                <a:avLst/>
              </a:prstGeom>
              <a:solidFill>
                <a:srgbClr val="0202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366" name="Rectangle 366"/>
              <p:cNvSpPr>
                <a:spLocks noChangeArrowheads="1"/>
              </p:cNvSpPr>
              <p:nvPr/>
            </p:nvSpPr>
            <p:spPr bwMode="auto">
              <a:xfrm>
                <a:off x="10" y="5"/>
                <a:ext cx="2" cy="1"/>
              </a:xfrm>
              <a:prstGeom prst="rect">
                <a:avLst/>
              </a:prstGeom>
              <a:solidFill>
                <a:srgbClr val="020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367" name="Rectangle 367"/>
              <p:cNvSpPr>
                <a:spLocks noChangeArrowheads="1"/>
              </p:cNvSpPr>
              <p:nvPr/>
            </p:nvSpPr>
            <p:spPr bwMode="auto">
              <a:xfrm>
                <a:off x="7" y="2"/>
                <a:ext cx="18" cy="1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368" name="Line 368"/>
              <p:cNvSpPr>
                <a:spLocks noChangeShapeType="1"/>
              </p:cNvSpPr>
              <p:nvPr/>
            </p:nvSpPr>
            <p:spPr bwMode="auto">
              <a:xfrm>
                <a:off x="4" y="17"/>
                <a:ext cx="24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369" name="Line 369"/>
              <p:cNvSpPr>
                <a:spLocks noChangeShapeType="1"/>
              </p:cNvSpPr>
              <p:nvPr/>
            </p:nvSpPr>
            <p:spPr bwMode="auto">
              <a:xfrm>
                <a:off x="13" y="17"/>
                <a:ext cx="1" cy="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370" name="Line 370"/>
              <p:cNvSpPr>
                <a:spLocks noChangeShapeType="1"/>
              </p:cNvSpPr>
              <p:nvPr/>
            </p:nvSpPr>
            <p:spPr bwMode="auto">
              <a:xfrm>
                <a:off x="19" y="17"/>
                <a:ext cx="1" cy="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371" name="Rectangle 371"/>
              <p:cNvSpPr>
                <a:spLocks noChangeArrowheads="1"/>
              </p:cNvSpPr>
              <p:nvPr/>
            </p:nvSpPr>
            <p:spPr bwMode="auto">
              <a:xfrm>
                <a:off x="24" y="18"/>
                <a:ext cx="1" cy="1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372" name="Rectangle 372"/>
              <p:cNvSpPr>
                <a:spLocks noChangeArrowheads="1"/>
              </p:cNvSpPr>
              <p:nvPr/>
            </p:nvSpPr>
            <p:spPr bwMode="auto">
              <a:xfrm>
                <a:off x="24" y="18"/>
                <a:ext cx="1" cy="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373" name="Freeform 373"/>
              <p:cNvSpPr>
                <a:spLocks/>
              </p:cNvSpPr>
              <p:nvPr/>
            </p:nvSpPr>
            <p:spPr bwMode="auto">
              <a:xfrm>
                <a:off x="0" y="29"/>
                <a:ext cx="31" cy="6"/>
              </a:xfrm>
              <a:custGeom>
                <a:avLst/>
                <a:gdLst>
                  <a:gd name="T0" fmla="*/ 2 w 31"/>
                  <a:gd name="T1" fmla="*/ 0 h 6"/>
                  <a:gd name="T2" fmla="*/ 0 w 31"/>
                  <a:gd name="T3" fmla="*/ 5 h 6"/>
                  <a:gd name="T4" fmla="*/ 0 w 31"/>
                  <a:gd name="T5" fmla="*/ 6 h 6"/>
                  <a:gd name="T6" fmla="*/ 2 w 31"/>
                  <a:gd name="T7" fmla="*/ 6 h 6"/>
                  <a:gd name="T8" fmla="*/ 3 w 31"/>
                  <a:gd name="T9" fmla="*/ 6 h 6"/>
                  <a:gd name="T10" fmla="*/ 4 w 31"/>
                  <a:gd name="T11" fmla="*/ 6 h 6"/>
                  <a:gd name="T12" fmla="*/ 5 w 31"/>
                  <a:gd name="T13" fmla="*/ 6 h 6"/>
                  <a:gd name="T14" fmla="*/ 6 w 31"/>
                  <a:gd name="T15" fmla="*/ 6 h 6"/>
                  <a:gd name="T16" fmla="*/ 6 w 31"/>
                  <a:gd name="T17" fmla="*/ 6 h 6"/>
                  <a:gd name="T18" fmla="*/ 8 w 31"/>
                  <a:gd name="T19" fmla="*/ 6 h 6"/>
                  <a:gd name="T20" fmla="*/ 9 w 31"/>
                  <a:gd name="T21" fmla="*/ 6 h 6"/>
                  <a:gd name="T22" fmla="*/ 12 w 31"/>
                  <a:gd name="T23" fmla="*/ 6 h 6"/>
                  <a:gd name="T24" fmla="*/ 12 w 31"/>
                  <a:gd name="T25" fmla="*/ 6 h 6"/>
                  <a:gd name="T26" fmla="*/ 20 w 31"/>
                  <a:gd name="T27" fmla="*/ 6 h 6"/>
                  <a:gd name="T28" fmla="*/ 21 w 31"/>
                  <a:gd name="T29" fmla="*/ 6 h 6"/>
                  <a:gd name="T30" fmla="*/ 23 w 31"/>
                  <a:gd name="T31" fmla="*/ 6 h 6"/>
                  <a:gd name="T32" fmla="*/ 24 w 31"/>
                  <a:gd name="T33" fmla="*/ 6 h 6"/>
                  <a:gd name="T34" fmla="*/ 26 w 31"/>
                  <a:gd name="T35" fmla="*/ 6 h 6"/>
                  <a:gd name="T36" fmla="*/ 26 w 31"/>
                  <a:gd name="T37" fmla="*/ 6 h 6"/>
                  <a:gd name="T38" fmla="*/ 27 w 31"/>
                  <a:gd name="T39" fmla="*/ 6 h 6"/>
                  <a:gd name="T40" fmla="*/ 28 w 31"/>
                  <a:gd name="T41" fmla="*/ 6 h 6"/>
                  <a:gd name="T42" fmla="*/ 29 w 31"/>
                  <a:gd name="T43" fmla="*/ 6 h 6"/>
                  <a:gd name="T44" fmla="*/ 29 w 31"/>
                  <a:gd name="T45" fmla="*/ 6 h 6"/>
                  <a:gd name="T46" fmla="*/ 31 w 31"/>
                  <a:gd name="T47" fmla="*/ 6 h 6"/>
                  <a:gd name="T48" fmla="*/ 31 w 31"/>
                  <a:gd name="T49" fmla="*/ 5 h 6"/>
                  <a:gd name="T50" fmla="*/ 30 w 31"/>
                  <a:gd name="T51" fmla="*/ 0 h 6"/>
                  <a:gd name="T52" fmla="*/ 2 w 31"/>
                  <a:gd name="T53" fmla="*/ 0 h 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31" h="6">
                    <a:moveTo>
                      <a:pt x="2" y="0"/>
                    </a:moveTo>
                    <a:lnTo>
                      <a:pt x="0" y="5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3" y="6"/>
                    </a:lnTo>
                    <a:lnTo>
                      <a:pt x="4" y="6"/>
                    </a:lnTo>
                    <a:lnTo>
                      <a:pt x="5" y="6"/>
                    </a:lnTo>
                    <a:lnTo>
                      <a:pt x="6" y="6"/>
                    </a:lnTo>
                    <a:lnTo>
                      <a:pt x="8" y="6"/>
                    </a:lnTo>
                    <a:lnTo>
                      <a:pt x="9" y="6"/>
                    </a:lnTo>
                    <a:lnTo>
                      <a:pt x="12" y="6"/>
                    </a:lnTo>
                    <a:lnTo>
                      <a:pt x="20" y="6"/>
                    </a:lnTo>
                    <a:lnTo>
                      <a:pt x="21" y="6"/>
                    </a:lnTo>
                    <a:lnTo>
                      <a:pt x="23" y="6"/>
                    </a:lnTo>
                    <a:lnTo>
                      <a:pt x="24" y="6"/>
                    </a:lnTo>
                    <a:lnTo>
                      <a:pt x="26" y="6"/>
                    </a:lnTo>
                    <a:lnTo>
                      <a:pt x="27" y="6"/>
                    </a:lnTo>
                    <a:lnTo>
                      <a:pt x="28" y="6"/>
                    </a:lnTo>
                    <a:lnTo>
                      <a:pt x="29" y="6"/>
                    </a:lnTo>
                    <a:lnTo>
                      <a:pt x="31" y="6"/>
                    </a:lnTo>
                    <a:lnTo>
                      <a:pt x="31" y="5"/>
                    </a:lnTo>
                    <a:lnTo>
                      <a:pt x="3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374" name="Freeform 374"/>
              <p:cNvSpPr>
                <a:spLocks/>
              </p:cNvSpPr>
              <p:nvPr/>
            </p:nvSpPr>
            <p:spPr bwMode="auto">
              <a:xfrm>
                <a:off x="0" y="29"/>
                <a:ext cx="31" cy="6"/>
              </a:xfrm>
              <a:custGeom>
                <a:avLst/>
                <a:gdLst>
                  <a:gd name="T0" fmla="*/ 2 w 31"/>
                  <a:gd name="T1" fmla="*/ 0 h 6"/>
                  <a:gd name="T2" fmla="*/ 0 w 31"/>
                  <a:gd name="T3" fmla="*/ 5 h 6"/>
                  <a:gd name="T4" fmla="*/ 0 w 31"/>
                  <a:gd name="T5" fmla="*/ 6 h 6"/>
                  <a:gd name="T6" fmla="*/ 2 w 31"/>
                  <a:gd name="T7" fmla="*/ 6 h 6"/>
                  <a:gd name="T8" fmla="*/ 3 w 31"/>
                  <a:gd name="T9" fmla="*/ 6 h 6"/>
                  <a:gd name="T10" fmla="*/ 4 w 31"/>
                  <a:gd name="T11" fmla="*/ 6 h 6"/>
                  <a:gd name="T12" fmla="*/ 5 w 31"/>
                  <a:gd name="T13" fmla="*/ 6 h 6"/>
                  <a:gd name="T14" fmla="*/ 6 w 31"/>
                  <a:gd name="T15" fmla="*/ 6 h 6"/>
                  <a:gd name="T16" fmla="*/ 6 w 31"/>
                  <a:gd name="T17" fmla="*/ 6 h 6"/>
                  <a:gd name="T18" fmla="*/ 8 w 31"/>
                  <a:gd name="T19" fmla="*/ 6 h 6"/>
                  <a:gd name="T20" fmla="*/ 9 w 31"/>
                  <a:gd name="T21" fmla="*/ 6 h 6"/>
                  <a:gd name="T22" fmla="*/ 12 w 31"/>
                  <a:gd name="T23" fmla="*/ 6 h 6"/>
                  <a:gd name="T24" fmla="*/ 12 w 31"/>
                  <a:gd name="T25" fmla="*/ 6 h 6"/>
                  <a:gd name="T26" fmla="*/ 20 w 31"/>
                  <a:gd name="T27" fmla="*/ 6 h 6"/>
                  <a:gd name="T28" fmla="*/ 21 w 31"/>
                  <a:gd name="T29" fmla="*/ 6 h 6"/>
                  <a:gd name="T30" fmla="*/ 23 w 31"/>
                  <a:gd name="T31" fmla="*/ 6 h 6"/>
                  <a:gd name="T32" fmla="*/ 24 w 31"/>
                  <a:gd name="T33" fmla="*/ 6 h 6"/>
                  <a:gd name="T34" fmla="*/ 26 w 31"/>
                  <a:gd name="T35" fmla="*/ 6 h 6"/>
                  <a:gd name="T36" fmla="*/ 26 w 31"/>
                  <a:gd name="T37" fmla="*/ 6 h 6"/>
                  <a:gd name="T38" fmla="*/ 27 w 31"/>
                  <a:gd name="T39" fmla="*/ 6 h 6"/>
                  <a:gd name="T40" fmla="*/ 28 w 31"/>
                  <a:gd name="T41" fmla="*/ 6 h 6"/>
                  <a:gd name="T42" fmla="*/ 29 w 31"/>
                  <a:gd name="T43" fmla="*/ 6 h 6"/>
                  <a:gd name="T44" fmla="*/ 29 w 31"/>
                  <a:gd name="T45" fmla="*/ 6 h 6"/>
                  <a:gd name="T46" fmla="*/ 31 w 31"/>
                  <a:gd name="T47" fmla="*/ 6 h 6"/>
                  <a:gd name="T48" fmla="*/ 31 w 31"/>
                  <a:gd name="T49" fmla="*/ 5 h 6"/>
                  <a:gd name="T50" fmla="*/ 30 w 31"/>
                  <a:gd name="T51" fmla="*/ 0 h 6"/>
                  <a:gd name="T52" fmla="*/ 2 w 31"/>
                  <a:gd name="T53" fmla="*/ 0 h 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31" h="6">
                    <a:moveTo>
                      <a:pt x="2" y="0"/>
                    </a:moveTo>
                    <a:lnTo>
                      <a:pt x="0" y="5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3" y="6"/>
                    </a:lnTo>
                    <a:lnTo>
                      <a:pt x="4" y="6"/>
                    </a:lnTo>
                    <a:lnTo>
                      <a:pt x="5" y="6"/>
                    </a:lnTo>
                    <a:lnTo>
                      <a:pt x="6" y="6"/>
                    </a:lnTo>
                    <a:lnTo>
                      <a:pt x="8" y="6"/>
                    </a:lnTo>
                    <a:lnTo>
                      <a:pt x="9" y="6"/>
                    </a:lnTo>
                    <a:lnTo>
                      <a:pt x="12" y="6"/>
                    </a:lnTo>
                    <a:lnTo>
                      <a:pt x="20" y="6"/>
                    </a:lnTo>
                    <a:lnTo>
                      <a:pt x="21" y="6"/>
                    </a:lnTo>
                    <a:lnTo>
                      <a:pt x="23" y="6"/>
                    </a:lnTo>
                    <a:lnTo>
                      <a:pt x="24" y="6"/>
                    </a:lnTo>
                    <a:lnTo>
                      <a:pt x="26" y="6"/>
                    </a:lnTo>
                    <a:lnTo>
                      <a:pt x="27" y="6"/>
                    </a:lnTo>
                    <a:lnTo>
                      <a:pt x="28" y="6"/>
                    </a:lnTo>
                    <a:lnTo>
                      <a:pt x="29" y="6"/>
                    </a:lnTo>
                    <a:lnTo>
                      <a:pt x="31" y="6"/>
                    </a:lnTo>
                    <a:lnTo>
                      <a:pt x="31" y="5"/>
                    </a:lnTo>
                    <a:lnTo>
                      <a:pt x="30" y="0"/>
                    </a:lnTo>
                    <a:lnTo>
                      <a:pt x="2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375" name="Freeform 375"/>
              <p:cNvSpPr>
                <a:spLocks/>
              </p:cNvSpPr>
              <p:nvPr/>
            </p:nvSpPr>
            <p:spPr bwMode="auto">
              <a:xfrm>
                <a:off x="0" y="34"/>
                <a:ext cx="2" cy="1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1 h 1"/>
                  <a:gd name="T4" fmla="*/ 1 w 2"/>
                  <a:gd name="T5" fmla="*/ 1 h 1"/>
                  <a:gd name="T6" fmla="*/ 1 w 2"/>
                  <a:gd name="T7" fmla="*/ 1 h 1"/>
                  <a:gd name="T8" fmla="*/ 2 w 2"/>
                  <a:gd name="T9" fmla="*/ 1 h 1"/>
                  <a:gd name="T10" fmla="*/ 2 w 2"/>
                  <a:gd name="T11" fmla="*/ 0 h 1"/>
                  <a:gd name="T12" fmla="*/ 2 w 2"/>
                  <a:gd name="T13" fmla="*/ 0 h 1"/>
                  <a:gd name="T14" fmla="*/ 2 w 2"/>
                  <a:gd name="T15" fmla="*/ 0 h 1"/>
                  <a:gd name="T16" fmla="*/ 1 w 2"/>
                  <a:gd name="T17" fmla="*/ 0 h 1"/>
                  <a:gd name="T18" fmla="*/ 1 w 2"/>
                  <a:gd name="T19" fmla="*/ 0 h 1"/>
                  <a:gd name="T20" fmla="*/ 0 w 2"/>
                  <a:gd name="T21" fmla="*/ 0 h 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lnTo>
                      <a:pt x="0" y="1"/>
                    </a:lnTo>
                    <a:lnTo>
                      <a:pt x="1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376" name="Freeform 376"/>
              <p:cNvSpPr>
                <a:spLocks/>
              </p:cNvSpPr>
              <p:nvPr/>
            </p:nvSpPr>
            <p:spPr bwMode="auto">
              <a:xfrm>
                <a:off x="2" y="34"/>
                <a:ext cx="2" cy="1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1 h 1"/>
                  <a:gd name="T4" fmla="*/ 0 w 2"/>
                  <a:gd name="T5" fmla="*/ 1 h 1"/>
                  <a:gd name="T6" fmla="*/ 0 w 2"/>
                  <a:gd name="T7" fmla="*/ 1 h 1"/>
                  <a:gd name="T8" fmla="*/ 2 w 2"/>
                  <a:gd name="T9" fmla="*/ 1 h 1"/>
                  <a:gd name="T10" fmla="*/ 2 w 2"/>
                  <a:gd name="T11" fmla="*/ 1 h 1"/>
                  <a:gd name="T12" fmla="*/ 2 w 2"/>
                  <a:gd name="T13" fmla="*/ 0 h 1"/>
                  <a:gd name="T14" fmla="*/ 1 w 2"/>
                  <a:gd name="T15" fmla="*/ 0 h 1"/>
                  <a:gd name="T16" fmla="*/ 1 w 2"/>
                  <a:gd name="T17" fmla="*/ 0 h 1"/>
                  <a:gd name="T18" fmla="*/ 0 w 2"/>
                  <a:gd name="T19" fmla="*/ 0 h 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lnTo>
                      <a:pt x="0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377" name="Freeform 377"/>
              <p:cNvSpPr>
                <a:spLocks/>
              </p:cNvSpPr>
              <p:nvPr/>
            </p:nvSpPr>
            <p:spPr bwMode="auto">
              <a:xfrm>
                <a:off x="4" y="34"/>
                <a:ext cx="2" cy="1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1 h 1"/>
                  <a:gd name="T4" fmla="*/ 0 w 2"/>
                  <a:gd name="T5" fmla="*/ 1 h 1"/>
                  <a:gd name="T6" fmla="*/ 0 w 2"/>
                  <a:gd name="T7" fmla="*/ 1 h 1"/>
                  <a:gd name="T8" fmla="*/ 2 w 2"/>
                  <a:gd name="T9" fmla="*/ 1 h 1"/>
                  <a:gd name="T10" fmla="*/ 2 w 2"/>
                  <a:gd name="T11" fmla="*/ 1 h 1"/>
                  <a:gd name="T12" fmla="*/ 2 w 2"/>
                  <a:gd name="T13" fmla="*/ 1 h 1"/>
                  <a:gd name="T14" fmla="*/ 2 w 2"/>
                  <a:gd name="T15" fmla="*/ 0 h 1"/>
                  <a:gd name="T16" fmla="*/ 1 w 2"/>
                  <a:gd name="T17" fmla="*/ 0 h 1"/>
                  <a:gd name="T18" fmla="*/ 1 w 2"/>
                  <a:gd name="T19" fmla="*/ 0 h 1"/>
                  <a:gd name="T20" fmla="*/ 0 w 2"/>
                  <a:gd name="T21" fmla="*/ 0 h 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lnTo>
                      <a:pt x="0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378" name="Freeform 378"/>
              <p:cNvSpPr>
                <a:spLocks/>
              </p:cNvSpPr>
              <p:nvPr/>
            </p:nvSpPr>
            <p:spPr bwMode="auto">
              <a:xfrm>
                <a:off x="6" y="34"/>
                <a:ext cx="3" cy="1"/>
              </a:xfrm>
              <a:custGeom>
                <a:avLst/>
                <a:gdLst>
                  <a:gd name="T0" fmla="*/ 0 w 3"/>
                  <a:gd name="T1" fmla="*/ 0 h 1"/>
                  <a:gd name="T2" fmla="*/ 0 w 3"/>
                  <a:gd name="T3" fmla="*/ 1 h 1"/>
                  <a:gd name="T4" fmla="*/ 3 w 3"/>
                  <a:gd name="T5" fmla="*/ 1 h 1"/>
                  <a:gd name="T6" fmla="*/ 3 w 3"/>
                  <a:gd name="T7" fmla="*/ 1 h 1"/>
                  <a:gd name="T8" fmla="*/ 3 w 3"/>
                  <a:gd name="T9" fmla="*/ 1 h 1"/>
                  <a:gd name="T10" fmla="*/ 3 w 3"/>
                  <a:gd name="T11" fmla="*/ 0 h 1"/>
                  <a:gd name="T12" fmla="*/ 1 w 3"/>
                  <a:gd name="T13" fmla="*/ 0 h 1"/>
                  <a:gd name="T14" fmla="*/ 0 w 3"/>
                  <a:gd name="T15" fmla="*/ 0 h 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lnTo>
                      <a:pt x="0" y="1"/>
                    </a:lnTo>
                    <a:lnTo>
                      <a:pt x="3" y="1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379" name="Freeform 379"/>
              <p:cNvSpPr>
                <a:spLocks/>
              </p:cNvSpPr>
              <p:nvPr/>
            </p:nvSpPr>
            <p:spPr bwMode="auto">
              <a:xfrm>
                <a:off x="8" y="34"/>
                <a:ext cx="3" cy="1"/>
              </a:xfrm>
              <a:custGeom>
                <a:avLst/>
                <a:gdLst>
                  <a:gd name="T0" fmla="*/ 0 w 3"/>
                  <a:gd name="T1" fmla="*/ 0 h 1"/>
                  <a:gd name="T2" fmla="*/ 0 w 3"/>
                  <a:gd name="T3" fmla="*/ 1 h 1"/>
                  <a:gd name="T4" fmla="*/ 1 w 3"/>
                  <a:gd name="T5" fmla="*/ 1 h 1"/>
                  <a:gd name="T6" fmla="*/ 1 w 3"/>
                  <a:gd name="T7" fmla="*/ 1 h 1"/>
                  <a:gd name="T8" fmla="*/ 3 w 3"/>
                  <a:gd name="T9" fmla="*/ 1 h 1"/>
                  <a:gd name="T10" fmla="*/ 3 w 3"/>
                  <a:gd name="T11" fmla="*/ 0 h 1"/>
                  <a:gd name="T12" fmla="*/ 1 w 3"/>
                  <a:gd name="T13" fmla="*/ 0 h 1"/>
                  <a:gd name="T14" fmla="*/ 1 w 3"/>
                  <a:gd name="T15" fmla="*/ 0 h 1"/>
                  <a:gd name="T16" fmla="*/ 0 w 3"/>
                  <a:gd name="T17" fmla="*/ 0 h 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lnTo>
                      <a:pt x="0" y="1"/>
                    </a:lnTo>
                    <a:lnTo>
                      <a:pt x="1" y="1"/>
                    </a:lnTo>
                    <a:lnTo>
                      <a:pt x="3" y="1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380" name="Freeform 380"/>
              <p:cNvSpPr>
                <a:spLocks/>
              </p:cNvSpPr>
              <p:nvPr/>
            </p:nvSpPr>
            <p:spPr bwMode="auto">
              <a:xfrm>
                <a:off x="11" y="34"/>
                <a:ext cx="2" cy="1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1 h 1"/>
                  <a:gd name="T4" fmla="*/ 1 w 2"/>
                  <a:gd name="T5" fmla="*/ 1 h 1"/>
                  <a:gd name="T6" fmla="*/ 1 w 2"/>
                  <a:gd name="T7" fmla="*/ 1 h 1"/>
                  <a:gd name="T8" fmla="*/ 2 w 2"/>
                  <a:gd name="T9" fmla="*/ 1 h 1"/>
                  <a:gd name="T10" fmla="*/ 2 w 2"/>
                  <a:gd name="T11" fmla="*/ 0 h 1"/>
                  <a:gd name="T12" fmla="*/ 1 w 2"/>
                  <a:gd name="T13" fmla="*/ 0 h 1"/>
                  <a:gd name="T14" fmla="*/ 1 w 2"/>
                  <a:gd name="T15" fmla="*/ 0 h 1"/>
                  <a:gd name="T16" fmla="*/ 0 w 2"/>
                  <a:gd name="T17" fmla="*/ 0 h 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lnTo>
                      <a:pt x="0" y="1"/>
                    </a:lnTo>
                    <a:lnTo>
                      <a:pt x="1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381" name="Rectangle 381"/>
              <p:cNvSpPr>
                <a:spLocks noChangeArrowheads="1"/>
              </p:cNvSpPr>
              <p:nvPr/>
            </p:nvSpPr>
            <p:spPr bwMode="auto">
              <a:xfrm>
                <a:off x="13" y="34"/>
                <a:ext cx="2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382" name="Rectangle 382"/>
              <p:cNvSpPr>
                <a:spLocks noChangeArrowheads="1"/>
              </p:cNvSpPr>
              <p:nvPr/>
            </p:nvSpPr>
            <p:spPr bwMode="auto">
              <a:xfrm>
                <a:off x="15" y="34"/>
                <a:ext cx="2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383" name="Rectangle 383"/>
              <p:cNvSpPr>
                <a:spLocks noChangeArrowheads="1"/>
              </p:cNvSpPr>
              <p:nvPr/>
            </p:nvSpPr>
            <p:spPr bwMode="auto">
              <a:xfrm>
                <a:off x="17" y="34"/>
                <a:ext cx="2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384" name="Freeform 384"/>
              <p:cNvSpPr>
                <a:spLocks/>
              </p:cNvSpPr>
              <p:nvPr/>
            </p:nvSpPr>
            <p:spPr bwMode="auto">
              <a:xfrm>
                <a:off x="19" y="34"/>
                <a:ext cx="2" cy="1"/>
              </a:xfrm>
              <a:custGeom>
                <a:avLst/>
                <a:gdLst>
                  <a:gd name="T0" fmla="*/ 1 w 2"/>
                  <a:gd name="T1" fmla="*/ 0 h 1"/>
                  <a:gd name="T2" fmla="*/ 1 w 2"/>
                  <a:gd name="T3" fmla="*/ 0 h 1"/>
                  <a:gd name="T4" fmla="*/ 0 w 2"/>
                  <a:gd name="T5" fmla="*/ 0 h 1"/>
                  <a:gd name="T6" fmla="*/ 0 w 2"/>
                  <a:gd name="T7" fmla="*/ 1 h 1"/>
                  <a:gd name="T8" fmla="*/ 1 w 2"/>
                  <a:gd name="T9" fmla="*/ 1 h 1"/>
                  <a:gd name="T10" fmla="*/ 1 w 2"/>
                  <a:gd name="T11" fmla="*/ 1 h 1"/>
                  <a:gd name="T12" fmla="*/ 2 w 2"/>
                  <a:gd name="T13" fmla="*/ 1 h 1"/>
                  <a:gd name="T14" fmla="*/ 2 w 2"/>
                  <a:gd name="T15" fmla="*/ 0 h 1"/>
                  <a:gd name="T16" fmla="*/ 1 w 2"/>
                  <a:gd name="T17" fmla="*/ 0 h 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CF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385" name="Freeform 385"/>
              <p:cNvSpPr>
                <a:spLocks/>
              </p:cNvSpPr>
              <p:nvPr/>
            </p:nvSpPr>
            <p:spPr bwMode="auto">
              <a:xfrm>
                <a:off x="21" y="34"/>
                <a:ext cx="2" cy="1"/>
              </a:xfrm>
              <a:custGeom>
                <a:avLst/>
                <a:gdLst>
                  <a:gd name="T0" fmla="*/ 2 w 2"/>
                  <a:gd name="T1" fmla="*/ 0 h 1"/>
                  <a:gd name="T2" fmla="*/ 2 w 2"/>
                  <a:gd name="T3" fmla="*/ 0 h 1"/>
                  <a:gd name="T4" fmla="*/ 0 w 2"/>
                  <a:gd name="T5" fmla="*/ 0 h 1"/>
                  <a:gd name="T6" fmla="*/ 0 w 2"/>
                  <a:gd name="T7" fmla="*/ 1 h 1"/>
                  <a:gd name="T8" fmla="*/ 2 w 2"/>
                  <a:gd name="T9" fmla="*/ 1 h 1"/>
                  <a:gd name="T10" fmla="*/ 2 w 2"/>
                  <a:gd name="T11" fmla="*/ 0 h 1"/>
                  <a:gd name="T12" fmla="*/ 2 w 2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386" name="Freeform 386"/>
              <p:cNvSpPr>
                <a:spLocks/>
              </p:cNvSpPr>
              <p:nvPr/>
            </p:nvSpPr>
            <p:spPr bwMode="auto">
              <a:xfrm>
                <a:off x="23" y="34"/>
                <a:ext cx="2" cy="1"/>
              </a:xfrm>
              <a:custGeom>
                <a:avLst/>
                <a:gdLst>
                  <a:gd name="T0" fmla="*/ 0 w 2"/>
                  <a:gd name="T1" fmla="*/ 0 h 1"/>
                  <a:gd name="T2" fmla="*/ 0 w 2"/>
                  <a:gd name="T3" fmla="*/ 1 h 1"/>
                  <a:gd name="T4" fmla="*/ 0 w 2"/>
                  <a:gd name="T5" fmla="*/ 1 h 1"/>
                  <a:gd name="T6" fmla="*/ 0 w 2"/>
                  <a:gd name="T7" fmla="*/ 1 h 1"/>
                  <a:gd name="T8" fmla="*/ 2 w 2"/>
                  <a:gd name="T9" fmla="*/ 1 h 1"/>
                  <a:gd name="T10" fmla="*/ 2 w 2"/>
                  <a:gd name="T11" fmla="*/ 0 h 1"/>
                  <a:gd name="T12" fmla="*/ 0 w 2"/>
                  <a:gd name="T13" fmla="*/ 0 h 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lnTo>
                      <a:pt x="0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387" name="Freeform 387"/>
              <p:cNvSpPr>
                <a:spLocks/>
              </p:cNvSpPr>
              <p:nvPr/>
            </p:nvSpPr>
            <p:spPr bwMode="auto">
              <a:xfrm>
                <a:off x="25" y="34"/>
                <a:ext cx="3" cy="1"/>
              </a:xfrm>
              <a:custGeom>
                <a:avLst/>
                <a:gdLst>
                  <a:gd name="T0" fmla="*/ 2 w 3"/>
                  <a:gd name="T1" fmla="*/ 0 h 1"/>
                  <a:gd name="T2" fmla="*/ 2 w 3"/>
                  <a:gd name="T3" fmla="*/ 0 h 1"/>
                  <a:gd name="T4" fmla="*/ 0 w 3"/>
                  <a:gd name="T5" fmla="*/ 0 h 1"/>
                  <a:gd name="T6" fmla="*/ 0 w 3"/>
                  <a:gd name="T7" fmla="*/ 1 h 1"/>
                  <a:gd name="T8" fmla="*/ 1 w 3"/>
                  <a:gd name="T9" fmla="*/ 1 h 1"/>
                  <a:gd name="T10" fmla="*/ 1 w 3"/>
                  <a:gd name="T11" fmla="*/ 1 h 1"/>
                  <a:gd name="T12" fmla="*/ 3 w 3"/>
                  <a:gd name="T13" fmla="*/ 1 h 1"/>
                  <a:gd name="T14" fmla="*/ 3 w 3"/>
                  <a:gd name="T15" fmla="*/ 0 h 1"/>
                  <a:gd name="T16" fmla="*/ 2 w 3"/>
                  <a:gd name="T17" fmla="*/ 0 h 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3" y="1"/>
                    </a:lnTo>
                    <a:lnTo>
                      <a:pt x="3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7F7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388" name="Freeform 388"/>
              <p:cNvSpPr>
                <a:spLocks/>
              </p:cNvSpPr>
              <p:nvPr/>
            </p:nvSpPr>
            <p:spPr bwMode="auto">
              <a:xfrm>
                <a:off x="27" y="34"/>
                <a:ext cx="3" cy="1"/>
              </a:xfrm>
              <a:custGeom>
                <a:avLst/>
                <a:gdLst>
                  <a:gd name="T0" fmla="*/ 2 w 3"/>
                  <a:gd name="T1" fmla="*/ 0 h 1"/>
                  <a:gd name="T2" fmla="*/ 2 w 3"/>
                  <a:gd name="T3" fmla="*/ 0 h 1"/>
                  <a:gd name="T4" fmla="*/ 0 w 3"/>
                  <a:gd name="T5" fmla="*/ 0 h 1"/>
                  <a:gd name="T6" fmla="*/ 0 w 3"/>
                  <a:gd name="T7" fmla="*/ 1 h 1"/>
                  <a:gd name="T8" fmla="*/ 1 w 3"/>
                  <a:gd name="T9" fmla="*/ 1 h 1"/>
                  <a:gd name="T10" fmla="*/ 1 w 3"/>
                  <a:gd name="T11" fmla="*/ 1 h 1"/>
                  <a:gd name="T12" fmla="*/ 2 w 3"/>
                  <a:gd name="T13" fmla="*/ 1 h 1"/>
                  <a:gd name="T14" fmla="*/ 2 w 3"/>
                  <a:gd name="T15" fmla="*/ 1 h 1"/>
                  <a:gd name="T16" fmla="*/ 3 w 3"/>
                  <a:gd name="T17" fmla="*/ 1 h 1"/>
                  <a:gd name="T18" fmla="*/ 3 w 3"/>
                  <a:gd name="T19" fmla="*/ 0 h 1"/>
                  <a:gd name="T20" fmla="*/ 2 w 3"/>
                  <a:gd name="T21" fmla="*/ 0 h 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1" y="1"/>
                    </a:lnTo>
                    <a:lnTo>
                      <a:pt x="2" y="1"/>
                    </a:lnTo>
                    <a:lnTo>
                      <a:pt x="3" y="1"/>
                    </a:lnTo>
                    <a:lnTo>
                      <a:pt x="3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389" name="Freeform 389"/>
              <p:cNvSpPr>
                <a:spLocks/>
              </p:cNvSpPr>
              <p:nvPr/>
            </p:nvSpPr>
            <p:spPr bwMode="auto">
              <a:xfrm>
                <a:off x="29" y="34"/>
                <a:ext cx="3" cy="1"/>
              </a:xfrm>
              <a:custGeom>
                <a:avLst/>
                <a:gdLst>
                  <a:gd name="T0" fmla="*/ 2 w 3"/>
                  <a:gd name="T1" fmla="*/ 0 h 1"/>
                  <a:gd name="T2" fmla="*/ 2 w 3"/>
                  <a:gd name="T3" fmla="*/ 0 h 1"/>
                  <a:gd name="T4" fmla="*/ 0 w 3"/>
                  <a:gd name="T5" fmla="*/ 0 h 1"/>
                  <a:gd name="T6" fmla="*/ 0 w 3"/>
                  <a:gd name="T7" fmla="*/ 1 h 1"/>
                  <a:gd name="T8" fmla="*/ 2 w 3"/>
                  <a:gd name="T9" fmla="*/ 1 h 1"/>
                  <a:gd name="T10" fmla="*/ 2 w 3"/>
                  <a:gd name="T11" fmla="*/ 1 h 1"/>
                  <a:gd name="T12" fmla="*/ 3 w 3"/>
                  <a:gd name="T13" fmla="*/ 1 h 1"/>
                  <a:gd name="T14" fmla="*/ 3 w 3"/>
                  <a:gd name="T15" fmla="*/ 0 h 1"/>
                  <a:gd name="T16" fmla="*/ 2 w 3"/>
                  <a:gd name="T17" fmla="*/ 0 h 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3" y="1"/>
                    </a:lnTo>
                    <a:lnTo>
                      <a:pt x="3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390" name="Freeform 390"/>
              <p:cNvSpPr>
                <a:spLocks/>
              </p:cNvSpPr>
              <p:nvPr/>
            </p:nvSpPr>
            <p:spPr bwMode="auto">
              <a:xfrm>
                <a:off x="0" y="34"/>
                <a:ext cx="31" cy="1"/>
              </a:xfrm>
              <a:custGeom>
                <a:avLst/>
                <a:gdLst>
                  <a:gd name="T0" fmla="*/ 0 w 31"/>
                  <a:gd name="T1" fmla="*/ 0 h 1"/>
                  <a:gd name="T2" fmla="*/ 0 w 31"/>
                  <a:gd name="T3" fmla="*/ 1 h 1"/>
                  <a:gd name="T4" fmla="*/ 2 w 31"/>
                  <a:gd name="T5" fmla="*/ 1 h 1"/>
                  <a:gd name="T6" fmla="*/ 3 w 31"/>
                  <a:gd name="T7" fmla="*/ 1 h 1"/>
                  <a:gd name="T8" fmla="*/ 4 w 31"/>
                  <a:gd name="T9" fmla="*/ 1 h 1"/>
                  <a:gd name="T10" fmla="*/ 5 w 31"/>
                  <a:gd name="T11" fmla="*/ 1 h 1"/>
                  <a:gd name="T12" fmla="*/ 6 w 31"/>
                  <a:gd name="T13" fmla="*/ 1 h 1"/>
                  <a:gd name="T14" fmla="*/ 6 w 31"/>
                  <a:gd name="T15" fmla="*/ 1 h 1"/>
                  <a:gd name="T16" fmla="*/ 8 w 31"/>
                  <a:gd name="T17" fmla="*/ 1 h 1"/>
                  <a:gd name="T18" fmla="*/ 9 w 31"/>
                  <a:gd name="T19" fmla="*/ 1 h 1"/>
                  <a:gd name="T20" fmla="*/ 12 w 31"/>
                  <a:gd name="T21" fmla="*/ 1 h 1"/>
                  <a:gd name="T22" fmla="*/ 12 w 31"/>
                  <a:gd name="T23" fmla="*/ 1 h 1"/>
                  <a:gd name="T24" fmla="*/ 20 w 31"/>
                  <a:gd name="T25" fmla="*/ 1 h 1"/>
                  <a:gd name="T26" fmla="*/ 21 w 31"/>
                  <a:gd name="T27" fmla="*/ 1 h 1"/>
                  <a:gd name="T28" fmla="*/ 23 w 31"/>
                  <a:gd name="T29" fmla="*/ 1 h 1"/>
                  <a:gd name="T30" fmla="*/ 24 w 31"/>
                  <a:gd name="T31" fmla="*/ 1 h 1"/>
                  <a:gd name="T32" fmla="*/ 26 w 31"/>
                  <a:gd name="T33" fmla="*/ 1 h 1"/>
                  <a:gd name="T34" fmla="*/ 26 w 31"/>
                  <a:gd name="T35" fmla="*/ 1 h 1"/>
                  <a:gd name="T36" fmla="*/ 27 w 31"/>
                  <a:gd name="T37" fmla="*/ 1 h 1"/>
                  <a:gd name="T38" fmla="*/ 28 w 31"/>
                  <a:gd name="T39" fmla="*/ 1 h 1"/>
                  <a:gd name="T40" fmla="*/ 29 w 31"/>
                  <a:gd name="T41" fmla="*/ 1 h 1"/>
                  <a:gd name="T42" fmla="*/ 29 w 31"/>
                  <a:gd name="T43" fmla="*/ 1 h 1"/>
                  <a:gd name="T44" fmla="*/ 31 w 31"/>
                  <a:gd name="T45" fmla="*/ 1 h 1"/>
                  <a:gd name="T46" fmla="*/ 31 w 31"/>
                  <a:gd name="T47" fmla="*/ 0 h 1"/>
                  <a:gd name="T48" fmla="*/ 31 w 31"/>
                  <a:gd name="T49" fmla="*/ 0 h 1"/>
                  <a:gd name="T50" fmla="*/ 31 w 31"/>
                  <a:gd name="T51" fmla="*/ 0 h 1"/>
                  <a:gd name="T52" fmla="*/ 29 w 31"/>
                  <a:gd name="T53" fmla="*/ 0 h 1"/>
                  <a:gd name="T54" fmla="*/ 29 w 31"/>
                  <a:gd name="T55" fmla="*/ 0 h 1"/>
                  <a:gd name="T56" fmla="*/ 28 w 31"/>
                  <a:gd name="T57" fmla="*/ 0 h 1"/>
                  <a:gd name="T58" fmla="*/ 27 w 31"/>
                  <a:gd name="T59" fmla="*/ 0 h 1"/>
                  <a:gd name="T60" fmla="*/ 23 w 31"/>
                  <a:gd name="T61" fmla="*/ 0 h 1"/>
                  <a:gd name="T62" fmla="*/ 23 w 31"/>
                  <a:gd name="T63" fmla="*/ 0 h 1"/>
                  <a:gd name="T64" fmla="*/ 20 w 31"/>
                  <a:gd name="T65" fmla="*/ 0 h 1"/>
                  <a:gd name="T66" fmla="*/ 19 w 31"/>
                  <a:gd name="T67" fmla="*/ 0 h 1"/>
                  <a:gd name="T68" fmla="*/ 12 w 31"/>
                  <a:gd name="T69" fmla="*/ 0 h 1"/>
                  <a:gd name="T70" fmla="*/ 11 w 31"/>
                  <a:gd name="T71" fmla="*/ 0 h 1"/>
                  <a:gd name="T72" fmla="*/ 9 w 31"/>
                  <a:gd name="T73" fmla="*/ 0 h 1"/>
                  <a:gd name="T74" fmla="*/ 8 w 31"/>
                  <a:gd name="T75" fmla="*/ 0 h 1"/>
                  <a:gd name="T76" fmla="*/ 5 w 31"/>
                  <a:gd name="T77" fmla="*/ 0 h 1"/>
                  <a:gd name="T78" fmla="*/ 4 w 31"/>
                  <a:gd name="T79" fmla="*/ 0 h 1"/>
                  <a:gd name="T80" fmla="*/ 3 w 31"/>
                  <a:gd name="T81" fmla="*/ 0 h 1"/>
                  <a:gd name="T82" fmla="*/ 3 w 31"/>
                  <a:gd name="T83" fmla="*/ 0 h 1"/>
                  <a:gd name="T84" fmla="*/ 2 w 31"/>
                  <a:gd name="T85" fmla="*/ 0 h 1"/>
                  <a:gd name="T86" fmla="*/ 2 w 31"/>
                  <a:gd name="T87" fmla="*/ 0 h 1"/>
                  <a:gd name="T88" fmla="*/ 1 w 31"/>
                  <a:gd name="T89" fmla="*/ 0 h 1"/>
                  <a:gd name="T90" fmla="*/ 1 w 31"/>
                  <a:gd name="T91" fmla="*/ 0 h 1"/>
                  <a:gd name="T92" fmla="*/ 0 w 31"/>
                  <a:gd name="T93" fmla="*/ 0 h 1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31" h="1">
                    <a:moveTo>
                      <a:pt x="0" y="0"/>
                    </a:moveTo>
                    <a:lnTo>
                      <a:pt x="0" y="1"/>
                    </a:lnTo>
                    <a:lnTo>
                      <a:pt x="2" y="1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5" y="1"/>
                    </a:lnTo>
                    <a:lnTo>
                      <a:pt x="6" y="1"/>
                    </a:lnTo>
                    <a:lnTo>
                      <a:pt x="8" y="1"/>
                    </a:lnTo>
                    <a:lnTo>
                      <a:pt x="9" y="1"/>
                    </a:lnTo>
                    <a:lnTo>
                      <a:pt x="12" y="1"/>
                    </a:lnTo>
                    <a:lnTo>
                      <a:pt x="20" y="1"/>
                    </a:lnTo>
                    <a:lnTo>
                      <a:pt x="21" y="1"/>
                    </a:lnTo>
                    <a:lnTo>
                      <a:pt x="23" y="1"/>
                    </a:lnTo>
                    <a:lnTo>
                      <a:pt x="24" y="1"/>
                    </a:lnTo>
                    <a:lnTo>
                      <a:pt x="26" y="1"/>
                    </a:lnTo>
                    <a:lnTo>
                      <a:pt x="27" y="1"/>
                    </a:lnTo>
                    <a:lnTo>
                      <a:pt x="28" y="1"/>
                    </a:lnTo>
                    <a:lnTo>
                      <a:pt x="29" y="1"/>
                    </a:lnTo>
                    <a:lnTo>
                      <a:pt x="31" y="1"/>
                    </a:lnTo>
                    <a:lnTo>
                      <a:pt x="31" y="0"/>
                    </a:lnTo>
                    <a:lnTo>
                      <a:pt x="29" y="0"/>
                    </a:lnTo>
                    <a:lnTo>
                      <a:pt x="28" y="0"/>
                    </a:lnTo>
                    <a:lnTo>
                      <a:pt x="27" y="0"/>
                    </a:lnTo>
                    <a:lnTo>
                      <a:pt x="23" y="0"/>
                    </a:lnTo>
                    <a:lnTo>
                      <a:pt x="20" y="0"/>
                    </a:lnTo>
                    <a:lnTo>
                      <a:pt x="19" y="0"/>
                    </a:lnTo>
                    <a:lnTo>
                      <a:pt x="12" y="0"/>
                    </a:lnTo>
                    <a:lnTo>
                      <a:pt x="11" y="0"/>
                    </a:lnTo>
                    <a:lnTo>
                      <a:pt x="9" y="0"/>
                    </a:lnTo>
                    <a:lnTo>
                      <a:pt x="8" y="0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1" y="0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391" name="Rectangle 391"/>
              <p:cNvSpPr>
                <a:spLocks noChangeArrowheads="1"/>
              </p:cNvSpPr>
              <p:nvPr/>
            </p:nvSpPr>
            <p:spPr bwMode="auto">
              <a:xfrm>
                <a:off x="5" y="33"/>
                <a:ext cx="1" cy="1"/>
              </a:xfrm>
              <a:prstGeom prst="rect">
                <a:avLst/>
              </a:prstGeom>
              <a:solidFill>
                <a:srgbClr val="82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392" name="Rectangle 392"/>
              <p:cNvSpPr>
                <a:spLocks noChangeArrowheads="1"/>
              </p:cNvSpPr>
              <p:nvPr/>
            </p:nvSpPr>
            <p:spPr bwMode="auto">
              <a:xfrm>
                <a:off x="5" y="33"/>
                <a:ext cx="1" cy="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393" name="Rectangle 393"/>
              <p:cNvSpPr>
                <a:spLocks noChangeArrowheads="1"/>
              </p:cNvSpPr>
              <p:nvPr/>
            </p:nvSpPr>
            <p:spPr bwMode="auto">
              <a:xfrm>
                <a:off x="5" y="33"/>
                <a:ext cx="1" cy="1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394" name="Rectangle 394"/>
              <p:cNvSpPr>
                <a:spLocks noChangeArrowheads="1"/>
              </p:cNvSpPr>
              <p:nvPr/>
            </p:nvSpPr>
            <p:spPr bwMode="auto">
              <a:xfrm>
                <a:off x="5" y="33"/>
                <a:ext cx="1" cy="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395" name="Rectangle 395"/>
              <p:cNvSpPr>
                <a:spLocks noChangeArrowheads="1"/>
              </p:cNvSpPr>
              <p:nvPr/>
            </p:nvSpPr>
            <p:spPr bwMode="auto">
              <a:xfrm>
                <a:off x="6" y="33"/>
                <a:ext cx="2" cy="1"/>
              </a:xfrm>
              <a:prstGeom prst="rect">
                <a:avLst/>
              </a:prstGeom>
              <a:solidFill>
                <a:srgbClr val="82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396" name="Rectangle 396"/>
              <p:cNvSpPr>
                <a:spLocks noChangeArrowheads="1"/>
              </p:cNvSpPr>
              <p:nvPr/>
            </p:nvSpPr>
            <p:spPr bwMode="auto">
              <a:xfrm>
                <a:off x="6" y="33"/>
                <a:ext cx="2" cy="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397" name="Rectangle 397"/>
              <p:cNvSpPr>
                <a:spLocks noChangeArrowheads="1"/>
              </p:cNvSpPr>
              <p:nvPr/>
            </p:nvSpPr>
            <p:spPr bwMode="auto">
              <a:xfrm>
                <a:off x="6" y="33"/>
                <a:ext cx="2" cy="1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398" name="Rectangle 398"/>
              <p:cNvSpPr>
                <a:spLocks noChangeArrowheads="1"/>
              </p:cNvSpPr>
              <p:nvPr/>
            </p:nvSpPr>
            <p:spPr bwMode="auto">
              <a:xfrm>
                <a:off x="6" y="33"/>
                <a:ext cx="2" cy="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399" name="Rectangle 399"/>
              <p:cNvSpPr>
                <a:spLocks noChangeArrowheads="1"/>
              </p:cNvSpPr>
              <p:nvPr/>
            </p:nvSpPr>
            <p:spPr bwMode="auto">
              <a:xfrm>
                <a:off x="8" y="33"/>
                <a:ext cx="9" cy="1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400" name="Rectangle 400"/>
              <p:cNvSpPr>
                <a:spLocks noChangeArrowheads="1"/>
              </p:cNvSpPr>
              <p:nvPr/>
            </p:nvSpPr>
            <p:spPr bwMode="auto">
              <a:xfrm>
                <a:off x="8" y="33"/>
                <a:ext cx="9" cy="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401" name="Rectangle 401"/>
              <p:cNvSpPr>
                <a:spLocks noChangeArrowheads="1"/>
              </p:cNvSpPr>
              <p:nvPr/>
            </p:nvSpPr>
            <p:spPr bwMode="auto">
              <a:xfrm>
                <a:off x="8" y="33"/>
                <a:ext cx="9" cy="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402" name="Rectangle 402"/>
              <p:cNvSpPr>
                <a:spLocks noChangeArrowheads="1"/>
              </p:cNvSpPr>
              <p:nvPr/>
            </p:nvSpPr>
            <p:spPr bwMode="auto">
              <a:xfrm>
                <a:off x="8" y="33"/>
                <a:ext cx="9" cy="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403" name="Rectangle 403"/>
              <p:cNvSpPr>
                <a:spLocks noChangeArrowheads="1"/>
              </p:cNvSpPr>
              <p:nvPr/>
            </p:nvSpPr>
            <p:spPr bwMode="auto">
              <a:xfrm>
                <a:off x="17" y="33"/>
                <a:ext cx="2" cy="1"/>
              </a:xfrm>
              <a:prstGeom prst="rect">
                <a:avLst/>
              </a:prstGeom>
              <a:solidFill>
                <a:srgbClr val="82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404" name="Rectangle 404"/>
              <p:cNvSpPr>
                <a:spLocks noChangeArrowheads="1"/>
              </p:cNvSpPr>
              <p:nvPr/>
            </p:nvSpPr>
            <p:spPr bwMode="auto">
              <a:xfrm>
                <a:off x="17" y="33"/>
                <a:ext cx="2" cy="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405" name="Rectangle 405"/>
              <p:cNvSpPr>
                <a:spLocks noChangeArrowheads="1"/>
              </p:cNvSpPr>
              <p:nvPr/>
            </p:nvSpPr>
            <p:spPr bwMode="auto">
              <a:xfrm>
                <a:off x="1" y="32"/>
                <a:ext cx="3" cy="1"/>
              </a:xfrm>
              <a:prstGeom prst="rect">
                <a:avLst/>
              </a:prstGeom>
              <a:solidFill>
                <a:srgbClr val="82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406" name="Rectangle 406"/>
              <p:cNvSpPr>
                <a:spLocks noChangeArrowheads="1"/>
              </p:cNvSpPr>
              <p:nvPr/>
            </p:nvSpPr>
            <p:spPr bwMode="auto">
              <a:xfrm>
                <a:off x="1" y="32"/>
                <a:ext cx="3" cy="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407" name="Rectangle 407"/>
              <p:cNvSpPr>
                <a:spLocks noChangeArrowheads="1"/>
              </p:cNvSpPr>
              <p:nvPr/>
            </p:nvSpPr>
            <p:spPr bwMode="auto">
              <a:xfrm>
                <a:off x="1" y="32"/>
                <a:ext cx="3" cy="1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408" name="Rectangle 408"/>
              <p:cNvSpPr>
                <a:spLocks noChangeArrowheads="1"/>
              </p:cNvSpPr>
              <p:nvPr/>
            </p:nvSpPr>
            <p:spPr bwMode="auto">
              <a:xfrm>
                <a:off x="1" y="32"/>
                <a:ext cx="3" cy="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409" name="Rectangle 409"/>
              <p:cNvSpPr>
                <a:spLocks noChangeArrowheads="1"/>
              </p:cNvSpPr>
              <p:nvPr/>
            </p:nvSpPr>
            <p:spPr bwMode="auto">
              <a:xfrm>
                <a:off x="4" y="32"/>
                <a:ext cx="2" cy="1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410" name="Rectangle 410"/>
              <p:cNvSpPr>
                <a:spLocks noChangeArrowheads="1"/>
              </p:cNvSpPr>
              <p:nvPr/>
            </p:nvSpPr>
            <p:spPr bwMode="auto">
              <a:xfrm>
                <a:off x="4" y="32"/>
                <a:ext cx="2" cy="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411" name="Rectangle 411"/>
              <p:cNvSpPr>
                <a:spLocks noChangeArrowheads="1"/>
              </p:cNvSpPr>
              <p:nvPr/>
            </p:nvSpPr>
            <p:spPr bwMode="auto">
              <a:xfrm>
                <a:off x="3" y="33"/>
                <a:ext cx="2" cy="1"/>
              </a:xfrm>
              <a:prstGeom prst="rect">
                <a:avLst/>
              </a:prstGeom>
              <a:solidFill>
                <a:srgbClr val="82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412" name="Rectangle 412"/>
              <p:cNvSpPr>
                <a:spLocks noChangeArrowheads="1"/>
              </p:cNvSpPr>
              <p:nvPr/>
            </p:nvSpPr>
            <p:spPr bwMode="auto">
              <a:xfrm>
                <a:off x="3" y="33"/>
                <a:ext cx="2" cy="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413" name="Rectangle 413"/>
              <p:cNvSpPr>
                <a:spLocks noChangeArrowheads="1"/>
              </p:cNvSpPr>
              <p:nvPr/>
            </p:nvSpPr>
            <p:spPr bwMode="auto">
              <a:xfrm>
                <a:off x="3" y="33"/>
                <a:ext cx="2" cy="1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414" name="Rectangle 414"/>
              <p:cNvSpPr>
                <a:spLocks noChangeArrowheads="1"/>
              </p:cNvSpPr>
              <p:nvPr/>
            </p:nvSpPr>
            <p:spPr bwMode="auto">
              <a:xfrm>
                <a:off x="3" y="33"/>
                <a:ext cx="2" cy="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415" name="Rectangle 415"/>
              <p:cNvSpPr>
                <a:spLocks noChangeArrowheads="1"/>
              </p:cNvSpPr>
              <p:nvPr/>
            </p:nvSpPr>
            <p:spPr bwMode="auto">
              <a:xfrm>
                <a:off x="6" y="32"/>
                <a:ext cx="1" cy="1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416" name="Rectangle 416"/>
              <p:cNvSpPr>
                <a:spLocks noChangeArrowheads="1"/>
              </p:cNvSpPr>
              <p:nvPr/>
            </p:nvSpPr>
            <p:spPr bwMode="auto">
              <a:xfrm>
                <a:off x="6" y="32"/>
                <a:ext cx="1" cy="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417" name="Rectangle 417"/>
              <p:cNvSpPr>
                <a:spLocks noChangeArrowheads="1"/>
              </p:cNvSpPr>
              <p:nvPr/>
            </p:nvSpPr>
            <p:spPr bwMode="auto">
              <a:xfrm>
                <a:off x="7" y="32"/>
                <a:ext cx="1" cy="1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418" name="Rectangle 418"/>
              <p:cNvSpPr>
                <a:spLocks noChangeArrowheads="1"/>
              </p:cNvSpPr>
              <p:nvPr/>
            </p:nvSpPr>
            <p:spPr bwMode="auto">
              <a:xfrm>
                <a:off x="7" y="32"/>
                <a:ext cx="1" cy="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419" name="Rectangle 419"/>
              <p:cNvSpPr>
                <a:spLocks noChangeArrowheads="1"/>
              </p:cNvSpPr>
              <p:nvPr/>
            </p:nvSpPr>
            <p:spPr bwMode="auto">
              <a:xfrm>
                <a:off x="8" y="32"/>
                <a:ext cx="1" cy="1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420" name="Rectangle 420"/>
              <p:cNvSpPr>
                <a:spLocks noChangeArrowheads="1"/>
              </p:cNvSpPr>
              <p:nvPr/>
            </p:nvSpPr>
            <p:spPr bwMode="auto">
              <a:xfrm>
                <a:off x="8" y="32"/>
                <a:ext cx="1" cy="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421" name="Rectangle 421"/>
              <p:cNvSpPr>
                <a:spLocks noChangeArrowheads="1"/>
              </p:cNvSpPr>
              <p:nvPr/>
            </p:nvSpPr>
            <p:spPr bwMode="auto">
              <a:xfrm>
                <a:off x="9" y="32"/>
                <a:ext cx="2" cy="1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422" name="Rectangle 422"/>
              <p:cNvSpPr>
                <a:spLocks noChangeArrowheads="1"/>
              </p:cNvSpPr>
              <p:nvPr/>
            </p:nvSpPr>
            <p:spPr bwMode="auto">
              <a:xfrm>
                <a:off x="9" y="32"/>
                <a:ext cx="2" cy="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423" name="Rectangle 423"/>
              <p:cNvSpPr>
                <a:spLocks noChangeArrowheads="1"/>
              </p:cNvSpPr>
              <p:nvPr/>
            </p:nvSpPr>
            <p:spPr bwMode="auto">
              <a:xfrm>
                <a:off x="11" y="32"/>
                <a:ext cx="1" cy="1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424" name="Rectangle 424"/>
              <p:cNvSpPr>
                <a:spLocks noChangeArrowheads="1"/>
              </p:cNvSpPr>
              <p:nvPr/>
            </p:nvSpPr>
            <p:spPr bwMode="auto">
              <a:xfrm>
                <a:off x="11" y="32"/>
                <a:ext cx="1" cy="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425" name="Rectangle 425"/>
              <p:cNvSpPr>
                <a:spLocks noChangeArrowheads="1"/>
              </p:cNvSpPr>
              <p:nvPr/>
            </p:nvSpPr>
            <p:spPr bwMode="auto">
              <a:xfrm>
                <a:off x="12" y="32"/>
                <a:ext cx="1" cy="1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426" name="Rectangle 426"/>
              <p:cNvSpPr>
                <a:spLocks noChangeArrowheads="1"/>
              </p:cNvSpPr>
              <p:nvPr/>
            </p:nvSpPr>
            <p:spPr bwMode="auto">
              <a:xfrm>
                <a:off x="12" y="32"/>
                <a:ext cx="1" cy="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427" name="Rectangle 427"/>
              <p:cNvSpPr>
                <a:spLocks noChangeArrowheads="1"/>
              </p:cNvSpPr>
              <p:nvPr/>
            </p:nvSpPr>
            <p:spPr bwMode="auto">
              <a:xfrm>
                <a:off x="13" y="32"/>
                <a:ext cx="2" cy="1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428" name="Rectangle 428"/>
              <p:cNvSpPr>
                <a:spLocks noChangeArrowheads="1"/>
              </p:cNvSpPr>
              <p:nvPr/>
            </p:nvSpPr>
            <p:spPr bwMode="auto">
              <a:xfrm>
                <a:off x="13" y="32"/>
                <a:ext cx="2" cy="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429" name="Rectangle 429"/>
              <p:cNvSpPr>
                <a:spLocks noChangeArrowheads="1"/>
              </p:cNvSpPr>
              <p:nvPr/>
            </p:nvSpPr>
            <p:spPr bwMode="auto">
              <a:xfrm>
                <a:off x="15" y="32"/>
                <a:ext cx="1" cy="1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430" name="Rectangle 430"/>
              <p:cNvSpPr>
                <a:spLocks noChangeArrowheads="1"/>
              </p:cNvSpPr>
              <p:nvPr/>
            </p:nvSpPr>
            <p:spPr bwMode="auto">
              <a:xfrm>
                <a:off x="15" y="32"/>
                <a:ext cx="1" cy="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431" name="Rectangle 431"/>
              <p:cNvSpPr>
                <a:spLocks noChangeArrowheads="1"/>
              </p:cNvSpPr>
              <p:nvPr/>
            </p:nvSpPr>
            <p:spPr bwMode="auto">
              <a:xfrm>
                <a:off x="16" y="32"/>
                <a:ext cx="1" cy="1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432" name="Rectangle 432"/>
              <p:cNvSpPr>
                <a:spLocks noChangeArrowheads="1"/>
              </p:cNvSpPr>
              <p:nvPr/>
            </p:nvSpPr>
            <p:spPr bwMode="auto">
              <a:xfrm>
                <a:off x="16" y="32"/>
                <a:ext cx="1" cy="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433" name="Rectangle 433"/>
              <p:cNvSpPr>
                <a:spLocks noChangeArrowheads="1"/>
              </p:cNvSpPr>
              <p:nvPr/>
            </p:nvSpPr>
            <p:spPr bwMode="auto">
              <a:xfrm>
                <a:off x="17" y="32"/>
                <a:ext cx="2" cy="1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434" name="Rectangle 434"/>
              <p:cNvSpPr>
                <a:spLocks noChangeArrowheads="1"/>
              </p:cNvSpPr>
              <p:nvPr/>
            </p:nvSpPr>
            <p:spPr bwMode="auto">
              <a:xfrm>
                <a:off x="17" y="32"/>
                <a:ext cx="2" cy="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435" name="Rectangle 435"/>
              <p:cNvSpPr>
                <a:spLocks noChangeArrowheads="1"/>
              </p:cNvSpPr>
              <p:nvPr/>
            </p:nvSpPr>
            <p:spPr bwMode="auto">
              <a:xfrm>
                <a:off x="19" y="32"/>
                <a:ext cx="3" cy="1"/>
              </a:xfrm>
              <a:prstGeom prst="rect">
                <a:avLst/>
              </a:prstGeom>
              <a:solidFill>
                <a:srgbClr val="82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436" name="Rectangle 436"/>
              <p:cNvSpPr>
                <a:spLocks noChangeArrowheads="1"/>
              </p:cNvSpPr>
              <p:nvPr/>
            </p:nvSpPr>
            <p:spPr bwMode="auto">
              <a:xfrm>
                <a:off x="19" y="32"/>
                <a:ext cx="3" cy="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437" name="Rectangle 437"/>
              <p:cNvSpPr>
                <a:spLocks noChangeArrowheads="1"/>
              </p:cNvSpPr>
              <p:nvPr/>
            </p:nvSpPr>
            <p:spPr bwMode="auto">
              <a:xfrm>
                <a:off x="19" y="32"/>
                <a:ext cx="3" cy="1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438" name="Rectangle 438"/>
              <p:cNvSpPr>
                <a:spLocks noChangeArrowheads="1"/>
              </p:cNvSpPr>
              <p:nvPr/>
            </p:nvSpPr>
            <p:spPr bwMode="auto">
              <a:xfrm>
                <a:off x="19" y="32"/>
                <a:ext cx="3" cy="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439" name="Rectangle 439"/>
              <p:cNvSpPr>
                <a:spLocks noChangeArrowheads="1"/>
              </p:cNvSpPr>
              <p:nvPr/>
            </p:nvSpPr>
            <p:spPr bwMode="auto">
              <a:xfrm>
                <a:off x="17" y="33"/>
                <a:ext cx="2" cy="1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440" name="Rectangle 440"/>
              <p:cNvSpPr>
                <a:spLocks noChangeArrowheads="1"/>
              </p:cNvSpPr>
              <p:nvPr/>
            </p:nvSpPr>
            <p:spPr bwMode="auto">
              <a:xfrm>
                <a:off x="17" y="33"/>
                <a:ext cx="2" cy="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441" name="Rectangle 441"/>
              <p:cNvSpPr>
                <a:spLocks noChangeArrowheads="1"/>
              </p:cNvSpPr>
              <p:nvPr/>
            </p:nvSpPr>
            <p:spPr bwMode="auto">
              <a:xfrm>
                <a:off x="1" y="31"/>
                <a:ext cx="1" cy="1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442" name="Rectangle 442"/>
              <p:cNvSpPr>
                <a:spLocks noChangeArrowheads="1"/>
              </p:cNvSpPr>
              <p:nvPr/>
            </p:nvSpPr>
            <p:spPr bwMode="auto">
              <a:xfrm>
                <a:off x="1" y="31"/>
                <a:ext cx="1" cy="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443" name="Rectangle 443"/>
              <p:cNvSpPr>
                <a:spLocks noChangeArrowheads="1"/>
              </p:cNvSpPr>
              <p:nvPr/>
            </p:nvSpPr>
            <p:spPr bwMode="auto">
              <a:xfrm>
                <a:off x="2" y="31"/>
                <a:ext cx="2" cy="1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444" name="Rectangle 444"/>
              <p:cNvSpPr>
                <a:spLocks noChangeArrowheads="1"/>
              </p:cNvSpPr>
              <p:nvPr/>
            </p:nvSpPr>
            <p:spPr bwMode="auto">
              <a:xfrm>
                <a:off x="2" y="31"/>
                <a:ext cx="2" cy="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445" name="Rectangle 445"/>
              <p:cNvSpPr>
                <a:spLocks noChangeArrowheads="1"/>
              </p:cNvSpPr>
              <p:nvPr/>
            </p:nvSpPr>
            <p:spPr bwMode="auto">
              <a:xfrm>
                <a:off x="4" y="31"/>
                <a:ext cx="1" cy="1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446" name="Rectangle 446"/>
              <p:cNvSpPr>
                <a:spLocks noChangeArrowheads="1"/>
              </p:cNvSpPr>
              <p:nvPr/>
            </p:nvSpPr>
            <p:spPr bwMode="auto">
              <a:xfrm>
                <a:off x="4" y="31"/>
                <a:ext cx="1" cy="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447" name="Rectangle 447"/>
              <p:cNvSpPr>
                <a:spLocks noChangeArrowheads="1"/>
              </p:cNvSpPr>
              <p:nvPr/>
            </p:nvSpPr>
            <p:spPr bwMode="auto">
              <a:xfrm>
                <a:off x="5" y="31"/>
                <a:ext cx="1" cy="1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448" name="Rectangle 448"/>
              <p:cNvSpPr>
                <a:spLocks noChangeArrowheads="1"/>
              </p:cNvSpPr>
              <p:nvPr/>
            </p:nvSpPr>
            <p:spPr bwMode="auto">
              <a:xfrm>
                <a:off x="5" y="31"/>
                <a:ext cx="1" cy="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449" name="Rectangle 449"/>
              <p:cNvSpPr>
                <a:spLocks noChangeArrowheads="1"/>
              </p:cNvSpPr>
              <p:nvPr/>
            </p:nvSpPr>
            <p:spPr bwMode="auto">
              <a:xfrm>
                <a:off x="6" y="31"/>
                <a:ext cx="2" cy="1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450" name="Rectangle 450"/>
              <p:cNvSpPr>
                <a:spLocks noChangeArrowheads="1"/>
              </p:cNvSpPr>
              <p:nvPr/>
            </p:nvSpPr>
            <p:spPr bwMode="auto">
              <a:xfrm>
                <a:off x="6" y="31"/>
                <a:ext cx="2" cy="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451" name="Rectangle 451"/>
              <p:cNvSpPr>
                <a:spLocks noChangeArrowheads="1"/>
              </p:cNvSpPr>
              <p:nvPr/>
            </p:nvSpPr>
            <p:spPr bwMode="auto">
              <a:xfrm>
                <a:off x="8" y="31"/>
                <a:ext cx="1" cy="1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452" name="Rectangle 452"/>
              <p:cNvSpPr>
                <a:spLocks noChangeArrowheads="1"/>
              </p:cNvSpPr>
              <p:nvPr/>
            </p:nvSpPr>
            <p:spPr bwMode="auto">
              <a:xfrm>
                <a:off x="8" y="31"/>
                <a:ext cx="1" cy="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453" name="Rectangle 453"/>
              <p:cNvSpPr>
                <a:spLocks noChangeArrowheads="1"/>
              </p:cNvSpPr>
              <p:nvPr/>
            </p:nvSpPr>
            <p:spPr bwMode="auto">
              <a:xfrm>
                <a:off x="9" y="31"/>
                <a:ext cx="1" cy="1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454" name="Rectangle 454"/>
              <p:cNvSpPr>
                <a:spLocks noChangeArrowheads="1"/>
              </p:cNvSpPr>
              <p:nvPr/>
            </p:nvSpPr>
            <p:spPr bwMode="auto">
              <a:xfrm>
                <a:off x="9" y="31"/>
                <a:ext cx="1" cy="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455" name="Rectangle 455"/>
              <p:cNvSpPr>
                <a:spLocks noChangeArrowheads="1"/>
              </p:cNvSpPr>
              <p:nvPr/>
            </p:nvSpPr>
            <p:spPr bwMode="auto">
              <a:xfrm>
                <a:off x="10" y="31"/>
                <a:ext cx="2" cy="1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456" name="Rectangle 456"/>
              <p:cNvSpPr>
                <a:spLocks noChangeArrowheads="1"/>
              </p:cNvSpPr>
              <p:nvPr/>
            </p:nvSpPr>
            <p:spPr bwMode="auto">
              <a:xfrm>
                <a:off x="10" y="31"/>
                <a:ext cx="2" cy="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457" name="Rectangle 457"/>
              <p:cNvSpPr>
                <a:spLocks noChangeArrowheads="1"/>
              </p:cNvSpPr>
              <p:nvPr/>
            </p:nvSpPr>
            <p:spPr bwMode="auto">
              <a:xfrm>
                <a:off x="12" y="31"/>
                <a:ext cx="1" cy="1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458" name="Rectangle 458"/>
              <p:cNvSpPr>
                <a:spLocks noChangeArrowheads="1"/>
              </p:cNvSpPr>
              <p:nvPr/>
            </p:nvSpPr>
            <p:spPr bwMode="auto">
              <a:xfrm>
                <a:off x="12" y="31"/>
                <a:ext cx="1" cy="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459" name="Rectangle 459"/>
              <p:cNvSpPr>
                <a:spLocks noChangeArrowheads="1"/>
              </p:cNvSpPr>
              <p:nvPr/>
            </p:nvSpPr>
            <p:spPr bwMode="auto">
              <a:xfrm>
                <a:off x="13" y="31"/>
                <a:ext cx="1" cy="1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460" name="Rectangle 460"/>
              <p:cNvSpPr>
                <a:spLocks noChangeArrowheads="1"/>
              </p:cNvSpPr>
              <p:nvPr/>
            </p:nvSpPr>
            <p:spPr bwMode="auto">
              <a:xfrm>
                <a:off x="13" y="31"/>
                <a:ext cx="1" cy="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461" name="Rectangle 461"/>
              <p:cNvSpPr>
                <a:spLocks noChangeArrowheads="1"/>
              </p:cNvSpPr>
              <p:nvPr/>
            </p:nvSpPr>
            <p:spPr bwMode="auto">
              <a:xfrm>
                <a:off x="14" y="31"/>
                <a:ext cx="1" cy="1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462" name="Rectangle 462"/>
              <p:cNvSpPr>
                <a:spLocks noChangeArrowheads="1"/>
              </p:cNvSpPr>
              <p:nvPr/>
            </p:nvSpPr>
            <p:spPr bwMode="auto">
              <a:xfrm>
                <a:off x="14" y="31"/>
                <a:ext cx="1" cy="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463" name="Rectangle 463"/>
              <p:cNvSpPr>
                <a:spLocks noChangeArrowheads="1"/>
              </p:cNvSpPr>
              <p:nvPr/>
            </p:nvSpPr>
            <p:spPr bwMode="auto">
              <a:xfrm>
                <a:off x="15" y="31"/>
                <a:ext cx="2" cy="1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464" name="Rectangle 464"/>
              <p:cNvSpPr>
                <a:spLocks noChangeArrowheads="1"/>
              </p:cNvSpPr>
              <p:nvPr/>
            </p:nvSpPr>
            <p:spPr bwMode="auto">
              <a:xfrm>
                <a:off x="15" y="31"/>
                <a:ext cx="2" cy="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465" name="Rectangle 465"/>
              <p:cNvSpPr>
                <a:spLocks noChangeArrowheads="1"/>
              </p:cNvSpPr>
              <p:nvPr/>
            </p:nvSpPr>
            <p:spPr bwMode="auto">
              <a:xfrm>
                <a:off x="17" y="31"/>
                <a:ext cx="1" cy="1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466" name="Rectangle 466"/>
              <p:cNvSpPr>
                <a:spLocks noChangeArrowheads="1"/>
              </p:cNvSpPr>
              <p:nvPr/>
            </p:nvSpPr>
            <p:spPr bwMode="auto">
              <a:xfrm>
                <a:off x="17" y="31"/>
                <a:ext cx="1" cy="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467" name="Rectangle 467"/>
              <p:cNvSpPr>
                <a:spLocks noChangeArrowheads="1"/>
              </p:cNvSpPr>
              <p:nvPr/>
            </p:nvSpPr>
            <p:spPr bwMode="auto">
              <a:xfrm>
                <a:off x="2" y="31"/>
                <a:ext cx="1" cy="1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468" name="Rectangle 468"/>
              <p:cNvSpPr>
                <a:spLocks noChangeArrowheads="1"/>
              </p:cNvSpPr>
              <p:nvPr/>
            </p:nvSpPr>
            <p:spPr bwMode="auto">
              <a:xfrm>
                <a:off x="2" y="31"/>
                <a:ext cx="1" cy="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469" name="Rectangle 469"/>
              <p:cNvSpPr>
                <a:spLocks noChangeArrowheads="1"/>
              </p:cNvSpPr>
              <p:nvPr/>
            </p:nvSpPr>
            <p:spPr bwMode="auto">
              <a:xfrm>
                <a:off x="3" y="31"/>
                <a:ext cx="1" cy="1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470" name="Rectangle 470"/>
              <p:cNvSpPr>
                <a:spLocks noChangeArrowheads="1"/>
              </p:cNvSpPr>
              <p:nvPr/>
            </p:nvSpPr>
            <p:spPr bwMode="auto">
              <a:xfrm>
                <a:off x="3" y="31"/>
                <a:ext cx="1" cy="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471" name="Rectangle 471"/>
              <p:cNvSpPr>
                <a:spLocks noChangeArrowheads="1"/>
              </p:cNvSpPr>
              <p:nvPr/>
            </p:nvSpPr>
            <p:spPr bwMode="auto">
              <a:xfrm>
                <a:off x="4" y="31"/>
                <a:ext cx="2" cy="1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472" name="Rectangle 472"/>
              <p:cNvSpPr>
                <a:spLocks noChangeArrowheads="1"/>
              </p:cNvSpPr>
              <p:nvPr/>
            </p:nvSpPr>
            <p:spPr bwMode="auto">
              <a:xfrm>
                <a:off x="4" y="31"/>
                <a:ext cx="2" cy="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473" name="Rectangle 473"/>
              <p:cNvSpPr>
                <a:spLocks noChangeArrowheads="1"/>
              </p:cNvSpPr>
              <p:nvPr/>
            </p:nvSpPr>
            <p:spPr bwMode="auto">
              <a:xfrm>
                <a:off x="6" y="31"/>
                <a:ext cx="1" cy="1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474" name="Rectangle 474"/>
              <p:cNvSpPr>
                <a:spLocks noChangeArrowheads="1"/>
              </p:cNvSpPr>
              <p:nvPr/>
            </p:nvSpPr>
            <p:spPr bwMode="auto">
              <a:xfrm>
                <a:off x="6" y="31"/>
                <a:ext cx="1" cy="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475" name="Rectangle 475"/>
              <p:cNvSpPr>
                <a:spLocks noChangeArrowheads="1"/>
              </p:cNvSpPr>
              <p:nvPr/>
            </p:nvSpPr>
            <p:spPr bwMode="auto">
              <a:xfrm>
                <a:off x="7" y="31"/>
                <a:ext cx="1" cy="1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476" name="Rectangle 476"/>
              <p:cNvSpPr>
                <a:spLocks noChangeArrowheads="1"/>
              </p:cNvSpPr>
              <p:nvPr/>
            </p:nvSpPr>
            <p:spPr bwMode="auto">
              <a:xfrm>
                <a:off x="7" y="31"/>
                <a:ext cx="1" cy="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477" name="Rectangle 477"/>
              <p:cNvSpPr>
                <a:spLocks noChangeArrowheads="1"/>
              </p:cNvSpPr>
              <p:nvPr/>
            </p:nvSpPr>
            <p:spPr bwMode="auto">
              <a:xfrm>
                <a:off x="8" y="31"/>
                <a:ext cx="2" cy="1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478" name="Rectangle 478"/>
              <p:cNvSpPr>
                <a:spLocks noChangeArrowheads="1"/>
              </p:cNvSpPr>
              <p:nvPr/>
            </p:nvSpPr>
            <p:spPr bwMode="auto">
              <a:xfrm>
                <a:off x="8" y="31"/>
                <a:ext cx="2" cy="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479" name="Rectangle 479"/>
              <p:cNvSpPr>
                <a:spLocks noChangeArrowheads="1"/>
              </p:cNvSpPr>
              <p:nvPr/>
            </p:nvSpPr>
            <p:spPr bwMode="auto">
              <a:xfrm>
                <a:off x="10" y="31"/>
                <a:ext cx="1" cy="1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480" name="Rectangle 480"/>
              <p:cNvSpPr>
                <a:spLocks noChangeArrowheads="1"/>
              </p:cNvSpPr>
              <p:nvPr/>
            </p:nvSpPr>
            <p:spPr bwMode="auto">
              <a:xfrm>
                <a:off x="10" y="31"/>
                <a:ext cx="1" cy="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481" name="Rectangle 481"/>
              <p:cNvSpPr>
                <a:spLocks noChangeArrowheads="1"/>
              </p:cNvSpPr>
              <p:nvPr/>
            </p:nvSpPr>
            <p:spPr bwMode="auto">
              <a:xfrm>
                <a:off x="11" y="31"/>
                <a:ext cx="1" cy="1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482" name="Rectangle 482"/>
              <p:cNvSpPr>
                <a:spLocks noChangeArrowheads="1"/>
              </p:cNvSpPr>
              <p:nvPr/>
            </p:nvSpPr>
            <p:spPr bwMode="auto">
              <a:xfrm>
                <a:off x="11" y="31"/>
                <a:ext cx="1" cy="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483" name="Rectangle 483"/>
              <p:cNvSpPr>
                <a:spLocks noChangeArrowheads="1"/>
              </p:cNvSpPr>
              <p:nvPr/>
            </p:nvSpPr>
            <p:spPr bwMode="auto">
              <a:xfrm>
                <a:off x="12" y="31"/>
                <a:ext cx="1" cy="1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484" name="Rectangle 484"/>
              <p:cNvSpPr>
                <a:spLocks noChangeArrowheads="1"/>
              </p:cNvSpPr>
              <p:nvPr/>
            </p:nvSpPr>
            <p:spPr bwMode="auto">
              <a:xfrm>
                <a:off x="12" y="31"/>
                <a:ext cx="1" cy="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485" name="Rectangle 485"/>
              <p:cNvSpPr>
                <a:spLocks noChangeArrowheads="1"/>
              </p:cNvSpPr>
              <p:nvPr/>
            </p:nvSpPr>
            <p:spPr bwMode="auto">
              <a:xfrm>
                <a:off x="13" y="31"/>
                <a:ext cx="2" cy="1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486" name="Rectangle 486"/>
              <p:cNvSpPr>
                <a:spLocks noChangeArrowheads="1"/>
              </p:cNvSpPr>
              <p:nvPr/>
            </p:nvSpPr>
            <p:spPr bwMode="auto">
              <a:xfrm>
                <a:off x="13" y="31"/>
                <a:ext cx="2" cy="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487" name="Rectangle 487"/>
              <p:cNvSpPr>
                <a:spLocks noChangeArrowheads="1"/>
              </p:cNvSpPr>
              <p:nvPr/>
            </p:nvSpPr>
            <p:spPr bwMode="auto">
              <a:xfrm>
                <a:off x="15" y="31"/>
                <a:ext cx="1" cy="1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sp>
            <p:nvSpPr>
              <p:cNvPr id="3488" name="Rectangle 488"/>
              <p:cNvSpPr>
                <a:spLocks noChangeArrowheads="1"/>
              </p:cNvSpPr>
              <p:nvPr/>
            </p:nvSpPr>
            <p:spPr bwMode="auto">
              <a:xfrm>
                <a:off x="15" y="31"/>
                <a:ext cx="1" cy="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</p:grpSp>
        <p:sp>
          <p:nvSpPr>
            <p:cNvPr id="3105" name="Rectangle 489"/>
            <p:cNvSpPr>
              <a:spLocks noChangeArrowheads="1"/>
            </p:cNvSpPr>
            <p:nvPr/>
          </p:nvSpPr>
          <p:spPr bwMode="auto">
            <a:xfrm>
              <a:off x="16" y="31"/>
              <a:ext cx="2" cy="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106" name="Rectangle 490"/>
            <p:cNvSpPr>
              <a:spLocks noChangeArrowheads="1"/>
            </p:cNvSpPr>
            <p:nvPr/>
          </p:nvSpPr>
          <p:spPr bwMode="auto">
            <a:xfrm>
              <a:off x="16" y="31"/>
              <a:ext cx="2" cy="1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107" name="Rectangle 491"/>
            <p:cNvSpPr>
              <a:spLocks noChangeArrowheads="1"/>
            </p:cNvSpPr>
            <p:nvPr/>
          </p:nvSpPr>
          <p:spPr bwMode="auto">
            <a:xfrm>
              <a:off x="18" y="31"/>
              <a:ext cx="1" cy="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108" name="Rectangle 492"/>
            <p:cNvSpPr>
              <a:spLocks noChangeArrowheads="1"/>
            </p:cNvSpPr>
            <p:nvPr/>
          </p:nvSpPr>
          <p:spPr bwMode="auto">
            <a:xfrm>
              <a:off x="18" y="31"/>
              <a:ext cx="1" cy="1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109" name="Rectangle 493"/>
            <p:cNvSpPr>
              <a:spLocks noChangeArrowheads="1"/>
            </p:cNvSpPr>
            <p:nvPr/>
          </p:nvSpPr>
          <p:spPr bwMode="auto">
            <a:xfrm>
              <a:off x="2" y="30"/>
              <a:ext cx="1" cy="1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110" name="Rectangle 494"/>
            <p:cNvSpPr>
              <a:spLocks noChangeArrowheads="1"/>
            </p:cNvSpPr>
            <p:nvPr/>
          </p:nvSpPr>
          <p:spPr bwMode="auto">
            <a:xfrm>
              <a:off x="2" y="30"/>
              <a:ext cx="1" cy="1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111" name="Rectangle 495"/>
            <p:cNvSpPr>
              <a:spLocks noChangeArrowheads="1"/>
            </p:cNvSpPr>
            <p:nvPr/>
          </p:nvSpPr>
          <p:spPr bwMode="auto">
            <a:xfrm>
              <a:off x="2" y="30"/>
              <a:ext cx="2" cy="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112" name="Rectangle 496"/>
            <p:cNvSpPr>
              <a:spLocks noChangeArrowheads="1"/>
            </p:cNvSpPr>
            <p:nvPr/>
          </p:nvSpPr>
          <p:spPr bwMode="auto">
            <a:xfrm>
              <a:off x="2" y="30"/>
              <a:ext cx="2" cy="1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113" name="Rectangle 497"/>
            <p:cNvSpPr>
              <a:spLocks noChangeArrowheads="1"/>
            </p:cNvSpPr>
            <p:nvPr/>
          </p:nvSpPr>
          <p:spPr bwMode="auto">
            <a:xfrm>
              <a:off x="4" y="30"/>
              <a:ext cx="1" cy="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114" name="Rectangle 498"/>
            <p:cNvSpPr>
              <a:spLocks noChangeArrowheads="1"/>
            </p:cNvSpPr>
            <p:nvPr/>
          </p:nvSpPr>
          <p:spPr bwMode="auto">
            <a:xfrm>
              <a:off x="4" y="30"/>
              <a:ext cx="1" cy="1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115" name="Rectangle 499"/>
            <p:cNvSpPr>
              <a:spLocks noChangeArrowheads="1"/>
            </p:cNvSpPr>
            <p:nvPr/>
          </p:nvSpPr>
          <p:spPr bwMode="auto">
            <a:xfrm>
              <a:off x="5" y="30"/>
              <a:ext cx="1" cy="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116" name="Rectangle 500"/>
            <p:cNvSpPr>
              <a:spLocks noChangeArrowheads="1"/>
            </p:cNvSpPr>
            <p:nvPr/>
          </p:nvSpPr>
          <p:spPr bwMode="auto">
            <a:xfrm>
              <a:off x="5" y="30"/>
              <a:ext cx="1" cy="1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117" name="Rectangle 501"/>
            <p:cNvSpPr>
              <a:spLocks noChangeArrowheads="1"/>
            </p:cNvSpPr>
            <p:nvPr/>
          </p:nvSpPr>
          <p:spPr bwMode="auto">
            <a:xfrm>
              <a:off x="6" y="30"/>
              <a:ext cx="2" cy="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118" name="Rectangle 502"/>
            <p:cNvSpPr>
              <a:spLocks noChangeArrowheads="1"/>
            </p:cNvSpPr>
            <p:nvPr/>
          </p:nvSpPr>
          <p:spPr bwMode="auto">
            <a:xfrm>
              <a:off x="6" y="30"/>
              <a:ext cx="2" cy="1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119" name="Rectangle 503"/>
            <p:cNvSpPr>
              <a:spLocks noChangeArrowheads="1"/>
            </p:cNvSpPr>
            <p:nvPr/>
          </p:nvSpPr>
          <p:spPr bwMode="auto">
            <a:xfrm>
              <a:off x="8" y="30"/>
              <a:ext cx="1" cy="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120" name="Rectangle 504"/>
            <p:cNvSpPr>
              <a:spLocks noChangeArrowheads="1"/>
            </p:cNvSpPr>
            <p:nvPr/>
          </p:nvSpPr>
          <p:spPr bwMode="auto">
            <a:xfrm>
              <a:off x="8" y="30"/>
              <a:ext cx="1" cy="1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121" name="Rectangle 505"/>
            <p:cNvSpPr>
              <a:spLocks noChangeArrowheads="1"/>
            </p:cNvSpPr>
            <p:nvPr/>
          </p:nvSpPr>
          <p:spPr bwMode="auto">
            <a:xfrm>
              <a:off x="9" y="30"/>
              <a:ext cx="1" cy="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122" name="Rectangle 506"/>
            <p:cNvSpPr>
              <a:spLocks noChangeArrowheads="1"/>
            </p:cNvSpPr>
            <p:nvPr/>
          </p:nvSpPr>
          <p:spPr bwMode="auto">
            <a:xfrm>
              <a:off x="9" y="30"/>
              <a:ext cx="1" cy="1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123" name="Rectangle 507"/>
            <p:cNvSpPr>
              <a:spLocks noChangeArrowheads="1"/>
            </p:cNvSpPr>
            <p:nvPr/>
          </p:nvSpPr>
          <p:spPr bwMode="auto">
            <a:xfrm>
              <a:off x="10" y="30"/>
              <a:ext cx="2" cy="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124" name="Rectangle 508"/>
            <p:cNvSpPr>
              <a:spLocks noChangeArrowheads="1"/>
            </p:cNvSpPr>
            <p:nvPr/>
          </p:nvSpPr>
          <p:spPr bwMode="auto">
            <a:xfrm>
              <a:off x="10" y="30"/>
              <a:ext cx="2" cy="1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125" name="Rectangle 509"/>
            <p:cNvSpPr>
              <a:spLocks noChangeArrowheads="1"/>
            </p:cNvSpPr>
            <p:nvPr/>
          </p:nvSpPr>
          <p:spPr bwMode="auto">
            <a:xfrm>
              <a:off x="12" y="30"/>
              <a:ext cx="1" cy="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126" name="Rectangle 510"/>
            <p:cNvSpPr>
              <a:spLocks noChangeArrowheads="1"/>
            </p:cNvSpPr>
            <p:nvPr/>
          </p:nvSpPr>
          <p:spPr bwMode="auto">
            <a:xfrm>
              <a:off x="12" y="30"/>
              <a:ext cx="1" cy="1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127" name="Rectangle 511"/>
            <p:cNvSpPr>
              <a:spLocks noChangeArrowheads="1"/>
            </p:cNvSpPr>
            <p:nvPr/>
          </p:nvSpPr>
          <p:spPr bwMode="auto">
            <a:xfrm>
              <a:off x="13" y="30"/>
              <a:ext cx="1" cy="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128" name="Rectangle 512"/>
            <p:cNvSpPr>
              <a:spLocks noChangeArrowheads="1"/>
            </p:cNvSpPr>
            <p:nvPr/>
          </p:nvSpPr>
          <p:spPr bwMode="auto">
            <a:xfrm>
              <a:off x="13" y="30"/>
              <a:ext cx="1" cy="1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129" name="Rectangle 513"/>
            <p:cNvSpPr>
              <a:spLocks noChangeArrowheads="1"/>
            </p:cNvSpPr>
            <p:nvPr/>
          </p:nvSpPr>
          <p:spPr bwMode="auto">
            <a:xfrm>
              <a:off x="14" y="30"/>
              <a:ext cx="2" cy="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130" name="Rectangle 514"/>
            <p:cNvSpPr>
              <a:spLocks noChangeArrowheads="1"/>
            </p:cNvSpPr>
            <p:nvPr/>
          </p:nvSpPr>
          <p:spPr bwMode="auto">
            <a:xfrm>
              <a:off x="14" y="30"/>
              <a:ext cx="2" cy="1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131" name="Rectangle 515"/>
            <p:cNvSpPr>
              <a:spLocks noChangeArrowheads="1"/>
            </p:cNvSpPr>
            <p:nvPr/>
          </p:nvSpPr>
          <p:spPr bwMode="auto">
            <a:xfrm>
              <a:off x="16" y="30"/>
              <a:ext cx="1" cy="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132" name="Rectangle 516"/>
            <p:cNvSpPr>
              <a:spLocks noChangeArrowheads="1"/>
            </p:cNvSpPr>
            <p:nvPr/>
          </p:nvSpPr>
          <p:spPr bwMode="auto">
            <a:xfrm>
              <a:off x="16" y="30"/>
              <a:ext cx="1" cy="1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133" name="Rectangle 517"/>
            <p:cNvSpPr>
              <a:spLocks noChangeArrowheads="1"/>
            </p:cNvSpPr>
            <p:nvPr/>
          </p:nvSpPr>
          <p:spPr bwMode="auto">
            <a:xfrm>
              <a:off x="17" y="30"/>
              <a:ext cx="1" cy="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134" name="Rectangle 518"/>
            <p:cNvSpPr>
              <a:spLocks noChangeArrowheads="1"/>
            </p:cNvSpPr>
            <p:nvPr/>
          </p:nvSpPr>
          <p:spPr bwMode="auto">
            <a:xfrm>
              <a:off x="17" y="30"/>
              <a:ext cx="1" cy="1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135" name="Rectangle 519"/>
            <p:cNvSpPr>
              <a:spLocks noChangeArrowheads="1"/>
            </p:cNvSpPr>
            <p:nvPr/>
          </p:nvSpPr>
          <p:spPr bwMode="auto">
            <a:xfrm>
              <a:off x="18" y="30"/>
              <a:ext cx="2" cy="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136" name="Rectangle 520"/>
            <p:cNvSpPr>
              <a:spLocks noChangeArrowheads="1"/>
            </p:cNvSpPr>
            <p:nvPr/>
          </p:nvSpPr>
          <p:spPr bwMode="auto">
            <a:xfrm>
              <a:off x="18" y="30"/>
              <a:ext cx="2" cy="1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137" name="Rectangle 521"/>
            <p:cNvSpPr>
              <a:spLocks noChangeArrowheads="1"/>
            </p:cNvSpPr>
            <p:nvPr/>
          </p:nvSpPr>
          <p:spPr bwMode="auto">
            <a:xfrm>
              <a:off x="18" y="31"/>
              <a:ext cx="1" cy="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138" name="Rectangle 522"/>
            <p:cNvSpPr>
              <a:spLocks noChangeArrowheads="1"/>
            </p:cNvSpPr>
            <p:nvPr/>
          </p:nvSpPr>
          <p:spPr bwMode="auto">
            <a:xfrm>
              <a:off x="18" y="31"/>
              <a:ext cx="1" cy="1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139" name="Rectangle 523"/>
            <p:cNvSpPr>
              <a:spLocks noChangeArrowheads="1"/>
            </p:cNvSpPr>
            <p:nvPr/>
          </p:nvSpPr>
          <p:spPr bwMode="auto">
            <a:xfrm>
              <a:off x="20" y="30"/>
              <a:ext cx="1" cy="1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140" name="Rectangle 524"/>
            <p:cNvSpPr>
              <a:spLocks noChangeArrowheads="1"/>
            </p:cNvSpPr>
            <p:nvPr/>
          </p:nvSpPr>
          <p:spPr bwMode="auto">
            <a:xfrm>
              <a:off x="20" y="30"/>
              <a:ext cx="1" cy="1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141" name="Rectangle 525"/>
            <p:cNvSpPr>
              <a:spLocks noChangeArrowheads="1"/>
            </p:cNvSpPr>
            <p:nvPr/>
          </p:nvSpPr>
          <p:spPr bwMode="auto">
            <a:xfrm>
              <a:off x="22" y="33"/>
              <a:ext cx="3" cy="1"/>
            </a:xfrm>
            <a:prstGeom prst="rect">
              <a:avLst/>
            </a:pr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142" name="Rectangle 526"/>
            <p:cNvSpPr>
              <a:spLocks noChangeArrowheads="1"/>
            </p:cNvSpPr>
            <p:nvPr/>
          </p:nvSpPr>
          <p:spPr bwMode="auto">
            <a:xfrm>
              <a:off x="22" y="33"/>
              <a:ext cx="3" cy="1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143" name="Rectangle 527"/>
            <p:cNvSpPr>
              <a:spLocks noChangeArrowheads="1"/>
            </p:cNvSpPr>
            <p:nvPr/>
          </p:nvSpPr>
          <p:spPr bwMode="auto">
            <a:xfrm>
              <a:off x="22" y="33"/>
              <a:ext cx="3" cy="1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144" name="Rectangle 528"/>
            <p:cNvSpPr>
              <a:spLocks noChangeArrowheads="1"/>
            </p:cNvSpPr>
            <p:nvPr/>
          </p:nvSpPr>
          <p:spPr bwMode="auto">
            <a:xfrm>
              <a:off x="22" y="33"/>
              <a:ext cx="3" cy="1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145" name="Rectangle 529"/>
            <p:cNvSpPr>
              <a:spLocks noChangeArrowheads="1"/>
            </p:cNvSpPr>
            <p:nvPr/>
          </p:nvSpPr>
          <p:spPr bwMode="auto">
            <a:xfrm>
              <a:off x="22" y="32"/>
              <a:ext cx="1" cy="1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146" name="Rectangle 530"/>
            <p:cNvSpPr>
              <a:spLocks noChangeArrowheads="1"/>
            </p:cNvSpPr>
            <p:nvPr/>
          </p:nvSpPr>
          <p:spPr bwMode="auto">
            <a:xfrm>
              <a:off x="22" y="32"/>
              <a:ext cx="1" cy="1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147" name="Rectangle 531"/>
            <p:cNvSpPr>
              <a:spLocks noChangeArrowheads="1"/>
            </p:cNvSpPr>
            <p:nvPr/>
          </p:nvSpPr>
          <p:spPr bwMode="auto">
            <a:xfrm>
              <a:off x="23" y="32"/>
              <a:ext cx="2" cy="1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148" name="Rectangle 532"/>
            <p:cNvSpPr>
              <a:spLocks noChangeArrowheads="1"/>
            </p:cNvSpPr>
            <p:nvPr/>
          </p:nvSpPr>
          <p:spPr bwMode="auto">
            <a:xfrm>
              <a:off x="23" y="32"/>
              <a:ext cx="2" cy="1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149" name="Rectangle 533"/>
            <p:cNvSpPr>
              <a:spLocks noChangeArrowheads="1"/>
            </p:cNvSpPr>
            <p:nvPr/>
          </p:nvSpPr>
          <p:spPr bwMode="auto">
            <a:xfrm>
              <a:off x="22" y="31"/>
              <a:ext cx="2" cy="1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150" name="Rectangle 534"/>
            <p:cNvSpPr>
              <a:spLocks noChangeArrowheads="1"/>
            </p:cNvSpPr>
            <p:nvPr/>
          </p:nvSpPr>
          <p:spPr bwMode="auto">
            <a:xfrm>
              <a:off x="22" y="31"/>
              <a:ext cx="2" cy="1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151" name="Rectangle 535"/>
            <p:cNvSpPr>
              <a:spLocks noChangeArrowheads="1"/>
            </p:cNvSpPr>
            <p:nvPr/>
          </p:nvSpPr>
          <p:spPr bwMode="auto">
            <a:xfrm>
              <a:off x="22" y="31"/>
              <a:ext cx="1" cy="1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152" name="Rectangle 536"/>
            <p:cNvSpPr>
              <a:spLocks noChangeArrowheads="1"/>
            </p:cNvSpPr>
            <p:nvPr/>
          </p:nvSpPr>
          <p:spPr bwMode="auto">
            <a:xfrm>
              <a:off x="22" y="31"/>
              <a:ext cx="1" cy="1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153" name="Rectangle 537"/>
            <p:cNvSpPr>
              <a:spLocks noChangeArrowheads="1"/>
            </p:cNvSpPr>
            <p:nvPr/>
          </p:nvSpPr>
          <p:spPr bwMode="auto">
            <a:xfrm>
              <a:off x="23" y="31"/>
              <a:ext cx="1" cy="1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154" name="Rectangle 538"/>
            <p:cNvSpPr>
              <a:spLocks noChangeArrowheads="1"/>
            </p:cNvSpPr>
            <p:nvPr/>
          </p:nvSpPr>
          <p:spPr bwMode="auto">
            <a:xfrm>
              <a:off x="23" y="31"/>
              <a:ext cx="1" cy="1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155" name="Rectangle 539"/>
            <p:cNvSpPr>
              <a:spLocks noChangeArrowheads="1"/>
            </p:cNvSpPr>
            <p:nvPr/>
          </p:nvSpPr>
          <p:spPr bwMode="auto">
            <a:xfrm>
              <a:off x="21" y="30"/>
              <a:ext cx="2" cy="1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156" name="Rectangle 540"/>
            <p:cNvSpPr>
              <a:spLocks noChangeArrowheads="1"/>
            </p:cNvSpPr>
            <p:nvPr/>
          </p:nvSpPr>
          <p:spPr bwMode="auto">
            <a:xfrm>
              <a:off x="21" y="30"/>
              <a:ext cx="2" cy="1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157" name="Rectangle 541"/>
            <p:cNvSpPr>
              <a:spLocks noChangeArrowheads="1"/>
            </p:cNvSpPr>
            <p:nvPr/>
          </p:nvSpPr>
          <p:spPr bwMode="auto">
            <a:xfrm>
              <a:off x="23" y="30"/>
              <a:ext cx="1" cy="1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158" name="Rectangle 542"/>
            <p:cNvSpPr>
              <a:spLocks noChangeArrowheads="1"/>
            </p:cNvSpPr>
            <p:nvPr/>
          </p:nvSpPr>
          <p:spPr bwMode="auto">
            <a:xfrm>
              <a:off x="23" y="30"/>
              <a:ext cx="1" cy="1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159" name="Freeform 543"/>
            <p:cNvSpPr>
              <a:spLocks/>
            </p:cNvSpPr>
            <p:nvPr/>
          </p:nvSpPr>
          <p:spPr bwMode="auto">
            <a:xfrm>
              <a:off x="19" y="31"/>
              <a:ext cx="3" cy="1"/>
            </a:xfrm>
            <a:custGeom>
              <a:avLst/>
              <a:gdLst>
                <a:gd name="T0" fmla="*/ 0 w 3"/>
                <a:gd name="T1" fmla="*/ 0 h 1"/>
                <a:gd name="T2" fmla="*/ 0 w 3"/>
                <a:gd name="T3" fmla="*/ 0 h 1"/>
                <a:gd name="T4" fmla="*/ 0 w 3"/>
                <a:gd name="T5" fmla="*/ 0 h 1"/>
                <a:gd name="T6" fmla="*/ 0 w 3"/>
                <a:gd name="T7" fmla="*/ 1 h 1"/>
                <a:gd name="T8" fmla="*/ 3 w 3"/>
                <a:gd name="T9" fmla="*/ 1 h 1"/>
                <a:gd name="T10" fmla="*/ 3 w 3"/>
                <a:gd name="T11" fmla="*/ 0 h 1"/>
                <a:gd name="T12" fmla="*/ 0 w 3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160" name="Freeform 544"/>
            <p:cNvSpPr>
              <a:spLocks/>
            </p:cNvSpPr>
            <p:nvPr/>
          </p:nvSpPr>
          <p:spPr bwMode="auto">
            <a:xfrm>
              <a:off x="19" y="31"/>
              <a:ext cx="3" cy="1"/>
            </a:xfrm>
            <a:custGeom>
              <a:avLst/>
              <a:gdLst>
                <a:gd name="T0" fmla="*/ 0 w 3"/>
                <a:gd name="T1" fmla="*/ 0 h 1"/>
                <a:gd name="T2" fmla="*/ 0 w 3"/>
                <a:gd name="T3" fmla="*/ 0 h 1"/>
                <a:gd name="T4" fmla="*/ 0 w 3"/>
                <a:gd name="T5" fmla="*/ 0 h 1"/>
                <a:gd name="T6" fmla="*/ 0 w 3"/>
                <a:gd name="T7" fmla="*/ 1 h 1"/>
                <a:gd name="T8" fmla="*/ 3 w 3"/>
                <a:gd name="T9" fmla="*/ 1 h 1"/>
                <a:gd name="T10" fmla="*/ 3 w 3"/>
                <a:gd name="T11" fmla="*/ 0 h 1"/>
                <a:gd name="T12" fmla="*/ 0 w 3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161" name="Rectangle 545"/>
            <p:cNvSpPr>
              <a:spLocks noChangeArrowheads="1"/>
            </p:cNvSpPr>
            <p:nvPr/>
          </p:nvSpPr>
          <p:spPr bwMode="auto">
            <a:xfrm>
              <a:off x="3" y="30"/>
              <a:ext cx="1" cy="1"/>
            </a:xfrm>
            <a:prstGeom prst="rect">
              <a:avLst/>
            </a:pr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162" name="Rectangle 546"/>
            <p:cNvSpPr>
              <a:spLocks noChangeArrowheads="1"/>
            </p:cNvSpPr>
            <p:nvPr/>
          </p:nvSpPr>
          <p:spPr bwMode="auto">
            <a:xfrm>
              <a:off x="3" y="30"/>
              <a:ext cx="1" cy="1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163" name="Rectangle 547"/>
            <p:cNvSpPr>
              <a:spLocks noChangeArrowheads="1"/>
            </p:cNvSpPr>
            <p:nvPr/>
          </p:nvSpPr>
          <p:spPr bwMode="auto">
            <a:xfrm>
              <a:off x="3" y="30"/>
              <a:ext cx="1" cy="1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164" name="Rectangle 548"/>
            <p:cNvSpPr>
              <a:spLocks noChangeArrowheads="1"/>
            </p:cNvSpPr>
            <p:nvPr/>
          </p:nvSpPr>
          <p:spPr bwMode="auto">
            <a:xfrm>
              <a:off x="3" y="30"/>
              <a:ext cx="1" cy="1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165" name="Rectangle 549"/>
            <p:cNvSpPr>
              <a:spLocks noChangeArrowheads="1"/>
            </p:cNvSpPr>
            <p:nvPr/>
          </p:nvSpPr>
          <p:spPr bwMode="auto">
            <a:xfrm>
              <a:off x="4" y="30"/>
              <a:ext cx="2" cy="1"/>
            </a:xfrm>
            <a:prstGeom prst="rect">
              <a:avLst/>
            </a:pr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166" name="Rectangle 550"/>
            <p:cNvSpPr>
              <a:spLocks noChangeArrowheads="1"/>
            </p:cNvSpPr>
            <p:nvPr/>
          </p:nvSpPr>
          <p:spPr bwMode="auto">
            <a:xfrm>
              <a:off x="4" y="30"/>
              <a:ext cx="2" cy="1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167" name="Rectangle 551"/>
            <p:cNvSpPr>
              <a:spLocks noChangeArrowheads="1"/>
            </p:cNvSpPr>
            <p:nvPr/>
          </p:nvSpPr>
          <p:spPr bwMode="auto">
            <a:xfrm>
              <a:off x="4" y="30"/>
              <a:ext cx="2" cy="1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168" name="Rectangle 552"/>
            <p:cNvSpPr>
              <a:spLocks noChangeArrowheads="1"/>
            </p:cNvSpPr>
            <p:nvPr/>
          </p:nvSpPr>
          <p:spPr bwMode="auto">
            <a:xfrm>
              <a:off x="4" y="30"/>
              <a:ext cx="2" cy="1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169" name="Rectangle 553"/>
            <p:cNvSpPr>
              <a:spLocks noChangeArrowheads="1"/>
            </p:cNvSpPr>
            <p:nvPr/>
          </p:nvSpPr>
          <p:spPr bwMode="auto">
            <a:xfrm>
              <a:off x="6" y="30"/>
              <a:ext cx="1" cy="1"/>
            </a:xfrm>
            <a:prstGeom prst="rect">
              <a:avLst/>
            </a:pr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170" name="Rectangle 554"/>
            <p:cNvSpPr>
              <a:spLocks noChangeArrowheads="1"/>
            </p:cNvSpPr>
            <p:nvPr/>
          </p:nvSpPr>
          <p:spPr bwMode="auto">
            <a:xfrm>
              <a:off x="6" y="30"/>
              <a:ext cx="1" cy="1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171" name="Rectangle 555"/>
            <p:cNvSpPr>
              <a:spLocks noChangeArrowheads="1"/>
            </p:cNvSpPr>
            <p:nvPr/>
          </p:nvSpPr>
          <p:spPr bwMode="auto">
            <a:xfrm>
              <a:off x="6" y="30"/>
              <a:ext cx="1" cy="1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172" name="Rectangle 556"/>
            <p:cNvSpPr>
              <a:spLocks noChangeArrowheads="1"/>
            </p:cNvSpPr>
            <p:nvPr/>
          </p:nvSpPr>
          <p:spPr bwMode="auto">
            <a:xfrm>
              <a:off x="6" y="30"/>
              <a:ext cx="1" cy="1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173" name="Rectangle 557"/>
            <p:cNvSpPr>
              <a:spLocks noChangeArrowheads="1"/>
            </p:cNvSpPr>
            <p:nvPr/>
          </p:nvSpPr>
          <p:spPr bwMode="auto">
            <a:xfrm>
              <a:off x="7" y="30"/>
              <a:ext cx="2" cy="1"/>
            </a:xfrm>
            <a:prstGeom prst="rect">
              <a:avLst/>
            </a:pr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174" name="Rectangle 558"/>
            <p:cNvSpPr>
              <a:spLocks noChangeArrowheads="1"/>
            </p:cNvSpPr>
            <p:nvPr/>
          </p:nvSpPr>
          <p:spPr bwMode="auto">
            <a:xfrm>
              <a:off x="7" y="30"/>
              <a:ext cx="2" cy="1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175" name="Rectangle 559"/>
            <p:cNvSpPr>
              <a:spLocks noChangeArrowheads="1"/>
            </p:cNvSpPr>
            <p:nvPr/>
          </p:nvSpPr>
          <p:spPr bwMode="auto">
            <a:xfrm>
              <a:off x="7" y="30"/>
              <a:ext cx="2" cy="1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176" name="Rectangle 560"/>
            <p:cNvSpPr>
              <a:spLocks noChangeArrowheads="1"/>
            </p:cNvSpPr>
            <p:nvPr/>
          </p:nvSpPr>
          <p:spPr bwMode="auto">
            <a:xfrm>
              <a:off x="7" y="30"/>
              <a:ext cx="2" cy="1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177" name="Rectangle 561"/>
            <p:cNvSpPr>
              <a:spLocks noChangeArrowheads="1"/>
            </p:cNvSpPr>
            <p:nvPr/>
          </p:nvSpPr>
          <p:spPr bwMode="auto">
            <a:xfrm>
              <a:off x="9" y="30"/>
              <a:ext cx="1" cy="1"/>
            </a:xfrm>
            <a:prstGeom prst="rect">
              <a:avLst/>
            </a:pr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178" name="Rectangle 562"/>
            <p:cNvSpPr>
              <a:spLocks noChangeArrowheads="1"/>
            </p:cNvSpPr>
            <p:nvPr/>
          </p:nvSpPr>
          <p:spPr bwMode="auto">
            <a:xfrm>
              <a:off x="9" y="30"/>
              <a:ext cx="1" cy="1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179" name="Rectangle 563"/>
            <p:cNvSpPr>
              <a:spLocks noChangeArrowheads="1"/>
            </p:cNvSpPr>
            <p:nvPr/>
          </p:nvSpPr>
          <p:spPr bwMode="auto">
            <a:xfrm>
              <a:off x="9" y="30"/>
              <a:ext cx="1" cy="1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180" name="Rectangle 564"/>
            <p:cNvSpPr>
              <a:spLocks noChangeArrowheads="1"/>
            </p:cNvSpPr>
            <p:nvPr/>
          </p:nvSpPr>
          <p:spPr bwMode="auto">
            <a:xfrm>
              <a:off x="9" y="30"/>
              <a:ext cx="1" cy="1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181" name="Rectangle 565"/>
            <p:cNvSpPr>
              <a:spLocks noChangeArrowheads="1"/>
            </p:cNvSpPr>
            <p:nvPr/>
          </p:nvSpPr>
          <p:spPr bwMode="auto">
            <a:xfrm>
              <a:off x="10" y="30"/>
              <a:ext cx="1" cy="1"/>
            </a:xfrm>
            <a:prstGeom prst="rect">
              <a:avLst/>
            </a:pr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182" name="Rectangle 566"/>
            <p:cNvSpPr>
              <a:spLocks noChangeArrowheads="1"/>
            </p:cNvSpPr>
            <p:nvPr/>
          </p:nvSpPr>
          <p:spPr bwMode="auto">
            <a:xfrm>
              <a:off x="10" y="30"/>
              <a:ext cx="1" cy="1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183" name="Rectangle 567"/>
            <p:cNvSpPr>
              <a:spLocks noChangeArrowheads="1"/>
            </p:cNvSpPr>
            <p:nvPr/>
          </p:nvSpPr>
          <p:spPr bwMode="auto">
            <a:xfrm>
              <a:off x="10" y="30"/>
              <a:ext cx="1" cy="1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184" name="Rectangle 568"/>
            <p:cNvSpPr>
              <a:spLocks noChangeArrowheads="1"/>
            </p:cNvSpPr>
            <p:nvPr/>
          </p:nvSpPr>
          <p:spPr bwMode="auto">
            <a:xfrm>
              <a:off x="10" y="30"/>
              <a:ext cx="1" cy="1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185" name="Rectangle 569"/>
            <p:cNvSpPr>
              <a:spLocks noChangeArrowheads="1"/>
            </p:cNvSpPr>
            <p:nvPr/>
          </p:nvSpPr>
          <p:spPr bwMode="auto">
            <a:xfrm>
              <a:off x="11" y="30"/>
              <a:ext cx="2" cy="1"/>
            </a:xfrm>
            <a:prstGeom prst="rect">
              <a:avLst/>
            </a:pr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186" name="Rectangle 570"/>
            <p:cNvSpPr>
              <a:spLocks noChangeArrowheads="1"/>
            </p:cNvSpPr>
            <p:nvPr/>
          </p:nvSpPr>
          <p:spPr bwMode="auto">
            <a:xfrm>
              <a:off x="11" y="30"/>
              <a:ext cx="2" cy="1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187" name="Rectangle 571"/>
            <p:cNvSpPr>
              <a:spLocks noChangeArrowheads="1"/>
            </p:cNvSpPr>
            <p:nvPr/>
          </p:nvSpPr>
          <p:spPr bwMode="auto">
            <a:xfrm>
              <a:off x="11" y="30"/>
              <a:ext cx="2" cy="1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188" name="Rectangle 572"/>
            <p:cNvSpPr>
              <a:spLocks noChangeArrowheads="1"/>
            </p:cNvSpPr>
            <p:nvPr/>
          </p:nvSpPr>
          <p:spPr bwMode="auto">
            <a:xfrm>
              <a:off x="11" y="30"/>
              <a:ext cx="2" cy="1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189" name="Rectangle 573"/>
            <p:cNvSpPr>
              <a:spLocks noChangeArrowheads="1"/>
            </p:cNvSpPr>
            <p:nvPr/>
          </p:nvSpPr>
          <p:spPr bwMode="auto">
            <a:xfrm>
              <a:off x="13" y="30"/>
              <a:ext cx="1" cy="1"/>
            </a:xfrm>
            <a:prstGeom prst="rect">
              <a:avLst/>
            </a:pr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190" name="Rectangle 574"/>
            <p:cNvSpPr>
              <a:spLocks noChangeArrowheads="1"/>
            </p:cNvSpPr>
            <p:nvPr/>
          </p:nvSpPr>
          <p:spPr bwMode="auto">
            <a:xfrm>
              <a:off x="13" y="30"/>
              <a:ext cx="1" cy="1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191" name="Rectangle 575"/>
            <p:cNvSpPr>
              <a:spLocks noChangeArrowheads="1"/>
            </p:cNvSpPr>
            <p:nvPr/>
          </p:nvSpPr>
          <p:spPr bwMode="auto">
            <a:xfrm>
              <a:off x="13" y="30"/>
              <a:ext cx="1" cy="1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192" name="Rectangle 576"/>
            <p:cNvSpPr>
              <a:spLocks noChangeArrowheads="1"/>
            </p:cNvSpPr>
            <p:nvPr/>
          </p:nvSpPr>
          <p:spPr bwMode="auto">
            <a:xfrm>
              <a:off x="13" y="30"/>
              <a:ext cx="1" cy="1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193" name="Rectangle 577"/>
            <p:cNvSpPr>
              <a:spLocks noChangeArrowheads="1"/>
            </p:cNvSpPr>
            <p:nvPr/>
          </p:nvSpPr>
          <p:spPr bwMode="auto">
            <a:xfrm>
              <a:off x="14" y="30"/>
              <a:ext cx="2" cy="1"/>
            </a:xfrm>
            <a:prstGeom prst="rect">
              <a:avLst/>
            </a:pr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194" name="Rectangle 578"/>
            <p:cNvSpPr>
              <a:spLocks noChangeArrowheads="1"/>
            </p:cNvSpPr>
            <p:nvPr/>
          </p:nvSpPr>
          <p:spPr bwMode="auto">
            <a:xfrm>
              <a:off x="14" y="30"/>
              <a:ext cx="2" cy="1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195" name="Rectangle 579"/>
            <p:cNvSpPr>
              <a:spLocks noChangeArrowheads="1"/>
            </p:cNvSpPr>
            <p:nvPr/>
          </p:nvSpPr>
          <p:spPr bwMode="auto">
            <a:xfrm>
              <a:off x="14" y="30"/>
              <a:ext cx="2" cy="1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196" name="Rectangle 580"/>
            <p:cNvSpPr>
              <a:spLocks noChangeArrowheads="1"/>
            </p:cNvSpPr>
            <p:nvPr/>
          </p:nvSpPr>
          <p:spPr bwMode="auto">
            <a:xfrm>
              <a:off x="14" y="30"/>
              <a:ext cx="2" cy="1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197" name="Rectangle 581"/>
            <p:cNvSpPr>
              <a:spLocks noChangeArrowheads="1"/>
            </p:cNvSpPr>
            <p:nvPr/>
          </p:nvSpPr>
          <p:spPr bwMode="auto">
            <a:xfrm>
              <a:off x="16" y="30"/>
              <a:ext cx="1" cy="1"/>
            </a:xfrm>
            <a:prstGeom prst="rect">
              <a:avLst/>
            </a:pr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198" name="Rectangle 582"/>
            <p:cNvSpPr>
              <a:spLocks noChangeArrowheads="1"/>
            </p:cNvSpPr>
            <p:nvPr/>
          </p:nvSpPr>
          <p:spPr bwMode="auto">
            <a:xfrm>
              <a:off x="16" y="30"/>
              <a:ext cx="1" cy="1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199" name="Rectangle 583"/>
            <p:cNvSpPr>
              <a:spLocks noChangeArrowheads="1"/>
            </p:cNvSpPr>
            <p:nvPr/>
          </p:nvSpPr>
          <p:spPr bwMode="auto">
            <a:xfrm>
              <a:off x="16" y="30"/>
              <a:ext cx="1" cy="1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200" name="Rectangle 584"/>
            <p:cNvSpPr>
              <a:spLocks noChangeArrowheads="1"/>
            </p:cNvSpPr>
            <p:nvPr/>
          </p:nvSpPr>
          <p:spPr bwMode="auto">
            <a:xfrm>
              <a:off x="16" y="30"/>
              <a:ext cx="1" cy="1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201" name="Rectangle 585"/>
            <p:cNvSpPr>
              <a:spLocks noChangeArrowheads="1"/>
            </p:cNvSpPr>
            <p:nvPr/>
          </p:nvSpPr>
          <p:spPr bwMode="auto">
            <a:xfrm>
              <a:off x="17" y="30"/>
              <a:ext cx="1" cy="1"/>
            </a:xfrm>
            <a:prstGeom prst="rect">
              <a:avLst/>
            </a:pr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202" name="Rectangle 586"/>
            <p:cNvSpPr>
              <a:spLocks noChangeArrowheads="1"/>
            </p:cNvSpPr>
            <p:nvPr/>
          </p:nvSpPr>
          <p:spPr bwMode="auto">
            <a:xfrm>
              <a:off x="17" y="30"/>
              <a:ext cx="1" cy="1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203" name="Rectangle 587"/>
            <p:cNvSpPr>
              <a:spLocks noChangeArrowheads="1"/>
            </p:cNvSpPr>
            <p:nvPr/>
          </p:nvSpPr>
          <p:spPr bwMode="auto">
            <a:xfrm>
              <a:off x="17" y="30"/>
              <a:ext cx="1" cy="1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204" name="Rectangle 588"/>
            <p:cNvSpPr>
              <a:spLocks noChangeArrowheads="1"/>
            </p:cNvSpPr>
            <p:nvPr/>
          </p:nvSpPr>
          <p:spPr bwMode="auto">
            <a:xfrm>
              <a:off x="17" y="30"/>
              <a:ext cx="1" cy="1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205" name="Rectangle 589"/>
            <p:cNvSpPr>
              <a:spLocks noChangeArrowheads="1"/>
            </p:cNvSpPr>
            <p:nvPr/>
          </p:nvSpPr>
          <p:spPr bwMode="auto">
            <a:xfrm>
              <a:off x="2" y="30"/>
              <a:ext cx="1" cy="1"/>
            </a:xfrm>
            <a:prstGeom prst="rect">
              <a:avLst/>
            </a:pr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206" name="Rectangle 590"/>
            <p:cNvSpPr>
              <a:spLocks noChangeArrowheads="1"/>
            </p:cNvSpPr>
            <p:nvPr/>
          </p:nvSpPr>
          <p:spPr bwMode="auto">
            <a:xfrm>
              <a:off x="2" y="30"/>
              <a:ext cx="1" cy="1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207" name="Rectangle 591"/>
            <p:cNvSpPr>
              <a:spLocks noChangeArrowheads="1"/>
            </p:cNvSpPr>
            <p:nvPr/>
          </p:nvSpPr>
          <p:spPr bwMode="auto">
            <a:xfrm>
              <a:off x="2" y="30"/>
              <a:ext cx="1" cy="1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208" name="Rectangle 592"/>
            <p:cNvSpPr>
              <a:spLocks noChangeArrowheads="1"/>
            </p:cNvSpPr>
            <p:nvPr/>
          </p:nvSpPr>
          <p:spPr bwMode="auto">
            <a:xfrm>
              <a:off x="2" y="30"/>
              <a:ext cx="1" cy="1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209" name="Rectangle 593"/>
            <p:cNvSpPr>
              <a:spLocks noChangeArrowheads="1"/>
            </p:cNvSpPr>
            <p:nvPr/>
          </p:nvSpPr>
          <p:spPr bwMode="auto">
            <a:xfrm>
              <a:off x="18" y="30"/>
              <a:ext cx="2" cy="1"/>
            </a:xfrm>
            <a:prstGeom prst="rect">
              <a:avLst/>
            </a:pr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210" name="Rectangle 594"/>
            <p:cNvSpPr>
              <a:spLocks noChangeArrowheads="1"/>
            </p:cNvSpPr>
            <p:nvPr/>
          </p:nvSpPr>
          <p:spPr bwMode="auto">
            <a:xfrm>
              <a:off x="18" y="30"/>
              <a:ext cx="2" cy="1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211" name="Rectangle 595"/>
            <p:cNvSpPr>
              <a:spLocks noChangeArrowheads="1"/>
            </p:cNvSpPr>
            <p:nvPr/>
          </p:nvSpPr>
          <p:spPr bwMode="auto">
            <a:xfrm>
              <a:off x="18" y="30"/>
              <a:ext cx="2" cy="1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212" name="Rectangle 596"/>
            <p:cNvSpPr>
              <a:spLocks noChangeArrowheads="1"/>
            </p:cNvSpPr>
            <p:nvPr/>
          </p:nvSpPr>
          <p:spPr bwMode="auto">
            <a:xfrm>
              <a:off x="18" y="30"/>
              <a:ext cx="2" cy="1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213" name="Rectangle 597"/>
            <p:cNvSpPr>
              <a:spLocks noChangeArrowheads="1"/>
            </p:cNvSpPr>
            <p:nvPr/>
          </p:nvSpPr>
          <p:spPr bwMode="auto">
            <a:xfrm>
              <a:off x="20" y="30"/>
              <a:ext cx="1" cy="1"/>
            </a:xfrm>
            <a:prstGeom prst="rect">
              <a:avLst/>
            </a:pr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214" name="Rectangle 598"/>
            <p:cNvSpPr>
              <a:spLocks noChangeArrowheads="1"/>
            </p:cNvSpPr>
            <p:nvPr/>
          </p:nvSpPr>
          <p:spPr bwMode="auto">
            <a:xfrm>
              <a:off x="20" y="30"/>
              <a:ext cx="1" cy="1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215" name="Rectangle 599"/>
            <p:cNvSpPr>
              <a:spLocks noChangeArrowheads="1"/>
            </p:cNvSpPr>
            <p:nvPr/>
          </p:nvSpPr>
          <p:spPr bwMode="auto">
            <a:xfrm>
              <a:off x="20" y="30"/>
              <a:ext cx="1" cy="1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216" name="Rectangle 600"/>
            <p:cNvSpPr>
              <a:spLocks noChangeArrowheads="1"/>
            </p:cNvSpPr>
            <p:nvPr/>
          </p:nvSpPr>
          <p:spPr bwMode="auto">
            <a:xfrm>
              <a:off x="20" y="30"/>
              <a:ext cx="1" cy="1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217" name="Rectangle 601"/>
            <p:cNvSpPr>
              <a:spLocks noChangeArrowheads="1"/>
            </p:cNvSpPr>
            <p:nvPr/>
          </p:nvSpPr>
          <p:spPr bwMode="auto">
            <a:xfrm>
              <a:off x="21" y="30"/>
              <a:ext cx="2" cy="1"/>
            </a:xfrm>
            <a:prstGeom prst="rect">
              <a:avLst/>
            </a:pr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218" name="Rectangle 602"/>
            <p:cNvSpPr>
              <a:spLocks noChangeArrowheads="1"/>
            </p:cNvSpPr>
            <p:nvPr/>
          </p:nvSpPr>
          <p:spPr bwMode="auto">
            <a:xfrm>
              <a:off x="21" y="30"/>
              <a:ext cx="2" cy="1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219" name="Rectangle 603"/>
            <p:cNvSpPr>
              <a:spLocks noChangeArrowheads="1"/>
            </p:cNvSpPr>
            <p:nvPr/>
          </p:nvSpPr>
          <p:spPr bwMode="auto">
            <a:xfrm>
              <a:off x="21" y="30"/>
              <a:ext cx="2" cy="1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220" name="Rectangle 604"/>
            <p:cNvSpPr>
              <a:spLocks noChangeArrowheads="1"/>
            </p:cNvSpPr>
            <p:nvPr/>
          </p:nvSpPr>
          <p:spPr bwMode="auto">
            <a:xfrm>
              <a:off x="21" y="30"/>
              <a:ext cx="2" cy="1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221" name="Rectangle 605"/>
            <p:cNvSpPr>
              <a:spLocks noChangeArrowheads="1"/>
            </p:cNvSpPr>
            <p:nvPr/>
          </p:nvSpPr>
          <p:spPr bwMode="auto">
            <a:xfrm>
              <a:off x="23" y="30"/>
              <a:ext cx="1" cy="1"/>
            </a:xfrm>
            <a:prstGeom prst="rect">
              <a:avLst/>
            </a:pr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222" name="Rectangle 606"/>
            <p:cNvSpPr>
              <a:spLocks noChangeArrowheads="1"/>
            </p:cNvSpPr>
            <p:nvPr/>
          </p:nvSpPr>
          <p:spPr bwMode="auto">
            <a:xfrm>
              <a:off x="23" y="30"/>
              <a:ext cx="1" cy="1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223" name="Rectangle 607"/>
            <p:cNvSpPr>
              <a:spLocks noChangeArrowheads="1"/>
            </p:cNvSpPr>
            <p:nvPr/>
          </p:nvSpPr>
          <p:spPr bwMode="auto">
            <a:xfrm>
              <a:off x="23" y="30"/>
              <a:ext cx="1" cy="1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224" name="Rectangle 608"/>
            <p:cNvSpPr>
              <a:spLocks noChangeArrowheads="1"/>
            </p:cNvSpPr>
            <p:nvPr/>
          </p:nvSpPr>
          <p:spPr bwMode="auto">
            <a:xfrm>
              <a:off x="23" y="30"/>
              <a:ext cx="1" cy="1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225" name="Rectangle 609"/>
            <p:cNvSpPr>
              <a:spLocks noChangeArrowheads="1"/>
            </p:cNvSpPr>
            <p:nvPr/>
          </p:nvSpPr>
          <p:spPr bwMode="auto">
            <a:xfrm>
              <a:off x="24" y="30"/>
              <a:ext cx="1" cy="1"/>
            </a:xfrm>
            <a:prstGeom prst="rect">
              <a:avLst/>
            </a:pr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226" name="Rectangle 610"/>
            <p:cNvSpPr>
              <a:spLocks noChangeArrowheads="1"/>
            </p:cNvSpPr>
            <p:nvPr/>
          </p:nvSpPr>
          <p:spPr bwMode="auto">
            <a:xfrm>
              <a:off x="24" y="30"/>
              <a:ext cx="1" cy="1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227" name="Rectangle 611"/>
            <p:cNvSpPr>
              <a:spLocks noChangeArrowheads="1"/>
            </p:cNvSpPr>
            <p:nvPr/>
          </p:nvSpPr>
          <p:spPr bwMode="auto">
            <a:xfrm>
              <a:off x="24" y="30"/>
              <a:ext cx="1" cy="1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228" name="Rectangle 612"/>
            <p:cNvSpPr>
              <a:spLocks noChangeArrowheads="1"/>
            </p:cNvSpPr>
            <p:nvPr/>
          </p:nvSpPr>
          <p:spPr bwMode="auto">
            <a:xfrm>
              <a:off x="24" y="30"/>
              <a:ext cx="1" cy="1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229" name="Rectangle 613"/>
            <p:cNvSpPr>
              <a:spLocks noChangeArrowheads="1"/>
            </p:cNvSpPr>
            <p:nvPr/>
          </p:nvSpPr>
          <p:spPr bwMode="auto">
            <a:xfrm>
              <a:off x="25" y="33"/>
              <a:ext cx="2" cy="1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230" name="Rectangle 614"/>
            <p:cNvSpPr>
              <a:spLocks noChangeArrowheads="1"/>
            </p:cNvSpPr>
            <p:nvPr/>
          </p:nvSpPr>
          <p:spPr bwMode="auto">
            <a:xfrm>
              <a:off x="25" y="33"/>
              <a:ext cx="2" cy="1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231" name="Rectangle 615"/>
            <p:cNvSpPr>
              <a:spLocks noChangeArrowheads="1"/>
            </p:cNvSpPr>
            <p:nvPr/>
          </p:nvSpPr>
          <p:spPr bwMode="auto">
            <a:xfrm>
              <a:off x="25" y="33"/>
              <a:ext cx="2" cy="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232" name="Rectangle 616"/>
            <p:cNvSpPr>
              <a:spLocks noChangeArrowheads="1"/>
            </p:cNvSpPr>
            <p:nvPr/>
          </p:nvSpPr>
          <p:spPr bwMode="auto">
            <a:xfrm>
              <a:off x="25" y="33"/>
              <a:ext cx="2" cy="1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233" name="Rectangle 617"/>
            <p:cNvSpPr>
              <a:spLocks noChangeArrowheads="1"/>
            </p:cNvSpPr>
            <p:nvPr/>
          </p:nvSpPr>
          <p:spPr bwMode="auto">
            <a:xfrm>
              <a:off x="27" y="33"/>
              <a:ext cx="1" cy="1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234" name="Rectangle 618"/>
            <p:cNvSpPr>
              <a:spLocks noChangeArrowheads="1"/>
            </p:cNvSpPr>
            <p:nvPr/>
          </p:nvSpPr>
          <p:spPr bwMode="auto">
            <a:xfrm>
              <a:off x="27" y="33"/>
              <a:ext cx="1" cy="1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235" name="Rectangle 619"/>
            <p:cNvSpPr>
              <a:spLocks noChangeArrowheads="1"/>
            </p:cNvSpPr>
            <p:nvPr/>
          </p:nvSpPr>
          <p:spPr bwMode="auto">
            <a:xfrm>
              <a:off x="27" y="33"/>
              <a:ext cx="1" cy="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236" name="Rectangle 620"/>
            <p:cNvSpPr>
              <a:spLocks noChangeArrowheads="1"/>
            </p:cNvSpPr>
            <p:nvPr/>
          </p:nvSpPr>
          <p:spPr bwMode="auto">
            <a:xfrm>
              <a:off x="27" y="33"/>
              <a:ext cx="1" cy="1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237" name="Rectangle 621"/>
            <p:cNvSpPr>
              <a:spLocks noChangeArrowheads="1"/>
            </p:cNvSpPr>
            <p:nvPr/>
          </p:nvSpPr>
          <p:spPr bwMode="auto">
            <a:xfrm>
              <a:off x="28" y="33"/>
              <a:ext cx="1" cy="1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238" name="Rectangle 622"/>
            <p:cNvSpPr>
              <a:spLocks noChangeArrowheads="1"/>
            </p:cNvSpPr>
            <p:nvPr/>
          </p:nvSpPr>
          <p:spPr bwMode="auto">
            <a:xfrm>
              <a:off x="28" y="33"/>
              <a:ext cx="1" cy="1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239" name="Rectangle 623"/>
            <p:cNvSpPr>
              <a:spLocks noChangeArrowheads="1"/>
            </p:cNvSpPr>
            <p:nvPr/>
          </p:nvSpPr>
          <p:spPr bwMode="auto">
            <a:xfrm>
              <a:off x="28" y="33"/>
              <a:ext cx="1" cy="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240" name="Rectangle 624"/>
            <p:cNvSpPr>
              <a:spLocks noChangeArrowheads="1"/>
            </p:cNvSpPr>
            <p:nvPr/>
          </p:nvSpPr>
          <p:spPr bwMode="auto">
            <a:xfrm>
              <a:off x="28" y="33"/>
              <a:ext cx="1" cy="1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241" name="Rectangle 625"/>
            <p:cNvSpPr>
              <a:spLocks noChangeArrowheads="1"/>
            </p:cNvSpPr>
            <p:nvPr/>
          </p:nvSpPr>
          <p:spPr bwMode="auto">
            <a:xfrm>
              <a:off x="25" y="32"/>
              <a:ext cx="2" cy="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242" name="Rectangle 626"/>
            <p:cNvSpPr>
              <a:spLocks noChangeArrowheads="1"/>
            </p:cNvSpPr>
            <p:nvPr/>
          </p:nvSpPr>
          <p:spPr bwMode="auto">
            <a:xfrm>
              <a:off x="25" y="32"/>
              <a:ext cx="2" cy="1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243" name="Rectangle 627"/>
            <p:cNvSpPr>
              <a:spLocks noChangeArrowheads="1"/>
            </p:cNvSpPr>
            <p:nvPr/>
          </p:nvSpPr>
          <p:spPr bwMode="auto">
            <a:xfrm>
              <a:off x="27" y="32"/>
              <a:ext cx="1" cy="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244" name="Rectangle 628"/>
            <p:cNvSpPr>
              <a:spLocks noChangeArrowheads="1"/>
            </p:cNvSpPr>
            <p:nvPr/>
          </p:nvSpPr>
          <p:spPr bwMode="auto">
            <a:xfrm>
              <a:off x="27" y="32"/>
              <a:ext cx="1" cy="1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245" name="Rectangle 629"/>
            <p:cNvSpPr>
              <a:spLocks noChangeArrowheads="1"/>
            </p:cNvSpPr>
            <p:nvPr/>
          </p:nvSpPr>
          <p:spPr bwMode="auto">
            <a:xfrm>
              <a:off x="28" y="32"/>
              <a:ext cx="1" cy="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246" name="Rectangle 630"/>
            <p:cNvSpPr>
              <a:spLocks noChangeArrowheads="1"/>
            </p:cNvSpPr>
            <p:nvPr/>
          </p:nvSpPr>
          <p:spPr bwMode="auto">
            <a:xfrm>
              <a:off x="28" y="32"/>
              <a:ext cx="1" cy="1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247" name="Rectangle 631"/>
            <p:cNvSpPr>
              <a:spLocks noChangeArrowheads="1"/>
            </p:cNvSpPr>
            <p:nvPr/>
          </p:nvSpPr>
          <p:spPr bwMode="auto">
            <a:xfrm>
              <a:off x="29" y="33"/>
              <a:ext cx="2" cy="1"/>
            </a:xfrm>
            <a:prstGeom prst="rect">
              <a:avLst/>
            </a:pr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248" name="Rectangle 632"/>
            <p:cNvSpPr>
              <a:spLocks noChangeArrowheads="1"/>
            </p:cNvSpPr>
            <p:nvPr/>
          </p:nvSpPr>
          <p:spPr bwMode="auto">
            <a:xfrm>
              <a:off x="29" y="33"/>
              <a:ext cx="2" cy="1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249" name="Rectangle 633"/>
            <p:cNvSpPr>
              <a:spLocks noChangeArrowheads="1"/>
            </p:cNvSpPr>
            <p:nvPr/>
          </p:nvSpPr>
          <p:spPr bwMode="auto">
            <a:xfrm>
              <a:off x="29" y="33"/>
              <a:ext cx="2" cy="1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250" name="Rectangle 634"/>
            <p:cNvSpPr>
              <a:spLocks noChangeArrowheads="1"/>
            </p:cNvSpPr>
            <p:nvPr/>
          </p:nvSpPr>
          <p:spPr bwMode="auto">
            <a:xfrm>
              <a:off x="29" y="33"/>
              <a:ext cx="2" cy="1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251" name="Rectangle 635"/>
            <p:cNvSpPr>
              <a:spLocks noChangeArrowheads="1"/>
            </p:cNvSpPr>
            <p:nvPr/>
          </p:nvSpPr>
          <p:spPr bwMode="auto">
            <a:xfrm>
              <a:off x="29" y="32"/>
              <a:ext cx="1" cy="1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252" name="Rectangle 636"/>
            <p:cNvSpPr>
              <a:spLocks noChangeArrowheads="1"/>
            </p:cNvSpPr>
            <p:nvPr/>
          </p:nvSpPr>
          <p:spPr bwMode="auto">
            <a:xfrm>
              <a:off x="29" y="32"/>
              <a:ext cx="1" cy="1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253" name="Rectangle 637"/>
            <p:cNvSpPr>
              <a:spLocks noChangeArrowheads="1"/>
            </p:cNvSpPr>
            <p:nvPr/>
          </p:nvSpPr>
          <p:spPr bwMode="auto">
            <a:xfrm>
              <a:off x="25" y="31"/>
              <a:ext cx="1" cy="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254" name="Rectangle 638"/>
            <p:cNvSpPr>
              <a:spLocks noChangeArrowheads="1"/>
            </p:cNvSpPr>
            <p:nvPr/>
          </p:nvSpPr>
          <p:spPr bwMode="auto">
            <a:xfrm>
              <a:off x="25" y="31"/>
              <a:ext cx="1" cy="1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255" name="Rectangle 639"/>
            <p:cNvSpPr>
              <a:spLocks noChangeArrowheads="1"/>
            </p:cNvSpPr>
            <p:nvPr/>
          </p:nvSpPr>
          <p:spPr bwMode="auto">
            <a:xfrm>
              <a:off x="26" y="31"/>
              <a:ext cx="2" cy="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256" name="Rectangle 640"/>
            <p:cNvSpPr>
              <a:spLocks noChangeArrowheads="1"/>
            </p:cNvSpPr>
            <p:nvPr/>
          </p:nvSpPr>
          <p:spPr bwMode="auto">
            <a:xfrm>
              <a:off x="26" y="31"/>
              <a:ext cx="2" cy="1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257" name="Rectangle 641"/>
            <p:cNvSpPr>
              <a:spLocks noChangeArrowheads="1"/>
            </p:cNvSpPr>
            <p:nvPr/>
          </p:nvSpPr>
          <p:spPr bwMode="auto">
            <a:xfrm>
              <a:off x="28" y="31"/>
              <a:ext cx="1" cy="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258" name="Rectangle 642"/>
            <p:cNvSpPr>
              <a:spLocks noChangeArrowheads="1"/>
            </p:cNvSpPr>
            <p:nvPr/>
          </p:nvSpPr>
          <p:spPr bwMode="auto">
            <a:xfrm>
              <a:off x="28" y="31"/>
              <a:ext cx="1" cy="1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259" name="Rectangle 643"/>
            <p:cNvSpPr>
              <a:spLocks noChangeArrowheads="1"/>
            </p:cNvSpPr>
            <p:nvPr/>
          </p:nvSpPr>
          <p:spPr bwMode="auto">
            <a:xfrm>
              <a:off x="29" y="31"/>
              <a:ext cx="1" cy="1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260" name="Rectangle 644"/>
            <p:cNvSpPr>
              <a:spLocks noChangeArrowheads="1"/>
            </p:cNvSpPr>
            <p:nvPr/>
          </p:nvSpPr>
          <p:spPr bwMode="auto">
            <a:xfrm>
              <a:off x="29" y="31"/>
              <a:ext cx="1" cy="1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261" name="Rectangle 645"/>
            <p:cNvSpPr>
              <a:spLocks noChangeArrowheads="1"/>
            </p:cNvSpPr>
            <p:nvPr/>
          </p:nvSpPr>
          <p:spPr bwMode="auto">
            <a:xfrm>
              <a:off x="25" y="31"/>
              <a:ext cx="1" cy="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262" name="Rectangle 646"/>
            <p:cNvSpPr>
              <a:spLocks noChangeArrowheads="1"/>
            </p:cNvSpPr>
            <p:nvPr/>
          </p:nvSpPr>
          <p:spPr bwMode="auto">
            <a:xfrm>
              <a:off x="25" y="31"/>
              <a:ext cx="1" cy="1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263" name="Rectangle 647"/>
            <p:cNvSpPr>
              <a:spLocks noChangeArrowheads="1"/>
            </p:cNvSpPr>
            <p:nvPr/>
          </p:nvSpPr>
          <p:spPr bwMode="auto">
            <a:xfrm>
              <a:off x="26" y="31"/>
              <a:ext cx="2" cy="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264" name="Rectangle 648"/>
            <p:cNvSpPr>
              <a:spLocks noChangeArrowheads="1"/>
            </p:cNvSpPr>
            <p:nvPr/>
          </p:nvSpPr>
          <p:spPr bwMode="auto">
            <a:xfrm>
              <a:off x="26" y="31"/>
              <a:ext cx="2" cy="1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265" name="Rectangle 649"/>
            <p:cNvSpPr>
              <a:spLocks noChangeArrowheads="1"/>
            </p:cNvSpPr>
            <p:nvPr/>
          </p:nvSpPr>
          <p:spPr bwMode="auto">
            <a:xfrm>
              <a:off x="28" y="31"/>
              <a:ext cx="1" cy="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266" name="Rectangle 650"/>
            <p:cNvSpPr>
              <a:spLocks noChangeArrowheads="1"/>
            </p:cNvSpPr>
            <p:nvPr/>
          </p:nvSpPr>
          <p:spPr bwMode="auto">
            <a:xfrm>
              <a:off x="28" y="31"/>
              <a:ext cx="1" cy="1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267" name="Rectangle 651"/>
            <p:cNvSpPr>
              <a:spLocks noChangeArrowheads="1"/>
            </p:cNvSpPr>
            <p:nvPr/>
          </p:nvSpPr>
          <p:spPr bwMode="auto">
            <a:xfrm>
              <a:off x="29" y="31"/>
              <a:ext cx="1" cy="1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268" name="Rectangle 652"/>
            <p:cNvSpPr>
              <a:spLocks noChangeArrowheads="1"/>
            </p:cNvSpPr>
            <p:nvPr/>
          </p:nvSpPr>
          <p:spPr bwMode="auto">
            <a:xfrm>
              <a:off x="29" y="31"/>
              <a:ext cx="1" cy="1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269" name="Rectangle 653"/>
            <p:cNvSpPr>
              <a:spLocks noChangeArrowheads="1"/>
            </p:cNvSpPr>
            <p:nvPr/>
          </p:nvSpPr>
          <p:spPr bwMode="auto">
            <a:xfrm>
              <a:off x="25" y="30"/>
              <a:ext cx="1" cy="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270" name="Rectangle 654"/>
            <p:cNvSpPr>
              <a:spLocks noChangeArrowheads="1"/>
            </p:cNvSpPr>
            <p:nvPr/>
          </p:nvSpPr>
          <p:spPr bwMode="auto">
            <a:xfrm>
              <a:off x="25" y="30"/>
              <a:ext cx="1" cy="1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271" name="Rectangle 655"/>
            <p:cNvSpPr>
              <a:spLocks noChangeArrowheads="1"/>
            </p:cNvSpPr>
            <p:nvPr/>
          </p:nvSpPr>
          <p:spPr bwMode="auto">
            <a:xfrm>
              <a:off x="26" y="30"/>
              <a:ext cx="2" cy="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272" name="Rectangle 656"/>
            <p:cNvSpPr>
              <a:spLocks noChangeArrowheads="1"/>
            </p:cNvSpPr>
            <p:nvPr/>
          </p:nvSpPr>
          <p:spPr bwMode="auto">
            <a:xfrm>
              <a:off x="26" y="30"/>
              <a:ext cx="2" cy="1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273" name="Rectangle 657"/>
            <p:cNvSpPr>
              <a:spLocks noChangeArrowheads="1"/>
            </p:cNvSpPr>
            <p:nvPr/>
          </p:nvSpPr>
          <p:spPr bwMode="auto">
            <a:xfrm>
              <a:off x="28" y="30"/>
              <a:ext cx="1" cy="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274" name="Rectangle 658"/>
            <p:cNvSpPr>
              <a:spLocks noChangeArrowheads="1"/>
            </p:cNvSpPr>
            <p:nvPr/>
          </p:nvSpPr>
          <p:spPr bwMode="auto">
            <a:xfrm>
              <a:off x="28" y="30"/>
              <a:ext cx="1" cy="1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275" name="Rectangle 659"/>
            <p:cNvSpPr>
              <a:spLocks noChangeArrowheads="1"/>
            </p:cNvSpPr>
            <p:nvPr/>
          </p:nvSpPr>
          <p:spPr bwMode="auto">
            <a:xfrm>
              <a:off x="29" y="30"/>
              <a:ext cx="1" cy="1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276" name="Rectangle 660"/>
            <p:cNvSpPr>
              <a:spLocks noChangeArrowheads="1"/>
            </p:cNvSpPr>
            <p:nvPr/>
          </p:nvSpPr>
          <p:spPr bwMode="auto">
            <a:xfrm>
              <a:off x="29" y="30"/>
              <a:ext cx="1" cy="1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277" name="Rectangle 661"/>
            <p:cNvSpPr>
              <a:spLocks noChangeArrowheads="1"/>
            </p:cNvSpPr>
            <p:nvPr/>
          </p:nvSpPr>
          <p:spPr bwMode="auto">
            <a:xfrm>
              <a:off x="25" y="30"/>
              <a:ext cx="2" cy="1"/>
            </a:xfrm>
            <a:prstGeom prst="rect">
              <a:avLst/>
            </a:pr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278" name="Rectangle 662"/>
            <p:cNvSpPr>
              <a:spLocks noChangeArrowheads="1"/>
            </p:cNvSpPr>
            <p:nvPr/>
          </p:nvSpPr>
          <p:spPr bwMode="auto">
            <a:xfrm>
              <a:off x="25" y="30"/>
              <a:ext cx="2" cy="1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279" name="Rectangle 663"/>
            <p:cNvSpPr>
              <a:spLocks noChangeArrowheads="1"/>
            </p:cNvSpPr>
            <p:nvPr/>
          </p:nvSpPr>
          <p:spPr bwMode="auto">
            <a:xfrm>
              <a:off x="25" y="30"/>
              <a:ext cx="2" cy="1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280" name="Rectangle 664"/>
            <p:cNvSpPr>
              <a:spLocks noChangeArrowheads="1"/>
            </p:cNvSpPr>
            <p:nvPr/>
          </p:nvSpPr>
          <p:spPr bwMode="auto">
            <a:xfrm>
              <a:off x="25" y="30"/>
              <a:ext cx="2" cy="1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281" name="Rectangle 665"/>
            <p:cNvSpPr>
              <a:spLocks noChangeArrowheads="1"/>
            </p:cNvSpPr>
            <p:nvPr/>
          </p:nvSpPr>
          <p:spPr bwMode="auto">
            <a:xfrm>
              <a:off x="27" y="30"/>
              <a:ext cx="1" cy="1"/>
            </a:xfrm>
            <a:prstGeom prst="rect">
              <a:avLst/>
            </a:pr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282" name="Rectangle 666"/>
            <p:cNvSpPr>
              <a:spLocks noChangeArrowheads="1"/>
            </p:cNvSpPr>
            <p:nvPr/>
          </p:nvSpPr>
          <p:spPr bwMode="auto">
            <a:xfrm>
              <a:off x="27" y="30"/>
              <a:ext cx="1" cy="1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283" name="Rectangle 667"/>
            <p:cNvSpPr>
              <a:spLocks noChangeArrowheads="1"/>
            </p:cNvSpPr>
            <p:nvPr/>
          </p:nvSpPr>
          <p:spPr bwMode="auto">
            <a:xfrm>
              <a:off x="27" y="30"/>
              <a:ext cx="1" cy="1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284" name="Rectangle 668"/>
            <p:cNvSpPr>
              <a:spLocks noChangeArrowheads="1"/>
            </p:cNvSpPr>
            <p:nvPr/>
          </p:nvSpPr>
          <p:spPr bwMode="auto">
            <a:xfrm>
              <a:off x="27" y="30"/>
              <a:ext cx="1" cy="1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285" name="Rectangle 669"/>
            <p:cNvSpPr>
              <a:spLocks noChangeArrowheads="1"/>
            </p:cNvSpPr>
            <p:nvPr/>
          </p:nvSpPr>
          <p:spPr bwMode="auto">
            <a:xfrm>
              <a:off x="28" y="30"/>
              <a:ext cx="1" cy="1"/>
            </a:xfrm>
            <a:prstGeom prst="rect">
              <a:avLst/>
            </a:pr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286" name="Rectangle 670"/>
            <p:cNvSpPr>
              <a:spLocks noChangeArrowheads="1"/>
            </p:cNvSpPr>
            <p:nvPr/>
          </p:nvSpPr>
          <p:spPr bwMode="auto">
            <a:xfrm>
              <a:off x="28" y="30"/>
              <a:ext cx="1" cy="1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287" name="Rectangle 671"/>
            <p:cNvSpPr>
              <a:spLocks noChangeArrowheads="1"/>
            </p:cNvSpPr>
            <p:nvPr/>
          </p:nvSpPr>
          <p:spPr bwMode="auto">
            <a:xfrm>
              <a:off x="28" y="30"/>
              <a:ext cx="1" cy="1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sp>
          <p:nvSpPr>
            <p:cNvPr id="3288" name="Rectangle 672"/>
            <p:cNvSpPr>
              <a:spLocks noChangeArrowheads="1"/>
            </p:cNvSpPr>
            <p:nvPr/>
          </p:nvSpPr>
          <p:spPr bwMode="auto">
            <a:xfrm>
              <a:off x="28" y="30"/>
              <a:ext cx="1" cy="1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</p:grpSp>
      <p:sp>
        <p:nvSpPr>
          <p:cNvPr id="2639" name="テキスト ボックス 2638"/>
          <p:cNvSpPr txBox="1"/>
          <p:nvPr/>
        </p:nvSpPr>
        <p:spPr>
          <a:xfrm>
            <a:off x="1631380" y="36921"/>
            <a:ext cx="4631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【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広瀬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TECS</a:t>
            </a: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　システム構成と課題</a:t>
            </a: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】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5294" name="正方形/長方形 5293"/>
          <p:cNvSpPr/>
          <p:nvPr/>
        </p:nvSpPr>
        <p:spPr>
          <a:xfrm>
            <a:off x="3914098" y="4327502"/>
            <a:ext cx="4281097" cy="30850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コントローラ（制御機器）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59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台</a:t>
            </a:r>
          </a:p>
        </p:txBody>
      </p:sp>
      <p:sp>
        <p:nvSpPr>
          <p:cNvPr id="3501" name="正方形/長方形 3500"/>
          <p:cNvSpPr/>
          <p:nvPr/>
        </p:nvSpPr>
        <p:spPr>
          <a:xfrm>
            <a:off x="4618115" y="5894180"/>
            <a:ext cx="2873060" cy="30850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各設備</a:t>
            </a:r>
          </a:p>
        </p:txBody>
      </p:sp>
      <p:sp>
        <p:nvSpPr>
          <p:cNvPr id="3773" name="正方形/長方形 3772"/>
          <p:cNvSpPr/>
          <p:nvPr/>
        </p:nvSpPr>
        <p:spPr>
          <a:xfrm>
            <a:off x="4027086" y="2327235"/>
            <a:ext cx="2847339" cy="31420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LST(Local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  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Station)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　</a:t>
            </a:r>
          </a:p>
        </p:txBody>
      </p:sp>
      <p:sp>
        <p:nvSpPr>
          <p:cNvPr id="5221" name="正方形/長方形 5220"/>
          <p:cNvSpPr/>
          <p:nvPr/>
        </p:nvSpPr>
        <p:spPr>
          <a:xfrm>
            <a:off x="3336993" y="735851"/>
            <a:ext cx="1227262" cy="80555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ホスト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１台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2008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年製</a:t>
            </a:r>
          </a:p>
        </p:txBody>
      </p:sp>
      <p:sp>
        <p:nvSpPr>
          <p:cNvPr id="5277" name="正方形/長方形 5276"/>
          <p:cNvSpPr/>
          <p:nvPr/>
        </p:nvSpPr>
        <p:spPr>
          <a:xfrm>
            <a:off x="7393155" y="889199"/>
            <a:ext cx="1790077" cy="116340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監視端末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施設４台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/>
            </a:r>
            <a:b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</a:b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製造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6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台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2009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・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12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年製</a:t>
            </a:r>
          </a:p>
        </p:txBody>
      </p:sp>
      <p:graphicFrame>
        <p:nvGraphicFramePr>
          <p:cNvPr id="5" name="オブジェクト 4"/>
          <p:cNvGraphicFramePr>
            <a:graphicFrameLocks noChangeAspect="1"/>
          </p:cNvGraphicFramePr>
          <p:nvPr>
            <p:extLst/>
          </p:nvPr>
        </p:nvGraphicFramePr>
        <p:xfrm>
          <a:off x="1985625" y="2854058"/>
          <a:ext cx="631036" cy="631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Visio" r:id="rId5" imgW="3266998" imgH="3267013" progId="Visio.Drawing.11">
                  <p:embed/>
                </p:oleObj>
              </mc:Choice>
              <mc:Fallback>
                <p:oleObj name="Visio" r:id="rId5" imgW="3266998" imgH="3267013" progId="Visio.Drawing.11">
                  <p:embed/>
                  <p:pic>
                    <p:nvPicPr>
                      <p:cNvPr id="5" name="オブジェクト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5625" y="2854058"/>
                        <a:ext cx="631036" cy="631036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12" name="正方形/長方形 2611"/>
          <p:cNvSpPr/>
          <p:nvPr/>
        </p:nvSpPr>
        <p:spPr>
          <a:xfrm>
            <a:off x="7925154" y="2614342"/>
            <a:ext cx="2700620" cy="29630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２台　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1999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・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2012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年製</a:t>
            </a:r>
          </a:p>
        </p:txBody>
      </p:sp>
      <p:sp>
        <p:nvSpPr>
          <p:cNvPr id="2613" name="正方形/長方形 2612"/>
          <p:cNvSpPr/>
          <p:nvPr/>
        </p:nvSpPr>
        <p:spPr>
          <a:xfrm>
            <a:off x="7032401" y="3392437"/>
            <a:ext cx="2443784" cy="23419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10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台　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2009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～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13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年製</a:t>
            </a:r>
          </a:p>
        </p:txBody>
      </p:sp>
      <p:sp>
        <p:nvSpPr>
          <p:cNvPr id="2614" name="正方形/長方形 2613"/>
          <p:cNvSpPr/>
          <p:nvPr/>
        </p:nvSpPr>
        <p:spPr>
          <a:xfrm>
            <a:off x="2706047" y="3339533"/>
            <a:ext cx="2237826" cy="231143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３台　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2010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・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12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年製</a:t>
            </a:r>
          </a:p>
        </p:txBody>
      </p:sp>
      <p:sp>
        <p:nvSpPr>
          <p:cNvPr id="9" name="角丸四角形 8"/>
          <p:cNvSpPr/>
          <p:nvPr/>
        </p:nvSpPr>
        <p:spPr>
          <a:xfrm>
            <a:off x="1631380" y="618979"/>
            <a:ext cx="8994394" cy="3202939"/>
          </a:xfrm>
          <a:prstGeom prst="roundRect">
            <a:avLst>
              <a:gd name="adj" fmla="val 349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812927" y="506441"/>
            <a:ext cx="2652508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TECS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独自仕様で構成</a:t>
            </a:r>
          </a:p>
        </p:txBody>
      </p:sp>
      <p:sp>
        <p:nvSpPr>
          <p:cNvPr id="1966" name="テキスト ボックス 1965"/>
          <p:cNvSpPr txBox="1"/>
          <p:nvPr/>
        </p:nvSpPr>
        <p:spPr>
          <a:xfrm>
            <a:off x="4218779" y="1871588"/>
            <a:ext cx="1166268" cy="338554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①通信</a:t>
            </a:r>
          </a:p>
        </p:txBody>
      </p:sp>
      <p:sp>
        <p:nvSpPr>
          <p:cNvPr id="10" name="動作設定ボタン: 進む/次へ 9">
            <a:hlinkClick r:id="rId7" action="ppaction://hlinksldjump" highlightClick="1"/>
          </p:cNvPr>
          <p:cNvSpPr/>
          <p:nvPr/>
        </p:nvSpPr>
        <p:spPr>
          <a:xfrm>
            <a:off x="5055899" y="1914234"/>
            <a:ext cx="254745" cy="270220"/>
          </a:xfrm>
          <a:prstGeom prst="actionButtonForwardNex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969" name="テキスト ボックス 1968"/>
          <p:cNvSpPr txBox="1"/>
          <p:nvPr/>
        </p:nvSpPr>
        <p:spPr>
          <a:xfrm>
            <a:off x="1771170" y="2432865"/>
            <a:ext cx="1587403" cy="338554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②コントローラ</a:t>
            </a:r>
          </a:p>
        </p:txBody>
      </p:sp>
      <p:sp>
        <p:nvSpPr>
          <p:cNvPr id="1970" name="動作設定ボタン: 進む/次へ 1969">
            <a:hlinkClick r:id="rId8" action="ppaction://hlinksldjump" highlightClick="1"/>
          </p:cNvPr>
          <p:cNvSpPr/>
          <p:nvPr/>
        </p:nvSpPr>
        <p:spPr>
          <a:xfrm>
            <a:off x="3030330" y="2475511"/>
            <a:ext cx="254745" cy="270220"/>
          </a:xfrm>
          <a:prstGeom prst="actionButtonForwardNex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971" name="テキスト ボックス 1970"/>
          <p:cNvSpPr txBox="1"/>
          <p:nvPr/>
        </p:nvSpPr>
        <p:spPr>
          <a:xfrm>
            <a:off x="2207395" y="1631545"/>
            <a:ext cx="1472147" cy="338554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③監視ソフト</a:t>
            </a:r>
          </a:p>
        </p:txBody>
      </p:sp>
      <p:sp>
        <p:nvSpPr>
          <p:cNvPr id="1972" name="動作設定ボタン: 進む/次へ 1971">
            <a:hlinkClick r:id="rId9" action="ppaction://hlinksldjump" highlightClick="1"/>
          </p:cNvPr>
          <p:cNvSpPr/>
          <p:nvPr/>
        </p:nvSpPr>
        <p:spPr>
          <a:xfrm>
            <a:off x="3382147" y="1674191"/>
            <a:ext cx="254745" cy="270220"/>
          </a:xfrm>
          <a:prstGeom prst="actionButtonForwardNex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974" name="角丸四角形 1973"/>
          <p:cNvSpPr/>
          <p:nvPr/>
        </p:nvSpPr>
        <p:spPr>
          <a:xfrm>
            <a:off x="1631380" y="3837023"/>
            <a:ext cx="8994394" cy="1816102"/>
          </a:xfrm>
          <a:prstGeom prst="roundRect">
            <a:avLst>
              <a:gd name="adj" fmla="val 349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975" name="テキスト ボックス 1974"/>
          <p:cNvSpPr txBox="1"/>
          <p:nvPr/>
        </p:nvSpPr>
        <p:spPr>
          <a:xfrm>
            <a:off x="3774181" y="5332985"/>
            <a:ext cx="4851669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生産終了の機種・旧通信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(ME-NET)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で構成</a:t>
            </a:r>
          </a:p>
        </p:txBody>
      </p:sp>
      <p:sp>
        <p:nvSpPr>
          <p:cNvPr id="1964" name="テキスト ボックス 1963"/>
          <p:cNvSpPr txBox="1"/>
          <p:nvPr/>
        </p:nvSpPr>
        <p:spPr>
          <a:xfrm>
            <a:off x="11183704" y="59748"/>
            <a:ext cx="986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補</a:t>
            </a:r>
            <a:r>
              <a:rPr kumimoji="1" lang="en-US" altLang="ja-JP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)1/3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965" name="コンテンツ プレースホルダー 2"/>
          <p:cNvSpPr txBox="1">
            <a:spLocks/>
          </p:cNvSpPr>
          <p:nvPr/>
        </p:nvSpPr>
        <p:spPr>
          <a:xfrm>
            <a:off x="7230761" y="77274"/>
            <a:ext cx="3457693" cy="351918"/>
          </a:xfrm>
          <a:prstGeom prst="roundRect">
            <a:avLst/>
          </a:prstGeom>
          <a:solidFill>
            <a:srgbClr val="FF0000"/>
          </a:solidFill>
        </p:spPr>
        <p:txBody>
          <a:bodyPr vert="horz" lIns="91440" tIns="0" rIns="91440" bIns="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【</a:t>
            </a:r>
            <a:r>
              <a:rPr kumimoji="1" lang="ja-JP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課題</a:t>
            </a:r>
            <a:r>
              <a:rPr kumimoji="1" lang="en-US" altLang="ja-JP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】</a:t>
            </a:r>
            <a:r>
              <a:rPr kumimoji="1" lang="ja-JP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技術的な課題解決</a:t>
            </a:r>
            <a:endParaRPr kumimoji="1" lang="ja-JP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967" name="動作設定ボタン: ホーム 1966">
            <a:hlinkClick r:id="rId10" action="ppaction://hlinksldjump" highlightClick="1"/>
          </p:cNvPr>
          <p:cNvSpPr/>
          <p:nvPr/>
        </p:nvSpPr>
        <p:spPr bwMode="auto">
          <a:xfrm>
            <a:off x="10701206" y="59797"/>
            <a:ext cx="393423" cy="342106"/>
          </a:xfrm>
          <a:prstGeom prst="actionButtonHome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987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/>
          <p:cNvGraphicFramePr>
            <a:graphicFrameLocks noGrp="1"/>
          </p:cNvGraphicFramePr>
          <p:nvPr>
            <p:extLst/>
          </p:nvPr>
        </p:nvGraphicFramePr>
        <p:xfrm>
          <a:off x="1776497" y="1012089"/>
          <a:ext cx="4475554" cy="5283050"/>
        </p:xfrm>
        <a:graphic>
          <a:graphicData uri="http://schemas.openxmlformats.org/drawingml/2006/table">
            <a:tbl>
              <a:tblPr/>
              <a:tblGrid>
                <a:gridCol w="658080">
                  <a:extLst>
                    <a:ext uri="{9D8B030D-6E8A-4147-A177-3AD203B41FA5}">
                      <a16:colId xmlns:a16="http://schemas.microsoft.com/office/drawing/2014/main" val="1420936547"/>
                    </a:ext>
                  </a:extLst>
                </a:gridCol>
                <a:gridCol w="1051100">
                  <a:extLst>
                    <a:ext uri="{9D8B030D-6E8A-4147-A177-3AD203B41FA5}">
                      <a16:colId xmlns:a16="http://schemas.microsoft.com/office/drawing/2014/main" val="2199168744"/>
                    </a:ext>
                  </a:extLst>
                </a:gridCol>
                <a:gridCol w="1450214">
                  <a:extLst>
                    <a:ext uri="{9D8B030D-6E8A-4147-A177-3AD203B41FA5}">
                      <a16:colId xmlns:a16="http://schemas.microsoft.com/office/drawing/2014/main" val="3533574310"/>
                    </a:ext>
                  </a:extLst>
                </a:gridCol>
                <a:gridCol w="658080">
                  <a:extLst>
                    <a:ext uri="{9D8B030D-6E8A-4147-A177-3AD203B41FA5}">
                      <a16:colId xmlns:a16="http://schemas.microsoft.com/office/drawing/2014/main" val="3272752995"/>
                    </a:ext>
                  </a:extLst>
                </a:gridCol>
                <a:gridCol w="658080">
                  <a:extLst>
                    <a:ext uri="{9D8B030D-6E8A-4147-A177-3AD203B41FA5}">
                      <a16:colId xmlns:a16="http://schemas.microsoft.com/office/drawing/2014/main" val="251777842"/>
                    </a:ext>
                  </a:extLst>
                </a:gridCol>
              </a:tblGrid>
              <a:tr h="21132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メーカ</a:t>
                      </a:r>
                    </a:p>
                  </a:txBody>
                  <a:tcPr marL="9147" marR="9147" marT="9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型式</a:t>
                      </a:r>
                    </a:p>
                  </a:txBody>
                  <a:tcPr marL="9147" marR="9147" marT="9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生産終了</a:t>
                      </a:r>
                    </a:p>
                  </a:txBody>
                  <a:tcPr marL="9147" marR="9147" marT="9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DN</a:t>
                      </a:r>
                      <a:r>
                        <a:rPr lang="ja-JP" altLang="en-US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予備品</a:t>
                      </a:r>
                    </a:p>
                  </a:txBody>
                  <a:tcPr marL="9147" marR="9147" marT="9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CPU</a:t>
                      </a:r>
                      <a:r>
                        <a:rPr lang="ja-JP" altLang="en-US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台数</a:t>
                      </a:r>
                    </a:p>
                  </a:txBody>
                  <a:tcPr marL="9147" marR="9147" marT="9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6131071"/>
                  </a:ext>
                </a:extLst>
              </a:tr>
              <a:tr h="21132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横河</a:t>
                      </a:r>
                    </a:p>
                  </a:txBody>
                  <a:tcPr marL="9147" marR="9147" marT="9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F3SP28-3S</a:t>
                      </a:r>
                    </a:p>
                  </a:txBody>
                  <a:tcPr marL="9147" marR="9147" marT="9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2015</a:t>
                      </a:r>
                      <a:r>
                        <a:rPr lang="zh-TW" altLang="en-US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年</a:t>
                      </a:r>
                      <a:r>
                        <a:rPr lang="en-US" altLang="zh-TW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01</a:t>
                      </a:r>
                      <a:r>
                        <a:rPr lang="zh-TW" altLang="en-US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月生産終了</a:t>
                      </a:r>
                    </a:p>
                  </a:txBody>
                  <a:tcPr marL="9147" marR="9147" marT="9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×</a:t>
                      </a:r>
                    </a:p>
                  </a:txBody>
                  <a:tcPr marL="9147" marR="9147" marT="9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8</a:t>
                      </a:r>
                    </a:p>
                  </a:txBody>
                  <a:tcPr marL="9147" marR="9147" marT="9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802521"/>
                  </a:ext>
                </a:extLst>
              </a:tr>
              <a:tr h="21132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横河</a:t>
                      </a:r>
                    </a:p>
                  </a:txBody>
                  <a:tcPr marL="9147" marR="9147" marT="9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F3SP53-4S</a:t>
                      </a:r>
                    </a:p>
                  </a:txBody>
                  <a:tcPr marL="9147" marR="9147" marT="9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2015</a:t>
                      </a:r>
                      <a:r>
                        <a:rPr lang="zh-TW" altLang="en-US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年</a:t>
                      </a:r>
                      <a:r>
                        <a:rPr lang="en-US" altLang="zh-TW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01</a:t>
                      </a:r>
                      <a:r>
                        <a:rPr lang="zh-TW" altLang="en-US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月生産終了</a:t>
                      </a:r>
                    </a:p>
                  </a:txBody>
                  <a:tcPr marL="9147" marR="9147" marT="9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×</a:t>
                      </a:r>
                    </a:p>
                  </a:txBody>
                  <a:tcPr marL="9147" marR="9147" marT="9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</a:p>
                  </a:txBody>
                  <a:tcPr marL="9147" marR="9147" marT="9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9597345"/>
                  </a:ext>
                </a:extLst>
              </a:tr>
              <a:tr h="21132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横河</a:t>
                      </a:r>
                    </a:p>
                  </a:txBody>
                  <a:tcPr marL="9147" marR="9147" marT="9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F3SP71-4N</a:t>
                      </a:r>
                    </a:p>
                  </a:txBody>
                  <a:tcPr marL="9147" marR="9147" marT="9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2013</a:t>
                      </a:r>
                      <a:r>
                        <a:rPr lang="zh-TW" altLang="en-US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年</a:t>
                      </a:r>
                      <a:r>
                        <a:rPr lang="en-US" altLang="zh-TW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01</a:t>
                      </a:r>
                      <a:r>
                        <a:rPr lang="zh-TW" altLang="en-US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月生産終了</a:t>
                      </a:r>
                    </a:p>
                  </a:txBody>
                  <a:tcPr marL="9147" marR="9147" marT="9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×</a:t>
                      </a:r>
                    </a:p>
                  </a:txBody>
                  <a:tcPr marL="9147" marR="9147" marT="9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</a:p>
                  </a:txBody>
                  <a:tcPr marL="9147" marR="9147" marT="9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8801294"/>
                  </a:ext>
                </a:extLst>
              </a:tr>
              <a:tr h="21132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横河</a:t>
                      </a:r>
                    </a:p>
                  </a:txBody>
                  <a:tcPr marL="9147" marR="9147" marT="9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F3SP71-4S</a:t>
                      </a:r>
                    </a:p>
                  </a:txBody>
                  <a:tcPr marL="9147" marR="9147" marT="9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147" marR="9147" marT="9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×</a:t>
                      </a:r>
                    </a:p>
                  </a:txBody>
                  <a:tcPr marL="9147" marR="9147" marT="9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</a:p>
                  </a:txBody>
                  <a:tcPr marL="9147" marR="9147" marT="9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3639855"/>
                  </a:ext>
                </a:extLst>
              </a:tr>
              <a:tr h="21132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三菱</a:t>
                      </a:r>
                    </a:p>
                  </a:txBody>
                  <a:tcPr marL="9147" marR="9147" marT="9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Q06HCPU</a:t>
                      </a:r>
                    </a:p>
                  </a:txBody>
                  <a:tcPr marL="9147" marR="9147" marT="9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b="0" i="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2018</a:t>
                      </a:r>
                      <a:r>
                        <a:rPr lang="zh-TW" altLang="en-US" sz="1100" b="0" i="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年</a:t>
                      </a:r>
                      <a:r>
                        <a:rPr lang="en-US" altLang="zh-TW" sz="1100" b="0" i="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09</a:t>
                      </a:r>
                      <a:r>
                        <a:rPr lang="zh-TW" altLang="en-US" sz="1100" b="0" i="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月生産終了</a:t>
                      </a:r>
                    </a:p>
                  </a:txBody>
                  <a:tcPr marL="9147" marR="9147" marT="9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〇</a:t>
                      </a:r>
                    </a:p>
                  </a:txBody>
                  <a:tcPr marL="9147" marR="9147" marT="9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</a:p>
                  </a:txBody>
                  <a:tcPr marL="9147" marR="9147" marT="9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0824999"/>
                  </a:ext>
                </a:extLst>
              </a:tr>
              <a:tr h="21132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三菱</a:t>
                      </a:r>
                    </a:p>
                  </a:txBody>
                  <a:tcPr marL="9147" marR="9147" marT="9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Q03UDECPU</a:t>
                      </a:r>
                    </a:p>
                  </a:txBody>
                  <a:tcPr marL="9147" marR="9147" marT="9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147" marR="9147" marT="9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×</a:t>
                      </a:r>
                    </a:p>
                  </a:txBody>
                  <a:tcPr marL="9147" marR="9147" marT="9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</a:t>
                      </a:r>
                    </a:p>
                  </a:txBody>
                  <a:tcPr marL="9147" marR="9147" marT="9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863687"/>
                  </a:ext>
                </a:extLst>
              </a:tr>
              <a:tr h="21132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三菱</a:t>
                      </a:r>
                    </a:p>
                  </a:txBody>
                  <a:tcPr marL="9147" marR="9147" marT="9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Q02HCPU</a:t>
                      </a:r>
                    </a:p>
                  </a:txBody>
                  <a:tcPr marL="9147" marR="9147" marT="9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147" marR="9147" marT="9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×</a:t>
                      </a:r>
                    </a:p>
                  </a:txBody>
                  <a:tcPr marL="9147" marR="9147" marT="9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</a:p>
                  </a:txBody>
                  <a:tcPr marL="9147" marR="9147" marT="9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6625722"/>
                  </a:ext>
                </a:extLst>
              </a:tr>
              <a:tr h="21132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三菱</a:t>
                      </a:r>
                    </a:p>
                  </a:txBody>
                  <a:tcPr marL="9147" marR="9147" marT="9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Q02UCPU</a:t>
                      </a:r>
                    </a:p>
                  </a:txBody>
                  <a:tcPr marL="9147" marR="9147" marT="9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147" marR="9147" marT="9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×</a:t>
                      </a:r>
                    </a:p>
                  </a:txBody>
                  <a:tcPr marL="9147" marR="9147" marT="9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</a:p>
                  </a:txBody>
                  <a:tcPr marL="9147" marR="9147" marT="9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0554654"/>
                  </a:ext>
                </a:extLst>
              </a:tr>
              <a:tr h="21132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三菱</a:t>
                      </a:r>
                    </a:p>
                  </a:txBody>
                  <a:tcPr marL="9147" marR="9147" marT="9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Q01UCPU</a:t>
                      </a:r>
                    </a:p>
                  </a:txBody>
                  <a:tcPr marL="9147" marR="9147" marT="9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147" marR="9147" marT="9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×</a:t>
                      </a:r>
                    </a:p>
                  </a:txBody>
                  <a:tcPr marL="9147" marR="9147" marT="9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</a:p>
                  </a:txBody>
                  <a:tcPr marL="9147" marR="9147" marT="9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12934"/>
                  </a:ext>
                </a:extLst>
              </a:tr>
              <a:tr h="21132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三菱</a:t>
                      </a:r>
                    </a:p>
                  </a:txBody>
                  <a:tcPr marL="9147" marR="9147" marT="9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Q00UJCPU</a:t>
                      </a:r>
                    </a:p>
                  </a:txBody>
                  <a:tcPr marL="9147" marR="9147" marT="9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147" marR="9147" marT="9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〇</a:t>
                      </a:r>
                    </a:p>
                  </a:txBody>
                  <a:tcPr marL="9147" marR="9147" marT="9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</a:p>
                  </a:txBody>
                  <a:tcPr marL="9147" marR="9147" marT="9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8462270"/>
                  </a:ext>
                </a:extLst>
              </a:tr>
              <a:tr h="21132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三菱</a:t>
                      </a:r>
                    </a:p>
                  </a:txBody>
                  <a:tcPr marL="9147" marR="9147" marT="9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A3UCPU</a:t>
                      </a:r>
                    </a:p>
                  </a:txBody>
                  <a:tcPr marL="9147" marR="9147" marT="9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b="0" i="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2008</a:t>
                      </a:r>
                      <a:r>
                        <a:rPr lang="zh-TW" altLang="en-US" sz="1100" b="0" i="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年</a:t>
                      </a:r>
                      <a:r>
                        <a:rPr lang="en-US" altLang="zh-TW" sz="1100" b="0" i="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09</a:t>
                      </a:r>
                      <a:r>
                        <a:rPr lang="zh-TW" altLang="en-US" sz="1100" b="0" i="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月生産終了</a:t>
                      </a:r>
                    </a:p>
                  </a:txBody>
                  <a:tcPr marL="9147" marR="9147" marT="9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×</a:t>
                      </a:r>
                    </a:p>
                  </a:txBody>
                  <a:tcPr marL="9147" marR="9147" marT="9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</a:p>
                  </a:txBody>
                  <a:tcPr marL="9147" marR="9147" marT="9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033474"/>
                  </a:ext>
                </a:extLst>
              </a:tr>
              <a:tr h="21132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三菱</a:t>
                      </a:r>
                    </a:p>
                  </a:txBody>
                  <a:tcPr marL="9147" marR="9147" marT="9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A2USHCPU-S1</a:t>
                      </a:r>
                    </a:p>
                  </a:txBody>
                  <a:tcPr marL="9147" marR="9147" marT="9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b="0" i="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2014</a:t>
                      </a:r>
                      <a:r>
                        <a:rPr lang="zh-TW" altLang="en-US" sz="1100" b="0" i="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年</a:t>
                      </a:r>
                      <a:r>
                        <a:rPr lang="en-US" altLang="zh-TW" sz="1100" b="0" i="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09</a:t>
                      </a:r>
                      <a:r>
                        <a:rPr lang="zh-TW" altLang="en-US" sz="1100" b="0" i="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月生産終了</a:t>
                      </a:r>
                    </a:p>
                  </a:txBody>
                  <a:tcPr marL="9147" marR="9147" marT="9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〇</a:t>
                      </a:r>
                    </a:p>
                  </a:txBody>
                  <a:tcPr marL="9147" marR="9147" marT="9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6</a:t>
                      </a:r>
                    </a:p>
                  </a:txBody>
                  <a:tcPr marL="9147" marR="9147" marT="9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3117166"/>
                  </a:ext>
                </a:extLst>
              </a:tr>
              <a:tr h="21132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三菱</a:t>
                      </a:r>
                    </a:p>
                  </a:txBody>
                  <a:tcPr marL="9147" marR="9147" marT="9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A2USCPU</a:t>
                      </a:r>
                    </a:p>
                  </a:txBody>
                  <a:tcPr marL="9147" marR="9147" marT="9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2008</a:t>
                      </a:r>
                      <a:r>
                        <a:rPr lang="zh-TW" altLang="en-US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年</a:t>
                      </a:r>
                      <a:r>
                        <a:rPr lang="en-US" altLang="zh-TW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09</a:t>
                      </a:r>
                      <a:r>
                        <a:rPr lang="zh-TW" altLang="en-US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月生産終了</a:t>
                      </a:r>
                    </a:p>
                  </a:txBody>
                  <a:tcPr marL="9147" marR="9147" marT="9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〇</a:t>
                      </a:r>
                    </a:p>
                  </a:txBody>
                  <a:tcPr marL="9147" marR="9147" marT="9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</a:p>
                  </a:txBody>
                  <a:tcPr marL="9147" marR="9147" marT="9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0460107"/>
                  </a:ext>
                </a:extLst>
              </a:tr>
              <a:tr h="21132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三菱</a:t>
                      </a:r>
                    </a:p>
                  </a:txBody>
                  <a:tcPr marL="9147" marR="9147" marT="9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A2UCPU</a:t>
                      </a:r>
                    </a:p>
                  </a:txBody>
                  <a:tcPr marL="9147" marR="9147" marT="9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2006</a:t>
                      </a:r>
                      <a:r>
                        <a:rPr lang="zh-TW" altLang="en-US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年</a:t>
                      </a:r>
                      <a:r>
                        <a:rPr lang="en-US" altLang="zh-TW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09</a:t>
                      </a:r>
                      <a:r>
                        <a:rPr lang="zh-TW" altLang="en-US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月生産終了</a:t>
                      </a:r>
                    </a:p>
                  </a:txBody>
                  <a:tcPr marL="9147" marR="9147" marT="9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0" i="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×</a:t>
                      </a:r>
                    </a:p>
                  </a:txBody>
                  <a:tcPr marL="9147" marR="9147" marT="9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</a:p>
                  </a:txBody>
                  <a:tcPr marL="9147" marR="9147" marT="9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8249783"/>
                  </a:ext>
                </a:extLst>
              </a:tr>
              <a:tr h="21132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三菱</a:t>
                      </a:r>
                    </a:p>
                  </a:txBody>
                  <a:tcPr marL="9147" marR="9147" marT="9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A2SHCPU</a:t>
                      </a:r>
                    </a:p>
                  </a:txBody>
                  <a:tcPr marL="9147" marR="9147" marT="9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2014</a:t>
                      </a:r>
                      <a:r>
                        <a:rPr lang="zh-TW" altLang="en-US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年</a:t>
                      </a:r>
                      <a:r>
                        <a:rPr lang="en-US" altLang="zh-TW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09</a:t>
                      </a:r>
                      <a:r>
                        <a:rPr lang="zh-TW" altLang="en-US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月生産終了</a:t>
                      </a:r>
                    </a:p>
                  </a:txBody>
                  <a:tcPr marL="9147" marR="9147" marT="9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〇</a:t>
                      </a:r>
                    </a:p>
                  </a:txBody>
                  <a:tcPr marL="9147" marR="9147" marT="9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8</a:t>
                      </a:r>
                    </a:p>
                  </a:txBody>
                  <a:tcPr marL="9147" marR="9147" marT="9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8459297"/>
                  </a:ext>
                </a:extLst>
              </a:tr>
              <a:tr h="21132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三菱</a:t>
                      </a:r>
                    </a:p>
                  </a:txBody>
                  <a:tcPr marL="9147" marR="9147" marT="9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A2SCPU</a:t>
                      </a:r>
                    </a:p>
                  </a:txBody>
                  <a:tcPr marL="9147" marR="9147" marT="9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1998</a:t>
                      </a:r>
                      <a:r>
                        <a:rPr lang="zh-TW" altLang="en-US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年</a:t>
                      </a:r>
                      <a:r>
                        <a:rPr lang="en-US" altLang="zh-TW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09</a:t>
                      </a:r>
                      <a:r>
                        <a:rPr lang="zh-TW" altLang="en-US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月生産終了</a:t>
                      </a:r>
                    </a:p>
                  </a:txBody>
                  <a:tcPr marL="9147" marR="9147" marT="9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0" i="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×</a:t>
                      </a:r>
                    </a:p>
                  </a:txBody>
                  <a:tcPr marL="9147" marR="9147" marT="9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</a:p>
                  </a:txBody>
                  <a:tcPr marL="9147" marR="9147" marT="9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718565"/>
                  </a:ext>
                </a:extLst>
              </a:tr>
              <a:tr h="21132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三菱</a:t>
                      </a:r>
                    </a:p>
                  </a:txBody>
                  <a:tcPr marL="9147" marR="9147" marT="9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A2ACPU-S1</a:t>
                      </a:r>
                    </a:p>
                  </a:txBody>
                  <a:tcPr marL="9147" marR="9147" marT="9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2006</a:t>
                      </a:r>
                      <a:r>
                        <a:rPr lang="zh-TW" altLang="en-US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年</a:t>
                      </a:r>
                      <a:r>
                        <a:rPr lang="en-US" altLang="zh-TW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09</a:t>
                      </a:r>
                      <a:r>
                        <a:rPr lang="zh-TW" altLang="en-US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月生産終了</a:t>
                      </a:r>
                    </a:p>
                  </a:txBody>
                  <a:tcPr marL="9147" marR="9147" marT="9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0" i="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×</a:t>
                      </a:r>
                    </a:p>
                  </a:txBody>
                  <a:tcPr marL="9147" marR="9147" marT="9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</a:p>
                  </a:txBody>
                  <a:tcPr marL="9147" marR="9147" marT="9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6070130"/>
                  </a:ext>
                </a:extLst>
              </a:tr>
              <a:tr h="21132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アズビル</a:t>
                      </a:r>
                    </a:p>
                  </a:txBody>
                  <a:tcPr marL="9147" marR="9147" marT="9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PC0500</a:t>
                      </a:r>
                    </a:p>
                  </a:txBody>
                  <a:tcPr marL="9147" marR="9147" marT="9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-</a:t>
                      </a:r>
                    </a:p>
                  </a:txBody>
                  <a:tcPr marL="9147" marR="9147" marT="9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0" i="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×</a:t>
                      </a:r>
                    </a:p>
                  </a:txBody>
                  <a:tcPr marL="9147" marR="9147" marT="9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</a:p>
                  </a:txBody>
                  <a:tcPr marL="9147" marR="9147" marT="9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9454418"/>
                  </a:ext>
                </a:extLst>
              </a:tr>
              <a:tr h="21132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アズビル</a:t>
                      </a:r>
                    </a:p>
                  </a:txBody>
                  <a:tcPr marL="9147" marR="9147" marT="9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HC</a:t>
                      </a:r>
                    </a:p>
                  </a:txBody>
                  <a:tcPr marL="9147" marR="9147" marT="9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-</a:t>
                      </a:r>
                    </a:p>
                  </a:txBody>
                  <a:tcPr marL="9147" marR="9147" marT="9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×</a:t>
                      </a:r>
                    </a:p>
                  </a:txBody>
                  <a:tcPr marL="9147" marR="9147" marT="9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</a:t>
                      </a:r>
                    </a:p>
                  </a:txBody>
                  <a:tcPr marL="9147" marR="9147" marT="9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2623882"/>
                  </a:ext>
                </a:extLst>
              </a:tr>
              <a:tr h="21132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アズビル</a:t>
                      </a:r>
                    </a:p>
                  </a:txBody>
                  <a:tcPr marL="9147" marR="9147" marT="9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DOPCⅢ</a:t>
                      </a:r>
                    </a:p>
                  </a:txBody>
                  <a:tcPr marL="9147" marR="9147" marT="9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-</a:t>
                      </a:r>
                    </a:p>
                  </a:txBody>
                  <a:tcPr marL="9147" marR="9147" marT="9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×</a:t>
                      </a:r>
                    </a:p>
                  </a:txBody>
                  <a:tcPr marL="9147" marR="9147" marT="9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</a:p>
                  </a:txBody>
                  <a:tcPr marL="9147" marR="9147" marT="9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905142"/>
                  </a:ext>
                </a:extLst>
              </a:tr>
              <a:tr h="21132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シャープ</a:t>
                      </a:r>
                    </a:p>
                  </a:txBody>
                  <a:tcPr marL="9147" marR="9147" marT="9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JW-21ME</a:t>
                      </a:r>
                    </a:p>
                  </a:txBody>
                  <a:tcPr marL="9147" marR="9147" marT="9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147" marR="9147" marT="9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×</a:t>
                      </a:r>
                    </a:p>
                  </a:txBody>
                  <a:tcPr marL="9147" marR="9147" marT="9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</a:t>
                      </a:r>
                    </a:p>
                  </a:txBody>
                  <a:tcPr marL="9147" marR="9147" marT="9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2497539"/>
                  </a:ext>
                </a:extLst>
              </a:tr>
              <a:tr h="21132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シャープ</a:t>
                      </a:r>
                    </a:p>
                  </a:txBody>
                  <a:tcPr marL="9147" marR="9147" marT="9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JW-70CUH</a:t>
                      </a:r>
                    </a:p>
                  </a:txBody>
                  <a:tcPr marL="9147" marR="9147" marT="9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</a:t>
                      </a:r>
                    </a:p>
                  </a:txBody>
                  <a:tcPr marL="9147" marR="9147" marT="9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×</a:t>
                      </a:r>
                    </a:p>
                  </a:txBody>
                  <a:tcPr marL="9147" marR="9147" marT="9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5</a:t>
                      </a:r>
                    </a:p>
                  </a:txBody>
                  <a:tcPr marL="9147" marR="9147" marT="9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2580243"/>
                  </a:ext>
                </a:extLst>
              </a:tr>
              <a:tr h="21132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シャープ</a:t>
                      </a:r>
                    </a:p>
                  </a:txBody>
                  <a:tcPr marL="9147" marR="9147" marT="9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JW-22CUH</a:t>
                      </a:r>
                    </a:p>
                  </a:txBody>
                  <a:tcPr marL="9147" marR="9147" marT="9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2015</a:t>
                      </a:r>
                      <a:r>
                        <a:rPr lang="zh-TW" altLang="en-US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年</a:t>
                      </a:r>
                      <a:r>
                        <a:rPr lang="en-US" altLang="zh-TW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09</a:t>
                      </a:r>
                      <a:r>
                        <a:rPr lang="zh-TW" altLang="en-US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月生産終了</a:t>
                      </a:r>
                    </a:p>
                  </a:txBody>
                  <a:tcPr marL="9147" marR="9147" marT="9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×</a:t>
                      </a:r>
                    </a:p>
                  </a:txBody>
                  <a:tcPr marL="9147" marR="9147" marT="9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</a:p>
                  </a:txBody>
                  <a:tcPr marL="9147" marR="9147" marT="9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7729927"/>
                  </a:ext>
                </a:extLst>
              </a:tr>
              <a:tr h="211322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シャープ</a:t>
                      </a:r>
                    </a:p>
                  </a:txBody>
                  <a:tcPr marL="9147" marR="9147" marT="9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JW-21MA</a:t>
                      </a:r>
                    </a:p>
                  </a:txBody>
                  <a:tcPr marL="9147" marR="9147" marT="9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2015</a:t>
                      </a:r>
                      <a:r>
                        <a:rPr lang="zh-TW" altLang="en-US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年</a:t>
                      </a:r>
                      <a:r>
                        <a:rPr lang="en-US" altLang="zh-TW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09</a:t>
                      </a:r>
                      <a:r>
                        <a:rPr lang="zh-TW" altLang="en-US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月生産終了</a:t>
                      </a:r>
                    </a:p>
                  </a:txBody>
                  <a:tcPr marL="9147" marR="9147" marT="9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0" i="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×</a:t>
                      </a:r>
                    </a:p>
                  </a:txBody>
                  <a:tcPr marL="9147" marR="9147" marT="9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</a:p>
                  </a:txBody>
                  <a:tcPr marL="9147" marR="9147" marT="914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8041340"/>
                  </a:ext>
                </a:extLst>
              </a:tr>
            </a:tbl>
          </a:graphicData>
        </a:graphic>
      </p:graphicFrame>
      <p:pic>
        <p:nvPicPr>
          <p:cNvPr id="9" name="図 8"/>
          <p:cNvPicPr>
            <a:picLocks noChangeAspect="1"/>
          </p:cNvPicPr>
          <p:nvPr/>
        </p:nvPicPr>
        <p:blipFill rotWithShape="1">
          <a:blip r:embed="rId3"/>
          <a:srcRect l="23614" r="22575"/>
          <a:stretch/>
        </p:blipFill>
        <p:spPr>
          <a:xfrm>
            <a:off x="6543676" y="1012089"/>
            <a:ext cx="1685925" cy="188319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0" name="図 9"/>
          <p:cNvPicPr>
            <a:picLocks noChangeAspect="1"/>
          </p:cNvPicPr>
          <p:nvPr/>
        </p:nvPicPr>
        <p:blipFill rotWithShape="1">
          <a:blip r:embed="rId4"/>
          <a:srcRect l="16436" r="15050"/>
          <a:stretch/>
        </p:blipFill>
        <p:spPr>
          <a:xfrm>
            <a:off x="8341836" y="1012089"/>
            <a:ext cx="2146776" cy="188584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1" name="タイトル 1"/>
          <p:cNvSpPr>
            <a:spLocks noGrp="1"/>
          </p:cNvSpPr>
          <p:nvPr>
            <p:ph type="title"/>
          </p:nvPr>
        </p:nvSpPr>
        <p:spPr>
          <a:xfrm>
            <a:off x="1703388" y="115889"/>
            <a:ext cx="8785225" cy="371475"/>
          </a:xfrm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広瀬</a:t>
            </a:r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TECS</a:t>
            </a:r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機器課題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前提）現場熟知したメンバーがいる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2022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年度迄に策を講ずる</a:t>
            </a:r>
          </a:p>
        </p:txBody>
      </p:sp>
      <p:sp>
        <p:nvSpPr>
          <p:cNvPr id="12" name="タイトル 1"/>
          <p:cNvSpPr txBox="1">
            <a:spLocks/>
          </p:cNvSpPr>
          <p:nvPr/>
        </p:nvSpPr>
        <p:spPr bwMode="auto">
          <a:xfrm>
            <a:off x="1703388" y="640615"/>
            <a:ext cx="3643313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rPr>
              <a:t>１、</a:t>
            </a:r>
            <a:r>
              <a:rPr kumimoji="1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rPr>
              <a:t>TECS PLC</a:t>
            </a:r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rPr>
              <a:t>機種情報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j-cs"/>
            </a:endParaRPr>
          </a:p>
        </p:txBody>
      </p:sp>
      <p:sp>
        <p:nvSpPr>
          <p:cNvPr id="13" name="タイトル 1"/>
          <p:cNvSpPr txBox="1">
            <a:spLocks/>
          </p:cNvSpPr>
          <p:nvPr/>
        </p:nvSpPr>
        <p:spPr bwMode="auto">
          <a:xfrm>
            <a:off x="6543676" y="2984642"/>
            <a:ext cx="3944937" cy="371475"/>
          </a:xfrm>
          <a:prstGeom prst="round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rPr>
              <a:t>DN</a:t>
            </a:r>
            <a:r>
              <a:rPr kumimoji="1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rPr>
              <a:t>確保分僅か⇒トヨタとの保守連携要</a:t>
            </a:r>
            <a:endParaRPr kumimoji="1" lang="ja-JP" alt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j-cs"/>
            </a:endParaRPr>
          </a:p>
        </p:txBody>
      </p:sp>
      <p:sp>
        <p:nvSpPr>
          <p:cNvPr id="14" name="タイトル 1"/>
          <p:cNvSpPr txBox="1">
            <a:spLocks/>
          </p:cNvSpPr>
          <p:nvPr/>
        </p:nvSpPr>
        <p:spPr bwMode="auto">
          <a:xfrm>
            <a:off x="6543676" y="5856456"/>
            <a:ext cx="3944937" cy="545243"/>
          </a:xfrm>
          <a:prstGeom prst="round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rPr>
              <a:t>ME-NET 24</a:t>
            </a:r>
            <a:r>
              <a:rPr kumimoji="1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rPr>
              <a:t>台⇒要</a:t>
            </a:r>
            <a:r>
              <a:rPr kumimoji="1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rPr>
              <a:t>Ethernet</a:t>
            </a:r>
            <a:r>
              <a:rPr kumimoji="1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rPr>
              <a:t>化</a:t>
            </a:r>
            <a:endParaRPr kumimoji="1" lang="en-US" altLang="ja-JP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j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rPr>
              <a:t>既存</a:t>
            </a:r>
            <a:r>
              <a:rPr kumimoji="1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rPr>
              <a:t>Ethernet 35</a:t>
            </a:r>
            <a:r>
              <a:rPr kumimoji="1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rPr>
              <a:t>台</a:t>
            </a:r>
            <a:endParaRPr kumimoji="1" lang="ja-JP" alt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j-cs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8677273" y="3517111"/>
            <a:ext cx="1836739" cy="231804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国内において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ME-NET 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というコントローラネットワークが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1990 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年に公開され，自動車関連業界を中心としてかなり多く導入されましたが、参加するメーカーや機器が広がらず本当の意味での標準にはなりませんでした</a:t>
            </a: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0174" y="3405549"/>
            <a:ext cx="2108198" cy="2429611"/>
          </a:xfrm>
          <a:prstGeom prst="rect">
            <a:avLst/>
          </a:prstGeom>
        </p:spPr>
      </p:pic>
      <p:sp>
        <p:nvSpPr>
          <p:cNvPr id="21" name="タイトル 1"/>
          <p:cNvSpPr txBox="1">
            <a:spLocks/>
          </p:cNvSpPr>
          <p:nvPr/>
        </p:nvSpPr>
        <p:spPr bwMode="auto">
          <a:xfrm>
            <a:off x="6407944" y="651289"/>
            <a:ext cx="3643313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rPr>
              <a:t>２、現行機種の延命難易度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j-cs"/>
            </a:endParaRPr>
          </a:p>
        </p:txBody>
      </p:sp>
      <p:sp>
        <p:nvSpPr>
          <p:cNvPr id="22" name="タイトル 1"/>
          <p:cNvSpPr txBox="1">
            <a:spLocks/>
          </p:cNvSpPr>
          <p:nvPr/>
        </p:nvSpPr>
        <p:spPr bwMode="auto">
          <a:xfrm>
            <a:off x="1776497" y="6433321"/>
            <a:ext cx="8801014" cy="371475"/>
          </a:xfrm>
          <a:prstGeom prst="round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rPr>
              <a:t>生産終了機種 多い ＋ 旧通信方式への対応不可　⇒　事後修理による延命は技術的に困難</a:t>
            </a:r>
            <a:endParaRPr kumimoji="1" lang="ja-JP" alt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j-cs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1183704" y="59748"/>
            <a:ext cx="989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補</a:t>
            </a:r>
            <a:r>
              <a:rPr kumimoji="1" lang="en-US" altLang="ja-JP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)2/3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089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58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dirty="0" smtClean="0">
            <a:latin typeface="HG丸ｺﾞｼｯｸM-PRO" panose="020F0600000000000000" pitchFamily="50" charset="-128"/>
            <a:ea typeface="HG丸ｺﾞｼｯｸM-PRO" panose="020F0600000000000000" pitchFamily="50" charset="-128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2_標準デザイン">
  <a:themeElements>
    <a:clrScheme name="標準デザイン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標準デザイン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ＭＳ Ｐゴシック" pitchFamily="50" charset="-128"/>
          </a:defRPr>
        </a:defPPr>
      </a:lstStyle>
    </a:ln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1290</TotalTime>
  <Words>2488</Words>
  <Application>Microsoft Office PowerPoint</Application>
  <PresentationFormat>ワイド画面</PresentationFormat>
  <Paragraphs>878</Paragraphs>
  <Slides>24</Slides>
  <Notes>4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3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36" baseType="lpstr">
      <vt:lpstr>BIZ UDPゴシック</vt:lpstr>
      <vt:lpstr>Meiryo UI</vt:lpstr>
      <vt:lpstr>ＭＳ Ｐゴシック</vt:lpstr>
      <vt:lpstr>游ゴシック</vt:lpstr>
      <vt:lpstr>游ゴシック Light</vt:lpstr>
      <vt:lpstr>Arial</vt:lpstr>
      <vt:lpstr>Calibri</vt:lpstr>
      <vt:lpstr>Times New Roman</vt:lpstr>
      <vt:lpstr>Office テーマ</vt:lpstr>
      <vt:lpstr>Office ​​テーマ</vt:lpstr>
      <vt:lpstr>2_標準デザイン</vt:lpstr>
      <vt:lpstr>Visio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広瀬TECS機器課題　前提）現場熟知したメンバーがいる2022年度迄に策を講ずる</vt:lpstr>
      <vt:lpstr>広瀬TECS保守課題　前提）現場熟知したメンバーがいる 22年度迄に策を講ずる</vt:lpstr>
      <vt:lpstr>広瀬TECS更新案　前提）現場熟知したメンバーがいる2022年度迄に策を講ずる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Denso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Motoyasu Nonomura (野々村 元靖)</dc:creator>
  <cp:lastModifiedBy>Motoyasu Nonomura (野々村 元靖)</cp:lastModifiedBy>
  <cp:revision>62</cp:revision>
  <dcterms:created xsi:type="dcterms:W3CDTF">2020-11-04T08:34:57Z</dcterms:created>
  <dcterms:modified xsi:type="dcterms:W3CDTF">2020-12-11T07:58:28Z</dcterms:modified>
</cp:coreProperties>
</file>