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35883-B132-4465-8E60-2925B219D5F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A0DB4-ED1B-40A9-B2D3-7BFF1521FC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27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17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8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7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11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35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33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74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36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21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30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CC087-3CF2-4E9D-A13A-F01D2B04DC0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24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テキスト ボックス 203"/>
          <p:cNvSpPr txBox="1"/>
          <p:nvPr/>
        </p:nvSpPr>
        <p:spPr>
          <a:xfrm>
            <a:off x="96759" y="120562"/>
            <a:ext cx="8844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従来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DECS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（メーカ製）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更新工事と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TECS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更新の工事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コスト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の比較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2" name="正方形/長方形 301"/>
          <p:cNvSpPr/>
          <p:nvPr/>
        </p:nvSpPr>
        <p:spPr>
          <a:xfrm>
            <a:off x="1266571" y="2783370"/>
            <a:ext cx="196782" cy="1407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03" name="正方形/長方形 302"/>
          <p:cNvSpPr/>
          <p:nvPr/>
        </p:nvSpPr>
        <p:spPr>
          <a:xfrm>
            <a:off x="2123781" y="2783370"/>
            <a:ext cx="196782" cy="1407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304" name="直線コネクタ 303"/>
          <p:cNvCxnSpPr>
            <a:stCxn id="302" idx="3"/>
            <a:endCxn id="303" idx="1"/>
          </p:cNvCxnSpPr>
          <p:nvPr/>
        </p:nvCxnSpPr>
        <p:spPr>
          <a:xfrm>
            <a:off x="1463353" y="2853746"/>
            <a:ext cx="6604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テキスト ボックス 338"/>
          <p:cNvSpPr txBox="1"/>
          <p:nvPr/>
        </p:nvSpPr>
        <p:spPr>
          <a:xfrm>
            <a:off x="1465691" y="3332803"/>
            <a:ext cx="756481" cy="1204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87" name="テキスト ボックス 486"/>
          <p:cNvSpPr txBox="1"/>
          <p:nvPr/>
        </p:nvSpPr>
        <p:spPr>
          <a:xfrm>
            <a:off x="1550192" y="3523212"/>
            <a:ext cx="605651" cy="33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CPU</a:t>
            </a:r>
          </a:p>
        </p:txBody>
      </p:sp>
      <p:pic>
        <p:nvPicPr>
          <p:cNvPr id="307" name="図 3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09" y="1371449"/>
            <a:ext cx="1062434" cy="1060207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08" name="直線コネクタ 307"/>
          <p:cNvCxnSpPr/>
          <p:nvPr/>
        </p:nvCxnSpPr>
        <p:spPr>
          <a:xfrm>
            <a:off x="1735513" y="2172333"/>
            <a:ext cx="0" cy="6888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/>
          <p:nvPr/>
        </p:nvCxnSpPr>
        <p:spPr>
          <a:xfrm>
            <a:off x="1811034" y="2861170"/>
            <a:ext cx="0" cy="6620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テキスト ボックス 217"/>
          <p:cNvSpPr txBox="1"/>
          <p:nvPr/>
        </p:nvSpPr>
        <p:spPr>
          <a:xfrm>
            <a:off x="1134687" y="3086406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9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RST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19" name="直線コネクタ 218"/>
          <p:cNvCxnSpPr/>
          <p:nvPr/>
        </p:nvCxnSpPr>
        <p:spPr>
          <a:xfrm>
            <a:off x="2367229" y="4080969"/>
            <a:ext cx="0" cy="125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>
          <a:xfrm flipH="1">
            <a:off x="1655581" y="4417402"/>
            <a:ext cx="0" cy="915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>
          <a:xfrm>
            <a:off x="1718232" y="3858964"/>
            <a:ext cx="0" cy="270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860276" y="5681140"/>
            <a:ext cx="189545" cy="201238"/>
            <a:chOff x="1934204" y="4515391"/>
            <a:chExt cx="118726" cy="113610"/>
          </a:xfrm>
        </p:grpSpPr>
        <p:sp>
          <p:nvSpPr>
            <p:cNvPr id="9" name="楕円 8"/>
            <p:cNvSpPr/>
            <p:nvPr/>
          </p:nvSpPr>
          <p:spPr>
            <a:xfrm>
              <a:off x="1934204" y="4515391"/>
              <a:ext cx="118726" cy="1136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6" name="直線コネクタ 275"/>
            <p:cNvCxnSpPr>
              <a:endCxn id="9" idx="5"/>
            </p:cNvCxnSpPr>
            <p:nvPr/>
          </p:nvCxnSpPr>
          <p:spPr>
            <a:xfrm>
              <a:off x="1952683" y="4539495"/>
              <a:ext cx="82860" cy="728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コネクタ 276"/>
            <p:cNvCxnSpPr>
              <a:stCxn id="9" idx="3"/>
              <a:endCxn id="9" idx="7"/>
            </p:cNvCxnSpPr>
            <p:nvPr/>
          </p:nvCxnSpPr>
          <p:spPr>
            <a:xfrm flipV="1">
              <a:off x="1951591" y="4532029"/>
              <a:ext cx="83952" cy="803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テキスト ボックス 277"/>
          <p:cNvSpPr txBox="1"/>
          <p:nvPr/>
        </p:nvSpPr>
        <p:spPr>
          <a:xfrm>
            <a:off x="605625" y="725579"/>
            <a:ext cx="2083227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計装メーカ製</a:t>
            </a:r>
            <a:r>
              <a:rPr lang="en-US" altLang="ja-JP" sz="14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DECS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79" name="直線コネクタ 278"/>
          <p:cNvCxnSpPr>
            <a:endCxn id="9" idx="0"/>
          </p:cNvCxnSpPr>
          <p:nvPr/>
        </p:nvCxnSpPr>
        <p:spPr>
          <a:xfrm>
            <a:off x="955049" y="4967463"/>
            <a:ext cx="0" cy="713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/>
          <p:cNvCxnSpPr/>
          <p:nvPr/>
        </p:nvCxnSpPr>
        <p:spPr>
          <a:xfrm>
            <a:off x="955049" y="4967463"/>
            <a:ext cx="629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テキスト ボックス 280"/>
          <p:cNvSpPr txBox="1"/>
          <p:nvPr/>
        </p:nvSpPr>
        <p:spPr>
          <a:xfrm>
            <a:off x="219656" y="5869144"/>
            <a:ext cx="2008728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lvl="0" algn="ctr">
              <a:defRPr/>
            </a:pPr>
            <a:r>
              <a:rPr lang="ja-JP" altLang="en-US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現地センサーや運転故障などの信号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正方形/長方形 285"/>
          <p:cNvSpPr/>
          <p:nvPr/>
        </p:nvSpPr>
        <p:spPr>
          <a:xfrm>
            <a:off x="8396028" y="2793185"/>
            <a:ext cx="196782" cy="140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7" name="正方形/長方形 286"/>
          <p:cNvSpPr/>
          <p:nvPr/>
        </p:nvSpPr>
        <p:spPr>
          <a:xfrm>
            <a:off x="9253238" y="2793185"/>
            <a:ext cx="196782" cy="140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288" name="直線コネクタ 287"/>
          <p:cNvCxnSpPr>
            <a:stCxn id="286" idx="3"/>
            <a:endCxn id="287" idx="1"/>
          </p:cNvCxnSpPr>
          <p:nvPr/>
        </p:nvCxnSpPr>
        <p:spPr>
          <a:xfrm>
            <a:off x="8592810" y="2863561"/>
            <a:ext cx="660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テキスト ボックス 288"/>
          <p:cNvSpPr txBox="1"/>
          <p:nvPr/>
        </p:nvSpPr>
        <p:spPr>
          <a:xfrm>
            <a:off x="8595148" y="3346776"/>
            <a:ext cx="756481" cy="668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90" name="テキスト ボックス 289"/>
          <p:cNvSpPr txBox="1"/>
          <p:nvPr/>
        </p:nvSpPr>
        <p:spPr>
          <a:xfrm>
            <a:off x="8679649" y="3537185"/>
            <a:ext cx="605651" cy="33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</p:txBody>
      </p:sp>
      <p:pic>
        <p:nvPicPr>
          <p:cNvPr id="292" name="図 2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736" y="1371449"/>
            <a:ext cx="1062434" cy="1060207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93" name="直線コネクタ 292"/>
          <p:cNvCxnSpPr/>
          <p:nvPr/>
        </p:nvCxnSpPr>
        <p:spPr>
          <a:xfrm>
            <a:off x="8847689" y="2057400"/>
            <a:ext cx="0" cy="803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/>
          <p:cNvCxnSpPr/>
          <p:nvPr/>
        </p:nvCxnSpPr>
        <p:spPr>
          <a:xfrm>
            <a:off x="8964230" y="2863561"/>
            <a:ext cx="0" cy="669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テキスト ボックス 350"/>
          <p:cNvSpPr txBox="1"/>
          <p:nvPr/>
        </p:nvSpPr>
        <p:spPr>
          <a:xfrm>
            <a:off x="8264144" y="3100379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59" name="直線コネクタ 358"/>
          <p:cNvCxnSpPr/>
          <p:nvPr/>
        </p:nvCxnSpPr>
        <p:spPr>
          <a:xfrm>
            <a:off x="8855544" y="3869311"/>
            <a:ext cx="0" cy="270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グループ化 359"/>
          <p:cNvGrpSpPr/>
          <p:nvPr/>
        </p:nvGrpSpPr>
        <p:grpSpPr>
          <a:xfrm>
            <a:off x="8131403" y="5572685"/>
            <a:ext cx="189545" cy="201238"/>
            <a:chOff x="1934204" y="4515391"/>
            <a:chExt cx="118726" cy="113610"/>
          </a:xfrm>
        </p:grpSpPr>
        <p:sp>
          <p:nvSpPr>
            <p:cNvPr id="361" name="楕円 360"/>
            <p:cNvSpPr/>
            <p:nvPr/>
          </p:nvSpPr>
          <p:spPr>
            <a:xfrm>
              <a:off x="1934204" y="4515391"/>
              <a:ext cx="118726" cy="1136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2" name="直線コネクタ 361"/>
            <p:cNvCxnSpPr>
              <a:endCxn id="361" idx="5"/>
            </p:cNvCxnSpPr>
            <p:nvPr/>
          </p:nvCxnSpPr>
          <p:spPr>
            <a:xfrm>
              <a:off x="1952683" y="4539495"/>
              <a:ext cx="82860" cy="728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コネクタ 362"/>
            <p:cNvCxnSpPr>
              <a:stCxn id="361" idx="3"/>
              <a:endCxn id="361" idx="7"/>
            </p:cNvCxnSpPr>
            <p:nvPr/>
          </p:nvCxnSpPr>
          <p:spPr>
            <a:xfrm flipV="1">
              <a:off x="1951591" y="4532029"/>
              <a:ext cx="83952" cy="803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テキスト ボックス 366"/>
          <p:cNvSpPr txBox="1"/>
          <p:nvPr/>
        </p:nvSpPr>
        <p:spPr>
          <a:xfrm>
            <a:off x="8486697" y="5494161"/>
            <a:ext cx="2008728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lvl="0" algn="ctr">
              <a:defRPr/>
            </a:pPr>
            <a:r>
              <a:rPr lang="ja-JP" altLang="en-US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現地センサーや運転故障などの信号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2" name="テキスト ボックス 371"/>
          <p:cNvSpPr txBox="1"/>
          <p:nvPr/>
        </p:nvSpPr>
        <p:spPr>
          <a:xfrm>
            <a:off x="8603003" y="4227756"/>
            <a:ext cx="756481" cy="656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73" name="テキスト ボックス 372"/>
          <p:cNvSpPr txBox="1"/>
          <p:nvPr/>
        </p:nvSpPr>
        <p:spPr>
          <a:xfrm>
            <a:off x="9499151" y="4227756"/>
            <a:ext cx="756481" cy="60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74" name="テキスト ボックス 373"/>
          <p:cNvSpPr txBox="1"/>
          <p:nvPr/>
        </p:nvSpPr>
        <p:spPr>
          <a:xfrm>
            <a:off x="10436990" y="4227756"/>
            <a:ext cx="756481" cy="60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75" name="テキスト ボックス 374"/>
          <p:cNvSpPr txBox="1"/>
          <p:nvPr/>
        </p:nvSpPr>
        <p:spPr>
          <a:xfrm>
            <a:off x="8687504" y="4362041"/>
            <a:ext cx="605651" cy="33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</p:txBody>
      </p:sp>
      <p:cxnSp>
        <p:nvCxnSpPr>
          <p:cNvPr id="376" name="直線コネクタ 375"/>
          <p:cNvCxnSpPr/>
          <p:nvPr/>
        </p:nvCxnSpPr>
        <p:spPr>
          <a:xfrm>
            <a:off x="8858718" y="4141564"/>
            <a:ext cx="18550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テキスト ボックス 376"/>
          <p:cNvSpPr txBox="1"/>
          <p:nvPr/>
        </p:nvSpPr>
        <p:spPr>
          <a:xfrm>
            <a:off x="9574565" y="4362041"/>
            <a:ext cx="605651" cy="33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</p:txBody>
      </p:sp>
      <p:sp>
        <p:nvSpPr>
          <p:cNvPr id="378" name="テキスト ボックス 377"/>
          <p:cNvSpPr txBox="1"/>
          <p:nvPr/>
        </p:nvSpPr>
        <p:spPr>
          <a:xfrm>
            <a:off x="10512404" y="4362041"/>
            <a:ext cx="605651" cy="33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</p:txBody>
      </p:sp>
      <p:cxnSp>
        <p:nvCxnSpPr>
          <p:cNvPr id="379" name="直線コネクタ 378"/>
          <p:cNvCxnSpPr/>
          <p:nvPr/>
        </p:nvCxnSpPr>
        <p:spPr>
          <a:xfrm>
            <a:off x="9761590" y="4141564"/>
            <a:ext cx="0" cy="220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/>
          <p:cNvCxnSpPr/>
          <p:nvPr/>
        </p:nvCxnSpPr>
        <p:spPr>
          <a:xfrm>
            <a:off x="10709327" y="4141564"/>
            <a:ext cx="0" cy="220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/>
          <p:cNvCxnSpPr/>
          <p:nvPr/>
        </p:nvCxnSpPr>
        <p:spPr>
          <a:xfrm>
            <a:off x="8855544" y="4694402"/>
            <a:ext cx="927" cy="55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/>
          <p:cNvCxnSpPr/>
          <p:nvPr/>
        </p:nvCxnSpPr>
        <p:spPr>
          <a:xfrm>
            <a:off x="8226176" y="5244463"/>
            <a:ext cx="1" cy="355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/>
          <p:cNvCxnSpPr/>
          <p:nvPr/>
        </p:nvCxnSpPr>
        <p:spPr>
          <a:xfrm>
            <a:off x="8226176" y="5244463"/>
            <a:ext cx="629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/>
          <p:cNvCxnSpPr/>
          <p:nvPr/>
        </p:nvCxnSpPr>
        <p:spPr>
          <a:xfrm>
            <a:off x="8930958" y="4694402"/>
            <a:ext cx="927" cy="55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/>
          <p:cNvCxnSpPr/>
          <p:nvPr/>
        </p:nvCxnSpPr>
        <p:spPr>
          <a:xfrm>
            <a:off x="9006372" y="4694402"/>
            <a:ext cx="927" cy="55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/>
          <p:cNvCxnSpPr/>
          <p:nvPr/>
        </p:nvCxnSpPr>
        <p:spPr>
          <a:xfrm>
            <a:off x="9095658" y="4694402"/>
            <a:ext cx="927" cy="55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/>
          <p:cNvCxnSpPr/>
          <p:nvPr/>
        </p:nvCxnSpPr>
        <p:spPr>
          <a:xfrm>
            <a:off x="9646267" y="4694402"/>
            <a:ext cx="927" cy="55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/>
          <p:cNvCxnSpPr/>
          <p:nvPr/>
        </p:nvCxnSpPr>
        <p:spPr>
          <a:xfrm>
            <a:off x="9721681" y="4694402"/>
            <a:ext cx="927" cy="55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/>
          <p:cNvCxnSpPr/>
          <p:nvPr/>
        </p:nvCxnSpPr>
        <p:spPr>
          <a:xfrm>
            <a:off x="9797095" y="4694402"/>
            <a:ext cx="927" cy="55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/>
          <p:cNvCxnSpPr/>
          <p:nvPr/>
        </p:nvCxnSpPr>
        <p:spPr>
          <a:xfrm>
            <a:off x="9886381" y="4694402"/>
            <a:ext cx="927" cy="55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/>
          <p:cNvCxnSpPr/>
          <p:nvPr/>
        </p:nvCxnSpPr>
        <p:spPr>
          <a:xfrm>
            <a:off x="10589242" y="4694402"/>
            <a:ext cx="927" cy="55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/>
          <p:cNvCxnSpPr/>
          <p:nvPr/>
        </p:nvCxnSpPr>
        <p:spPr>
          <a:xfrm>
            <a:off x="10664656" y="4694402"/>
            <a:ext cx="927" cy="55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/>
          <p:cNvCxnSpPr/>
          <p:nvPr/>
        </p:nvCxnSpPr>
        <p:spPr>
          <a:xfrm>
            <a:off x="10740070" y="4694402"/>
            <a:ext cx="927" cy="55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/>
          <p:cNvCxnSpPr/>
          <p:nvPr/>
        </p:nvCxnSpPr>
        <p:spPr>
          <a:xfrm>
            <a:off x="10829356" y="4694402"/>
            <a:ext cx="927" cy="55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テキスト ボックス 394"/>
          <p:cNvSpPr txBox="1"/>
          <p:nvPr/>
        </p:nvSpPr>
        <p:spPr>
          <a:xfrm>
            <a:off x="802309" y="6314617"/>
            <a:ext cx="10847648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制御無しで信号規模は 善明比</a:t>
            </a: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1.5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倍 ⇒ 内製手の内化＋コストダウンで 予算▲</a:t>
            </a: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33%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低減 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9" name="直線コネクタ 78"/>
          <p:cNvCxnSpPr/>
          <p:nvPr/>
        </p:nvCxnSpPr>
        <p:spPr>
          <a:xfrm>
            <a:off x="8855309" y="4140246"/>
            <a:ext cx="0" cy="220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8283461" y="3973723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設備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294989" y="5200435"/>
            <a:ext cx="756481" cy="656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379490" y="5334720"/>
            <a:ext cx="605651" cy="33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196599" y="5199028"/>
            <a:ext cx="756481" cy="656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281100" y="5333313"/>
            <a:ext cx="605651" cy="33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</p:txBody>
      </p:sp>
      <p:cxnSp>
        <p:nvCxnSpPr>
          <p:cNvPr id="89" name="直線コネクタ 88"/>
          <p:cNvCxnSpPr/>
          <p:nvPr/>
        </p:nvCxnSpPr>
        <p:spPr>
          <a:xfrm flipH="1">
            <a:off x="1735513" y="4417402"/>
            <a:ext cx="0" cy="915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 flipH="1">
            <a:off x="1807981" y="4411052"/>
            <a:ext cx="0" cy="915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flipH="1">
            <a:off x="1887913" y="4411052"/>
            <a:ext cx="0" cy="915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>
            <a:off x="1584184" y="4405281"/>
            <a:ext cx="0" cy="56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>
            <a:off x="1807981" y="4080969"/>
            <a:ext cx="559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1807981" y="3858714"/>
            <a:ext cx="0" cy="222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992630" y="4945703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設備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4" name="テキスト ボックス 273"/>
          <p:cNvSpPr txBox="1"/>
          <p:nvPr/>
        </p:nvSpPr>
        <p:spPr>
          <a:xfrm>
            <a:off x="1551570" y="4129787"/>
            <a:ext cx="592987" cy="285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I/O</a:t>
            </a:r>
          </a:p>
        </p:txBody>
      </p:sp>
      <p:sp>
        <p:nvSpPr>
          <p:cNvPr id="153" name="タイトル 1"/>
          <p:cNvSpPr txBox="1">
            <a:spLocks/>
          </p:cNvSpPr>
          <p:nvPr/>
        </p:nvSpPr>
        <p:spPr>
          <a:xfrm>
            <a:off x="3612282" y="820005"/>
            <a:ext cx="3018082" cy="474115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ja-JP" altLang="en-US" sz="1800" u="sng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監視システム内訳</a:t>
            </a:r>
            <a:endParaRPr lang="ja-JP" altLang="en-US" sz="1800" u="sng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8" name="直線矢印コネクタ 167"/>
          <p:cNvCxnSpPr>
            <a:cxnSpLocks noChangeShapeType="1"/>
          </p:cNvCxnSpPr>
          <p:nvPr/>
        </p:nvCxnSpPr>
        <p:spPr bwMode="auto">
          <a:xfrm>
            <a:off x="6961783" y="2339535"/>
            <a:ext cx="0" cy="709229"/>
          </a:xfrm>
          <a:prstGeom prst="straightConnector1">
            <a:avLst/>
          </a:prstGeom>
          <a:noFill/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" name="テキスト ボックス 180"/>
          <p:cNvSpPr txBox="1"/>
          <p:nvPr/>
        </p:nvSpPr>
        <p:spPr>
          <a:xfrm>
            <a:off x="942436" y="2525706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9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通信線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802309" y="1100893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9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監視装置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3830524" y="2166027"/>
            <a:ext cx="815211" cy="3503462"/>
            <a:chOff x="3564069" y="2288190"/>
            <a:chExt cx="815211" cy="3503462"/>
          </a:xfrm>
        </p:grpSpPr>
        <p:sp>
          <p:nvSpPr>
            <p:cNvPr id="149" name="正方形/長方形 148"/>
            <p:cNvSpPr/>
            <p:nvPr/>
          </p:nvSpPr>
          <p:spPr>
            <a:xfrm>
              <a:off x="3582089" y="5474321"/>
              <a:ext cx="796632" cy="317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RST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部品</a:t>
              </a:r>
              <a:endPara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>
                <a:lnSpc>
                  <a:spcPts val="1000"/>
                </a:lnSpc>
              </a:pPr>
              <a:r>
                <a:rPr lang="en-US" altLang="ja-JP" sz="105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(7%)</a:t>
              </a:r>
            </a:p>
          </p:txBody>
        </p:sp>
        <p:sp>
          <p:nvSpPr>
            <p:cNvPr id="179" name="正方形/長方形 178"/>
            <p:cNvSpPr/>
            <p:nvPr/>
          </p:nvSpPr>
          <p:spPr>
            <a:xfrm>
              <a:off x="3582648" y="4997143"/>
              <a:ext cx="796632" cy="47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RST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工事</a:t>
              </a:r>
              <a:endPara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en-US" altLang="ja-JP" sz="105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(16%)</a:t>
              </a:r>
              <a:endPara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正方形/長方形 179"/>
            <p:cNvSpPr/>
            <p:nvPr/>
          </p:nvSpPr>
          <p:spPr>
            <a:xfrm>
              <a:off x="3572807" y="3742843"/>
              <a:ext cx="796632" cy="3447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通信工事</a:t>
              </a:r>
              <a:endPara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en-US" altLang="ja-JP" sz="105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(8%)</a:t>
              </a:r>
              <a:endPara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3582089" y="4080969"/>
              <a:ext cx="796632" cy="9175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RST</a:t>
              </a:r>
            </a:p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ソフト費</a:t>
              </a:r>
              <a:endPara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en-US" altLang="ja-JP" sz="105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(26%)</a:t>
              </a:r>
              <a:endPara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3570005" y="3305763"/>
              <a:ext cx="796632" cy="4536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監視部品</a:t>
              </a:r>
              <a:endPara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en-US" altLang="ja-JP" sz="105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lang="en-US" altLang="ja-JP" sz="105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14%)</a:t>
              </a:r>
              <a:endPara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3571915" y="2765513"/>
              <a:ext cx="796632" cy="5456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監視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ｿﾌﾄ</a:t>
              </a:r>
              <a:endPara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en-US" altLang="ja-JP" sz="105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lang="en-US" altLang="ja-JP" sz="105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17%)</a:t>
              </a:r>
              <a:endPara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3564069" y="2288191"/>
              <a:ext cx="802568" cy="48125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解析</a:t>
              </a:r>
              <a:endPara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en-US" altLang="ja-JP" sz="105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lang="en-US" altLang="ja-JP" sz="105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13%)</a:t>
              </a:r>
              <a:endPara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1" name="テキスト ボックス 160"/>
            <p:cNvSpPr txBox="1"/>
            <p:nvPr/>
          </p:nvSpPr>
          <p:spPr>
            <a:xfrm>
              <a:off x="3571916" y="2288190"/>
              <a:ext cx="784294" cy="3503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endPara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5639260" y="3140994"/>
            <a:ext cx="800123" cy="2526026"/>
            <a:chOff x="4864077" y="2685239"/>
            <a:chExt cx="800123" cy="2526026"/>
          </a:xfrm>
        </p:grpSpPr>
        <p:sp>
          <p:nvSpPr>
            <p:cNvPr id="191" name="正方形/長方形 190"/>
            <p:cNvSpPr/>
            <p:nvPr/>
          </p:nvSpPr>
          <p:spPr>
            <a:xfrm>
              <a:off x="4864077" y="4893934"/>
              <a:ext cx="796632" cy="317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PLC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部品</a:t>
              </a:r>
              <a:endPara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>
                <a:lnSpc>
                  <a:spcPts val="1000"/>
                </a:lnSpc>
              </a:pPr>
              <a:r>
                <a:rPr lang="en-US" altLang="ja-JP" sz="105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(14%)</a:t>
              </a:r>
            </a:p>
          </p:txBody>
        </p:sp>
        <p:sp>
          <p:nvSpPr>
            <p:cNvPr id="192" name="正方形/長方形 191"/>
            <p:cNvSpPr/>
            <p:nvPr/>
          </p:nvSpPr>
          <p:spPr>
            <a:xfrm>
              <a:off x="4864077" y="3918311"/>
              <a:ext cx="796632" cy="9809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PLC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工事</a:t>
              </a:r>
              <a:endPara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en-US" altLang="ja-JP" sz="105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(40%)</a:t>
              </a:r>
              <a:endPara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正方形/長方形 193"/>
            <p:cNvSpPr/>
            <p:nvPr/>
          </p:nvSpPr>
          <p:spPr>
            <a:xfrm>
              <a:off x="4864077" y="3332803"/>
              <a:ext cx="796632" cy="5945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PLC</a:t>
              </a:r>
            </a:p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ソフト費</a:t>
              </a:r>
              <a:endPara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en-US" altLang="ja-JP" sz="105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(30%)</a:t>
              </a:r>
              <a:endPara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4864077" y="3104829"/>
              <a:ext cx="796632" cy="22077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監視</a:t>
              </a:r>
              <a:r>
                <a:rPr lang="en-US" altLang="ja-JP" sz="105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(3%)</a:t>
              </a:r>
              <a:endPara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正方形/長方形 195"/>
            <p:cNvSpPr/>
            <p:nvPr/>
          </p:nvSpPr>
          <p:spPr>
            <a:xfrm>
              <a:off x="4864077" y="2685239"/>
              <a:ext cx="796632" cy="4267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監視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ｿﾌﾄ</a:t>
              </a:r>
              <a:endPara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en-US" altLang="ja-JP" sz="105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lang="en-US" altLang="ja-JP" sz="105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12%)</a:t>
              </a:r>
              <a:endPara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テキスト ボックス 197"/>
            <p:cNvSpPr txBox="1"/>
            <p:nvPr/>
          </p:nvSpPr>
          <p:spPr>
            <a:xfrm>
              <a:off x="4868571" y="2685240"/>
              <a:ext cx="795629" cy="2521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endPara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99" name="テキスト ボックス 198"/>
          <p:cNvSpPr txBox="1"/>
          <p:nvPr/>
        </p:nvSpPr>
        <p:spPr>
          <a:xfrm>
            <a:off x="3612163" y="1536978"/>
            <a:ext cx="1250830" cy="54481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DECS</a:t>
            </a:r>
            <a:r>
              <a:rPr lang="ja-JP" altLang="en-US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更新</a:t>
            </a:r>
            <a:r>
              <a:rPr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0" algn="ctr">
              <a:defRPr/>
            </a:pPr>
            <a:r>
              <a:rPr lang="ja-JP" altLang="en-US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善明</a:t>
            </a:r>
            <a:r>
              <a:rPr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1.97</a:t>
            </a:r>
            <a:r>
              <a:rPr lang="ja-JP" altLang="en-US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億円</a:t>
            </a:r>
            <a:endParaRPr lang="en-US" altLang="ja-JP" sz="1200" b="1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>
              <a:defRPr/>
            </a:pPr>
            <a:r>
              <a:rPr kumimoji="1" lang="ja-JP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監視</a:t>
            </a:r>
            <a:r>
              <a:rPr kumimoji="1" lang="ja-JP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制御</a:t>
            </a: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8,700</a:t>
            </a:r>
            <a:r>
              <a:rPr kumimoji="1" lang="ja-JP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6336368" y="3021600"/>
            <a:ext cx="1250830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lvl="0" algn="ctr">
              <a:defRPr/>
            </a:pPr>
            <a:r>
              <a:rPr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申請</a:t>
            </a:r>
            <a:r>
              <a:rPr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1.37</a:t>
            </a:r>
            <a:r>
              <a:rPr lang="ja-JP" altLang="en-US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億円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5637805" y="1797948"/>
            <a:ext cx="796632" cy="29926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解析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lnSpc>
                <a:spcPts val="1200"/>
              </a:lnSpc>
            </a:pPr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(10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百万円</a:t>
            </a:r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5637805" y="2465694"/>
            <a:ext cx="796632" cy="664847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通信工事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lnSpc>
                <a:spcPts val="1200"/>
              </a:lnSpc>
            </a:pPr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(50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百万円</a:t>
            </a:r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8" name="テキスト ボックス 207"/>
          <p:cNvSpPr txBox="1"/>
          <p:nvPr/>
        </p:nvSpPr>
        <p:spPr>
          <a:xfrm>
            <a:off x="5637805" y="2169244"/>
            <a:ext cx="796632" cy="29926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標準化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ソフト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(10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百万円</a:t>
            </a:r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6376084" y="2042986"/>
            <a:ext cx="1250830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lvl="0" algn="ctr">
              <a:defRPr/>
            </a:pPr>
            <a:r>
              <a:rPr lang="ja-JP" altLang="en-US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予算</a:t>
            </a:r>
            <a:r>
              <a:rPr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2.0</a:t>
            </a:r>
            <a:r>
              <a:rPr lang="ja-JP" altLang="en-US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億円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6880884" y="2510239"/>
            <a:ext cx="962859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コストダウン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6160050" y="1725917"/>
            <a:ext cx="1507316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←事前</a:t>
            </a:r>
            <a:r>
              <a:rPr lang="ja-JP" altLang="en-US" sz="12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準備</a:t>
            </a:r>
            <a:endParaRPr lang="en-US" altLang="ja-JP" sz="120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内製手の内化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16" name="直線矢印コネクタ 215"/>
          <p:cNvCxnSpPr>
            <a:cxnSpLocks noChangeShapeType="1"/>
          </p:cNvCxnSpPr>
          <p:nvPr/>
        </p:nvCxnSpPr>
        <p:spPr bwMode="auto">
          <a:xfrm>
            <a:off x="4645176" y="2166027"/>
            <a:ext cx="952295" cy="1000349"/>
          </a:xfrm>
          <a:prstGeom prst="straightConnector1">
            <a:avLst/>
          </a:prstGeom>
          <a:noFill/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8" name="グループ化 27"/>
          <p:cNvGrpSpPr/>
          <p:nvPr/>
        </p:nvGrpSpPr>
        <p:grpSpPr>
          <a:xfrm>
            <a:off x="10255632" y="427734"/>
            <a:ext cx="1531674" cy="358285"/>
            <a:chOff x="10180216" y="1980055"/>
            <a:chExt cx="1531674" cy="358285"/>
          </a:xfrm>
        </p:grpSpPr>
        <p:sp>
          <p:nvSpPr>
            <p:cNvPr id="364" name="テキスト ボックス 363"/>
            <p:cNvSpPr txBox="1"/>
            <p:nvPr/>
          </p:nvSpPr>
          <p:spPr>
            <a:xfrm>
              <a:off x="10622158" y="1980055"/>
              <a:ext cx="1089732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20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・・・更新箇所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0180216" y="2057400"/>
              <a:ext cx="510462" cy="2035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5" name="テキスト ボックス 224"/>
          <p:cNvSpPr txBox="1"/>
          <p:nvPr/>
        </p:nvSpPr>
        <p:spPr>
          <a:xfrm>
            <a:off x="7980256" y="1100893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9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監視装置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8104063" y="2525706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9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通信線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7" name="テキスト ボックス 226"/>
          <p:cNvSpPr txBox="1"/>
          <p:nvPr/>
        </p:nvSpPr>
        <p:spPr>
          <a:xfrm>
            <a:off x="7678644" y="723590"/>
            <a:ext cx="2083227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トヨタ製</a:t>
            </a:r>
            <a:r>
              <a:rPr lang="en-US" altLang="ja-JP" sz="14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TECS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8" name="テキスト ボックス 227"/>
          <p:cNvSpPr txBox="1"/>
          <p:nvPr/>
        </p:nvSpPr>
        <p:spPr>
          <a:xfrm>
            <a:off x="5412590" y="1258972"/>
            <a:ext cx="1250830" cy="54481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lvl="0" algn="ctr">
              <a:defRPr/>
            </a:pPr>
            <a:r>
              <a:rPr lang="ja-JP" altLang="en-US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広瀬</a:t>
            </a:r>
            <a:r>
              <a:rPr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1.37</a:t>
            </a:r>
            <a:r>
              <a:rPr lang="ja-JP" altLang="en-US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億円</a:t>
            </a:r>
            <a:endParaRPr lang="en-US" altLang="ja-JP" sz="1200" b="1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>
              <a:defRPr/>
            </a:pPr>
            <a:r>
              <a:rPr kumimoji="1" lang="ja-JP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監視</a:t>
            </a: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13,000</a:t>
            </a:r>
            <a:r>
              <a:rPr kumimoji="1" lang="ja-JP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9" name="テキスト ボックス 228"/>
          <p:cNvSpPr txBox="1"/>
          <p:nvPr/>
        </p:nvSpPr>
        <p:spPr>
          <a:xfrm>
            <a:off x="9417451" y="3703290"/>
            <a:ext cx="2232506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LST</a:t>
            </a:r>
            <a:r>
              <a:rPr lang="ja-JP" altLang="en-US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PLC</a:t>
            </a:r>
            <a:r>
              <a:rPr lang="ja-JP" altLang="en-US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台数</a:t>
            </a:r>
            <a:r>
              <a:rPr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74</a:t>
            </a:r>
            <a:r>
              <a:rPr lang="ja-JP" altLang="en-US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台→更新台</a:t>
            </a:r>
            <a:r>
              <a:rPr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51</a:t>
            </a:r>
            <a:r>
              <a:rPr lang="ja-JP" altLang="en-US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0" name="テキスト ボックス 229"/>
          <p:cNvSpPr txBox="1"/>
          <p:nvPr/>
        </p:nvSpPr>
        <p:spPr>
          <a:xfrm>
            <a:off x="1857599" y="3033121"/>
            <a:ext cx="1250830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RST</a:t>
            </a:r>
            <a:r>
              <a:rPr lang="ja-JP" altLang="en-US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台数</a:t>
            </a:r>
            <a:r>
              <a:rPr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r>
            <a:r>
              <a:rPr lang="ja-JP" altLang="en-US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50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</TotalTime>
  <Words>212</Words>
  <Application>Microsoft Office PowerPoint</Application>
  <PresentationFormat>ワイド画面</PresentationFormat>
  <Paragraphs>67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Denso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Motoyasu Nonomura (野々村 元靖)</dc:creator>
  <cp:lastModifiedBy>Motoyasu Nonomura (野々村 元靖)</cp:lastModifiedBy>
  <cp:revision>142</cp:revision>
  <dcterms:created xsi:type="dcterms:W3CDTF">2020-11-04T08:34:57Z</dcterms:created>
  <dcterms:modified xsi:type="dcterms:W3CDTF">2021-01-18T02:47:04Z</dcterms:modified>
</cp:coreProperties>
</file>