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84" r:id="rId2"/>
    <p:sldId id="321" r:id="rId3"/>
    <p:sldId id="322" r:id="rId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ine Moniez" initials="CM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AD00"/>
    <a:srgbClr val="509E2F"/>
    <a:srgbClr val="418FDE"/>
    <a:srgbClr val="007A53"/>
    <a:srgbClr val="05C3DE"/>
    <a:srgbClr val="004C97"/>
    <a:srgbClr val="418F7A"/>
    <a:srgbClr val="E43027"/>
    <a:srgbClr val="BDBE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524" autoAdjust="0"/>
  </p:normalViewPr>
  <p:slideViewPr>
    <p:cSldViewPr>
      <p:cViewPr>
        <p:scale>
          <a:sx n="75" d="100"/>
          <a:sy n="75" d="100"/>
        </p:scale>
        <p:origin x="414" y="282"/>
      </p:cViewPr>
      <p:guideLst>
        <p:guide orient="horz" pos="2160"/>
        <p:guide pos="3840"/>
      </p:guideLst>
    </p:cSldViewPr>
  </p:slideViewPr>
  <p:notesTextViewPr>
    <p:cViewPr>
      <p:scale>
        <a:sx n="1" d="1"/>
        <a:sy n="1" d="1"/>
      </p:scale>
      <p:origin x="0" y="0"/>
    </p:cViewPr>
  </p:notesTextViewPr>
  <p:notesViewPr>
    <p:cSldViewPr>
      <p:cViewPr varScale="1">
        <p:scale>
          <a:sx n="83" d="100"/>
          <a:sy n="83" d="100"/>
        </p:scale>
        <p:origin x="31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EEB51-1B3E-4276-A314-0FD109833D3E}" type="datetimeFigureOut">
              <a:rPr lang="en-US" smtClean="0"/>
              <a:t>9/17/2020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6CF86-BA5E-449F-A49B-E0339813F3B9}" type="slidenum">
              <a:rPr lang="en-US" smtClean="0"/>
              <a:t>‹#›</a:t>
            </a:fld>
            <a:endParaRPr lang="en-US"/>
          </a:p>
        </p:txBody>
      </p:sp>
    </p:spTree>
    <p:extLst>
      <p:ext uri="{BB962C8B-B14F-4D97-AF65-F5344CB8AC3E}">
        <p14:creationId xmlns:p14="http://schemas.microsoft.com/office/powerpoint/2010/main" val="219078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L'architecture mutualisée est une variante intéressante de la haute disponibilité. </a:t>
            </a:r>
          </a:p>
          <a:p>
            <a:r>
              <a:rPr lang="fr-FR" sz="1200" b="0" i="0" u="none" strike="noStrike" kern="1200" baseline="0" dirty="0" smtClean="0">
                <a:solidFill>
                  <a:schemeClr val="tx1"/>
                </a:solidFill>
                <a:latin typeface="+mn-lt"/>
                <a:ea typeface="+mn-ea"/>
                <a:cs typeface="+mn-cs"/>
              </a:rPr>
              <a:t>Lorsque vous surveillez et contrôlez plusieurs processus, lignes de production, usines, bâtiments, sites ... et pouvez bénéficier d'un réseau WAN fiable, vous pouvez mettre en place un serveur performant qui sera utilisé comme serveur de secours pour plusieurs ilots. En mutualisant le serveur de secours, vous obtenez la redondance et la disponibilité tout en réduisant les coûts de déploiement et de maintenance d'un ensemble de serveurs redondants dans chaque ilot. </a:t>
            </a:r>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C35DE3-9168-4201-B480-4100E83F0E92}"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01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youtube.com/user/PcVueTutorials" TargetMode="External"/><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s://www.linkedin.com/groups/PcVue-Solutions-System-Integrators-OEMs-1831893?home=&amp;gid=1831893&amp;trk=anet_ug_h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524001" y="1122364"/>
            <a:ext cx="6372201" cy="3170733"/>
          </a:xfrm>
          <a:solidFill>
            <a:schemeClr val="bg1">
              <a:lumMod val="75000"/>
            </a:schemeClr>
          </a:solidFill>
          <a:ln>
            <a:noFill/>
          </a:ln>
        </p:spPr>
        <p:txBody>
          <a:bodyPr anchor="b">
            <a:normAutofit/>
          </a:bodyPr>
          <a:lstStyle>
            <a:lvl1pPr algn="ctr">
              <a:defRPr sz="6000">
                <a:solidFill>
                  <a:schemeClr val="bg1"/>
                </a:solidFill>
              </a:defRPr>
            </a:lvl1pPr>
          </a:lstStyle>
          <a:p>
            <a:r>
              <a:rPr lang="en-US" noProof="0" dirty="0" smtClean="0"/>
              <a:t>Title</a:t>
            </a:r>
            <a:endParaRPr lang="en-US" noProof="0" dirty="0"/>
          </a:p>
        </p:txBody>
      </p:sp>
      <p:sp>
        <p:nvSpPr>
          <p:cNvPr id="3" name="Sous-titre 2"/>
          <p:cNvSpPr>
            <a:spLocks noGrp="1"/>
          </p:cNvSpPr>
          <p:nvPr>
            <p:ph type="subTitle" idx="1" hasCustomPrompt="1"/>
          </p:nvPr>
        </p:nvSpPr>
        <p:spPr>
          <a:xfrm>
            <a:off x="1524001" y="4437112"/>
            <a:ext cx="9144001" cy="820688"/>
          </a:xfrm>
          <a:solidFill>
            <a:schemeClr val="bg1">
              <a:lumMod val="95000"/>
            </a:schemeClr>
          </a:solidFill>
          <a:ln>
            <a:noFill/>
          </a:ln>
        </p:spPr>
        <p:txBody>
          <a:bodyPr/>
          <a:lstStyle>
            <a:lvl1pPr marL="0" indent="0" algn="ctr">
              <a:buNone/>
              <a:defRPr sz="2400">
                <a:solidFill>
                  <a:srgbClr val="E43027"/>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dirty="0" smtClean="0"/>
              <a:t>Sub-title</a:t>
            </a:r>
            <a:endParaRPr lang="en-US" noProof="0" dirty="0"/>
          </a:p>
        </p:txBody>
      </p:sp>
      <p:sp>
        <p:nvSpPr>
          <p:cNvPr id="8" name="Espace réservé pour une image  7"/>
          <p:cNvSpPr>
            <a:spLocks noGrp="1"/>
          </p:cNvSpPr>
          <p:nvPr>
            <p:ph type="pic" sz="quarter" idx="13"/>
          </p:nvPr>
        </p:nvSpPr>
        <p:spPr>
          <a:xfrm>
            <a:off x="7896201" y="1122363"/>
            <a:ext cx="2771800" cy="3170732"/>
          </a:xfrm>
        </p:spPr>
        <p:txBody>
          <a:bodyPr/>
          <a:lstStyle/>
          <a:p>
            <a:r>
              <a:rPr lang="fr-FR" smtClean="0"/>
              <a:t>Cliquez sur l'icône pour ajouter une image</a:t>
            </a:r>
            <a:endParaRPr lang="en-US"/>
          </a:p>
        </p:txBody>
      </p:sp>
    </p:spTree>
    <p:extLst>
      <p:ext uri="{BB962C8B-B14F-4D97-AF65-F5344CB8AC3E}">
        <p14:creationId xmlns:p14="http://schemas.microsoft.com/office/powerpoint/2010/main" val="2928954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clus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95734"/>
            <a:ext cx="12192000" cy="703551"/>
          </a:xfrm>
          <a:solidFill>
            <a:srgbClr val="BDBEC0"/>
          </a:solidFill>
        </p:spPr>
        <p:txBody>
          <a:bodyPr/>
          <a:lstStyle>
            <a:lvl1pPr algn="ctr">
              <a:defRPr sz="4400">
                <a:solidFill>
                  <a:schemeClr val="bg1"/>
                </a:solidFill>
              </a:defRPr>
            </a:lvl1pPr>
          </a:lstStyle>
          <a:p>
            <a:r>
              <a:rPr lang="en-US" noProof="0" dirty="0" smtClean="0"/>
              <a:t>Thanks you for attention</a:t>
            </a:r>
            <a:endParaRPr lang="en-US" noProof="0" dirty="0"/>
          </a:p>
        </p:txBody>
      </p:sp>
      <p:sp>
        <p:nvSpPr>
          <p:cNvPr id="3" name="Espace réservé du contenu 2"/>
          <p:cNvSpPr>
            <a:spLocks noGrp="1"/>
          </p:cNvSpPr>
          <p:nvPr>
            <p:ph idx="1" hasCustomPrompt="1"/>
          </p:nvPr>
        </p:nvSpPr>
        <p:spPr>
          <a:xfrm>
            <a:off x="407368" y="3430064"/>
            <a:ext cx="6809107" cy="2664916"/>
          </a:xfrm>
        </p:spPr>
        <p:txBody>
          <a:bodyPr/>
          <a:lstStyle>
            <a:lvl1pPr marL="0" indent="0">
              <a:buClr>
                <a:srgbClr val="C00000"/>
              </a:buClr>
              <a:buFont typeface="Wingdings" panose="05000000000000000000" pitchFamily="2" charset="2"/>
              <a:buNone/>
              <a:defRPr baseline="0">
                <a:solidFill>
                  <a:schemeClr val="bg1">
                    <a:lumMod val="50000"/>
                  </a:schemeClr>
                </a:solidFill>
              </a:defRPr>
            </a:lvl1pPr>
            <a:lvl2pPr marL="342900" indent="0">
              <a:buClr>
                <a:srgbClr val="C00000"/>
              </a:buClr>
              <a:buFont typeface="Wingdings" panose="05000000000000000000" pitchFamily="2" charset="2"/>
              <a:buNone/>
              <a:defRPr/>
            </a:lvl2pPr>
            <a:lvl3pPr marL="857250" indent="-171450">
              <a:buClr>
                <a:srgbClr val="C00000"/>
              </a:buClr>
              <a:buFont typeface="Wingdings" panose="05000000000000000000" pitchFamily="2" charset="2"/>
              <a:buChar char="§"/>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Your contact details</a:t>
            </a:r>
            <a:endParaRPr lang="en-US" noProof="0" dirty="0" smtClean="0"/>
          </a:p>
          <a:p>
            <a:pPr lvl="0"/>
            <a:endParaRPr lang="en-US" noProof="1" smtClean="0"/>
          </a:p>
        </p:txBody>
      </p:sp>
      <p:sp>
        <p:nvSpPr>
          <p:cNvPr id="7" name="Espace réservé pour une image  6"/>
          <p:cNvSpPr>
            <a:spLocks noGrp="1"/>
          </p:cNvSpPr>
          <p:nvPr>
            <p:ph type="pic" sz="quarter" idx="13" hasCustomPrompt="1"/>
          </p:nvPr>
        </p:nvSpPr>
        <p:spPr>
          <a:xfrm>
            <a:off x="7464152" y="3429000"/>
            <a:ext cx="4536504" cy="2664916"/>
          </a:xfrm>
        </p:spPr>
        <p:txBody>
          <a:bodyPr/>
          <a:lstStyle>
            <a:lvl1pPr>
              <a:defRPr baseline="0">
                <a:solidFill>
                  <a:schemeClr val="bg1">
                    <a:lumMod val="50000"/>
                  </a:schemeClr>
                </a:solidFill>
              </a:defRPr>
            </a:lvl1pPr>
          </a:lstStyle>
          <a:p>
            <a:r>
              <a:rPr lang="en-US" dirty="0" smtClean="0"/>
              <a:t>Put here your QR-code contact details</a:t>
            </a:r>
          </a:p>
          <a:p>
            <a:r>
              <a:rPr lang="en-US" dirty="0" smtClean="0"/>
              <a:t>http://www.qrcode-monkey.com/#</a:t>
            </a:r>
            <a:endParaRPr lang="en-US" dirty="0"/>
          </a:p>
        </p:txBody>
      </p:sp>
      <p:pic>
        <p:nvPicPr>
          <p:cNvPr id="5" name="Image 4">
            <a:hlinkClick r:id="rId2"/>
          </p:cNvPr>
          <p:cNvPicPr>
            <a:picLocks noChangeAspect="1"/>
          </p:cNvPicPr>
          <p:nvPr userDrawn="1"/>
        </p:nvPicPr>
        <p:blipFill>
          <a:blip r:embed="rId3"/>
          <a:stretch>
            <a:fillRect/>
          </a:stretch>
        </p:blipFill>
        <p:spPr>
          <a:xfrm>
            <a:off x="4151785" y="1371731"/>
            <a:ext cx="2019300" cy="1895475"/>
          </a:xfrm>
          <a:prstGeom prst="rect">
            <a:avLst/>
          </a:prstGeom>
        </p:spPr>
      </p:pic>
      <p:pic>
        <p:nvPicPr>
          <p:cNvPr id="8" name="Image 7">
            <a:hlinkClick r:id="rId4"/>
          </p:cNvPr>
          <p:cNvPicPr>
            <a:picLocks noChangeAspect="1"/>
          </p:cNvPicPr>
          <p:nvPr userDrawn="1"/>
        </p:nvPicPr>
        <p:blipFill>
          <a:blip r:embed="rId5"/>
          <a:stretch>
            <a:fillRect/>
          </a:stretch>
        </p:blipFill>
        <p:spPr>
          <a:xfrm>
            <a:off x="6600056" y="1396097"/>
            <a:ext cx="2000251" cy="1876425"/>
          </a:xfrm>
          <a:prstGeom prst="rect">
            <a:avLst/>
          </a:prstGeom>
        </p:spPr>
      </p:pic>
    </p:spTree>
    <p:extLst>
      <p:ext uri="{BB962C8B-B14F-4D97-AF65-F5344CB8AC3E}">
        <p14:creationId xmlns:p14="http://schemas.microsoft.com/office/powerpoint/2010/main" val="33312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ide avec tit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70689"/>
            <a:ext cx="12192000" cy="703551"/>
          </a:xfrm>
          <a:solidFill>
            <a:srgbClr val="BDBEC0"/>
          </a:solidFill>
        </p:spPr>
        <p:txBody>
          <a:bodyPr/>
          <a:lstStyle>
            <a:lvl1pPr algn="ctr">
              <a:defRPr sz="4400">
                <a:solidFill>
                  <a:schemeClr val="bg1"/>
                </a:solidFill>
              </a:defRPr>
            </a:lvl1pPr>
          </a:lstStyle>
          <a:p>
            <a:r>
              <a:rPr lang="fr-FR" noProof="0" dirty="0" smtClean="0"/>
              <a:t>Sujet</a:t>
            </a:r>
            <a:endParaRPr lang="fr-FR" noProof="0" dirty="0"/>
          </a:p>
        </p:txBody>
      </p:sp>
    </p:spTree>
    <p:extLst>
      <p:ext uri="{BB962C8B-B14F-4D97-AF65-F5344CB8AC3E}">
        <p14:creationId xmlns:p14="http://schemas.microsoft.com/office/powerpoint/2010/main" val="3841072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33161"/>
            <a:ext cx="12192000" cy="703551"/>
          </a:xfrm>
          <a:solidFill>
            <a:srgbClr val="BDBEC0"/>
          </a:solidFill>
        </p:spPr>
        <p:txBody>
          <a:bodyPr/>
          <a:lstStyle>
            <a:lvl1pPr algn="ctr">
              <a:defRPr sz="4000">
                <a:solidFill>
                  <a:schemeClr val="bg1"/>
                </a:solidFill>
              </a:defRPr>
            </a:lvl1pPr>
          </a:lstStyle>
          <a:p>
            <a:r>
              <a:rPr lang="en-US" noProof="0" dirty="0" smtClean="0"/>
              <a:t>Summary</a:t>
            </a:r>
            <a:endParaRPr lang="en-US" noProof="0" dirty="0"/>
          </a:p>
        </p:txBody>
      </p:sp>
      <p:sp>
        <p:nvSpPr>
          <p:cNvPr id="3" name="Espace réservé du contenu 2"/>
          <p:cNvSpPr>
            <a:spLocks noGrp="1"/>
          </p:cNvSpPr>
          <p:nvPr>
            <p:ph idx="1" hasCustomPrompt="1"/>
          </p:nvPr>
        </p:nvSpPr>
        <p:spPr>
          <a:xfrm>
            <a:off x="119336" y="950810"/>
            <a:ext cx="11911491" cy="5502526"/>
          </a:xfrm>
        </p:spPr>
        <p:txBody>
          <a:bodyPr>
            <a:normAutofit/>
          </a:bodyPr>
          <a:lstStyle>
            <a:lvl1pPr marL="171450" indent="-171450">
              <a:buClr>
                <a:srgbClr val="E43027"/>
              </a:buClr>
              <a:buFont typeface="Wingdings" panose="05000000000000000000" pitchFamily="2" charset="2"/>
              <a:buChar char="§"/>
              <a:defRPr sz="3600">
                <a:solidFill>
                  <a:schemeClr val="bg1">
                    <a:lumMod val="65000"/>
                  </a:schemeClr>
                </a:solidFill>
              </a:defRPr>
            </a:lvl1pPr>
            <a:lvl2pPr marL="514350" indent="-171450">
              <a:buClr>
                <a:srgbClr val="E43027"/>
              </a:buClr>
              <a:buFont typeface="Wingdings" panose="05000000000000000000" pitchFamily="2" charset="2"/>
              <a:buChar char="§"/>
              <a:defRPr sz="3200">
                <a:solidFill>
                  <a:schemeClr val="bg1">
                    <a:lumMod val="65000"/>
                  </a:schemeClr>
                </a:solidFill>
              </a:defRPr>
            </a:lvl2pPr>
            <a:lvl3pPr marL="857250" indent="-171450">
              <a:buClr>
                <a:srgbClr val="E43027"/>
              </a:buClr>
              <a:buFont typeface="Wingdings" panose="05000000000000000000" pitchFamily="2" charset="2"/>
              <a:buChar char="§"/>
              <a:defRPr sz="2400">
                <a:solidFill>
                  <a:schemeClr val="bg1">
                    <a:lumMod val="65000"/>
                  </a:schemeClr>
                </a:solidFill>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First level</a:t>
            </a:r>
          </a:p>
          <a:p>
            <a:pPr lvl="1"/>
            <a:r>
              <a:rPr lang="fr-FR" dirty="0" smtClean="0"/>
              <a:t>Second </a:t>
            </a:r>
            <a:r>
              <a:rPr lang="en-US" noProof="0" dirty="0" smtClean="0"/>
              <a:t>level</a:t>
            </a:r>
          </a:p>
          <a:p>
            <a:pPr lvl="2"/>
            <a:r>
              <a:rPr lang="en-US" noProof="0" dirty="0" smtClean="0"/>
              <a:t>Third level</a:t>
            </a:r>
          </a:p>
        </p:txBody>
      </p:sp>
      <p:sp>
        <p:nvSpPr>
          <p:cNvPr id="8" name="Espace réservé pour une image  7"/>
          <p:cNvSpPr>
            <a:spLocks noGrp="1"/>
          </p:cNvSpPr>
          <p:nvPr>
            <p:ph type="pic" sz="quarter" idx="13"/>
          </p:nvPr>
        </p:nvSpPr>
        <p:spPr>
          <a:xfrm>
            <a:off x="10922957" y="134846"/>
            <a:ext cx="1269043" cy="703263"/>
          </a:xfrm>
        </p:spPr>
        <p:txBody>
          <a:bodyPr/>
          <a:lstStyle/>
          <a:p>
            <a:r>
              <a:rPr lang="fr-FR" smtClean="0"/>
              <a:t>Cliquez sur l'icône pour ajouter une image</a:t>
            </a:r>
            <a:endParaRPr lang="en-US"/>
          </a:p>
        </p:txBody>
      </p:sp>
    </p:spTree>
    <p:extLst>
      <p:ext uri="{BB962C8B-B14F-4D97-AF65-F5344CB8AC3E}">
        <p14:creationId xmlns:p14="http://schemas.microsoft.com/office/powerpoint/2010/main" val="38980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ject without imag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15658"/>
            <a:ext cx="12192000" cy="703551"/>
          </a:xfrm>
          <a:solidFill>
            <a:srgbClr val="BDBEC0"/>
          </a:solidFill>
        </p:spPr>
        <p:txBody>
          <a:bodyPr>
            <a:normAutofit/>
          </a:bodyPr>
          <a:lstStyle>
            <a:lvl1pPr algn="ctr">
              <a:defRPr sz="4400">
                <a:solidFill>
                  <a:schemeClr val="bg1"/>
                </a:solidFill>
              </a:defRPr>
            </a:lvl1pPr>
          </a:lstStyle>
          <a:p>
            <a:r>
              <a:rPr lang="en-US" noProof="0" dirty="0" smtClean="0"/>
              <a:t>Subject</a:t>
            </a:r>
            <a:endParaRPr lang="en-US" noProof="0" dirty="0"/>
          </a:p>
        </p:txBody>
      </p:sp>
      <p:sp>
        <p:nvSpPr>
          <p:cNvPr id="3" name="Espace réservé du contenu 2"/>
          <p:cNvSpPr>
            <a:spLocks noGrp="1"/>
          </p:cNvSpPr>
          <p:nvPr>
            <p:ph idx="1" hasCustomPrompt="1"/>
          </p:nvPr>
        </p:nvSpPr>
        <p:spPr>
          <a:xfrm>
            <a:off x="119337" y="891988"/>
            <a:ext cx="11911492" cy="5561348"/>
          </a:xfrm>
        </p:spPr>
        <p:txBody>
          <a:bodyPr>
            <a:normAutofit/>
          </a:bodyPr>
          <a:lstStyle>
            <a:lvl1pPr marL="171450" indent="-171450">
              <a:buClr>
                <a:srgbClr val="E43027"/>
              </a:buClr>
              <a:buFont typeface="Wingdings" panose="05000000000000000000" pitchFamily="2" charset="2"/>
              <a:buChar char="§"/>
              <a:defRPr sz="3200">
                <a:solidFill>
                  <a:schemeClr val="bg1">
                    <a:lumMod val="65000"/>
                  </a:schemeClr>
                </a:solidFill>
              </a:defRPr>
            </a:lvl1pPr>
            <a:lvl2pPr marL="514350" indent="-171450">
              <a:buClr>
                <a:srgbClr val="E43027"/>
              </a:buClr>
              <a:buFont typeface="Wingdings" panose="05000000000000000000" pitchFamily="2" charset="2"/>
              <a:buChar char="§"/>
              <a:defRPr sz="2800">
                <a:solidFill>
                  <a:schemeClr val="bg1">
                    <a:lumMod val="65000"/>
                  </a:schemeClr>
                </a:solidFill>
              </a:defRPr>
            </a:lvl2pPr>
            <a:lvl3pPr marL="857250" indent="-171450">
              <a:buClr>
                <a:srgbClr val="E43027"/>
              </a:buClr>
              <a:buFont typeface="Wingdings" panose="05000000000000000000" pitchFamily="2" charset="2"/>
              <a:buChar char="§"/>
              <a:defRPr sz="2000">
                <a:solidFill>
                  <a:schemeClr val="bg1">
                    <a:lumMod val="65000"/>
                  </a:schemeClr>
                </a:solidFill>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First level</a:t>
            </a:r>
          </a:p>
          <a:p>
            <a:pPr lvl="1"/>
            <a:r>
              <a:rPr lang="fr-FR" dirty="0" smtClean="0"/>
              <a:t>Second </a:t>
            </a:r>
            <a:r>
              <a:rPr lang="en-US" noProof="0" dirty="0" smtClean="0"/>
              <a:t>level</a:t>
            </a:r>
          </a:p>
          <a:p>
            <a:pPr lvl="2"/>
            <a:r>
              <a:rPr lang="en-US" noProof="0" dirty="0" smtClean="0"/>
              <a:t>Third level</a:t>
            </a:r>
          </a:p>
        </p:txBody>
      </p:sp>
      <p:sp>
        <p:nvSpPr>
          <p:cNvPr id="8" name="Espace réservé pour une image  7"/>
          <p:cNvSpPr>
            <a:spLocks noGrp="1"/>
          </p:cNvSpPr>
          <p:nvPr>
            <p:ph type="pic" sz="quarter" idx="13"/>
          </p:nvPr>
        </p:nvSpPr>
        <p:spPr>
          <a:xfrm>
            <a:off x="10922957" y="115658"/>
            <a:ext cx="1269043" cy="703263"/>
          </a:xfrm>
        </p:spPr>
        <p:txBody>
          <a:bodyPr/>
          <a:lstStyle/>
          <a:p>
            <a:r>
              <a:rPr lang="fr-FR" smtClean="0"/>
              <a:t>Cliquez sur l'icône pour ajouter une image</a:t>
            </a:r>
            <a:endParaRPr lang="en-US" dirty="0"/>
          </a:p>
        </p:txBody>
      </p:sp>
    </p:spTree>
    <p:extLst>
      <p:ext uri="{BB962C8B-B14F-4D97-AF65-F5344CB8AC3E}">
        <p14:creationId xmlns:p14="http://schemas.microsoft.com/office/powerpoint/2010/main" val="185161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ject with 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a:xfrm>
            <a:off x="119337" y="891988"/>
            <a:ext cx="6120679" cy="5561348"/>
          </a:xfrm>
        </p:spPr>
        <p:txBody>
          <a:bodyPr>
            <a:normAutofit/>
          </a:bodyPr>
          <a:lstStyle>
            <a:lvl1pPr marL="171450" indent="-171450" algn="l" defTabSz="685800" rtl="0" eaLnBrk="1" latinLnBrk="0" hangingPunct="1">
              <a:lnSpc>
                <a:spcPct val="90000"/>
              </a:lnSpc>
              <a:buClr>
                <a:srgbClr val="E43027"/>
              </a:buClr>
              <a:buFont typeface="Wingdings" panose="05000000000000000000" pitchFamily="2" charset="2"/>
              <a:buChar char="§"/>
              <a:defRPr lang="en-US" sz="2400" kern="1200" noProof="1" smtClean="0">
                <a:solidFill>
                  <a:schemeClr val="bg1">
                    <a:lumMod val="65000"/>
                  </a:schemeClr>
                </a:solidFill>
                <a:latin typeface="+mn-lt"/>
                <a:ea typeface="+mn-ea"/>
                <a:cs typeface="+mn-cs"/>
              </a:defRPr>
            </a:lvl1pPr>
            <a:lvl2pPr marL="514350" indent="-171450" algn="l" defTabSz="685800" rtl="0" eaLnBrk="1" latinLnBrk="0" hangingPunct="1">
              <a:lnSpc>
                <a:spcPct val="90000"/>
              </a:lnSpc>
              <a:buClr>
                <a:srgbClr val="E43027"/>
              </a:buClr>
              <a:buFont typeface="Wingdings" panose="05000000000000000000" pitchFamily="2" charset="2"/>
              <a:buChar char="§"/>
              <a:defRPr lang="en-US" sz="2400" kern="1200" noProof="0" dirty="0" smtClean="0">
                <a:solidFill>
                  <a:schemeClr val="bg1">
                    <a:lumMod val="65000"/>
                  </a:schemeClr>
                </a:solidFill>
                <a:latin typeface="+mn-lt"/>
                <a:ea typeface="+mn-ea"/>
                <a:cs typeface="+mn-cs"/>
              </a:defRPr>
            </a:lvl2pPr>
            <a:lvl3pPr marL="857250" indent="-171450" algn="l" defTabSz="685800" rtl="0" eaLnBrk="1" latinLnBrk="0" hangingPunct="1">
              <a:lnSpc>
                <a:spcPct val="90000"/>
              </a:lnSpc>
              <a:buClr>
                <a:srgbClr val="E43027"/>
              </a:buClr>
              <a:buFont typeface="Wingdings" panose="05000000000000000000" pitchFamily="2" charset="2"/>
              <a:buChar char="§"/>
              <a:defRPr lang="en-US" sz="2400" kern="1200" noProof="0" dirty="0" smtClean="0">
                <a:solidFill>
                  <a:schemeClr val="bg1">
                    <a:lumMod val="65000"/>
                  </a:schemeClr>
                </a:solidFill>
                <a:latin typeface="+mn-lt"/>
                <a:ea typeface="+mn-ea"/>
                <a:cs typeface="+mn-cs"/>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First level</a:t>
            </a:r>
          </a:p>
          <a:p>
            <a:pPr lvl="1"/>
            <a:r>
              <a:rPr lang="fr-FR" dirty="0" smtClean="0"/>
              <a:t>Second </a:t>
            </a:r>
            <a:r>
              <a:rPr lang="en-US" noProof="0" dirty="0" smtClean="0"/>
              <a:t>level</a:t>
            </a:r>
          </a:p>
          <a:p>
            <a:pPr lvl="2"/>
            <a:r>
              <a:rPr lang="en-US" noProof="0" dirty="0" smtClean="0"/>
              <a:t>Third level</a:t>
            </a:r>
          </a:p>
        </p:txBody>
      </p:sp>
      <p:sp>
        <p:nvSpPr>
          <p:cNvPr id="7" name="Espace réservé pour une image  6"/>
          <p:cNvSpPr>
            <a:spLocks noGrp="1"/>
          </p:cNvSpPr>
          <p:nvPr>
            <p:ph type="pic" sz="quarter" idx="14"/>
          </p:nvPr>
        </p:nvSpPr>
        <p:spPr>
          <a:xfrm>
            <a:off x="6383340" y="891988"/>
            <a:ext cx="5661025" cy="5561348"/>
          </a:xfrm>
        </p:spPr>
        <p:txBody>
          <a:bodyPr/>
          <a:lstStyle/>
          <a:p>
            <a:r>
              <a:rPr lang="fr-FR" smtClean="0"/>
              <a:t>Cliquez sur l'icône pour ajouter une image</a:t>
            </a:r>
            <a:endParaRPr lang="en-US"/>
          </a:p>
        </p:txBody>
      </p:sp>
      <p:sp>
        <p:nvSpPr>
          <p:cNvPr id="9" name="Titre 1"/>
          <p:cNvSpPr>
            <a:spLocks noGrp="1"/>
          </p:cNvSpPr>
          <p:nvPr>
            <p:ph type="title" hasCustomPrompt="1"/>
          </p:nvPr>
        </p:nvSpPr>
        <p:spPr>
          <a:xfrm>
            <a:off x="0" y="115658"/>
            <a:ext cx="12192000" cy="703551"/>
          </a:xfrm>
          <a:solidFill>
            <a:srgbClr val="BDBEC0"/>
          </a:solidFill>
        </p:spPr>
        <p:txBody>
          <a:bodyPr>
            <a:normAutofit/>
          </a:bodyPr>
          <a:lstStyle>
            <a:lvl1pPr algn="ctr">
              <a:defRPr sz="4400">
                <a:solidFill>
                  <a:schemeClr val="bg1"/>
                </a:solidFill>
              </a:defRPr>
            </a:lvl1pPr>
          </a:lstStyle>
          <a:p>
            <a:r>
              <a:rPr lang="en-US" noProof="0" dirty="0" smtClean="0"/>
              <a:t>Subject</a:t>
            </a:r>
            <a:endParaRPr lang="en-US" noProof="0" dirty="0"/>
          </a:p>
        </p:txBody>
      </p:sp>
      <p:sp>
        <p:nvSpPr>
          <p:cNvPr id="10" name="Espace réservé pour une image  7"/>
          <p:cNvSpPr>
            <a:spLocks noGrp="1"/>
          </p:cNvSpPr>
          <p:nvPr>
            <p:ph type="pic" sz="quarter" idx="13"/>
          </p:nvPr>
        </p:nvSpPr>
        <p:spPr>
          <a:xfrm>
            <a:off x="10922957" y="115658"/>
            <a:ext cx="1269043" cy="703263"/>
          </a:xfrm>
        </p:spPr>
        <p:txBody>
          <a:bodyPr/>
          <a:lstStyle/>
          <a:p>
            <a:r>
              <a:rPr lang="fr-FR" smtClean="0"/>
              <a:t>Cliquez sur l'icône pour ajouter une image</a:t>
            </a:r>
            <a:endParaRPr lang="en-US" dirty="0"/>
          </a:p>
        </p:txBody>
      </p:sp>
    </p:spTree>
    <p:extLst>
      <p:ext uri="{BB962C8B-B14F-4D97-AF65-F5344CB8AC3E}">
        <p14:creationId xmlns:p14="http://schemas.microsoft.com/office/powerpoint/2010/main" val="12896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7"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ference Transpor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17856"/>
            <a:ext cx="12192000" cy="703551"/>
          </a:xfrm>
          <a:solidFill>
            <a:srgbClr val="BDBEC0"/>
          </a:solidFill>
        </p:spPr>
        <p:txBody>
          <a:bodyPr/>
          <a:lstStyle>
            <a:lvl1pPr algn="ctr">
              <a:defRPr sz="4400">
                <a:solidFill>
                  <a:schemeClr val="bg1"/>
                </a:solidFill>
              </a:defRPr>
            </a:lvl1pPr>
          </a:lstStyle>
          <a:p>
            <a:r>
              <a:rPr lang="en-US" noProof="0" dirty="0" smtClean="0"/>
              <a:t>Reference</a:t>
            </a:r>
            <a:endParaRPr lang="en-US" noProof="0" dirty="0"/>
          </a:p>
        </p:txBody>
      </p:sp>
      <p:sp>
        <p:nvSpPr>
          <p:cNvPr id="3" name="Espace réservé du contenu 2"/>
          <p:cNvSpPr>
            <a:spLocks noGrp="1"/>
          </p:cNvSpPr>
          <p:nvPr>
            <p:ph idx="1" hasCustomPrompt="1"/>
          </p:nvPr>
        </p:nvSpPr>
        <p:spPr>
          <a:xfrm>
            <a:off x="191344" y="913918"/>
            <a:ext cx="5616624" cy="5290065"/>
          </a:xfrm>
        </p:spPr>
        <p:txBody>
          <a:bodyPr>
            <a:normAutofit/>
          </a:bodyPr>
          <a:lstStyle>
            <a:lvl1pPr marL="171450" indent="-171450">
              <a:buClr>
                <a:srgbClr val="E43027"/>
              </a:buClr>
              <a:buFont typeface="Wingdings" panose="05000000000000000000" pitchFamily="2" charset="2"/>
              <a:buChar char="§"/>
              <a:defRPr sz="3200">
                <a:solidFill>
                  <a:schemeClr val="bg1">
                    <a:lumMod val="65000"/>
                  </a:schemeClr>
                </a:solidFill>
              </a:defRPr>
            </a:lvl1pPr>
            <a:lvl2pPr marL="514350" indent="-171450">
              <a:buClr>
                <a:srgbClr val="E43027"/>
              </a:buClr>
              <a:buFont typeface="Wingdings" panose="05000000000000000000" pitchFamily="2" charset="2"/>
              <a:buChar char="§"/>
              <a:defRPr sz="2800">
                <a:solidFill>
                  <a:schemeClr val="bg1">
                    <a:lumMod val="65000"/>
                  </a:schemeClr>
                </a:solidFill>
              </a:defRPr>
            </a:lvl2pPr>
            <a:lvl3pPr marL="857250" indent="-171450">
              <a:buClr>
                <a:srgbClr val="E43027"/>
              </a:buClr>
              <a:buFont typeface="Wingdings" panose="05000000000000000000" pitchFamily="2" charset="2"/>
              <a:buChar char="§"/>
              <a:defRPr sz="2000">
                <a:solidFill>
                  <a:schemeClr val="bg1">
                    <a:lumMod val="65000"/>
                  </a:schemeClr>
                </a:solidFill>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Project type (BMS of…)</a:t>
            </a:r>
          </a:p>
          <a:p>
            <a:pPr lvl="1"/>
            <a:r>
              <a:rPr lang="fr-FR" dirty="0" smtClean="0"/>
              <a:t>City </a:t>
            </a:r>
            <a:r>
              <a:rPr lang="en-US" noProof="0" dirty="0" smtClean="0"/>
              <a:t>-  Country</a:t>
            </a:r>
          </a:p>
          <a:p>
            <a:pPr lvl="2"/>
            <a:r>
              <a:rPr lang="en-US" noProof="0" dirty="0" smtClean="0"/>
              <a:t>Project description</a:t>
            </a:r>
          </a:p>
        </p:txBody>
      </p:sp>
      <p:sp>
        <p:nvSpPr>
          <p:cNvPr id="4" name="Espace réservé de la date 3"/>
          <p:cNvSpPr>
            <a:spLocks noGrp="1"/>
          </p:cNvSpPr>
          <p:nvPr>
            <p:ph type="dt" sz="half" idx="10"/>
          </p:nvPr>
        </p:nvSpPr>
        <p:spPr>
          <a:xfrm>
            <a:off x="191344" y="6296494"/>
            <a:ext cx="2743200" cy="365125"/>
          </a:xfrm>
          <a:prstGeom prst="rect">
            <a:avLst/>
          </a:prstGeom>
        </p:spPr>
        <p:txBody>
          <a:bodyPr/>
          <a:lstStyle/>
          <a:p>
            <a:fld id="{0DAE4C3A-8F18-4BA3-A02A-2DDEF27CEAF6}" type="datetimeFigureOut">
              <a:rPr lang="en-US" smtClean="0"/>
              <a:t>9/17/2020</a:t>
            </a:fld>
            <a:endParaRPr lang="en-US"/>
          </a:p>
        </p:txBody>
      </p:sp>
      <p:sp>
        <p:nvSpPr>
          <p:cNvPr id="7" name="Espace réservé pour une image  6"/>
          <p:cNvSpPr>
            <a:spLocks noGrp="1"/>
          </p:cNvSpPr>
          <p:nvPr>
            <p:ph type="pic" sz="quarter" idx="14" hasCustomPrompt="1"/>
          </p:nvPr>
        </p:nvSpPr>
        <p:spPr>
          <a:xfrm>
            <a:off x="5865688" y="913918"/>
            <a:ext cx="6164389" cy="3187937"/>
          </a:xfrm>
        </p:spPr>
        <p:txBody>
          <a:bodyPr/>
          <a:lstStyle>
            <a:lvl1pPr>
              <a:defRPr/>
            </a:lvl1pPr>
          </a:lstStyle>
          <a:p>
            <a:r>
              <a:rPr lang="en-US" dirty="0" smtClean="0"/>
              <a:t>Picture / Mimics…</a:t>
            </a:r>
            <a:endParaRPr lang="en-US" dirty="0"/>
          </a:p>
        </p:txBody>
      </p:sp>
      <p:sp>
        <p:nvSpPr>
          <p:cNvPr id="11" name="Espace réservé du contenu 10"/>
          <p:cNvSpPr>
            <a:spLocks noGrp="1"/>
          </p:cNvSpPr>
          <p:nvPr>
            <p:ph sz="quarter" idx="15" hasCustomPrompt="1"/>
          </p:nvPr>
        </p:nvSpPr>
        <p:spPr>
          <a:xfrm>
            <a:off x="5879976" y="4194366"/>
            <a:ext cx="6150101" cy="1987361"/>
          </a:xfrm>
        </p:spPr>
        <p:txBody>
          <a:bodyPr/>
          <a:lstStyle>
            <a:lvl1pPr marL="171450" indent="-171450">
              <a:buFont typeface="Wingdings" panose="05000000000000000000" pitchFamily="2" charset="2"/>
              <a:buChar char="§"/>
              <a:defRPr baseline="0">
                <a:solidFill>
                  <a:schemeClr val="bg1">
                    <a:lumMod val="50000"/>
                  </a:schemeClr>
                </a:solidFill>
              </a:defRPr>
            </a:lvl1pPr>
          </a:lstStyle>
          <a:p>
            <a:pPr lvl="0"/>
            <a:r>
              <a:rPr lang="en-US" noProof="0" dirty="0" smtClean="0"/>
              <a:t>Number of tags</a:t>
            </a:r>
          </a:p>
          <a:p>
            <a:pPr lvl="0"/>
            <a:r>
              <a:rPr lang="en-US" noProof="0" dirty="0" smtClean="0"/>
              <a:t>Number of PcVue stations </a:t>
            </a:r>
          </a:p>
          <a:p>
            <a:pPr lvl="0"/>
            <a:r>
              <a:rPr lang="en-US" noProof="0" dirty="0" smtClean="0"/>
              <a:t>Specific function</a:t>
            </a:r>
          </a:p>
          <a:p>
            <a:pPr lvl="0"/>
            <a:endParaRPr lang="fr-FR" dirty="0" smtClean="0"/>
          </a:p>
          <a:p>
            <a:pPr lvl="0"/>
            <a:endParaRPr lang="fr-FR" dirty="0" smtClean="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33" y="148335"/>
            <a:ext cx="1618486" cy="719327"/>
          </a:xfrm>
          <a:prstGeom prst="rect">
            <a:avLst/>
          </a:prstGeom>
        </p:spPr>
      </p:pic>
    </p:spTree>
    <p:extLst>
      <p:ext uri="{BB962C8B-B14F-4D97-AF65-F5344CB8AC3E}">
        <p14:creationId xmlns:p14="http://schemas.microsoft.com/office/powerpoint/2010/main" val="234171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7"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 Powe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17856"/>
            <a:ext cx="12192000" cy="703551"/>
          </a:xfrm>
          <a:solidFill>
            <a:srgbClr val="BDBEC0"/>
          </a:solidFill>
        </p:spPr>
        <p:txBody>
          <a:bodyPr/>
          <a:lstStyle>
            <a:lvl1pPr algn="ctr">
              <a:defRPr sz="4400">
                <a:solidFill>
                  <a:schemeClr val="bg1"/>
                </a:solidFill>
              </a:defRPr>
            </a:lvl1pPr>
          </a:lstStyle>
          <a:p>
            <a:r>
              <a:rPr lang="en-US" noProof="0" dirty="0" smtClean="0"/>
              <a:t>Reference</a:t>
            </a:r>
            <a:endParaRPr lang="en-US" noProof="0" dirty="0"/>
          </a:p>
        </p:txBody>
      </p:sp>
      <p:sp>
        <p:nvSpPr>
          <p:cNvPr id="3" name="Espace réservé du contenu 2"/>
          <p:cNvSpPr>
            <a:spLocks noGrp="1"/>
          </p:cNvSpPr>
          <p:nvPr>
            <p:ph idx="1" hasCustomPrompt="1"/>
          </p:nvPr>
        </p:nvSpPr>
        <p:spPr>
          <a:xfrm>
            <a:off x="191344" y="913918"/>
            <a:ext cx="5616624" cy="5290065"/>
          </a:xfrm>
        </p:spPr>
        <p:txBody>
          <a:bodyPr>
            <a:normAutofit/>
          </a:bodyPr>
          <a:lstStyle>
            <a:lvl1pPr marL="171450" indent="-171450">
              <a:buClr>
                <a:srgbClr val="E43027"/>
              </a:buClr>
              <a:buFont typeface="Wingdings" panose="05000000000000000000" pitchFamily="2" charset="2"/>
              <a:buChar char="§"/>
              <a:defRPr sz="3200">
                <a:solidFill>
                  <a:schemeClr val="bg1">
                    <a:lumMod val="65000"/>
                  </a:schemeClr>
                </a:solidFill>
              </a:defRPr>
            </a:lvl1pPr>
            <a:lvl2pPr marL="514350" indent="-171450">
              <a:buClr>
                <a:srgbClr val="E43027"/>
              </a:buClr>
              <a:buFont typeface="Wingdings" panose="05000000000000000000" pitchFamily="2" charset="2"/>
              <a:buChar char="§"/>
              <a:defRPr sz="2800">
                <a:solidFill>
                  <a:schemeClr val="bg1">
                    <a:lumMod val="65000"/>
                  </a:schemeClr>
                </a:solidFill>
              </a:defRPr>
            </a:lvl2pPr>
            <a:lvl3pPr marL="857250" indent="-171450">
              <a:buClr>
                <a:srgbClr val="E43027"/>
              </a:buClr>
              <a:buFont typeface="Wingdings" panose="05000000000000000000" pitchFamily="2" charset="2"/>
              <a:buChar char="§"/>
              <a:defRPr sz="2000">
                <a:solidFill>
                  <a:schemeClr val="bg1">
                    <a:lumMod val="65000"/>
                  </a:schemeClr>
                </a:solidFill>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Project type (BMS of…)</a:t>
            </a:r>
          </a:p>
          <a:p>
            <a:pPr lvl="1"/>
            <a:r>
              <a:rPr lang="fr-FR" dirty="0" smtClean="0"/>
              <a:t>City </a:t>
            </a:r>
            <a:r>
              <a:rPr lang="en-US" noProof="0" dirty="0" smtClean="0"/>
              <a:t>-  Country</a:t>
            </a:r>
          </a:p>
          <a:p>
            <a:pPr lvl="2"/>
            <a:r>
              <a:rPr lang="en-US" noProof="0" dirty="0" smtClean="0"/>
              <a:t>Project description</a:t>
            </a:r>
          </a:p>
        </p:txBody>
      </p:sp>
      <p:sp>
        <p:nvSpPr>
          <p:cNvPr id="4" name="Espace réservé de la date 3"/>
          <p:cNvSpPr>
            <a:spLocks noGrp="1"/>
          </p:cNvSpPr>
          <p:nvPr>
            <p:ph type="dt" sz="half" idx="10"/>
          </p:nvPr>
        </p:nvSpPr>
        <p:spPr>
          <a:xfrm>
            <a:off x="191344" y="6296494"/>
            <a:ext cx="2743200" cy="365125"/>
          </a:xfrm>
          <a:prstGeom prst="rect">
            <a:avLst/>
          </a:prstGeom>
        </p:spPr>
        <p:txBody>
          <a:bodyPr/>
          <a:lstStyle/>
          <a:p>
            <a:fld id="{0DAE4C3A-8F18-4BA3-A02A-2DDEF27CEAF6}" type="datetimeFigureOut">
              <a:rPr lang="en-US" smtClean="0"/>
              <a:t>9/17/2020</a:t>
            </a:fld>
            <a:endParaRPr lang="en-US"/>
          </a:p>
        </p:txBody>
      </p:sp>
      <p:sp>
        <p:nvSpPr>
          <p:cNvPr id="7" name="Espace réservé pour une image  6"/>
          <p:cNvSpPr>
            <a:spLocks noGrp="1"/>
          </p:cNvSpPr>
          <p:nvPr>
            <p:ph type="pic" sz="quarter" idx="14" hasCustomPrompt="1"/>
          </p:nvPr>
        </p:nvSpPr>
        <p:spPr>
          <a:xfrm>
            <a:off x="5865688" y="913918"/>
            <a:ext cx="6164389" cy="3187937"/>
          </a:xfrm>
        </p:spPr>
        <p:txBody>
          <a:bodyPr/>
          <a:lstStyle>
            <a:lvl1pPr>
              <a:defRPr/>
            </a:lvl1pPr>
          </a:lstStyle>
          <a:p>
            <a:r>
              <a:rPr lang="en-US" dirty="0" smtClean="0"/>
              <a:t>Picture / Mimics…</a:t>
            </a:r>
            <a:endParaRPr lang="en-US" dirty="0"/>
          </a:p>
        </p:txBody>
      </p:sp>
      <p:sp>
        <p:nvSpPr>
          <p:cNvPr id="11" name="Espace réservé du contenu 10"/>
          <p:cNvSpPr>
            <a:spLocks noGrp="1"/>
          </p:cNvSpPr>
          <p:nvPr>
            <p:ph sz="quarter" idx="15" hasCustomPrompt="1"/>
          </p:nvPr>
        </p:nvSpPr>
        <p:spPr>
          <a:xfrm>
            <a:off x="5879976" y="4194366"/>
            <a:ext cx="6150101" cy="1987361"/>
          </a:xfrm>
        </p:spPr>
        <p:txBody>
          <a:bodyPr/>
          <a:lstStyle>
            <a:lvl1pPr marL="171450" indent="-171450">
              <a:buFont typeface="Wingdings" panose="05000000000000000000" pitchFamily="2" charset="2"/>
              <a:buChar char="§"/>
              <a:defRPr baseline="0">
                <a:solidFill>
                  <a:schemeClr val="bg1">
                    <a:lumMod val="50000"/>
                  </a:schemeClr>
                </a:solidFill>
              </a:defRPr>
            </a:lvl1pPr>
          </a:lstStyle>
          <a:p>
            <a:pPr lvl="0"/>
            <a:r>
              <a:rPr lang="en-US" noProof="0" dirty="0" smtClean="0"/>
              <a:t>Number of tags</a:t>
            </a:r>
          </a:p>
          <a:p>
            <a:pPr lvl="0"/>
            <a:r>
              <a:rPr lang="en-US" noProof="0" dirty="0" smtClean="0"/>
              <a:t>Number of PcVue stations </a:t>
            </a:r>
          </a:p>
          <a:p>
            <a:pPr lvl="0"/>
            <a:r>
              <a:rPr lang="en-US" noProof="0" dirty="0" smtClean="0"/>
              <a:t>Specific function</a:t>
            </a:r>
          </a:p>
          <a:p>
            <a:pPr lvl="0"/>
            <a:endParaRPr lang="fr-FR" dirty="0" smtClean="0"/>
          </a:p>
          <a:p>
            <a:pPr lvl="0"/>
            <a:endParaRPr lang="fr-FR" dirty="0" smtClean="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71533" y="148335"/>
            <a:ext cx="1618486" cy="719326"/>
          </a:xfrm>
          <a:prstGeom prst="rect">
            <a:avLst/>
          </a:prstGeom>
        </p:spPr>
      </p:pic>
    </p:spTree>
    <p:extLst>
      <p:ext uri="{BB962C8B-B14F-4D97-AF65-F5344CB8AC3E}">
        <p14:creationId xmlns:p14="http://schemas.microsoft.com/office/powerpoint/2010/main" val="267641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0" y="6452037"/>
            <a:ext cx="1631503" cy="141418"/>
          </a:xfrm>
          <a:prstGeom prst="rect">
            <a:avLst/>
          </a:prstGeom>
        </p:spPr>
        <p:txBody>
          <a:bodyPr/>
          <a:lstStyle/>
          <a:p>
            <a:fld id="{0DAE4C3A-8F18-4BA3-A02A-2DDEF27CEAF6}" type="datetimeFigureOut">
              <a:rPr lang="en-US" smtClean="0"/>
              <a:t>9/17/2020</a:t>
            </a:fld>
            <a:endParaRPr lang="en-US"/>
          </a:p>
        </p:txBody>
      </p:sp>
    </p:spTree>
    <p:extLst>
      <p:ext uri="{BB962C8B-B14F-4D97-AF65-F5344CB8AC3E}">
        <p14:creationId xmlns:p14="http://schemas.microsoft.com/office/powerpoint/2010/main" val="10432281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70689"/>
            <a:ext cx="12192000" cy="703551"/>
          </a:xfrm>
          <a:solidFill>
            <a:srgbClr val="BDBEC0"/>
          </a:solidFill>
        </p:spPr>
        <p:txBody>
          <a:bodyPr/>
          <a:lstStyle>
            <a:lvl1pPr algn="ctr">
              <a:defRPr sz="4400">
                <a:solidFill>
                  <a:schemeClr val="bg1"/>
                </a:solidFill>
              </a:defRPr>
            </a:lvl1pPr>
          </a:lstStyle>
          <a:p>
            <a:r>
              <a:rPr lang="en-US" noProof="0" dirty="0" smtClean="0"/>
              <a:t>Conclusion</a:t>
            </a:r>
            <a:endParaRPr lang="en-US" noProof="0" dirty="0"/>
          </a:p>
        </p:txBody>
      </p:sp>
      <p:sp>
        <p:nvSpPr>
          <p:cNvPr id="3" name="Espace réservé du contenu 2"/>
          <p:cNvSpPr>
            <a:spLocks noGrp="1"/>
          </p:cNvSpPr>
          <p:nvPr>
            <p:ph idx="1" hasCustomPrompt="1"/>
          </p:nvPr>
        </p:nvSpPr>
        <p:spPr>
          <a:xfrm>
            <a:off x="191344" y="970272"/>
            <a:ext cx="11881320" cy="5483063"/>
          </a:xfrm>
        </p:spPr>
        <p:txBody>
          <a:bodyPr>
            <a:normAutofit/>
          </a:bodyPr>
          <a:lstStyle>
            <a:lvl1pPr marL="171450" indent="-171450">
              <a:buClr>
                <a:srgbClr val="E43027"/>
              </a:buClr>
              <a:buFont typeface="Wingdings" panose="05000000000000000000" pitchFamily="2" charset="2"/>
              <a:buChar char="§"/>
              <a:defRPr sz="3200">
                <a:solidFill>
                  <a:schemeClr val="bg1">
                    <a:lumMod val="65000"/>
                  </a:schemeClr>
                </a:solidFill>
              </a:defRPr>
            </a:lvl1pPr>
            <a:lvl2pPr marL="514350" indent="-171450">
              <a:buClr>
                <a:srgbClr val="E43027"/>
              </a:buClr>
              <a:buFont typeface="Wingdings" panose="05000000000000000000" pitchFamily="2" charset="2"/>
              <a:buChar char="§"/>
              <a:defRPr sz="3200">
                <a:solidFill>
                  <a:schemeClr val="bg1">
                    <a:lumMod val="65000"/>
                  </a:schemeClr>
                </a:solidFill>
              </a:defRPr>
            </a:lvl2pPr>
            <a:lvl3pPr marL="857250" indent="-171450">
              <a:buClr>
                <a:srgbClr val="E43027"/>
              </a:buClr>
              <a:buFont typeface="Wingdings" panose="05000000000000000000" pitchFamily="2" charset="2"/>
              <a:buChar char="§"/>
              <a:defRPr sz="2400">
                <a:solidFill>
                  <a:schemeClr val="bg1">
                    <a:lumMod val="65000"/>
                  </a:schemeClr>
                </a:solidFill>
              </a:defRPr>
            </a:lvl3pPr>
            <a:lvl4pPr marL="1200150" indent="-171450">
              <a:buClr>
                <a:srgbClr val="C00000"/>
              </a:buClr>
              <a:buFont typeface="Wingdings" panose="05000000000000000000" pitchFamily="2" charset="2"/>
              <a:buChar char="§"/>
              <a:defRPr/>
            </a:lvl4pPr>
            <a:lvl5pPr marL="1543050" indent="-171450">
              <a:buClr>
                <a:srgbClr val="C00000"/>
              </a:buClr>
              <a:buFont typeface="Wingdings" panose="05000000000000000000" pitchFamily="2" charset="2"/>
              <a:buChar char="§"/>
              <a:defRPr/>
            </a:lvl5pPr>
          </a:lstStyle>
          <a:p>
            <a:pPr lvl="0"/>
            <a:r>
              <a:rPr lang="en-US" noProof="1" smtClean="0"/>
              <a:t>First level</a:t>
            </a:r>
          </a:p>
          <a:p>
            <a:pPr lvl="1"/>
            <a:r>
              <a:rPr lang="fr-FR" dirty="0" smtClean="0"/>
              <a:t>Second </a:t>
            </a:r>
            <a:r>
              <a:rPr lang="en-US" noProof="0" dirty="0" smtClean="0"/>
              <a:t>level</a:t>
            </a:r>
          </a:p>
          <a:p>
            <a:pPr lvl="2"/>
            <a:r>
              <a:rPr lang="en-US" noProof="0" dirty="0" smtClean="0"/>
              <a:t>Third level</a:t>
            </a:r>
          </a:p>
        </p:txBody>
      </p:sp>
    </p:spTree>
    <p:extLst>
      <p:ext uri="{BB962C8B-B14F-4D97-AF65-F5344CB8AC3E}">
        <p14:creationId xmlns:p14="http://schemas.microsoft.com/office/powerpoint/2010/main" val="276103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4166" y="188640"/>
            <a:ext cx="12206165" cy="703551"/>
          </a:xfrm>
          <a:solidFill>
            <a:srgbClr val="BDBEC0"/>
          </a:solidFill>
        </p:spPr>
        <p:txBody>
          <a:bodyPr/>
          <a:lstStyle>
            <a:lvl1pPr algn="ctr">
              <a:defRPr sz="4400" baseline="0">
                <a:solidFill>
                  <a:schemeClr val="bg1"/>
                </a:solidFill>
              </a:defRPr>
            </a:lvl1pPr>
          </a:lstStyle>
          <a:p>
            <a:r>
              <a:rPr lang="en-US" noProof="0" dirty="0" smtClean="0"/>
              <a:t>Question / Answer</a:t>
            </a:r>
            <a:endParaRPr lang="en-US" noProof="0" dirty="0"/>
          </a:p>
        </p:txBody>
      </p:sp>
      <p:pic>
        <p:nvPicPr>
          <p:cNvPr id="11" name="Imag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9697" y="2606083"/>
            <a:ext cx="6555204" cy="1861857"/>
          </a:xfrm>
          <a:prstGeom prst="rect">
            <a:avLst/>
          </a:prstGeom>
        </p:spPr>
      </p:pic>
    </p:spTree>
    <p:extLst>
      <p:ext uri="{BB962C8B-B14F-4D97-AF65-F5344CB8AC3E}">
        <p14:creationId xmlns:p14="http://schemas.microsoft.com/office/powerpoint/2010/main" val="35686705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67088" y="61155"/>
            <a:ext cx="11061560" cy="1325563"/>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898835" y="1545326"/>
            <a:ext cx="11029813"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grpSp>
        <p:nvGrpSpPr>
          <p:cNvPr id="17" name="Groupe 16"/>
          <p:cNvGrpSpPr/>
          <p:nvPr userDrawn="1"/>
        </p:nvGrpSpPr>
        <p:grpSpPr>
          <a:xfrm>
            <a:off x="0" y="6162706"/>
            <a:ext cx="12192000" cy="720080"/>
            <a:chOff x="1" y="6165304"/>
            <a:chExt cx="12192000" cy="720080"/>
          </a:xfrm>
        </p:grpSpPr>
        <p:pic>
          <p:nvPicPr>
            <p:cNvPr id="13" name="Immagine 4"/>
            <p:cNvPicPr>
              <a:picLocks noChangeAspect="1"/>
            </p:cNvPicPr>
            <p:nvPr/>
          </p:nvPicPr>
          <p:blipFill rotWithShape="1">
            <a:blip r:embed="rId13" cstate="print">
              <a:extLst>
                <a:ext uri="{28A0092B-C50C-407E-A947-70E740481C1C}">
                  <a14:useLocalDpi xmlns:a14="http://schemas.microsoft.com/office/drawing/2010/main" val="0"/>
                </a:ext>
              </a:extLst>
            </a:blip>
            <a:srcRect t="71101"/>
            <a:stretch/>
          </p:blipFill>
          <p:spPr>
            <a:xfrm>
              <a:off x="1" y="6525344"/>
              <a:ext cx="12192000" cy="360040"/>
            </a:xfrm>
            <a:prstGeom prst="rect">
              <a:avLst/>
            </a:prstGeom>
          </p:spPr>
        </p:pic>
        <p:pic>
          <p:nvPicPr>
            <p:cNvPr id="15" name="Image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88488" y="6165304"/>
              <a:ext cx="1656184" cy="530849"/>
            </a:xfrm>
            <a:prstGeom prst="rect">
              <a:avLst/>
            </a:prstGeom>
          </p:spPr>
        </p:pic>
      </p:grpSp>
      <p:sp>
        <p:nvSpPr>
          <p:cNvPr id="8" name="Text Box 4"/>
          <p:cNvSpPr txBox="1">
            <a:spLocks noChangeArrowheads="1"/>
          </p:cNvSpPr>
          <p:nvPr userDrawn="1"/>
        </p:nvSpPr>
        <p:spPr bwMode="auto">
          <a:xfrm>
            <a:off x="-42042" y="6702766"/>
            <a:ext cx="6192688" cy="215444"/>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sz="800" dirty="0" smtClean="0">
                <a:solidFill>
                  <a:prstClr val="white">
                    <a:lumMod val="75000"/>
                  </a:prstClr>
                </a:solidFill>
              </a:rPr>
              <a:t>All marks or names of products mentioned in this document are the property of their respective owners.</a:t>
            </a:r>
          </a:p>
        </p:txBody>
      </p:sp>
    </p:spTree>
    <p:extLst>
      <p:ext uri="{BB962C8B-B14F-4D97-AF65-F5344CB8AC3E}">
        <p14:creationId xmlns:p14="http://schemas.microsoft.com/office/powerpoint/2010/main" val="1099059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2" r:id="rId3"/>
    <p:sldLayoutId id="2147483683" r:id="rId4"/>
    <p:sldLayoutId id="2147483690" r:id="rId5"/>
    <p:sldLayoutId id="2147483691" r:id="rId6"/>
    <p:sldLayoutId id="2147483679" r:id="rId7"/>
    <p:sldLayoutId id="2147483684" r:id="rId8"/>
    <p:sldLayoutId id="2147483685" r:id="rId9"/>
    <p:sldLayoutId id="2147483686" r:id="rId10"/>
    <p:sldLayoutId id="2147483694"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jpe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0.png"/><Relationship Id="rId2" Type="http://schemas.openxmlformats.org/officeDocument/2006/relationships/notesSlide" Target="../notesSlides/notesSlide1.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29.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8.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png"/><Relationship Id="rId22"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cid:image009.png@01D2C01F.C2176D00" TargetMode="External"/><Relationship Id="rId2" Type="http://schemas.openxmlformats.org/officeDocument/2006/relationships/image" Target="../media/image31.png"/><Relationship Id="rId1" Type="http://schemas.openxmlformats.org/officeDocument/2006/relationships/slideLayout" Target="../slideLayouts/slideLayout11.xml"/><Relationship Id="rId5" Type="http://schemas.openxmlformats.org/officeDocument/2006/relationships/image" Target="cid:image008.png@01D2C01D.E1C7D4C0" TargetMode="Externa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524001" y="1122364"/>
            <a:ext cx="7020271" cy="3170733"/>
          </a:xfrm>
        </p:spPr>
        <p:txBody>
          <a:bodyPr/>
          <a:lstStyle/>
          <a:p>
            <a:r>
              <a:rPr lang="en-US" dirty="0" smtClean="0"/>
              <a:t>PcVue Solutions</a:t>
            </a:r>
            <a:endParaRPr lang="en-US" dirty="0"/>
          </a:p>
        </p:txBody>
      </p:sp>
      <p:sp>
        <p:nvSpPr>
          <p:cNvPr id="6" name="Sous-titre 5"/>
          <p:cNvSpPr>
            <a:spLocks noGrp="1"/>
          </p:cNvSpPr>
          <p:nvPr>
            <p:ph type="subTitle" idx="1"/>
          </p:nvPr>
        </p:nvSpPr>
        <p:spPr>
          <a:xfrm>
            <a:off x="1524002" y="4437112"/>
            <a:ext cx="8674000" cy="820688"/>
          </a:xfrm>
        </p:spPr>
        <p:txBody>
          <a:bodyPr>
            <a:normAutofit/>
          </a:bodyPr>
          <a:lstStyle/>
          <a:p>
            <a:r>
              <a:rPr lang="en-US" dirty="0" smtClean="0"/>
              <a:t>Canary </a:t>
            </a:r>
            <a:r>
              <a:rPr lang="en-US" dirty="0" err="1" smtClean="0"/>
              <a:t>Labo</a:t>
            </a:r>
            <a:r>
              <a:rPr lang="en-US" dirty="0" smtClean="0"/>
              <a:t> </a:t>
            </a:r>
            <a:r>
              <a:rPr lang="en-US" dirty="0" smtClean="0"/>
              <a:t>Architecture Proposal</a:t>
            </a:r>
            <a:endParaRPr lang="en-US" dirty="0"/>
          </a:p>
        </p:txBody>
      </p:sp>
      <p:pic>
        <p:nvPicPr>
          <p:cNvPr id="8" name="Espace réservé pour une image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tretch>
            <a:fillRect/>
          </a:stretch>
        </p:blipFill>
        <p:spPr>
          <a:xfrm>
            <a:off x="8760295" y="1122362"/>
            <a:ext cx="1437707" cy="3245733"/>
          </a:xfrm>
        </p:spPr>
      </p:pic>
    </p:spTree>
    <p:extLst>
      <p:ext uri="{BB962C8B-B14F-4D97-AF65-F5344CB8AC3E}">
        <p14:creationId xmlns:p14="http://schemas.microsoft.com/office/powerpoint/2010/main" val="244974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87"/>
          <p:cNvSpPr>
            <a:spLocks noChangeArrowheads="1"/>
          </p:cNvSpPr>
          <p:nvPr/>
        </p:nvSpPr>
        <p:spPr bwMode="auto">
          <a:xfrm>
            <a:off x="9888" y="334193"/>
            <a:ext cx="2648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Distributed Architecture</a:t>
            </a:r>
            <a:endParaRPr kumimoji="0" lang="fr-FR"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re 1"/>
          <p:cNvSpPr>
            <a:spLocks noGrp="1"/>
          </p:cNvSpPr>
          <p:nvPr>
            <p:ph type="title"/>
          </p:nvPr>
        </p:nvSpPr>
        <p:spPr/>
        <p:txBody>
          <a:bodyPr tIns="0" anchor="t" anchorCtr="0">
            <a:normAutofit/>
          </a:bodyPr>
          <a:lstStyle/>
          <a:p>
            <a:r>
              <a:rPr lang="en-US" sz="3200" dirty="0" smtClean="0"/>
              <a:t>Proposed </a:t>
            </a:r>
            <a:r>
              <a:rPr lang="en-US" altLang="ja-JP" sz="3200" dirty="0" smtClean="0"/>
              <a:t>Big Data</a:t>
            </a:r>
            <a:r>
              <a:rPr lang="en-US" sz="3200" dirty="0" smtClean="0"/>
              <a:t> Architecture</a:t>
            </a:r>
            <a:endParaRPr lang="fr-FR" sz="3200" dirty="0"/>
          </a:p>
        </p:txBody>
      </p:sp>
      <p:grpSp>
        <p:nvGrpSpPr>
          <p:cNvPr id="19" name="グループ化 18"/>
          <p:cNvGrpSpPr/>
          <p:nvPr/>
        </p:nvGrpSpPr>
        <p:grpSpPr>
          <a:xfrm>
            <a:off x="12192000" y="4279971"/>
            <a:ext cx="2478240" cy="1556959"/>
            <a:chOff x="4927456" y="3952762"/>
            <a:chExt cx="2478240" cy="1556959"/>
          </a:xfrm>
        </p:grpSpPr>
        <p:pic>
          <p:nvPicPr>
            <p:cNvPr id="279" name="Picture 12" descr="http://www.fyi-technology.com/sites/default/files/canary%20labs%20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992" y="3952762"/>
              <a:ext cx="921168" cy="50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 name="Picture 4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7968" y="4394886"/>
              <a:ext cx="782428" cy="782428"/>
            </a:xfrm>
            <a:prstGeom prst="rect">
              <a:avLst/>
            </a:prstGeom>
          </p:spPr>
        </p:pic>
        <p:sp>
          <p:nvSpPr>
            <p:cNvPr id="298" name="Rectangle 297"/>
            <p:cNvSpPr/>
            <p:nvPr/>
          </p:nvSpPr>
          <p:spPr>
            <a:xfrm>
              <a:off x="4927456" y="5232722"/>
              <a:ext cx="2478240"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0070C0"/>
                  </a:solidFill>
                  <a:effectLst/>
                  <a:uLnTx/>
                  <a:uFillTx/>
                  <a:latin typeface="Calibri" panose="020F0502020204030204"/>
                  <a:ea typeface="+mn-ea"/>
                  <a:cs typeface="+mn-cs"/>
                </a:rPr>
                <a:t>Enterprise Historian  </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US" sz="1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xxxK</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Tags)</a:t>
              </a:r>
            </a:p>
          </p:txBody>
        </p:sp>
      </p:grpSp>
      <p:grpSp>
        <p:nvGrpSpPr>
          <p:cNvPr id="285" name="Group 2"/>
          <p:cNvGrpSpPr/>
          <p:nvPr/>
        </p:nvGrpSpPr>
        <p:grpSpPr>
          <a:xfrm>
            <a:off x="13804203" y="5970264"/>
            <a:ext cx="364931" cy="729862"/>
            <a:chOff x="1854740" y="3678514"/>
            <a:chExt cx="364931" cy="729862"/>
          </a:xfrm>
        </p:grpSpPr>
        <p:pic>
          <p:nvPicPr>
            <p:cNvPr id="305" name="Picture 6" descr="D:\ARC\ARC_Libraries\V11.1\LIB\ACTUAL\PcVue\V1.8\FR\Lib\SH_SYSTEM\B\PCVUE_LIBS_SYSTEM_SERVER_CABINET_FRONT_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4740" y="3678514"/>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338"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426" y="3992015"/>
              <a:ext cx="299557" cy="2995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グループ化 20"/>
          <p:cNvGrpSpPr/>
          <p:nvPr/>
        </p:nvGrpSpPr>
        <p:grpSpPr>
          <a:xfrm>
            <a:off x="13141177" y="5892338"/>
            <a:ext cx="645097" cy="858210"/>
            <a:chOff x="7683150" y="5215680"/>
            <a:chExt cx="645097" cy="858210"/>
          </a:xfrm>
        </p:grpSpPr>
        <p:grpSp>
          <p:nvGrpSpPr>
            <p:cNvPr id="289" name="Group 9"/>
            <p:cNvGrpSpPr/>
            <p:nvPr/>
          </p:nvGrpSpPr>
          <p:grpSpPr>
            <a:xfrm>
              <a:off x="7683152" y="5558964"/>
              <a:ext cx="645095" cy="343284"/>
              <a:chOff x="10100387" y="4238850"/>
              <a:chExt cx="457201" cy="732598"/>
            </a:xfrm>
          </p:grpSpPr>
          <p:sp>
            <p:nvSpPr>
              <p:cNvPr id="294" name="Rectangle 156"/>
              <p:cNvSpPr/>
              <p:nvPr/>
            </p:nvSpPr>
            <p:spPr>
              <a:xfrm>
                <a:off x="10100387" y="4605149"/>
                <a:ext cx="457201" cy="36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OPC-UA</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2" name="Rectangle 157"/>
              <p:cNvSpPr/>
              <p:nvPr/>
            </p:nvSpPr>
            <p:spPr>
              <a:xfrm>
                <a:off x="10100387" y="4238850"/>
                <a:ext cx="457201" cy="366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OPC-DA</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9" name="Rectangle 157"/>
            <p:cNvSpPr/>
            <p:nvPr/>
          </p:nvSpPr>
          <p:spPr>
            <a:xfrm>
              <a:off x="7683152" y="5387322"/>
              <a:ext cx="645095" cy="171642"/>
            </a:xfrm>
            <a:prstGeom prst="rect">
              <a:avLst/>
            </a:prstGeom>
            <a:solidFill>
              <a:srgbClr val="509E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MODBUS</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0" name="Rectangle 157"/>
            <p:cNvSpPr/>
            <p:nvPr/>
          </p:nvSpPr>
          <p:spPr>
            <a:xfrm>
              <a:off x="7683151" y="5215680"/>
              <a:ext cx="645095" cy="1716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BACNET</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Rectangle 157"/>
            <p:cNvSpPr/>
            <p:nvPr/>
          </p:nvSpPr>
          <p:spPr>
            <a:xfrm>
              <a:off x="7683150" y="5902248"/>
              <a:ext cx="645095" cy="171642"/>
            </a:xfrm>
            <a:prstGeom prst="rect">
              <a:avLst/>
            </a:prstGeom>
            <a:solidFill>
              <a:srgbClr val="A8A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SNMP</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27" name="Line 86"/>
          <p:cNvSpPr>
            <a:spLocks noChangeShapeType="1"/>
          </p:cNvSpPr>
          <p:nvPr/>
        </p:nvSpPr>
        <p:spPr bwMode="auto">
          <a:xfrm>
            <a:off x="9803295" y="4218862"/>
            <a:ext cx="0" cy="41046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4" name="Line 86"/>
          <p:cNvSpPr>
            <a:spLocks noChangeShapeType="1"/>
          </p:cNvSpPr>
          <p:nvPr/>
        </p:nvSpPr>
        <p:spPr bwMode="auto">
          <a:xfrm>
            <a:off x="8239262" y="5328606"/>
            <a:ext cx="0" cy="578581"/>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Line 86"/>
          <p:cNvSpPr>
            <a:spLocks noChangeShapeType="1"/>
          </p:cNvSpPr>
          <p:nvPr/>
        </p:nvSpPr>
        <p:spPr bwMode="auto">
          <a:xfrm>
            <a:off x="9389508" y="5303864"/>
            <a:ext cx="0" cy="60332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86"/>
          <p:cNvSpPr>
            <a:spLocks noChangeShapeType="1"/>
          </p:cNvSpPr>
          <p:nvPr/>
        </p:nvSpPr>
        <p:spPr bwMode="auto">
          <a:xfrm flipV="1">
            <a:off x="6604541" y="5313093"/>
            <a:ext cx="3897786" cy="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p:cNvGrpSpPr/>
          <p:nvPr/>
        </p:nvGrpSpPr>
        <p:grpSpPr>
          <a:xfrm>
            <a:off x="7363942" y="5834631"/>
            <a:ext cx="1020929" cy="830096"/>
            <a:chOff x="1055440" y="5548341"/>
            <a:chExt cx="1020929" cy="830096"/>
          </a:xfrm>
        </p:grpSpPr>
        <p:grpSp>
          <p:nvGrpSpPr>
            <p:cNvPr id="6" name="Group 5"/>
            <p:cNvGrpSpPr/>
            <p:nvPr/>
          </p:nvGrpSpPr>
          <p:grpSpPr>
            <a:xfrm>
              <a:off x="1055440" y="5624498"/>
              <a:ext cx="769387" cy="753939"/>
              <a:chOff x="1510188" y="5632606"/>
              <a:chExt cx="769387" cy="753939"/>
            </a:xfrm>
          </p:grpSpPr>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2114" y="5649084"/>
                <a:ext cx="737461" cy="737461"/>
              </a:xfrm>
              <a:prstGeom prst="rect">
                <a:avLst/>
              </a:prstGeom>
            </p:spPr>
          </p:pic>
          <p:sp>
            <p:nvSpPr>
              <p:cNvPr id="5" name="TextBox 4"/>
              <p:cNvSpPr txBox="1"/>
              <p:nvPr/>
            </p:nvSpPr>
            <p:spPr>
              <a:xfrm>
                <a:off x="1510188" y="5632606"/>
                <a:ext cx="56618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Legacy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System</a:t>
                </a:r>
              </a:p>
            </p:txBody>
          </p:sp>
        </p:grpSp>
        <p:grpSp>
          <p:nvGrpSpPr>
            <p:cNvPr id="9" name="Group 8"/>
            <p:cNvGrpSpPr/>
            <p:nvPr/>
          </p:nvGrpSpPr>
          <p:grpSpPr>
            <a:xfrm>
              <a:off x="1765067" y="5548341"/>
              <a:ext cx="311302" cy="328168"/>
              <a:chOff x="9167188" y="4214829"/>
              <a:chExt cx="457204" cy="726339"/>
            </a:xfrm>
          </p:grpSpPr>
          <p:sp>
            <p:nvSpPr>
              <p:cNvPr id="8" name="Rectangle 7"/>
              <p:cNvSpPr/>
              <p:nvPr/>
            </p:nvSpPr>
            <p:spPr>
              <a:xfrm>
                <a:off x="9167188" y="4214829"/>
                <a:ext cx="457202" cy="36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UA</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Rectangle 153"/>
              <p:cNvSpPr/>
              <p:nvPr/>
            </p:nvSpPr>
            <p:spPr>
              <a:xfrm>
                <a:off x="9167191" y="4574869"/>
                <a:ext cx="457201" cy="366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DA</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 name="Group 13"/>
          <p:cNvGrpSpPr/>
          <p:nvPr/>
        </p:nvGrpSpPr>
        <p:grpSpPr>
          <a:xfrm>
            <a:off x="9086381" y="3644082"/>
            <a:ext cx="871818" cy="871818"/>
            <a:chOff x="4752827" y="3284984"/>
            <a:chExt cx="729086" cy="729086"/>
          </a:xfrm>
        </p:grpSpPr>
        <p:pic>
          <p:nvPicPr>
            <p:cNvPr id="443" name="Picture 2" descr="D:\ARC\ARC_Libraries\V11.1\LIB\ACTUAL\PcVue\V1.8\FR\Lib\SH_SYSTEM\B\PCVUE_LIBS_SYSTEM_WORKSTATION_LIGHT_FRONT_12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827" y="3284984"/>
              <a:ext cx="729086" cy="729086"/>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 descr="D:\Marketting-Communication\_Logos\Arc\stu.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17499" y="3699247"/>
              <a:ext cx="218523" cy="218523"/>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6" descr="D:\dev\Icon Experience\v series\v_collections_png\computer_network_security\64x64\shadow\earth.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07229" y="3410462"/>
              <a:ext cx="239065" cy="239065"/>
            </a:xfrm>
            <a:prstGeom prst="rect">
              <a:avLst/>
            </a:prstGeom>
            <a:noFill/>
            <a:extLst>
              <a:ext uri="{909E8E84-426E-40DD-AFC4-6F175D3DCCD1}">
                <a14:hiddenFill xmlns:a14="http://schemas.microsoft.com/office/drawing/2010/main">
                  <a:solidFill>
                    <a:srgbClr val="FFFFFF"/>
                  </a:solidFill>
                </a14:hiddenFill>
              </a:ext>
            </a:extLst>
          </p:spPr>
        </p:pic>
      </p:grpSp>
      <p:pic>
        <p:nvPicPr>
          <p:cNvPr id="481" name="Picture 3" descr="D:\Arc\Libraries\Samples\Icon Experience\v series\iconexperience v bundle png\v_collections_png\computer_network_security\256x256\shadow\earth.png"/>
          <p:cNvPicPr>
            <a:picLocks noChangeAspect="1" noChangeArrowheads="1"/>
          </p:cNvPicPr>
          <p:nvPr/>
        </p:nvPicPr>
        <p:blipFill>
          <a:blip r:embed="rId11" cstate="print"/>
          <a:srcRect/>
          <a:stretch>
            <a:fillRect/>
          </a:stretch>
        </p:blipFill>
        <p:spPr bwMode="auto">
          <a:xfrm>
            <a:off x="9277507" y="1351198"/>
            <a:ext cx="1086089" cy="1086089"/>
          </a:xfrm>
          <a:prstGeom prst="rect">
            <a:avLst/>
          </a:prstGeom>
          <a:noFill/>
        </p:spPr>
      </p:pic>
      <p:pic>
        <p:nvPicPr>
          <p:cNvPr id="482" name="Picture 104" descr="D:\ARC\ARC_Libraries\V11.1\LIB\ACTUAL\PcVue\V1.8\FR\Lib\SH_SYSTEM\B\PCVUE_LIBS_SYSTEM_MOBILE-DEVICES_SMARTPHONE_FRONT_6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04112" y="2053661"/>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483" name="Picture 105" descr="D:\ARC\ARC_Libraries\V11.1\LIB\ACTUAL\PcVue\V1.8\FR\Lib\SH_SYSTEM\B\PCVUE_LIBS_SYSTEM_MOBILE-DEVICES_TABLET_FRONT_64.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5400000">
            <a:off x="10095745" y="1647364"/>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484" name="Picture 106" descr="D:\ARC\ARC_Libraries\V11.1\LIB\ACTUAL\PcVue\V1.8\FR\Lib\SH_SYSTEM\B\PCVUE_LIBS_SYSTEM_LAPTOP_FRONT_6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23347" y="1399288"/>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485" name="Picture 10" descr="D:\mes documents\Mes images\Bibliothèque multimédia Microsoft\j0432567.png"/>
          <p:cNvPicPr>
            <a:picLocks noChangeAspect="1" noChangeArrowheads="1"/>
          </p:cNvPicPr>
          <p:nvPr/>
        </p:nvPicPr>
        <p:blipFill>
          <a:blip r:embed="rId15" cstate="print"/>
          <a:srcRect/>
          <a:stretch>
            <a:fillRect/>
          </a:stretch>
        </p:blipFill>
        <p:spPr bwMode="auto">
          <a:xfrm>
            <a:off x="9450809" y="2922718"/>
            <a:ext cx="699972" cy="699972"/>
          </a:xfrm>
          <a:prstGeom prst="rect">
            <a:avLst/>
          </a:prstGeom>
          <a:noFill/>
        </p:spPr>
      </p:pic>
      <p:sp>
        <p:nvSpPr>
          <p:cNvPr id="487" name="Pensées 94"/>
          <p:cNvSpPr/>
          <p:nvPr/>
        </p:nvSpPr>
        <p:spPr>
          <a:xfrm>
            <a:off x="9014373" y="2706694"/>
            <a:ext cx="1787276" cy="355324"/>
          </a:xfrm>
          <a:prstGeom prst="cloudCallout">
            <a:avLst>
              <a:gd name="adj1" fmla="val -4473"/>
              <a:gd name="adj2" fmla="val 85145"/>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LAN/WAN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Text Box 16"/>
          <p:cNvSpPr txBox="1">
            <a:spLocks noChangeArrowheads="1"/>
          </p:cNvSpPr>
          <p:nvPr/>
        </p:nvSpPr>
        <p:spPr bwMode="auto">
          <a:xfrm>
            <a:off x="7077280" y="1440335"/>
            <a:ext cx="2118223" cy="648512"/>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1</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0 concurrent</a:t>
            </a:r>
            <a:r>
              <a:rPr kumimoji="0" lang="en-US" sz="1200" b="1" i="0" u="none" strike="noStrike" kern="1200" cap="none" spc="0" normalizeH="0" baseline="0" noProof="0" dirty="0" smtClean="0">
                <a:ln>
                  <a:noFill/>
                </a:ln>
                <a:solidFill>
                  <a:srgbClr val="FF0000"/>
                </a:solidFill>
                <a:effectLst/>
                <a:uLnTx/>
                <a:uFillTx/>
                <a:latin typeface="Arial Black" pitchFamily="34" charset="0"/>
                <a:ea typeface="+mn-ea"/>
                <a:cs typeface="+mn-cs"/>
              </a:rPr>
              <a:t> </a:t>
            </a:r>
            <a:r>
              <a:rPr kumimoji="0" lang="en-US" sz="1200" b="1" i="0" u="none" strike="noStrike" kern="1200" cap="none" spc="0" normalizeH="0" baseline="0" noProof="0" dirty="0" err="1" smtClean="0">
                <a:ln>
                  <a:noFill/>
                </a:ln>
                <a:solidFill>
                  <a:srgbClr val="FF0000"/>
                </a:solidFill>
                <a:effectLst/>
                <a:uLnTx/>
                <a:uFillTx/>
                <a:latin typeface="Arial Black" pitchFamily="34" charset="0"/>
                <a:ea typeface="+mn-ea"/>
                <a:cs typeface="+mn-cs"/>
              </a:rPr>
              <a:t>WebVue</a:t>
            </a:r>
            <a:r>
              <a:rPr kumimoji="0" lang="en-US" sz="1200" b="1" i="0" u="none" strike="noStrike" kern="1200" cap="none" spc="0" normalizeH="0" baseline="0" noProof="0" dirty="0" smtClean="0">
                <a:ln>
                  <a:noFill/>
                </a:ln>
                <a:solidFill>
                  <a:srgbClr val="FF0000"/>
                </a:solidFill>
                <a:effectLst/>
                <a:uLnTx/>
                <a:uFillTx/>
                <a:latin typeface="Arial Black"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for Web access (HTML5)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And Trend Historian access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0" name="Line 86"/>
          <p:cNvSpPr>
            <a:spLocks noChangeShapeType="1"/>
          </p:cNvSpPr>
          <p:nvPr/>
        </p:nvSpPr>
        <p:spPr bwMode="auto">
          <a:xfrm>
            <a:off x="6604540" y="4625612"/>
            <a:ext cx="3892033" cy="371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87" name="Picture 4"/>
          <p:cNvPicPr>
            <a:picLocks noChangeAspect="1" noChangeArrowheads="1"/>
          </p:cNvPicPr>
          <p:nvPr/>
        </p:nvPicPr>
        <p:blipFill>
          <a:blip r:embed="rId1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686231" y="3424383"/>
            <a:ext cx="264246" cy="434439"/>
          </a:xfrm>
          <a:prstGeom prst="rect">
            <a:avLst/>
          </a:prstGeom>
          <a:noFill/>
          <a:ln w="9525">
            <a:noFill/>
            <a:miter lim="800000"/>
            <a:headEnd/>
            <a:tailEnd/>
          </a:ln>
        </p:spPr>
      </p:pic>
      <p:sp>
        <p:nvSpPr>
          <p:cNvPr id="303" name="Rectangle 302"/>
          <p:cNvSpPr/>
          <p:nvPr/>
        </p:nvSpPr>
        <p:spPr>
          <a:xfrm>
            <a:off x="9909587" y="3385382"/>
            <a:ext cx="1212063"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FF0000"/>
                </a:solidFill>
                <a:effectLst/>
                <a:uLnTx/>
                <a:uFillTx/>
                <a:latin typeface="Calibri" panose="020F0502020204030204"/>
                <a:ea typeface="+mn-ea"/>
                <a:cs typeface="+mn-cs"/>
              </a:rPr>
              <a:t>WebVue</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Server 10 access</a:t>
            </a:r>
          </a:p>
        </p:txBody>
      </p:sp>
      <p:pic>
        <p:nvPicPr>
          <p:cNvPr id="309" name="Picture 4"/>
          <p:cNvPicPr>
            <a:picLocks noChangeAspect="1" noChangeArrowheads="1"/>
          </p:cNvPicPr>
          <p:nvPr/>
        </p:nvPicPr>
        <p:blipFill>
          <a:blip r:embed="rId1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108554" y="5362632"/>
            <a:ext cx="264246" cy="434439"/>
          </a:xfrm>
          <a:prstGeom prst="rect">
            <a:avLst/>
          </a:prstGeom>
          <a:noFill/>
          <a:ln w="9525">
            <a:noFill/>
            <a:miter lim="800000"/>
            <a:headEnd/>
            <a:tailEnd/>
          </a:ln>
        </p:spPr>
      </p:pic>
      <p:sp>
        <p:nvSpPr>
          <p:cNvPr id="336" name="Line 86"/>
          <p:cNvSpPr>
            <a:spLocks noChangeShapeType="1"/>
          </p:cNvSpPr>
          <p:nvPr/>
        </p:nvSpPr>
        <p:spPr bwMode="auto">
          <a:xfrm>
            <a:off x="8907039" y="4613818"/>
            <a:ext cx="1106" cy="71478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四角形吹き出し 16"/>
          <p:cNvSpPr/>
          <p:nvPr/>
        </p:nvSpPr>
        <p:spPr>
          <a:xfrm>
            <a:off x="6927719" y="2307134"/>
            <a:ext cx="1872672" cy="2133964"/>
          </a:xfrm>
          <a:prstGeom prst="wedgeRectCallout">
            <a:avLst>
              <a:gd name="adj1" fmla="val 63221"/>
              <a:gd name="adj2" fmla="val 27098"/>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p:cNvPicPr>
            <a:picLocks noChangeAspect="1"/>
          </p:cNvPicPr>
          <p:nvPr/>
        </p:nvPicPr>
        <p:blipFill>
          <a:blip r:embed="rId17"/>
          <a:stretch>
            <a:fillRect/>
          </a:stretch>
        </p:blipFill>
        <p:spPr>
          <a:xfrm>
            <a:off x="8070439" y="3587790"/>
            <a:ext cx="482995" cy="666354"/>
          </a:xfrm>
          <a:prstGeom prst="rect">
            <a:avLst/>
          </a:prstGeom>
        </p:spPr>
      </p:pic>
      <p:pic>
        <p:nvPicPr>
          <p:cNvPr id="23" name="図 22"/>
          <p:cNvPicPr>
            <a:picLocks noChangeAspect="1"/>
          </p:cNvPicPr>
          <p:nvPr/>
        </p:nvPicPr>
        <p:blipFill>
          <a:blip r:embed="rId18"/>
          <a:stretch>
            <a:fillRect/>
          </a:stretch>
        </p:blipFill>
        <p:spPr>
          <a:xfrm>
            <a:off x="7749891" y="3588063"/>
            <a:ext cx="322188" cy="644375"/>
          </a:xfrm>
          <a:prstGeom prst="rect">
            <a:avLst/>
          </a:prstGeom>
        </p:spPr>
      </p:pic>
      <p:pic>
        <p:nvPicPr>
          <p:cNvPr id="24" name="図 23"/>
          <p:cNvPicPr>
            <a:picLocks noChangeAspect="1"/>
          </p:cNvPicPr>
          <p:nvPr/>
        </p:nvPicPr>
        <p:blipFill>
          <a:blip r:embed="rId19"/>
          <a:stretch>
            <a:fillRect/>
          </a:stretch>
        </p:blipFill>
        <p:spPr>
          <a:xfrm>
            <a:off x="7057074" y="3356219"/>
            <a:ext cx="1851071" cy="241049"/>
          </a:xfrm>
          <a:prstGeom prst="rect">
            <a:avLst/>
          </a:prstGeom>
        </p:spPr>
      </p:pic>
      <p:pic>
        <p:nvPicPr>
          <p:cNvPr id="335" name="Picture 4"/>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448719" y="4504106"/>
            <a:ext cx="864870" cy="864870"/>
          </a:xfrm>
          <a:prstGeom prst="rect">
            <a:avLst/>
          </a:prstGeom>
          <a:noFill/>
          <a:ln>
            <a:noFill/>
          </a:ln>
          <a:effectLst/>
          <a:extLst/>
        </p:spPr>
      </p:pic>
      <p:pic>
        <p:nvPicPr>
          <p:cNvPr id="26" name="図 25"/>
          <p:cNvPicPr>
            <a:picLocks noChangeAspect="1"/>
          </p:cNvPicPr>
          <p:nvPr/>
        </p:nvPicPr>
        <p:blipFill rotWithShape="1">
          <a:blip r:embed="rId21">
            <a:extLst>
              <a:ext uri="{BEBA8EAE-BF5A-486C-A8C5-ECC9F3942E4B}">
                <a14:imgProps xmlns:a14="http://schemas.microsoft.com/office/drawing/2010/main">
                  <a14:imgLayer r:embed="rId22">
                    <a14:imgEffect>
                      <a14:backgroundRemoval t="58594" b="75391" l="18082" r="32577"/>
                    </a14:imgEffect>
                  </a14:imgLayer>
                </a14:imgProps>
              </a:ext>
            </a:extLst>
          </a:blip>
          <a:srcRect l="17614" t="58590" r="67443" b="22707"/>
          <a:stretch/>
        </p:blipFill>
        <p:spPr>
          <a:xfrm>
            <a:off x="8960723" y="5839171"/>
            <a:ext cx="835248" cy="587767"/>
          </a:xfrm>
          <a:prstGeom prst="rect">
            <a:avLst/>
          </a:prstGeom>
        </p:spPr>
      </p:pic>
      <p:sp>
        <p:nvSpPr>
          <p:cNvPr id="348" name="Line 86"/>
          <p:cNvSpPr>
            <a:spLocks noChangeShapeType="1"/>
          </p:cNvSpPr>
          <p:nvPr/>
        </p:nvSpPr>
        <p:spPr bwMode="auto">
          <a:xfrm>
            <a:off x="3822147" y="4218862"/>
            <a:ext cx="0" cy="41046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9" name="Line 86"/>
          <p:cNvSpPr>
            <a:spLocks noChangeShapeType="1"/>
          </p:cNvSpPr>
          <p:nvPr/>
        </p:nvSpPr>
        <p:spPr bwMode="auto">
          <a:xfrm>
            <a:off x="2246069" y="5328606"/>
            <a:ext cx="0" cy="578581"/>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0" name="Line 86"/>
          <p:cNvSpPr>
            <a:spLocks noChangeShapeType="1"/>
          </p:cNvSpPr>
          <p:nvPr/>
        </p:nvSpPr>
        <p:spPr bwMode="auto">
          <a:xfrm>
            <a:off x="3396315" y="5303864"/>
            <a:ext cx="0" cy="60332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1" name="Line 86"/>
          <p:cNvSpPr>
            <a:spLocks noChangeShapeType="1"/>
          </p:cNvSpPr>
          <p:nvPr/>
        </p:nvSpPr>
        <p:spPr bwMode="auto">
          <a:xfrm flipV="1">
            <a:off x="623393" y="5313093"/>
            <a:ext cx="3897786" cy="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52" name="Group 11"/>
          <p:cNvGrpSpPr/>
          <p:nvPr/>
        </p:nvGrpSpPr>
        <p:grpSpPr>
          <a:xfrm>
            <a:off x="1370749" y="5834631"/>
            <a:ext cx="1020929" cy="830096"/>
            <a:chOff x="1055440" y="5548341"/>
            <a:chExt cx="1020929" cy="830096"/>
          </a:xfrm>
        </p:grpSpPr>
        <p:grpSp>
          <p:nvGrpSpPr>
            <p:cNvPr id="424" name="Group 5"/>
            <p:cNvGrpSpPr/>
            <p:nvPr/>
          </p:nvGrpSpPr>
          <p:grpSpPr>
            <a:xfrm>
              <a:off x="1055440" y="5624498"/>
              <a:ext cx="769387" cy="753939"/>
              <a:chOff x="1510188" y="5632606"/>
              <a:chExt cx="769387" cy="753939"/>
            </a:xfrm>
          </p:grpSpPr>
          <p:pic>
            <p:nvPicPr>
              <p:cNvPr id="428"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2114" y="5649084"/>
                <a:ext cx="737461" cy="737461"/>
              </a:xfrm>
              <a:prstGeom prst="rect">
                <a:avLst/>
              </a:prstGeom>
            </p:spPr>
          </p:pic>
          <p:sp>
            <p:nvSpPr>
              <p:cNvPr id="429" name="TextBox 4"/>
              <p:cNvSpPr txBox="1"/>
              <p:nvPr/>
            </p:nvSpPr>
            <p:spPr>
              <a:xfrm>
                <a:off x="1510188" y="5632606"/>
                <a:ext cx="56618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Legacy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System</a:t>
                </a:r>
              </a:p>
            </p:txBody>
          </p:sp>
        </p:grpSp>
        <p:grpSp>
          <p:nvGrpSpPr>
            <p:cNvPr id="425" name="Group 8"/>
            <p:cNvGrpSpPr/>
            <p:nvPr/>
          </p:nvGrpSpPr>
          <p:grpSpPr>
            <a:xfrm>
              <a:off x="1765067" y="5548341"/>
              <a:ext cx="311302" cy="328168"/>
              <a:chOff x="9167188" y="4214829"/>
              <a:chExt cx="457204" cy="726339"/>
            </a:xfrm>
          </p:grpSpPr>
          <p:sp>
            <p:nvSpPr>
              <p:cNvPr id="426" name="Rectangle 7"/>
              <p:cNvSpPr/>
              <p:nvPr/>
            </p:nvSpPr>
            <p:spPr>
              <a:xfrm>
                <a:off x="9167188" y="4214829"/>
                <a:ext cx="457202" cy="36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UA</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7" name="Rectangle 153"/>
              <p:cNvSpPr/>
              <p:nvPr/>
            </p:nvSpPr>
            <p:spPr>
              <a:xfrm>
                <a:off x="9167191" y="4574869"/>
                <a:ext cx="457201" cy="3662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Calibri" panose="020F0502020204030204"/>
                    <a:ea typeface="+mn-ea"/>
                    <a:cs typeface="+mn-cs"/>
                  </a:rPr>
                  <a:t>DA</a:t>
                </a:r>
                <a:endPar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53" name="Group 13"/>
          <p:cNvGrpSpPr/>
          <p:nvPr/>
        </p:nvGrpSpPr>
        <p:grpSpPr>
          <a:xfrm>
            <a:off x="3105233" y="3644082"/>
            <a:ext cx="871818" cy="871818"/>
            <a:chOff x="4752827" y="3284984"/>
            <a:chExt cx="729086" cy="729086"/>
          </a:xfrm>
        </p:grpSpPr>
        <p:pic>
          <p:nvPicPr>
            <p:cNvPr id="421" name="Picture 2" descr="D:\ARC\ARC_Libraries\V11.1\LIB\ACTUAL\PcVue\V1.8\FR\Lib\SH_SYSTEM\B\PCVUE_LIBS_SYSTEM_WORKSTATION_LIGHT_FRONT_12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827" y="3284984"/>
              <a:ext cx="729086" cy="729086"/>
            </a:xfrm>
            <a:prstGeom prst="rect">
              <a:avLst/>
            </a:prstGeom>
            <a:noFill/>
            <a:extLst>
              <a:ext uri="{909E8E84-426E-40DD-AFC4-6F175D3DCCD1}">
                <a14:hiddenFill xmlns:a14="http://schemas.microsoft.com/office/drawing/2010/main">
                  <a:solidFill>
                    <a:srgbClr val="FFFFFF"/>
                  </a:solidFill>
                </a14:hiddenFill>
              </a:ext>
            </a:extLst>
          </p:spPr>
        </p:pic>
        <p:pic>
          <p:nvPicPr>
            <p:cNvPr id="422" name="Picture 2" descr="D:\Marketting-Communication\_Logos\Arc\stu.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17499" y="3699247"/>
              <a:ext cx="218523" cy="218523"/>
            </a:xfrm>
            <a:prstGeom prst="rect">
              <a:avLst/>
            </a:prstGeom>
            <a:noFill/>
            <a:extLst>
              <a:ext uri="{909E8E84-426E-40DD-AFC4-6F175D3DCCD1}">
                <a14:hiddenFill xmlns:a14="http://schemas.microsoft.com/office/drawing/2010/main">
                  <a:solidFill>
                    <a:srgbClr val="FFFFFF"/>
                  </a:solidFill>
                </a14:hiddenFill>
              </a:ext>
            </a:extLst>
          </p:spPr>
        </p:pic>
        <p:pic>
          <p:nvPicPr>
            <p:cNvPr id="423" name="Picture 6" descr="D:\dev\Icon Experience\v series\v_collections_png\computer_network_security\64x64\shadow\earth.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07229" y="3410462"/>
              <a:ext cx="239065" cy="239065"/>
            </a:xfrm>
            <a:prstGeom prst="rect">
              <a:avLst/>
            </a:prstGeom>
            <a:noFill/>
            <a:extLst>
              <a:ext uri="{909E8E84-426E-40DD-AFC4-6F175D3DCCD1}">
                <a14:hiddenFill xmlns:a14="http://schemas.microsoft.com/office/drawing/2010/main">
                  <a:solidFill>
                    <a:srgbClr val="FFFFFF"/>
                  </a:solidFill>
                </a14:hiddenFill>
              </a:ext>
            </a:extLst>
          </p:spPr>
        </p:pic>
      </p:grpSp>
      <p:pic>
        <p:nvPicPr>
          <p:cNvPr id="354" name="Picture 3" descr="D:\Arc\Libraries\Samples\Icon Experience\v series\iconexperience v bundle png\v_collections_png\computer_network_security\256x256\shadow\earth.png"/>
          <p:cNvPicPr>
            <a:picLocks noChangeAspect="1" noChangeArrowheads="1"/>
          </p:cNvPicPr>
          <p:nvPr/>
        </p:nvPicPr>
        <p:blipFill>
          <a:blip r:embed="rId11" cstate="print"/>
          <a:srcRect/>
          <a:stretch>
            <a:fillRect/>
          </a:stretch>
        </p:blipFill>
        <p:spPr bwMode="auto">
          <a:xfrm>
            <a:off x="3296359" y="1351198"/>
            <a:ext cx="1086089" cy="1086089"/>
          </a:xfrm>
          <a:prstGeom prst="rect">
            <a:avLst/>
          </a:prstGeom>
          <a:noFill/>
        </p:spPr>
      </p:pic>
      <p:pic>
        <p:nvPicPr>
          <p:cNvPr id="355" name="Picture 104" descr="D:\ARC\ARC_Libraries\V11.1\LIB\ACTUAL\PcVue\V1.8\FR\Lib\SH_SYSTEM\B\PCVUE_LIBS_SYSTEM_MOBILE-DEVICES_SMARTPHONE_FRONT_6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2964" y="2053661"/>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356" name="Picture 105" descr="D:\ARC\ARC_Libraries\V11.1\LIB\ACTUAL\PcVue\V1.8\FR\Lib\SH_SYSTEM\B\PCVUE_LIBS_SYSTEM_MOBILE-DEVICES_TABLET_FRONT_64.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5400000">
            <a:off x="4114597" y="1647364"/>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357" name="Picture 106" descr="D:\ARC\ARC_Libraries\V11.1\LIB\ACTUAL\PcVue\V1.8\FR\Lib\SH_SYSTEM\B\PCVUE_LIBS_SYSTEM_LAPTOP_FRONT_6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2199" y="1399288"/>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405" name="Picture 10" descr="D:\mes documents\Mes images\Bibliothèque multimédia Microsoft\j0432567.png"/>
          <p:cNvPicPr>
            <a:picLocks noChangeAspect="1" noChangeArrowheads="1"/>
          </p:cNvPicPr>
          <p:nvPr/>
        </p:nvPicPr>
        <p:blipFill>
          <a:blip r:embed="rId15" cstate="print"/>
          <a:srcRect/>
          <a:stretch>
            <a:fillRect/>
          </a:stretch>
        </p:blipFill>
        <p:spPr bwMode="auto">
          <a:xfrm>
            <a:off x="3469661" y="2922718"/>
            <a:ext cx="699972" cy="699972"/>
          </a:xfrm>
          <a:prstGeom prst="rect">
            <a:avLst/>
          </a:prstGeom>
          <a:noFill/>
        </p:spPr>
      </p:pic>
      <p:sp>
        <p:nvSpPr>
          <p:cNvPr id="406" name="Pensées 94"/>
          <p:cNvSpPr/>
          <p:nvPr/>
        </p:nvSpPr>
        <p:spPr>
          <a:xfrm>
            <a:off x="3033225" y="2706694"/>
            <a:ext cx="1787276" cy="355324"/>
          </a:xfrm>
          <a:prstGeom prst="cloudCallout">
            <a:avLst>
              <a:gd name="adj1" fmla="val -4473"/>
              <a:gd name="adj2" fmla="val 85145"/>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LAN/WAN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7" name="Text Box 16"/>
          <p:cNvSpPr txBox="1">
            <a:spLocks noChangeArrowheads="1"/>
          </p:cNvSpPr>
          <p:nvPr/>
        </p:nvSpPr>
        <p:spPr bwMode="auto">
          <a:xfrm>
            <a:off x="1096132" y="1440335"/>
            <a:ext cx="2118223" cy="648512"/>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bri" panose="020F0502020204030204"/>
              </a:rPr>
              <a:t>1</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0 concurrent</a:t>
            </a:r>
            <a:r>
              <a:rPr kumimoji="0" lang="en-US" sz="1200" b="1" i="0" u="none" strike="noStrike" kern="1200" cap="none" spc="0" normalizeH="0" baseline="0" noProof="0" dirty="0" smtClean="0">
                <a:ln>
                  <a:noFill/>
                </a:ln>
                <a:solidFill>
                  <a:srgbClr val="FF0000"/>
                </a:solidFill>
                <a:effectLst/>
                <a:uLnTx/>
                <a:uFillTx/>
                <a:latin typeface="Arial Black" pitchFamily="34" charset="0"/>
                <a:ea typeface="+mn-ea"/>
                <a:cs typeface="+mn-cs"/>
              </a:rPr>
              <a:t> </a:t>
            </a:r>
            <a:r>
              <a:rPr kumimoji="0" lang="en-US" sz="1200" b="1" i="0" u="none" strike="noStrike" kern="1200" cap="none" spc="0" normalizeH="0" baseline="0" noProof="0" dirty="0" err="1" smtClean="0">
                <a:ln>
                  <a:noFill/>
                </a:ln>
                <a:solidFill>
                  <a:srgbClr val="FF0000"/>
                </a:solidFill>
                <a:effectLst/>
                <a:uLnTx/>
                <a:uFillTx/>
                <a:latin typeface="Arial Black" pitchFamily="34" charset="0"/>
                <a:ea typeface="+mn-ea"/>
                <a:cs typeface="+mn-cs"/>
              </a:rPr>
              <a:t>WebVue</a:t>
            </a:r>
            <a:r>
              <a:rPr kumimoji="0" lang="en-US" sz="1200" b="1" i="0" u="none" strike="noStrike" kern="1200" cap="none" spc="0" normalizeH="0" baseline="0" noProof="0" dirty="0" smtClean="0">
                <a:ln>
                  <a:noFill/>
                </a:ln>
                <a:solidFill>
                  <a:srgbClr val="FF0000"/>
                </a:solidFill>
                <a:effectLst/>
                <a:uLnTx/>
                <a:uFillTx/>
                <a:latin typeface="Arial Black"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for Web access (HTML5)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And Trend Historian access</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Line 86"/>
          <p:cNvSpPr>
            <a:spLocks noChangeShapeType="1"/>
          </p:cNvSpPr>
          <p:nvPr/>
        </p:nvSpPr>
        <p:spPr bwMode="auto">
          <a:xfrm>
            <a:off x="623392" y="4625612"/>
            <a:ext cx="3892033" cy="371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09" name="Picture 4"/>
          <p:cNvPicPr>
            <a:picLocks noChangeAspect="1" noChangeArrowheads="1"/>
          </p:cNvPicPr>
          <p:nvPr/>
        </p:nvPicPr>
        <p:blipFill>
          <a:blip r:embed="rId1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705083" y="3424383"/>
            <a:ext cx="264246" cy="434439"/>
          </a:xfrm>
          <a:prstGeom prst="rect">
            <a:avLst/>
          </a:prstGeom>
          <a:noFill/>
          <a:ln w="9525">
            <a:noFill/>
            <a:miter lim="800000"/>
            <a:headEnd/>
            <a:tailEnd/>
          </a:ln>
        </p:spPr>
      </p:pic>
      <p:sp>
        <p:nvSpPr>
          <p:cNvPr id="410" name="Rectangle 302"/>
          <p:cNvSpPr/>
          <p:nvPr/>
        </p:nvSpPr>
        <p:spPr>
          <a:xfrm>
            <a:off x="3928439" y="3385382"/>
            <a:ext cx="1212063"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err="1" smtClean="0">
                <a:ln>
                  <a:noFill/>
                </a:ln>
                <a:solidFill>
                  <a:srgbClr val="FF0000"/>
                </a:solidFill>
                <a:effectLst/>
                <a:uLnTx/>
                <a:uFillTx/>
                <a:latin typeface="Calibri" panose="020F0502020204030204"/>
                <a:ea typeface="+mn-ea"/>
                <a:cs typeface="+mn-cs"/>
              </a:rPr>
              <a:t>WebVue</a:t>
            </a:r>
            <a:r>
              <a:rPr kumimoji="0" lang="en-US" sz="1200" b="0" i="0" u="none" strike="noStrike" kern="1200" cap="none" spc="0" normalizeH="0" baseline="0" noProof="0" dirty="0" smtClean="0">
                <a:ln>
                  <a:noFill/>
                </a:ln>
                <a:solidFill>
                  <a:prstClr val="black"/>
                </a:solidFill>
                <a:effectLst/>
                <a:uLnTx/>
                <a:uFillTx/>
                <a:latin typeface="Calibri" panose="020F0502020204030204"/>
                <a:ea typeface="+mn-ea"/>
                <a:cs typeface="+mn-cs"/>
              </a:rPr>
              <a:t> Server 10 access</a:t>
            </a:r>
          </a:p>
        </p:txBody>
      </p:sp>
      <p:pic>
        <p:nvPicPr>
          <p:cNvPr id="411" name="Picture 4"/>
          <p:cNvPicPr>
            <a:picLocks noChangeAspect="1" noChangeArrowheads="1"/>
          </p:cNvPicPr>
          <p:nvPr/>
        </p:nvPicPr>
        <p:blipFill>
          <a:blip r:embed="rId1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115361" y="5362632"/>
            <a:ext cx="264246" cy="434439"/>
          </a:xfrm>
          <a:prstGeom prst="rect">
            <a:avLst/>
          </a:prstGeom>
          <a:noFill/>
          <a:ln w="9525">
            <a:noFill/>
            <a:miter lim="800000"/>
            <a:headEnd/>
            <a:tailEnd/>
          </a:ln>
        </p:spPr>
      </p:pic>
      <p:sp>
        <p:nvSpPr>
          <p:cNvPr id="412" name="Line 86"/>
          <p:cNvSpPr>
            <a:spLocks noChangeShapeType="1"/>
          </p:cNvSpPr>
          <p:nvPr/>
        </p:nvSpPr>
        <p:spPr bwMode="auto">
          <a:xfrm>
            <a:off x="2925891" y="4613818"/>
            <a:ext cx="1106" cy="71478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 name="四角形吹き出し 412"/>
          <p:cNvSpPr/>
          <p:nvPr/>
        </p:nvSpPr>
        <p:spPr>
          <a:xfrm>
            <a:off x="946571" y="2307134"/>
            <a:ext cx="1872672" cy="2133964"/>
          </a:xfrm>
          <a:prstGeom prst="wedgeRectCallout">
            <a:avLst>
              <a:gd name="adj1" fmla="val 63221"/>
              <a:gd name="adj2" fmla="val 27098"/>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4" name="図 413"/>
          <p:cNvPicPr>
            <a:picLocks noChangeAspect="1"/>
          </p:cNvPicPr>
          <p:nvPr/>
        </p:nvPicPr>
        <p:blipFill rotWithShape="1">
          <a:blip r:embed="rId23"/>
          <a:srcRect t="-29" b="15623"/>
          <a:stretch/>
        </p:blipFill>
        <p:spPr>
          <a:xfrm>
            <a:off x="1141970" y="2505455"/>
            <a:ext cx="1602503" cy="874036"/>
          </a:xfrm>
          <a:prstGeom prst="rect">
            <a:avLst/>
          </a:prstGeom>
        </p:spPr>
      </p:pic>
      <p:pic>
        <p:nvPicPr>
          <p:cNvPr id="415" name="図 414"/>
          <p:cNvPicPr>
            <a:picLocks noChangeAspect="1"/>
          </p:cNvPicPr>
          <p:nvPr/>
        </p:nvPicPr>
        <p:blipFill>
          <a:blip r:embed="rId17"/>
          <a:stretch>
            <a:fillRect/>
          </a:stretch>
        </p:blipFill>
        <p:spPr>
          <a:xfrm>
            <a:off x="2089291" y="3587790"/>
            <a:ext cx="482995" cy="666354"/>
          </a:xfrm>
          <a:prstGeom prst="rect">
            <a:avLst/>
          </a:prstGeom>
        </p:spPr>
      </p:pic>
      <p:pic>
        <p:nvPicPr>
          <p:cNvPr id="416" name="図 415"/>
          <p:cNvPicPr>
            <a:picLocks noChangeAspect="1"/>
          </p:cNvPicPr>
          <p:nvPr/>
        </p:nvPicPr>
        <p:blipFill>
          <a:blip r:embed="rId18"/>
          <a:stretch>
            <a:fillRect/>
          </a:stretch>
        </p:blipFill>
        <p:spPr>
          <a:xfrm>
            <a:off x="1768743" y="3588063"/>
            <a:ext cx="322188" cy="644375"/>
          </a:xfrm>
          <a:prstGeom prst="rect">
            <a:avLst/>
          </a:prstGeom>
        </p:spPr>
      </p:pic>
      <p:pic>
        <p:nvPicPr>
          <p:cNvPr id="417" name="図 416"/>
          <p:cNvPicPr>
            <a:picLocks noChangeAspect="1"/>
          </p:cNvPicPr>
          <p:nvPr/>
        </p:nvPicPr>
        <p:blipFill>
          <a:blip r:embed="rId19"/>
          <a:stretch>
            <a:fillRect/>
          </a:stretch>
        </p:blipFill>
        <p:spPr>
          <a:xfrm>
            <a:off x="1075926" y="3356219"/>
            <a:ext cx="1851071" cy="241049"/>
          </a:xfrm>
          <a:prstGeom prst="rect">
            <a:avLst/>
          </a:prstGeom>
        </p:spPr>
      </p:pic>
      <p:pic>
        <p:nvPicPr>
          <p:cNvPr id="418" name="図 417"/>
          <p:cNvPicPr>
            <a:picLocks noChangeAspect="1"/>
          </p:cNvPicPr>
          <p:nvPr/>
        </p:nvPicPr>
        <p:blipFill>
          <a:blip r:embed="rId24"/>
          <a:stretch>
            <a:fillRect/>
          </a:stretch>
        </p:blipFill>
        <p:spPr>
          <a:xfrm>
            <a:off x="840787" y="2354349"/>
            <a:ext cx="2032333" cy="264653"/>
          </a:xfrm>
          <a:prstGeom prst="rect">
            <a:avLst/>
          </a:prstGeom>
        </p:spPr>
      </p:pic>
      <p:pic>
        <p:nvPicPr>
          <p:cNvPr id="419" name="Picture 4"/>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467571" y="4504106"/>
            <a:ext cx="864870" cy="864870"/>
          </a:xfrm>
          <a:prstGeom prst="rect">
            <a:avLst/>
          </a:prstGeom>
          <a:noFill/>
          <a:ln>
            <a:noFill/>
          </a:ln>
          <a:effectLst/>
          <a:extLst/>
        </p:spPr>
      </p:pic>
      <p:pic>
        <p:nvPicPr>
          <p:cNvPr id="420" name="図 419"/>
          <p:cNvPicPr>
            <a:picLocks noChangeAspect="1"/>
          </p:cNvPicPr>
          <p:nvPr/>
        </p:nvPicPr>
        <p:blipFill rotWithShape="1">
          <a:blip r:embed="rId21">
            <a:extLst>
              <a:ext uri="{BEBA8EAE-BF5A-486C-A8C5-ECC9F3942E4B}">
                <a14:imgProps xmlns:a14="http://schemas.microsoft.com/office/drawing/2010/main">
                  <a14:imgLayer r:embed="rId22">
                    <a14:imgEffect>
                      <a14:backgroundRemoval t="58594" b="75391" l="18082" r="32577"/>
                    </a14:imgEffect>
                  </a14:imgLayer>
                </a14:imgProps>
              </a:ext>
            </a:extLst>
          </a:blip>
          <a:srcRect l="17614" t="58590" r="67443" b="22707"/>
          <a:stretch/>
        </p:blipFill>
        <p:spPr>
          <a:xfrm>
            <a:off x="2967530" y="5839171"/>
            <a:ext cx="835248" cy="587767"/>
          </a:xfrm>
          <a:prstGeom prst="rect">
            <a:avLst/>
          </a:prstGeom>
        </p:spPr>
      </p:pic>
      <p:pic>
        <p:nvPicPr>
          <p:cNvPr id="29" name="Picture 2" descr="Azure SQL Database の便利機能!!使わないと損ですよ!!|ネスケラボ"/>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673327" y="2617694"/>
            <a:ext cx="655010" cy="655010"/>
          </a:xfrm>
          <a:prstGeom prst="rect">
            <a:avLst/>
          </a:prstGeom>
          <a:noFill/>
          <a:extLst>
            <a:ext uri="{909E8E84-426E-40DD-AFC4-6F175D3DCCD1}">
              <a14:hiddenFill xmlns:a14="http://schemas.microsoft.com/office/drawing/2010/main">
                <a:solidFill>
                  <a:srgbClr val="FFFFFF"/>
                </a:solidFill>
              </a14:hiddenFill>
            </a:ext>
          </a:extLst>
        </p:spPr>
      </p:pic>
      <p:sp>
        <p:nvSpPr>
          <p:cNvPr id="430" name="Rectangle 297"/>
          <p:cNvSpPr/>
          <p:nvPr/>
        </p:nvSpPr>
        <p:spPr>
          <a:xfrm>
            <a:off x="6743489" y="2359189"/>
            <a:ext cx="2478240"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000" b="1" i="0" u="none" strike="noStrike" kern="1200" cap="none" spc="0" normalizeH="0" baseline="0" noProof="0" dirty="0" smtClean="0">
                <a:ln>
                  <a:noFill/>
                </a:ln>
                <a:solidFill>
                  <a:srgbClr val="0070C0"/>
                </a:solidFill>
                <a:effectLst/>
                <a:uLnTx/>
                <a:uFillTx/>
                <a:latin typeface="Calibri" panose="020F0502020204030204"/>
                <a:ea typeface="+mn-ea"/>
                <a:cs typeface="+mn-cs"/>
              </a:rPr>
              <a:t>MS-SQL </a:t>
            </a:r>
            <a:r>
              <a:rPr kumimoji="0" lang="en-US" sz="1000" b="1" i="0" u="none" strike="noStrike" kern="1200" cap="none" spc="0" normalizeH="0" baseline="0" noProof="0" dirty="0" smtClean="0">
                <a:ln>
                  <a:noFill/>
                </a:ln>
                <a:solidFill>
                  <a:srgbClr val="0070C0"/>
                </a:solidFill>
                <a:effectLst/>
                <a:uLnTx/>
                <a:uFillTx/>
                <a:latin typeface="Calibri" panose="020F0502020204030204"/>
                <a:ea typeface="+mn-ea"/>
                <a:cs typeface="+mn-cs"/>
              </a:rPr>
              <a:t>  </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smtClean="0">
                <a:ln>
                  <a:noFill/>
                </a:ln>
                <a:solidFill>
                  <a:prstClr val="black"/>
                </a:solidFill>
                <a:effectLst/>
                <a:uLnTx/>
                <a:uFillTx/>
                <a:latin typeface="Calibri" panose="020F0502020204030204"/>
                <a:ea typeface="+mn-ea"/>
                <a:cs typeface="+mn-cs"/>
              </a:rPr>
              <a:t>xxxK</a:t>
            </a:r>
            <a:r>
              <a:rPr kumimoji="0" lang="en-U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Tags)</a:t>
            </a:r>
          </a:p>
        </p:txBody>
      </p:sp>
      <p:cxnSp>
        <p:nvCxnSpPr>
          <p:cNvPr id="31" name="直線コネクタ 30"/>
          <p:cNvCxnSpPr/>
          <p:nvPr/>
        </p:nvCxnSpPr>
        <p:spPr>
          <a:xfrm>
            <a:off x="0" y="1268760"/>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1" name="直線コネクタ 430"/>
          <p:cNvCxnSpPr/>
          <p:nvPr/>
        </p:nvCxnSpPr>
        <p:spPr>
          <a:xfrm>
            <a:off x="5879976" y="874240"/>
            <a:ext cx="0" cy="56897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2" name="Rectangle 297"/>
          <p:cNvSpPr/>
          <p:nvPr/>
        </p:nvSpPr>
        <p:spPr>
          <a:xfrm>
            <a:off x="9943111" y="3986975"/>
            <a:ext cx="616492"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000" b="1" dirty="0" smtClean="0">
                <a:solidFill>
                  <a:srgbClr val="FF0000"/>
                </a:solidFill>
                <a:latin typeface="Calibri" panose="020F0502020204030204"/>
              </a:rPr>
              <a:t>RAID10</a:t>
            </a:r>
            <a:endParaRPr kumimoji="0" lang="en-US" sz="1000" b="0" i="0" u="none" strike="noStrike" kern="1200" cap="none" spc="0" normalizeH="0" baseline="0" noProof="0" dirty="0" smtClean="0">
              <a:ln>
                <a:noFill/>
              </a:ln>
              <a:solidFill>
                <a:srgbClr val="FF0000"/>
              </a:solidFill>
              <a:effectLst/>
              <a:uLnTx/>
              <a:uFillTx/>
              <a:latin typeface="Calibri" panose="020F0502020204030204"/>
            </a:endParaRPr>
          </a:p>
        </p:txBody>
      </p:sp>
      <p:sp>
        <p:nvSpPr>
          <p:cNvPr id="434" name="Rectangle 297"/>
          <p:cNvSpPr/>
          <p:nvPr/>
        </p:nvSpPr>
        <p:spPr>
          <a:xfrm>
            <a:off x="7746592" y="4877674"/>
            <a:ext cx="926135" cy="230832"/>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a:rPr>
              <a:t>HUB/Router</a:t>
            </a:r>
            <a:endParaRPr kumimoji="0" lang="en-US" sz="900" i="0" u="none" strike="noStrike" kern="1200" cap="none" spc="0" normalizeH="0" baseline="0" noProof="0" dirty="0" smtClean="0">
              <a:ln>
                <a:noFill/>
              </a:ln>
              <a:effectLst/>
              <a:uLnTx/>
              <a:uFillTx/>
              <a:latin typeface="Calibri" panose="020F0502020204030204"/>
            </a:endParaRPr>
          </a:p>
        </p:txBody>
      </p:sp>
      <p:sp>
        <p:nvSpPr>
          <p:cNvPr id="435" name="Rectangle 297"/>
          <p:cNvSpPr/>
          <p:nvPr/>
        </p:nvSpPr>
        <p:spPr>
          <a:xfrm>
            <a:off x="1714060" y="4888365"/>
            <a:ext cx="926135" cy="230832"/>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900" dirty="0" smtClean="0">
                <a:latin typeface="Calibri" panose="020F0502020204030204"/>
              </a:rPr>
              <a:t>HUB/Router</a:t>
            </a:r>
            <a:endParaRPr kumimoji="0" lang="en-US" sz="900" i="0" u="none" strike="noStrike" kern="1200" cap="none" spc="0" normalizeH="0" baseline="0" noProof="0" dirty="0" smtClean="0">
              <a:ln>
                <a:noFill/>
              </a:ln>
              <a:effectLst/>
              <a:uLnTx/>
              <a:uFillTx/>
              <a:latin typeface="Calibri" panose="020F0502020204030204"/>
            </a:endParaRPr>
          </a:p>
        </p:txBody>
      </p:sp>
      <p:sp>
        <p:nvSpPr>
          <p:cNvPr id="73" name="正方形/長方形 72"/>
          <p:cNvSpPr/>
          <p:nvPr/>
        </p:nvSpPr>
        <p:spPr>
          <a:xfrm>
            <a:off x="3764409" y="536238"/>
            <a:ext cx="4751427" cy="369332"/>
          </a:xfrm>
          <a:prstGeom prst="rect">
            <a:avLst/>
          </a:prstGeom>
        </p:spPr>
        <p:txBody>
          <a:bodyPr wrap="square">
            <a:spAutoFit/>
          </a:bodyPr>
          <a:lstStyle/>
          <a:p>
            <a:r>
              <a:rPr lang="en-US" altLang="ja-JP" dirty="0" smtClean="0">
                <a:solidFill>
                  <a:schemeClr val="bg1"/>
                </a:solidFill>
              </a:rPr>
              <a:t>100,000 </a:t>
            </a:r>
            <a:r>
              <a:rPr lang="en-US" altLang="ja-JP" dirty="0">
                <a:solidFill>
                  <a:schemeClr val="bg1"/>
                </a:solidFill>
              </a:rPr>
              <a:t>to 300,000 </a:t>
            </a:r>
            <a:r>
              <a:rPr lang="en-US" altLang="ja-JP" dirty="0" smtClean="0">
                <a:solidFill>
                  <a:schemeClr val="bg1"/>
                </a:solidFill>
              </a:rPr>
              <a:t>points</a:t>
            </a:r>
            <a:r>
              <a:rPr lang="ja-JP" altLang="en-US" dirty="0">
                <a:solidFill>
                  <a:schemeClr val="bg1"/>
                </a:solidFill>
              </a:rPr>
              <a:t> </a:t>
            </a:r>
            <a:r>
              <a:rPr lang="en-US" altLang="ja-JP" dirty="0" smtClean="0">
                <a:solidFill>
                  <a:schemeClr val="bg1"/>
                </a:solidFill>
              </a:rPr>
              <a:t>100,000points analog  </a:t>
            </a:r>
            <a:endParaRPr lang="ja-JP" altLang="en-US" dirty="0">
              <a:solidFill>
                <a:schemeClr val="bg1"/>
              </a:solidFill>
            </a:endParaRPr>
          </a:p>
        </p:txBody>
      </p:sp>
      <p:sp>
        <p:nvSpPr>
          <p:cNvPr id="437" name="正方形/長方形 436"/>
          <p:cNvSpPr/>
          <p:nvPr/>
        </p:nvSpPr>
        <p:spPr>
          <a:xfrm>
            <a:off x="7559909" y="905606"/>
            <a:ext cx="3938899" cy="369332"/>
          </a:xfrm>
          <a:prstGeom prst="rect">
            <a:avLst/>
          </a:prstGeom>
        </p:spPr>
        <p:txBody>
          <a:bodyPr wrap="none">
            <a:spAutoFit/>
          </a:bodyPr>
          <a:lstStyle/>
          <a:p>
            <a:r>
              <a:rPr lang="ja-JP" altLang="en-US" dirty="0" smtClean="0"/>
              <a:t>目安：短期</a:t>
            </a:r>
            <a:r>
              <a:rPr lang="en-US" altLang="ja-JP" dirty="0"/>
              <a:t>3</a:t>
            </a:r>
            <a:r>
              <a:rPr lang="ja-JP" altLang="en-US" dirty="0"/>
              <a:t>ヶ月</a:t>
            </a:r>
            <a:r>
              <a:rPr lang="en-US" altLang="ja-JP" dirty="0"/>
              <a:t>/ 6</a:t>
            </a:r>
            <a:r>
              <a:rPr lang="ja-JP" altLang="en-US" dirty="0"/>
              <a:t>ヶ月</a:t>
            </a:r>
            <a:r>
              <a:rPr lang="en-US" altLang="ja-JP" dirty="0"/>
              <a:t>/ 1</a:t>
            </a:r>
            <a:r>
              <a:rPr lang="ja-JP" altLang="en-US" dirty="0" smtClean="0"/>
              <a:t>年～</a:t>
            </a:r>
            <a:r>
              <a:rPr lang="en-US" altLang="ja-JP" dirty="0" smtClean="0"/>
              <a:t>3</a:t>
            </a:r>
            <a:r>
              <a:rPr lang="ja-JP" altLang="en-US" dirty="0" smtClean="0"/>
              <a:t>年？</a:t>
            </a:r>
            <a:endParaRPr lang="ja-JP" altLang="en-US" dirty="0"/>
          </a:p>
        </p:txBody>
      </p:sp>
      <p:sp>
        <p:nvSpPr>
          <p:cNvPr id="438" name="正方形/長方形 437"/>
          <p:cNvSpPr/>
          <p:nvPr/>
        </p:nvSpPr>
        <p:spPr>
          <a:xfrm>
            <a:off x="1553281" y="919068"/>
            <a:ext cx="2844048" cy="369332"/>
          </a:xfrm>
          <a:prstGeom prst="rect">
            <a:avLst/>
          </a:prstGeom>
        </p:spPr>
        <p:txBody>
          <a:bodyPr wrap="none">
            <a:spAutoFit/>
          </a:bodyPr>
          <a:lstStyle/>
          <a:p>
            <a:r>
              <a:rPr lang="ja-JP" altLang="en-US" dirty="0" smtClean="0"/>
              <a:t>目安：長期</a:t>
            </a:r>
            <a:r>
              <a:rPr lang="en-US" altLang="ja-JP" dirty="0" smtClean="0"/>
              <a:t>3</a:t>
            </a:r>
            <a:r>
              <a:rPr lang="ja-JP" altLang="en-US" dirty="0" smtClean="0"/>
              <a:t>年～</a:t>
            </a:r>
            <a:r>
              <a:rPr lang="en-US" altLang="ja-JP" dirty="0" smtClean="0"/>
              <a:t>10</a:t>
            </a:r>
            <a:r>
              <a:rPr lang="ja-JP" altLang="en-US" dirty="0" smtClean="0"/>
              <a:t>年？等</a:t>
            </a:r>
            <a:endParaRPr lang="ja-JP" altLang="en-US" dirty="0"/>
          </a:p>
        </p:txBody>
      </p:sp>
    </p:spTree>
    <p:extLst>
      <p:ext uri="{BB962C8B-B14F-4D97-AF65-F5344CB8AC3E}">
        <p14:creationId xmlns:p14="http://schemas.microsoft.com/office/powerpoint/2010/main" val="1787443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備考</a:t>
            </a:r>
            <a:endParaRPr kumimoji="1" lang="ja-JP" altLang="en-US" dirty="0"/>
          </a:p>
        </p:txBody>
      </p:sp>
      <p:sp>
        <p:nvSpPr>
          <p:cNvPr id="3" name="正方形/長方形 2"/>
          <p:cNvSpPr/>
          <p:nvPr/>
        </p:nvSpPr>
        <p:spPr>
          <a:xfrm>
            <a:off x="6528048" y="1044418"/>
            <a:ext cx="5447928" cy="1728192"/>
          </a:xfrm>
          <a:prstGeom prst="rect">
            <a:avLst/>
          </a:prstGeom>
          <a:noFill/>
        </p:spPr>
        <p:txBody>
          <a:bodyPr wrap="square" lIns="0" tIns="0" rIns="0" bIns="0">
            <a:noAutofit/>
          </a:bodyPr>
          <a:lstStyle/>
          <a:p>
            <a:r>
              <a:rPr lang="en-US" altLang="ja-JP" dirty="0" smtClean="0">
                <a:latin typeface="Meiryo UI" panose="020B0604030504040204" pitchFamily="50" charset="-128"/>
                <a:ea typeface="Meiryo UI" panose="020B0604030504040204" pitchFamily="50" charset="-128"/>
              </a:rPr>
              <a:t>【CL</a:t>
            </a:r>
            <a:r>
              <a:rPr lang="ja-JP" altLang="en-US" dirty="0" smtClean="0">
                <a:latin typeface="Meiryo UI" panose="020B0604030504040204" pitchFamily="50" charset="-128"/>
                <a:ea typeface="Meiryo UI" panose="020B0604030504040204" pitchFamily="50" charset="-128"/>
              </a:rPr>
              <a:t>特記事項</a:t>
            </a:r>
            <a:r>
              <a:rPr lang="en-US" altLang="ja-JP" dirty="0" smtClean="0">
                <a:latin typeface="Meiryo UI" panose="020B0604030504040204" pitchFamily="50" charset="-128"/>
                <a:ea typeface="Meiryo UI" panose="020B0604030504040204" pitchFamily="50" charset="-128"/>
              </a:rPr>
              <a:t>】</a:t>
            </a:r>
          </a:p>
          <a:p>
            <a:r>
              <a:rPr lang="ja-JP" altLang="en-US" dirty="0" smtClean="0">
                <a:latin typeface="Meiryo UI" panose="020B0604030504040204" pitchFamily="50" charset="-128"/>
                <a:ea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rPr>
              <a:t>AxiomView</a:t>
            </a:r>
            <a:r>
              <a:rPr lang="ja-JP" altLang="en-US" dirty="0" smtClean="0">
                <a:latin typeface="Meiryo UI" panose="020B0604030504040204" pitchFamily="50" charset="-128"/>
                <a:ea typeface="Meiryo UI" panose="020B0604030504040204" pitchFamily="50" charset="-128"/>
              </a:rPr>
              <a:t>ソフト画面を</a:t>
            </a:r>
            <a:r>
              <a:rPr lang="en-US" altLang="ja-JP" dirty="0" err="1" smtClean="0">
                <a:latin typeface="Meiryo UI" panose="020B0604030504040204" pitchFamily="50" charset="-128"/>
                <a:ea typeface="Meiryo UI" panose="020B0604030504040204" pitchFamily="50" charset="-128"/>
              </a:rPr>
              <a:t>PcVue</a:t>
            </a:r>
            <a:r>
              <a:rPr lang="ja-JP" altLang="en-US" dirty="0" smtClean="0">
                <a:latin typeface="Meiryo UI" panose="020B0604030504040204" pitchFamily="50" charset="-128"/>
                <a:ea typeface="Meiryo UI" panose="020B0604030504040204" pitchFamily="50" charset="-128"/>
              </a:rPr>
              <a:t>ミミックにはめ込み</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rPr>
              <a:t>AxiomView</a:t>
            </a:r>
            <a:r>
              <a:rPr lang="en-US" altLang="ja-JP" dirty="0" smtClean="0">
                <a:latin typeface="Meiryo UI" panose="020B0604030504040204" pitchFamily="50" charset="-128"/>
                <a:ea typeface="Meiryo UI" panose="020B0604030504040204" pitchFamily="50" charset="-128"/>
              </a:rPr>
              <a:t>(Web)</a:t>
            </a:r>
            <a:r>
              <a:rPr lang="ja-JP" altLang="en-US" dirty="0" smtClean="0">
                <a:latin typeface="Meiryo UI" panose="020B0604030504040204" pitchFamily="50" charset="-128"/>
                <a:ea typeface="Meiryo UI" panose="020B0604030504040204" pitchFamily="50" charset="-128"/>
              </a:rPr>
              <a:t>ソフト</a:t>
            </a:r>
            <a:r>
              <a:rPr lang="ja-JP" altLang="en-US" dirty="0">
                <a:latin typeface="Meiryo UI" panose="020B0604030504040204" pitchFamily="50" charset="-128"/>
                <a:ea typeface="Meiryo UI" panose="020B0604030504040204" pitchFamily="50" charset="-128"/>
              </a:rPr>
              <a:t>画面を</a:t>
            </a:r>
            <a:r>
              <a:rPr lang="en-US" altLang="ja-JP" dirty="0" err="1">
                <a:latin typeface="Meiryo UI" panose="020B0604030504040204" pitchFamily="50" charset="-128"/>
                <a:ea typeface="Meiryo UI" panose="020B0604030504040204" pitchFamily="50" charset="-128"/>
              </a:rPr>
              <a:t>PcVue</a:t>
            </a:r>
            <a:r>
              <a:rPr lang="ja-JP" altLang="en-US" dirty="0">
                <a:latin typeface="Meiryo UI" panose="020B0604030504040204" pitchFamily="50" charset="-128"/>
                <a:ea typeface="Meiryo UI" panose="020B0604030504040204" pitchFamily="50" charset="-128"/>
              </a:rPr>
              <a:t>ミミック</a:t>
            </a:r>
            <a:r>
              <a:rPr lang="ja-JP" altLang="en-US" dirty="0" smtClean="0">
                <a:latin typeface="Meiryo UI" panose="020B0604030504040204" pitchFamily="50" charset="-128"/>
                <a:ea typeface="Meiryo UI" panose="020B0604030504040204" pitchFamily="50" charset="-128"/>
              </a:rPr>
              <a:t>に埋込み</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a:t>
            </a:r>
            <a:r>
              <a:rPr lang="en-US" altLang="ja-JP" dirty="0" err="1" smtClean="0">
                <a:latin typeface="Meiryo UI" panose="020B0604030504040204" pitchFamily="50" charset="-128"/>
                <a:ea typeface="Meiryo UI" panose="020B0604030504040204" pitchFamily="50" charset="-128"/>
              </a:rPr>
              <a:t>AxiomTrendViewer</a:t>
            </a:r>
            <a:r>
              <a:rPr lang="ja-JP" altLang="en-US" dirty="0" smtClean="0">
                <a:latin typeface="Meiryo UI" panose="020B0604030504040204" pitchFamily="50" charset="-128"/>
                <a:ea typeface="Meiryo UI" panose="020B0604030504040204" pitchFamily="50" charset="-128"/>
              </a:rPr>
              <a:t>画面から</a:t>
            </a:r>
            <a:r>
              <a:rPr lang="en-US" altLang="ja-JP" dirty="0" smtClean="0">
                <a:latin typeface="Meiryo UI" panose="020B0604030504040204" pitchFamily="50" charset="-128"/>
                <a:ea typeface="Meiryo UI" panose="020B0604030504040204" pitchFamily="50" charset="-128"/>
              </a:rPr>
              <a:t>CSV</a:t>
            </a:r>
            <a:r>
              <a:rPr lang="ja-JP" altLang="en-US" dirty="0" smtClean="0">
                <a:latin typeface="Meiryo UI" panose="020B0604030504040204" pitchFamily="50" charset="-128"/>
                <a:ea typeface="Meiryo UI" panose="020B0604030504040204" pitchFamily="50" charset="-128"/>
              </a:rPr>
              <a:t>出力可</a:t>
            </a:r>
            <a:endParaRPr lang="en-US" altLang="ja-JP" dirty="0" smtClean="0">
              <a:latin typeface="Meiryo UI" panose="020B0604030504040204" pitchFamily="50" charset="-128"/>
              <a:ea typeface="Meiryo UI" panose="020B0604030504040204" pitchFamily="50" charset="-128"/>
            </a:endParaRPr>
          </a:p>
          <a:p>
            <a:r>
              <a:rPr lang="ja-JP" altLang="en-US" dirty="0" smtClean="0">
                <a:latin typeface="Meiryo UI" panose="020B0604030504040204" pitchFamily="50" charset="-128"/>
                <a:ea typeface="Meiryo UI" panose="020B0604030504040204" pitchFamily="50" charset="-128"/>
              </a:rPr>
              <a:t>・外部データ提供は、</a:t>
            </a:r>
            <a:r>
              <a:rPr lang="en-US" altLang="ja-JP" dirty="0" smtClean="0">
                <a:latin typeface="Meiryo UI" panose="020B0604030504040204" pitchFamily="50" charset="-128"/>
                <a:ea typeface="Meiryo UI" panose="020B0604030504040204" pitchFamily="50" charset="-128"/>
              </a:rPr>
              <a:t>OPC-HAD</a:t>
            </a:r>
            <a:r>
              <a:rPr lang="ja-JP" altLang="en-US" dirty="0" err="1" smtClean="0">
                <a:latin typeface="Meiryo UI" panose="020B0604030504040204" pitchFamily="50" charset="-128"/>
                <a:ea typeface="Meiryo UI" panose="020B0604030504040204" pitchFamily="50" charset="-128"/>
              </a:rPr>
              <a:t>、</a:t>
            </a:r>
            <a:r>
              <a:rPr lang="en-US" altLang="ja-JP" dirty="0" smtClean="0">
                <a:latin typeface="Meiryo UI" panose="020B0604030504040204" pitchFamily="50" charset="-128"/>
                <a:ea typeface="Meiryo UI" panose="020B0604030504040204" pitchFamily="50" charset="-128"/>
              </a:rPr>
              <a:t>Web</a:t>
            </a:r>
            <a:r>
              <a:rPr lang="ja-JP" altLang="en-US" dirty="0" smtClean="0">
                <a:latin typeface="Meiryo UI" panose="020B0604030504040204" pitchFamily="50" charset="-128"/>
                <a:ea typeface="Meiryo UI" panose="020B0604030504040204" pitchFamily="50" charset="-128"/>
              </a:rPr>
              <a:t>サービス、</a:t>
            </a:r>
            <a:r>
              <a:rPr lang="en-US" altLang="ja-JP" dirty="0" smtClean="0">
                <a:latin typeface="Meiryo UI" panose="020B0604030504040204" pitchFamily="50" charset="-128"/>
                <a:ea typeface="Meiryo UI" panose="020B0604030504040204" pitchFamily="50" charset="-128"/>
              </a:rPr>
              <a:t>ODBC</a:t>
            </a:r>
          </a:p>
          <a:p>
            <a:r>
              <a:rPr lang="ja-JP" altLang="en-US" dirty="0" smtClean="0">
                <a:latin typeface="Meiryo UI" panose="020B0604030504040204" pitchFamily="50" charset="-128"/>
                <a:ea typeface="Meiryo UI" panose="020B0604030504040204" pitchFamily="50" charset="-128"/>
              </a:rPr>
              <a:t>・警報は</a:t>
            </a:r>
            <a:r>
              <a:rPr lang="en-US" altLang="ja-JP" dirty="0" smtClean="0">
                <a:latin typeface="Meiryo UI" panose="020B0604030504040204" pitchFamily="50" charset="-128"/>
                <a:ea typeface="Meiryo UI" panose="020B0604030504040204" pitchFamily="50" charset="-128"/>
              </a:rPr>
              <a:t>ON/OFF</a:t>
            </a:r>
            <a:r>
              <a:rPr lang="ja-JP" altLang="en-US" dirty="0" smtClean="0">
                <a:latin typeface="Meiryo UI" panose="020B0604030504040204" pitchFamily="50" charset="-128"/>
                <a:ea typeface="Meiryo UI" panose="020B0604030504040204" pitchFamily="50" charset="-128"/>
              </a:rPr>
              <a:t>のみ保管</a:t>
            </a:r>
            <a:endParaRPr lang="ja-JP" altLang="en-US" dirty="0">
              <a:latin typeface="Meiryo UI" panose="020B0604030504040204" pitchFamily="50" charset="-128"/>
              <a:ea typeface="Meiryo UI" panose="020B0604030504040204" pitchFamily="50" charset="-128"/>
            </a:endParaRPr>
          </a:p>
        </p:txBody>
      </p:sp>
      <p:pic>
        <p:nvPicPr>
          <p:cNvPr id="5" name="図 4" descr="cid:image009.png@01D2C01F.C2176D0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5360" y="1010882"/>
            <a:ext cx="5934710" cy="2882265"/>
          </a:xfrm>
          <a:prstGeom prst="rect">
            <a:avLst/>
          </a:prstGeom>
          <a:noFill/>
          <a:ln>
            <a:noFill/>
          </a:ln>
        </p:spPr>
      </p:pic>
      <p:pic>
        <p:nvPicPr>
          <p:cNvPr id="6" name="図 5" descr="cid:image008.png@01D2C01D.E1C7D4C0"/>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35360" y="4029789"/>
            <a:ext cx="5934710" cy="2683178"/>
          </a:xfrm>
          <a:prstGeom prst="rect">
            <a:avLst/>
          </a:prstGeom>
          <a:noFill/>
          <a:ln>
            <a:noFill/>
          </a:ln>
        </p:spPr>
      </p:pic>
    </p:spTree>
    <p:extLst>
      <p:ext uri="{BB962C8B-B14F-4D97-AF65-F5344CB8AC3E}">
        <p14:creationId xmlns:p14="http://schemas.microsoft.com/office/powerpoint/2010/main" val="2014685519"/>
      </p:ext>
    </p:extLst>
  </p:cSld>
  <p:clrMapOvr>
    <a:masterClrMapping/>
  </p:clrMapOvr>
</p:sld>
</file>

<file path=ppt/theme/theme1.xml><?xml version="1.0" encoding="utf-8"?>
<a:theme xmlns:a="http://schemas.openxmlformats.org/drawingml/2006/main" name="PcVue Solutions 2015 En">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14A44E92-6AEB-4EFA-8CBC-1DCCDCE04525}" vid="{2CB0B1D5-3DE4-4DAE-9C21-3F8E5E31128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Templates for PcVue Solutions slides 2015 En -2</Template>
  <TotalTime>1980</TotalTime>
  <Words>248</Words>
  <Application>Microsoft Office PowerPoint</Application>
  <PresentationFormat>ワイド画面</PresentationFormat>
  <Paragraphs>45</Paragraphs>
  <Slides>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Meiryo UI</vt:lpstr>
      <vt:lpstr>メイリオ</vt:lpstr>
      <vt:lpstr>Arial</vt:lpstr>
      <vt:lpstr>Arial Black</vt:lpstr>
      <vt:lpstr>Calibri</vt:lpstr>
      <vt:lpstr>Wingdings</vt:lpstr>
      <vt:lpstr>PcVue Solutions 2015 En</vt:lpstr>
      <vt:lpstr>PcVue Solutions</vt:lpstr>
      <vt:lpstr>Proposed Big Data Architecture</vt:lpstr>
      <vt:lpstr>備考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PcVue Presentation</dc:title>
  <dc:creator>Fabien</dc:creator>
  <cp:keywords>Slides; PcVue</cp:keywords>
  <cp:lastModifiedBy>Motoyasu Nonomura (野々村 元靖)</cp:lastModifiedBy>
  <cp:revision>198</cp:revision>
  <dcterms:created xsi:type="dcterms:W3CDTF">2015-01-13T15:29:10Z</dcterms:created>
  <dcterms:modified xsi:type="dcterms:W3CDTF">2020-09-17T06:37:30Z</dcterms:modified>
</cp:coreProperties>
</file>