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E893D-9D57-4254-AE79-6E39C52B8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6E4DF0-AFB3-4138-9B6A-F2DEA9467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E8127D-C010-45FA-971F-0656F95C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26CAC-283C-4612-8E59-F898BF3E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40DC98-37A2-498F-B773-0E0286A2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05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40932-90EA-4C1B-B7BF-FD8559D1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A8EFB2-7F7D-4FA4-8D48-5C06F8DD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5A5C4-0AB3-4E48-BE1C-317B5275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1531F-E517-4D56-B192-CD18F957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173DCF-89E3-40BA-B5AF-C896047A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9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784A44-8100-4AC3-9EBA-462D28D45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B48210-3BF5-49A6-B3E1-FEA40E85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3E181-46A1-4611-9E55-9504BA28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C29DA-FF36-4BE0-92D3-6EC67C13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3BF72E-8DBD-4C6E-B4E0-8F4083DB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9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142A2-6E67-4333-A8E6-4DF50F41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A6CF6-C571-4B2B-855D-234A6812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6871A-14D0-461C-A209-1BB9A78A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4D19E5-2AB7-4885-88CD-6ED2CA04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3A6D37-53DC-4CFA-B473-B737B97A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99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44312-7E54-4DC4-9AD6-48B2780D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3207D-1743-4CC3-827C-69D0C6E6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1EFF12-3E08-4C78-8E20-A214A838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9B6F21-A805-4AF8-8395-8AAB604D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3619A-5944-4E11-9B2B-BA19525C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54A39-E72D-4F88-89BF-B42373D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5DDC20-3758-425E-B4E6-3036A59F8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BBBBD4-D222-497D-A231-DB395F2C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2D48AC-AB8D-414C-BCD1-60C982AF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EEDFD-4719-4D90-80EC-437D380C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FCEC3-1C7A-4185-9242-9F34E633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93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19E14-1614-431B-9445-9194173E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823E95-2926-44A6-ACEC-C41945B0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DE3A9A-8A7F-4060-A81E-1315B5F5D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F8230E-74FD-43F6-9E4A-66B700C8A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69E274-778F-4345-B7C3-DE0B474E2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6EC5F7-09B7-41B5-8F72-06EE8676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D454F8-358C-4258-8199-8F2C8074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7DE5BC-69DC-4040-99CB-81DA418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4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C595C-EF84-4FBC-928F-EA5F9CB0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2E8E7C-78F7-4E83-8E53-6100ACFC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75797F-56AD-455F-B17C-73ABDBCE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25C183-9E54-4984-B3C7-4AE90834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9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024707-8AD3-4573-8DEE-08F122F7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5145C1-CEE5-435C-9DAC-9CFFAC64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4D03F4-474E-493B-8D49-EABFCBC6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55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52173-42C5-42EB-A3FE-15549669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F74A99-7B21-409E-9041-3E76A24A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9F9802-D5AF-481A-8B5D-EECF4A98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02DF36-CA51-4646-AE71-0AC8C9DF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6114D4-179F-4C20-B238-B11BC171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09505-3582-4835-85C7-36B4C784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23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661D4-CF76-494D-A4DA-99E212C3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66B9F9-FD24-4C55-9610-0FA7DB3A1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85F0D2-4B83-42B9-848E-3EB1B7E2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91869C-4C26-49A6-8C6A-90D49B05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7B3E80-616E-4197-B33C-A2D46841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79A05-57A3-447A-94AB-C3840159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1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39EE63-36A8-4FB1-BD9D-4D841F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F81DD2-25AC-4E72-99F6-DF3FB91C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5EB82A-A047-43C1-ABB9-2D35F00EB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A4C0-3474-4AF2-BDE3-3729EFEE4AD9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3D830-48EB-4758-B33C-04EE719C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77A3A-8A08-4FD5-99B1-D6BFCD058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FF90-967E-4C4E-9848-4E6A25FC30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6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5865856-68EE-43EA-BAF2-8DB1BF5F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77"/>
            <a:ext cx="12192000" cy="656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805EF-1DF2-49CF-AA83-4EB0A20BDF1F}"/>
              </a:ext>
            </a:extLst>
          </p:cNvPr>
          <p:cNvSpPr txBox="1"/>
          <p:nvPr/>
        </p:nvSpPr>
        <p:spPr>
          <a:xfrm>
            <a:off x="10263674" y="294847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2D7CEB-5646-4F47-A476-FE03AC218FEA}"/>
              </a:ext>
            </a:extLst>
          </p:cNvPr>
          <p:cNvSpPr txBox="1"/>
          <p:nvPr/>
        </p:nvSpPr>
        <p:spPr>
          <a:xfrm>
            <a:off x="10263673" y="1894115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1A8BD9-BCDA-4FF8-B066-7CD513FB6088}"/>
              </a:ext>
            </a:extLst>
          </p:cNvPr>
          <p:cNvSpPr txBox="1"/>
          <p:nvPr/>
        </p:nvSpPr>
        <p:spPr>
          <a:xfrm>
            <a:off x="10243714" y="446844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区分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904A07-06F5-414C-917D-6FCBB2839F07}"/>
              </a:ext>
            </a:extLst>
          </p:cNvPr>
          <p:cNvSpPr txBox="1"/>
          <p:nvPr/>
        </p:nvSpPr>
        <p:spPr>
          <a:xfrm>
            <a:off x="10714525" y="410455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37BCA38-972A-40FE-8BC3-2C5D3EA6A794}"/>
              </a:ext>
            </a:extLst>
          </p:cNvPr>
          <p:cNvSpPr/>
          <p:nvPr/>
        </p:nvSpPr>
        <p:spPr>
          <a:xfrm>
            <a:off x="3508310" y="4104554"/>
            <a:ext cx="5988942" cy="233265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 種別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非稼働と稼働、特異日による時間毎での集計。非稼働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＋稼働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＋特異日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は全てを集計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4A2C464-1139-4C51-B826-6C680CF3F0D1}"/>
              </a:ext>
            </a:extLst>
          </p:cNvPr>
          <p:cNvSpPr txBox="1"/>
          <p:nvPr/>
        </p:nvSpPr>
        <p:spPr>
          <a:xfrm>
            <a:off x="10014875" y="24307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B5CDD4-D22F-4F8D-B662-420573D280C2}"/>
              </a:ext>
            </a:extLst>
          </p:cNvPr>
          <p:cNvSpPr txBox="1"/>
          <p:nvPr/>
        </p:nvSpPr>
        <p:spPr>
          <a:xfrm>
            <a:off x="10462744" y="221209"/>
            <a:ext cx="12455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ボタン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859A91E-8FCA-4431-9FAC-FC23D2275B89}"/>
              </a:ext>
            </a:extLst>
          </p:cNvPr>
          <p:cNvSpPr txBox="1"/>
          <p:nvPr/>
        </p:nvSpPr>
        <p:spPr>
          <a:xfrm>
            <a:off x="11180275" y="410455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特異日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000253A-AAD6-41DD-A281-BA8DA194A05E}"/>
              </a:ext>
            </a:extLst>
          </p:cNvPr>
          <p:cNvSpPr txBox="1"/>
          <p:nvPr/>
        </p:nvSpPr>
        <p:spPr>
          <a:xfrm>
            <a:off x="9545559" y="4140391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 </a:t>
            </a:r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種別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D33A3F3-4E28-4812-83FA-E0A561B8A691}"/>
              </a:ext>
            </a:extLst>
          </p:cNvPr>
          <p:cNvSpPr txBox="1"/>
          <p:nvPr/>
        </p:nvSpPr>
        <p:spPr>
          <a:xfrm>
            <a:off x="-1" y="194339"/>
            <a:ext cx="51069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【Web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グラフ画面 改造案１</a:t>
            </a:r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要求仕様書 対応</a:t>
            </a:r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No.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③④⑤⑮</a:t>
            </a:r>
            <a:endParaRPr kumimoji="1" lang="ja-JP" altLang="en-US" sz="14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80D698E-C423-47B5-9F9F-4C88B5D0CC72}"/>
              </a:ext>
            </a:extLst>
          </p:cNvPr>
          <p:cNvSpPr txBox="1"/>
          <p:nvPr/>
        </p:nvSpPr>
        <p:spPr>
          <a:xfrm>
            <a:off x="9545559" y="4500440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抽出</a:t>
            </a:r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種別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6C4873F-EA1E-4738-B998-4763253D8CA2}"/>
              </a:ext>
            </a:extLst>
          </p:cNvPr>
          <p:cNvSpPr txBox="1"/>
          <p:nvPr/>
        </p:nvSpPr>
        <p:spPr>
          <a:xfrm>
            <a:off x="10247101" y="410839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非稼働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715D63B-AEA1-4878-8C0F-314CAE1A186C}"/>
              </a:ext>
            </a:extLst>
          </p:cNvPr>
          <p:cNvSpPr txBox="1"/>
          <p:nvPr/>
        </p:nvSpPr>
        <p:spPr>
          <a:xfrm>
            <a:off x="10014875" y="52007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9FCF61A-7E31-4AE3-A28B-DA14C0F719AE}"/>
              </a:ext>
            </a:extLst>
          </p:cNvPr>
          <p:cNvSpPr txBox="1"/>
          <p:nvPr/>
        </p:nvSpPr>
        <p:spPr>
          <a:xfrm>
            <a:off x="10462744" y="492563"/>
            <a:ext cx="17292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リストボタン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9A97545-CB21-4085-808D-36AC1AA54649}"/>
              </a:ext>
            </a:extLst>
          </p:cNvPr>
          <p:cNvSpPr txBox="1"/>
          <p:nvPr/>
        </p:nvSpPr>
        <p:spPr>
          <a:xfrm>
            <a:off x="10764434" y="446844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区分</a:t>
            </a:r>
            <a:r>
              <a:rPr kumimoji="1"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D30C5CD-4742-457C-B05A-B52CBD5C3C76}"/>
              </a:ext>
            </a:extLst>
          </p:cNvPr>
          <p:cNvSpPr txBox="1"/>
          <p:nvPr/>
        </p:nvSpPr>
        <p:spPr>
          <a:xfrm>
            <a:off x="10014875" y="81649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TXT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2147E8C-1D39-4F48-84F2-48BB3F260AF9}"/>
              </a:ext>
            </a:extLst>
          </p:cNvPr>
          <p:cNvSpPr txBox="1"/>
          <p:nvPr/>
        </p:nvSpPr>
        <p:spPr>
          <a:xfrm>
            <a:off x="10480660" y="785783"/>
            <a:ext cx="137056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</a:t>
            </a:r>
            <a:r>
              <a:rPr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テキスト</a:t>
            </a:r>
            <a:endParaRPr kumimoji="1" lang="ja-JP" altLang="en-US" sz="12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C9986D3-1711-4FC4-A1AE-671B2BA062AA}"/>
              </a:ext>
            </a:extLst>
          </p:cNvPr>
          <p:cNvSpPr txBox="1"/>
          <p:nvPr/>
        </p:nvSpPr>
        <p:spPr>
          <a:xfrm>
            <a:off x="5106973" y="5407155"/>
            <a:ext cx="447869" cy="1303567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TXT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D5D9160-176F-47D6-945B-204DC32F9301}"/>
              </a:ext>
            </a:extLst>
          </p:cNvPr>
          <p:cNvSpPr txBox="1"/>
          <p:nvPr/>
        </p:nvSpPr>
        <p:spPr>
          <a:xfrm>
            <a:off x="5106973" y="5230131"/>
            <a:ext cx="44786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ja-JP" altLang="en-US" sz="105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定格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91DFB26-CF6A-40EE-97B7-8C6AC78D05E6}"/>
              </a:ext>
            </a:extLst>
          </p:cNvPr>
          <p:cNvSpPr/>
          <p:nvPr/>
        </p:nvSpPr>
        <p:spPr>
          <a:xfrm>
            <a:off x="3508310" y="4468447"/>
            <a:ext cx="6000824" cy="233265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抽出 種別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タグ設定の信号区分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をリスト化し、設定値による抽出の集計。区分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と区分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の組合は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集計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AFE8E4E-B87B-4472-AA1B-5759E89F3848}"/>
              </a:ext>
            </a:extLst>
          </p:cNvPr>
          <p:cNvSpPr/>
          <p:nvPr/>
        </p:nvSpPr>
        <p:spPr>
          <a:xfrm>
            <a:off x="3556617" y="1874732"/>
            <a:ext cx="5988942" cy="482828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円グラフ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グラフ種別に円グラフ追加。グラフ表示期間内のグループもしくはタグの内訳比率表示。グラフ凡例には「名称」</a:t>
            </a:r>
            <a:endParaRPr kumimoji="1" lang="en-US" altLang="ja-JP" sz="10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「値」「比率％」自動表示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57B6420B-950B-4FE3-A764-3534F4D938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9545558" y="2109285"/>
            <a:ext cx="718116" cy="955822"/>
          </a:xfrm>
          <a:prstGeom prst="line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3FEE1A0-788C-429B-86B8-FB6F9D99E80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545559" y="2010748"/>
            <a:ext cx="718114" cy="79058"/>
          </a:xfrm>
          <a:prstGeom prst="line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64B35-49C6-46F9-A928-89F8064FAB07}"/>
              </a:ext>
            </a:extLst>
          </p:cNvPr>
          <p:cNvSpPr txBox="1"/>
          <p:nvPr/>
        </p:nvSpPr>
        <p:spPr>
          <a:xfrm>
            <a:off x="10714525" y="258719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下限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A7BF69C-2D9C-4C03-B920-5A81404ED19C}"/>
              </a:ext>
            </a:extLst>
          </p:cNvPr>
          <p:cNvSpPr txBox="1"/>
          <p:nvPr/>
        </p:nvSpPr>
        <p:spPr>
          <a:xfrm>
            <a:off x="10725206" y="362664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下限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C31CF2C-6AE9-4149-8404-84A0E1F778C9}"/>
              </a:ext>
            </a:extLst>
          </p:cNvPr>
          <p:cNvSpPr txBox="1"/>
          <p:nvPr/>
        </p:nvSpPr>
        <p:spPr>
          <a:xfrm>
            <a:off x="11187058" y="3706819"/>
            <a:ext cx="99095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←管理値下限追加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5BF9083-650C-4923-B835-E282FE82B0F9}"/>
              </a:ext>
            </a:extLst>
          </p:cNvPr>
          <p:cNvSpPr/>
          <p:nvPr/>
        </p:nvSpPr>
        <p:spPr>
          <a:xfrm>
            <a:off x="917528" y="5198579"/>
            <a:ext cx="4189445" cy="233265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定格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タグ登録の追加項目「定格・体積」で設定した値を表に列追加して表示</a:t>
            </a:r>
          </a:p>
        </p:txBody>
      </p:sp>
      <p:pic>
        <p:nvPicPr>
          <p:cNvPr id="80" name="Picture 2" descr="Excelで円グラフの作成">
            <a:extLst>
              <a:ext uri="{FF2B5EF4-FFF2-40B4-BE49-F238E27FC236}">
                <a16:creationId xmlns:a16="http://schemas.microsoft.com/office/drawing/2014/main" id="{1B559011-02C9-41E8-A362-A769B551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888" y="2595831"/>
            <a:ext cx="1186543" cy="104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Excelで円グラフの作成">
            <a:extLst>
              <a:ext uri="{FF2B5EF4-FFF2-40B4-BE49-F238E27FC236}">
                <a16:creationId xmlns:a16="http://schemas.microsoft.com/office/drawing/2014/main" id="{1ACA0FF2-46DE-460C-B913-8DF4E479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31" y="2595831"/>
            <a:ext cx="1186543" cy="104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DAA307A-5A82-4223-BEBC-FC84CFF66C5E}"/>
              </a:ext>
            </a:extLst>
          </p:cNvPr>
          <p:cNvSpPr/>
          <p:nvPr/>
        </p:nvSpPr>
        <p:spPr>
          <a:xfrm>
            <a:off x="6231358" y="2595831"/>
            <a:ext cx="2537927" cy="1044158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E5725A-B15E-4638-AECE-87587AB0FF7A}"/>
              </a:ext>
            </a:extLst>
          </p:cNvPr>
          <p:cNvSpPr txBox="1"/>
          <p:nvPr/>
        </p:nvSpPr>
        <p:spPr>
          <a:xfrm>
            <a:off x="7022268" y="2365860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円グラフ画面イメージ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9393071-CAD1-40C8-9A79-1A8DA15E7987}"/>
              </a:ext>
            </a:extLst>
          </p:cNvPr>
          <p:cNvSpPr txBox="1"/>
          <p:nvPr/>
        </p:nvSpPr>
        <p:spPr>
          <a:xfrm>
            <a:off x="8812289" y="194339"/>
            <a:ext cx="107721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ja-JP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改造箇所凡例</a:t>
            </a:r>
            <a:r>
              <a:rPr lang="en-US" altLang="ja-JP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endParaRPr kumimoji="1" lang="ja-JP" altLang="en-US" sz="12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16BA633E-877E-421D-80E6-B2EE13CD2B16}"/>
              </a:ext>
            </a:extLst>
          </p:cNvPr>
          <p:cNvCxnSpPr/>
          <p:nvPr/>
        </p:nvCxnSpPr>
        <p:spPr>
          <a:xfrm>
            <a:off x="10711542" y="2016758"/>
            <a:ext cx="373968" cy="191277"/>
          </a:xfrm>
          <a:prstGeom prst="bentConnector3">
            <a:avLst>
              <a:gd name="adj1" fmla="val 99632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カギ線 91">
            <a:extLst>
              <a:ext uri="{FF2B5EF4-FFF2-40B4-BE49-F238E27FC236}">
                <a16:creationId xmlns:a16="http://schemas.microsoft.com/office/drawing/2014/main" id="{866F432F-091E-49AD-92DA-3A1AACCF6244}"/>
              </a:ext>
            </a:extLst>
          </p:cNvPr>
          <p:cNvCxnSpPr/>
          <p:nvPr/>
        </p:nvCxnSpPr>
        <p:spPr>
          <a:xfrm>
            <a:off x="10711543" y="3060656"/>
            <a:ext cx="373968" cy="191277"/>
          </a:xfrm>
          <a:prstGeom prst="bentConnector3">
            <a:avLst>
              <a:gd name="adj1" fmla="val 99632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CA1E6B3-D34C-4C68-AC53-BDBB52E6EC84}"/>
              </a:ext>
            </a:extLst>
          </p:cNvPr>
          <p:cNvSpPr txBox="1"/>
          <p:nvPr/>
        </p:nvSpPr>
        <p:spPr>
          <a:xfrm>
            <a:off x="11085749" y="1397464"/>
            <a:ext cx="109226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↓原単位</a:t>
            </a:r>
            <a:r>
              <a:rPr kumimoji="1" lang="en-US" altLang="ja-JP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</a:t>
            </a:r>
            <a:r>
              <a:rPr kumimoji="1" lang="en-US" altLang="ja-JP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修正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ED5A20E-B4E3-4B46-8276-12D052081274}"/>
              </a:ext>
            </a:extLst>
          </p:cNvPr>
          <p:cNvSpPr txBox="1"/>
          <p:nvPr/>
        </p:nvSpPr>
        <p:spPr>
          <a:xfrm>
            <a:off x="10707325" y="4865622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F0CFE55-BFC6-4B97-B9DF-FEDCF1977839}"/>
              </a:ext>
            </a:extLst>
          </p:cNvPr>
          <p:cNvSpPr txBox="1"/>
          <p:nvPr/>
        </p:nvSpPr>
        <p:spPr>
          <a:xfrm>
            <a:off x="11173075" y="4865622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特異日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378099A-3278-4106-9016-092C57B2FF96}"/>
              </a:ext>
            </a:extLst>
          </p:cNvPr>
          <p:cNvSpPr txBox="1"/>
          <p:nvPr/>
        </p:nvSpPr>
        <p:spPr>
          <a:xfrm>
            <a:off x="9538359" y="4892128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集計 </a:t>
            </a:r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種別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12E82BF-6C07-42CE-A955-A1BEB43F0BB1}"/>
              </a:ext>
            </a:extLst>
          </p:cNvPr>
          <p:cNvSpPr txBox="1"/>
          <p:nvPr/>
        </p:nvSpPr>
        <p:spPr>
          <a:xfrm>
            <a:off x="10239901" y="4860133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非稼働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80FA5DB-2771-4151-95D4-7CB2573BB104}"/>
              </a:ext>
            </a:extLst>
          </p:cNvPr>
          <p:cNvSpPr txBox="1"/>
          <p:nvPr/>
        </p:nvSpPr>
        <p:spPr>
          <a:xfrm>
            <a:off x="11155194" y="2653240"/>
            <a:ext cx="99095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←管理値下限追加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6385A87-2D1A-4877-AE9D-BE5CFEAE64A4}"/>
              </a:ext>
            </a:extLst>
          </p:cNvPr>
          <p:cNvSpPr txBox="1"/>
          <p:nvPr/>
        </p:nvSpPr>
        <p:spPr>
          <a:xfrm>
            <a:off x="430470" y="769562"/>
            <a:ext cx="166268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↓システム名称・アイコン任意設定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0FDA1A8-0AB9-4452-906A-7F02329F5D97}"/>
              </a:ext>
            </a:extLst>
          </p:cNvPr>
          <p:cNvSpPr txBox="1"/>
          <p:nvPr/>
        </p:nvSpPr>
        <p:spPr>
          <a:xfrm>
            <a:off x="86188" y="6705945"/>
            <a:ext cx="166268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↑</a:t>
            </a:r>
            <a:r>
              <a:rPr kumimoji="1" lang="en-US" altLang="ja-JP" sz="900" dirty="0" err="1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CopyLight</a:t>
            </a:r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会社名称任意設定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8E9AE0E-4113-4DCA-8E5A-DDFE26625833}"/>
              </a:ext>
            </a:extLst>
          </p:cNvPr>
          <p:cNvSpPr txBox="1"/>
          <p:nvPr/>
        </p:nvSpPr>
        <p:spPr>
          <a:xfrm>
            <a:off x="11099010" y="2293977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平均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76737D4-CFAF-423F-AAAF-BDD93141CD85}"/>
              </a:ext>
            </a:extLst>
          </p:cNvPr>
          <p:cNvSpPr txBox="1"/>
          <p:nvPr/>
        </p:nvSpPr>
        <p:spPr>
          <a:xfrm>
            <a:off x="11418020" y="2294307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40884B6A-AA1B-48EC-984C-AC0F5DC887A1}"/>
              </a:ext>
            </a:extLst>
          </p:cNvPr>
          <p:cNvSpPr txBox="1"/>
          <p:nvPr/>
        </p:nvSpPr>
        <p:spPr>
          <a:xfrm>
            <a:off x="11737030" y="2293977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最小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37629A5-B098-4382-BE9D-DE76DFF50F3F}"/>
              </a:ext>
            </a:extLst>
          </p:cNvPr>
          <p:cNvSpPr txBox="1"/>
          <p:nvPr/>
        </p:nvSpPr>
        <p:spPr>
          <a:xfrm>
            <a:off x="11155194" y="2476320"/>
            <a:ext cx="99095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↑</a:t>
            </a:r>
            <a:r>
              <a:rPr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集計演算</a:t>
            </a:r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9F6B8230-228F-4CDE-8BE5-5503EEFB1EC6}"/>
              </a:ext>
            </a:extLst>
          </p:cNvPr>
          <p:cNvSpPr txBox="1"/>
          <p:nvPr/>
        </p:nvSpPr>
        <p:spPr>
          <a:xfrm>
            <a:off x="11105429" y="3338526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平均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167589FA-10D8-46E7-BC5C-AEA241A8B789}"/>
              </a:ext>
            </a:extLst>
          </p:cNvPr>
          <p:cNvSpPr txBox="1"/>
          <p:nvPr/>
        </p:nvSpPr>
        <p:spPr>
          <a:xfrm>
            <a:off x="11443101" y="3338856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C7A9B1F4-4597-45EA-92E8-2976C05925DD}"/>
              </a:ext>
            </a:extLst>
          </p:cNvPr>
          <p:cNvSpPr txBox="1"/>
          <p:nvPr/>
        </p:nvSpPr>
        <p:spPr>
          <a:xfrm>
            <a:off x="11762111" y="3338526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最小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8F3504B-D993-4943-A7F2-30E92CAC4D4B}"/>
              </a:ext>
            </a:extLst>
          </p:cNvPr>
          <p:cNvSpPr txBox="1"/>
          <p:nvPr/>
        </p:nvSpPr>
        <p:spPr>
          <a:xfrm>
            <a:off x="11180275" y="3520869"/>
            <a:ext cx="99095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↑集計演算追加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6F6C12D9-A32C-4FDE-AD48-A86FEF336BEC}"/>
              </a:ext>
            </a:extLst>
          </p:cNvPr>
          <p:cNvSpPr txBox="1"/>
          <p:nvPr/>
        </p:nvSpPr>
        <p:spPr>
          <a:xfrm>
            <a:off x="10714525" y="5246463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DC1200A-7753-4E5E-A459-C650B8C3BE25}"/>
              </a:ext>
            </a:extLst>
          </p:cNvPr>
          <p:cNvSpPr txBox="1"/>
          <p:nvPr/>
        </p:nvSpPr>
        <p:spPr>
          <a:xfrm>
            <a:off x="9545559" y="5272969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4B20C1D-F476-4394-8C7E-FEE342C6F998}"/>
              </a:ext>
            </a:extLst>
          </p:cNvPr>
          <p:cNvSpPr txBox="1"/>
          <p:nvPr/>
        </p:nvSpPr>
        <p:spPr>
          <a:xfrm>
            <a:off x="10247101" y="524097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1F96837D-3CEE-4F86-B37B-C9D980675EAB}"/>
              </a:ext>
            </a:extLst>
          </p:cNvPr>
          <p:cNvSpPr/>
          <p:nvPr/>
        </p:nvSpPr>
        <p:spPr>
          <a:xfrm>
            <a:off x="5728996" y="5516027"/>
            <a:ext cx="6377519" cy="351203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設定メモリ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~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③のｸﾞﾗﾌ設定をｸﾞﾙｰﾌﾟ・ﾀｸﾞ画面毎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&amp;Web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ｸﾗｲｱﾝﾄ毎に保存する機能。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はﾃﾞﾌｫﾙﾄ表示</a:t>
            </a:r>
            <a:endParaRPr kumimoji="1" lang="en-US" altLang="ja-JP" sz="10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は記憶した設定で表示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528D460-7461-48B3-8C32-AB1B54231D12}"/>
              </a:ext>
            </a:extLst>
          </p:cNvPr>
          <p:cNvSpPr txBox="1"/>
          <p:nvPr/>
        </p:nvSpPr>
        <p:spPr>
          <a:xfrm>
            <a:off x="9186589" y="1147153"/>
            <a:ext cx="16430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0792369F-54A8-4995-A240-6ADDA547ECEF}"/>
              </a:ext>
            </a:extLst>
          </p:cNvPr>
          <p:cNvSpPr txBox="1"/>
          <p:nvPr/>
        </p:nvSpPr>
        <p:spPr>
          <a:xfrm>
            <a:off x="10156005" y="1129060"/>
            <a:ext cx="16430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BFF4E76-969A-4052-8F8A-5A982E84D746}"/>
              </a:ext>
            </a:extLst>
          </p:cNvPr>
          <p:cNvSpPr txBox="1"/>
          <p:nvPr/>
        </p:nvSpPr>
        <p:spPr>
          <a:xfrm>
            <a:off x="3868478" y="5440118"/>
            <a:ext cx="16430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68520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8493747-AB1A-4B22-A3AD-0206316B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77"/>
            <a:ext cx="12192000" cy="65634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4F79DF-30FD-4D74-BCDF-1DE1558CE569}"/>
              </a:ext>
            </a:extLst>
          </p:cNvPr>
          <p:cNvSpPr txBox="1"/>
          <p:nvPr/>
        </p:nvSpPr>
        <p:spPr>
          <a:xfrm>
            <a:off x="10263674" y="294847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720D42-E8EE-481C-9404-F10B6133710C}"/>
              </a:ext>
            </a:extLst>
          </p:cNvPr>
          <p:cNvSpPr txBox="1"/>
          <p:nvPr/>
        </p:nvSpPr>
        <p:spPr>
          <a:xfrm>
            <a:off x="10263673" y="1894115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C3CA78-56D7-4BEB-A205-7234896AC6FE}"/>
              </a:ext>
            </a:extLst>
          </p:cNvPr>
          <p:cNvSpPr txBox="1"/>
          <p:nvPr/>
        </p:nvSpPr>
        <p:spPr>
          <a:xfrm>
            <a:off x="10243714" y="446844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区分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C9CB2F-DF65-4FF0-8E1A-E557CB1EC9B0}"/>
              </a:ext>
            </a:extLst>
          </p:cNvPr>
          <p:cNvSpPr txBox="1"/>
          <p:nvPr/>
        </p:nvSpPr>
        <p:spPr>
          <a:xfrm>
            <a:off x="10714525" y="410455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58B9AC-7248-4C25-A8F0-1BBEC68247A6}"/>
              </a:ext>
            </a:extLst>
          </p:cNvPr>
          <p:cNvSpPr txBox="1"/>
          <p:nvPr/>
        </p:nvSpPr>
        <p:spPr>
          <a:xfrm>
            <a:off x="10014875" y="24307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58C8BF-906B-45BF-B3A8-4B1E91DF46CB}"/>
              </a:ext>
            </a:extLst>
          </p:cNvPr>
          <p:cNvSpPr txBox="1"/>
          <p:nvPr/>
        </p:nvSpPr>
        <p:spPr>
          <a:xfrm>
            <a:off x="10462744" y="221209"/>
            <a:ext cx="12455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ボタン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812857-967B-4CC7-B90C-1D440A76CDC1}"/>
              </a:ext>
            </a:extLst>
          </p:cNvPr>
          <p:cNvSpPr txBox="1"/>
          <p:nvPr/>
        </p:nvSpPr>
        <p:spPr>
          <a:xfrm>
            <a:off x="11180275" y="410455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特異日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30F4A0-7DB1-4B7B-9D0A-5B319715F1C2}"/>
              </a:ext>
            </a:extLst>
          </p:cNvPr>
          <p:cNvSpPr txBox="1"/>
          <p:nvPr/>
        </p:nvSpPr>
        <p:spPr>
          <a:xfrm>
            <a:off x="9545559" y="4140391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 </a:t>
            </a:r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種別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58B235-B283-4124-BBCC-21EE157524B3}"/>
              </a:ext>
            </a:extLst>
          </p:cNvPr>
          <p:cNvSpPr txBox="1"/>
          <p:nvPr/>
        </p:nvSpPr>
        <p:spPr>
          <a:xfrm>
            <a:off x="9545559" y="4500440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抽出</a:t>
            </a:r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種別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01B5D6-A186-4A18-9CC8-BA852240CC35}"/>
              </a:ext>
            </a:extLst>
          </p:cNvPr>
          <p:cNvSpPr txBox="1"/>
          <p:nvPr/>
        </p:nvSpPr>
        <p:spPr>
          <a:xfrm>
            <a:off x="10247101" y="410839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非稼働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213969-AE07-488F-BADA-E6CA5ACF6723}"/>
              </a:ext>
            </a:extLst>
          </p:cNvPr>
          <p:cNvSpPr txBox="1"/>
          <p:nvPr/>
        </p:nvSpPr>
        <p:spPr>
          <a:xfrm>
            <a:off x="10014875" y="52007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4273B7-41E8-4ADE-88F1-619D48CDB694}"/>
              </a:ext>
            </a:extLst>
          </p:cNvPr>
          <p:cNvSpPr txBox="1"/>
          <p:nvPr/>
        </p:nvSpPr>
        <p:spPr>
          <a:xfrm>
            <a:off x="10462744" y="492563"/>
            <a:ext cx="17292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リストボタン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7684AE-AAC4-4107-9DC0-954234D3F475}"/>
              </a:ext>
            </a:extLst>
          </p:cNvPr>
          <p:cNvSpPr txBox="1"/>
          <p:nvPr/>
        </p:nvSpPr>
        <p:spPr>
          <a:xfrm>
            <a:off x="10764434" y="446844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区分</a:t>
            </a:r>
            <a:r>
              <a:rPr kumimoji="1"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EC246D-02A3-4257-B97E-D2272242DE2F}"/>
              </a:ext>
            </a:extLst>
          </p:cNvPr>
          <p:cNvSpPr txBox="1"/>
          <p:nvPr/>
        </p:nvSpPr>
        <p:spPr>
          <a:xfrm>
            <a:off x="10014875" y="81649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TXT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BC58E0-8A1A-432D-9C47-72A0395A45DB}"/>
              </a:ext>
            </a:extLst>
          </p:cNvPr>
          <p:cNvSpPr txBox="1"/>
          <p:nvPr/>
        </p:nvSpPr>
        <p:spPr>
          <a:xfrm>
            <a:off x="10480660" y="785783"/>
            <a:ext cx="137056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</a:t>
            </a:r>
            <a:r>
              <a:rPr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テキスト</a:t>
            </a:r>
            <a:endParaRPr kumimoji="1" lang="ja-JP" altLang="en-US" sz="12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DCA3F3-572E-4F72-90BF-84900B28A9BF}"/>
              </a:ext>
            </a:extLst>
          </p:cNvPr>
          <p:cNvSpPr txBox="1"/>
          <p:nvPr/>
        </p:nvSpPr>
        <p:spPr>
          <a:xfrm>
            <a:off x="10714525" y="258719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FBF6C8F-D093-4E9D-B745-EC64B663B261}"/>
              </a:ext>
            </a:extLst>
          </p:cNvPr>
          <p:cNvSpPr txBox="1"/>
          <p:nvPr/>
        </p:nvSpPr>
        <p:spPr>
          <a:xfrm>
            <a:off x="10725206" y="362664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下限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CF23625-5D2F-41A9-B8EF-1E8E864326E2}"/>
              </a:ext>
            </a:extLst>
          </p:cNvPr>
          <p:cNvSpPr txBox="1"/>
          <p:nvPr/>
        </p:nvSpPr>
        <p:spPr>
          <a:xfrm>
            <a:off x="8812289" y="194339"/>
            <a:ext cx="107721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ja-JP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改造箇所凡例</a:t>
            </a:r>
            <a:r>
              <a:rPr lang="en-US" altLang="ja-JP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endParaRPr kumimoji="1" lang="ja-JP" altLang="en-US" sz="12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6B3DAC0-581C-41D7-8226-0D09620AC168}"/>
              </a:ext>
            </a:extLst>
          </p:cNvPr>
          <p:cNvCxnSpPr/>
          <p:nvPr/>
        </p:nvCxnSpPr>
        <p:spPr>
          <a:xfrm>
            <a:off x="10711542" y="2016758"/>
            <a:ext cx="373968" cy="191277"/>
          </a:xfrm>
          <a:prstGeom prst="bentConnector3">
            <a:avLst>
              <a:gd name="adj1" fmla="val 99632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5735D7DB-7009-44CA-A9F6-308DF462FF3B}"/>
              </a:ext>
            </a:extLst>
          </p:cNvPr>
          <p:cNvCxnSpPr/>
          <p:nvPr/>
        </p:nvCxnSpPr>
        <p:spPr>
          <a:xfrm>
            <a:off x="10711543" y="3060656"/>
            <a:ext cx="373968" cy="191277"/>
          </a:xfrm>
          <a:prstGeom prst="bentConnector3">
            <a:avLst>
              <a:gd name="adj1" fmla="val 99632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3CA8C1-0256-46B1-A29B-9B5EDB35664C}"/>
              </a:ext>
            </a:extLst>
          </p:cNvPr>
          <p:cNvSpPr txBox="1"/>
          <p:nvPr/>
        </p:nvSpPr>
        <p:spPr>
          <a:xfrm>
            <a:off x="11085749" y="1397464"/>
            <a:ext cx="109226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↓原単位</a:t>
            </a:r>
            <a:r>
              <a:rPr kumimoji="1" lang="en-US" altLang="ja-JP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</a:t>
            </a:r>
            <a:r>
              <a:rPr kumimoji="1" lang="en-US" altLang="ja-JP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修正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EED0430-5C4F-4065-851F-7558582D43E6}"/>
              </a:ext>
            </a:extLst>
          </p:cNvPr>
          <p:cNvSpPr txBox="1"/>
          <p:nvPr/>
        </p:nvSpPr>
        <p:spPr>
          <a:xfrm>
            <a:off x="10707325" y="4865622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AF1D4E9-EFB5-4967-8A78-D02468C07EE3}"/>
              </a:ext>
            </a:extLst>
          </p:cNvPr>
          <p:cNvSpPr txBox="1"/>
          <p:nvPr/>
        </p:nvSpPr>
        <p:spPr>
          <a:xfrm>
            <a:off x="11173075" y="4865622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特異日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8224C7-64D3-4B9B-BC5F-96190F1E714B}"/>
              </a:ext>
            </a:extLst>
          </p:cNvPr>
          <p:cNvSpPr txBox="1"/>
          <p:nvPr/>
        </p:nvSpPr>
        <p:spPr>
          <a:xfrm>
            <a:off x="9538359" y="4892128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集計 </a:t>
            </a:r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種別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3C9B825-E350-4496-9FCB-B9892EB42003}"/>
              </a:ext>
            </a:extLst>
          </p:cNvPr>
          <p:cNvSpPr txBox="1"/>
          <p:nvPr/>
        </p:nvSpPr>
        <p:spPr>
          <a:xfrm>
            <a:off x="10239901" y="4860133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非稼働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B566110-2F50-49DE-B68F-CFA7554D773C}"/>
              </a:ext>
            </a:extLst>
          </p:cNvPr>
          <p:cNvSpPr txBox="1"/>
          <p:nvPr/>
        </p:nvSpPr>
        <p:spPr>
          <a:xfrm>
            <a:off x="11099010" y="2293977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平均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C20AFA-73C3-4A0F-861E-780EC2CDD0F9}"/>
              </a:ext>
            </a:extLst>
          </p:cNvPr>
          <p:cNvSpPr txBox="1"/>
          <p:nvPr/>
        </p:nvSpPr>
        <p:spPr>
          <a:xfrm>
            <a:off x="11418020" y="2294307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3F066B-9863-481C-A93A-EA56B51325FD}"/>
              </a:ext>
            </a:extLst>
          </p:cNvPr>
          <p:cNvSpPr txBox="1"/>
          <p:nvPr/>
        </p:nvSpPr>
        <p:spPr>
          <a:xfrm>
            <a:off x="11737030" y="2293977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5980354-660D-4DFC-BA5E-DDA5C72C228C}"/>
              </a:ext>
            </a:extLst>
          </p:cNvPr>
          <p:cNvSpPr txBox="1"/>
          <p:nvPr/>
        </p:nvSpPr>
        <p:spPr>
          <a:xfrm>
            <a:off x="11105429" y="3338526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平均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147208-CD73-4225-91A3-3B8F607608EF}"/>
              </a:ext>
            </a:extLst>
          </p:cNvPr>
          <p:cNvSpPr txBox="1"/>
          <p:nvPr/>
        </p:nvSpPr>
        <p:spPr>
          <a:xfrm>
            <a:off x="11443101" y="3338856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14D8B72-F037-49CC-9E45-C8A8A65BFFAC}"/>
              </a:ext>
            </a:extLst>
          </p:cNvPr>
          <p:cNvSpPr txBox="1"/>
          <p:nvPr/>
        </p:nvSpPr>
        <p:spPr>
          <a:xfrm>
            <a:off x="11762111" y="3338526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41E3E87-D16B-4C5C-8F8E-EAE9D34B66FF}"/>
              </a:ext>
            </a:extLst>
          </p:cNvPr>
          <p:cNvSpPr txBox="1"/>
          <p:nvPr/>
        </p:nvSpPr>
        <p:spPr>
          <a:xfrm>
            <a:off x="10714525" y="5246463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89E037A-B495-4069-9B5E-6A223B7164A7}"/>
              </a:ext>
            </a:extLst>
          </p:cNvPr>
          <p:cNvSpPr txBox="1"/>
          <p:nvPr/>
        </p:nvSpPr>
        <p:spPr>
          <a:xfrm>
            <a:off x="9545559" y="5272969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96A4BE9-8DBC-4DEF-825D-86110806264A}"/>
              </a:ext>
            </a:extLst>
          </p:cNvPr>
          <p:cNvSpPr txBox="1"/>
          <p:nvPr/>
        </p:nvSpPr>
        <p:spPr>
          <a:xfrm>
            <a:off x="10247101" y="524097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DA1D1EC-94F7-4227-9FC0-94F265E7DEEC}"/>
              </a:ext>
            </a:extLst>
          </p:cNvPr>
          <p:cNvSpPr txBox="1"/>
          <p:nvPr/>
        </p:nvSpPr>
        <p:spPr>
          <a:xfrm>
            <a:off x="5106973" y="5407155"/>
            <a:ext cx="447869" cy="1303567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TXT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70F81F-EA73-4033-999C-1385A3E6D187}"/>
              </a:ext>
            </a:extLst>
          </p:cNvPr>
          <p:cNvSpPr txBox="1"/>
          <p:nvPr/>
        </p:nvSpPr>
        <p:spPr>
          <a:xfrm>
            <a:off x="5106973" y="5230131"/>
            <a:ext cx="44786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ja-JP" altLang="en-US" sz="105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7FDFD2-B3E6-4E38-87ED-129DFFF75A95}"/>
              </a:ext>
            </a:extLst>
          </p:cNvPr>
          <p:cNvSpPr/>
          <p:nvPr/>
        </p:nvSpPr>
        <p:spPr>
          <a:xfrm>
            <a:off x="5645020" y="4777273"/>
            <a:ext cx="1698172" cy="382556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7DE6587-3B2A-4C63-AF64-5B6266A53E48}"/>
              </a:ext>
            </a:extLst>
          </p:cNvPr>
          <p:cNvSpPr/>
          <p:nvPr/>
        </p:nvSpPr>
        <p:spPr>
          <a:xfrm>
            <a:off x="3451240" y="3907126"/>
            <a:ext cx="5988942" cy="233265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複数期間比較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 </a:t>
            </a:r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現状の</a:t>
            </a:r>
            <a:r>
              <a:rPr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比較→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最大８期間を選択して比較グラフの表示可とする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4B684FF-FFEB-496D-A402-92F28507182D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445711" y="4140391"/>
            <a:ext cx="0" cy="636882"/>
          </a:xfrm>
          <a:prstGeom prst="line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016C7D2-81E2-498D-A863-4C9E3749533B}"/>
              </a:ext>
            </a:extLst>
          </p:cNvPr>
          <p:cNvCxnSpPr>
            <a:cxnSpLocks/>
            <a:endCxn id="51" idx="0"/>
          </p:cNvCxnSpPr>
          <p:nvPr/>
        </p:nvCxnSpPr>
        <p:spPr>
          <a:xfrm rot="10800000" flipV="1">
            <a:off x="6445711" y="1278294"/>
            <a:ext cx="2828918" cy="2628832"/>
          </a:xfrm>
          <a:prstGeom prst="bentConnector2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51C4E3A-7496-45A8-A091-5A93D2C8ABE7}"/>
              </a:ext>
            </a:extLst>
          </p:cNvPr>
          <p:cNvSpPr txBox="1"/>
          <p:nvPr/>
        </p:nvSpPr>
        <p:spPr>
          <a:xfrm>
            <a:off x="-1" y="194339"/>
            <a:ext cx="578498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【Web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グラフ画面 改造案２</a:t>
            </a:r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要求仕様書 対応</a:t>
            </a:r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No.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endParaRPr kumimoji="1" lang="ja-JP" altLang="en-US" sz="14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22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6F3DD12-C4CA-4B6F-85CA-A6891648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77"/>
            <a:ext cx="12192000" cy="656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309203-8BE7-4AA4-A2B2-4725B1AA6450}"/>
              </a:ext>
            </a:extLst>
          </p:cNvPr>
          <p:cNvSpPr txBox="1"/>
          <p:nvPr/>
        </p:nvSpPr>
        <p:spPr>
          <a:xfrm>
            <a:off x="10263674" y="294847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240F6E-77A5-4AD1-A6A0-0325FF51ADA7}"/>
              </a:ext>
            </a:extLst>
          </p:cNvPr>
          <p:cNvSpPr txBox="1"/>
          <p:nvPr/>
        </p:nvSpPr>
        <p:spPr>
          <a:xfrm>
            <a:off x="10263673" y="1894115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79C560-7B30-4BE1-AFA4-49F332D74457}"/>
              </a:ext>
            </a:extLst>
          </p:cNvPr>
          <p:cNvSpPr txBox="1"/>
          <p:nvPr/>
        </p:nvSpPr>
        <p:spPr>
          <a:xfrm>
            <a:off x="10243714" y="446844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区分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CA3F35-F8C2-4218-A541-721BC56241A1}"/>
              </a:ext>
            </a:extLst>
          </p:cNvPr>
          <p:cNvSpPr txBox="1"/>
          <p:nvPr/>
        </p:nvSpPr>
        <p:spPr>
          <a:xfrm>
            <a:off x="10714525" y="410455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3D3AED-63CD-4290-950C-B42D66AA9B5E}"/>
              </a:ext>
            </a:extLst>
          </p:cNvPr>
          <p:cNvSpPr txBox="1"/>
          <p:nvPr/>
        </p:nvSpPr>
        <p:spPr>
          <a:xfrm>
            <a:off x="10014875" y="24307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18CB14-60A9-4450-989E-BFDC0AB9077C}"/>
              </a:ext>
            </a:extLst>
          </p:cNvPr>
          <p:cNvSpPr txBox="1"/>
          <p:nvPr/>
        </p:nvSpPr>
        <p:spPr>
          <a:xfrm>
            <a:off x="10462744" y="221209"/>
            <a:ext cx="12455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ボタン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49D4B6-6335-4A85-A15D-E5B1DA799F5F}"/>
              </a:ext>
            </a:extLst>
          </p:cNvPr>
          <p:cNvSpPr txBox="1"/>
          <p:nvPr/>
        </p:nvSpPr>
        <p:spPr>
          <a:xfrm>
            <a:off x="11180275" y="410455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特異日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EF4BA6-B6EC-4516-B004-C460AD70CF87}"/>
              </a:ext>
            </a:extLst>
          </p:cNvPr>
          <p:cNvSpPr txBox="1"/>
          <p:nvPr/>
        </p:nvSpPr>
        <p:spPr>
          <a:xfrm>
            <a:off x="9545559" y="4140391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 </a:t>
            </a:r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種別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A612B4-6280-46A2-B190-7200DEBD0187}"/>
              </a:ext>
            </a:extLst>
          </p:cNvPr>
          <p:cNvSpPr txBox="1"/>
          <p:nvPr/>
        </p:nvSpPr>
        <p:spPr>
          <a:xfrm>
            <a:off x="9545559" y="4500440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抽出</a:t>
            </a:r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種別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EDB9DB-6632-4683-B629-3A9118DFC3BC}"/>
              </a:ext>
            </a:extLst>
          </p:cNvPr>
          <p:cNvSpPr txBox="1"/>
          <p:nvPr/>
        </p:nvSpPr>
        <p:spPr>
          <a:xfrm>
            <a:off x="10247101" y="410839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非稼働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8AD56B-624B-4F55-85E8-6316CFB3F09E}"/>
              </a:ext>
            </a:extLst>
          </p:cNvPr>
          <p:cNvSpPr txBox="1"/>
          <p:nvPr/>
        </p:nvSpPr>
        <p:spPr>
          <a:xfrm>
            <a:off x="10014875" y="52007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613F43-3624-4CFC-8CF6-BBCB2403C51A}"/>
              </a:ext>
            </a:extLst>
          </p:cNvPr>
          <p:cNvSpPr txBox="1"/>
          <p:nvPr/>
        </p:nvSpPr>
        <p:spPr>
          <a:xfrm>
            <a:off x="10462744" y="492563"/>
            <a:ext cx="17292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リストボタン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1D0528D-0D5E-4167-8814-829EA1F9924A}"/>
              </a:ext>
            </a:extLst>
          </p:cNvPr>
          <p:cNvSpPr txBox="1"/>
          <p:nvPr/>
        </p:nvSpPr>
        <p:spPr>
          <a:xfrm>
            <a:off x="10764434" y="446844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区分</a:t>
            </a:r>
            <a:r>
              <a:rPr kumimoji="1"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ja-JP" alt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C953B70-3058-4941-B3A1-F51610D22D57}"/>
              </a:ext>
            </a:extLst>
          </p:cNvPr>
          <p:cNvSpPr txBox="1"/>
          <p:nvPr/>
        </p:nvSpPr>
        <p:spPr>
          <a:xfrm>
            <a:off x="10014875" y="81649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TXT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59F845-B6EB-4445-A0F8-DD6BAB8487EE}"/>
              </a:ext>
            </a:extLst>
          </p:cNvPr>
          <p:cNvSpPr txBox="1"/>
          <p:nvPr/>
        </p:nvSpPr>
        <p:spPr>
          <a:xfrm>
            <a:off x="10480660" y="785783"/>
            <a:ext cx="137056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</a:t>
            </a:r>
            <a:r>
              <a:rPr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テキスト</a:t>
            </a:r>
            <a:endParaRPr kumimoji="1" lang="ja-JP" altLang="en-US" sz="12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B15CA14-2011-4DA6-96B6-5C62F9B80BCD}"/>
              </a:ext>
            </a:extLst>
          </p:cNvPr>
          <p:cNvSpPr txBox="1"/>
          <p:nvPr/>
        </p:nvSpPr>
        <p:spPr>
          <a:xfrm>
            <a:off x="10714525" y="258719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5BEC87-BCFF-48FB-A901-7F37423F7AF5}"/>
              </a:ext>
            </a:extLst>
          </p:cNvPr>
          <p:cNvSpPr txBox="1"/>
          <p:nvPr/>
        </p:nvSpPr>
        <p:spPr>
          <a:xfrm>
            <a:off x="10725206" y="362664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下限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F7CF14-8392-4E12-A111-16AB4265D447}"/>
              </a:ext>
            </a:extLst>
          </p:cNvPr>
          <p:cNvSpPr txBox="1"/>
          <p:nvPr/>
        </p:nvSpPr>
        <p:spPr>
          <a:xfrm>
            <a:off x="8812289" y="194339"/>
            <a:ext cx="107721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ja-JP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改造箇所凡例</a:t>
            </a:r>
            <a:r>
              <a:rPr lang="en-US" altLang="ja-JP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endParaRPr kumimoji="1" lang="ja-JP" altLang="en-US" sz="12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FEBD4547-B56C-4AB7-84A6-5CAB2FB66372}"/>
              </a:ext>
            </a:extLst>
          </p:cNvPr>
          <p:cNvCxnSpPr/>
          <p:nvPr/>
        </p:nvCxnSpPr>
        <p:spPr>
          <a:xfrm>
            <a:off x="10711542" y="2016758"/>
            <a:ext cx="373968" cy="191277"/>
          </a:xfrm>
          <a:prstGeom prst="bentConnector3">
            <a:avLst>
              <a:gd name="adj1" fmla="val 99632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1F592B4-6DE2-4256-8A19-D67074685AA3}"/>
              </a:ext>
            </a:extLst>
          </p:cNvPr>
          <p:cNvCxnSpPr/>
          <p:nvPr/>
        </p:nvCxnSpPr>
        <p:spPr>
          <a:xfrm>
            <a:off x="10711543" y="3060656"/>
            <a:ext cx="373968" cy="191277"/>
          </a:xfrm>
          <a:prstGeom prst="bentConnector3">
            <a:avLst>
              <a:gd name="adj1" fmla="val 99632"/>
            </a:avLst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E5977A4-C9EF-4DC0-891C-50FBFF4DC81A}"/>
              </a:ext>
            </a:extLst>
          </p:cNvPr>
          <p:cNvSpPr txBox="1"/>
          <p:nvPr/>
        </p:nvSpPr>
        <p:spPr>
          <a:xfrm>
            <a:off x="11085749" y="1397464"/>
            <a:ext cx="109226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↓原単位</a:t>
            </a:r>
            <a:r>
              <a:rPr kumimoji="1" lang="en-US" altLang="ja-JP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</a:t>
            </a:r>
            <a:r>
              <a:rPr kumimoji="1" lang="en-US" altLang="ja-JP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9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修正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CE865C-4000-4D26-AEDB-A397D9853140}"/>
              </a:ext>
            </a:extLst>
          </p:cNvPr>
          <p:cNvSpPr txBox="1"/>
          <p:nvPr/>
        </p:nvSpPr>
        <p:spPr>
          <a:xfrm>
            <a:off x="10707325" y="4865622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A9C539F-E952-4323-AE24-574E56D8D712}"/>
              </a:ext>
            </a:extLst>
          </p:cNvPr>
          <p:cNvSpPr txBox="1"/>
          <p:nvPr/>
        </p:nvSpPr>
        <p:spPr>
          <a:xfrm>
            <a:off x="11173075" y="4865622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特異日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4A8B5D5-A651-48B3-A0B1-67E0FD160E66}"/>
              </a:ext>
            </a:extLst>
          </p:cNvPr>
          <p:cNvSpPr txBox="1"/>
          <p:nvPr/>
        </p:nvSpPr>
        <p:spPr>
          <a:xfrm>
            <a:off x="9538359" y="4892128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集計 </a:t>
            </a:r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種別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C83032-3FC7-4ACC-B083-F9D898A4D94F}"/>
              </a:ext>
            </a:extLst>
          </p:cNvPr>
          <p:cNvSpPr txBox="1"/>
          <p:nvPr/>
        </p:nvSpPr>
        <p:spPr>
          <a:xfrm>
            <a:off x="10239901" y="4860133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非稼働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D218D-832E-48FB-86CB-9EACBC98B0D7}"/>
              </a:ext>
            </a:extLst>
          </p:cNvPr>
          <p:cNvSpPr txBox="1"/>
          <p:nvPr/>
        </p:nvSpPr>
        <p:spPr>
          <a:xfrm>
            <a:off x="11099010" y="2293977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平均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8D4F83-A56F-4B29-9616-AC0437AD9068}"/>
              </a:ext>
            </a:extLst>
          </p:cNvPr>
          <p:cNvSpPr txBox="1"/>
          <p:nvPr/>
        </p:nvSpPr>
        <p:spPr>
          <a:xfrm>
            <a:off x="11418020" y="2294307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17DC40-13E9-47D1-A613-31773454EC6D}"/>
              </a:ext>
            </a:extLst>
          </p:cNvPr>
          <p:cNvSpPr txBox="1"/>
          <p:nvPr/>
        </p:nvSpPr>
        <p:spPr>
          <a:xfrm>
            <a:off x="11737030" y="2293977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693591B-4925-4EEE-A947-6BB023FB90C4}"/>
              </a:ext>
            </a:extLst>
          </p:cNvPr>
          <p:cNvSpPr txBox="1"/>
          <p:nvPr/>
        </p:nvSpPr>
        <p:spPr>
          <a:xfrm>
            <a:off x="11105429" y="3338526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平均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651E14-BBE2-4C88-8C19-4F7F6DABF03D}"/>
              </a:ext>
            </a:extLst>
          </p:cNvPr>
          <p:cNvSpPr txBox="1"/>
          <p:nvPr/>
        </p:nvSpPr>
        <p:spPr>
          <a:xfrm>
            <a:off x="11443101" y="3338856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A5CB035-5BDD-4276-B044-B395C84EAA1E}"/>
              </a:ext>
            </a:extLst>
          </p:cNvPr>
          <p:cNvSpPr txBox="1"/>
          <p:nvPr/>
        </p:nvSpPr>
        <p:spPr>
          <a:xfrm>
            <a:off x="11762111" y="3338526"/>
            <a:ext cx="312330" cy="159498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F9AAFE9-CA05-4F5D-8352-EC7DE3B0E729}"/>
              </a:ext>
            </a:extLst>
          </p:cNvPr>
          <p:cNvSpPr txBox="1"/>
          <p:nvPr/>
        </p:nvSpPr>
        <p:spPr>
          <a:xfrm>
            <a:off x="10714525" y="5246463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A6C11F9-77C0-4310-B8B7-39ACABD88B03}"/>
              </a:ext>
            </a:extLst>
          </p:cNvPr>
          <p:cNvSpPr txBox="1"/>
          <p:nvPr/>
        </p:nvSpPr>
        <p:spPr>
          <a:xfrm>
            <a:off x="9545559" y="5272969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6E1802-8063-4893-B57D-F13EBC0DF0A3}"/>
              </a:ext>
            </a:extLst>
          </p:cNvPr>
          <p:cNvSpPr txBox="1"/>
          <p:nvPr/>
        </p:nvSpPr>
        <p:spPr>
          <a:xfrm>
            <a:off x="10247101" y="524097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4EBE4F6-8182-4439-BE35-6A43DC7DB027}"/>
              </a:ext>
            </a:extLst>
          </p:cNvPr>
          <p:cNvSpPr txBox="1"/>
          <p:nvPr/>
        </p:nvSpPr>
        <p:spPr>
          <a:xfrm>
            <a:off x="5106973" y="5407155"/>
            <a:ext cx="447869" cy="1303567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TXT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BE78FD0-4523-4F2B-90B7-98763D22E72E}"/>
              </a:ext>
            </a:extLst>
          </p:cNvPr>
          <p:cNvSpPr txBox="1"/>
          <p:nvPr/>
        </p:nvSpPr>
        <p:spPr>
          <a:xfrm>
            <a:off x="5106973" y="5230131"/>
            <a:ext cx="447869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ja-JP" altLang="en-US" sz="105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定格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B77D078-720E-4699-AACE-5ECD029F8219}"/>
              </a:ext>
            </a:extLst>
          </p:cNvPr>
          <p:cNvSpPr/>
          <p:nvPr/>
        </p:nvSpPr>
        <p:spPr>
          <a:xfrm>
            <a:off x="1324946" y="871504"/>
            <a:ext cx="1698172" cy="27699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EF5BF6-7493-4B94-A6BF-16B15A9EEA99}"/>
              </a:ext>
            </a:extLst>
          </p:cNvPr>
          <p:cNvSpPr/>
          <p:nvPr/>
        </p:nvSpPr>
        <p:spPr>
          <a:xfrm>
            <a:off x="3228281" y="5134469"/>
            <a:ext cx="1222421" cy="27699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8DA5CBE-4958-413B-B2B6-E156D7C1237A}"/>
              </a:ext>
            </a:extLst>
          </p:cNvPr>
          <p:cNvSpPr/>
          <p:nvPr/>
        </p:nvSpPr>
        <p:spPr>
          <a:xfrm>
            <a:off x="2956718" y="3510011"/>
            <a:ext cx="5988942" cy="233265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複数事業所比較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 </a:t>
            </a:r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現状の</a:t>
            </a:r>
            <a:r>
              <a:rPr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比較→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最大８グループ・</a:t>
            </a:r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タグ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を選択して比較グラフの表示可とする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8E623E2-106C-465E-9889-AFFAF3904625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>
          <a:xfrm rot="5400000" flipH="1" flipV="1">
            <a:off x="4199744" y="3383025"/>
            <a:ext cx="1391193" cy="2111697"/>
          </a:xfrm>
          <a:prstGeom prst="bentConnector3">
            <a:avLst>
              <a:gd name="adj1" fmla="val 50000"/>
            </a:avLst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E46B9FB-15C1-4DF2-A355-060A9E29171A}"/>
              </a:ext>
            </a:extLst>
          </p:cNvPr>
          <p:cNvSpPr/>
          <p:nvPr/>
        </p:nvSpPr>
        <p:spPr>
          <a:xfrm>
            <a:off x="9274629" y="1157497"/>
            <a:ext cx="263730" cy="27699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7EAAA34-C40B-4C0A-9104-1BE1010510DB}"/>
              </a:ext>
            </a:extLst>
          </p:cNvPr>
          <p:cNvCxnSpPr>
            <a:cxnSpLocks/>
            <a:stCxn id="41" idx="3"/>
            <a:endCxn id="43" idx="0"/>
          </p:cNvCxnSpPr>
          <p:nvPr/>
        </p:nvCxnSpPr>
        <p:spPr>
          <a:xfrm>
            <a:off x="3023118" y="1010004"/>
            <a:ext cx="2928071" cy="2500007"/>
          </a:xfrm>
          <a:prstGeom prst="bentConnector2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73BA0EC-1FE9-482E-8784-A074EA8D2662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rot="10800000" flipV="1">
            <a:off x="5951189" y="1295997"/>
            <a:ext cx="3323440" cy="2214014"/>
          </a:xfrm>
          <a:prstGeom prst="bentConnector2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CC1071C-4DC4-40BA-8F8E-8CE08FFB0373}"/>
              </a:ext>
            </a:extLst>
          </p:cNvPr>
          <p:cNvSpPr txBox="1"/>
          <p:nvPr/>
        </p:nvSpPr>
        <p:spPr>
          <a:xfrm>
            <a:off x="-1" y="194339"/>
            <a:ext cx="51069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【Web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グラフ画面 改造案３</a:t>
            </a:r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要求仕様書 対応</a:t>
            </a:r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No.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endParaRPr kumimoji="1" lang="ja-JP" altLang="en-US" sz="14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22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261B6F9-6B8D-49C6-84CD-27DD32BF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6B21AE-1A13-4A61-81ED-3A551F4B857B}"/>
              </a:ext>
            </a:extLst>
          </p:cNvPr>
          <p:cNvSpPr txBox="1"/>
          <p:nvPr/>
        </p:nvSpPr>
        <p:spPr>
          <a:xfrm>
            <a:off x="0" y="194339"/>
            <a:ext cx="58596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【Web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トレンド画面 改造案</a:t>
            </a:r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要求仕様書 対応</a:t>
            </a:r>
            <a:r>
              <a:rPr lang="en-US" altLang="ja-JP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No.</a:t>
            </a:r>
            <a:r>
              <a:rPr lang="ja-JP" altLang="en-US" sz="14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endParaRPr kumimoji="1" lang="ja-JP" altLang="en-US" sz="14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A57797-8910-4FAD-8249-4A180697F913}"/>
              </a:ext>
            </a:extLst>
          </p:cNvPr>
          <p:cNvSpPr/>
          <p:nvPr/>
        </p:nvSpPr>
        <p:spPr>
          <a:xfrm>
            <a:off x="5430416" y="6475444"/>
            <a:ext cx="2519266" cy="382556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6E6314-9C47-4DDB-97A7-F7BBF6AC4345}"/>
              </a:ext>
            </a:extLst>
          </p:cNvPr>
          <p:cNvSpPr/>
          <p:nvPr/>
        </p:nvSpPr>
        <p:spPr>
          <a:xfrm>
            <a:off x="3354083" y="5456007"/>
            <a:ext cx="6671931" cy="382556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トレンドペン複数期間比較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 </a:t>
            </a:r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現状の８ペン１期間→ペン毎に期間設定ができペン＆期間毎の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比較トレンドの表示可とする</a:t>
            </a:r>
            <a:endParaRPr lang="en-US" altLang="ja-JP" sz="10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　　　　　　　　　　　　→１ペンに８期間設定でき、１ペン＆期間毎の比較トレンドの表示可とする</a:t>
            </a:r>
            <a:endParaRPr kumimoji="1" lang="ja-JP" altLang="en-US" sz="10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06424B9-C964-47CD-891D-C93CEC338664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6690049" y="5838563"/>
            <a:ext cx="0" cy="636881"/>
          </a:xfrm>
          <a:prstGeom prst="line">
            <a:avLst/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DE7EFED-EAC2-46EC-A9A1-5A0D1D38751D}"/>
              </a:ext>
            </a:extLst>
          </p:cNvPr>
          <p:cNvSpPr/>
          <p:nvPr/>
        </p:nvSpPr>
        <p:spPr>
          <a:xfrm>
            <a:off x="1380930" y="6475444"/>
            <a:ext cx="2042861" cy="382556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18F0EAF-1C15-49EB-8093-5C94ED8167CF}"/>
              </a:ext>
            </a:extLst>
          </p:cNvPr>
          <p:cNvSpPr/>
          <p:nvPr/>
        </p:nvSpPr>
        <p:spPr>
          <a:xfrm>
            <a:off x="1942708" y="4302669"/>
            <a:ext cx="8923047" cy="521207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デマンドモード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現状はタグに設定された集計データを表示している→１時間の電力量最大値を表示するモードとする</a:t>
            </a:r>
            <a:endParaRPr kumimoji="1" lang="en-US" altLang="ja-JP" sz="10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最大値の集計期間は、表示期間が年間表示→月間の１時間最大値、月間表示→日間の１時間最大値、日間表示→１時間最大値とする</a:t>
            </a:r>
            <a:endParaRPr kumimoji="1" lang="en-US" altLang="ja-JP" sz="10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Ｘ軸の日時のデフォルト値は、開始日時は同一とする。表示期間の選択期間は、月・日・時間　とする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CE59FEF-8DD8-4256-A40F-1C93FA93DEAE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959237" y="5267000"/>
            <a:ext cx="1651568" cy="765320"/>
          </a:xfrm>
          <a:prstGeom prst="bentConnector3">
            <a:avLst>
              <a:gd name="adj1" fmla="val 50000"/>
            </a:avLst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484F0A-1597-4A64-9410-53260E18FEDD}"/>
              </a:ext>
            </a:extLst>
          </p:cNvPr>
          <p:cNvSpPr txBox="1"/>
          <p:nvPr/>
        </p:nvSpPr>
        <p:spPr>
          <a:xfrm>
            <a:off x="9956307" y="6573738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109B50-35F6-476F-9741-57C52FA9EA4C}"/>
              </a:ext>
            </a:extLst>
          </p:cNvPr>
          <p:cNvSpPr txBox="1"/>
          <p:nvPr/>
        </p:nvSpPr>
        <p:spPr>
          <a:xfrm>
            <a:off x="8619047" y="6600244"/>
            <a:ext cx="860895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デマンドモード</a:t>
            </a:r>
            <a:endParaRPr kumimoji="1" lang="ja-JP" altLang="en-US" sz="11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6BB41C2-CDBB-4283-BE0E-5555EE0F14E5}"/>
              </a:ext>
            </a:extLst>
          </p:cNvPr>
          <p:cNvSpPr txBox="1"/>
          <p:nvPr/>
        </p:nvSpPr>
        <p:spPr>
          <a:xfrm>
            <a:off x="9488883" y="6568249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コネクタ 18">
            <a:extLst>
              <a:ext uri="{FF2B5EF4-FFF2-40B4-BE49-F238E27FC236}">
                <a16:creationId xmlns:a16="http://schemas.microsoft.com/office/drawing/2014/main" id="{75DE2045-6F99-4835-9B3C-A0878D4B84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81628" y="5421947"/>
            <a:ext cx="1535897" cy="339757"/>
          </a:xfrm>
          <a:prstGeom prst="bentConnector3">
            <a:avLst>
              <a:gd name="adj1" fmla="val 50000"/>
            </a:avLst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中かっこ 36">
            <a:extLst>
              <a:ext uri="{FF2B5EF4-FFF2-40B4-BE49-F238E27FC236}">
                <a16:creationId xmlns:a16="http://schemas.microsoft.com/office/drawing/2014/main" id="{BC04E054-F22F-47F5-B1B8-569A51FF0E52}"/>
              </a:ext>
            </a:extLst>
          </p:cNvPr>
          <p:cNvSpPr/>
          <p:nvPr/>
        </p:nvSpPr>
        <p:spPr>
          <a:xfrm rot="5400000">
            <a:off x="9841390" y="6007264"/>
            <a:ext cx="141982" cy="846997"/>
          </a:xfrm>
          <a:prstGeom prst="leftBrace">
            <a:avLst>
              <a:gd name="adj1" fmla="val 8333"/>
              <a:gd name="adj2" fmla="val 18512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93C0929-7DD4-4A23-A8BD-9849603E2C26}"/>
              </a:ext>
            </a:extLst>
          </p:cNvPr>
          <p:cNvSpPr txBox="1"/>
          <p:nvPr/>
        </p:nvSpPr>
        <p:spPr>
          <a:xfrm>
            <a:off x="11688421" y="6562005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E7439D-6BBE-4338-AEBC-DEE192598113}"/>
              </a:ext>
            </a:extLst>
          </p:cNvPr>
          <p:cNvSpPr txBox="1"/>
          <p:nvPr/>
        </p:nvSpPr>
        <p:spPr>
          <a:xfrm>
            <a:off x="10519455" y="6588511"/>
            <a:ext cx="692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r>
              <a:rPr kumimoji="1" lang="ja-JP" altLang="en-US" sz="11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4BAA8CE-07CC-4152-B30A-79ACC1D31AEC}"/>
              </a:ext>
            </a:extLst>
          </p:cNvPr>
          <p:cNvSpPr txBox="1"/>
          <p:nvPr/>
        </p:nvSpPr>
        <p:spPr>
          <a:xfrm>
            <a:off x="11220997" y="655651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左中かっこ 50">
            <a:extLst>
              <a:ext uri="{FF2B5EF4-FFF2-40B4-BE49-F238E27FC236}">
                <a16:creationId xmlns:a16="http://schemas.microsoft.com/office/drawing/2014/main" id="{C6CA961C-3EB9-4472-BB0E-308B9D5EC36E}"/>
              </a:ext>
            </a:extLst>
          </p:cNvPr>
          <p:cNvSpPr/>
          <p:nvPr/>
        </p:nvSpPr>
        <p:spPr>
          <a:xfrm rot="5400000">
            <a:off x="11597874" y="6007264"/>
            <a:ext cx="141982" cy="846997"/>
          </a:xfrm>
          <a:prstGeom prst="leftBrace">
            <a:avLst>
              <a:gd name="adj1" fmla="val 8333"/>
              <a:gd name="adj2" fmla="val 49250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5A656E6-ABA3-4DD5-877A-4353BA74E1BC}"/>
              </a:ext>
            </a:extLst>
          </p:cNvPr>
          <p:cNvSpPr/>
          <p:nvPr/>
        </p:nvSpPr>
        <p:spPr>
          <a:xfrm>
            <a:off x="5645021" y="3635400"/>
            <a:ext cx="6377519" cy="351203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《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設定メモリ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》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~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③のｸﾞﾗﾌ設定をトレンド画面毎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&amp;Web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ｸﾗｲｱﾝﾄ毎に保存する機能。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はﾃﾞﾌｫﾙﾄ表示</a:t>
            </a:r>
            <a:endParaRPr kumimoji="1" lang="en-US" altLang="ja-JP" sz="10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r>
              <a:rPr kumimoji="1" lang="en-US" altLang="ja-JP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r>
              <a:rPr kumimoji="1" lang="ja-JP" altLang="en-US" sz="10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は記憶した設定で表示</a:t>
            </a:r>
          </a:p>
        </p:txBody>
      </p:sp>
      <p:cxnSp>
        <p:nvCxnSpPr>
          <p:cNvPr id="53" name="直線コネクタ 18">
            <a:extLst>
              <a:ext uri="{FF2B5EF4-FFF2-40B4-BE49-F238E27FC236}">
                <a16:creationId xmlns:a16="http://schemas.microsoft.com/office/drawing/2014/main" id="{FDC9D4A3-25FB-4A75-82C4-979BA4FF8257}"/>
              </a:ext>
            </a:extLst>
          </p:cNvPr>
          <p:cNvCxnSpPr>
            <a:cxnSpLocks/>
            <a:stCxn id="51" idx="1"/>
          </p:cNvCxnSpPr>
          <p:nvPr/>
        </p:nvCxnSpPr>
        <p:spPr>
          <a:xfrm rot="16200000" flipV="1">
            <a:off x="10245387" y="4929941"/>
            <a:ext cx="2373169" cy="486494"/>
          </a:xfrm>
          <a:prstGeom prst="bentConnector3">
            <a:avLst>
              <a:gd name="adj1" fmla="val 50000"/>
            </a:avLst>
          </a:prstGeom>
          <a:ln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21FF7E8-BC37-4785-BAC5-B990780EA656}"/>
              </a:ext>
            </a:extLst>
          </p:cNvPr>
          <p:cNvSpPr txBox="1"/>
          <p:nvPr/>
        </p:nvSpPr>
        <p:spPr>
          <a:xfrm>
            <a:off x="10014875" y="243077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B1BED5-480D-4385-AB5D-2DA552F16797}"/>
              </a:ext>
            </a:extLst>
          </p:cNvPr>
          <p:cNvSpPr txBox="1"/>
          <p:nvPr/>
        </p:nvSpPr>
        <p:spPr>
          <a:xfrm>
            <a:off x="10462744" y="221209"/>
            <a:ext cx="124553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ボタン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0DB2972-CE08-4E71-B673-8FADD7DE4E32}"/>
              </a:ext>
            </a:extLst>
          </p:cNvPr>
          <p:cNvSpPr txBox="1"/>
          <p:nvPr/>
        </p:nvSpPr>
        <p:spPr>
          <a:xfrm>
            <a:off x="10014875" y="520076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</a:t>
            </a:r>
            <a:r>
              <a:rPr kumimoji="1" lang="ja-JP" altLang="en-US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DC2CBEE-21D7-4B5F-A338-6B819E7A36BA}"/>
              </a:ext>
            </a:extLst>
          </p:cNvPr>
          <p:cNvSpPr txBox="1"/>
          <p:nvPr/>
        </p:nvSpPr>
        <p:spPr>
          <a:xfrm>
            <a:off x="10462744" y="492563"/>
            <a:ext cx="17292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リストボタン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B7D4DCA-C76D-4C69-A80B-87AF695602A6}"/>
              </a:ext>
            </a:extLst>
          </p:cNvPr>
          <p:cNvSpPr txBox="1"/>
          <p:nvPr/>
        </p:nvSpPr>
        <p:spPr>
          <a:xfrm>
            <a:off x="10014875" y="816494"/>
            <a:ext cx="447869" cy="233265"/>
          </a:xfrm>
          <a:prstGeom prst="rect">
            <a:avLst/>
          </a:prstGeom>
          <a:solidFill>
            <a:srgbClr val="FF0066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TXT</a:t>
            </a:r>
            <a:endParaRPr kumimoji="1" lang="ja-JP" altLang="en-US" sz="105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1631535-4642-4984-B37E-E52714D07595}"/>
              </a:ext>
            </a:extLst>
          </p:cNvPr>
          <p:cNvSpPr txBox="1"/>
          <p:nvPr/>
        </p:nvSpPr>
        <p:spPr>
          <a:xfrm>
            <a:off x="10480660" y="785783"/>
            <a:ext cx="137056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・・・機能追加 </a:t>
            </a:r>
            <a:r>
              <a:rPr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テキスト</a:t>
            </a:r>
            <a:endParaRPr kumimoji="1" lang="ja-JP" altLang="en-US" sz="12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476BF79-B539-4935-AF6D-56DACE944558}"/>
              </a:ext>
            </a:extLst>
          </p:cNvPr>
          <p:cNvSpPr txBox="1"/>
          <p:nvPr/>
        </p:nvSpPr>
        <p:spPr>
          <a:xfrm>
            <a:off x="8812289" y="194339"/>
            <a:ext cx="107721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ja-JP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改造箇所凡例</a:t>
            </a:r>
            <a:r>
              <a:rPr lang="en-US" altLang="ja-JP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endParaRPr kumimoji="1" lang="ja-JP" altLang="en-US" sz="1200" dirty="0">
              <a:solidFill>
                <a:srgbClr val="FF006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92295A0-3404-48B1-B389-C734B1DE3362}"/>
              </a:ext>
            </a:extLst>
          </p:cNvPr>
          <p:cNvSpPr txBox="1"/>
          <p:nvPr/>
        </p:nvSpPr>
        <p:spPr>
          <a:xfrm>
            <a:off x="1410720" y="6198445"/>
            <a:ext cx="16430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529FB9-AF44-4D6A-B4A3-D5B51D2CC0A4}"/>
              </a:ext>
            </a:extLst>
          </p:cNvPr>
          <p:cNvSpPr txBox="1"/>
          <p:nvPr/>
        </p:nvSpPr>
        <p:spPr>
          <a:xfrm>
            <a:off x="5430416" y="6186703"/>
            <a:ext cx="16430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BE1F3CD-CD94-4495-BC60-9B72E02A2045}"/>
              </a:ext>
            </a:extLst>
          </p:cNvPr>
          <p:cNvSpPr txBox="1"/>
          <p:nvPr/>
        </p:nvSpPr>
        <p:spPr>
          <a:xfrm>
            <a:off x="9232641" y="6323245"/>
            <a:ext cx="16430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sz="1200" dirty="0">
                <a:solidFill>
                  <a:srgbClr val="FF00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7141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794</Words>
  <Application>Microsoft Office PowerPoint</Application>
  <PresentationFormat>ワイド画面</PresentationFormat>
  <Paragraphs>148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Nonomura Motoyasu</dc:creator>
  <cp:lastModifiedBy>Nonomura Motoyasu</cp:lastModifiedBy>
  <cp:revision>15</cp:revision>
  <dcterms:created xsi:type="dcterms:W3CDTF">2020-08-04T11:40:04Z</dcterms:created>
  <dcterms:modified xsi:type="dcterms:W3CDTF">2020-08-04T21:03:09Z</dcterms:modified>
</cp:coreProperties>
</file>