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5" r:id="rId4"/>
    <p:sldId id="269" r:id="rId5"/>
    <p:sldId id="278" r:id="rId6"/>
    <p:sldId id="273" r:id="rId7"/>
    <p:sldId id="276" r:id="rId8"/>
    <p:sldId id="268" r:id="rId9"/>
    <p:sldId id="259" r:id="rId10"/>
    <p:sldId id="260" r:id="rId11"/>
    <p:sldId id="262" r:id="rId12"/>
    <p:sldId id="265" r:id="rId13"/>
    <p:sldId id="263" r:id="rId14"/>
    <p:sldId id="264" r:id="rId15"/>
    <p:sldId id="266" r:id="rId16"/>
    <p:sldId id="267" r:id="rId17"/>
    <p:sldId id="271" r:id="rId18"/>
    <p:sldId id="272" r:id="rId19"/>
    <p:sldId id="258" r:id="rId20"/>
    <p:sldId id="257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170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8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7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11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135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33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74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36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21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CC087-3CF2-4E9D-A13A-F01D2B04DC06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301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CC087-3CF2-4E9D-A13A-F01D2B04DC06}" type="datetimeFigureOut">
              <a:rPr kumimoji="1" lang="ja-JP" altLang="en-US" smtClean="0"/>
              <a:t>2020/12/3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36C86-BF87-48E3-B8BF-6E4DB772A9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24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テキスト ボックス 232"/>
          <p:cNvSpPr txBox="1"/>
          <p:nvPr/>
        </p:nvSpPr>
        <p:spPr>
          <a:xfrm>
            <a:off x="49689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LST01</a:t>
            </a:r>
          </a:p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FCJ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125597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LST02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FCJ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201505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LST03</a:t>
            </a:r>
          </a:p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F</a:t>
            </a:r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CJ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277412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LST04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3533207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LST50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429228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LST51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8" name="テキスト ボックス 247"/>
          <p:cNvSpPr txBox="1"/>
          <p:nvPr/>
        </p:nvSpPr>
        <p:spPr>
          <a:xfrm>
            <a:off x="505136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LST52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581044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LST71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656951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LST72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7328597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LST81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808767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LST82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884675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LST83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4" name="テキスト ボックス 253"/>
          <p:cNvSpPr txBox="1"/>
          <p:nvPr/>
        </p:nvSpPr>
        <p:spPr>
          <a:xfrm>
            <a:off x="960583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LST84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1036490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LST85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1112398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LST86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8" name="正方形/長方形 257"/>
          <p:cNvSpPr/>
          <p:nvPr/>
        </p:nvSpPr>
        <p:spPr>
          <a:xfrm>
            <a:off x="209862" y="25146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正方形/長方形 258"/>
          <p:cNvSpPr/>
          <p:nvPr/>
        </p:nvSpPr>
        <p:spPr>
          <a:xfrm>
            <a:off x="11842229" y="25146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1" name="直線コネクタ 260"/>
          <p:cNvCxnSpPr>
            <a:stCxn id="258" idx="3"/>
            <a:endCxn id="259" idx="1"/>
          </p:cNvCxnSpPr>
          <p:nvPr/>
        </p:nvCxnSpPr>
        <p:spPr>
          <a:xfrm>
            <a:off x="330522" y="2575024"/>
            <a:ext cx="11511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グループ化 301"/>
          <p:cNvGrpSpPr/>
          <p:nvPr/>
        </p:nvGrpSpPr>
        <p:grpSpPr>
          <a:xfrm>
            <a:off x="1356312" y="956613"/>
            <a:ext cx="873594" cy="986103"/>
            <a:chOff x="899555" y="1134413"/>
            <a:chExt cx="873594" cy="986103"/>
          </a:xfrm>
        </p:grpSpPr>
        <p:pic>
          <p:nvPicPr>
            <p:cNvPr id="303" name="図 3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304" name="テキスト ボックス 303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kumimoji="1"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原動力室</a:t>
              </a:r>
              <a:r>
                <a:rPr kumimoji="1"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/>
              </a:r>
              <a:br>
                <a:rPr kumimoji="1"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kumimoji="1" lang="en-US" altLang="ja-JP" sz="1050" dirty="0" err="1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Tecshost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05" name="グループ化 304"/>
          <p:cNvGrpSpPr/>
          <p:nvPr/>
        </p:nvGrpSpPr>
        <p:grpSpPr>
          <a:xfrm>
            <a:off x="2302246" y="956613"/>
            <a:ext cx="873594" cy="913407"/>
            <a:chOff x="2206201" y="1134413"/>
            <a:chExt cx="873594" cy="913407"/>
          </a:xfrm>
        </p:grpSpPr>
        <p:pic>
          <p:nvPicPr>
            <p:cNvPr id="306" name="図 3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07" name="テキスト ボックス 306"/>
            <p:cNvSpPr txBox="1"/>
            <p:nvPr/>
          </p:nvSpPr>
          <p:spPr>
            <a:xfrm>
              <a:off x="2206201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原動力室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/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HMI01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08" name="グループ化 307"/>
          <p:cNvGrpSpPr/>
          <p:nvPr/>
        </p:nvGrpSpPr>
        <p:grpSpPr>
          <a:xfrm>
            <a:off x="3248180" y="944421"/>
            <a:ext cx="873594" cy="925599"/>
            <a:chOff x="2206201" y="1122221"/>
            <a:chExt cx="873594" cy="925599"/>
          </a:xfrm>
        </p:grpSpPr>
        <p:pic>
          <p:nvPicPr>
            <p:cNvPr id="309" name="図 3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0" name="テキスト ボックス 309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原動力室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/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HMI02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11" name="グループ化 310"/>
          <p:cNvGrpSpPr/>
          <p:nvPr/>
        </p:nvGrpSpPr>
        <p:grpSpPr>
          <a:xfrm>
            <a:off x="4194114" y="944421"/>
            <a:ext cx="873594" cy="925599"/>
            <a:chOff x="2206201" y="1122221"/>
            <a:chExt cx="873594" cy="925599"/>
          </a:xfrm>
        </p:grpSpPr>
        <p:pic>
          <p:nvPicPr>
            <p:cNvPr id="312" name="図 3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3" name="テキスト ボックス 312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原動力室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/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HMI03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14" name="グループ化 313"/>
          <p:cNvGrpSpPr/>
          <p:nvPr/>
        </p:nvGrpSpPr>
        <p:grpSpPr>
          <a:xfrm>
            <a:off x="5140048" y="944421"/>
            <a:ext cx="873594" cy="925599"/>
            <a:chOff x="2206201" y="1122221"/>
            <a:chExt cx="873594" cy="925599"/>
          </a:xfrm>
        </p:grpSpPr>
        <p:pic>
          <p:nvPicPr>
            <p:cNvPr id="315" name="図 3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6" name="テキスト ボックス 315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排水処理場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/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HMI04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17" name="グループ化 316"/>
          <p:cNvGrpSpPr/>
          <p:nvPr/>
        </p:nvGrpSpPr>
        <p:grpSpPr>
          <a:xfrm>
            <a:off x="6085982" y="932229"/>
            <a:ext cx="873594" cy="937791"/>
            <a:chOff x="2206201" y="1110029"/>
            <a:chExt cx="873594" cy="937791"/>
          </a:xfrm>
        </p:grpSpPr>
        <p:pic>
          <p:nvPicPr>
            <p:cNvPr id="318" name="図 3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9" name="テキスト ボックス 318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C</a:t>
              </a:r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棟 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2F</a:t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HMI05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20" name="グループ化 319"/>
          <p:cNvGrpSpPr/>
          <p:nvPr/>
        </p:nvGrpSpPr>
        <p:grpSpPr>
          <a:xfrm>
            <a:off x="7031916" y="932229"/>
            <a:ext cx="873594" cy="937791"/>
            <a:chOff x="2206201" y="1110029"/>
            <a:chExt cx="873594" cy="937791"/>
          </a:xfrm>
        </p:grpSpPr>
        <p:pic>
          <p:nvPicPr>
            <p:cNvPr id="321" name="図 3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2" name="テキスト ボックス 321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C</a:t>
              </a:r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棟 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4F</a:t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HMI06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23" name="グループ化 322"/>
          <p:cNvGrpSpPr/>
          <p:nvPr/>
        </p:nvGrpSpPr>
        <p:grpSpPr>
          <a:xfrm>
            <a:off x="7830329" y="932229"/>
            <a:ext cx="1094267" cy="937791"/>
            <a:chOff x="2058680" y="1110029"/>
            <a:chExt cx="1094267" cy="937791"/>
          </a:xfrm>
        </p:grpSpPr>
        <p:pic>
          <p:nvPicPr>
            <p:cNvPr id="324" name="図 3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5" name="テキスト ボックス 324"/>
            <p:cNvSpPr txBox="1"/>
            <p:nvPr/>
          </p:nvSpPr>
          <p:spPr>
            <a:xfrm>
              <a:off x="2058680" y="1110029"/>
              <a:ext cx="1094267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ME</a:t>
              </a:r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技術棟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(A</a:t>
              </a:r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棟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)1F</a:t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HMI07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26" name="グループ化 325"/>
          <p:cNvGrpSpPr/>
          <p:nvPr/>
        </p:nvGrpSpPr>
        <p:grpSpPr>
          <a:xfrm>
            <a:off x="8923784" y="932229"/>
            <a:ext cx="873594" cy="937791"/>
            <a:chOff x="2206201" y="1110029"/>
            <a:chExt cx="873594" cy="937791"/>
          </a:xfrm>
        </p:grpSpPr>
        <p:pic>
          <p:nvPicPr>
            <p:cNvPr id="327" name="図 3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8" name="テキスト ボックス 327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事務棟 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3F</a:t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HMI08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29" name="グループ化 328"/>
          <p:cNvGrpSpPr/>
          <p:nvPr/>
        </p:nvGrpSpPr>
        <p:grpSpPr>
          <a:xfrm>
            <a:off x="9748609" y="932229"/>
            <a:ext cx="1144231" cy="937791"/>
            <a:chOff x="2085092" y="1110029"/>
            <a:chExt cx="1144231" cy="937791"/>
          </a:xfrm>
        </p:grpSpPr>
        <p:pic>
          <p:nvPicPr>
            <p:cNvPr id="330" name="図 3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31" name="テキスト ボックス 330"/>
            <p:cNvSpPr txBox="1"/>
            <p:nvPr/>
          </p:nvSpPr>
          <p:spPr>
            <a:xfrm>
              <a:off x="2085092" y="1110029"/>
              <a:ext cx="1144231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ja-JP" sz="105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ME</a:t>
              </a:r>
              <a:r>
                <a:rPr lang="ja-JP" altLang="en-US" sz="105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技術棟</a:t>
              </a:r>
              <a:r>
                <a:rPr lang="en-US" altLang="ja-JP" sz="105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(A</a:t>
              </a:r>
              <a:r>
                <a:rPr lang="ja-JP" altLang="en-US" sz="105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棟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)3F</a:t>
              </a:r>
              <a:r>
                <a:rPr lang="en-US" altLang="ja-JP" sz="105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/>
              </a:r>
              <a:br>
                <a:rPr lang="en-US" altLang="ja-JP" sz="1050" dirty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HMI09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32" name="グループ化 331"/>
          <p:cNvGrpSpPr/>
          <p:nvPr/>
        </p:nvGrpSpPr>
        <p:grpSpPr>
          <a:xfrm>
            <a:off x="10815652" y="932229"/>
            <a:ext cx="873594" cy="937791"/>
            <a:chOff x="2206201" y="1110029"/>
            <a:chExt cx="873594" cy="937791"/>
          </a:xfrm>
        </p:grpSpPr>
        <p:pic>
          <p:nvPicPr>
            <p:cNvPr id="333" name="図 3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34" name="テキスト ボックス 333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D</a:t>
              </a:r>
              <a:r>
                <a:rPr lang="ja-JP" altLang="en-US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棟 </a:t>
              </a: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2F</a:t>
              </a:r>
              <a:b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</a:br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HMI10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grpSp>
        <p:nvGrpSpPr>
          <p:cNvPr id="335" name="グループ化 334"/>
          <p:cNvGrpSpPr/>
          <p:nvPr/>
        </p:nvGrpSpPr>
        <p:grpSpPr>
          <a:xfrm>
            <a:off x="647530" y="997116"/>
            <a:ext cx="873594" cy="949527"/>
            <a:chOff x="899555" y="1170989"/>
            <a:chExt cx="873594" cy="949527"/>
          </a:xfrm>
        </p:grpSpPr>
        <p:pic>
          <p:nvPicPr>
            <p:cNvPr id="336" name="図 3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337" name="テキスト ボックス 336"/>
            <p:cNvSpPr txBox="1"/>
            <p:nvPr/>
          </p:nvSpPr>
          <p:spPr>
            <a:xfrm>
              <a:off x="899555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ja-JP" sz="1050" dirty="0" smtClean="0">
                  <a:latin typeface="Meiryo UI" panose="020B0604030504040204" pitchFamily="50" charset="-128"/>
                  <a:ea typeface="Meiryo UI" panose="020B0604030504040204" pitchFamily="50" charset="-128"/>
                </a:rPr>
                <a:t>tem</a:t>
              </a:r>
              <a:endPara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338" name="直線コネクタ 337"/>
          <p:cNvCxnSpPr/>
          <p:nvPr/>
        </p:nvCxnSpPr>
        <p:spPr>
          <a:xfrm flipH="1">
            <a:off x="1049311" y="1946643"/>
            <a:ext cx="0" cy="628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/>
          <p:cNvCxnSpPr/>
          <p:nvPr/>
        </p:nvCxnSpPr>
        <p:spPr>
          <a:xfrm flipH="1">
            <a:off x="1723868" y="1946643"/>
            <a:ext cx="0" cy="6283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/>
          <p:cNvCxnSpPr/>
          <p:nvPr/>
        </p:nvCxnSpPr>
        <p:spPr>
          <a:xfrm flipH="1">
            <a:off x="2665002" y="1867765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/>
          <p:cNvCxnSpPr/>
          <p:nvPr/>
        </p:nvCxnSpPr>
        <p:spPr>
          <a:xfrm flipH="1">
            <a:off x="3621902" y="1855030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/>
          <p:cNvCxnSpPr/>
          <p:nvPr/>
        </p:nvCxnSpPr>
        <p:spPr>
          <a:xfrm flipH="1">
            <a:off x="4543452" y="1855275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/>
          <p:cNvCxnSpPr/>
          <p:nvPr/>
        </p:nvCxnSpPr>
        <p:spPr>
          <a:xfrm flipH="1">
            <a:off x="5525962" y="1857530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/>
          <p:cNvCxnSpPr/>
          <p:nvPr/>
        </p:nvCxnSpPr>
        <p:spPr>
          <a:xfrm flipH="1">
            <a:off x="6459704" y="1855275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/>
          <p:cNvCxnSpPr/>
          <p:nvPr/>
        </p:nvCxnSpPr>
        <p:spPr>
          <a:xfrm flipH="1">
            <a:off x="7430022" y="1842540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/>
          <p:cNvCxnSpPr/>
          <p:nvPr/>
        </p:nvCxnSpPr>
        <p:spPr>
          <a:xfrm flipH="1">
            <a:off x="8363764" y="1857775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/>
          <p:cNvCxnSpPr/>
          <p:nvPr/>
        </p:nvCxnSpPr>
        <p:spPr>
          <a:xfrm flipH="1">
            <a:off x="9309698" y="1845040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/>
          <p:cNvCxnSpPr/>
          <p:nvPr/>
        </p:nvCxnSpPr>
        <p:spPr>
          <a:xfrm flipH="1">
            <a:off x="10243440" y="1870265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/>
          <p:cNvCxnSpPr/>
          <p:nvPr/>
        </p:nvCxnSpPr>
        <p:spPr>
          <a:xfrm flipH="1">
            <a:off x="11173913" y="1857530"/>
            <a:ext cx="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/>
          <p:cNvCxnSpPr/>
          <p:nvPr/>
        </p:nvCxnSpPr>
        <p:spPr>
          <a:xfrm flipH="1">
            <a:off x="81111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/>
          <p:cNvCxnSpPr/>
          <p:nvPr/>
        </p:nvCxnSpPr>
        <p:spPr>
          <a:xfrm flipH="1">
            <a:off x="156651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コネクタ 351"/>
          <p:cNvCxnSpPr/>
          <p:nvPr/>
        </p:nvCxnSpPr>
        <p:spPr>
          <a:xfrm flipH="1">
            <a:off x="232191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/>
          <p:cNvCxnSpPr/>
          <p:nvPr/>
        </p:nvCxnSpPr>
        <p:spPr>
          <a:xfrm flipH="1">
            <a:off x="307730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/>
          <p:cNvCxnSpPr/>
          <p:nvPr/>
        </p:nvCxnSpPr>
        <p:spPr>
          <a:xfrm flipH="1">
            <a:off x="3832702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/>
          <p:cNvCxnSpPr/>
          <p:nvPr/>
        </p:nvCxnSpPr>
        <p:spPr>
          <a:xfrm flipH="1">
            <a:off x="458809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コネクタ 355"/>
          <p:cNvCxnSpPr/>
          <p:nvPr/>
        </p:nvCxnSpPr>
        <p:spPr>
          <a:xfrm flipH="1">
            <a:off x="534349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コネクタ 356"/>
          <p:cNvCxnSpPr/>
          <p:nvPr/>
        </p:nvCxnSpPr>
        <p:spPr>
          <a:xfrm flipH="1">
            <a:off x="609889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コネクタ 357"/>
          <p:cNvCxnSpPr/>
          <p:nvPr/>
        </p:nvCxnSpPr>
        <p:spPr>
          <a:xfrm flipH="1">
            <a:off x="685428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/>
          <p:cNvCxnSpPr/>
          <p:nvPr/>
        </p:nvCxnSpPr>
        <p:spPr>
          <a:xfrm flipH="1">
            <a:off x="7609682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/>
          <p:cNvCxnSpPr/>
          <p:nvPr/>
        </p:nvCxnSpPr>
        <p:spPr>
          <a:xfrm flipH="1">
            <a:off x="836507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コネクタ 360"/>
          <p:cNvCxnSpPr/>
          <p:nvPr/>
        </p:nvCxnSpPr>
        <p:spPr>
          <a:xfrm flipH="1">
            <a:off x="912047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/>
          <p:nvPr/>
        </p:nvCxnSpPr>
        <p:spPr>
          <a:xfrm flipH="1">
            <a:off x="987587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コネクタ 362"/>
          <p:cNvCxnSpPr/>
          <p:nvPr/>
        </p:nvCxnSpPr>
        <p:spPr>
          <a:xfrm flipH="1">
            <a:off x="1063126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コネクタ 363"/>
          <p:cNvCxnSpPr/>
          <p:nvPr/>
        </p:nvCxnSpPr>
        <p:spPr>
          <a:xfrm flipH="1">
            <a:off x="11386663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テキスト ボックス 364"/>
          <p:cNvSpPr txBox="1"/>
          <p:nvPr/>
        </p:nvSpPr>
        <p:spPr>
          <a:xfrm>
            <a:off x="496894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横河</a:t>
            </a: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66" name="グループ化 365"/>
          <p:cNvGrpSpPr/>
          <p:nvPr/>
        </p:nvGrpSpPr>
        <p:grpSpPr>
          <a:xfrm>
            <a:off x="459208" y="4211042"/>
            <a:ext cx="646273" cy="120660"/>
            <a:chOff x="228477" y="4470494"/>
            <a:chExt cx="646273" cy="120660"/>
          </a:xfrm>
        </p:grpSpPr>
        <p:sp>
          <p:nvSpPr>
            <p:cNvPr id="367" name="正方形/長方形 366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68" name="正方形/長方形 367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69" name="直線コネクタ 368"/>
            <p:cNvCxnSpPr>
              <a:stCxn id="367" idx="3"/>
              <a:endCxn id="368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0" name="直線コネクタ 369"/>
          <p:cNvCxnSpPr>
            <a:stCxn id="233" idx="2"/>
            <a:endCxn id="365" idx="0"/>
          </p:cNvCxnSpPr>
          <p:nvPr/>
        </p:nvCxnSpPr>
        <p:spPr>
          <a:xfrm flipH="1">
            <a:off x="788092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テキスト ボックス 370"/>
          <p:cNvSpPr txBox="1"/>
          <p:nvPr/>
        </p:nvSpPr>
        <p:spPr>
          <a:xfrm>
            <a:off x="1275316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横河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72" name="グループ化 371"/>
          <p:cNvGrpSpPr/>
          <p:nvPr/>
        </p:nvGrpSpPr>
        <p:grpSpPr>
          <a:xfrm>
            <a:off x="1237630" y="4211042"/>
            <a:ext cx="646273" cy="120660"/>
            <a:chOff x="228477" y="4470494"/>
            <a:chExt cx="646273" cy="120660"/>
          </a:xfrm>
        </p:grpSpPr>
        <p:sp>
          <p:nvSpPr>
            <p:cNvPr id="373" name="正方形/長方形 372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74" name="正方形/長方形 373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75" name="直線コネクタ 374"/>
            <p:cNvCxnSpPr>
              <a:stCxn id="373" idx="3"/>
              <a:endCxn id="374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直線コネクタ 375"/>
          <p:cNvCxnSpPr>
            <a:endCxn id="371" idx="0"/>
          </p:cNvCxnSpPr>
          <p:nvPr/>
        </p:nvCxnSpPr>
        <p:spPr>
          <a:xfrm flipH="1">
            <a:off x="1566514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テキスト ボックス 376"/>
          <p:cNvSpPr txBox="1"/>
          <p:nvPr/>
        </p:nvSpPr>
        <p:spPr>
          <a:xfrm>
            <a:off x="2012326" y="48244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横河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78" name="グループ化 377"/>
          <p:cNvGrpSpPr/>
          <p:nvPr/>
        </p:nvGrpSpPr>
        <p:grpSpPr>
          <a:xfrm>
            <a:off x="1974640" y="4213542"/>
            <a:ext cx="646273" cy="120660"/>
            <a:chOff x="228477" y="4470494"/>
            <a:chExt cx="646273" cy="120660"/>
          </a:xfrm>
        </p:grpSpPr>
        <p:sp>
          <p:nvSpPr>
            <p:cNvPr id="379" name="正方形/長方形 378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0" name="正方形/長方形 379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81" name="直線コネクタ 380"/>
            <p:cNvCxnSpPr>
              <a:stCxn id="379" idx="3"/>
              <a:endCxn id="380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2" name="直線コネクタ 381"/>
          <p:cNvCxnSpPr>
            <a:endCxn id="377" idx="0"/>
          </p:cNvCxnSpPr>
          <p:nvPr/>
        </p:nvCxnSpPr>
        <p:spPr>
          <a:xfrm flipH="1">
            <a:off x="2303524" y="38439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テキスト ボックス 382"/>
          <p:cNvSpPr txBox="1"/>
          <p:nvPr/>
        </p:nvSpPr>
        <p:spPr>
          <a:xfrm>
            <a:off x="2762256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横河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384" name="グループ化 383"/>
          <p:cNvGrpSpPr/>
          <p:nvPr/>
        </p:nvGrpSpPr>
        <p:grpSpPr>
          <a:xfrm>
            <a:off x="2724570" y="4211042"/>
            <a:ext cx="646273" cy="120660"/>
            <a:chOff x="228477" y="4470494"/>
            <a:chExt cx="646273" cy="120660"/>
          </a:xfrm>
        </p:grpSpPr>
        <p:sp>
          <p:nvSpPr>
            <p:cNvPr id="385" name="正方形/長方形 384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6" name="正方形/長方形 385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87" name="直線コネクタ 386"/>
            <p:cNvCxnSpPr>
              <a:stCxn id="385" idx="3"/>
              <a:endCxn id="386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8" name="直線コネクタ 387"/>
          <p:cNvCxnSpPr>
            <a:endCxn id="383" idx="0"/>
          </p:cNvCxnSpPr>
          <p:nvPr/>
        </p:nvCxnSpPr>
        <p:spPr>
          <a:xfrm flipH="1">
            <a:off x="3053454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テキスト ボックス 388"/>
          <p:cNvSpPr txBox="1"/>
          <p:nvPr/>
        </p:nvSpPr>
        <p:spPr>
          <a:xfrm>
            <a:off x="2749335" y="5749198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横河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90" name="テキスト ボックス 389"/>
          <p:cNvSpPr txBox="1"/>
          <p:nvPr/>
        </p:nvSpPr>
        <p:spPr>
          <a:xfrm>
            <a:off x="3527758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azbil1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91" name="グループ化 390"/>
          <p:cNvGrpSpPr/>
          <p:nvPr/>
        </p:nvGrpSpPr>
        <p:grpSpPr>
          <a:xfrm>
            <a:off x="3490072" y="4211042"/>
            <a:ext cx="646273" cy="120660"/>
            <a:chOff x="228477" y="4470494"/>
            <a:chExt cx="646273" cy="120660"/>
          </a:xfrm>
        </p:grpSpPr>
        <p:sp>
          <p:nvSpPr>
            <p:cNvPr id="392" name="正方形/長方形 391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93" name="正方形/長方形 392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94" name="直線コネクタ 393"/>
            <p:cNvCxnSpPr>
              <a:stCxn id="392" idx="3"/>
              <a:endCxn id="393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5" name="直線コネクタ 394"/>
          <p:cNvCxnSpPr>
            <a:endCxn id="390" idx="0"/>
          </p:cNvCxnSpPr>
          <p:nvPr/>
        </p:nvCxnSpPr>
        <p:spPr>
          <a:xfrm flipH="1">
            <a:off x="3818956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グループ化 395"/>
          <p:cNvGrpSpPr/>
          <p:nvPr/>
        </p:nvGrpSpPr>
        <p:grpSpPr>
          <a:xfrm>
            <a:off x="4255820" y="3841411"/>
            <a:ext cx="646273" cy="1636016"/>
            <a:chOff x="4255820" y="4019211"/>
            <a:chExt cx="646273" cy="1636016"/>
          </a:xfrm>
        </p:grpSpPr>
        <p:sp>
          <p:nvSpPr>
            <p:cNvPr id="397" name="テキスト ボックス 396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azbil</a:t>
              </a:r>
              <a:r>
                <a:rPr lang="en-US" altLang="ja-JP" sz="105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98" name="グループ化 397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00" name="正方形/長方形 399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02" name="直線コネクタ 401"/>
              <p:cNvCxnSpPr>
                <a:stCxn id="400" idx="3"/>
                <a:endCxn id="401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9" name="直線コネクタ 398"/>
            <p:cNvCxnSpPr>
              <a:endCxn id="397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3" name="グループ化 402"/>
          <p:cNvGrpSpPr/>
          <p:nvPr/>
        </p:nvGrpSpPr>
        <p:grpSpPr>
          <a:xfrm>
            <a:off x="5016126" y="3846859"/>
            <a:ext cx="646273" cy="1636016"/>
            <a:chOff x="4255820" y="4019211"/>
            <a:chExt cx="646273" cy="1636016"/>
          </a:xfrm>
        </p:grpSpPr>
        <p:sp>
          <p:nvSpPr>
            <p:cNvPr id="404" name="テキスト ボックス 403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azbil</a:t>
              </a:r>
              <a:r>
                <a:rPr lang="en-US" altLang="ja-JP" sz="105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05" name="グループ化 404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07" name="正方形/長方形 406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08" name="正方形/長方形 407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09" name="直線コネクタ 408"/>
              <p:cNvCxnSpPr>
                <a:stCxn id="407" idx="3"/>
                <a:endCxn id="408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6" name="直線コネクタ 405"/>
            <p:cNvCxnSpPr>
              <a:endCxn id="404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グループ化 409"/>
          <p:cNvGrpSpPr/>
          <p:nvPr/>
        </p:nvGrpSpPr>
        <p:grpSpPr>
          <a:xfrm>
            <a:off x="5773059" y="3841411"/>
            <a:ext cx="646273" cy="1636016"/>
            <a:chOff x="4255820" y="4019211"/>
            <a:chExt cx="646273" cy="1636016"/>
          </a:xfrm>
        </p:grpSpPr>
        <p:sp>
          <p:nvSpPr>
            <p:cNvPr id="411" name="テキスト ボックス 410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横河</a:t>
              </a: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12" name="グループ化 411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14" name="正方形/長方形 413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16" name="直線コネクタ 415"/>
              <p:cNvCxnSpPr>
                <a:stCxn id="414" idx="3"/>
                <a:endCxn id="415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3" name="直線コネクタ 412"/>
            <p:cNvCxnSpPr>
              <a:endCxn id="411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7" name="テキスト ボックス 416"/>
          <p:cNvSpPr txBox="1"/>
          <p:nvPr/>
        </p:nvSpPr>
        <p:spPr>
          <a:xfrm>
            <a:off x="5815340" y="5745295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18" name="グループ化 417"/>
          <p:cNvGrpSpPr/>
          <p:nvPr/>
        </p:nvGrpSpPr>
        <p:grpSpPr>
          <a:xfrm>
            <a:off x="6535131" y="3841411"/>
            <a:ext cx="646273" cy="1636016"/>
            <a:chOff x="4255820" y="4019211"/>
            <a:chExt cx="646273" cy="1636016"/>
          </a:xfrm>
        </p:grpSpPr>
        <p:sp>
          <p:nvSpPr>
            <p:cNvPr id="419" name="テキスト ボックス 418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横河</a:t>
              </a: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20" name="グループ化 419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22" name="正方形/長方形 421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24" name="直線コネクタ 423"/>
              <p:cNvCxnSpPr>
                <a:stCxn id="422" idx="3"/>
                <a:endCxn id="423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1" name="直線コネクタ 420"/>
            <p:cNvCxnSpPr>
              <a:endCxn id="419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テキスト ボックス 424"/>
          <p:cNvSpPr txBox="1"/>
          <p:nvPr/>
        </p:nvSpPr>
        <p:spPr>
          <a:xfrm>
            <a:off x="6567373" y="5749197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26" name="テキスト ボックス 425"/>
          <p:cNvSpPr txBox="1"/>
          <p:nvPr/>
        </p:nvSpPr>
        <p:spPr>
          <a:xfrm>
            <a:off x="7324061" y="5745295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27" name="グループ化 426"/>
          <p:cNvGrpSpPr/>
          <p:nvPr/>
        </p:nvGrpSpPr>
        <p:grpSpPr>
          <a:xfrm>
            <a:off x="9573886" y="3843911"/>
            <a:ext cx="646273" cy="1636016"/>
            <a:chOff x="4255820" y="4019211"/>
            <a:chExt cx="646273" cy="1636016"/>
          </a:xfrm>
        </p:grpSpPr>
        <p:sp>
          <p:nvSpPr>
            <p:cNvPr id="428" name="テキスト ボックス 427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横河</a:t>
              </a: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三菱</a:t>
              </a:r>
              <a:r>
                <a:rPr lang="en-US" altLang="ja-JP" sz="1050" dirty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9</a:t>
              </a: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29" name="グループ化 428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31" name="正方形/長方形 430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33" name="直線コネクタ 432"/>
              <p:cNvCxnSpPr>
                <a:stCxn id="431" idx="3"/>
                <a:endCxn id="432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0" name="直線コネクタ 429"/>
            <p:cNvCxnSpPr>
              <a:endCxn id="428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4" name="テキスト ボックス 433"/>
          <p:cNvSpPr txBox="1"/>
          <p:nvPr/>
        </p:nvSpPr>
        <p:spPr>
          <a:xfrm>
            <a:off x="8085285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azbil1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35" name="テキスト ボックス 434"/>
          <p:cNvSpPr txBox="1"/>
          <p:nvPr/>
        </p:nvSpPr>
        <p:spPr>
          <a:xfrm>
            <a:off x="8837312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en-US" altLang="ja-JP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lang="en-US" altLang="ja-JP" sz="9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36" name="グループ化 435"/>
          <p:cNvGrpSpPr/>
          <p:nvPr/>
        </p:nvGrpSpPr>
        <p:grpSpPr>
          <a:xfrm>
            <a:off x="10339667" y="3843911"/>
            <a:ext cx="646273" cy="1636016"/>
            <a:chOff x="4255820" y="4019211"/>
            <a:chExt cx="646273" cy="1636016"/>
          </a:xfrm>
        </p:grpSpPr>
        <p:sp>
          <p:nvSpPr>
            <p:cNvPr id="437" name="テキスト ボックス 436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横河</a:t>
              </a: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三菱</a:t>
              </a:r>
              <a:r>
                <a:rPr lang="en-US" altLang="ja-JP" sz="1050" noProof="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90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シャープ</a:t>
              </a:r>
              <a:r>
                <a:rPr lang="en-US" altLang="ja-JP" sz="90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r>
                <a:rPr lang="ja-JP" altLang="en-US" sz="90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台</a:t>
              </a:r>
              <a:endPara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438" name="グループ化 437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40" name="正方形/長方形 439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41" name="正方形/長方形 440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42" name="直線コネクタ 441"/>
              <p:cNvCxnSpPr>
                <a:stCxn id="440" idx="3"/>
                <a:endCxn id="441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9" name="直線コネクタ 438"/>
            <p:cNvCxnSpPr>
              <a:endCxn id="437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3" name="テキスト ボックス 442"/>
          <p:cNvSpPr txBox="1"/>
          <p:nvPr/>
        </p:nvSpPr>
        <p:spPr>
          <a:xfrm>
            <a:off x="10359213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三菱</a:t>
            </a: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105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444" name="グループ化 443"/>
          <p:cNvGrpSpPr/>
          <p:nvPr/>
        </p:nvGrpSpPr>
        <p:grpSpPr>
          <a:xfrm>
            <a:off x="3024508" y="3841410"/>
            <a:ext cx="373657" cy="1903885"/>
            <a:chOff x="3011808" y="4019210"/>
            <a:chExt cx="373657" cy="1903885"/>
          </a:xfrm>
        </p:grpSpPr>
        <p:sp>
          <p:nvSpPr>
            <p:cNvPr id="445" name="円弧 444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6" name="円弧 445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7" name="直線コネクタ 446"/>
            <p:cNvCxnSpPr>
              <a:stCxn id="445" idx="2"/>
              <a:endCxn id="446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グループ化 447"/>
          <p:cNvGrpSpPr/>
          <p:nvPr/>
        </p:nvGrpSpPr>
        <p:grpSpPr>
          <a:xfrm>
            <a:off x="6073910" y="3841411"/>
            <a:ext cx="373657" cy="1903885"/>
            <a:chOff x="3011808" y="4019210"/>
            <a:chExt cx="373657" cy="1903885"/>
          </a:xfrm>
        </p:grpSpPr>
        <p:sp>
          <p:nvSpPr>
            <p:cNvPr id="449" name="円弧 448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0" name="円弧 449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1" name="直線コネクタ 450"/>
            <p:cNvCxnSpPr>
              <a:stCxn id="449" idx="2"/>
              <a:endCxn id="450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グループ化 451"/>
          <p:cNvGrpSpPr/>
          <p:nvPr/>
        </p:nvGrpSpPr>
        <p:grpSpPr>
          <a:xfrm>
            <a:off x="6841676" y="3841410"/>
            <a:ext cx="373657" cy="1903885"/>
            <a:chOff x="3011808" y="4019210"/>
            <a:chExt cx="373657" cy="1903885"/>
          </a:xfrm>
        </p:grpSpPr>
        <p:sp>
          <p:nvSpPr>
            <p:cNvPr id="453" name="円弧 452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円弧 453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5" name="直線コネクタ 454"/>
            <p:cNvCxnSpPr>
              <a:stCxn id="453" idx="2"/>
              <a:endCxn id="454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6" name="グループ化 455"/>
          <p:cNvGrpSpPr/>
          <p:nvPr/>
        </p:nvGrpSpPr>
        <p:grpSpPr>
          <a:xfrm>
            <a:off x="7345796" y="3841410"/>
            <a:ext cx="373657" cy="1903885"/>
            <a:chOff x="3011808" y="4019210"/>
            <a:chExt cx="373657" cy="1903885"/>
          </a:xfrm>
        </p:grpSpPr>
        <p:sp>
          <p:nvSpPr>
            <p:cNvPr id="457" name="円弧 456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8" name="円弧 457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9" name="直線コネクタ 458"/>
            <p:cNvCxnSpPr>
              <a:stCxn id="457" idx="2"/>
              <a:endCxn id="458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グループ化 459"/>
          <p:cNvGrpSpPr/>
          <p:nvPr/>
        </p:nvGrpSpPr>
        <p:grpSpPr>
          <a:xfrm>
            <a:off x="8164015" y="3841409"/>
            <a:ext cx="373657" cy="1903885"/>
            <a:chOff x="3011808" y="4019210"/>
            <a:chExt cx="373657" cy="1903885"/>
          </a:xfrm>
        </p:grpSpPr>
        <p:sp>
          <p:nvSpPr>
            <p:cNvPr id="461" name="円弧 460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2" name="円弧 461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3" name="直線コネクタ 462"/>
            <p:cNvCxnSpPr>
              <a:stCxn id="461" idx="2"/>
              <a:endCxn id="462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4" name="グループ化 463"/>
          <p:cNvGrpSpPr/>
          <p:nvPr/>
        </p:nvGrpSpPr>
        <p:grpSpPr>
          <a:xfrm>
            <a:off x="8933389" y="3837145"/>
            <a:ext cx="373657" cy="1903885"/>
            <a:chOff x="3011808" y="4019210"/>
            <a:chExt cx="373657" cy="1903885"/>
          </a:xfrm>
        </p:grpSpPr>
        <p:sp>
          <p:nvSpPr>
            <p:cNvPr id="465" name="円弧 464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6" name="円弧 465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7" name="直線コネクタ 466"/>
            <p:cNvCxnSpPr>
              <a:stCxn id="465" idx="2"/>
              <a:endCxn id="466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8" name="グループ化 467"/>
          <p:cNvGrpSpPr/>
          <p:nvPr/>
        </p:nvGrpSpPr>
        <p:grpSpPr>
          <a:xfrm>
            <a:off x="10650898" y="3841409"/>
            <a:ext cx="373657" cy="1903885"/>
            <a:chOff x="3011808" y="4019210"/>
            <a:chExt cx="373657" cy="1903885"/>
          </a:xfrm>
        </p:grpSpPr>
        <p:sp>
          <p:nvSpPr>
            <p:cNvPr id="469" name="円弧 468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0" name="円弧 469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1" name="直線コネクタ 470"/>
            <p:cNvCxnSpPr>
              <a:stCxn id="469" idx="2"/>
              <a:endCxn id="470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2" name="テキスト ボックス 471"/>
          <p:cNvSpPr txBox="1"/>
          <p:nvPr/>
        </p:nvSpPr>
        <p:spPr>
          <a:xfrm>
            <a:off x="111227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TPR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棟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3" name="テキスト ボックス 472"/>
          <p:cNvSpPr txBox="1"/>
          <p:nvPr/>
        </p:nvSpPr>
        <p:spPr>
          <a:xfrm>
            <a:off x="88470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TPR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棟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4" name="テキスト ボックス 473"/>
          <p:cNvSpPr txBox="1"/>
          <p:nvPr/>
        </p:nvSpPr>
        <p:spPr>
          <a:xfrm>
            <a:off x="164746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TPR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棟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5" name="テキスト ボックス 474"/>
          <p:cNvSpPr txBox="1"/>
          <p:nvPr/>
        </p:nvSpPr>
        <p:spPr>
          <a:xfrm>
            <a:off x="2423690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GT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棟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6" name="テキスト ボックス 475"/>
          <p:cNvSpPr txBox="1"/>
          <p:nvPr/>
        </p:nvSpPr>
        <p:spPr>
          <a:xfrm>
            <a:off x="322473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熱源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3913563" y="31473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A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･</a:t>
            </a:r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棟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空調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8" name="テキスト ボックス 477"/>
          <p:cNvSpPr txBox="1"/>
          <p:nvPr/>
        </p:nvSpPr>
        <p:spPr>
          <a:xfrm>
            <a:off x="4739122" y="31473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B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棟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空調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9" name="テキスト ボックス 478"/>
          <p:cNvSpPr txBox="1"/>
          <p:nvPr/>
        </p:nvSpPr>
        <p:spPr>
          <a:xfrm>
            <a:off x="5461692" y="3071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特高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空圧機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排水</a:t>
            </a:r>
          </a:p>
        </p:txBody>
      </p:sp>
      <p:sp>
        <p:nvSpPr>
          <p:cNvPr id="480" name="テキスト ボックス 479"/>
          <p:cNvSpPr txBox="1"/>
          <p:nvPr/>
        </p:nvSpPr>
        <p:spPr>
          <a:xfrm>
            <a:off x="6195776" y="32108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ECU</a:t>
            </a:r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棟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1" name="テキスト ボックス 480"/>
          <p:cNvSpPr txBox="1"/>
          <p:nvPr/>
        </p:nvSpPr>
        <p:spPr>
          <a:xfrm>
            <a:off x="6883583" y="31600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ECU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熱源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バイオ</a:t>
            </a:r>
          </a:p>
        </p:txBody>
      </p:sp>
      <p:sp>
        <p:nvSpPr>
          <p:cNvPr id="482" name="テキスト ボックス 481"/>
          <p:cNvSpPr txBox="1"/>
          <p:nvPr/>
        </p:nvSpPr>
        <p:spPr>
          <a:xfrm>
            <a:off x="7696480" y="29846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#2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純水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空圧機</a:t>
            </a:r>
            <a:endParaRPr kumimoji="1"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自家発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3" name="テキスト ボックス 482"/>
          <p:cNvSpPr txBox="1"/>
          <p:nvPr/>
        </p:nvSpPr>
        <p:spPr>
          <a:xfrm>
            <a:off x="8343812" y="30735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棟空調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･</a:t>
            </a:r>
            <a:r>
              <a:rPr kumimoji="1"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kumimoji="1"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棟変台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4" name="テキスト ボックス 483"/>
          <p:cNvSpPr txBox="1"/>
          <p:nvPr/>
        </p:nvSpPr>
        <p:spPr>
          <a:xfrm>
            <a:off x="9183278" y="30735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D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棟空調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スクラバ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5" name="テキスト ボックス 484"/>
          <p:cNvSpPr txBox="1"/>
          <p:nvPr/>
        </p:nvSpPr>
        <p:spPr>
          <a:xfrm>
            <a:off x="9960055" y="30862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CAC</a:t>
            </a:r>
          </a:p>
          <a:p>
            <a:pPr algn="ctr"/>
            <a:r>
              <a:rPr kumimoji="1" lang="ja-JP" altLang="en-US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前処理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32702" y="23490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現状 システム構成図</a:t>
            </a:r>
            <a:endParaRPr kumimoji="1" lang="ja-JP" altLang="en-US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111227" y="604234"/>
            <a:ext cx="11851662" cy="34177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9559326" y="555636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84-1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5537713" y="643468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71-2-A1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7704035" y="6434683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82-2-12-14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5272117" y="2225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>
                <a:solidFill>
                  <a:srgbClr val="FF0000"/>
                </a:solidFill>
              </a:rPr>
              <a:t>更新範囲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414916" y="5939857"/>
            <a:ext cx="3901234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</a:rPr>
              <a:t>課題：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PLC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更新の考え方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9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98988" y="1031966"/>
            <a:ext cx="2481943" cy="5290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22907" y="2165396"/>
            <a:ext cx="141078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kumimoji="1" lang="en-US" altLang="ja-JP" dirty="0" err="1" smtClean="0"/>
              <a:t>Azbil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747467" y="2223210"/>
            <a:ext cx="2779643" cy="238635"/>
            <a:chOff x="228477" y="4470494"/>
            <a:chExt cx="1353340" cy="120660"/>
          </a:xfrm>
        </p:grpSpPr>
        <p:sp>
          <p:nvSpPr>
            <p:cNvPr id="8" name="正方形/長方形 7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46115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10" name="直線コネクタ 9"/>
            <p:cNvCxnSpPr>
              <a:stCxn id="8" idx="3"/>
              <a:endCxn id="9" idx="1"/>
            </p:cNvCxnSpPr>
            <p:nvPr/>
          </p:nvCxnSpPr>
          <p:spPr>
            <a:xfrm>
              <a:off x="349137" y="4530824"/>
              <a:ext cx="1112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正方形/長方形 12"/>
          <p:cNvSpPr/>
          <p:nvPr/>
        </p:nvSpPr>
        <p:spPr>
          <a:xfrm>
            <a:off x="6747467" y="3154420"/>
            <a:ext cx="1425863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</a:t>
            </a:r>
            <a:r>
              <a:rPr lang="en-US" altLang="ja-JP" dirty="0"/>
              <a:t>S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8173330" y="4276319"/>
            <a:ext cx="1353780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LS</a:t>
            </a:r>
            <a:r>
              <a:rPr lang="en-US" altLang="ja-JP" dirty="0"/>
              <a:t>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8173330" y="5398218"/>
            <a:ext cx="1353780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</a:t>
            </a:r>
            <a:r>
              <a:rPr lang="en-US" altLang="ja-JP" dirty="0"/>
              <a:t>W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203853" y="1668269"/>
            <a:ext cx="3924886" cy="46541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endCxn id="13" idx="0"/>
          </p:cNvCxnSpPr>
          <p:nvPr/>
        </p:nvCxnSpPr>
        <p:spPr>
          <a:xfrm>
            <a:off x="7460397" y="2342527"/>
            <a:ext cx="2" cy="811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/>
          <p:cNvCxnSpPr>
            <a:endCxn id="14" idx="0"/>
          </p:cNvCxnSpPr>
          <p:nvPr/>
        </p:nvCxnSpPr>
        <p:spPr>
          <a:xfrm>
            <a:off x="8850220" y="2342527"/>
            <a:ext cx="0" cy="193379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stCxn id="14" idx="2"/>
            <a:endCxn id="15" idx="0"/>
          </p:cNvCxnSpPr>
          <p:nvPr/>
        </p:nvCxnSpPr>
        <p:spPr>
          <a:xfrm>
            <a:off x="8850220" y="4684282"/>
            <a:ext cx="0" cy="713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グループ化 48"/>
          <p:cNvGrpSpPr/>
          <p:nvPr/>
        </p:nvGrpSpPr>
        <p:grpSpPr>
          <a:xfrm>
            <a:off x="2940146" y="717452"/>
            <a:ext cx="5261319" cy="1644162"/>
            <a:chOff x="1181684" y="717452"/>
            <a:chExt cx="5261319" cy="1644162"/>
          </a:xfrm>
        </p:grpSpPr>
        <p:cxnSp>
          <p:nvCxnSpPr>
            <p:cNvPr id="38" name="直線コネクタ 37"/>
            <p:cNvCxnSpPr/>
            <p:nvPr/>
          </p:nvCxnSpPr>
          <p:spPr>
            <a:xfrm flipV="1">
              <a:off x="1181684" y="717454"/>
              <a:ext cx="2" cy="1386889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181685" y="717452"/>
              <a:ext cx="5261318" cy="0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V="1">
              <a:off x="6443003" y="717452"/>
              <a:ext cx="0" cy="1644162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カギ線コネクタ 56"/>
          <p:cNvCxnSpPr>
            <a:stCxn id="15" idx="2"/>
          </p:cNvCxnSpPr>
          <p:nvPr/>
        </p:nvCxnSpPr>
        <p:spPr>
          <a:xfrm rot="5400000" flipH="1" flipV="1">
            <a:off x="7606733" y="2261253"/>
            <a:ext cx="4788414" cy="2301441"/>
          </a:xfrm>
          <a:prstGeom prst="bentConnector3">
            <a:avLst>
              <a:gd name="adj1" fmla="val -477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10828495" y="5327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社内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5111793" y="371892"/>
            <a:ext cx="118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10BASE5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6361518" y="1788023"/>
            <a:ext cx="986934" cy="31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LST52</a:t>
            </a:r>
            <a:endParaRPr kumimoji="1"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>
            <a:off x="2757373" y="2986149"/>
            <a:ext cx="953961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CPU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8166295" y="1934564"/>
            <a:ext cx="154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10BASE-T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2757373" y="2104343"/>
            <a:ext cx="953961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TRCVR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925029" y="3108679"/>
            <a:ext cx="7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CAT5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443508" y="2560023"/>
            <a:ext cx="7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CAT5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41216" y="4859141"/>
            <a:ext cx="7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CAT5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368238" y="5621515"/>
            <a:ext cx="783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CAT5</a:t>
            </a:r>
            <a:endParaRPr kumimoji="1" lang="ja-JP" altLang="en-US" dirty="0"/>
          </a:p>
        </p:txBody>
      </p:sp>
      <p:sp>
        <p:nvSpPr>
          <p:cNvPr id="2" name="右大かっこ 1"/>
          <p:cNvSpPr/>
          <p:nvPr/>
        </p:nvSpPr>
        <p:spPr>
          <a:xfrm>
            <a:off x="3234564" y="2512306"/>
            <a:ext cx="199388" cy="473843"/>
          </a:xfrm>
          <a:prstGeom prst="rightBracket">
            <a:avLst>
              <a:gd name="adj" fmla="val 69241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3404330" y="1352159"/>
            <a:ext cx="986934" cy="315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HC2-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701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1139784" y="1470625"/>
            <a:ext cx="1133684" cy="12901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LST71</a:t>
            </a:r>
          </a:p>
          <a:p>
            <a:pPr algn="ctr"/>
            <a:r>
              <a:rPr lang="en-US" altLang="ja-JP" dirty="0"/>
              <a:t>71-2</a:t>
            </a:r>
          </a:p>
          <a:p>
            <a:pPr algn="ctr"/>
            <a:r>
              <a:rPr lang="en-US" altLang="ja-JP" dirty="0"/>
              <a:t>71-2-A</a:t>
            </a:r>
          </a:p>
          <a:p>
            <a:pPr algn="ctr"/>
            <a:r>
              <a:rPr lang="en-US" altLang="ja-JP" dirty="0"/>
              <a:t>71-2-B</a:t>
            </a:r>
            <a:endParaRPr lang="ja-JP" altLang="en-US" dirty="0"/>
          </a:p>
        </p:txBody>
      </p:sp>
      <p:grpSp>
        <p:nvGrpSpPr>
          <p:cNvPr id="31" name="グループ化 30"/>
          <p:cNvGrpSpPr/>
          <p:nvPr/>
        </p:nvGrpSpPr>
        <p:grpSpPr>
          <a:xfrm>
            <a:off x="2587933" y="2263976"/>
            <a:ext cx="3151277" cy="235305"/>
            <a:chOff x="228477" y="4470494"/>
            <a:chExt cx="1353340" cy="120660"/>
          </a:xfrm>
        </p:grpSpPr>
        <p:sp>
          <p:nvSpPr>
            <p:cNvPr id="32" name="正方形/長方形 31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3" name="正方形/長方形 32"/>
            <p:cNvSpPr/>
            <p:nvPr/>
          </p:nvSpPr>
          <p:spPr>
            <a:xfrm>
              <a:off x="146115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4" name="直線コネクタ 33"/>
            <p:cNvCxnSpPr>
              <a:stCxn id="32" idx="3"/>
              <a:endCxn id="33" idx="1"/>
            </p:cNvCxnSpPr>
            <p:nvPr/>
          </p:nvCxnSpPr>
          <p:spPr>
            <a:xfrm>
              <a:off x="349137" y="4530824"/>
              <a:ext cx="1112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正方形/長方形 34"/>
          <p:cNvSpPr/>
          <p:nvPr/>
        </p:nvSpPr>
        <p:spPr>
          <a:xfrm>
            <a:off x="2972788" y="3505799"/>
            <a:ext cx="1162594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LST71</a:t>
            </a:r>
            <a:endParaRPr kumimoji="1" lang="ja-JP" altLang="en-US" dirty="0"/>
          </a:p>
        </p:txBody>
      </p:sp>
      <p:cxnSp>
        <p:nvCxnSpPr>
          <p:cNvPr id="37" name="直線コネクタ 36"/>
          <p:cNvCxnSpPr>
            <a:endCxn id="35" idx="0"/>
          </p:cNvCxnSpPr>
          <p:nvPr/>
        </p:nvCxnSpPr>
        <p:spPr>
          <a:xfrm>
            <a:off x="3537484" y="2381629"/>
            <a:ext cx="16601" cy="1124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35" idx="2"/>
          </p:cNvCxnSpPr>
          <p:nvPr/>
        </p:nvCxnSpPr>
        <p:spPr>
          <a:xfrm>
            <a:off x="3554085" y="4145879"/>
            <a:ext cx="0" cy="78994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432892" y="3514650"/>
            <a:ext cx="1471420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LST71G/</a:t>
            </a:r>
            <a:r>
              <a:rPr lang="en-US" altLang="ja-JP" dirty="0"/>
              <a:t>W</a:t>
            </a:r>
            <a:endParaRPr kumimoji="1" lang="ja-JP" altLang="en-US" dirty="0"/>
          </a:p>
        </p:txBody>
      </p:sp>
      <p:cxnSp>
        <p:nvCxnSpPr>
          <p:cNvPr id="51" name="直線コネクタ 50"/>
          <p:cNvCxnSpPr>
            <a:endCxn id="50" idx="0"/>
          </p:cNvCxnSpPr>
          <p:nvPr/>
        </p:nvCxnSpPr>
        <p:spPr>
          <a:xfrm flipH="1">
            <a:off x="5168602" y="2377204"/>
            <a:ext cx="2275" cy="113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左大かっこ 54"/>
          <p:cNvSpPr/>
          <p:nvPr/>
        </p:nvSpPr>
        <p:spPr>
          <a:xfrm rot="10800000">
            <a:off x="5690740" y="4155382"/>
            <a:ext cx="247542" cy="866798"/>
          </a:xfrm>
          <a:prstGeom prst="leftBracket">
            <a:avLst>
              <a:gd name="adj" fmla="val 4809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左大かっこ 55"/>
          <p:cNvSpPr/>
          <p:nvPr/>
        </p:nvSpPr>
        <p:spPr>
          <a:xfrm rot="5400000">
            <a:off x="5690740" y="4707801"/>
            <a:ext cx="247542" cy="876300"/>
          </a:xfrm>
          <a:prstGeom prst="leftBracket">
            <a:avLst>
              <a:gd name="adj" fmla="val 570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左大かっこ 56"/>
          <p:cNvSpPr/>
          <p:nvPr/>
        </p:nvSpPr>
        <p:spPr>
          <a:xfrm rot="10800000">
            <a:off x="4797388" y="4155382"/>
            <a:ext cx="247542" cy="876300"/>
          </a:xfrm>
          <a:prstGeom prst="leftBracket">
            <a:avLst>
              <a:gd name="adj" fmla="val 64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左大かっこ 57"/>
          <p:cNvSpPr/>
          <p:nvPr/>
        </p:nvSpPr>
        <p:spPr>
          <a:xfrm rot="5400000">
            <a:off x="4704002" y="4772418"/>
            <a:ext cx="247542" cy="765746"/>
          </a:xfrm>
          <a:prstGeom prst="leftBracket">
            <a:avLst>
              <a:gd name="adj" fmla="val 455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/>
          <p:cNvCxnSpPr/>
          <p:nvPr/>
        </p:nvCxnSpPr>
        <p:spPr>
          <a:xfrm>
            <a:off x="5376361" y="5269722"/>
            <a:ext cx="0" cy="125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矢印コネクタ 62"/>
          <p:cNvCxnSpPr/>
          <p:nvPr/>
        </p:nvCxnSpPr>
        <p:spPr>
          <a:xfrm>
            <a:off x="5210646" y="5278899"/>
            <a:ext cx="0" cy="125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3670717" y="5278899"/>
            <a:ext cx="1264986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PLC1A-O</a:t>
            </a:r>
            <a:endParaRPr kumimoji="1" lang="ja-JP" altLang="en-US" dirty="0"/>
          </a:p>
        </p:txBody>
      </p:sp>
      <p:sp>
        <p:nvSpPr>
          <p:cNvPr id="65" name="正方形/長方形 64"/>
          <p:cNvSpPr/>
          <p:nvPr/>
        </p:nvSpPr>
        <p:spPr>
          <a:xfrm>
            <a:off x="5671363" y="5269722"/>
            <a:ext cx="1215745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PLC1B-O</a:t>
            </a:r>
            <a:endParaRPr kumimoji="1" lang="ja-JP" altLang="en-US" dirty="0"/>
          </a:p>
        </p:txBody>
      </p:sp>
      <p:cxnSp>
        <p:nvCxnSpPr>
          <p:cNvPr id="67" name="直線矢印コネクタ 66"/>
          <p:cNvCxnSpPr/>
          <p:nvPr/>
        </p:nvCxnSpPr>
        <p:spPr>
          <a:xfrm flipH="1">
            <a:off x="362857" y="4935819"/>
            <a:ext cx="3191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直線矢印コネクタ 72"/>
          <p:cNvCxnSpPr/>
          <p:nvPr/>
        </p:nvCxnSpPr>
        <p:spPr>
          <a:xfrm>
            <a:off x="3223018" y="871819"/>
            <a:ext cx="0" cy="150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80" name="グループ化 79"/>
          <p:cNvGrpSpPr/>
          <p:nvPr/>
        </p:nvGrpSpPr>
        <p:grpSpPr>
          <a:xfrm>
            <a:off x="8109897" y="2982378"/>
            <a:ext cx="3151277" cy="235305"/>
            <a:chOff x="228477" y="4470494"/>
            <a:chExt cx="1353340" cy="120660"/>
          </a:xfrm>
        </p:grpSpPr>
        <p:sp>
          <p:nvSpPr>
            <p:cNvPr id="81" name="正方形/長方形 80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82" name="正方形/長方形 81"/>
            <p:cNvSpPr/>
            <p:nvPr/>
          </p:nvSpPr>
          <p:spPr>
            <a:xfrm>
              <a:off x="146115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83" name="直線コネクタ 82"/>
            <p:cNvCxnSpPr>
              <a:stCxn id="81" idx="3"/>
              <a:endCxn id="82" idx="1"/>
            </p:cNvCxnSpPr>
            <p:nvPr/>
          </p:nvCxnSpPr>
          <p:spPr>
            <a:xfrm>
              <a:off x="349137" y="4530824"/>
              <a:ext cx="1112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正方形/長方形 83"/>
          <p:cNvSpPr/>
          <p:nvPr/>
        </p:nvSpPr>
        <p:spPr>
          <a:xfrm>
            <a:off x="8250376" y="4101154"/>
            <a:ext cx="1162594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PLC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85" name="正方形/長方形 84"/>
          <p:cNvSpPr/>
          <p:nvPr/>
        </p:nvSpPr>
        <p:spPr>
          <a:xfrm>
            <a:off x="9958100" y="4101154"/>
            <a:ext cx="1162594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PLC2</a:t>
            </a:r>
            <a:endParaRPr kumimoji="1" lang="ja-JP" altLang="en-US" dirty="0"/>
          </a:p>
        </p:txBody>
      </p:sp>
      <p:cxnSp>
        <p:nvCxnSpPr>
          <p:cNvPr id="87" name="直線コネクタ 86"/>
          <p:cNvCxnSpPr>
            <a:stCxn id="84" idx="0"/>
          </p:cNvCxnSpPr>
          <p:nvPr/>
        </p:nvCxnSpPr>
        <p:spPr>
          <a:xfrm flipV="1">
            <a:off x="8831673" y="3100031"/>
            <a:ext cx="3983" cy="10011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 flipV="1">
            <a:off x="10531432" y="3107470"/>
            <a:ext cx="0" cy="1001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/>
          <p:cNvSpPr/>
          <p:nvPr/>
        </p:nvSpPr>
        <p:spPr>
          <a:xfrm>
            <a:off x="7701638" y="2072609"/>
            <a:ext cx="1636237" cy="44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LST71</a:t>
            </a:r>
            <a:r>
              <a:rPr lang="ja-JP" altLang="en-US" dirty="0" smtClean="0"/>
              <a:t> </a:t>
            </a:r>
            <a:r>
              <a:rPr lang="en-US" altLang="ja-JP" dirty="0" smtClean="0"/>
              <a:t>PLC</a:t>
            </a:r>
            <a:r>
              <a:rPr lang="ja-JP" altLang="en-US" dirty="0" smtClean="0"/>
              <a:t>盤</a:t>
            </a:r>
            <a:endParaRPr lang="en-US" altLang="ja-JP" dirty="0" smtClean="0"/>
          </a:p>
        </p:txBody>
      </p:sp>
      <p:sp>
        <p:nvSpPr>
          <p:cNvPr id="90" name="正方形/長方形 89"/>
          <p:cNvSpPr/>
          <p:nvPr/>
        </p:nvSpPr>
        <p:spPr>
          <a:xfrm>
            <a:off x="7569276" y="1849356"/>
            <a:ext cx="4288895" cy="323064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928915" y="1320801"/>
            <a:ext cx="6135204" cy="534947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9" name="直線コネクタ 98"/>
          <p:cNvCxnSpPr/>
          <p:nvPr/>
        </p:nvCxnSpPr>
        <p:spPr>
          <a:xfrm>
            <a:off x="4303210" y="871819"/>
            <a:ext cx="0" cy="1505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/>
          <p:cNvCxnSpPr/>
          <p:nvPr/>
        </p:nvCxnSpPr>
        <p:spPr>
          <a:xfrm flipH="1">
            <a:off x="9751990" y="835929"/>
            <a:ext cx="9352" cy="2271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H="1">
            <a:off x="4310287" y="859506"/>
            <a:ext cx="5441703" cy="12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1799830" y="4588781"/>
            <a:ext cx="124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社内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62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1242458" y="1454078"/>
            <a:ext cx="3151277" cy="235305"/>
            <a:chOff x="228477" y="4470494"/>
            <a:chExt cx="1353340" cy="120660"/>
          </a:xfrm>
        </p:grpSpPr>
        <p:sp>
          <p:nvSpPr>
            <p:cNvPr id="3" name="正方形/長方形 2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46115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5" name="直線コネクタ 4"/>
            <p:cNvCxnSpPr>
              <a:stCxn id="3" idx="3"/>
              <a:endCxn id="4" idx="1"/>
            </p:cNvCxnSpPr>
            <p:nvPr/>
          </p:nvCxnSpPr>
          <p:spPr>
            <a:xfrm>
              <a:off x="349137" y="4530824"/>
              <a:ext cx="1112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直線コネクタ 6"/>
          <p:cNvCxnSpPr/>
          <p:nvPr/>
        </p:nvCxnSpPr>
        <p:spPr>
          <a:xfrm>
            <a:off x="1907177" y="640080"/>
            <a:ext cx="0" cy="93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/>
          <p:cNvCxnSpPr/>
          <p:nvPr/>
        </p:nvCxnSpPr>
        <p:spPr>
          <a:xfrm>
            <a:off x="5033814" y="1571730"/>
            <a:ext cx="0" cy="931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>
            <a:off x="2651759" y="1571730"/>
            <a:ext cx="0" cy="9316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070462" y="2503380"/>
            <a:ext cx="1162594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LST72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4112776" y="2503380"/>
            <a:ext cx="1162594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G/</a:t>
            </a:r>
            <a:r>
              <a:rPr lang="en-US" altLang="ja-JP" dirty="0"/>
              <a:t>W</a:t>
            </a:r>
            <a:endParaRPr kumimoji="1" lang="ja-JP" altLang="en-US" dirty="0"/>
          </a:p>
        </p:txBody>
      </p:sp>
      <p:sp>
        <p:nvSpPr>
          <p:cNvPr id="17" name="右大かっこ 16"/>
          <p:cNvSpPr/>
          <p:nvPr/>
        </p:nvSpPr>
        <p:spPr>
          <a:xfrm>
            <a:off x="4189237" y="3143460"/>
            <a:ext cx="204498" cy="914400"/>
          </a:xfrm>
          <a:prstGeom prst="rightBracket">
            <a:avLst>
              <a:gd name="adj" fmla="val 432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大かっこ 18"/>
          <p:cNvSpPr/>
          <p:nvPr/>
        </p:nvSpPr>
        <p:spPr>
          <a:xfrm>
            <a:off x="4931565" y="3143460"/>
            <a:ext cx="204498" cy="914400"/>
          </a:xfrm>
          <a:prstGeom prst="rightBracket">
            <a:avLst>
              <a:gd name="adj" fmla="val 432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6155090" y="2503380"/>
            <a:ext cx="1162594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</a:t>
            </a:r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21" name="右大かっこ 20"/>
          <p:cNvSpPr/>
          <p:nvPr/>
        </p:nvSpPr>
        <p:spPr>
          <a:xfrm>
            <a:off x="6436515" y="3143460"/>
            <a:ext cx="204498" cy="914400"/>
          </a:xfrm>
          <a:prstGeom prst="rightBracket">
            <a:avLst>
              <a:gd name="adj" fmla="val 432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右大かっこ 23"/>
          <p:cNvSpPr/>
          <p:nvPr/>
        </p:nvSpPr>
        <p:spPr>
          <a:xfrm rot="16200000">
            <a:off x="6423272" y="3712552"/>
            <a:ext cx="230985" cy="921600"/>
          </a:xfrm>
          <a:prstGeom prst="rightBracket">
            <a:avLst>
              <a:gd name="adj" fmla="val 4326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0" y="199352"/>
            <a:ext cx="1636237" cy="4407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LST72</a:t>
            </a:r>
          </a:p>
        </p:txBody>
      </p:sp>
    </p:spTree>
    <p:extLst>
      <p:ext uri="{BB962C8B-B14F-4D97-AF65-F5344CB8AC3E}">
        <p14:creationId xmlns:p14="http://schemas.microsoft.com/office/powerpoint/2010/main" val="393604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2119087" y="1669142"/>
            <a:ext cx="1480457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LST81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>
            <a:stCxn id="6" idx="0"/>
          </p:cNvCxnSpPr>
          <p:nvPr/>
        </p:nvCxnSpPr>
        <p:spPr>
          <a:xfrm flipH="1" flipV="1">
            <a:off x="2859315" y="319314"/>
            <a:ext cx="1" cy="134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2931887" y="994228"/>
            <a:ext cx="1335314" cy="37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10BASE-T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2119087" y="3018970"/>
            <a:ext cx="1480457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PLC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876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988838" y="3410403"/>
            <a:ext cx="1117600" cy="66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LST82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1266679" y="2307066"/>
            <a:ext cx="3151277" cy="235305"/>
            <a:chOff x="228477" y="4470494"/>
            <a:chExt cx="1353340" cy="120660"/>
          </a:xfrm>
        </p:grpSpPr>
        <p:sp>
          <p:nvSpPr>
            <p:cNvPr id="4" name="正方形/長方形 3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146115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6" name="直線コネクタ 5"/>
            <p:cNvCxnSpPr>
              <a:stCxn id="4" idx="3"/>
              <a:endCxn id="5" idx="1"/>
            </p:cNvCxnSpPr>
            <p:nvPr/>
          </p:nvCxnSpPr>
          <p:spPr>
            <a:xfrm>
              <a:off x="349137" y="4530824"/>
              <a:ext cx="1112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/>
          <p:cNvCxnSpPr/>
          <p:nvPr/>
        </p:nvCxnSpPr>
        <p:spPr>
          <a:xfrm>
            <a:off x="1683204" y="2424718"/>
            <a:ext cx="0" cy="9856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>
            <a:endCxn id="28" idx="0"/>
          </p:cNvCxnSpPr>
          <p:nvPr/>
        </p:nvCxnSpPr>
        <p:spPr>
          <a:xfrm>
            <a:off x="2752627" y="2424718"/>
            <a:ext cx="0" cy="985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/>
          <p:cNvCxnSpPr/>
          <p:nvPr/>
        </p:nvCxnSpPr>
        <p:spPr>
          <a:xfrm flipH="1">
            <a:off x="2094100" y="1198226"/>
            <a:ext cx="12338" cy="1226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2953597" y="1374672"/>
            <a:ext cx="1970" cy="10500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 flipH="1">
            <a:off x="3386302" y="1610764"/>
            <a:ext cx="10769" cy="81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3838575" y="1773555"/>
            <a:ext cx="7434" cy="651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/>
          <p:cNvGrpSpPr/>
          <p:nvPr/>
        </p:nvGrpSpPr>
        <p:grpSpPr>
          <a:xfrm>
            <a:off x="3206868" y="3012306"/>
            <a:ext cx="2321283" cy="235305"/>
            <a:chOff x="228477" y="4470494"/>
            <a:chExt cx="1353340" cy="120660"/>
          </a:xfrm>
        </p:grpSpPr>
        <p:sp>
          <p:nvSpPr>
            <p:cNvPr id="23" name="正方形/長方形 22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146115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25" name="直線コネクタ 24"/>
            <p:cNvCxnSpPr>
              <a:stCxn id="23" idx="3"/>
              <a:endCxn id="24" idx="1"/>
            </p:cNvCxnSpPr>
            <p:nvPr/>
          </p:nvCxnSpPr>
          <p:spPr>
            <a:xfrm>
              <a:off x="349137" y="4530824"/>
              <a:ext cx="1112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線コネクタ 25"/>
          <p:cNvCxnSpPr/>
          <p:nvPr/>
        </p:nvCxnSpPr>
        <p:spPr>
          <a:xfrm>
            <a:off x="2985198" y="4078059"/>
            <a:ext cx="3271" cy="42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/>
          <p:cNvSpPr/>
          <p:nvPr/>
        </p:nvSpPr>
        <p:spPr>
          <a:xfrm>
            <a:off x="2193827" y="3410402"/>
            <a:ext cx="1117600" cy="6676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G/W</a:t>
            </a:r>
            <a:endParaRPr kumimoji="1" lang="ja-JP" altLang="en-US" dirty="0"/>
          </a:p>
        </p:txBody>
      </p:sp>
      <p:sp>
        <p:nvSpPr>
          <p:cNvPr id="29" name="正方形/長方形 28"/>
          <p:cNvSpPr/>
          <p:nvPr/>
        </p:nvSpPr>
        <p:spPr>
          <a:xfrm>
            <a:off x="833482" y="1943100"/>
            <a:ext cx="4767217" cy="27813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/>
          <p:cNvCxnSpPr/>
          <p:nvPr/>
        </p:nvCxnSpPr>
        <p:spPr>
          <a:xfrm>
            <a:off x="3694002" y="3129958"/>
            <a:ext cx="18367" cy="1375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左大かっこ 33"/>
          <p:cNvSpPr/>
          <p:nvPr/>
        </p:nvSpPr>
        <p:spPr>
          <a:xfrm rot="10800000">
            <a:off x="2369518" y="4078059"/>
            <a:ext cx="247542" cy="876300"/>
          </a:xfrm>
          <a:prstGeom prst="leftBracket">
            <a:avLst>
              <a:gd name="adj" fmla="val 647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/>
          <p:cNvCxnSpPr/>
          <p:nvPr/>
        </p:nvCxnSpPr>
        <p:spPr>
          <a:xfrm flipH="1">
            <a:off x="2985198" y="4505325"/>
            <a:ext cx="7271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4367509" y="3129958"/>
            <a:ext cx="0" cy="9856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正方形/長方形 43"/>
          <p:cNvSpPr/>
          <p:nvPr/>
        </p:nvSpPr>
        <p:spPr>
          <a:xfrm>
            <a:off x="5863778" y="1943100"/>
            <a:ext cx="1245047" cy="3200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/>
          <p:cNvCxnSpPr/>
          <p:nvPr/>
        </p:nvCxnSpPr>
        <p:spPr>
          <a:xfrm flipH="1">
            <a:off x="3838576" y="1773554"/>
            <a:ext cx="29955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/>
          <p:cNvSpPr/>
          <p:nvPr/>
        </p:nvSpPr>
        <p:spPr>
          <a:xfrm>
            <a:off x="6044217" y="3334061"/>
            <a:ext cx="884167" cy="466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PLC</a:t>
            </a:r>
          </a:p>
        </p:txBody>
      </p:sp>
      <p:cxnSp>
        <p:nvCxnSpPr>
          <p:cNvPr id="52" name="直線コネクタ 51"/>
          <p:cNvCxnSpPr/>
          <p:nvPr/>
        </p:nvCxnSpPr>
        <p:spPr>
          <a:xfrm>
            <a:off x="6834126" y="1773554"/>
            <a:ext cx="0" cy="1560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/>
          <p:cNvSpPr/>
          <p:nvPr/>
        </p:nvSpPr>
        <p:spPr>
          <a:xfrm>
            <a:off x="5891687" y="2001644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PLC82-2-11</a:t>
            </a:r>
            <a:endParaRPr kumimoji="1" lang="ja-JP" altLang="en-US" sz="800" dirty="0"/>
          </a:p>
        </p:txBody>
      </p:sp>
      <p:sp>
        <p:nvSpPr>
          <p:cNvPr id="62" name="正方形/長方形 61"/>
          <p:cNvSpPr/>
          <p:nvPr/>
        </p:nvSpPr>
        <p:spPr>
          <a:xfrm>
            <a:off x="7363236" y="1943100"/>
            <a:ext cx="1245047" cy="3200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7543675" y="3334061"/>
            <a:ext cx="884167" cy="466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PLC</a:t>
            </a:r>
          </a:p>
        </p:txBody>
      </p:sp>
      <p:sp>
        <p:nvSpPr>
          <p:cNvPr id="64" name="正方形/長方形 63"/>
          <p:cNvSpPr/>
          <p:nvPr/>
        </p:nvSpPr>
        <p:spPr>
          <a:xfrm>
            <a:off x="7391145" y="2001644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PLC82-2-12</a:t>
            </a:r>
            <a:endParaRPr kumimoji="1" lang="ja-JP" altLang="en-US" sz="800" dirty="0"/>
          </a:p>
        </p:txBody>
      </p:sp>
      <p:cxnSp>
        <p:nvCxnSpPr>
          <p:cNvPr id="66" name="直線コネクタ 65"/>
          <p:cNvCxnSpPr/>
          <p:nvPr/>
        </p:nvCxnSpPr>
        <p:spPr>
          <a:xfrm flipH="1" flipV="1">
            <a:off x="3397072" y="1616478"/>
            <a:ext cx="4934737" cy="6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>
            <a:off x="8326426" y="1619676"/>
            <a:ext cx="15826" cy="1714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/>
          <p:cNvSpPr/>
          <p:nvPr/>
        </p:nvSpPr>
        <p:spPr>
          <a:xfrm>
            <a:off x="888409" y="1972372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PLC82-2</a:t>
            </a:r>
            <a:endParaRPr kumimoji="1" lang="ja-JP" altLang="en-US" sz="800" dirty="0"/>
          </a:p>
        </p:txBody>
      </p:sp>
      <p:sp>
        <p:nvSpPr>
          <p:cNvPr id="72" name="正方形/長方形 71"/>
          <p:cNvSpPr/>
          <p:nvPr/>
        </p:nvSpPr>
        <p:spPr>
          <a:xfrm>
            <a:off x="8836069" y="1943100"/>
            <a:ext cx="1245047" cy="3200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9016508" y="3334061"/>
            <a:ext cx="884167" cy="466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PLC</a:t>
            </a:r>
          </a:p>
        </p:txBody>
      </p:sp>
      <p:sp>
        <p:nvSpPr>
          <p:cNvPr id="74" name="正方形/長方形 73"/>
          <p:cNvSpPr/>
          <p:nvPr/>
        </p:nvSpPr>
        <p:spPr>
          <a:xfrm>
            <a:off x="8863978" y="2001644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PLC82-2-13</a:t>
            </a:r>
            <a:endParaRPr kumimoji="1" lang="ja-JP" altLang="en-US" sz="800" dirty="0"/>
          </a:p>
        </p:txBody>
      </p:sp>
      <p:cxnSp>
        <p:nvCxnSpPr>
          <p:cNvPr id="77" name="直線コネクタ 76"/>
          <p:cNvCxnSpPr/>
          <p:nvPr/>
        </p:nvCxnSpPr>
        <p:spPr>
          <a:xfrm flipH="1" flipV="1">
            <a:off x="2953598" y="1393933"/>
            <a:ext cx="6817419" cy="2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9759686" y="1393933"/>
            <a:ext cx="11331" cy="1940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/>
          <p:cNvSpPr/>
          <p:nvPr/>
        </p:nvSpPr>
        <p:spPr>
          <a:xfrm>
            <a:off x="10381259" y="1943100"/>
            <a:ext cx="1349828" cy="143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10499972" y="1986181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PLC82-2-14</a:t>
            </a:r>
            <a:endParaRPr kumimoji="1" lang="ja-JP" altLang="en-US" sz="800" dirty="0"/>
          </a:p>
        </p:txBody>
      </p:sp>
      <p:cxnSp>
        <p:nvCxnSpPr>
          <p:cNvPr id="86" name="直線コネクタ 85"/>
          <p:cNvCxnSpPr/>
          <p:nvPr/>
        </p:nvCxnSpPr>
        <p:spPr>
          <a:xfrm flipH="1" flipV="1">
            <a:off x="2097476" y="1221063"/>
            <a:ext cx="9385447" cy="167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11481977" y="1237861"/>
            <a:ext cx="16573" cy="1365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/>
          <p:cNvSpPr/>
          <p:nvPr/>
        </p:nvSpPr>
        <p:spPr>
          <a:xfrm>
            <a:off x="10691252" y="2603003"/>
            <a:ext cx="884167" cy="4667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PLC</a:t>
            </a:r>
          </a:p>
        </p:txBody>
      </p:sp>
      <p:sp>
        <p:nvSpPr>
          <p:cNvPr id="93" name="正方形/長方形 92"/>
          <p:cNvSpPr/>
          <p:nvPr/>
        </p:nvSpPr>
        <p:spPr>
          <a:xfrm>
            <a:off x="1130789" y="4871325"/>
            <a:ext cx="1349828" cy="14380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1249502" y="4914406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PLC82-2-14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86944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652362" y="1002392"/>
            <a:ext cx="1480457" cy="551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LST83</a:t>
            </a:r>
            <a:endParaRPr kumimoji="1" lang="ja-JP" altLang="en-US" dirty="0"/>
          </a:p>
        </p:txBody>
      </p:sp>
      <p:sp>
        <p:nvSpPr>
          <p:cNvPr id="3" name="右大かっこ 2"/>
          <p:cNvSpPr/>
          <p:nvPr/>
        </p:nvSpPr>
        <p:spPr>
          <a:xfrm>
            <a:off x="2392590" y="1553935"/>
            <a:ext cx="314325" cy="914400"/>
          </a:xfrm>
          <a:prstGeom prst="rightBracket">
            <a:avLst>
              <a:gd name="adj" fmla="val 477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大かっこ 3"/>
          <p:cNvSpPr/>
          <p:nvPr/>
        </p:nvSpPr>
        <p:spPr>
          <a:xfrm rot="16200000">
            <a:off x="2235428" y="2168297"/>
            <a:ext cx="314325" cy="914400"/>
          </a:xfrm>
          <a:prstGeom prst="rightBracket">
            <a:avLst>
              <a:gd name="adj" fmla="val 4772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502342" y="2782660"/>
            <a:ext cx="866095" cy="40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</a:t>
            </a:r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2416743" y="4219575"/>
            <a:ext cx="866095" cy="408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PL</a:t>
            </a:r>
            <a:r>
              <a:rPr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8" name="直線コネクタ 7"/>
          <p:cNvCxnSpPr>
            <a:stCxn id="4" idx="1"/>
            <a:endCxn id="6" idx="0"/>
          </p:cNvCxnSpPr>
          <p:nvPr/>
        </p:nvCxnSpPr>
        <p:spPr>
          <a:xfrm>
            <a:off x="2849791" y="2782660"/>
            <a:ext cx="0" cy="14369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1828800" y="3461657"/>
            <a:ext cx="1750423" cy="139772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060177" y="326572"/>
            <a:ext cx="2519046" cy="303058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1173389" y="492008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PLC83</a:t>
            </a:r>
            <a:endParaRPr kumimoji="1" lang="ja-JP" altLang="en-US" sz="800" dirty="0"/>
          </a:p>
        </p:txBody>
      </p:sp>
      <p:sp>
        <p:nvSpPr>
          <p:cNvPr id="16" name="正方形/長方形 15"/>
          <p:cNvSpPr/>
          <p:nvPr/>
        </p:nvSpPr>
        <p:spPr>
          <a:xfrm>
            <a:off x="1935389" y="3508931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PLC83A-6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1247350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486817" y="2632187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LST84</a:t>
            </a:r>
            <a:endParaRPr kumimoji="1" lang="ja-JP" altLang="en-US" dirty="0"/>
          </a:p>
        </p:txBody>
      </p:sp>
      <p:grpSp>
        <p:nvGrpSpPr>
          <p:cNvPr id="3" name="グループ化 2"/>
          <p:cNvGrpSpPr/>
          <p:nvPr/>
        </p:nvGrpSpPr>
        <p:grpSpPr>
          <a:xfrm>
            <a:off x="6178403" y="2142184"/>
            <a:ext cx="4330720" cy="235305"/>
            <a:chOff x="228477" y="4470494"/>
            <a:chExt cx="1859861" cy="120660"/>
          </a:xfrm>
        </p:grpSpPr>
        <p:sp>
          <p:nvSpPr>
            <p:cNvPr id="4" name="正方形/長方形 3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6" name="直線コネクタ 5"/>
            <p:cNvCxnSpPr>
              <a:stCxn id="4" idx="3"/>
              <a:endCxn id="38" idx="1"/>
            </p:cNvCxnSpPr>
            <p:nvPr/>
          </p:nvCxnSpPr>
          <p:spPr>
            <a:xfrm>
              <a:off x="349137" y="4530824"/>
              <a:ext cx="16185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正方形/長方形 37"/>
            <p:cNvSpPr/>
            <p:nvPr/>
          </p:nvSpPr>
          <p:spPr>
            <a:xfrm>
              <a:off x="1967678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sp>
        <p:nvSpPr>
          <p:cNvPr id="7" name="正方形/長方形 6"/>
          <p:cNvSpPr/>
          <p:nvPr/>
        </p:nvSpPr>
        <p:spPr>
          <a:xfrm>
            <a:off x="3333354" y="2632186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G/</a:t>
            </a:r>
            <a:r>
              <a:rPr lang="en-US" altLang="ja-JP" dirty="0"/>
              <a:t>W</a:t>
            </a:r>
            <a:endParaRPr kumimoji="1" lang="ja-JP" altLang="en-US" dirty="0"/>
          </a:p>
        </p:txBody>
      </p:sp>
      <p:grpSp>
        <p:nvGrpSpPr>
          <p:cNvPr id="8" name="グループ化 7"/>
          <p:cNvGrpSpPr/>
          <p:nvPr/>
        </p:nvGrpSpPr>
        <p:grpSpPr>
          <a:xfrm>
            <a:off x="874792" y="4039614"/>
            <a:ext cx="6910671" cy="235300"/>
            <a:chOff x="228477" y="4470494"/>
            <a:chExt cx="3990322" cy="122300"/>
          </a:xfrm>
        </p:grpSpPr>
        <p:sp>
          <p:nvSpPr>
            <p:cNvPr id="9" name="正方形/長方形 8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098139" y="447213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11" name="直線コネクタ 10"/>
            <p:cNvCxnSpPr>
              <a:stCxn id="9" idx="3"/>
              <a:endCxn id="10" idx="1"/>
            </p:cNvCxnSpPr>
            <p:nvPr/>
          </p:nvCxnSpPr>
          <p:spPr>
            <a:xfrm>
              <a:off x="349137" y="4530824"/>
              <a:ext cx="3749002" cy="1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正方形/長方形 11"/>
          <p:cNvSpPr/>
          <p:nvPr/>
        </p:nvSpPr>
        <p:spPr>
          <a:xfrm>
            <a:off x="1251686" y="5107577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MC1</a:t>
            </a:r>
            <a:endParaRPr kumimoji="1"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8426634" y="3236291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MC6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4026070" y="5107573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MC3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234056" y="3236292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MC5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5413262" y="5107572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MC4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2638878" y="5107569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MC2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stCxn id="16" idx="0"/>
          </p:cNvCxnSpPr>
          <p:nvPr/>
        </p:nvCxnSpPr>
        <p:spPr>
          <a:xfrm flipV="1">
            <a:off x="5890056" y="4157265"/>
            <a:ext cx="0" cy="95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3115672" y="4157262"/>
            <a:ext cx="0" cy="95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flipV="1">
            <a:off x="1728480" y="4157265"/>
            <a:ext cx="0" cy="95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/>
        </p:nvCxnSpPr>
        <p:spPr>
          <a:xfrm flipV="1">
            <a:off x="1963611" y="3206955"/>
            <a:ext cx="0" cy="95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 flipV="1">
            <a:off x="3810148" y="3206951"/>
            <a:ext cx="0" cy="95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/>
        </p:nvCxnSpPr>
        <p:spPr>
          <a:xfrm flipV="1">
            <a:off x="4524783" y="4157261"/>
            <a:ext cx="0" cy="9503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flipH="1" flipV="1">
            <a:off x="6740321" y="2259836"/>
            <a:ext cx="3675" cy="1897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15" idx="0"/>
          </p:cNvCxnSpPr>
          <p:nvPr/>
        </p:nvCxnSpPr>
        <p:spPr>
          <a:xfrm flipH="1" flipV="1">
            <a:off x="7692225" y="2259836"/>
            <a:ext cx="18625" cy="97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/>
        </p:nvCxnSpPr>
        <p:spPr>
          <a:xfrm flipH="1" flipV="1">
            <a:off x="8894116" y="2248422"/>
            <a:ext cx="18625" cy="9764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 flipH="1" flipV="1">
            <a:off x="8308870" y="1211580"/>
            <a:ext cx="18625" cy="10482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 flipH="1" flipV="1">
            <a:off x="9479362" y="1211580"/>
            <a:ext cx="31399" cy="10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/>
          <p:cNvCxnSpPr/>
          <p:nvPr/>
        </p:nvCxnSpPr>
        <p:spPr>
          <a:xfrm flipV="1">
            <a:off x="7197710" y="1211580"/>
            <a:ext cx="0" cy="10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6848896" y="944263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CP-D11</a:t>
            </a:r>
            <a:endParaRPr kumimoji="1" lang="ja-JP" altLang="en-US" sz="11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960056" y="938554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CP-D12</a:t>
            </a:r>
            <a:endParaRPr kumimoji="1" lang="ja-JP" altLang="en-US" sz="11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130548" y="949970"/>
            <a:ext cx="6976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smtClean="0"/>
              <a:t>CP-D13</a:t>
            </a:r>
            <a:endParaRPr kumimoji="1" lang="ja-JP" altLang="en-US" sz="1100" dirty="0"/>
          </a:p>
        </p:txBody>
      </p:sp>
      <p:sp>
        <p:nvSpPr>
          <p:cNvPr id="48" name="正方形/長方形 47"/>
          <p:cNvSpPr/>
          <p:nvPr/>
        </p:nvSpPr>
        <p:spPr>
          <a:xfrm>
            <a:off x="306741" y="626892"/>
            <a:ext cx="10811201" cy="545459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98275" y="763937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PLC84</a:t>
            </a:r>
            <a:endParaRPr kumimoji="1" lang="ja-JP" altLang="en-US" sz="800" dirty="0"/>
          </a:p>
        </p:txBody>
      </p:sp>
      <p:cxnSp>
        <p:nvCxnSpPr>
          <p:cNvPr id="50" name="直線コネクタ 49"/>
          <p:cNvCxnSpPr/>
          <p:nvPr/>
        </p:nvCxnSpPr>
        <p:spPr>
          <a:xfrm flipV="1">
            <a:off x="7960056" y="3811056"/>
            <a:ext cx="0" cy="10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/>
          <p:nvPr/>
        </p:nvCxnSpPr>
        <p:spPr>
          <a:xfrm flipV="1">
            <a:off x="8935297" y="3811056"/>
            <a:ext cx="0" cy="10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/>
          <p:nvPr/>
        </p:nvCxnSpPr>
        <p:spPr>
          <a:xfrm flipV="1">
            <a:off x="4524783" y="5682334"/>
            <a:ext cx="0" cy="10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1728480" y="5682334"/>
            <a:ext cx="0" cy="10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3115672" y="5682334"/>
            <a:ext cx="0" cy="10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/>
          <p:nvPr/>
        </p:nvCxnSpPr>
        <p:spPr>
          <a:xfrm flipV="1">
            <a:off x="5890056" y="5682334"/>
            <a:ext cx="0" cy="10596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351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1888527" y="2619083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LST86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888527" y="3879707"/>
            <a:ext cx="953588" cy="57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G/</a:t>
            </a:r>
            <a:r>
              <a:rPr lang="en-US" altLang="ja-JP" dirty="0"/>
              <a:t>W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598275" y="763937"/>
            <a:ext cx="76200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 smtClean="0"/>
              <a:t>PLC8</a:t>
            </a:r>
            <a:r>
              <a:rPr lang="en-US" altLang="ja-JP" sz="800" dirty="0"/>
              <a:t>6</a:t>
            </a:r>
            <a:endParaRPr kumimoji="1" lang="ja-JP" altLang="en-US" sz="800" dirty="0"/>
          </a:p>
        </p:txBody>
      </p:sp>
      <p:grpSp>
        <p:nvGrpSpPr>
          <p:cNvPr id="5" name="グループ化 4"/>
          <p:cNvGrpSpPr/>
          <p:nvPr/>
        </p:nvGrpSpPr>
        <p:grpSpPr>
          <a:xfrm>
            <a:off x="1486817" y="1802550"/>
            <a:ext cx="2710597" cy="222193"/>
            <a:chOff x="228477" y="4470494"/>
            <a:chExt cx="1859861" cy="120660"/>
          </a:xfrm>
        </p:grpSpPr>
        <p:sp>
          <p:nvSpPr>
            <p:cNvPr id="6" name="正方形/長方形 5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7" name="直線コネクタ 6"/>
            <p:cNvCxnSpPr>
              <a:stCxn id="6" idx="3"/>
              <a:endCxn id="8" idx="1"/>
            </p:cNvCxnSpPr>
            <p:nvPr/>
          </p:nvCxnSpPr>
          <p:spPr>
            <a:xfrm>
              <a:off x="349137" y="4530824"/>
              <a:ext cx="16185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1967678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</p:grpSp>
      <p:cxnSp>
        <p:nvCxnSpPr>
          <p:cNvPr id="9" name="直線コネクタ 8"/>
          <p:cNvCxnSpPr>
            <a:stCxn id="2" idx="0"/>
          </p:cNvCxnSpPr>
          <p:nvPr/>
        </p:nvCxnSpPr>
        <p:spPr>
          <a:xfrm flipV="1">
            <a:off x="2365321" y="1913646"/>
            <a:ext cx="1" cy="70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/>
          <p:cNvCxnSpPr/>
          <p:nvPr/>
        </p:nvCxnSpPr>
        <p:spPr>
          <a:xfrm flipV="1">
            <a:off x="2392391" y="3193846"/>
            <a:ext cx="1" cy="70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V="1">
            <a:off x="3320797" y="1208209"/>
            <a:ext cx="1" cy="70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3087400" y="916648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100" dirty="0"/>
              <a:t>社内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74401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66651" y="744582"/>
            <a:ext cx="3618412" cy="2468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ソウハイゲンスイ</a:t>
            </a:r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4585063" y="744582"/>
            <a:ext cx="3618412" cy="2468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ホウリュウスイ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966651" y="3213462"/>
            <a:ext cx="3618412" cy="24688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サン＋アルカリ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4585063" y="3213462"/>
            <a:ext cx="1860187" cy="1227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ヤクヒンヤード</a:t>
            </a:r>
            <a:r>
              <a:rPr kumimoji="1" lang="en-US" altLang="ja-JP" sz="1600" dirty="0" smtClean="0"/>
              <a:t>1</a:t>
            </a:r>
            <a:endParaRPr kumimoji="1" lang="ja-JP" altLang="en-US" sz="1600" dirty="0"/>
          </a:p>
        </p:txBody>
      </p:sp>
      <p:sp>
        <p:nvSpPr>
          <p:cNvPr id="8" name="正方形/長方形 7"/>
          <p:cNvSpPr/>
          <p:nvPr/>
        </p:nvSpPr>
        <p:spPr>
          <a:xfrm>
            <a:off x="6445250" y="3213462"/>
            <a:ext cx="1758225" cy="12279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/>
              <a:t>フッサンゲンスイ</a:t>
            </a:r>
            <a:endParaRPr kumimoji="1" lang="ja-JP" altLang="en-US" sz="1400" dirty="0"/>
          </a:p>
        </p:txBody>
      </p:sp>
      <p:sp>
        <p:nvSpPr>
          <p:cNvPr id="9" name="正方形/長方形 8"/>
          <p:cNvSpPr/>
          <p:nvPr/>
        </p:nvSpPr>
        <p:spPr>
          <a:xfrm>
            <a:off x="4585063" y="4441371"/>
            <a:ext cx="1860187" cy="1240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 smtClean="0"/>
              <a:t>ヤクヒンヤード</a:t>
            </a:r>
            <a:r>
              <a:rPr kumimoji="1" lang="en-US" altLang="ja-JP" sz="1600" dirty="0" smtClean="0"/>
              <a:t>2</a:t>
            </a:r>
            <a:endParaRPr kumimoji="1" lang="ja-JP" altLang="en-US" sz="1600" dirty="0"/>
          </a:p>
        </p:txBody>
      </p:sp>
      <p:sp>
        <p:nvSpPr>
          <p:cNvPr id="10" name="正方形/長方形 9"/>
          <p:cNvSpPr/>
          <p:nvPr/>
        </p:nvSpPr>
        <p:spPr>
          <a:xfrm>
            <a:off x="6445250" y="4441371"/>
            <a:ext cx="1758225" cy="12409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ポカヨケ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264900" y="278162"/>
            <a:ext cx="1011450" cy="3054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/>
              <a:t>カメラモニター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68594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496895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LST01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55973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LST02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15051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LST03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74129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LST04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3207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LST50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92285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LST51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51363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LST52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10441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LST71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9519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LST72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28597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LST81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87675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LST82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846753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LST83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605831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LST84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364909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LST85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123981" y="32713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LST86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09862" y="26924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842229" y="26924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5" name="直線コネクタ 24"/>
          <p:cNvCxnSpPr>
            <a:stCxn id="22" idx="3"/>
            <a:endCxn id="23" idx="1"/>
          </p:cNvCxnSpPr>
          <p:nvPr/>
        </p:nvCxnSpPr>
        <p:spPr>
          <a:xfrm>
            <a:off x="330522" y="2752824"/>
            <a:ext cx="11511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グループ化 137"/>
          <p:cNvGrpSpPr/>
          <p:nvPr/>
        </p:nvGrpSpPr>
        <p:grpSpPr>
          <a:xfrm>
            <a:off x="5342605" y="1298369"/>
            <a:ext cx="873594" cy="949527"/>
            <a:chOff x="899555" y="1170989"/>
            <a:chExt cx="873594" cy="949527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8" name="テキスト ボックス 27"/>
            <p:cNvSpPr txBox="1"/>
            <p:nvPr/>
          </p:nvSpPr>
          <p:spPr>
            <a:xfrm>
              <a:off x="899555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SLV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68" name="グループ化 67"/>
          <p:cNvGrpSpPr/>
          <p:nvPr/>
        </p:nvGrpSpPr>
        <p:grpSpPr>
          <a:xfrm>
            <a:off x="6421162" y="1382430"/>
            <a:ext cx="873594" cy="876831"/>
            <a:chOff x="2206201" y="1170989"/>
            <a:chExt cx="873594" cy="87683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29" name="テキスト ボックス 28"/>
            <p:cNvSpPr txBox="1"/>
            <p:nvPr/>
          </p:nvSpPr>
          <p:spPr>
            <a:xfrm>
              <a:off x="2206201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CLI01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69" name="グループ化 68"/>
          <p:cNvGrpSpPr/>
          <p:nvPr/>
        </p:nvGrpSpPr>
        <p:grpSpPr>
          <a:xfrm>
            <a:off x="7014717" y="1382430"/>
            <a:ext cx="873594" cy="876831"/>
            <a:chOff x="2206201" y="1170989"/>
            <a:chExt cx="873594" cy="876831"/>
          </a:xfrm>
        </p:grpSpPr>
        <p:pic>
          <p:nvPicPr>
            <p:cNvPr id="70" name="図 6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71" name="テキスト ボックス 70"/>
            <p:cNvSpPr txBox="1"/>
            <p:nvPr/>
          </p:nvSpPr>
          <p:spPr>
            <a:xfrm>
              <a:off x="2206201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CLI02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72" name="グループ化 71"/>
          <p:cNvGrpSpPr/>
          <p:nvPr/>
        </p:nvGrpSpPr>
        <p:grpSpPr>
          <a:xfrm>
            <a:off x="7608272" y="1382430"/>
            <a:ext cx="873594" cy="876831"/>
            <a:chOff x="2206201" y="1170989"/>
            <a:chExt cx="873594" cy="876831"/>
          </a:xfrm>
        </p:grpSpPr>
        <p:pic>
          <p:nvPicPr>
            <p:cNvPr id="73" name="図 7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74" name="テキスト ボックス 73"/>
            <p:cNvSpPr txBox="1"/>
            <p:nvPr/>
          </p:nvSpPr>
          <p:spPr>
            <a:xfrm>
              <a:off x="2206201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CLI03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139" name="グループ化 138"/>
          <p:cNvGrpSpPr/>
          <p:nvPr/>
        </p:nvGrpSpPr>
        <p:grpSpPr>
          <a:xfrm>
            <a:off x="5342605" y="188580"/>
            <a:ext cx="873594" cy="949527"/>
            <a:chOff x="899555" y="1170989"/>
            <a:chExt cx="873594" cy="949527"/>
          </a:xfrm>
        </p:grpSpPr>
        <p:pic>
          <p:nvPicPr>
            <p:cNvPr id="140" name="図 13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141" name="テキスト ボックス 140"/>
            <p:cNvSpPr txBox="1"/>
            <p:nvPr/>
          </p:nvSpPr>
          <p:spPr>
            <a:xfrm>
              <a:off x="899555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kanban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114" name="グループ化 113"/>
          <p:cNvGrpSpPr/>
          <p:nvPr/>
        </p:nvGrpSpPr>
        <p:grpSpPr>
          <a:xfrm>
            <a:off x="4502779" y="1298369"/>
            <a:ext cx="873594" cy="949527"/>
            <a:chOff x="899555" y="1170989"/>
            <a:chExt cx="873594" cy="949527"/>
          </a:xfrm>
        </p:grpSpPr>
        <p:pic>
          <p:nvPicPr>
            <p:cNvPr id="115" name="図 1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116" name="テキスト ボックス 115"/>
            <p:cNvSpPr txBox="1"/>
            <p:nvPr/>
          </p:nvSpPr>
          <p:spPr>
            <a:xfrm>
              <a:off x="899555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MST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117" name="グループ化 116"/>
          <p:cNvGrpSpPr/>
          <p:nvPr/>
        </p:nvGrpSpPr>
        <p:grpSpPr>
          <a:xfrm>
            <a:off x="4647843" y="188580"/>
            <a:ext cx="873594" cy="949527"/>
            <a:chOff x="899555" y="1170989"/>
            <a:chExt cx="873594" cy="949527"/>
          </a:xfrm>
        </p:grpSpPr>
        <p:pic>
          <p:nvPicPr>
            <p:cNvPr id="118" name="図 1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119" name="テキスト ボックス 118"/>
            <p:cNvSpPr txBox="1"/>
            <p:nvPr/>
          </p:nvSpPr>
          <p:spPr>
            <a:xfrm>
              <a:off x="899555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Web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" name="グループ化 2"/>
          <p:cNvGrpSpPr/>
          <p:nvPr/>
        </p:nvGrpSpPr>
        <p:grpSpPr>
          <a:xfrm>
            <a:off x="6079675" y="261276"/>
            <a:ext cx="873594" cy="832834"/>
            <a:chOff x="7411498" y="218744"/>
            <a:chExt cx="873594" cy="832834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4750" y="619560"/>
              <a:ext cx="432926" cy="432018"/>
            </a:xfrm>
            <a:prstGeom prst="rect">
              <a:avLst/>
            </a:prstGeom>
          </p:spPr>
        </p:pic>
        <p:sp>
          <p:nvSpPr>
            <p:cNvPr id="120" name="テキスト ボックス 119"/>
            <p:cNvSpPr txBox="1"/>
            <p:nvPr/>
          </p:nvSpPr>
          <p:spPr>
            <a:xfrm>
              <a:off x="7411498" y="218744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NAS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121" name="グループ化 120"/>
          <p:cNvGrpSpPr/>
          <p:nvPr/>
        </p:nvGrpSpPr>
        <p:grpSpPr>
          <a:xfrm>
            <a:off x="3209272" y="1407413"/>
            <a:ext cx="873594" cy="876831"/>
            <a:chOff x="2206201" y="1170989"/>
            <a:chExt cx="873594" cy="876831"/>
          </a:xfrm>
        </p:grpSpPr>
        <p:pic>
          <p:nvPicPr>
            <p:cNvPr id="122" name="図 1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123" name="テキスト ボックス 122"/>
            <p:cNvSpPr txBox="1"/>
            <p:nvPr/>
          </p:nvSpPr>
          <p:spPr>
            <a:xfrm>
              <a:off x="2206201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ENG</a:t>
              </a:r>
              <a:endPara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sp>
        <p:nvSpPr>
          <p:cNvPr id="124" name="正方形/長方形 123"/>
          <p:cNvSpPr/>
          <p:nvPr/>
        </p:nvSpPr>
        <p:spPr>
          <a:xfrm>
            <a:off x="203161" y="1206622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5" name="正方形/長方形 124"/>
          <p:cNvSpPr/>
          <p:nvPr/>
        </p:nvSpPr>
        <p:spPr>
          <a:xfrm>
            <a:off x="11835528" y="1206622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126" name="直線コネクタ 125"/>
          <p:cNvCxnSpPr>
            <a:stCxn id="124" idx="3"/>
            <a:endCxn id="125" idx="1"/>
          </p:cNvCxnSpPr>
          <p:nvPr/>
        </p:nvCxnSpPr>
        <p:spPr>
          <a:xfrm>
            <a:off x="323821" y="1266952"/>
            <a:ext cx="11511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/>
          <p:cNvSpPr txBox="1"/>
          <p:nvPr/>
        </p:nvSpPr>
        <p:spPr>
          <a:xfrm>
            <a:off x="496894" y="4999793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105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0" name="グループ化 29"/>
          <p:cNvGrpSpPr/>
          <p:nvPr/>
        </p:nvGrpSpPr>
        <p:grpSpPr>
          <a:xfrm>
            <a:off x="397501" y="4322417"/>
            <a:ext cx="781183" cy="120660"/>
            <a:chOff x="228477" y="4470494"/>
            <a:chExt cx="781183" cy="120660"/>
          </a:xfrm>
        </p:grpSpPr>
        <p:sp>
          <p:nvSpPr>
            <p:cNvPr id="129" name="正方形/長方形 128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130" name="正方形/長方形 129"/>
            <p:cNvSpPr/>
            <p:nvPr/>
          </p:nvSpPr>
          <p:spPr>
            <a:xfrm>
              <a:off x="88900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131" name="直線コネクタ 130"/>
            <p:cNvCxnSpPr>
              <a:stCxn id="129" idx="3"/>
              <a:endCxn id="130" idx="1"/>
            </p:cNvCxnSpPr>
            <p:nvPr/>
          </p:nvCxnSpPr>
          <p:spPr>
            <a:xfrm>
              <a:off x="349137" y="4530824"/>
              <a:ext cx="53986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2" name="直線コネクタ 131"/>
          <p:cNvCxnSpPr>
            <a:stCxn id="7" idx="2"/>
            <a:endCxn id="127" idx="0"/>
          </p:cNvCxnSpPr>
          <p:nvPr/>
        </p:nvCxnSpPr>
        <p:spPr>
          <a:xfrm flipH="1">
            <a:off x="788092" y="3599491"/>
            <a:ext cx="1" cy="1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6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/>
          </p:nvPr>
        </p:nvGraphicFramePr>
        <p:xfrm>
          <a:off x="510852" y="323625"/>
          <a:ext cx="11384580" cy="6527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698">
                  <a:extLst>
                    <a:ext uri="{9D8B030D-6E8A-4147-A177-3AD203B41FA5}">
                      <a16:colId xmlns:a16="http://schemas.microsoft.com/office/drawing/2014/main" val="3651780965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141061876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1807012327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388609346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1185456380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2409428116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2522034355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2914580977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3859082308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889614386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2184248158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3808887960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255250580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338768031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1692214547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233651207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3103578418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3675565424"/>
                    </a:ext>
                  </a:extLst>
                </a:gridCol>
                <a:gridCol w="527049">
                  <a:extLst>
                    <a:ext uri="{9D8B030D-6E8A-4147-A177-3AD203B41FA5}">
                      <a16:colId xmlns:a16="http://schemas.microsoft.com/office/drawing/2014/main" val="3527910356"/>
                    </a:ext>
                  </a:extLst>
                </a:gridCol>
              </a:tblGrid>
              <a:tr h="25131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項目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年度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21</a:t>
                      </a:r>
                      <a:r>
                        <a:rPr kumimoji="1" lang="ja-JP" altLang="en-US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年度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67363"/>
                  </a:ext>
                </a:extLst>
              </a:tr>
              <a:tr h="251311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6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8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9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890073"/>
                  </a:ext>
                </a:extLst>
              </a:tr>
              <a:tr h="228472">
                <a:tc gridSpan="19"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arenBoth"/>
                        <a:tabLst/>
                        <a:defRPr/>
                      </a:pPr>
                      <a:r>
                        <a:rPr kumimoji="1" lang="ja-JP" altLang="en-US" sz="900" b="1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生産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NW</a:t>
                      </a:r>
                      <a:r>
                        <a:rPr kumimoji="1" lang="ja-JP" altLang="en-US" sz="900" b="1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分離</a:t>
                      </a:r>
                      <a:r>
                        <a:rPr kumimoji="1" lang="en-US" altLang="ja-JP" sz="900" b="1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FW</a:t>
                      </a:r>
                      <a:r>
                        <a:rPr kumimoji="1" lang="ja-JP" altLang="en-US" sz="900" b="1" baseline="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設置工事（情報システム部）</a:t>
                      </a:r>
                      <a:endParaRPr kumimoji="1" lang="en-US" altLang="ja-JP" sz="900" b="1" baseline="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18122"/>
                  </a:ext>
                </a:extLst>
              </a:tr>
              <a:tr h="365506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発注～機器手配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発注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6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機器手配</a:t>
                      </a:r>
                      <a:endParaRPr kumimoji="1" lang="en-US" altLang="ja-JP" sz="6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431402"/>
                  </a:ext>
                </a:extLst>
              </a:tr>
              <a:tr h="258924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設計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783745"/>
                  </a:ext>
                </a:extLst>
              </a:tr>
              <a:tr h="365506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工事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着工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完成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5652"/>
                  </a:ext>
                </a:extLst>
              </a:tr>
              <a:tr h="228472">
                <a:tc gridSpan="19"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(2)</a:t>
                      </a:r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</a:t>
                      </a:r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IDMZ</a:t>
                      </a:r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サーバ設置工事（情報システム部）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738186"/>
                  </a:ext>
                </a:extLst>
              </a:tr>
              <a:tr h="365506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発注～機器手配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発注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6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機器手配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287298"/>
                  </a:ext>
                </a:extLst>
              </a:tr>
              <a:tr h="228472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設計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969301"/>
                  </a:ext>
                </a:extLst>
              </a:tr>
              <a:tr h="365506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工事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着工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完成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115774"/>
                  </a:ext>
                </a:extLst>
              </a:tr>
              <a:tr h="228472">
                <a:tc gridSpan="19">
                  <a:txBody>
                    <a:bodyPr/>
                    <a:lstStyle/>
                    <a:p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(3)</a:t>
                      </a:r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生産</a:t>
                      </a:r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NW</a:t>
                      </a:r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敷設工事（情報システム部、広瀬製造部）</a:t>
                      </a:r>
                      <a:endParaRPr kumimoji="1" lang="en-US" altLang="ja-JP" sz="900" b="1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7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7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kumimoji="1" lang="en-US" altLang="ja-JP" sz="6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6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sz="8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793109"/>
                  </a:ext>
                </a:extLst>
              </a:tr>
              <a:tr h="487313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見積取得</a:t>
                      </a:r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~</a:t>
                      </a:r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決裁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現説</a:t>
                      </a:r>
                      <a:endParaRPr kumimoji="1" lang="ja-JP" altLang="en-US" sz="7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en-US" altLang="ja-JP" sz="6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 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見積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取得</a:t>
                      </a:r>
                      <a:endParaRPr kumimoji="1" lang="en-US" altLang="ja-JP" sz="7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364618"/>
                  </a:ext>
                </a:extLst>
              </a:tr>
              <a:tr h="3959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発注～機器手配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7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発注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6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2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ja-JP" altLang="en-US" sz="6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機器手配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339121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Ｄ棟、原動力棟工事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7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着工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lang="ja-JP" altLang="en-US" sz="7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完成</a:t>
                      </a:r>
                      <a:endParaRPr lang="ja-JP" altLang="en-US" sz="7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900864"/>
                  </a:ext>
                </a:extLst>
              </a:tr>
              <a:tr h="380731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</a:t>
                      </a:r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棟切替え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6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lang="ja-JP" altLang="en-US" sz="6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切替準備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7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切替</a:t>
                      </a:r>
                      <a:endParaRPr lang="en-US" altLang="ja-JP" sz="7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切替</a:t>
                      </a:r>
                      <a:endParaRPr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132337"/>
                  </a:ext>
                </a:extLst>
              </a:tr>
              <a:tr h="380731">
                <a:tc>
                  <a:txBody>
                    <a:bodyPr/>
                    <a:lstStyle/>
                    <a:p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ECU</a:t>
                      </a:r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棟工事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1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kumimoji="1" lang="en-US" altLang="ja-JP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kumimoji="1" lang="ja-JP" altLang="en-US" sz="8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着工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11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ja-JP" altLang="en-US" sz="8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完成</a:t>
                      </a: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234984"/>
                  </a:ext>
                </a:extLst>
              </a:tr>
              <a:tr h="3807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ECU</a:t>
                      </a:r>
                      <a:r>
                        <a:rPr kumimoji="1" lang="ja-JP" altLang="en-US" sz="900" dirty="0" smtClean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棟切替え</a:t>
                      </a:r>
                      <a:endParaRPr kumimoji="1" lang="en-US" altLang="ja-JP" sz="9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ja-JP" altLang="en-US" sz="11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r"/>
                      <a:r>
                        <a:rPr lang="ja-JP" altLang="en-US" sz="8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接続</a:t>
                      </a:r>
                      <a:endParaRPr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8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80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切替</a:t>
                      </a:r>
                      <a:endParaRPr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8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切替</a:t>
                      </a:r>
                      <a:endParaRPr lang="en-US" altLang="ja-JP" sz="8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100" dirty="0" smtClean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51486"/>
                  </a:ext>
                </a:extLst>
              </a:tr>
              <a:tr h="228472">
                <a:tc gridSpan="19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(4)</a:t>
                      </a:r>
                      <a:r>
                        <a:rPr kumimoji="1" lang="ja-JP" altLang="en-US" sz="9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ja-JP" sz="900" b="1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NW</a:t>
                      </a:r>
                      <a:r>
                        <a:rPr lang="ja-JP" altLang="en-US" sz="900" b="1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切替</a:t>
                      </a:r>
                      <a:r>
                        <a:rPr lang="en-US" altLang="ja-JP" sz="900" b="1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ja-JP" altLang="en-US" sz="900" b="1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端末移行</a:t>
                      </a:r>
                      <a:r>
                        <a:rPr lang="en-US" altLang="ja-JP" sz="900" b="1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ja-JP" altLang="en-US" sz="900" b="1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（広瀬製造部）</a:t>
                      </a:r>
                      <a:endParaRPr lang="en-US" altLang="ja-JP" sz="900" b="1" kern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altLang="ja-JP" sz="900" dirty="0" smtClean="0"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ja-JP" sz="900" dirty="0" smtClean="0"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altLang="ja-JP" sz="900" dirty="0" smtClean="0"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523" marR="91523" marT="45762" marB="4576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927458"/>
                  </a:ext>
                </a:extLst>
              </a:tr>
              <a:tr h="3655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D</a:t>
                      </a:r>
                      <a:r>
                        <a:rPr lang="ja-JP" altLang="en-US" sz="900" b="0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棟</a:t>
                      </a:r>
                      <a:endParaRPr lang="en-US" altLang="ja-JP" sz="900" b="0" kern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ja-JP" sz="900" dirty="0" smtClean="0"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7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切替</a:t>
                      </a:r>
                      <a:endParaRPr lang="en-US" altLang="ja-JP" sz="7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ja-JP" sz="900" dirty="0" smtClean="0"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8226524"/>
                  </a:ext>
                </a:extLst>
              </a:tr>
              <a:tr h="3976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ECU</a:t>
                      </a:r>
                      <a:r>
                        <a:rPr lang="ja-JP" altLang="en-US" sz="900" b="0" kern="0" dirty="0" smtClean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棟、原動力棟</a:t>
                      </a:r>
                      <a:endParaRPr lang="en-US" altLang="ja-JP" sz="900" b="0" kern="0" dirty="0" smtClean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ja-JP" sz="900" dirty="0" smtClean="0"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ja-JP" sz="9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1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★</a:t>
                      </a:r>
                      <a:endParaRPr lang="en-US" altLang="ja-JP" sz="11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l"/>
                      <a:r>
                        <a:rPr lang="ja-JP" altLang="en-US" sz="700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切替</a:t>
                      </a:r>
                      <a:endParaRPr lang="en-US" altLang="ja-JP" sz="700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9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91438" marR="9143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861875"/>
                  </a:ext>
                </a:extLst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241153" y="-8189"/>
            <a:ext cx="6699962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広瀬生産ネットワーク分離見直しスケジュール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193750" y="4059146"/>
            <a:ext cx="1838424" cy="584234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既存ネットワークを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FW</a:t>
            </a: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配下に接続変更</a:t>
            </a:r>
            <a:endParaRPr kumimoji="1" lang="en-US" altLang="ja-JP" sz="799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サーバの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IDMZ</a:t>
            </a: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切替</a:t>
            </a:r>
            <a:endParaRPr kumimoji="1" lang="en-US" altLang="ja-JP" sz="799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無線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LAN</a:t>
            </a: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切替含む</a:t>
            </a:r>
            <a:endParaRPr kumimoji="1" lang="en-US" altLang="ja-JP" sz="799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FW</a:t>
            </a: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ルールは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ANY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86665" y="4852467"/>
            <a:ext cx="813917" cy="215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コーポ</a:t>
            </a:r>
            <a:r>
              <a:rPr kumimoji="1" lang="en-US" altLang="ja-JP" sz="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PC</a:t>
            </a:r>
            <a:r>
              <a:rPr kumimoji="1" lang="ja-JP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切替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189075" y="5482610"/>
            <a:ext cx="1590862" cy="338241"/>
          </a:xfrm>
          <a:prstGeom prst="rect">
            <a:avLst/>
          </a:prstGeom>
          <a:solidFill>
            <a:schemeClr val="bg1"/>
          </a:solidFill>
          <a:ln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既存ネットワーク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(192.168.*.*)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を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FW</a:t>
            </a: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配下に接続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332301" y="4449927"/>
            <a:ext cx="922432" cy="230828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FW</a:t>
            </a: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ルール投入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531903" y="4982582"/>
            <a:ext cx="1099483" cy="461238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サーバの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IDMZ</a:t>
            </a: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切替</a:t>
            </a:r>
            <a:endParaRPr kumimoji="1" lang="en-US" altLang="ja-JP" sz="799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無線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LAN</a:t>
            </a: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切替含む</a:t>
            </a:r>
            <a:endParaRPr kumimoji="1" lang="en-US" altLang="ja-JP" sz="799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FW</a:t>
            </a: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ルールは</a:t>
            </a:r>
            <a:r>
              <a:rPr kumimoji="1" lang="en-US" altLang="ja-JP" sz="799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ANY</a:t>
            </a:r>
          </a:p>
        </p:txBody>
      </p:sp>
      <p:sp>
        <p:nvSpPr>
          <p:cNvPr id="11" name="右矢印 10"/>
          <p:cNvSpPr/>
          <p:nvPr/>
        </p:nvSpPr>
        <p:spPr>
          <a:xfrm>
            <a:off x="2661744" y="1109353"/>
            <a:ext cx="1068691" cy="133002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2" name="右矢印 11"/>
          <p:cNvSpPr/>
          <p:nvPr/>
        </p:nvSpPr>
        <p:spPr>
          <a:xfrm>
            <a:off x="3460809" y="1517717"/>
            <a:ext cx="885006" cy="139192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3" name="右矢印 12"/>
          <p:cNvSpPr/>
          <p:nvPr/>
        </p:nvSpPr>
        <p:spPr>
          <a:xfrm>
            <a:off x="3903312" y="1758879"/>
            <a:ext cx="388578" cy="139192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3277124" y="2307511"/>
            <a:ext cx="1392242" cy="147891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5" name="右矢印 14"/>
          <p:cNvSpPr/>
          <p:nvPr/>
        </p:nvSpPr>
        <p:spPr>
          <a:xfrm>
            <a:off x="5269179" y="2920933"/>
            <a:ext cx="1119444" cy="141547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6" name="右矢印 15"/>
          <p:cNvSpPr/>
          <p:nvPr/>
        </p:nvSpPr>
        <p:spPr>
          <a:xfrm>
            <a:off x="3998620" y="2681538"/>
            <a:ext cx="2390003" cy="149206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7" name="右矢印 16"/>
          <p:cNvSpPr/>
          <p:nvPr/>
        </p:nvSpPr>
        <p:spPr>
          <a:xfrm>
            <a:off x="4997542" y="4022193"/>
            <a:ext cx="1219790" cy="139554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8" name="右矢印 17"/>
          <p:cNvSpPr/>
          <p:nvPr/>
        </p:nvSpPr>
        <p:spPr>
          <a:xfrm>
            <a:off x="6630074" y="4756609"/>
            <a:ext cx="608048" cy="153896"/>
          </a:xfrm>
          <a:prstGeom prst="rightArrow">
            <a:avLst/>
          </a:prstGeom>
          <a:solidFill>
            <a:srgbClr val="C00000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9" name="右矢印 18"/>
          <p:cNvSpPr/>
          <p:nvPr/>
        </p:nvSpPr>
        <p:spPr>
          <a:xfrm>
            <a:off x="6102154" y="5125469"/>
            <a:ext cx="1844872" cy="186820"/>
          </a:xfrm>
          <a:prstGeom prst="rightArrow">
            <a:avLst/>
          </a:prstGeom>
          <a:solidFill>
            <a:srgbClr val="C00000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887704" y="5179304"/>
            <a:ext cx="922432" cy="230828"/>
          </a:xfrm>
          <a:prstGeom prst="rect">
            <a:avLst/>
          </a:prstGeom>
          <a:solidFill>
            <a:schemeClr val="bg1"/>
          </a:solidFill>
          <a:ln w="28575">
            <a:solidFill>
              <a:srgbClr val="3333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FW</a:t>
            </a:r>
            <a:r>
              <a:rPr kumimoji="1" lang="ja-JP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ルール投入</a:t>
            </a:r>
            <a:endParaRPr kumimoji="1" lang="en-US" altLang="ja-JP" sz="9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" name="右矢印 20"/>
          <p:cNvSpPr/>
          <p:nvPr/>
        </p:nvSpPr>
        <p:spPr>
          <a:xfrm>
            <a:off x="7153148" y="5525811"/>
            <a:ext cx="2153773" cy="162329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2" name="右矢印 21"/>
          <p:cNvSpPr/>
          <p:nvPr/>
        </p:nvSpPr>
        <p:spPr>
          <a:xfrm>
            <a:off x="9523598" y="5517039"/>
            <a:ext cx="1343113" cy="155757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278738" y="3446583"/>
            <a:ext cx="1284894" cy="538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99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★</a:t>
            </a:r>
            <a:endParaRPr kumimoji="1" lang="en-US" altLang="ja-JP" sz="1099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7/21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 </a:t>
            </a:r>
            <a:r>
              <a: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ｼｽﾃﾑ品保</a:t>
            </a:r>
            <a:r>
              <a: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会議</a:t>
            </a:r>
            <a:endParaRPr kumimoji="1" lang="en-US" altLang="ja-JP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4" name="右矢印 23"/>
          <p:cNvSpPr/>
          <p:nvPr/>
        </p:nvSpPr>
        <p:spPr>
          <a:xfrm>
            <a:off x="5563632" y="6131259"/>
            <a:ext cx="1570483" cy="196275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828900" y="6274152"/>
            <a:ext cx="1199040" cy="21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切替準備</a:t>
            </a:r>
          </a:p>
        </p:txBody>
      </p:sp>
      <p:sp>
        <p:nvSpPr>
          <p:cNvPr id="26" name="右矢印 25"/>
          <p:cNvSpPr/>
          <p:nvPr/>
        </p:nvSpPr>
        <p:spPr>
          <a:xfrm>
            <a:off x="6630074" y="6489398"/>
            <a:ext cx="2596910" cy="165360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7" name="右矢印 26"/>
          <p:cNvSpPr/>
          <p:nvPr/>
        </p:nvSpPr>
        <p:spPr>
          <a:xfrm>
            <a:off x="7427306" y="6095155"/>
            <a:ext cx="1807984" cy="196274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107342" y="6210278"/>
            <a:ext cx="1199040" cy="21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構成変更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235290" y="6577578"/>
            <a:ext cx="1199040" cy="21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構成変更</a:t>
            </a:r>
          </a:p>
        </p:txBody>
      </p:sp>
      <p:sp>
        <p:nvSpPr>
          <p:cNvPr id="30" name="右矢印 29"/>
          <p:cNvSpPr/>
          <p:nvPr/>
        </p:nvSpPr>
        <p:spPr>
          <a:xfrm>
            <a:off x="9533114" y="6476710"/>
            <a:ext cx="1343113" cy="173826"/>
          </a:xfrm>
          <a:prstGeom prst="rightArrow">
            <a:avLst/>
          </a:prstGeom>
          <a:solidFill>
            <a:schemeClr val="tx2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107342" y="6642020"/>
            <a:ext cx="1199040" cy="21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99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切替準備</a:t>
            </a: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823075" y="5642455"/>
            <a:ext cx="813917" cy="215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接続変更</a:t>
            </a:r>
          </a:p>
        </p:txBody>
      </p:sp>
      <p:cxnSp>
        <p:nvCxnSpPr>
          <p:cNvPr id="34" name="直線コネクタ 33"/>
          <p:cNvCxnSpPr/>
          <p:nvPr/>
        </p:nvCxnSpPr>
        <p:spPr>
          <a:xfrm>
            <a:off x="6479777" y="1046450"/>
            <a:ext cx="0" cy="580462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右矢印 34"/>
          <p:cNvSpPr/>
          <p:nvPr/>
        </p:nvSpPr>
        <p:spPr>
          <a:xfrm>
            <a:off x="5822930" y="4397585"/>
            <a:ext cx="1070694" cy="160677"/>
          </a:xfrm>
          <a:prstGeom prst="rightArrow">
            <a:avLst/>
          </a:prstGeom>
          <a:solidFill>
            <a:srgbClr val="CC3300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5930215" y="4510314"/>
            <a:ext cx="11990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3</a:t>
            </a:r>
            <a:r>
              <a: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→</a:t>
            </a:r>
            <a:r>
              <a:rPr kumimoji="1" lang="en-US" altLang="ja-JP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</a:t>
            </a:r>
            <a:r>
              <a: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カ月短縮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6572599" y="4945956"/>
            <a:ext cx="1199040" cy="21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99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799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カ月短縮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6594231" y="5256363"/>
            <a:ext cx="1199040" cy="21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99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</a:t>
            </a:r>
            <a:r>
              <a:rPr kumimoji="1" lang="ja-JP" altLang="en-US" sz="799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→</a:t>
            </a:r>
            <a:r>
              <a:rPr kumimoji="1" lang="en-US" altLang="ja-JP" sz="799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</a:t>
            </a:r>
            <a:r>
              <a:rPr kumimoji="1" lang="ja-JP" altLang="en-US" sz="799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カ月短縮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64932" y="3914289"/>
            <a:ext cx="485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7/13</a:t>
            </a:r>
            <a:endParaRPr kumimoji="1" lang="ja-JP" altLang="en-US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7429238" y="4718303"/>
            <a:ext cx="1284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月連休切替</a:t>
            </a:r>
            <a:endParaRPr kumimoji="1" lang="en-US" altLang="ja-JP" sz="9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変更なし</a:t>
            </a:r>
            <a:endParaRPr kumimoji="1" lang="ja-JP" altLang="en-US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996979" y="3416721"/>
            <a:ext cx="475108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99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★</a:t>
            </a:r>
            <a:endParaRPr kumimoji="1" lang="en-US" altLang="ja-JP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決裁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047655" y="4091970"/>
            <a:ext cx="475108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99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★</a:t>
            </a:r>
            <a:endParaRPr kumimoji="1" lang="en-US" altLang="ja-JP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発注</a:t>
            </a:r>
            <a:endParaRPr kumimoji="1" lang="ja-JP" altLang="en-US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450797" y="1667505"/>
            <a:ext cx="475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完了</a:t>
            </a:r>
            <a:endParaRPr kumimoji="1" lang="ja-JP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344236" y="3183434"/>
            <a:ext cx="20852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機器設置完了、</a:t>
            </a:r>
            <a:r>
              <a:rPr kumimoji="1" lang="en-US" altLang="ja-JP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10</a:t>
            </a:r>
            <a:r>
              <a:rPr kumimoji="1" lang="ja-JP" altLang="en-US" sz="11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月構築完了</a:t>
            </a:r>
            <a:endParaRPr kumimoji="1" lang="ja-JP" altLang="en-US" sz="11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9523598" y="821920"/>
            <a:ext cx="0" cy="5983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7788015" y="1142552"/>
            <a:ext cx="390123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 smtClean="0">
                <a:solidFill>
                  <a:srgbClr val="FF0000"/>
                </a:solidFill>
              </a:rPr>
              <a:t>課題：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IDMZ</a:t>
            </a:r>
            <a:r>
              <a:rPr lang="ja-JP" altLang="en-US" sz="2400" b="1" dirty="0" smtClean="0">
                <a:solidFill>
                  <a:srgbClr val="FF0000"/>
                </a:solidFill>
              </a:rPr>
              <a:t>導入後から更新までの期間の凌ぎ方法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56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586" y="1113989"/>
            <a:ext cx="396132" cy="53419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016" y="359667"/>
            <a:ext cx="442773" cy="44184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651" y="1113989"/>
            <a:ext cx="396132" cy="534190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496895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LST01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55973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LST02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015051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LST03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74129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LST04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33207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LST50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292285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LST51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51363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LST52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810441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LST71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569519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LST72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7328597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LST81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87675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LST82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846753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LST83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605831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LST84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364909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LST85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1123981" y="266177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LST86</a:t>
            </a:r>
            <a:endParaRPr kumimoji="1" lang="ja-JP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09862" y="20828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1842229" y="20828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5" name="直線コネクタ 24"/>
          <p:cNvCxnSpPr>
            <a:stCxn id="22" idx="3"/>
            <a:endCxn id="23" idx="1"/>
          </p:cNvCxnSpPr>
          <p:nvPr/>
        </p:nvCxnSpPr>
        <p:spPr>
          <a:xfrm>
            <a:off x="330522" y="2143224"/>
            <a:ext cx="11511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06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32702" y="234902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DECS</a:t>
            </a: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室のイメージ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686" y="809460"/>
            <a:ext cx="8810412" cy="43503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70" y="4216091"/>
            <a:ext cx="4618632" cy="228057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030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108" y="2174329"/>
            <a:ext cx="935907" cy="1324422"/>
          </a:xfrm>
          <a:prstGeom prst="rect">
            <a:avLst/>
          </a:prstGeom>
        </p:spPr>
      </p:pic>
      <p:pic>
        <p:nvPicPr>
          <p:cNvPr id="1026" name="Picture 2" descr="MELSECNET/Hネットワークユニット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14" r="122" b="31071"/>
          <a:stretch/>
        </p:blipFill>
        <p:spPr bwMode="auto">
          <a:xfrm>
            <a:off x="1082401" y="3895898"/>
            <a:ext cx="6652944" cy="270401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/>
          <p:cNvCxnSpPr/>
          <p:nvPr/>
        </p:nvCxnSpPr>
        <p:spPr>
          <a:xfrm>
            <a:off x="2647665" y="3321535"/>
            <a:ext cx="0" cy="1264356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3024015" y="2534705"/>
            <a:ext cx="1698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標準</a:t>
            </a:r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DECS</a:t>
            </a:r>
          </a:p>
          <a:p>
            <a:r>
              <a:rPr lang="ja-JP" altLang="en-US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ソフト流用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625529" y="3549143"/>
            <a:ext cx="1261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MC</a:t>
            </a:r>
            <a:r>
              <a:rPr lang="ja-JP" altLang="en-US" sz="11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プロトコル</a:t>
            </a:r>
            <a:endParaRPr lang="en-US" altLang="ja-JP" sz="1100" dirty="0" smtClean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732542" y="5109404"/>
            <a:ext cx="711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親機化</a:t>
            </a:r>
            <a:endParaRPr lang="en-US" altLang="ja-JP" sz="12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762006" y="5510698"/>
            <a:ext cx="1261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5C-2V</a:t>
            </a:r>
            <a:r>
              <a:rPr lang="ja-JP" altLang="en-US" sz="1100" dirty="0" smtClean="0"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ケーブル</a:t>
            </a:r>
            <a:endParaRPr lang="en-US" altLang="ja-JP" sz="1100" dirty="0" smtClean="0">
              <a:solidFill>
                <a:schemeClr val="accent2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173793" y="5510698"/>
            <a:ext cx="2107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同軸ケーブル</a:t>
            </a:r>
            <a:endParaRPr lang="en-US" altLang="ja-JP" sz="1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en-US" altLang="ja-JP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LAN</a:t>
            </a:r>
            <a:r>
              <a:rPr lang="ja-JP" altLang="en-US" sz="14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ケーブル流用</a:t>
            </a:r>
            <a:endParaRPr lang="en-US" altLang="ja-JP" sz="1400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82401" y="4908712"/>
            <a:ext cx="1133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MELSEC Q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018294" y="2405981"/>
            <a:ext cx="113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WAGO</a:t>
            </a:r>
            <a:r>
              <a:rPr lang="ja-JP" altLang="en-US" sz="12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 </a:t>
            </a:r>
            <a:r>
              <a:rPr lang="en-US" altLang="ja-JP" sz="1200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750-8212</a:t>
            </a: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335958" y="1847802"/>
            <a:ext cx="74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LST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35959" y="3549511"/>
            <a:ext cx="74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PLC</a:t>
            </a:r>
          </a:p>
        </p:txBody>
      </p:sp>
      <p:cxnSp>
        <p:nvCxnSpPr>
          <p:cNvPr id="28" name="直線コネクタ 27"/>
          <p:cNvCxnSpPr/>
          <p:nvPr/>
        </p:nvCxnSpPr>
        <p:spPr>
          <a:xfrm>
            <a:off x="185834" y="1820139"/>
            <a:ext cx="11742309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185834" y="3518160"/>
            <a:ext cx="11742309" cy="0"/>
          </a:xfrm>
          <a:prstGeom prst="line">
            <a:avLst/>
          </a:prstGeom>
          <a:ln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271853" y="544363"/>
            <a:ext cx="746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MST</a:t>
            </a:r>
          </a:p>
        </p:txBody>
      </p:sp>
      <p:cxnSp>
        <p:nvCxnSpPr>
          <p:cNvPr id="38" name="直線コネクタ 37"/>
          <p:cNvCxnSpPr/>
          <p:nvPr/>
        </p:nvCxnSpPr>
        <p:spPr>
          <a:xfrm>
            <a:off x="2625529" y="1552844"/>
            <a:ext cx="0" cy="766795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図 1027"/>
          <p:cNvPicPr>
            <a:picLocks noChangeAspect="1"/>
          </p:cNvPicPr>
          <p:nvPr/>
        </p:nvPicPr>
        <p:blipFill rotWithShape="1">
          <a:blip r:embed="rId4"/>
          <a:srcRect l="29691" t="15690" r="30323" b="15853"/>
          <a:stretch/>
        </p:blipFill>
        <p:spPr>
          <a:xfrm>
            <a:off x="2297982" y="410887"/>
            <a:ext cx="655094" cy="1173707"/>
          </a:xfrm>
          <a:prstGeom prst="rect">
            <a:avLst/>
          </a:prstGeom>
        </p:spPr>
      </p:pic>
      <p:sp>
        <p:nvSpPr>
          <p:cNvPr id="40" name="テキスト ボックス 39"/>
          <p:cNvSpPr txBox="1"/>
          <p:nvPr/>
        </p:nvSpPr>
        <p:spPr>
          <a:xfrm>
            <a:off x="2609346" y="1909163"/>
            <a:ext cx="1543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MODBUS</a:t>
            </a:r>
            <a:r>
              <a:rPr lang="ja-JP" altLang="en-US" sz="11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プロトコル</a:t>
            </a:r>
            <a:endParaRPr lang="en-US" altLang="ja-JP" sz="1100" dirty="0" smtClean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42" name="直線コネクタ 41"/>
          <p:cNvCxnSpPr>
            <a:endCxn id="52" idx="0"/>
          </p:cNvCxnSpPr>
          <p:nvPr/>
        </p:nvCxnSpPr>
        <p:spPr>
          <a:xfrm>
            <a:off x="10131798" y="1382717"/>
            <a:ext cx="0" cy="2568760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10131798" y="1912719"/>
            <a:ext cx="1543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TECS</a:t>
            </a:r>
            <a:r>
              <a:rPr lang="ja-JP" altLang="en-US" sz="11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プロトコル</a:t>
            </a:r>
            <a:endParaRPr lang="en-US" altLang="ja-JP" sz="1100" dirty="0" smtClean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44" name="直線コネクタ 43"/>
          <p:cNvCxnSpPr/>
          <p:nvPr/>
        </p:nvCxnSpPr>
        <p:spPr>
          <a:xfrm flipV="1">
            <a:off x="2762006" y="1739293"/>
            <a:ext cx="7369792" cy="1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2759867" y="1572371"/>
            <a:ext cx="0" cy="181673"/>
          </a:xfrm>
          <a:prstGeom prst="line">
            <a:avLst/>
          </a:prstGeom>
          <a:ln w="317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図 50"/>
          <p:cNvPicPr>
            <a:picLocks noChangeAspect="1"/>
          </p:cNvPicPr>
          <p:nvPr/>
        </p:nvPicPr>
        <p:blipFill rotWithShape="1">
          <a:blip r:embed="rId4"/>
          <a:srcRect l="29691" t="15690" r="30323" b="15853"/>
          <a:stretch/>
        </p:blipFill>
        <p:spPr>
          <a:xfrm>
            <a:off x="9804251" y="410887"/>
            <a:ext cx="655094" cy="1173707"/>
          </a:xfrm>
          <a:prstGeom prst="rect">
            <a:avLst/>
          </a:prstGeom>
        </p:spPr>
      </p:pic>
      <p:sp>
        <p:nvSpPr>
          <p:cNvPr id="52" name="テキスト ボックス 51"/>
          <p:cNvSpPr txBox="1"/>
          <p:nvPr/>
        </p:nvSpPr>
        <p:spPr>
          <a:xfrm>
            <a:off x="9164674" y="3951477"/>
            <a:ext cx="1934248" cy="50611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TECS PLC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9165508" y="2361535"/>
            <a:ext cx="1934248" cy="506111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TECS LST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024015" y="1493955"/>
            <a:ext cx="1543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TECS</a:t>
            </a:r>
            <a:r>
              <a:rPr lang="ja-JP" altLang="en-US" sz="1100" dirty="0" smtClean="0">
                <a:solidFill>
                  <a:srgbClr val="0070C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プロトコル</a:t>
            </a:r>
            <a:endParaRPr lang="en-US" altLang="ja-JP" sz="1100" dirty="0" smtClean="0">
              <a:solidFill>
                <a:srgbClr val="0070C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55" name="直線コネクタ 54"/>
          <p:cNvCxnSpPr>
            <a:stCxn id="52" idx="2"/>
          </p:cNvCxnSpPr>
          <p:nvPr/>
        </p:nvCxnSpPr>
        <p:spPr>
          <a:xfrm>
            <a:off x="10131798" y="4457588"/>
            <a:ext cx="0" cy="451124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9164674" y="4908712"/>
            <a:ext cx="1934248" cy="50611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TECS PLC</a:t>
            </a: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0779065" y="5414823"/>
            <a:ext cx="639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…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131798" y="4558622"/>
            <a:ext cx="1543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smtClean="0"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ME-NET</a:t>
            </a:r>
            <a:r>
              <a:rPr lang="ja-JP" altLang="en-US" sz="1100" dirty="0" smtClean="0">
                <a:solidFill>
                  <a:schemeClr val="accent2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プロトコル</a:t>
            </a:r>
            <a:endParaRPr lang="en-US" altLang="ja-JP" sz="1100" dirty="0" smtClean="0">
              <a:solidFill>
                <a:schemeClr val="accent2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216321" y="56698"/>
            <a:ext cx="10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DECS</a:t>
            </a:r>
            <a:endParaRPr lang="en-US" altLang="ja-JP" dirty="0" smtClean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687938" y="36607"/>
            <a:ext cx="109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TECS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85834" y="11104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新旧更新方案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99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9435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テキスト ボックス 232"/>
          <p:cNvSpPr txBox="1"/>
          <p:nvPr/>
        </p:nvSpPr>
        <p:spPr>
          <a:xfrm>
            <a:off x="49689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125597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201505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277412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LST04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3533207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LST50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429228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LST51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48" name="テキスト ボックス 247"/>
          <p:cNvSpPr txBox="1"/>
          <p:nvPr/>
        </p:nvSpPr>
        <p:spPr>
          <a:xfrm>
            <a:off x="505136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LST52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581044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LST71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656951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LST72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7328597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LST81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808767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LST82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884675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LST83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4" name="テキスト ボックス 253"/>
          <p:cNvSpPr txBox="1"/>
          <p:nvPr/>
        </p:nvSpPr>
        <p:spPr>
          <a:xfrm>
            <a:off x="960583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LST84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1036490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LST85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1112398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LST86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8" name="正方形/長方形 257"/>
          <p:cNvSpPr/>
          <p:nvPr/>
        </p:nvSpPr>
        <p:spPr>
          <a:xfrm>
            <a:off x="209862" y="25146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59" name="正方形/長方形 258"/>
          <p:cNvSpPr/>
          <p:nvPr/>
        </p:nvSpPr>
        <p:spPr>
          <a:xfrm>
            <a:off x="11842229" y="25146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61" name="直線コネクタ 260"/>
          <p:cNvCxnSpPr>
            <a:stCxn id="258" idx="3"/>
            <a:endCxn id="259" idx="1"/>
          </p:cNvCxnSpPr>
          <p:nvPr/>
        </p:nvCxnSpPr>
        <p:spPr>
          <a:xfrm>
            <a:off x="330522" y="2575024"/>
            <a:ext cx="11511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グループ化 301"/>
          <p:cNvGrpSpPr/>
          <p:nvPr/>
        </p:nvGrpSpPr>
        <p:grpSpPr>
          <a:xfrm>
            <a:off x="759002" y="956613"/>
            <a:ext cx="873594" cy="986103"/>
            <a:chOff x="899555" y="1134413"/>
            <a:chExt cx="873594" cy="986103"/>
          </a:xfrm>
        </p:grpSpPr>
        <p:pic>
          <p:nvPicPr>
            <p:cNvPr id="303" name="図 3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304" name="テキスト ボックス 303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Tecshost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05" name="グループ化 304"/>
          <p:cNvGrpSpPr/>
          <p:nvPr/>
        </p:nvGrpSpPr>
        <p:grpSpPr>
          <a:xfrm>
            <a:off x="4314387" y="941623"/>
            <a:ext cx="873594" cy="913407"/>
            <a:chOff x="2206201" y="1134413"/>
            <a:chExt cx="873594" cy="913407"/>
          </a:xfrm>
        </p:grpSpPr>
        <p:pic>
          <p:nvPicPr>
            <p:cNvPr id="306" name="図 30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07" name="テキスト ボックス 306"/>
            <p:cNvSpPr txBox="1"/>
            <p:nvPr/>
          </p:nvSpPr>
          <p:spPr>
            <a:xfrm>
              <a:off x="2206201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TSC01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08" name="グループ化 307"/>
          <p:cNvGrpSpPr/>
          <p:nvPr/>
        </p:nvGrpSpPr>
        <p:grpSpPr>
          <a:xfrm>
            <a:off x="5025464" y="944421"/>
            <a:ext cx="873594" cy="925599"/>
            <a:chOff x="2206201" y="1122221"/>
            <a:chExt cx="873594" cy="925599"/>
          </a:xfrm>
        </p:grpSpPr>
        <p:pic>
          <p:nvPicPr>
            <p:cNvPr id="309" name="図 30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0" name="テキスト ボックス 309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TSC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02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11" name="グループ化 310"/>
          <p:cNvGrpSpPr/>
          <p:nvPr/>
        </p:nvGrpSpPr>
        <p:grpSpPr>
          <a:xfrm>
            <a:off x="5736541" y="944421"/>
            <a:ext cx="873594" cy="925599"/>
            <a:chOff x="2206201" y="1122221"/>
            <a:chExt cx="873594" cy="925599"/>
          </a:xfrm>
        </p:grpSpPr>
        <p:pic>
          <p:nvPicPr>
            <p:cNvPr id="312" name="図 3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3" name="テキスト ボックス 312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HMI03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14" name="グループ化 313"/>
          <p:cNvGrpSpPr/>
          <p:nvPr/>
        </p:nvGrpSpPr>
        <p:grpSpPr>
          <a:xfrm>
            <a:off x="6447618" y="944421"/>
            <a:ext cx="873594" cy="925599"/>
            <a:chOff x="2206201" y="1122221"/>
            <a:chExt cx="873594" cy="925599"/>
          </a:xfrm>
        </p:grpSpPr>
        <p:pic>
          <p:nvPicPr>
            <p:cNvPr id="315" name="図 3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6" name="テキスト ボックス 315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排水処理場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HMI04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17" name="グループ化 316"/>
          <p:cNvGrpSpPr/>
          <p:nvPr/>
        </p:nvGrpSpPr>
        <p:grpSpPr>
          <a:xfrm>
            <a:off x="7158695" y="932229"/>
            <a:ext cx="873594" cy="937791"/>
            <a:chOff x="2206201" y="1110029"/>
            <a:chExt cx="873594" cy="937791"/>
          </a:xfrm>
        </p:grpSpPr>
        <p:pic>
          <p:nvPicPr>
            <p:cNvPr id="318" name="図 3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9" name="テキスト ボックス 318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C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2F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HMI05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20" name="グループ化 319"/>
          <p:cNvGrpSpPr/>
          <p:nvPr/>
        </p:nvGrpSpPr>
        <p:grpSpPr>
          <a:xfrm>
            <a:off x="7869772" y="932229"/>
            <a:ext cx="873594" cy="937791"/>
            <a:chOff x="2206201" y="1110029"/>
            <a:chExt cx="873594" cy="937791"/>
          </a:xfrm>
        </p:grpSpPr>
        <p:pic>
          <p:nvPicPr>
            <p:cNvPr id="321" name="図 3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2" name="テキスト ボックス 321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C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4F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HMI06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23" name="グループ化 322"/>
          <p:cNvGrpSpPr/>
          <p:nvPr/>
        </p:nvGrpSpPr>
        <p:grpSpPr>
          <a:xfrm>
            <a:off x="8580849" y="932229"/>
            <a:ext cx="1094267" cy="937791"/>
            <a:chOff x="2058680" y="1110029"/>
            <a:chExt cx="1094267" cy="937791"/>
          </a:xfrm>
        </p:grpSpPr>
        <p:pic>
          <p:nvPicPr>
            <p:cNvPr id="324" name="図 3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5" name="テキスト ボックス 324"/>
            <p:cNvSpPr txBox="1"/>
            <p:nvPr/>
          </p:nvSpPr>
          <p:spPr>
            <a:xfrm>
              <a:off x="2058680" y="1110029"/>
              <a:ext cx="1094267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ME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技術棟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(A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)1F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HMI07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26" name="グループ化 325"/>
          <p:cNvGrpSpPr/>
          <p:nvPr/>
        </p:nvGrpSpPr>
        <p:grpSpPr>
          <a:xfrm>
            <a:off x="9512599" y="932229"/>
            <a:ext cx="873594" cy="937791"/>
            <a:chOff x="2206201" y="1110029"/>
            <a:chExt cx="873594" cy="937791"/>
          </a:xfrm>
        </p:grpSpPr>
        <p:pic>
          <p:nvPicPr>
            <p:cNvPr id="327" name="図 3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8" name="テキスト ボックス 327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事務棟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3F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HMI08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29" name="グループ化 328"/>
          <p:cNvGrpSpPr/>
          <p:nvPr/>
        </p:nvGrpSpPr>
        <p:grpSpPr>
          <a:xfrm>
            <a:off x="10223676" y="932229"/>
            <a:ext cx="1144231" cy="937791"/>
            <a:chOff x="2085092" y="1110029"/>
            <a:chExt cx="1144231" cy="937791"/>
          </a:xfrm>
        </p:grpSpPr>
        <p:pic>
          <p:nvPicPr>
            <p:cNvPr id="330" name="図 3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31" name="テキスト ボックス 330"/>
            <p:cNvSpPr txBox="1"/>
            <p:nvPr/>
          </p:nvSpPr>
          <p:spPr>
            <a:xfrm>
              <a:off x="2085092" y="1110029"/>
              <a:ext cx="1144231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ME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技術棟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(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A</a:t>
              </a:r>
              <a:r>
                <a:rPr kumimoji="1" lang="ja-JP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)3F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HMI09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32" name="グループ化 331"/>
          <p:cNvGrpSpPr/>
          <p:nvPr/>
        </p:nvGrpSpPr>
        <p:grpSpPr>
          <a:xfrm>
            <a:off x="11205392" y="932229"/>
            <a:ext cx="873594" cy="937791"/>
            <a:chOff x="2206201" y="1110029"/>
            <a:chExt cx="873594" cy="937791"/>
          </a:xfrm>
        </p:grpSpPr>
        <p:pic>
          <p:nvPicPr>
            <p:cNvPr id="333" name="図 3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34" name="テキスト ボックス 333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2F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HMI10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35" name="グループ化 334"/>
          <p:cNvGrpSpPr/>
          <p:nvPr/>
        </p:nvGrpSpPr>
        <p:grpSpPr>
          <a:xfrm>
            <a:off x="47925" y="997116"/>
            <a:ext cx="873594" cy="949527"/>
            <a:chOff x="899555" y="1170989"/>
            <a:chExt cx="873594" cy="949527"/>
          </a:xfrm>
        </p:grpSpPr>
        <p:pic>
          <p:nvPicPr>
            <p:cNvPr id="336" name="図 3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337" name="テキスト ボックス 336"/>
            <p:cNvSpPr txBox="1"/>
            <p:nvPr/>
          </p:nvSpPr>
          <p:spPr>
            <a:xfrm>
              <a:off x="899555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tem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cxnSp>
        <p:nvCxnSpPr>
          <p:cNvPr id="339" name="直線コネクタ 338"/>
          <p:cNvCxnSpPr/>
          <p:nvPr/>
        </p:nvCxnSpPr>
        <p:spPr>
          <a:xfrm>
            <a:off x="1195799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/>
          <p:cNvCxnSpPr/>
          <p:nvPr/>
        </p:nvCxnSpPr>
        <p:spPr>
          <a:xfrm flipH="1">
            <a:off x="81111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/>
          <p:cNvCxnSpPr/>
          <p:nvPr/>
        </p:nvCxnSpPr>
        <p:spPr>
          <a:xfrm flipH="1">
            <a:off x="156651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コネクタ 351"/>
          <p:cNvCxnSpPr/>
          <p:nvPr/>
        </p:nvCxnSpPr>
        <p:spPr>
          <a:xfrm flipH="1">
            <a:off x="232191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/>
          <p:cNvCxnSpPr/>
          <p:nvPr/>
        </p:nvCxnSpPr>
        <p:spPr>
          <a:xfrm flipH="1">
            <a:off x="307730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/>
          <p:cNvCxnSpPr/>
          <p:nvPr/>
        </p:nvCxnSpPr>
        <p:spPr>
          <a:xfrm flipH="1">
            <a:off x="3832702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/>
          <p:cNvCxnSpPr/>
          <p:nvPr/>
        </p:nvCxnSpPr>
        <p:spPr>
          <a:xfrm flipH="1">
            <a:off x="458809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コネクタ 355"/>
          <p:cNvCxnSpPr/>
          <p:nvPr/>
        </p:nvCxnSpPr>
        <p:spPr>
          <a:xfrm flipH="1">
            <a:off x="534349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コネクタ 356"/>
          <p:cNvCxnSpPr/>
          <p:nvPr/>
        </p:nvCxnSpPr>
        <p:spPr>
          <a:xfrm flipH="1">
            <a:off x="609889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コネクタ 357"/>
          <p:cNvCxnSpPr/>
          <p:nvPr/>
        </p:nvCxnSpPr>
        <p:spPr>
          <a:xfrm flipH="1">
            <a:off x="685428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/>
          <p:cNvCxnSpPr/>
          <p:nvPr/>
        </p:nvCxnSpPr>
        <p:spPr>
          <a:xfrm flipH="1">
            <a:off x="7609682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/>
          <p:cNvCxnSpPr/>
          <p:nvPr/>
        </p:nvCxnSpPr>
        <p:spPr>
          <a:xfrm flipH="1">
            <a:off x="836507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コネクタ 360"/>
          <p:cNvCxnSpPr/>
          <p:nvPr/>
        </p:nvCxnSpPr>
        <p:spPr>
          <a:xfrm flipH="1">
            <a:off x="912047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/>
          <p:nvPr/>
        </p:nvCxnSpPr>
        <p:spPr>
          <a:xfrm flipH="1">
            <a:off x="987587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コネクタ 362"/>
          <p:cNvCxnSpPr/>
          <p:nvPr/>
        </p:nvCxnSpPr>
        <p:spPr>
          <a:xfrm flipH="1">
            <a:off x="1063126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コネクタ 363"/>
          <p:cNvCxnSpPr/>
          <p:nvPr/>
        </p:nvCxnSpPr>
        <p:spPr>
          <a:xfrm flipH="1">
            <a:off x="11386663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テキスト ボックス 364"/>
          <p:cNvSpPr txBox="1"/>
          <p:nvPr/>
        </p:nvSpPr>
        <p:spPr>
          <a:xfrm>
            <a:off x="496894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66" name="グループ化 365"/>
          <p:cNvGrpSpPr/>
          <p:nvPr/>
        </p:nvGrpSpPr>
        <p:grpSpPr>
          <a:xfrm>
            <a:off x="459208" y="4211042"/>
            <a:ext cx="646273" cy="120660"/>
            <a:chOff x="228477" y="4470494"/>
            <a:chExt cx="646273" cy="120660"/>
          </a:xfrm>
        </p:grpSpPr>
        <p:sp>
          <p:nvSpPr>
            <p:cNvPr id="367" name="正方形/長方形 366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68" name="正方形/長方形 367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69" name="直線コネクタ 368"/>
            <p:cNvCxnSpPr>
              <a:stCxn id="367" idx="3"/>
              <a:endCxn id="368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0" name="直線コネクタ 369"/>
          <p:cNvCxnSpPr>
            <a:stCxn id="233" idx="2"/>
            <a:endCxn id="365" idx="0"/>
          </p:cNvCxnSpPr>
          <p:nvPr/>
        </p:nvCxnSpPr>
        <p:spPr>
          <a:xfrm flipH="1">
            <a:off x="788092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テキスト ボックス 370"/>
          <p:cNvSpPr txBox="1"/>
          <p:nvPr/>
        </p:nvSpPr>
        <p:spPr>
          <a:xfrm>
            <a:off x="1275316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72" name="グループ化 371"/>
          <p:cNvGrpSpPr/>
          <p:nvPr/>
        </p:nvGrpSpPr>
        <p:grpSpPr>
          <a:xfrm>
            <a:off x="1237630" y="4211042"/>
            <a:ext cx="646273" cy="120660"/>
            <a:chOff x="228477" y="4470494"/>
            <a:chExt cx="646273" cy="120660"/>
          </a:xfrm>
        </p:grpSpPr>
        <p:sp>
          <p:nvSpPr>
            <p:cNvPr id="373" name="正方形/長方形 372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74" name="正方形/長方形 373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75" name="直線コネクタ 374"/>
            <p:cNvCxnSpPr>
              <a:stCxn id="373" idx="3"/>
              <a:endCxn id="374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直線コネクタ 375"/>
          <p:cNvCxnSpPr>
            <a:endCxn id="371" idx="0"/>
          </p:cNvCxnSpPr>
          <p:nvPr/>
        </p:nvCxnSpPr>
        <p:spPr>
          <a:xfrm flipH="1">
            <a:off x="1566514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テキスト ボックス 376"/>
          <p:cNvSpPr txBox="1"/>
          <p:nvPr/>
        </p:nvSpPr>
        <p:spPr>
          <a:xfrm>
            <a:off x="2012326" y="48244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78" name="グループ化 377"/>
          <p:cNvGrpSpPr/>
          <p:nvPr/>
        </p:nvGrpSpPr>
        <p:grpSpPr>
          <a:xfrm>
            <a:off x="1974640" y="4213542"/>
            <a:ext cx="646273" cy="120660"/>
            <a:chOff x="228477" y="4470494"/>
            <a:chExt cx="646273" cy="120660"/>
          </a:xfrm>
        </p:grpSpPr>
        <p:sp>
          <p:nvSpPr>
            <p:cNvPr id="379" name="正方形/長方形 378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0" name="正方形/長方形 379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81" name="直線コネクタ 380"/>
            <p:cNvCxnSpPr>
              <a:stCxn id="379" idx="3"/>
              <a:endCxn id="380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2" name="直線コネクタ 381"/>
          <p:cNvCxnSpPr>
            <a:endCxn id="377" idx="0"/>
          </p:cNvCxnSpPr>
          <p:nvPr/>
        </p:nvCxnSpPr>
        <p:spPr>
          <a:xfrm flipH="1">
            <a:off x="2303524" y="38439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テキスト ボックス 382"/>
          <p:cNvSpPr txBox="1"/>
          <p:nvPr/>
        </p:nvSpPr>
        <p:spPr>
          <a:xfrm>
            <a:off x="2762256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84" name="グループ化 383"/>
          <p:cNvGrpSpPr/>
          <p:nvPr/>
        </p:nvGrpSpPr>
        <p:grpSpPr>
          <a:xfrm>
            <a:off x="2724570" y="4211042"/>
            <a:ext cx="646273" cy="120660"/>
            <a:chOff x="228477" y="4470494"/>
            <a:chExt cx="646273" cy="120660"/>
          </a:xfrm>
        </p:grpSpPr>
        <p:sp>
          <p:nvSpPr>
            <p:cNvPr id="385" name="正方形/長方形 384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6" name="正方形/長方形 385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87" name="直線コネクタ 386"/>
            <p:cNvCxnSpPr>
              <a:stCxn id="385" idx="3"/>
              <a:endCxn id="386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8" name="直線コネクタ 387"/>
          <p:cNvCxnSpPr>
            <a:endCxn id="383" idx="0"/>
          </p:cNvCxnSpPr>
          <p:nvPr/>
        </p:nvCxnSpPr>
        <p:spPr>
          <a:xfrm flipH="1">
            <a:off x="3053454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テキスト ボックス 388"/>
          <p:cNvSpPr txBox="1"/>
          <p:nvPr/>
        </p:nvSpPr>
        <p:spPr>
          <a:xfrm>
            <a:off x="2749335" y="5749198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90" name="テキスト ボックス 389"/>
          <p:cNvSpPr txBox="1"/>
          <p:nvPr/>
        </p:nvSpPr>
        <p:spPr>
          <a:xfrm>
            <a:off x="3527758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azbil1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91" name="グループ化 390"/>
          <p:cNvGrpSpPr/>
          <p:nvPr/>
        </p:nvGrpSpPr>
        <p:grpSpPr>
          <a:xfrm>
            <a:off x="3490072" y="4211042"/>
            <a:ext cx="646273" cy="120660"/>
            <a:chOff x="228477" y="4470494"/>
            <a:chExt cx="646273" cy="120660"/>
          </a:xfrm>
        </p:grpSpPr>
        <p:sp>
          <p:nvSpPr>
            <p:cNvPr id="392" name="正方形/長方形 391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93" name="正方形/長方形 392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94" name="直線コネクタ 393"/>
            <p:cNvCxnSpPr>
              <a:stCxn id="392" idx="3"/>
              <a:endCxn id="393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5" name="直線コネクタ 394"/>
          <p:cNvCxnSpPr>
            <a:endCxn id="390" idx="0"/>
          </p:cNvCxnSpPr>
          <p:nvPr/>
        </p:nvCxnSpPr>
        <p:spPr>
          <a:xfrm flipH="1">
            <a:off x="3818956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グループ化 395"/>
          <p:cNvGrpSpPr/>
          <p:nvPr/>
        </p:nvGrpSpPr>
        <p:grpSpPr>
          <a:xfrm>
            <a:off x="4255820" y="3841411"/>
            <a:ext cx="646273" cy="1636016"/>
            <a:chOff x="4255820" y="4019211"/>
            <a:chExt cx="646273" cy="1636016"/>
          </a:xfrm>
        </p:grpSpPr>
        <p:sp>
          <p:nvSpPr>
            <p:cNvPr id="397" name="テキスト ボックス 396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azbil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2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98" name="グループ化 397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00" name="正方形/長方形 399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02" name="直線コネクタ 401"/>
              <p:cNvCxnSpPr>
                <a:stCxn id="400" idx="3"/>
                <a:endCxn id="401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9" name="直線コネクタ 398"/>
            <p:cNvCxnSpPr>
              <a:endCxn id="397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3" name="グループ化 402"/>
          <p:cNvGrpSpPr/>
          <p:nvPr/>
        </p:nvGrpSpPr>
        <p:grpSpPr>
          <a:xfrm>
            <a:off x="5016126" y="3846859"/>
            <a:ext cx="646273" cy="1636016"/>
            <a:chOff x="4255820" y="4019211"/>
            <a:chExt cx="646273" cy="1636016"/>
          </a:xfrm>
        </p:grpSpPr>
        <p:sp>
          <p:nvSpPr>
            <p:cNvPr id="404" name="テキスト ボックス 403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azbil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2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05" name="グループ化 404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07" name="正方形/長方形 406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08" name="正方形/長方形 407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09" name="直線コネクタ 408"/>
              <p:cNvCxnSpPr>
                <a:stCxn id="407" idx="3"/>
                <a:endCxn id="408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6" name="直線コネクタ 405"/>
            <p:cNvCxnSpPr>
              <a:endCxn id="404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グループ化 409"/>
          <p:cNvGrpSpPr/>
          <p:nvPr/>
        </p:nvGrpSpPr>
        <p:grpSpPr>
          <a:xfrm>
            <a:off x="5773059" y="3841411"/>
            <a:ext cx="646273" cy="1636016"/>
            <a:chOff x="4255820" y="4019211"/>
            <a:chExt cx="646273" cy="1636016"/>
          </a:xfrm>
        </p:grpSpPr>
        <p:sp>
          <p:nvSpPr>
            <p:cNvPr id="411" name="テキスト ボックス 410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横河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12" name="グループ化 411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14" name="正方形/長方形 413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16" name="直線コネクタ 415"/>
              <p:cNvCxnSpPr>
                <a:stCxn id="414" idx="3"/>
                <a:endCxn id="415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3" name="直線コネクタ 412"/>
            <p:cNvCxnSpPr>
              <a:endCxn id="411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7" name="テキスト ボックス 416"/>
          <p:cNvSpPr txBox="1"/>
          <p:nvPr/>
        </p:nvSpPr>
        <p:spPr>
          <a:xfrm>
            <a:off x="5815340" y="5745295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6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18" name="グループ化 417"/>
          <p:cNvGrpSpPr/>
          <p:nvPr/>
        </p:nvGrpSpPr>
        <p:grpSpPr>
          <a:xfrm>
            <a:off x="6535131" y="3841411"/>
            <a:ext cx="646273" cy="1636016"/>
            <a:chOff x="4255820" y="4019211"/>
            <a:chExt cx="646273" cy="1636016"/>
          </a:xfrm>
        </p:grpSpPr>
        <p:sp>
          <p:nvSpPr>
            <p:cNvPr id="419" name="テキスト ボックス 418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横河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20" name="グループ化 419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22" name="正方形/長方形 421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24" name="直線コネクタ 423"/>
              <p:cNvCxnSpPr>
                <a:stCxn id="422" idx="3"/>
                <a:endCxn id="423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1" name="直線コネクタ 420"/>
            <p:cNvCxnSpPr>
              <a:endCxn id="419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テキスト ボックス 424"/>
          <p:cNvSpPr txBox="1"/>
          <p:nvPr/>
        </p:nvSpPr>
        <p:spPr>
          <a:xfrm>
            <a:off x="6567373" y="5749197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26" name="テキスト ボックス 425"/>
          <p:cNvSpPr txBox="1"/>
          <p:nvPr/>
        </p:nvSpPr>
        <p:spPr>
          <a:xfrm>
            <a:off x="7324061" y="5745295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27" name="グループ化 426"/>
          <p:cNvGrpSpPr/>
          <p:nvPr/>
        </p:nvGrpSpPr>
        <p:grpSpPr>
          <a:xfrm>
            <a:off x="9573886" y="3843911"/>
            <a:ext cx="646273" cy="1636016"/>
            <a:chOff x="4255820" y="4019211"/>
            <a:chExt cx="646273" cy="1636016"/>
          </a:xfrm>
        </p:grpSpPr>
        <p:sp>
          <p:nvSpPr>
            <p:cNvPr id="428" name="テキスト ボックス 427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横河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三菱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9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29" name="グループ化 428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31" name="正方形/長方形 430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33" name="直線コネクタ 432"/>
              <p:cNvCxnSpPr>
                <a:stCxn id="431" idx="3"/>
                <a:endCxn id="432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0" name="直線コネクタ 429"/>
            <p:cNvCxnSpPr>
              <a:endCxn id="428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4" name="テキスト ボックス 433"/>
          <p:cNvSpPr txBox="1"/>
          <p:nvPr/>
        </p:nvSpPr>
        <p:spPr>
          <a:xfrm>
            <a:off x="8085285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azbil1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35" name="テキスト ボックス 434"/>
          <p:cNvSpPr txBox="1"/>
          <p:nvPr/>
        </p:nvSpPr>
        <p:spPr>
          <a:xfrm>
            <a:off x="8837312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36" name="グループ化 435"/>
          <p:cNvGrpSpPr/>
          <p:nvPr/>
        </p:nvGrpSpPr>
        <p:grpSpPr>
          <a:xfrm>
            <a:off x="10339667" y="3843911"/>
            <a:ext cx="646273" cy="1636016"/>
            <a:chOff x="4255820" y="4019211"/>
            <a:chExt cx="646273" cy="1636016"/>
          </a:xfrm>
        </p:grpSpPr>
        <p:sp>
          <p:nvSpPr>
            <p:cNvPr id="437" name="テキスト ボックス 436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横河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三菱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シャープ</a:t>
              </a:r>
              <a:r>
                <a:rPr kumimoji="1" lang="en-US" altLang="ja-JP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38" name="グループ化 437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40" name="正方形/長方形 439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41" name="正方形/長方形 440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42" name="直線コネクタ 441"/>
              <p:cNvCxnSpPr>
                <a:stCxn id="440" idx="3"/>
                <a:endCxn id="441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9" name="直線コネクタ 438"/>
            <p:cNvCxnSpPr>
              <a:endCxn id="437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3" name="テキスト ボックス 442"/>
          <p:cNvSpPr txBox="1"/>
          <p:nvPr/>
        </p:nvSpPr>
        <p:spPr>
          <a:xfrm>
            <a:off x="10359213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44" name="グループ化 443"/>
          <p:cNvGrpSpPr/>
          <p:nvPr/>
        </p:nvGrpSpPr>
        <p:grpSpPr>
          <a:xfrm>
            <a:off x="3024508" y="3841410"/>
            <a:ext cx="373657" cy="1903885"/>
            <a:chOff x="3011808" y="4019210"/>
            <a:chExt cx="373657" cy="1903885"/>
          </a:xfrm>
        </p:grpSpPr>
        <p:sp>
          <p:nvSpPr>
            <p:cNvPr id="445" name="円弧 444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46" name="円弧 445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47" name="直線コネクタ 446"/>
            <p:cNvCxnSpPr>
              <a:stCxn id="445" idx="2"/>
              <a:endCxn id="446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グループ化 447"/>
          <p:cNvGrpSpPr/>
          <p:nvPr/>
        </p:nvGrpSpPr>
        <p:grpSpPr>
          <a:xfrm>
            <a:off x="6073910" y="3841411"/>
            <a:ext cx="373657" cy="1903885"/>
            <a:chOff x="3011808" y="4019210"/>
            <a:chExt cx="373657" cy="1903885"/>
          </a:xfrm>
        </p:grpSpPr>
        <p:sp>
          <p:nvSpPr>
            <p:cNvPr id="449" name="円弧 448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50" name="円弧 449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51" name="直線コネクタ 450"/>
            <p:cNvCxnSpPr>
              <a:stCxn id="449" idx="2"/>
              <a:endCxn id="450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グループ化 451"/>
          <p:cNvGrpSpPr/>
          <p:nvPr/>
        </p:nvGrpSpPr>
        <p:grpSpPr>
          <a:xfrm>
            <a:off x="6841676" y="3841410"/>
            <a:ext cx="373657" cy="1903885"/>
            <a:chOff x="3011808" y="4019210"/>
            <a:chExt cx="373657" cy="1903885"/>
          </a:xfrm>
        </p:grpSpPr>
        <p:sp>
          <p:nvSpPr>
            <p:cNvPr id="453" name="円弧 452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54" name="円弧 453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55" name="直線コネクタ 454"/>
            <p:cNvCxnSpPr>
              <a:stCxn id="453" idx="2"/>
              <a:endCxn id="454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6" name="グループ化 455"/>
          <p:cNvGrpSpPr/>
          <p:nvPr/>
        </p:nvGrpSpPr>
        <p:grpSpPr>
          <a:xfrm>
            <a:off x="7345796" y="3841410"/>
            <a:ext cx="373657" cy="1903885"/>
            <a:chOff x="3011808" y="4019210"/>
            <a:chExt cx="373657" cy="1903885"/>
          </a:xfrm>
        </p:grpSpPr>
        <p:sp>
          <p:nvSpPr>
            <p:cNvPr id="457" name="円弧 456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58" name="円弧 457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59" name="直線コネクタ 458"/>
            <p:cNvCxnSpPr>
              <a:stCxn id="457" idx="2"/>
              <a:endCxn id="458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グループ化 459"/>
          <p:cNvGrpSpPr/>
          <p:nvPr/>
        </p:nvGrpSpPr>
        <p:grpSpPr>
          <a:xfrm>
            <a:off x="8164015" y="3841409"/>
            <a:ext cx="373657" cy="1903885"/>
            <a:chOff x="3011808" y="4019210"/>
            <a:chExt cx="373657" cy="1903885"/>
          </a:xfrm>
        </p:grpSpPr>
        <p:sp>
          <p:nvSpPr>
            <p:cNvPr id="461" name="円弧 460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62" name="円弧 461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63" name="直線コネクタ 462"/>
            <p:cNvCxnSpPr>
              <a:stCxn id="461" idx="2"/>
              <a:endCxn id="462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4" name="グループ化 463"/>
          <p:cNvGrpSpPr/>
          <p:nvPr/>
        </p:nvGrpSpPr>
        <p:grpSpPr>
          <a:xfrm>
            <a:off x="8933389" y="3837145"/>
            <a:ext cx="373657" cy="1903885"/>
            <a:chOff x="3011808" y="4019210"/>
            <a:chExt cx="373657" cy="1903885"/>
          </a:xfrm>
        </p:grpSpPr>
        <p:sp>
          <p:nvSpPr>
            <p:cNvPr id="465" name="円弧 464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66" name="円弧 465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67" name="直線コネクタ 466"/>
            <p:cNvCxnSpPr>
              <a:stCxn id="465" idx="2"/>
              <a:endCxn id="466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8" name="グループ化 467"/>
          <p:cNvGrpSpPr/>
          <p:nvPr/>
        </p:nvGrpSpPr>
        <p:grpSpPr>
          <a:xfrm>
            <a:off x="10650898" y="3841409"/>
            <a:ext cx="373657" cy="1903885"/>
            <a:chOff x="3011808" y="4019210"/>
            <a:chExt cx="373657" cy="1903885"/>
          </a:xfrm>
        </p:grpSpPr>
        <p:sp>
          <p:nvSpPr>
            <p:cNvPr id="469" name="円弧 468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70" name="円弧 469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71" name="直線コネクタ 470"/>
            <p:cNvCxnSpPr>
              <a:stCxn id="469" idx="2"/>
              <a:endCxn id="470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2" name="テキスト ボックス 471"/>
          <p:cNvSpPr txBox="1"/>
          <p:nvPr/>
        </p:nvSpPr>
        <p:spPr>
          <a:xfrm>
            <a:off x="111227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TPR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</a:p>
        </p:txBody>
      </p:sp>
      <p:sp>
        <p:nvSpPr>
          <p:cNvPr id="473" name="テキスト ボックス 472"/>
          <p:cNvSpPr txBox="1"/>
          <p:nvPr/>
        </p:nvSpPr>
        <p:spPr>
          <a:xfrm>
            <a:off x="88470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TPR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</a:p>
        </p:txBody>
      </p:sp>
      <p:sp>
        <p:nvSpPr>
          <p:cNvPr id="474" name="テキスト ボックス 473"/>
          <p:cNvSpPr txBox="1"/>
          <p:nvPr/>
        </p:nvSpPr>
        <p:spPr>
          <a:xfrm>
            <a:off x="164746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TPR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</a:p>
        </p:txBody>
      </p:sp>
      <p:sp>
        <p:nvSpPr>
          <p:cNvPr id="475" name="テキスト ボックス 474"/>
          <p:cNvSpPr txBox="1"/>
          <p:nvPr/>
        </p:nvSpPr>
        <p:spPr>
          <a:xfrm>
            <a:off x="2423690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GT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6" name="テキスト ボックス 475"/>
          <p:cNvSpPr txBox="1"/>
          <p:nvPr/>
        </p:nvSpPr>
        <p:spPr>
          <a:xfrm>
            <a:off x="322473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熱源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3913563" y="31473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･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空調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8" name="テキスト ボックス 477"/>
          <p:cNvSpPr txBox="1"/>
          <p:nvPr/>
        </p:nvSpPr>
        <p:spPr>
          <a:xfrm>
            <a:off x="4739122" y="31473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空調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9" name="テキスト ボックス 478"/>
          <p:cNvSpPr txBox="1"/>
          <p:nvPr/>
        </p:nvSpPr>
        <p:spPr>
          <a:xfrm>
            <a:off x="5461692" y="3071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特高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空圧機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排水</a:t>
            </a:r>
          </a:p>
        </p:txBody>
      </p:sp>
      <p:sp>
        <p:nvSpPr>
          <p:cNvPr id="480" name="テキスト ボックス 479"/>
          <p:cNvSpPr txBox="1"/>
          <p:nvPr/>
        </p:nvSpPr>
        <p:spPr>
          <a:xfrm>
            <a:off x="6195776" y="32108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ECU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</a:p>
        </p:txBody>
      </p:sp>
      <p:sp>
        <p:nvSpPr>
          <p:cNvPr id="481" name="テキスト ボックス 480"/>
          <p:cNvSpPr txBox="1"/>
          <p:nvPr/>
        </p:nvSpPr>
        <p:spPr>
          <a:xfrm>
            <a:off x="6883583" y="31600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ECU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熱源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バイオ</a:t>
            </a:r>
          </a:p>
        </p:txBody>
      </p:sp>
      <p:sp>
        <p:nvSpPr>
          <p:cNvPr id="482" name="テキスト ボックス 481"/>
          <p:cNvSpPr txBox="1"/>
          <p:nvPr/>
        </p:nvSpPr>
        <p:spPr>
          <a:xfrm>
            <a:off x="7696480" y="29846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#2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純水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空圧機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自家発</a:t>
            </a:r>
          </a:p>
        </p:txBody>
      </p:sp>
      <p:sp>
        <p:nvSpPr>
          <p:cNvPr id="483" name="テキスト ボックス 482"/>
          <p:cNvSpPr txBox="1"/>
          <p:nvPr/>
        </p:nvSpPr>
        <p:spPr>
          <a:xfrm>
            <a:off x="8343812" y="30735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棟空調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･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棟変台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84" name="テキスト ボックス 483"/>
          <p:cNvSpPr txBox="1"/>
          <p:nvPr/>
        </p:nvSpPr>
        <p:spPr>
          <a:xfrm>
            <a:off x="9183278" y="30735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棟空調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スクラバ</a:t>
            </a:r>
          </a:p>
        </p:txBody>
      </p:sp>
      <p:sp>
        <p:nvSpPr>
          <p:cNvPr id="485" name="テキスト ボックス 484"/>
          <p:cNvSpPr txBox="1"/>
          <p:nvPr/>
        </p:nvSpPr>
        <p:spPr>
          <a:xfrm>
            <a:off x="9960055" y="30862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前処理</a:t>
            </a:r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232702" y="234902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更新中 システム構成図</a:t>
            </a:r>
            <a:endParaRPr kumimoji="1" lang="ja-JP" altLang="en-US" b="1" dirty="0"/>
          </a:p>
        </p:txBody>
      </p:sp>
      <p:grpSp>
        <p:nvGrpSpPr>
          <p:cNvPr id="206" name="グループ化 205"/>
          <p:cNvGrpSpPr/>
          <p:nvPr/>
        </p:nvGrpSpPr>
        <p:grpSpPr>
          <a:xfrm>
            <a:off x="1470079" y="956613"/>
            <a:ext cx="873594" cy="986103"/>
            <a:chOff x="899555" y="1134413"/>
            <a:chExt cx="873594" cy="986103"/>
          </a:xfrm>
        </p:grpSpPr>
        <p:pic>
          <p:nvPicPr>
            <p:cNvPr id="207" name="図 20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08" name="テキスト ボックス 207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DECS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MST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210" name="グループ化 209"/>
          <p:cNvGrpSpPr/>
          <p:nvPr/>
        </p:nvGrpSpPr>
        <p:grpSpPr>
          <a:xfrm>
            <a:off x="2181156" y="958875"/>
            <a:ext cx="873594" cy="986103"/>
            <a:chOff x="899555" y="1134413"/>
            <a:chExt cx="873594" cy="986103"/>
          </a:xfrm>
        </p:grpSpPr>
        <p:pic>
          <p:nvPicPr>
            <p:cNvPr id="211" name="図 2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12" name="テキスト ボックス 211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DECS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SLV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sp>
        <p:nvSpPr>
          <p:cNvPr id="3" name="正方形/長方形 2"/>
          <p:cNvSpPr/>
          <p:nvPr/>
        </p:nvSpPr>
        <p:spPr>
          <a:xfrm>
            <a:off x="1531160" y="749508"/>
            <a:ext cx="2860958" cy="1885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55496" y="436406"/>
            <a:ext cx="111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/>
              <a:t>新規</a:t>
            </a:r>
            <a:r>
              <a:rPr lang="ja-JP" altLang="en-US" dirty="0"/>
              <a:t>追加</a:t>
            </a:r>
            <a:endParaRPr kumimoji="1" lang="ja-JP" altLang="en-US" dirty="0"/>
          </a:p>
        </p:txBody>
      </p:sp>
      <p:grpSp>
        <p:nvGrpSpPr>
          <p:cNvPr id="216" name="グループ化 215"/>
          <p:cNvGrpSpPr/>
          <p:nvPr/>
        </p:nvGrpSpPr>
        <p:grpSpPr>
          <a:xfrm>
            <a:off x="2892233" y="956613"/>
            <a:ext cx="873594" cy="986103"/>
            <a:chOff x="899555" y="1134413"/>
            <a:chExt cx="873594" cy="986103"/>
          </a:xfrm>
        </p:grpSpPr>
        <p:pic>
          <p:nvPicPr>
            <p:cNvPr id="217" name="図 21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18" name="テキスト ボックス 217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DECS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TSS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sp>
        <p:nvSpPr>
          <p:cNvPr id="220" name="正方形/長方形 219"/>
          <p:cNvSpPr/>
          <p:nvPr/>
        </p:nvSpPr>
        <p:spPr>
          <a:xfrm>
            <a:off x="4413100" y="749508"/>
            <a:ext cx="1457347" cy="18858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4515752" y="446942"/>
            <a:ext cx="13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TSC</a:t>
            </a:r>
            <a:r>
              <a:rPr lang="ja-JP" altLang="en-US" dirty="0" smtClean="0"/>
              <a:t>に変更</a:t>
            </a:r>
            <a:endParaRPr kumimoji="1" lang="ja-JP" altLang="en-US" dirty="0"/>
          </a:p>
        </p:txBody>
      </p:sp>
      <p:cxnSp>
        <p:nvCxnSpPr>
          <p:cNvPr id="225" name="直線コネクタ 224"/>
          <p:cNvCxnSpPr/>
          <p:nvPr/>
        </p:nvCxnSpPr>
        <p:spPr>
          <a:xfrm>
            <a:off x="484722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>
          <a:xfrm>
            <a:off x="1906876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>
          <a:xfrm>
            <a:off x="2617953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>
          <a:xfrm>
            <a:off x="3329030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>
          <a:xfrm>
            <a:off x="4751184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/>
          <p:nvPr/>
        </p:nvCxnSpPr>
        <p:spPr>
          <a:xfrm>
            <a:off x="5462261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>
            <a:off x="6173338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>
          <a:xfrm>
            <a:off x="6884415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>
          <a:xfrm>
            <a:off x="7595492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/>
          <p:nvPr/>
        </p:nvCxnSpPr>
        <p:spPr>
          <a:xfrm>
            <a:off x="8306569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>
            <a:off x="9127982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>
          <a:xfrm>
            <a:off x="9949396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>
            <a:off x="10795791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/>
          <p:nvPr/>
        </p:nvCxnSpPr>
        <p:spPr>
          <a:xfrm>
            <a:off x="11642189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グループ化 261"/>
          <p:cNvGrpSpPr/>
          <p:nvPr/>
        </p:nvGrpSpPr>
        <p:grpSpPr>
          <a:xfrm>
            <a:off x="3603310" y="956706"/>
            <a:ext cx="873594" cy="986103"/>
            <a:chOff x="899555" y="1134413"/>
            <a:chExt cx="873594" cy="986103"/>
          </a:xfrm>
        </p:grpSpPr>
        <p:pic>
          <p:nvPicPr>
            <p:cNvPr id="263" name="図 26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64" name="テキスト ボックス 263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DECS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ENG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cxnSp>
        <p:nvCxnSpPr>
          <p:cNvPr id="265" name="直線コネクタ 264"/>
          <p:cNvCxnSpPr/>
          <p:nvPr/>
        </p:nvCxnSpPr>
        <p:spPr>
          <a:xfrm>
            <a:off x="4040107" y="1916756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78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テキスト ボックス 232"/>
          <p:cNvSpPr txBox="1"/>
          <p:nvPr/>
        </p:nvSpPr>
        <p:spPr>
          <a:xfrm>
            <a:off x="49689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125597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201505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F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CJ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7" name="テキスト ボックス 236"/>
          <p:cNvSpPr txBox="1"/>
          <p:nvPr/>
        </p:nvSpPr>
        <p:spPr>
          <a:xfrm>
            <a:off x="277412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LST04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3533207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LST50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47" name="テキスト ボックス 246"/>
          <p:cNvSpPr txBox="1"/>
          <p:nvPr/>
        </p:nvSpPr>
        <p:spPr>
          <a:xfrm>
            <a:off x="429228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LST51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48" name="テキスト ボックス 247"/>
          <p:cNvSpPr txBox="1"/>
          <p:nvPr/>
        </p:nvSpPr>
        <p:spPr>
          <a:xfrm>
            <a:off x="505136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LST52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49" name="テキスト ボックス 248"/>
          <p:cNvSpPr txBox="1"/>
          <p:nvPr/>
        </p:nvSpPr>
        <p:spPr>
          <a:xfrm>
            <a:off x="581044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LST71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0" name="テキスト ボックス 249"/>
          <p:cNvSpPr txBox="1"/>
          <p:nvPr/>
        </p:nvSpPr>
        <p:spPr>
          <a:xfrm>
            <a:off x="656951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LST72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1" name="テキスト ボックス 250"/>
          <p:cNvSpPr txBox="1"/>
          <p:nvPr/>
        </p:nvSpPr>
        <p:spPr>
          <a:xfrm>
            <a:off x="7328597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LST81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2" name="テキスト ボックス 251"/>
          <p:cNvSpPr txBox="1"/>
          <p:nvPr/>
        </p:nvSpPr>
        <p:spPr>
          <a:xfrm>
            <a:off x="8087675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LST82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3" name="テキスト ボックス 252"/>
          <p:cNvSpPr txBox="1"/>
          <p:nvPr/>
        </p:nvSpPr>
        <p:spPr>
          <a:xfrm>
            <a:off x="8846753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LST83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4" name="テキスト ボックス 253"/>
          <p:cNvSpPr txBox="1"/>
          <p:nvPr/>
        </p:nvSpPr>
        <p:spPr>
          <a:xfrm>
            <a:off x="960583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LST84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6" name="テキスト ボックス 255"/>
          <p:cNvSpPr txBox="1"/>
          <p:nvPr/>
        </p:nvSpPr>
        <p:spPr>
          <a:xfrm>
            <a:off x="10364909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LST85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7" name="テキスト ボックス 256"/>
          <p:cNvSpPr txBox="1"/>
          <p:nvPr/>
        </p:nvSpPr>
        <p:spPr>
          <a:xfrm>
            <a:off x="11123981" y="3513291"/>
            <a:ext cx="582396" cy="328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LST86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258" name="正方形/長方形 257"/>
          <p:cNvSpPr/>
          <p:nvPr/>
        </p:nvSpPr>
        <p:spPr>
          <a:xfrm>
            <a:off x="209862" y="25146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259" name="正方形/長方形 258"/>
          <p:cNvSpPr/>
          <p:nvPr/>
        </p:nvSpPr>
        <p:spPr>
          <a:xfrm>
            <a:off x="11842229" y="2514694"/>
            <a:ext cx="120660" cy="120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cxnSp>
        <p:nvCxnSpPr>
          <p:cNvPr id="261" name="直線コネクタ 260"/>
          <p:cNvCxnSpPr>
            <a:stCxn id="258" idx="3"/>
            <a:endCxn id="259" idx="1"/>
          </p:cNvCxnSpPr>
          <p:nvPr/>
        </p:nvCxnSpPr>
        <p:spPr>
          <a:xfrm>
            <a:off x="330522" y="2575024"/>
            <a:ext cx="11511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グループ化 304"/>
          <p:cNvGrpSpPr/>
          <p:nvPr/>
        </p:nvGrpSpPr>
        <p:grpSpPr>
          <a:xfrm>
            <a:off x="3857265" y="941623"/>
            <a:ext cx="873594" cy="913407"/>
            <a:chOff x="2206201" y="1134413"/>
            <a:chExt cx="873594" cy="913407"/>
          </a:xfrm>
        </p:grpSpPr>
        <p:pic>
          <p:nvPicPr>
            <p:cNvPr id="306" name="図 30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07" name="テキスト ボックス 306"/>
            <p:cNvSpPr txBox="1"/>
            <p:nvPr/>
          </p:nvSpPr>
          <p:spPr>
            <a:xfrm>
              <a:off x="2206201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TSC01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08" name="グループ化 307"/>
          <p:cNvGrpSpPr/>
          <p:nvPr/>
        </p:nvGrpSpPr>
        <p:grpSpPr>
          <a:xfrm>
            <a:off x="4619133" y="944421"/>
            <a:ext cx="873594" cy="925599"/>
            <a:chOff x="2206201" y="1122221"/>
            <a:chExt cx="873594" cy="925599"/>
          </a:xfrm>
        </p:grpSpPr>
        <p:pic>
          <p:nvPicPr>
            <p:cNvPr id="309" name="図 30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0" name="テキスト ボックス 309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TSC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02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11" name="グループ化 310"/>
          <p:cNvGrpSpPr/>
          <p:nvPr/>
        </p:nvGrpSpPr>
        <p:grpSpPr>
          <a:xfrm>
            <a:off x="5381001" y="944421"/>
            <a:ext cx="873594" cy="925599"/>
            <a:chOff x="2206201" y="1122221"/>
            <a:chExt cx="873594" cy="925599"/>
          </a:xfrm>
        </p:grpSpPr>
        <p:pic>
          <p:nvPicPr>
            <p:cNvPr id="312" name="図 3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3" name="テキスト ボックス 312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TSC03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14" name="グループ化 313"/>
          <p:cNvGrpSpPr/>
          <p:nvPr/>
        </p:nvGrpSpPr>
        <p:grpSpPr>
          <a:xfrm>
            <a:off x="6142869" y="944421"/>
            <a:ext cx="873594" cy="925599"/>
            <a:chOff x="2206201" y="1122221"/>
            <a:chExt cx="873594" cy="925599"/>
          </a:xfrm>
        </p:grpSpPr>
        <p:pic>
          <p:nvPicPr>
            <p:cNvPr id="315" name="図 3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6" name="テキスト ボックス 315"/>
            <p:cNvSpPr txBox="1"/>
            <p:nvPr/>
          </p:nvSpPr>
          <p:spPr>
            <a:xfrm>
              <a:off x="2206201" y="1122221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排水処理場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TSC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04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17" name="グループ化 316"/>
          <p:cNvGrpSpPr/>
          <p:nvPr/>
        </p:nvGrpSpPr>
        <p:grpSpPr>
          <a:xfrm>
            <a:off x="6904737" y="932229"/>
            <a:ext cx="873594" cy="937791"/>
            <a:chOff x="2206201" y="1110029"/>
            <a:chExt cx="873594" cy="937791"/>
          </a:xfrm>
        </p:grpSpPr>
        <p:pic>
          <p:nvPicPr>
            <p:cNvPr id="318" name="図 3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19" name="テキスト ボックス 318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C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2F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TSC05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20" name="グループ化 319"/>
          <p:cNvGrpSpPr/>
          <p:nvPr/>
        </p:nvGrpSpPr>
        <p:grpSpPr>
          <a:xfrm>
            <a:off x="7666605" y="932229"/>
            <a:ext cx="873594" cy="937791"/>
            <a:chOff x="2206201" y="1110029"/>
            <a:chExt cx="873594" cy="937791"/>
          </a:xfrm>
        </p:grpSpPr>
        <p:pic>
          <p:nvPicPr>
            <p:cNvPr id="321" name="図 32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2" name="テキスト ボックス 321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C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4F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TSC06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23" name="グループ化 322"/>
          <p:cNvGrpSpPr/>
          <p:nvPr/>
        </p:nvGrpSpPr>
        <p:grpSpPr>
          <a:xfrm>
            <a:off x="8428473" y="932229"/>
            <a:ext cx="1094267" cy="937791"/>
            <a:chOff x="2058680" y="1110029"/>
            <a:chExt cx="1094267" cy="937791"/>
          </a:xfrm>
        </p:grpSpPr>
        <p:pic>
          <p:nvPicPr>
            <p:cNvPr id="324" name="図 3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5" name="テキスト ボックス 324"/>
            <p:cNvSpPr txBox="1"/>
            <p:nvPr/>
          </p:nvSpPr>
          <p:spPr>
            <a:xfrm>
              <a:off x="2058680" y="1110029"/>
              <a:ext cx="1094267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ME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技術棟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(A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)1F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lang="en-US" altLang="ja-JP" sz="1050" dirty="0" smtClean="0">
                  <a:solidFill>
                    <a:prstClr val="black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TSC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07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26" name="グループ化 325"/>
          <p:cNvGrpSpPr/>
          <p:nvPr/>
        </p:nvGrpSpPr>
        <p:grpSpPr>
          <a:xfrm>
            <a:off x="9411014" y="932229"/>
            <a:ext cx="873594" cy="937791"/>
            <a:chOff x="2206201" y="1110029"/>
            <a:chExt cx="873594" cy="937791"/>
          </a:xfrm>
        </p:grpSpPr>
        <p:pic>
          <p:nvPicPr>
            <p:cNvPr id="327" name="図 3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28" name="テキスト ボックス 327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事務棟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3F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TSC08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29" name="グループ化 328"/>
          <p:cNvGrpSpPr/>
          <p:nvPr/>
        </p:nvGrpSpPr>
        <p:grpSpPr>
          <a:xfrm>
            <a:off x="10172882" y="932229"/>
            <a:ext cx="1144231" cy="937791"/>
            <a:chOff x="2085092" y="1110029"/>
            <a:chExt cx="1144231" cy="937791"/>
          </a:xfrm>
        </p:grpSpPr>
        <p:pic>
          <p:nvPicPr>
            <p:cNvPr id="330" name="図 32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31" name="テキスト ボックス 330"/>
            <p:cNvSpPr txBox="1"/>
            <p:nvPr/>
          </p:nvSpPr>
          <p:spPr>
            <a:xfrm>
              <a:off x="2085092" y="1110029"/>
              <a:ext cx="1144231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ME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技術棟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(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A</a:t>
              </a:r>
              <a:r>
                <a:rPr kumimoji="1" lang="ja-JP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)3F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TSC09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32" name="グループ化 331"/>
          <p:cNvGrpSpPr/>
          <p:nvPr/>
        </p:nvGrpSpPr>
        <p:grpSpPr>
          <a:xfrm>
            <a:off x="11205392" y="932229"/>
            <a:ext cx="873594" cy="937791"/>
            <a:chOff x="2206201" y="1110029"/>
            <a:chExt cx="873594" cy="937791"/>
          </a:xfrm>
        </p:grpSpPr>
        <p:pic>
          <p:nvPicPr>
            <p:cNvPr id="333" name="図 33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3252" y="1529273"/>
              <a:ext cx="519636" cy="518547"/>
            </a:xfrm>
            <a:prstGeom prst="rect">
              <a:avLst/>
            </a:prstGeom>
          </p:spPr>
        </p:pic>
        <p:sp>
          <p:nvSpPr>
            <p:cNvPr id="334" name="テキスト ボックス 333"/>
            <p:cNvSpPr txBox="1"/>
            <p:nvPr/>
          </p:nvSpPr>
          <p:spPr>
            <a:xfrm>
              <a:off x="2206201" y="111002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棟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2F</a:t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TSC10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335" name="グループ化 334"/>
          <p:cNvGrpSpPr/>
          <p:nvPr/>
        </p:nvGrpSpPr>
        <p:grpSpPr>
          <a:xfrm>
            <a:off x="47925" y="997116"/>
            <a:ext cx="873594" cy="949527"/>
            <a:chOff x="899555" y="1170989"/>
            <a:chExt cx="873594" cy="949527"/>
          </a:xfrm>
        </p:grpSpPr>
        <p:pic>
          <p:nvPicPr>
            <p:cNvPr id="336" name="図 3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337" name="テキスト ボックス 336"/>
            <p:cNvSpPr txBox="1"/>
            <p:nvPr/>
          </p:nvSpPr>
          <p:spPr>
            <a:xfrm>
              <a:off x="899555" y="1170989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tem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cxnSp>
        <p:nvCxnSpPr>
          <p:cNvPr id="350" name="直線コネクタ 349"/>
          <p:cNvCxnSpPr/>
          <p:nvPr/>
        </p:nvCxnSpPr>
        <p:spPr>
          <a:xfrm flipH="1">
            <a:off x="81111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/>
          <p:cNvCxnSpPr/>
          <p:nvPr/>
        </p:nvCxnSpPr>
        <p:spPr>
          <a:xfrm flipH="1">
            <a:off x="156651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コネクタ 351"/>
          <p:cNvCxnSpPr/>
          <p:nvPr/>
        </p:nvCxnSpPr>
        <p:spPr>
          <a:xfrm flipH="1">
            <a:off x="232191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/>
          <p:cNvCxnSpPr/>
          <p:nvPr/>
        </p:nvCxnSpPr>
        <p:spPr>
          <a:xfrm flipH="1">
            <a:off x="307730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/>
          <p:cNvCxnSpPr/>
          <p:nvPr/>
        </p:nvCxnSpPr>
        <p:spPr>
          <a:xfrm flipH="1">
            <a:off x="3832702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線コネクタ 354"/>
          <p:cNvCxnSpPr/>
          <p:nvPr/>
        </p:nvCxnSpPr>
        <p:spPr>
          <a:xfrm flipH="1">
            <a:off x="458809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線コネクタ 355"/>
          <p:cNvCxnSpPr/>
          <p:nvPr/>
        </p:nvCxnSpPr>
        <p:spPr>
          <a:xfrm flipH="1">
            <a:off x="534349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線コネクタ 356"/>
          <p:cNvCxnSpPr/>
          <p:nvPr/>
        </p:nvCxnSpPr>
        <p:spPr>
          <a:xfrm flipH="1">
            <a:off x="609889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線コネクタ 357"/>
          <p:cNvCxnSpPr/>
          <p:nvPr/>
        </p:nvCxnSpPr>
        <p:spPr>
          <a:xfrm flipH="1">
            <a:off x="685428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/>
          <p:cNvCxnSpPr/>
          <p:nvPr/>
        </p:nvCxnSpPr>
        <p:spPr>
          <a:xfrm flipH="1">
            <a:off x="7609682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/>
          <p:cNvCxnSpPr/>
          <p:nvPr/>
        </p:nvCxnSpPr>
        <p:spPr>
          <a:xfrm flipH="1">
            <a:off x="8365078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直線コネクタ 360"/>
          <p:cNvCxnSpPr/>
          <p:nvPr/>
        </p:nvCxnSpPr>
        <p:spPr>
          <a:xfrm flipH="1">
            <a:off x="9120474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線コネクタ 361"/>
          <p:cNvCxnSpPr/>
          <p:nvPr/>
        </p:nvCxnSpPr>
        <p:spPr>
          <a:xfrm flipH="1">
            <a:off x="9875870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コネクタ 362"/>
          <p:cNvCxnSpPr/>
          <p:nvPr/>
        </p:nvCxnSpPr>
        <p:spPr>
          <a:xfrm flipH="1">
            <a:off x="10631266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コネクタ 363"/>
          <p:cNvCxnSpPr/>
          <p:nvPr/>
        </p:nvCxnSpPr>
        <p:spPr>
          <a:xfrm flipH="1">
            <a:off x="11386663" y="2592520"/>
            <a:ext cx="0" cy="90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テキスト ボックス 364"/>
          <p:cNvSpPr txBox="1"/>
          <p:nvPr/>
        </p:nvSpPr>
        <p:spPr>
          <a:xfrm>
            <a:off x="496894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4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66" name="グループ化 365"/>
          <p:cNvGrpSpPr/>
          <p:nvPr/>
        </p:nvGrpSpPr>
        <p:grpSpPr>
          <a:xfrm>
            <a:off x="459208" y="4211042"/>
            <a:ext cx="646273" cy="120660"/>
            <a:chOff x="228477" y="4470494"/>
            <a:chExt cx="646273" cy="120660"/>
          </a:xfrm>
        </p:grpSpPr>
        <p:sp>
          <p:nvSpPr>
            <p:cNvPr id="367" name="正方形/長方形 366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68" name="正方形/長方形 367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69" name="直線コネクタ 368"/>
            <p:cNvCxnSpPr>
              <a:stCxn id="367" idx="3"/>
              <a:endCxn id="368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0" name="直線コネクタ 369"/>
          <p:cNvCxnSpPr>
            <a:stCxn id="233" idx="2"/>
            <a:endCxn id="365" idx="0"/>
          </p:cNvCxnSpPr>
          <p:nvPr/>
        </p:nvCxnSpPr>
        <p:spPr>
          <a:xfrm flipH="1">
            <a:off x="788092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テキスト ボックス 370"/>
          <p:cNvSpPr txBox="1"/>
          <p:nvPr/>
        </p:nvSpPr>
        <p:spPr>
          <a:xfrm>
            <a:off x="1275316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72" name="グループ化 371"/>
          <p:cNvGrpSpPr/>
          <p:nvPr/>
        </p:nvGrpSpPr>
        <p:grpSpPr>
          <a:xfrm>
            <a:off x="1237630" y="4211042"/>
            <a:ext cx="646273" cy="120660"/>
            <a:chOff x="228477" y="4470494"/>
            <a:chExt cx="646273" cy="120660"/>
          </a:xfrm>
        </p:grpSpPr>
        <p:sp>
          <p:nvSpPr>
            <p:cNvPr id="373" name="正方形/長方形 372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74" name="正方形/長方形 373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75" name="直線コネクタ 374"/>
            <p:cNvCxnSpPr>
              <a:stCxn id="373" idx="3"/>
              <a:endCxn id="374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6" name="直線コネクタ 375"/>
          <p:cNvCxnSpPr>
            <a:endCxn id="371" idx="0"/>
          </p:cNvCxnSpPr>
          <p:nvPr/>
        </p:nvCxnSpPr>
        <p:spPr>
          <a:xfrm flipH="1">
            <a:off x="1566514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テキスト ボックス 376"/>
          <p:cNvSpPr txBox="1"/>
          <p:nvPr/>
        </p:nvSpPr>
        <p:spPr>
          <a:xfrm>
            <a:off x="2012326" y="48244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78" name="グループ化 377"/>
          <p:cNvGrpSpPr/>
          <p:nvPr/>
        </p:nvGrpSpPr>
        <p:grpSpPr>
          <a:xfrm>
            <a:off x="1974640" y="4213542"/>
            <a:ext cx="646273" cy="120660"/>
            <a:chOff x="228477" y="4470494"/>
            <a:chExt cx="646273" cy="120660"/>
          </a:xfrm>
        </p:grpSpPr>
        <p:sp>
          <p:nvSpPr>
            <p:cNvPr id="379" name="正方形/長方形 378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0" name="正方形/長方形 379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81" name="直線コネクタ 380"/>
            <p:cNvCxnSpPr>
              <a:stCxn id="379" idx="3"/>
              <a:endCxn id="380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2" name="直線コネクタ 381"/>
          <p:cNvCxnSpPr>
            <a:endCxn id="377" idx="0"/>
          </p:cNvCxnSpPr>
          <p:nvPr/>
        </p:nvCxnSpPr>
        <p:spPr>
          <a:xfrm flipH="1">
            <a:off x="2303524" y="38439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テキスト ボックス 382"/>
          <p:cNvSpPr txBox="1"/>
          <p:nvPr/>
        </p:nvSpPr>
        <p:spPr>
          <a:xfrm>
            <a:off x="2762256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84" name="グループ化 383"/>
          <p:cNvGrpSpPr/>
          <p:nvPr/>
        </p:nvGrpSpPr>
        <p:grpSpPr>
          <a:xfrm>
            <a:off x="2724570" y="4211042"/>
            <a:ext cx="646273" cy="120660"/>
            <a:chOff x="228477" y="4470494"/>
            <a:chExt cx="646273" cy="120660"/>
          </a:xfrm>
        </p:grpSpPr>
        <p:sp>
          <p:nvSpPr>
            <p:cNvPr id="385" name="正方形/長方形 384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86" name="正方形/長方形 385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87" name="直線コネクタ 386"/>
            <p:cNvCxnSpPr>
              <a:stCxn id="385" idx="3"/>
              <a:endCxn id="386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8" name="直線コネクタ 387"/>
          <p:cNvCxnSpPr>
            <a:endCxn id="383" idx="0"/>
          </p:cNvCxnSpPr>
          <p:nvPr/>
        </p:nvCxnSpPr>
        <p:spPr>
          <a:xfrm flipH="1">
            <a:off x="3053454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テキスト ボックス 388"/>
          <p:cNvSpPr txBox="1"/>
          <p:nvPr/>
        </p:nvSpPr>
        <p:spPr>
          <a:xfrm>
            <a:off x="2749335" y="5749198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横河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390" name="テキスト ボックス 389"/>
          <p:cNvSpPr txBox="1"/>
          <p:nvPr/>
        </p:nvSpPr>
        <p:spPr>
          <a:xfrm>
            <a:off x="3527758" y="4821992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azbil1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391" name="グループ化 390"/>
          <p:cNvGrpSpPr/>
          <p:nvPr/>
        </p:nvGrpSpPr>
        <p:grpSpPr>
          <a:xfrm>
            <a:off x="3490072" y="4211042"/>
            <a:ext cx="646273" cy="120660"/>
            <a:chOff x="228477" y="4470494"/>
            <a:chExt cx="646273" cy="120660"/>
          </a:xfrm>
        </p:grpSpPr>
        <p:sp>
          <p:nvSpPr>
            <p:cNvPr id="392" name="正方形/長方形 391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93" name="正方形/長方形 392"/>
            <p:cNvSpPr/>
            <p:nvPr/>
          </p:nvSpPr>
          <p:spPr>
            <a:xfrm>
              <a:off x="754090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94" name="直線コネクタ 393"/>
            <p:cNvCxnSpPr>
              <a:stCxn id="392" idx="3"/>
              <a:endCxn id="393" idx="1"/>
            </p:cNvCxnSpPr>
            <p:nvPr/>
          </p:nvCxnSpPr>
          <p:spPr>
            <a:xfrm>
              <a:off x="349137" y="4530824"/>
              <a:ext cx="40495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5" name="直線コネクタ 394"/>
          <p:cNvCxnSpPr>
            <a:endCxn id="390" idx="0"/>
          </p:cNvCxnSpPr>
          <p:nvPr/>
        </p:nvCxnSpPr>
        <p:spPr>
          <a:xfrm flipH="1">
            <a:off x="3818956" y="3841411"/>
            <a:ext cx="1" cy="9805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グループ化 395"/>
          <p:cNvGrpSpPr/>
          <p:nvPr/>
        </p:nvGrpSpPr>
        <p:grpSpPr>
          <a:xfrm>
            <a:off x="4255820" y="3841411"/>
            <a:ext cx="646273" cy="1636016"/>
            <a:chOff x="4255820" y="4019211"/>
            <a:chExt cx="646273" cy="1636016"/>
          </a:xfrm>
        </p:grpSpPr>
        <p:sp>
          <p:nvSpPr>
            <p:cNvPr id="397" name="テキスト ボックス 396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azbil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2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398" name="グループ化 397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00" name="正方形/長方形 399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01" name="正方形/長方形 400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02" name="直線コネクタ 401"/>
              <p:cNvCxnSpPr>
                <a:stCxn id="400" idx="3"/>
                <a:endCxn id="401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9" name="直線コネクタ 398"/>
            <p:cNvCxnSpPr>
              <a:endCxn id="397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3" name="グループ化 402"/>
          <p:cNvGrpSpPr/>
          <p:nvPr/>
        </p:nvGrpSpPr>
        <p:grpSpPr>
          <a:xfrm>
            <a:off x="5016126" y="3846859"/>
            <a:ext cx="646273" cy="1636016"/>
            <a:chOff x="4255820" y="4019211"/>
            <a:chExt cx="646273" cy="1636016"/>
          </a:xfrm>
        </p:grpSpPr>
        <p:sp>
          <p:nvSpPr>
            <p:cNvPr id="404" name="テキスト ボックス 403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azbil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2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05" name="グループ化 404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07" name="正方形/長方形 406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08" name="正方形/長方形 407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09" name="直線コネクタ 408"/>
              <p:cNvCxnSpPr>
                <a:stCxn id="407" idx="3"/>
                <a:endCxn id="408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06" name="直線コネクタ 405"/>
            <p:cNvCxnSpPr>
              <a:endCxn id="404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グループ化 409"/>
          <p:cNvGrpSpPr/>
          <p:nvPr/>
        </p:nvGrpSpPr>
        <p:grpSpPr>
          <a:xfrm>
            <a:off x="5773059" y="3841411"/>
            <a:ext cx="646273" cy="1636016"/>
            <a:chOff x="4255820" y="4019211"/>
            <a:chExt cx="646273" cy="1636016"/>
          </a:xfrm>
        </p:grpSpPr>
        <p:sp>
          <p:nvSpPr>
            <p:cNvPr id="411" name="テキスト ボックス 410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横河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12" name="グループ化 411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14" name="正方形/長方形 413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15" name="正方形/長方形 414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16" name="直線コネクタ 415"/>
              <p:cNvCxnSpPr>
                <a:stCxn id="414" idx="3"/>
                <a:endCxn id="415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3" name="直線コネクタ 412"/>
            <p:cNvCxnSpPr>
              <a:endCxn id="411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7" name="テキスト ボックス 416"/>
          <p:cNvSpPr txBox="1"/>
          <p:nvPr/>
        </p:nvSpPr>
        <p:spPr>
          <a:xfrm>
            <a:off x="5815340" y="5745295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6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18" name="グループ化 417"/>
          <p:cNvGrpSpPr/>
          <p:nvPr/>
        </p:nvGrpSpPr>
        <p:grpSpPr>
          <a:xfrm>
            <a:off x="6535131" y="3841411"/>
            <a:ext cx="646273" cy="1636016"/>
            <a:chOff x="4255820" y="4019211"/>
            <a:chExt cx="646273" cy="1636016"/>
          </a:xfrm>
        </p:grpSpPr>
        <p:sp>
          <p:nvSpPr>
            <p:cNvPr id="419" name="テキスト ボックス 418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横河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20" name="グループ化 419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22" name="正方形/長方形 421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23" name="正方形/長方形 422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24" name="直線コネクタ 423"/>
              <p:cNvCxnSpPr>
                <a:stCxn id="422" idx="3"/>
                <a:endCxn id="423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21" name="直線コネクタ 420"/>
            <p:cNvCxnSpPr>
              <a:endCxn id="419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5" name="テキスト ボックス 424"/>
          <p:cNvSpPr txBox="1"/>
          <p:nvPr/>
        </p:nvSpPr>
        <p:spPr>
          <a:xfrm>
            <a:off x="6567373" y="5749197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26" name="テキスト ボックス 425"/>
          <p:cNvSpPr txBox="1"/>
          <p:nvPr/>
        </p:nvSpPr>
        <p:spPr>
          <a:xfrm>
            <a:off x="7324061" y="5745295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2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27" name="グループ化 426"/>
          <p:cNvGrpSpPr/>
          <p:nvPr/>
        </p:nvGrpSpPr>
        <p:grpSpPr>
          <a:xfrm>
            <a:off x="9573886" y="3843911"/>
            <a:ext cx="646273" cy="1636016"/>
            <a:chOff x="4255820" y="4019211"/>
            <a:chExt cx="646273" cy="1636016"/>
          </a:xfrm>
        </p:grpSpPr>
        <p:sp>
          <p:nvSpPr>
            <p:cNvPr id="428" name="テキスト ボックス 427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横河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三菱</a:t>
              </a:r>
              <a:r>
                <a:rPr kumimoji="1" lang="en-US" altLang="ja-JP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9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29" name="グループ化 428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31" name="正方形/長方形 430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32" name="正方形/長方形 431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33" name="直線コネクタ 432"/>
              <p:cNvCxnSpPr>
                <a:stCxn id="431" idx="3"/>
                <a:endCxn id="432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0" name="直線コネクタ 429"/>
            <p:cNvCxnSpPr>
              <a:endCxn id="428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4" name="テキスト ボックス 433"/>
          <p:cNvSpPr txBox="1"/>
          <p:nvPr/>
        </p:nvSpPr>
        <p:spPr>
          <a:xfrm>
            <a:off x="8085285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azbil1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35" name="テキスト ボックス 434"/>
          <p:cNvSpPr txBox="1"/>
          <p:nvPr/>
        </p:nvSpPr>
        <p:spPr>
          <a:xfrm>
            <a:off x="8837312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5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シャープ</a:t>
            </a:r>
            <a:r>
              <a:rPr kumimoji="1" lang="en-US" altLang="ja-JP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9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36" name="グループ化 435"/>
          <p:cNvGrpSpPr/>
          <p:nvPr/>
        </p:nvGrpSpPr>
        <p:grpSpPr>
          <a:xfrm>
            <a:off x="10339667" y="3843911"/>
            <a:ext cx="646273" cy="1636016"/>
            <a:chOff x="4255820" y="4019211"/>
            <a:chExt cx="646273" cy="1636016"/>
          </a:xfrm>
        </p:grpSpPr>
        <p:sp>
          <p:nvSpPr>
            <p:cNvPr id="437" name="テキスト ボックス 436"/>
            <p:cNvSpPr txBox="1"/>
            <p:nvPr/>
          </p:nvSpPr>
          <p:spPr>
            <a:xfrm>
              <a:off x="4293506" y="4999792"/>
              <a:ext cx="582396" cy="6554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PLC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横河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三菱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シャープ</a:t>
              </a:r>
              <a:r>
                <a:rPr kumimoji="1" lang="en-US" altLang="ja-JP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1</a:t>
              </a:r>
              <a:r>
                <a:rPr kumimoji="1" lang="ja-JP" altLang="en-US" sz="9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台</a:t>
              </a:r>
              <a:endParaRPr kumimoji="1" lang="en-US" altLang="ja-JP" sz="9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  <p:grpSp>
          <p:nvGrpSpPr>
            <p:cNvPr id="438" name="グループ化 437"/>
            <p:cNvGrpSpPr/>
            <p:nvPr/>
          </p:nvGrpSpPr>
          <p:grpSpPr>
            <a:xfrm>
              <a:off x="4255820" y="4388842"/>
              <a:ext cx="646273" cy="120660"/>
              <a:chOff x="228477" y="4470494"/>
              <a:chExt cx="646273" cy="120660"/>
            </a:xfrm>
          </p:grpSpPr>
          <p:sp>
            <p:nvSpPr>
              <p:cNvPr id="440" name="正方形/長方形 439"/>
              <p:cNvSpPr/>
              <p:nvPr/>
            </p:nvSpPr>
            <p:spPr>
              <a:xfrm>
                <a:off x="228477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sp>
            <p:nvSpPr>
              <p:cNvPr id="441" name="正方形/長方形 440"/>
              <p:cNvSpPr/>
              <p:nvPr/>
            </p:nvSpPr>
            <p:spPr>
              <a:xfrm>
                <a:off x="754090" y="4470494"/>
                <a:ext cx="120660" cy="1206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ja-JP" altLang="en-US" sz="1800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游ゴシック" panose="020F0502020204030204"/>
                  <a:ea typeface="游ゴシック" panose="020B0400000000000000" pitchFamily="50" charset="-128"/>
                  <a:cs typeface="+mn-cs"/>
                </a:endParaRPr>
              </a:p>
            </p:txBody>
          </p:sp>
          <p:cxnSp>
            <p:nvCxnSpPr>
              <p:cNvPr id="442" name="直線コネクタ 441"/>
              <p:cNvCxnSpPr>
                <a:stCxn id="440" idx="3"/>
                <a:endCxn id="441" idx="1"/>
              </p:cNvCxnSpPr>
              <p:nvPr/>
            </p:nvCxnSpPr>
            <p:spPr>
              <a:xfrm>
                <a:off x="349137" y="4530824"/>
                <a:ext cx="404953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9" name="直線コネクタ 438"/>
            <p:cNvCxnSpPr>
              <a:endCxn id="437" idx="0"/>
            </p:cNvCxnSpPr>
            <p:nvPr/>
          </p:nvCxnSpPr>
          <p:spPr>
            <a:xfrm flipH="1">
              <a:off x="4584704" y="4019211"/>
              <a:ext cx="1" cy="98058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3" name="テキスト ボックス 442"/>
          <p:cNvSpPr txBox="1"/>
          <p:nvPr/>
        </p:nvSpPr>
        <p:spPr>
          <a:xfrm>
            <a:off x="10359213" y="5745294"/>
            <a:ext cx="582396" cy="65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PLC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三菱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1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台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grpSp>
        <p:nvGrpSpPr>
          <p:cNvPr id="444" name="グループ化 443"/>
          <p:cNvGrpSpPr/>
          <p:nvPr/>
        </p:nvGrpSpPr>
        <p:grpSpPr>
          <a:xfrm>
            <a:off x="3024508" y="3841410"/>
            <a:ext cx="373657" cy="1903885"/>
            <a:chOff x="3011808" y="4019210"/>
            <a:chExt cx="373657" cy="1903885"/>
          </a:xfrm>
        </p:grpSpPr>
        <p:sp>
          <p:nvSpPr>
            <p:cNvPr id="445" name="円弧 444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46" name="円弧 445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47" name="直線コネクタ 446"/>
            <p:cNvCxnSpPr>
              <a:stCxn id="445" idx="2"/>
              <a:endCxn id="446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8" name="グループ化 447"/>
          <p:cNvGrpSpPr/>
          <p:nvPr/>
        </p:nvGrpSpPr>
        <p:grpSpPr>
          <a:xfrm>
            <a:off x="6073910" y="3841411"/>
            <a:ext cx="373657" cy="1903885"/>
            <a:chOff x="3011808" y="4019210"/>
            <a:chExt cx="373657" cy="1903885"/>
          </a:xfrm>
        </p:grpSpPr>
        <p:sp>
          <p:nvSpPr>
            <p:cNvPr id="449" name="円弧 448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50" name="円弧 449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51" name="直線コネクタ 450"/>
            <p:cNvCxnSpPr>
              <a:stCxn id="449" idx="2"/>
              <a:endCxn id="450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2" name="グループ化 451"/>
          <p:cNvGrpSpPr/>
          <p:nvPr/>
        </p:nvGrpSpPr>
        <p:grpSpPr>
          <a:xfrm>
            <a:off x="6841676" y="3841410"/>
            <a:ext cx="373657" cy="1903885"/>
            <a:chOff x="3011808" y="4019210"/>
            <a:chExt cx="373657" cy="1903885"/>
          </a:xfrm>
        </p:grpSpPr>
        <p:sp>
          <p:nvSpPr>
            <p:cNvPr id="453" name="円弧 452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54" name="円弧 453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55" name="直線コネクタ 454"/>
            <p:cNvCxnSpPr>
              <a:stCxn id="453" idx="2"/>
              <a:endCxn id="454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6" name="グループ化 455"/>
          <p:cNvGrpSpPr/>
          <p:nvPr/>
        </p:nvGrpSpPr>
        <p:grpSpPr>
          <a:xfrm>
            <a:off x="7345796" y="3841410"/>
            <a:ext cx="373657" cy="1903885"/>
            <a:chOff x="3011808" y="4019210"/>
            <a:chExt cx="373657" cy="1903885"/>
          </a:xfrm>
        </p:grpSpPr>
        <p:sp>
          <p:nvSpPr>
            <p:cNvPr id="457" name="円弧 456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58" name="円弧 457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59" name="直線コネクタ 458"/>
            <p:cNvCxnSpPr>
              <a:stCxn id="457" idx="2"/>
              <a:endCxn id="458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グループ化 459"/>
          <p:cNvGrpSpPr/>
          <p:nvPr/>
        </p:nvGrpSpPr>
        <p:grpSpPr>
          <a:xfrm>
            <a:off x="8164015" y="3841409"/>
            <a:ext cx="373657" cy="1903885"/>
            <a:chOff x="3011808" y="4019210"/>
            <a:chExt cx="373657" cy="1903885"/>
          </a:xfrm>
        </p:grpSpPr>
        <p:sp>
          <p:nvSpPr>
            <p:cNvPr id="461" name="円弧 460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62" name="円弧 461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63" name="直線コネクタ 462"/>
            <p:cNvCxnSpPr>
              <a:stCxn id="461" idx="2"/>
              <a:endCxn id="462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4" name="グループ化 463"/>
          <p:cNvGrpSpPr/>
          <p:nvPr/>
        </p:nvGrpSpPr>
        <p:grpSpPr>
          <a:xfrm>
            <a:off x="8933389" y="3837145"/>
            <a:ext cx="373657" cy="1903885"/>
            <a:chOff x="3011808" y="4019210"/>
            <a:chExt cx="373657" cy="1903885"/>
          </a:xfrm>
        </p:grpSpPr>
        <p:sp>
          <p:nvSpPr>
            <p:cNvPr id="465" name="円弧 464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66" name="円弧 465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67" name="直線コネクタ 466"/>
            <p:cNvCxnSpPr>
              <a:stCxn id="465" idx="2"/>
              <a:endCxn id="466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8" name="グループ化 467"/>
          <p:cNvGrpSpPr/>
          <p:nvPr/>
        </p:nvGrpSpPr>
        <p:grpSpPr>
          <a:xfrm>
            <a:off x="10650898" y="3841409"/>
            <a:ext cx="373657" cy="1903885"/>
            <a:chOff x="3011808" y="4019210"/>
            <a:chExt cx="373657" cy="1903885"/>
          </a:xfrm>
        </p:grpSpPr>
        <p:sp>
          <p:nvSpPr>
            <p:cNvPr id="469" name="円弧 468"/>
            <p:cNvSpPr/>
            <p:nvPr/>
          </p:nvSpPr>
          <p:spPr>
            <a:xfrm>
              <a:off x="3112779" y="4019210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470" name="円弧 469"/>
            <p:cNvSpPr/>
            <p:nvPr/>
          </p:nvSpPr>
          <p:spPr>
            <a:xfrm rot="5400000">
              <a:off x="3060281" y="5601936"/>
              <a:ext cx="272686" cy="369631"/>
            </a:xfrm>
            <a:prstGeom prst="arc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471" name="直線コネクタ 470"/>
            <p:cNvCxnSpPr>
              <a:stCxn id="469" idx="2"/>
              <a:endCxn id="470" idx="0"/>
            </p:cNvCxnSpPr>
            <p:nvPr/>
          </p:nvCxnSpPr>
          <p:spPr>
            <a:xfrm flipH="1">
              <a:off x="3381440" y="4204026"/>
              <a:ext cx="4025" cy="15827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2" name="テキスト ボックス 471"/>
          <p:cNvSpPr txBox="1"/>
          <p:nvPr/>
        </p:nvSpPr>
        <p:spPr>
          <a:xfrm>
            <a:off x="111227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TPR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</a:p>
        </p:txBody>
      </p:sp>
      <p:sp>
        <p:nvSpPr>
          <p:cNvPr id="473" name="テキスト ボックス 472"/>
          <p:cNvSpPr txBox="1"/>
          <p:nvPr/>
        </p:nvSpPr>
        <p:spPr>
          <a:xfrm>
            <a:off x="88470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TPR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</a:p>
        </p:txBody>
      </p:sp>
      <p:sp>
        <p:nvSpPr>
          <p:cNvPr id="474" name="テキスト ボックス 473"/>
          <p:cNvSpPr txBox="1"/>
          <p:nvPr/>
        </p:nvSpPr>
        <p:spPr>
          <a:xfrm>
            <a:off x="164746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TPR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</a:p>
        </p:txBody>
      </p:sp>
      <p:sp>
        <p:nvSpPr>
          <p:cNvPr id="475" name="テキスト ボックス 474"/>
          <p:cNvSpPr txBox="1"/>
          <p:nvPr/>
        </p:nvSpPr>
        <p:spPr>
          <a:xfrm>
            <a:off x="2423690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GT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6" name="テキスト ボックス 475"/>
          <p:cNvSpPr txBox="1"/>
          <p:nvPr/>
        </p:nvSpPr>
        <p:spPr>
          <a:xfrm>
            <a:off x="3224735" y="3198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熱源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7" name="テキスト ボックス 476"/>
          <p:cNvSpPr txBox="1"/>
          <p:nvPr/>
        </p:nvSpPr>
        <p:spPr>
          <a:xfrm>
            <a:off x="3913563" y="31473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A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･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空調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8" name="テキスト ボックス 477"/>
          <p:cNvSpPr txBox="1"/>
          <p:nvPr/>
        </p:nvSpPr>
        <p:spPr>
          <a:xfrm>
            <a:off x="4739122" y="31473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B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空調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79" name="テキスト ボックス 478"/>
          <p:cNvSpPr txBox="1"/>
          <p:nvPr/>
        </p:nvSpPr>
        <p:spPr>
          <a:xfrm>
            <a:off x="5461692" y="30711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特高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空圧機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排水</a:t>
            </a:r>
          </a:p>
        </p:txBody>
      </p:sp>
      <p:sp>
        <p:nvSpPr>
          <p:cNvPr id="480" name="テキスト ボックス 479"/>
          <p:cNvSpPr txBox="1"/>
          <p:nvPr/>
        </p:nvSpPr>
        <p:spPr>
          <a:xfrm>
            <a:off x="6195776" y="32108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ECU</a:t>
            </a: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</a:t>
            </a:r>
          </a:p>
        </p:txBody>
      </p:sp>
      <p:sp>
        <p:nvSpPr>
          <p:cNvPr id="481" name="テキスト ボックス 480"/>
          <p:cNvSpPr txBox="1"/>
          <p:nvPr/>
        </p:nvSpPr>
        <p:spPr>
          <a:xfrm>
            <a:off x="6883583" y="3160021"/>
            <a:ext cx="873594" cy="3582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ECU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熱源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バイオ</a:t>
            </a:r>
          </a:p>
        </p:txBody>
      </p:sp>
      <p:sp>
        <p:nvSpPr>
          <p:cNvPr id="482" name="テキスト ボックス 481"/>
          <p:cNvSpPr txBox="1"/>
          <p:nvPr/>
        </p:nvSpPr>
        <p:spPr>
          <a:xfrm>
            <a:off x="7696480" y="29846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#2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純水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空圧機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自家発</a:t>
            </a:r>
          </a:p>
        </p:txBody>
      </p:sp>
      <p:sp>
        <p:nvSpPr>
          <p:cNvPr id="483" name="テキスト ボックス 482"/>
          <p:cNvSpPr txBox="1"/>
          <p:nvPr/>
        </p:nvSpPr>
        <p:spPr>
          <a:xfrm>
            <a:off x="8343812" y="30735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棟空調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･</a:t>
            </a: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棟変台</a:t>
            </a:r>
            <a:endParaRPr kumimoji="1" lang="ja-JP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484" name="テキスト ボックス 483"/>
          <p:cNvSpPr txBox="1"/>
          <p:nvPr/>
        </p:nvSpPr>
        <p:spPr>
          <a:xfrm>
            <a:off x="9183278" y="30735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D</a:t>
            </a:r>
            <a:r>
              <a:rPr kumimoji="1" lang="ja-JP" alt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棟空調</a:t>
            </a:r>
            <a:endParaRPr kumimoji="1" lang="en-US" altLang="ja-JP" sz="105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スクラバ</a:t>
            </a:r>
          </a:p>
        </p:txBody>
      </p:sp>
      <p:sp>
        <p:nvSpPr>
          <p:cNvPr id="485" name="テキスト ボックス 484"/>
          <p:cNvSpPr txBox="1"/>
          <p:nvPr/>
        </p:nvSpPr>
        <p:spPr>
          <a:xfrm>
            <a:off x="9960055" y="3086210"/>
            <a:ext cx="873594" cy="4828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CAC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前処理</a:t>
            </a:r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232702" y="234902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 smtClean="0"/>
              <a:t>更新後 システム構成図</a:t>
            </a:r>
            <a:endParaRPr kumimoji="1" lang="ja-JP" altLang="en-US" b="1" dirty="0"/>
          </a:p>
        </p:txBody>
      </p:sp>
      <p:grpSp>
        <p:nvGrpSpPr>
          <p:cNvPr id="206" name="グループ化 205"/>
          <p:cNvGrpSpPr/>
          <p:nvPr/>
        </p:nvGrpSpPr>
        <p:grpSpPr>
          <a:xfrm>
            <a:off x="809793" y="956613"/>
            <a:ext cx="873594" cy="986103"/>
            <a:chOff x="899555" y="1134413"/>
            <a:chExt cx="873594" cy="986103"/>
          </a:xfrm>
        </p:grpSpPr>
        <p:pic>
          <p:nvPicPr>
            <p:cNvPr id="207" name="図 2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08" name="テキスト ボックス 207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DECS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MST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210" name="グループ化 209"/>
          <p:cNvGrpSpPr/>
          <p:nvPr/>
        </p:nvGrpSpPr>
        <p:grpSpPr>
          <a:xfrm>
            <a:off x="1571661" y="958875"/>
            <a:ext cx="873594" cy="986103"/>
            <a:chOff x="899555" y="1134413"/>
            <a:chExt cx="873594" cy="986103"/>
          </a:xfrm>
        </p:grpSpPr>
        <p:pic>
          <p:nvPicPr>
            <p:cNvPr id="211" name="図 2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12" name="テキスト ボックス 211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DECS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SLV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grpSp>
        <p:nvGrpSpPr>
          <p:cNvPr id="216" name="グループ化 215"/>
          <p:cNvGrpSpPr/>
          <p:nvPr/>
        </p:nvGrpSpPr>
        <p:grpSpPr>
          <a:xfrm>
            <a:off x="2333529" y="956613"/>
            <a:ext cx="873594" cy="986103"/>
            <a:chOff x="899555" y="1134413"/>
            <a:chExt cx="873594" cy="986103"/>
          </a:xfrm>
        </p:grpSpPr>
        <p:pic>
          <p:nvPicPr>
            <p:cNvPr id="217" name="図 2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18" name="テキスト ボックス 217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DECS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TSS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sp>
        <p:nvSpPr>
          <p:cNvPr id="220" name="正方形/長方形 219"/>
          <p:cNvSpPr/>
          <p:nvPr/>
        </p:nvSpPr>
        <p:spPr>
          <a:xfrm>
            <a:off x="5432974" y="777490"/>
            <a:ext cx="6563455" cy="188584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0650411" y="385814"/>
            <a:ext cx="135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TSC</a:t>
            </a:r>
            <a:r>
              <a:rPr lang="ja-JP" altLang="en-US" dirty="0" smtClean="0"/>
              <a:t>に変更</a:t>
            </a:r>
            <a:endParaRPr kumimoji="1" lang="ja-JP" altLang="en-US" dirty="0"/>
          </a:p>
        </p:txBody>
      </p:sp>
      <p:cxnSp>
        <p:nvCxnSpPr>
          <p:cNvPr id="225" name="直線コネクタ 224"/>
          <p:cNvCxnSpPr/>
          <p:nvPr/>
        </p:nvCxnSpPr>
        <p:spPr>
          <a:xfrm>
            <a:off x="484722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線コネクタ 225"/>
          <p:cNvCxnSpPr/>
          <p:nvPr/>
        </p:nvCxnSpPr>
        <p:spPr>
          <a:xfrm>
            <a:off x="1246590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線コネクタ 226"/>
          <p:cNvCxnSpPr/>
          <p:nvPr/>
        </p:nvCxnSpPr>
        <p:spPr>
          <a:xfrm>
            <a:off x="2008458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線コネクタ 227"/>
          <p:cNvCxnSpPr/>
          <p:nvPr/>
        </p:nvCxnSpPr>
        <p:spPr>
          <a:xfrm>
            <a:off x="2770326" y="1916663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コネクタ 228"/>
          <p:cNvCxnSpPr/>
          <p:nvPr/>
        </p:nvCxnSpPr>
        <p:spPr>
          <a:xfrm>
            <a:off x="4294062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/>
          <p:cNvCxnSpPr/>
          <p:nvPr/>
        </p:nvCxnSpPr>
        <p:spPr>
          <a:xfrm>
            <a:off x="5055930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線コネクタ 230"/>
          <p:cNvCxnSpPr/>
          <p:nvPr/>
        </p:nvCxnSpPr>
        <p:spPr>
          <a:xfrm>
            <a:off x="5817798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コネクタ 231"/>
          <p:cNvCxnSpPr/>
          <p:nvPr/>
        </p:nvCxnSpPr>
        <p:spPr>
          <a:xfrm>
            <a:off x="6579666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/>
          <p:cNvCxnSpPr/>
          <p:nvPr/>
        </p:nvCxnSpPr>
        <p:spPr>
          <a:xfrm>
            <a:off x="7341534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コネクタ 237"/>
          <p:cNvCxnSpPr/>
          <p:nvPr/>
        </p:nvCxnSpPr>
        <p:spPr>
          <a:xfrm>
            <a:off x="8103402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コネクタ 239"/>
          <p:cNvCxnSpPr/>
          <p:nvPr/>
        </p:nvCxnSpPr>
        <p:spPr>
          <a:xfrm>
            <a:off x="8975606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/>
          <p:cNvCxnSpPr/>
          <p:nvPr/>
        </p:nvCxnSpPr>
        <p:spPr>
          <a:xfrm>
            <a:off x="9847811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/>
          <p:cNvCxnSpPr/>
          <p:nvPr/>
        </p:nvCxnSpPr>
        <p:spPr>
          <a:xfrm>
            <a:off x="10744997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/>
          <p:cNvCxnSpPr/>
          <p:nvPr/>
        </p:nvCxnSpPr>
        <p:spPr>
          <a:xfrm>
            <a:off x="11642189" y="1855030"/>
            <a:ext cx="0" cy="71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2" name="グループ化 261"/>
          <p:cNvGrpSpPr/>
          <p:nvPr/>
        </p:nvGrpSpPr>
        <p:grpSpPr>
          <a:xfrm>
            <a:off x="3095397" y="956706"/>
            <a:ext cx="873594" cy="986103"/>
            <a:chOff x="899555" y="1134413"/>
            <a:chExt cx="873594" cy="986103"/>
          </a:xfrm>
        </p:grpSpPr>
        <p:pic>
          <p:nvPicPr>
            <p:cNvPr id="263" name="図 26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8286" y="1529273"/>
              <a:ext cx="438440" cy="591243"/>
            </a:xfrm>
            <a:prstGeom prst="rect">
              <a:avLst/>
            </a:prstGeom>
          </p:spPr>
        </p:pic>
        <p:sp>
          <p:nvSpPr>
            <p:cNvPr id="264" name="テキスト ボックス 263"/>
            <p:cNvSpPr txBox="1"/>
            <p:nvPr/>
          </p:nvSpPr>
          <p:spPr>
            <a:xfrm>
              <a:off x="899555" y="1134413"/>
              <a:ext cx="873594" cy="3582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原動力室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/>
              </a:r>
              <a:b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</a:b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DECS</a:t>
              </a:r>
              <a:r>
                <a:rPr kumimoji="1" lang="ja-JP" altLang="en-US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 </a:t>
              </a:r>
              <a:r>
                <a:rPr kumimoji="1" lang="en-US" altLang="ja-JP" sz="105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rPr>
                <a:t>ENG</a:t>
              </a: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endParaRPr>
            </a:p>
          </p:txBody>
        </p:sp>
      </p:grpSp>
      <p:cxnSp>
        <p:nvCxnSpPr>
          <p:cNvPr id="265" name="直線コネクタ 264"/>
          <p:cNvCxnSpPr/>
          <p:nvPr/>
        </p:nvCxnSpPr>
        <p:spPr>
          <a:xfrm>
            <a:off x="3532194" y="1916756"/>
            <a:ext cx="0" cy="6583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60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16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698988" y="1031966"/>
            <a:ext cx="2481943" cy="52904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28897" y="1151808"/>
            <a:ext cx="1410789" cy="276999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kumimoji="1" lang="en-US" altLang="ja-JP" dirty="0" err="1" smtClean="0"/>
              <a:t>Azbil</a:t>
            </a:r>
            <a:endParaRPr kumimoji="1"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6747466" y="2234905"/>
            <a:ext cx="3151277" cy="235305"/>
            <a:chOff x="228477" y="4470494"/>
            <a:chExt cx="1353340" cy="120660"/>
          </a:xfrm>
        </p:grpSpPr>
        <p:sp>
          <p:nvSpPr>
            <p:cNvPr id="8" name="正方形/長方形 7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46115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10" name="直線コネクタ 9"/>
            <p:cNvCxnSpPr>
              <a:stCxn id="8" idx="3"/>
              <a:endCxn id="9" idx="1"/>
            </p:cNvCxnSpPr>
            <p:nvPr/>
          </p:nvCxnSpPr>
          <p:spPr>
            <a:xfrm>
              <a:off x="349137" y="4530824"/>
              <a:ext cx="1112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正方形/長方形 12"/>
          <p:cNvSpPr/>
          <p:nvPr/>
        </p:nvSpPr>
        <p:spPr>
          <a:xfrm>
            <a:off x="7305282" y="3137839"/>
            <a:ext cx="1425863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G</a:t>
            </a:r>
            <a:r>
              <a:rPr lang="en-US" altLang="ja-JP" dirty="0"/>
              <a:t>W</a:t>
            </a:r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7305281" y="3950370"/>
            <a:ext cx="1425863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LS</a:t>
            </a:r>
            <a:r>
              <a:rPr lang="en-US" altLang="ja-JP" dirty="0"/>
              <a:t>T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7031331" y="5398218"/>
            <a:ext cx="1353780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P</a:t>
            </a:r>
            <a:r>
              <a:rPr lang="en-US" altLang="ja-JP" dirty="0"/>
              <a:t>C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6203853" y="1668269"/>
            <a:ext cx="3924886" cy="465415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/>
          <p:cNvCxnSpPr>
            <a:endCxn id="13" idx="0"/>
          </p:cNvCxnSpPr>
          <p:nvPr/>
        </p:nvCxnSpPr>
        <p:spPr>
          <a:xfrm>
            <a:off x="8018212" y="2354221"/>
            <a:ext cx="2" cy="78361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3" name="直線コネクタ 32"/>
          <p:cNvCxnSpPr>
            <a:endCxn id="15" idx="0"/>
          </p:cNvCxnSpPr>
          <p:nvPr/>
        </p:nvCxnSpPr>
        <p:spPr>
          <a:xfrm>
            <a:off x="7708220" y="4804594"/>
            <a:ext cx="1" cy="59362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49" name="グループ化 48"/>
          <p:cNvGrpSpPr/>
          <p:nvPr/>
        </p:nvGrpSpPr>
        <p:grpSpPr>
          <a:xfrm>
            <a:off x="2940148" y="715706"/>
            <a:ext cx="5603775" cy="5960865"/>
            <a:chOff x="1181686" y="715706"/>
            <a:chExt cx="5603775" cy="5960865"/>
          </a:xfrm>
        </p:grpSpPr>
        <p:cxnSp>
          <p:nvCxnSpPr>
            <p:cNvPr id="38" name="直線コネクタ 37"/>
            <p:cNvCxnSpPr/>
            <p:nvPr/>
          </p:nvCxnSpPr>
          <p:spPr>
            <a:xfrm flipV="1">
              <a:off x="1181686" y="717452"/>
              <a:ext cx="0" cy="15660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/>
            <p:cNvCxnSpPr/>
            <p:nvPr/>
          </p:nvCxnSpPr>
          <p:spPr>
            <a:xfrm>
              <a:off x="1181686" y="715706"/>
              <a:ext cx="28018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/>
            <p:cNvCxnSpPr/>
            <p:nvPr/>
          </p:nvCxnSpPr>
          <p:spPr>
            <a:xfrm flipV="1">
              <a:off x="3983573" y="717454"/>
              <a:ext cx="0" cy="5959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/>
            <p:cNvCxnSpPr/>
            <p:nvPr/>
          </p:nvCxnSpPr>
          <p:spPr>
            <a:xfrm>
              <a:off x="3983573" y="6668309"/>
              <a:ext cx="28018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/>
            <p:cNvCxnSpPr/>
            <p:nvPr/>
          </p:nvCxnSpPr>
          <p:spPr>
            <a:xfrm flipV="1">
              <a:off x="6785461" y="4804593"/>
              <a:ext cx="0" cy="1863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テキスト ボックス 59"/>
          <p:cNvSpPr txBox="1"/>
          <p:nvPr/>
        </p:nvSpPr>
        <p:spPr>
          <a:xfrm>
            <a:off x="7927623" y="6488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社内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3967337" y="392541"/>
            <a:ext cx="9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CAT5E</a:t>
            </a:r>
            <a:endParaRPr kumimoji="1" lang="ja-JP" altLang="en-US" dirty="0"/>
          </a:p>
        </p:txBody>
      </p:sp>
      <p:sp>
        <p:nvSpPr>
          <p:cNvPr id="64" name="正方形/長方形 63"/>
          <p:cNvSpPr/>
          <p:nvPr/>
        </p:nvSpPr>
        <p:spPr>
          <a:xfrm>
            <a:off x="6267816" y="1701997"/>
            <a:ext cx="1179423" cy="41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LST51</a:t>
            </a:r>
            <a:endParaRPr kumimoji="1" lang="ja-JP" altLang="en-US" dirty="0"/>
          </a:p>
        </p:txBody>
      </p:sp>
      <p:cxnSp>
        <p:nvCxnSpPr>
          <p:cNvPr id="24" name="直線コネクタ 23"/>
          <p:cNvCxnSpPr>
            <a:stCxn id="13" idx="2"/>
            <a:endCxn id="14" idx="0"/>
          </p:cNvCxnSpPr>
          <p:nvPr/>
        </p:nvCxnSpPr>
        <p:spPr>
          <a:xfrm flipH="1">
            <a:off x="8018213" y="3545802"/>
            <a:ext cx="1" cy="40456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7" name="グループ化 26"/>
          <p:cNvGrpSpPr/>
          <p:nvPr/>
        </p:nvGrpSpPr>
        <p:grpSpPr>
          <a:xfrm>
            <a:off x="6747466" y="4685277"/>
            <a:ext cx="2779643" cy="238635"/>
            <a:chOff x="228477" y="4470494"/>
            <a:chExt cx="1353340" cy="120660"/>
          </a:xfrm>
        </p:grpSpPr>
        <p:sp>
          <p:nvSpPr>
            <p:cNvPr id="29" name="正方形/長方形 28"/>
            <p:cNvSpPr/>
            <p:nvPr/>
          </p:nvSpPr>
          <p:spPr>
            <a:xfrm>
              <a:off x="22847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sp>
          <p:nvSpPr>
            <p:cNvPr id="30" name="正方形/長方形 29"/>
            <p:cNvSpPr/>
            <p:nvPr/>
          </p:nvSpPr>
          <p:spPr>
            <a:xfrm>
              <a:off x="1461157" y="4470494"/>
              <a:ext cx="120660" cy="120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endParaRPr>
            </a:p>
          </p:txBody>
        </p:sp>
        <p:cxnSp>
          <p:nvCxnSpPr>
            <p:cNvPr id="31" name="直線コネクタ 30"/>
            <p:cNvCxnSpPr>
              <a:stCxn id="29" idx="3"/>
              <a:endCxn id="30" idx="1"/>
            </p:cNvCxnSpPr>
            <p:nvPr/>
          </p:nvCxnSpPr>
          <p:spPr>
            <a:xfrm>
              <a:off x="349137" y="4530824"/>
              <a:ext cx="11120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線コネクタ 31"/>
          <p:cNvCxnSpPr>
            <a:stCxn id="14" idx="2"/>
          </p:cNvCxnSpPr>
          <p:nvPr/>
        </p:nvCxnSpPr>
        <p:spPr>
          <a:xfrm>
            <a:off x="8018213" y="4358333"/>
            <a:ext cx="0" cy="44626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直線矢印コネクタ 21"/>
          <p:cNvCxnSpPr>
            <a:endCxn id="60" idx="2"/>
          </p:cNvCxnSpPr>
          <p:nvPr/>
        </p:nvCxnSpPr>
        <p:spPr>
          <a:xfrm flipV="1">
            <a:off x="8250788" y="1018214"/>
            <a:ext cx="1" cy="1334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8641180" y="392541"/>
            <a:ext cx="152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中央監視室</a:t>
            </a:r>
            <a:endParaRPr lang="en-US" altLang="ja-JP" dirty="0" smtClean="0"/>
          </a:p>
          <a:p>
            <a:pPr algn="ctr"/>
            <a:r>
              <a:rPr kumimoji="1" lang="en-US" altLang="ja-JP" dirty="0" smtClean="0"/>
              <a:t>T-HU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2799496" y="2291814"/>
            <a:ext cx="858801" cy="40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48" name="直線矢印コネクタ 47"/>
          <p:cNvCxnSpPr/>
          <p:nvPr/>
        </p:nvCxnSpPr>
        <p:spPr>
          <a:xfrm flipH="1">
            <a:off x="9403195" y="1077873"/>
            <a:ext cx="11085" cy="1274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6843463" y="4980972"/>
            <a:ext cx="9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CAT5E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018213" y="4396630"/>
            <a:ext cx="9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CAT5E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578651" y="5370174"/>
            <a:ext cx="92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CAT5E</a:t>
            </a:r>
            <a:endParaRPr kumimoji="1" lang="ja-JP" altLang="en-US" dirty="0"/>
          </a:p>
        </p:txBody>
      </p:sp>
      <p:sp>
        <p:nvSpPr>
          <p:cNvPr id="55" name="正方形/長方形 54"/>
          <p:cNvSpPr/>
          <p:nvPr/>
        </p:nvSpPr>
        <p:spPr>
          <a:xfrm>
            <a:off x="3375227" y="1561963"/>
            <a:ext cx="1179423" cy="413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HC1-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981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</TotalTime>
  <Words>1161</Words>
  <Application>Microsoft Office PowerPoint</Application>
  <PresentationFormat>ワイド画面</PresentationFormat>
  <Paragraphs>597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BIZ UDPゴシック</vt:lpstr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Denso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Motoyasu Nonomura (野々村 元靖)</dc:creator>
  <cp:lastModifiedBy>Motoyasu Nonomura (野々村 元靖)</cp:lastModifiedBy>
  <cp:revision>55</cp:revision>
  <dcterms:created xsi:type="dcterms:W3CDTF">2020-11-04T08:34:57Z</dcterms:created>
  <dcterms:modified xsi:type="dcterms:W3CDTF">2020-12-03T07:46:32Z</dcterms:modified>
</cp:coreProperties>
</file>