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62" r:id="rId1"/>
  </p:sldMasterIdLst>
  <p:notesMasterIdLst>
    <p:notesMasterId r:id="rId10"/>
  </p:notesMasterIdLst>
  <p:handoutMasterIdLst>
    <p:handoutMasterId r:id="rId11"/>
  </p:handoutMasterIdLst>
  <p:sldIdLst>
    <p:sldId id="556" r:id="rId2"/>
    <p:sldId id="561" r:id="rId3"/>
    <p:sldId id="557" r:id="rId4"/>
    <p:sldId id="562" r:id="rId5"/>
    <p:sldId id="555" r:id="rId6"/>
    <p:sldId id="553" r:id="rId7"/>
    <p:sldId id="554" r:id="rId8"/>
    <p:sldId id="560" r:id="rId9"/>
  </p:sldIdLst>
  <p:sldSz cx="9144000" cy="6864350"/>
  <p:notesSz cx="9866313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5" orient="horz" pos="2163">
          <p15:clr>
            <a:srgbClr val="A4A3A4"/>
          </p15:clr>
        </p15:guide>
        <p15:guide id="16" pos="2881">
          <p15:clr>
            <a:srgbClr val="A4A3A4"/>
          </p15:clr>
        </p15:guide>
        <p15:guide id="17" orient="horz" pos="529" userDrawn="1">
          <p15:clr>
            <a:srgbClr val="A4A3A4"/>
          </p15:clr>
        </p15:guide>
        <p15:guide id="18" orient="horz" pos="348" userDrawn="1">
          <p15:clr>
            <a:srgbClr val="A4A3A4"/>
          </p15:clr>
        </p15:guide>
        <p15:guide id="19" pos="431" userDrawn="1">
          <p15:clr>
            <a:srgbClr val="A4A3A4"/>
          </p15:clr>
        </p15:guide>
        <p15:guide id="20" orient="horz" pos="3704" userDrawn="1">
          <p15:clr>
            <a:srgbClr val="A4A3A4"/>
          </p15:clr>
        </p15:guide>
        <p15:guide id="21" pos="5329" userDrawn="1">
          <p15:clr>
            <a:srgbClr val="A4A3A4"/>
          </p15:clr>
        </p15:guide>
        <p15:guide id="22" orient="horz" pos="530">
          <p15:clr>
            <a:srgbClr val="A4A3A4"/>
          </p15:clr>
        </p15:guide>
        <p15:guide id="23" orient="horz" pos="3805">
          <p15:clr>
            <a:srgbClr val="A4A3A4"/>
          </p15:clr>
        </p15:guide>
        <p15:guide id="24" orient="horz" pos="1015">
          <p15:clr>
            <a:srgbClr val="A4A3A4"/>
          </p15:clr>
        </p15:guide>
        <p15:guide id="25" pos="193">
          <p15:clr>
            <a:srgbClr val="A4A3A4"/>
          </p15:clr>
        </p15:guide>
        <p15:guide id="26" pos="5567">
          <p15:clr>
            <a:srgbClr val="A4A3A4"/>
          </p15:clr>
        </p15:guide>
        <p15:guide id="27" pos="3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1" userDrawn="1">
          <p15:clr>
            <a:srgbClr val="A4A3A4"/>
          </p15:clr>
        </p15:guide>
        <p15:guide id="2" pos="310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000"/>
    <a:srgbClr val="00E266"/>
    <a:srgbClr val="C00000"/>
    <a:srgbClr val="FFCC99"/>
    <a:srgbClr val="B4D9FF"/>
    <a:srgbClr val="797979"/>
    <a:srgbClr val="D6D6D6"/>
    <a:srgbClr val="AAAAAA"/>
    <a:srgbClr val="B9D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33" autoAdjust="0"/>
  </p:normalViewPr>
  <p:slideViewPr>
    <p:cSldViewPr snapToGrid="0">
      <p:cViewPr varScale="1">
        <p:scale>
          <a:sx n="74" d="100"/>
          <a:sy n="74" d="100"/>
        </p:scale>
        <p:origin x="1290" y="66"/>
      </p:cViewPr>
      <p:guideLst>
        <p:guide orient="horz" pos="2163"/>
        <p:guide pos="2881"/>
        <p:guide orient="horz" pos="529"/>
        <p:guide orient="horz" pos="348"/>
        <p:guide pos="431"/>
        <p:guide orient="horz" pos="3704"/>
        <p:guide pos="5329"/>
        <p:guide orient="horz" pos="530"/>
        <p:guide orient="horz" pos="3805"/>
        <p:guide orient="horz" pos="1015"/>
        <p:guide pos="193"/>
        <p:guide pos="5567"/>
        <p:guide pos="3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1716" y="60"/>
      </p:cViewPr>
      <p:guideLst>
        <p:guide orient="horz" pos="2121"/>
        <p:guide pos="3107"/>
      </p:guideLst>
    </p:cSldViewPr>
  </p:notes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138" cy="338138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587999" y="0"/>
            <a:ext cx="4276726" cy="338138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A7640E48-A5E0-5041-9B48-F1CC1125BC09}" type="datetimeFigureOut">
              <a:rPr kumimoji="1" lang="ja-JP" altLang="en-US" smtClean="0"/>
              <a:pPr/>
              <a:t>2020/8/28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397625"/>
            <a:ext cx="4275138" cy="338138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587999" y="6397625"/>
            <a:ext cx="4276726" cy="338138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A07F573A-01BF-2B44-8976-5E6A2AEC184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0004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275401" cy="338035"/>
          </a:xfrm>
          <a:prstGeom prst="rect">
            <a:avLst/>
          </a:prstGeom>
        </p:spPr>
        <p:txBody>
          <a:bodyPr vert="horz" lIns="90638" tIns="45318" rIns="90638" bIns="45318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89201" y="2"/>
            <a:ext cx="4275401" cy="338035"/>
          </a:xfrm>
          <a:prstGeom prst="rect">
            <a:avLst/>
          </a:prstGeom>
        </p:spPr>
        <p:txBody>
          <a:bodyPr vert="horz" lIns="90638" tIns="45318" rIns="90638" bIns="45318" rtlCol="0"/>
          <a:lstStyle>
            <a:lvl1pPr algn="r">
              <a:defRPr sz="1200"/>
            </a:lvl1pPr>
          </a:lstStyle>
          <a:p>
            <a:fld id="{5C5FCEE9-5451-724E-8226-661F248CEFD0}" type="datetimeFigureOut">
              <a:rPr kumimoji="1" lang="ja-JP" altLang="en-US" smtClean="0"/>
              <a:pPr/>
              <a:t>2020/8/28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19475" y="841375"/>
            <a:ext cx="3027363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38" tIns="45318" rIns="90638" bIns="45318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632" y="3241705"/>
            <a:ext cx="7893050" cy="2652869"/>
          </a:xfrm>
          <a:prstGeom prst="rect">
            <a:avLst/>
          </a:prstGeom>
        </p:spPr>
        <p:txBody>
          <a:bodyPr vert="horz" lIns="90638" tIns="45318" rIns="90638" bIns="4531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6397732"/>
            <a:ext cx="4275401" cy="338034"/>
          </a:xfrm>
          <a:prstGeom prst="rect">
            <a:avLst/>
          </a:prstGeom>
        </p:spPr>
        <p:txBody>
          <a:bodyPr vert="horz" lIns="90638" tIns="45318" rIns="90638" bIns="45318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89201" y="6397732"/>
            <a:ext cx="4275401" cy="338034"/>
          </a:xfrm>
          <a:prstGeom prst="rect">
            <a:avLst/>
          </a:prstGeom>
        </p:spPr>
        <p:txBody>
          <a:bodyPr vert="horz" lIns="90638" tIns="45318" rIns="90638" bIns="45318" rtlCol="0" anchor="b"/>
          <a:lstStyle>
            <a:lvl1pPr algn="r">
              <a:defRPr sz="1200"/>
            </a:lvl1pPr>
          </a:lstStyle>
          <a:p>
            <a:fld id="{B66F3448-3337-A740-B29C-9F6778ED4FC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302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供給</a:t>
            </a:r>
            <a:r>
              <a:rPr kumimoji="1" lang="en-US" altLang="ja-JP" dirty="0" smtClean="0"/>
              <a:t>EMS</a:t>
            </a:r>
            <a:r>
              <a:rPr kumimoji="1" lang="ja-JP" altLang="en-US" dirty="0" smtClean="0"/>
              <a:t>についてご説明させて頂きます。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19</a:t>
            </a:r>
            <a:r>
              <a:rPr kumimoji="1" lang="ja-JP" altLang="en-US" dirty="0" smtClean="0"/>
              <a:t>年度実績としまして、大安製作所をベースに高棚製作所へ導入を行いました。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又、高棚では効率劣化度の見える化としてレポートソフトの導入、</a:t>
            </a:r>
            <a:r>
              <a:rPr kumimoji="1" lang="en-US" altLang="ja-JP" dirty="0" smtClean="0"/>
              <a:t>EBM</a:t>
            </a:r>
            <a:r>
              <a:rPr kumimoji="1" lang="ja-JP" altLang="en-US" dirty="0" smtClean="0"/>
              <a:t>保全への活用として</a:t>
            </a:r>
            <a:r>
              <a:rPr kumimoji="1" lang="en-US" altLang="ja-JP" dirty="0" smtClean="0"/>
              <a:t>Bot</a:t>
            </a:r>
            <a:r>
              <a:rPr kumimoji="1" lang="ja-JP" altLang="en-US" dirty="0" smtClean="0"/>
              <a:t>ソフトの導入をしていきます。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F3448-3337-A740-B29C-9F6778ED4FC7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8027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F3448-3337-A740-B29C-9F6778ED4FC7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8015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リンク元最終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又、高棚では効率劣化度の見える化としてレポートソフトの導入、</a:t>
            </a:r>
            <a:r>
              <a:rPr kumimoji="1" lang="en-US" altLang="ja-JP" dirty="0" smtClean="0"/>
              <a:t>EBM</a:t>
            </a:r>
            <a:r>
              <a:rPr kumimoji="1" lang="ja-JP" altLang="en-US" dirty="0" smtClean="0"/>
              <a:t>保全への活用として</a:t>
            </a:r>
            <a:r>
              <a:rPr kumimoji="1" lang="en-US" altLang="ja-JP" dirty="0" smtClean="0"/>
              <a:t>Bot</a:t>
            </a:r>
            <a:r>
              <a:rPr kumimoji="1" lang="ja-JP" altLang="en-US" dirty="0" smtClean="0"/>
              <a:t>ソフトの導入をしていきます。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F3448-3337-A740-B29C-9F6778ED4FC7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5702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F3448-3337-A740-B29C-9F6778ED4FC7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0355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F3448-3337-A740-B29C-9F6778ED4FC7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4275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F3448-3337-A740-B29C-9F6778ED4FC7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4263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F3448-3337-A740-B29C-9F6778ED4FC7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892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-Tech.2017_ﾀｲﾄﾙ①_Dクロ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00" y="-23825"/>
            <a:ext cx="9216000" cy="6912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0" y="2448000"/>
            <a:ext cx="6300000" cy="1260000"/>
          </a:xfrm>
          <a:prstGeom prst="rect">
            <a:avLst/>
          </a:prstGeom>
        </p:spPr>
        <p:txBody>
          <a:bodyPr wrap="square" lIns="468000" tIns="0" rIns="36000" bIns="0" anchor="t">
            <a:noAutofit/>
          </a:bodyPr>
          <a:lstStyle>
            <a:lvl1pPr>
              <a:lnSpc>
                <a:spcPct val="110000"/>
              </a:lnSpc>
              <a:defRPr sz="3400" baseline="0">
                <a:latin typeface="Meiryo UI" panose="020B0604030504040204" pitchFamily="50" charset="-128"/>
              </a:defRPr>
            </a:lvl1pPr>
          </a:lstStyle>
          <a:p>
            <a:r>
              <a:rPr lang="ja-JP" altLang="en-US" smtClean="0"/>
              <a:t>プレゼンタイトル　　　　　　　　　　</a:t>
            </a:r>
            <a:r>
              <a:rPr lang="en-US" altLang="ja-JP" smtClean="0"/>
              <a:t>2</a:t>
            </a:r>
            <a:r>
              <a:rPr lang="ja-JP" altLang="en-US" smtClean="0"/>
              <a:t>行で記載 </a:t>
            </a:r>
            <a:r>
              <a:rPr lang="en-US" altLang="ja-JP" smtClean="0"/>
              <a:t>/ 34pt</a:t>
            </a:r>
            <a:r>
              <a:rPr lang="ja-JP" altLang="en-US" smtClean="0"/>
              <a:t>推奨</a:t>
            </a:r>
          </a:p>
        </p:txBody>
      </p:sp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0" y="4968000"/>
            <a:ext cx="5220000" cy="360000"/>
          </a:xfrm>
          <a:prstGeom prst="rect">
            <a:avLst/>
          </a:prstGeom>
        </p:spPr>
        <p:txBody>
          <a:bodyPr wrap="square" lIns="468000" tIns="0" rIns="0" bIns="0" anchor="t" anchorCtr="0">
            <a:noAutofit/>
          </a:bodyPr>
          <a:lstStyle>
            <a:lvl1pPr marL="0">
              <a:spcAft>
                <a:spcPts val="200"/>
              </a:spcAft>
              <a:defRPr sz="2400" baseline="0">
                <a:latin typeface="Meiryo UI" panose="020B0604030504040204" pitchFamily="50" charset="-128"/>
              </a:defRPr>
            </a:lvl1pPr>
          </a:lstStyle>
          <a:p>
            <a:r>
              <a:rPr lang="ja-JP" altLang="en-US" smtClean="0"/>
              <a:t>発表者氏名 を記入 </a:t>
            </a:r>
            <a:r>
              <a:rPr lang="en-US" altLang="ja-JP" smtClean="0"/>
              <a:t>24pt </a:t>
            </a:r>
            <a:r>
              <a:rPr lang="ja-JP" altLang="en-US" smtClean="0"/>
              <a:t>推奨</a:t>
            </a:r>
            <a:endParaRPr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292000"/>
            <a:ext cx="5220000" cy="1188000"/>
          </a:xfrm>
          <a:prstGeom prst="rect">
            <a:avLst/>
          </a:prstGeom>
        </p:spPr>
        <p:txBody>
          <a:bodyPr lIns="468000" tIns="72000" rIns="0" bIns="0" anchor="t">
            <a:noAutofit/>
          </a:bodyPr>
          <a:lstStyle>
            <a:lvl1pPr marL="0">
              <a:spcAft>
                <a:spcPts val="200"/>
              </a:spcAft>
              <a:defRPr sz="1600" baseline="0">
                <a:latin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kumimoji="1" lang="ja-JP" altLang="en-US" smtClean="0"/>
              <a:t>クリックして 部署名 を記入 </a:t>
            </a:r>
            <a:r>
              <a:rPr kumimoji="1" lang="en-US" altLang="ja-JP" smtClean="0"/>
              <a:t>16pt</a:t>
            </a:r>
            <a:r>
              <a:rPr kumimoji="1" lang="ja-JP" altLang="en-US" smtClean="0"/>
              <a:t>推奨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85" y="454041"/>
            <a:ext cx="2266290" cy="864000"/>
          </a:xfrm>
          <a:prstGeom prst="rect">
            <a:avLst/>
          </a:prstGeom>
        </p:spPr>
      </p:pic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474000"/>
            <a:ext cx="5940000" cy="1138531"/>
          </a:xfrm>
        </p:spPr>
        <p:txBody>
          <a:bodyPr wrap="square" lIns="468000" tIns="324000" rIns="36000">
            <a:spAutoFit/>
          </a:bodyPr>
          <a:lstStyle>
            <a:lvl1pPr algn="l">
              <a:spcAft>
                <a:spcPts val="200"/>
              </a:spcAft>
              <a:defRPr sz="2400"/>
            </a:lvl1pPr>
            <a:lvl2pPr algn="l">
              <a:spcAft>
                <a:spcPts val="200"/>
              </a:spcAft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kumimoji="1" lang="ja-JP" altLang="en-US" smtClean="0"/>
              <a:t>サブタイトル </a:t>
            </a:r>
            <a:r>
              <a:rPr kumimoji="1" lang="en-US" altLang="ja-JP" smtClean="0"/>
              <a:t>/ 2</a:t>
            </a:r>
            <a:r>
              <a:rPr kumimoji="1" lang="ja-JP" altLang="en-US" smtClean="0"/>
              <a:t>行以内　</a:t>
            </a:r>
            <a:r>
              <a:rPr kumimoji="1" lang="en-US" altLang="ja-JP" smtClean="0"/>
              <a:t>/ 24pt</a:t>
            </a:r>
            <a:r>
              <a:rPr kumimoji="1" lang="ja-JP" altLang="en-US" smtClean="0"/>
              <a:t>推奨　　　　  　タイトル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行の場合、縦位置</a:t>
            </a:r>
            <a:r>
              <a:rPr kumimoji="1" lang="en-US" altLang="ja-JP" smtClean="0"/>
              <a:t>8.0</a:t>
            </a:r>
            <a:r>
              <a:rPr kumimoji="1" lang="ja-JP" altLang="en-US" smtClean="0"/>
              <a:t>に移動</a:t>
            </a:r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85" y="454041"/>
            <a:ext cx="2266290" cy="8640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85" y="454041"/>
            <a:ext cx="2266290" cy="8640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85" y="454041"/>
            <a:ext cx="2266290" cy="86400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2285" y="454041"/>
            <a:ext cx="2266290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38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-Tech.2017_討論会-本編④ﾌｯﾀｰ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クリックしてスライドタイトルを記入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行 </a:t>
            </a:r>
            <a:r>
              <a:rPr kumimoji="1" lang="en-US" altLang="ja-JP" smtClean="0"/>
              <a:t>/ 25pt </a:t>
            </a:r>
            <a:r>
              <a:rPr kumimoji="1" lang="ja-JP" altLang="en-US" smtClean="0"/>
              <a:t>推奨</a:t>
            </a:r>
            <a:endParaRPr kumimoji="1"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1" hasCustomPrompt="1"/>
          </p:nvPr>
        </p:nvSpPr>
        <p:spPr>
          <a:xfrm>
            <a:off x="0" y="720000"/>
            <a:ext cx="9144000" cy="5680800"/>
          </a:xfrm>
        </p:spPr>
        <p:txBody>
          <a:bodyPr/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ja-JP" smtClean="0"/>
              <a:t>※</a:t>
            </a:r>
            <a:r>
              <a:rPr kumimoji="1" lang="ja-JP" altLang="en-US" smtClean="0"/>
              <a:t>容量の大きな一覧図表・転載資料等、分割記載が困難な場合のみ、ロゴ</a:t>
            </a:r>
            <a:r>
              <a:rPr kumimoji="1" lang="en-US" altLang="ja-JP" smtClean="0"/>
              <a:t>,</a:t>
            </a:r>
            <a:r>
              <a:rPr kumimoji="1" lang="ja-JP" altLang="en-US" smtClean="0"/>
              <a:t>フッターを使用しない［白紙タイプ］のページを使用可とする。　ページ</a:t>
            </a:r>
            <a:r>
              <a:rPr kumimoji="1" lang="en-US" altLang="ja-JP" smtClean="0"/>
              <a:t>No.</a:t>
            </a:r>
            <a:r>
              <a:rPr kumimoji="1" lang="ja-JP" altLang="en-US" smtClean="0"/>
              <a:t>記載は任意。　　　　■本文テキスト</a:t>
            </a:r>
            <a:r>
              <a:rPr kumimoji="1" lang="en-US" altLang="ja-JP" smtClean="0"/>
              <a:t>: </a:t>
            </a:r>
            <a:r>
              <a:rPr kumimoji="1" lang="ja-JP" altLang="en-US" smtClean="0"/>
              <a:t>見出しタイトル</a:t>
            </a:r>
            <a:r>
              <a:rPr kumimoji="1" lang="en-US" altLang="ja-JP" smtClean="0"/>
              <a:t>20pt /</a:t>
            </a:r>
            <a:r>
              <a:rPr kumimoji="1" lang="ja-JP" altLang="en-US" smtClean="0"/>
              <a:t>本文最小</a:t>
            </a:r>
            <a:r>
              <a:rPr kumimoji="1" lang="en-US" altLang="ja-JP" smtClean="0"/>
              <a:t>16pt</a:t>
            </a:r>
            <a:r>
              <a:rPr kumimoji="1" lang="ja-JP" altLang="en-US" smtClean="0"/>
              <a:t>迄推奨　　　　　　　　　　　　　　図表内は含みませんが、フォントは</a:t>
            </a:r>
            <a:r>
              <a:rPr kumimoji="1" lang="en-US" altLang="ja-JP" smtClean="0"/>
              <a:t>CIS</a:t>
            </a:r>
            <a:r>
              <a:rPr kumimoji="1" lang="ja-JP" altLang="en-US" smtClean="0"/>
              <a:t>準拠、可読性を考慮した大きさにして下さい。</a:t>
            </a:r>
            <a:r>
              <a:rPr kumimoji="1" lang="en-US" altLang="ja-JP" smtClean="0"/>
              <a:t> </a:t>
            </a:r>
            <a:r>
              <a:rPr kumimoji="1" lang="ja-JP" altLang="en-US" smtClean="0"/>
              <a:t>■使用フォント</a:t>
            </a:r>
            <a:r>
              <a:rPr kumimoji="1" lang="en-US" altLang="ja-JP" smtClean="0"/>
              <a:t>: Meiryo UI</a:t>
            </a:r>
            <a:r>
              <a:rPr kumimoji="1" lang="ja-JP" altLang="en-US" smtClean="0"/>
              <a:t> （原則半角カナは使わない） 　　　　　　　　　　　　　　　■使用色</a:t>
            </a:r>
            <a:r>
              <a:rPr kumimoji="1" lang="en-US" altLang="ja-JP" smtClean="0"/>
              <a:t>: </a:t>
            </a:r>
            <a:r>
              <a:rPr kumimoji="1" lang="ja-JP" altLang="en-US" smtClean="0"/>
              <a:t>カラーパレット</a:t>
            </a:r>
            <a:r>
              <a:rPr kumimoji="1" lang="en-US" altLang="ja-JP" smtClean="0"/>
              <a:t>(CIS)</a:t>
            </a:r>
            <a:r>
              <a:rPr kumimoji="1" lang="ja-JP" altLang="en-US" smtClean="0"/>
              <a:t>より使用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　本文（←</a:t>
            </a:r>
            <a:r>
              <a:rPr kumimoji="1" lang="en-US" altLang="ja-JP" smtClean="0"/>
              <a:t>18pt</a:t>
            </a:r>
            <a:r>
              <a:rPr kumimoji="1" lang="ja-JP" altLang="en-US" smtClean="0"/>
              <a:t>）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　本文（←</a:t>
            </a:r>
            <a:r>
              <a:rPr kumimoji="1" lang="en-US" altLang="ja-JP" smtClean="0"/>
              <a:t>16pt</a:t>
            </a:r>
            <a:r>
              <a:rPr kumimoji="1" lang="ja-JP" altLang="en-US" smtClean="0"/>
              <a:t>）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6072350"/>
            <a:ext cx="9153525" cy="792000"/>
          </a:xfrm>
          <a:custGeom>
            <a:avLst/>
            <a:gdLst>
              <a:gd name="connsiteX0" fmla="*/ 0 w 9144000"/>
              <a:gd name="connsiteY0" fmla="*/ 0 h 792000"/>
              <a:gd name="connsiteX1" fmla="*/ 9144000 w 9144000"/>
              <a:gd name="connsiteY1" fmla="*/ 0 h 792000"/>
              <a:gd name="connsiteX2" fmla="*/ 9144000 w 9144000"/>
              <a:gd name="connsiteY2" fmla="*/ 792000 h 792000"/>
              <a:gd name="connsiteX3" fmla="*/ 0 w 9144000"/>
              <a:gd name="connsiteY3" fmla="*/ 792000 h 792000"/>
              <a:gd name="connsiteX4" fmla="*/ 0 w 9144000"/>
              <a:gd name="connsiteY4" fmla="*/ 0 h 792000"/>
              <a:gd name="connsiteX0" fmla="*/ 0 w 9144000"/>
              <a:gd name="connsiteY0" fmla="*/ 0 h 792000"/>
              <a:gd name="connsiteX1" fmla="*/ 9144000 w 9144000"/>
              <a:gd name="connsiteY1" fmla="*/ 0 h 792000"/>
              <a:gd name="connsiteX2" fmla="*/ 9144000 w 9144000"/>
              <a:gd name="connsiteY2" fmla="*/ 792000 h 792000"/>
              <a:gd name="connsiteX3" fmla="*/ 7629525 w 9144000"/>
              <a:gd name="connsiteY3" fmla="*/ 785650 h 792000"/>
              <a:gd name="connsiteX4" fmla="*/ 0 w 9144000"/>
              <a:gd name="connsiteY4" fmla="*/ 792000 h 792000"/>
              <a:gd name="connsiteX5" fmla="*/ 0 w 9144000"/>
              <a:gd name="connsiteY5" fmla="*/ 0 h 792000"/>
              <a:gd name="connsiteX0" fmla="*/ 0 w 9144000"/>
              <a:gd name="connsiteY0" fmla="*/ 0 h 792000"/>
              <a:gd name="connsiteX1" fmla="*/ 9144000 w 9144000"/>
              <a:gd name="connsiteY1" fmla="*/ 0 h 792000"/>
              <a:gd name="connsiteX2" fmla="*/ 9144000 w 9144000"/>
              <a:gd name="connsiteY2" fmla="*/ 792000 h 792000"/>
              <a:gd name="connsiteX3" fmla="*/ 7810500 w 9144000"/>
              <a:gd name="connsiteY3" fmla="*/ 785650 h 792000"/>
              <a:gd name="connsiteX4" fmla="*/ 7629525 w 9144000"/>
              <a:gd name="connsiteY4" fmla="*/ 785650 h 792000"/>
              <a:gd name="connsiteX5" fmla="*/ 0 w 9144000"/>
              <a:gd name="connsiteY5" fmla="*/ 792000 h 792000"/>
              <a:gd name="connsiteX6" fmla="*/ 0 w 9144000"/>
              <a:gd name="connsiteY6" fmla="*/ 0 h 792000"/>
              <a:gd name="connsiteX0" fmla="*/ 0 w 9144000"/>
              <a:gd name="connsiteY0" fmla="*/ 0 h 792000"/>
              <a:gd name="connsiteX1" fmla="*/ 9144000 w 9144000"/>
              <a:gd name="connsiteY1" fmla="*/ 0 h 792000"/>
              <a:gd name="connsiteX2" fmla="*/ 9144000 w 9144000"/>
              <a:gd name="connsiteY2" fmla="*/ 792000 h 792000"/>
              <a:gd name="connsiteX3" fmla="*/ 7629525 w 9144000"/>
              <a:gd name="connsiteY3" fmla="*/ 328450 h 792000"/>
              <a:gd name="connsiteX4" fmla="*/ 7629525 w 9144000"/>
              <a:gd name="connsiteY4" fmla="*/ 785650 h 792000"/>
              <a:gd name="connsiteX5" fmla="*/ 0 w 9144000"/>
              <a:gd name="connsiteY5" fmla="*/ 792000 h 792000"/>
              <a:gd name="connsiteX6" fmla="*/ 0 w 9144000"/>
              <a:gd name="connsiteY6" fmla="*/ 0 h 792000"/>
              <a:gd name="connsiteX0" fmla="*/ 0 w 9153525"/>
              <a:gd name="connsiteY0" fmla="*/ 0 h 792000"/>
              <a:gd name="connsiteX1" fmla="*/ 9144000 w 9153525"/>
              <a:gd name="connsiteY1" fmla="*/ 0 h 792000"/>
              <a:gd name="connsiteX2" fmla="*/ 9153525 w 9153525"/>
              <a:gd name="connsiteY2" fmla="*/ 334800 h 792000"/>
              <a:gd name="connsiteX3" fmla="*/ 7629525 w 9153525"/>
              <a:gd name="connsiteY3" fmla="*/ 328450 h 792000"/>
              <a:gd name="connsiteX4" fmla="*/ 7629525 w 9153525"/>
              <a:gd name="connsiteY4" fmla="*/ 785650 h 792000"/>
              <a:gd name="connsiteX5" fmla="*/ 0 w 9153525"/>
              <a:gd name="connsiteY5" fmla="*/ 792000 h 792000"/>
              <a:gd name="connsiteX6" fmla="*/ 0 w 9153525"/>
              <a:gd name="connsiteY6" fmla="*/ 0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525" h="792000">
                <a:moveTo>
                  <a:pt x="0" y="0"/>
                </a:moveTo>
                <a:lnTo>
                  <a:pt x="9144000" y="0"/>
                </a:lnTo>
                <a:lnTo>
                  <a:pt x="9153525" y="334800"/>
                </a:lnTo>
                <a:lnTo>
                  <a:pt x="7629525" y="328450"/>
                </a:lnTo>
                <a:lnTo>
                  <a:pt x="7629525" y="785650"/>
                </a:lnTo>
                <a:lnTo>
                  <a:pt x="0" y="792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554CA-2BEA-3E4B-997B-FC51848F792A}" type="slidenum">
              <a:rPr lang="ja-JP" altLang="en-US" smtClean="0"/>
              <a:pPr/>
              <a:t>‹#›</a:t>
            </a:fld>
            <a:r>
              <a:rPr lang="en-US" altLang="ja-JP" dirty="0" smtClean="0">
                <a:ea typeface="Verdana" panose="020B0604030504040204" pitchFamily="34" charset="0"/>
              </a:rPr>
              <a:t> </a:t>
            </a:r>
            <a:endParaRPr lang="ja-JP" altLang="en-US" dirty="0"/>
          </a:p>
        </p:txBody>
      </p:sp>
      <p:sp>
        <p:nvSpPr>
          <p:cNvPr id="6" name="正方形/長方形 3"/>
          <p:cNvSpPr/>
          <p:nvPr/>
        </p:nvSpPr>
        <p:spPr>
          <a:xfrm>
            <a:off x="0" y="6072350"/>
            <a:ext cx="9153525" cy="792000"/>
          </a:xfrm>
          <a:custGeom>
            <a:avLst/>
            <a:gdLst>
              <a:gd name="connsiteX0" fmla="*/ 0 w 9144000"/>
              <a:gd name="connsiteY0" fmla="*/ 0 h 792000"/>
              <a:gd name="connsiteX1" fmla="*/ 9144000 w 9144000"/>
              <a:gd name="connsiteY1" fmla="*/ 0 h 792000"/>
              <a:gd name="connsiteX2" fmla="*/ 9144000 w 9144000"/>
              <a:gd name="connsiteY2" fmla="*/ 792000 h 792000"/>
              <a:gd name="connsiteX3" fmla="*/ 0 w 9144000"/>
              <a:gd name="connsiteY3" fmla="*/ 792000 h 792000"/>
              <a:gd name="connsiteX4" fmla="*/ 0 w 9144000"/>
              <a:gd name="connsiteY4" fmla="*/ 0 h 792000"/>
              <a:gd name="connsiteX0" fmla="*/ 0 w 9144000"/>
              <a:gd name="connsiteY0" fmla="*/ 0 h 792000"/>
              <a:gd name="connsiteX1" fmla="*/ 9144000 w 9144000"/>
              <a:gd name="connsiteY1" fmla="*/ 0 h 792000"/>
              <a:gd name="connsiteX2" fmla="*/ 9144000 w 9144000"/>
              <a:gd name="connsiteY2" fmla="*/ 792000 h 792000"/>
              <a:gd name="connsiteX3" fmla="*/ 7629525 w 9144000"/>
              <a:gd name="connsiteY3" fmla="*/ 785650 h 792000"/>
              <a:gd name="connsiteX4" fmla="*/ 0 w 9144000"/>
              <a:gd name="connsiteY4" fmla="*/ 792000 h 792000"/>
              <a:gd name="connsiteX5" fmla="*/ 0 w 9144000"/>
              <a:gd name="connsiteY5" fmla="*/ 0 h 792000"/>
              <a:gd name="connsiteX0" fmla="*/ 0 w 9144000"/>
              <a:gd name="connsiteY0" fmla="*/ 0 h 792000"/>
              <a:gd name="connsiteX1" fmla="*/ 9144000 w 9144000"/>
              <a:gd name="connsiteY1" fmla="*/ 0 h 792000"/>
              <a:gd name="connsiteX2" fmla="*/ 9144000 w 9144000"/>
              <a:gd name="connsiteY2" fmla="*/ 792000 h 792000"/>
              <a:gd name="connsiteX3" fmla="*/ 7810500 w 9144000"/>
              <a:gd name="connsiteY3" fmla="*/ 785650 h 792000"/>
              <a:gd name="connsiteX4" fmla="*/ 7629525 w 9144000"/>
              <a:gd name="connsiteY4" fmla="*/ 785650 h 792000"/>
              <a:gd name="connsiteX5" fmla="*/ 0 w 9144000"/>
              <a:gd name="connsiteY5" fmla="*/ 792000 h 792000"/>
              <a:gd name="connsiteX6" fmla="*/ 0 w 9144000"/>
              <a:gd name="connsiteY6" fmla="*/ 0 h 792000"/>
              <a:gd name="connsiteX0" fmla="*/ 0 w 9144000"/>
              <a:gd name="connsiteY0" fmla="*/ 0 h 792000"/>
              <a:gd name="connsiteX1" fmla="*/ 9144000 w 9144000"/>
              <a:gd name="connsiteY1" fmla="*/ 0 h 792000"/>
              <a:gd name="connsiteX2" fmla="*/ 9144000 w 9144000"/>
              <a:gd name="connsiteY2" fmla="*/ 792000 h 792000"/>
              <a:gd name="connsiteX3" fmla="*/ 7629525 w 9144000"/>
              <a:gd name="connsiteY3" fmla="*/ 328450 h 792000"/>
              <a:gd name="connsiteX4" fmla="*/ 7629525 w 9144000"/>
              <a:gd name="connsiteY4" fmla="*/ 785650 h 792000"/>
              <a:gd name="connsiteX5" fmla="*/ 0 w 9144000"/>
              <a:gd name="connsiteY5" fmla="*/ 792000 h 792000"/>
              <a:gd name="connsiteX6" fmla="*/ 0 w 9144000"/>
              <a:gd name="connsiteY6" fmla="*/ 0 h 792000"/>
              <a:gd name="connsiteX0" fmla="*/ 0 w 9153525"/>
              <a:gd name="connsiteY0" fmla="*/ 0 h 792000"/>
              <a:gd name="connsiteX1" fmla="*/ 9144000 w 9153525"/>
              <a:gd name="connsiteY1" fmla="*/ 0 h 792000"/>
              <a:gd name="connsiteX2" fmla="*/ 9153525 w 9153525"/>
              <a:gd name="connsiteY2" fmla="*/ 334800 h 792000"/>
              <a:gd name="connsiteX3" fmla="*/ 7629525 w 9153525"/>
              <a:gd name="connsiteY3" fmla="*/ 328450 h 792000"/>
              <a:gd name="connsiteX4" fmla="*/ 7629525 w 9153525"/>
              <a:gd name="connsiteY4" fmla="*/ 785650 h 792000"/>
              <a:gd name="connsiteX5" fmla="*/ 0 w 9153525"/>
              <a:gd name="connsiteY5" fmla="*/ 792000 h 792000"/>
              <a:gd name="connsiteX6" fmla="*/ 0 w 9153525"/>
              <a:gd name="connsiteY6" fmla="*/ 0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525" h="792000">
                <a:moveTo>
                  <a:pt x="0" y="0"/>
                </a:moveTo>
                <a:lnTo>
                  <a:pt x="9144000" y="0"/>
                </a:lnTo>
                <a:lnTo>
                  <a:pt x="9153525" y="334800"/>
                </a:lnTo>
                <a:lnTo>
                  <a:pt x="7629525" y="328450"/>
                </a:lnTo>
                <a:lnTo>
                  <a:pt x="7629525" y="785650"/>
                </a:lnTo>
                <a:lnTo>
                  <a:pt x="0" y="792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3"/>
          <p:cNvSpPr/>
          <p:nvPr/>
        </p:nvSpPr>
        <p:spPr>
          <a:xfrm>
            <a:off x="0" y="6072350"/>
            <a:ext cx="9153525" cy="792000"/>
          </a:xfrm>
          <a:custGeom>
            <a:avLst/>
            <a:gdLst>
              <a:gd name="connsiteX0" fmla="*/ 0 w 9144000"/>
              <a:gd name="connsiteY0" fmla="*/ 0 h 792000"/>
              <a:gd name="connsiteX1" fmla="*/ 9144000 w 9144000"/>
              <a:gd name="connsiteY1" fmla="*/ 0 h 792000"/>
              <a:gd name="connsiteX2" fmla="*/ 9144000 w 9144000"/>
              <a:gd name="connsiteY2" fmla="*/ 792000 h 792000"/>
              <a:gd name="connsiteX3" fmla="*/ 0 w 9144000"/>
              <a:gd name="connsiteY3" fmla="*/ 792000 h 792000"/>
              <a:gd name="connsiteX4" fmla="*/ 0 w 9144000"/>
              <a:gd name="connsiteY4" fmla="*/ 0 h 792000"/>
              <a:gd name="connsiteX0" fmla="*/ 0 w 9144000"/>
              <a:gd name="connsiteY0" fmla="*/ 0 h 792000"/>
              <a:gd name="connsiteX1" fmla="*/ 9144000 w 9144000"/>
              <a:gd name="connsiteY1" fmla="*/ 0 h 792000"/>
              <a:gd name="connsiteX2" fmla="*/ 9144000 w 9144000"/>
              <a:gd name="connsiteY2" fmla="*/ 792000 h 792000"/>
              <a:gd name="connsiteX3" fmla="*/ 7629525 w 9144000"/>
              <a:gd name="connsiteY3" fmla="*/ 785650 h 792000"/>
              <a:gd name="connsiteX4" fmla="*/ 0 w 9144000"/>
              <a:gd name="connsiteY4" fmla="*/ 792000 h 792000"/>
              <a:gd name="connsiteX5" fmla="*/ 0 w 9144000"/>
              <a:gd name="connsiteY5" fmla="*/ 0 h 792000"/>
              <a:gd name="connsiteX0" fmla="*/ 0 w 9144000"/>
              <a:gd name="connsiteY0" fmla="*/ 0 h 792000"/>
              <a:gd name="connsiteX1" fmla="*/ 9144000 w 9144000"/>
              <a:gd name="connsiteY1" fmla="*/ 0 h 792000"/>
              <a:gd name="connsiteX2" fmla="*/ 9144000 w 9144000"/>
              <a:gd name="connsiteY2" fmla="*/ 792000 h 792000"/>
              <a:gd name="connsiteX3" fmla="*/ 7810500 w 9144000"/>
              <a:gd name="connsiteY3" fmla="*/ 785650 h 792000"/>
              <a:gd name="connsiteX4" fmla="*/ 7629525 w 9144000"/>
              <a:gd name="connsiteY4" fmla="*/ 785650 h 792000"/>
              <a:gd name="connsiteX5" fmla="*/ 0 w 9144000"/>
              <a:gd name="connsiteY5" fmla="*/ 792000 h 792000"/>
              <a:gd name="connsiteX6" fmla="*/ 0 w 9144000"/>
              <a:gd name="connsiteY6" fmla="*/ 0 h 792000"/>
              <a:gd name="connsiteX0" fmla="*/ 0 w 9144000"/>
              <a:gd name="connsiteY0" fmla="*/ 0 h 792000"/>
              <a:gd name="connsiteX1" fmla="*/ 9144000 w 9144000"/>
              <a:gd name="connsiteY1" fmla="*/ 0 h 792000"/>
              <a:gd name="connsiteX2" fmla="*/ 9144000 w 9144000"/>
              <a:gd name="connsiteY2" fmla="*/ 792000 h 792000"/>
              <a:gd name="connsiteX3" fmla="*/ 7629525 w 9144000"/>
              <a:gd name="connsiteY3" fmla="*/ 328450 h 792000"/>
              <a:gd name="connsiteX4" fmla="*/ 7629525 w 9144000"/>
              <a:gd name="connsiteY4" fmla="*/ 785650 h 792000"/>
              <a:gd name="connsiteX5" fmla="*/ 0 w 9144000"/>
              <a:gd name="connsiteY5" fmla="*/ 792000 h 792000"/>
              <a:gd name="connsiteX6" fmla="*/ 0 w 9144000"/>
              <a:gd name="connsiteY6" fmla="*/ 0 h 792000"/>
              <a:gd name="connsiteX0" fmla="*/ 0 w 9153525"/>
              <a:gd name="connsiteY0" fmla="*/ 0 h 792000"/>
              <a:gd name="connsiteX1" fmla="*/ 9144000 w 9153525"/>
              <a:gd name="connsiteY1" fmla="*/ 0 h 792000"/>
              <a:gd name="connsiteX2" fmla="*/ 9153525 w 9153525"/>
              <a:gd name="connsiteY2" fmla="*/ 334800 h 792000"/>
              <a:gd name="connsiteX3" fmla="*/ 7629525 w 9153525"/>
              <a:gd name="connsiteY3" fmla="*/ 328450 h 792000"/>
              <a:gd name="connsiteX4" fmla="*/ 7629525 w 9153525"/>
              <a:gd name="connsiteY4" fmla="*/ 785650 h 792000"/>
              <a:gd name="connsiteX5" fmla="*/ 0 w 9153525"/>
              <a:gd name="connsiteY5" fmla="*/ 792000 h 792000"/>
              <a:gd name="connsiteX6" fmla="*/ 0 w 9153525"/>
              <a:gd name="connsiteY6" fmla="*/ 0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525" h="792000">
                <a:moveTo>
                  <a:pt x="0" y="0"/>
                </a:moveTo>
                <a:lnTo>
                  <a:pt x="9144000" y="0"/>
                </a:lnTo>
                <a:lnTo>
                  <a:pt x="9153525" y="334800"/>
                </a:lnTo>
                <a:lnTo>
                  <a:pt x="7629525" y="328450"/>
                </a:lnTo>
                <a:lnTo>
                  <a:pt x="7629525" y="785650"/>
                </a:lnTo>
                <a:lnTo>
                  <a:pt x="0" y="792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3"/>
          <p:cNvSpPr/>
          <p:nvPr userDrawn="1"/>
        </p:nvSpPr>
        <p:spPr>
          <a:xfrm>
            <a:off x="0" y="6072350"/>
            <a:ext cx="9153525" cy="792000"/>
          </a:xfrm>
          <a:custGeom>
            <a:avLst/>
            <a:gdLst>
              <a:gd name="connsiteX0" fmla="*/ 0 w 9144000"/>
              <a:gd name="connsiteY0" fmla="*/ 0 h 792000"/>
              <a:gd name="connsiteX1" fmla="*/ 9144000 w 9144000"/>
              <a:gd name="connsiteY1" fmla="*/ 0 h 792000"/>
              <a:gd name="connsiteX2" fmla="*/ 9144000 w 9144000"/>
              <a:gd name="connsiteY2" fmla="*/ 792000 h 792000"/>
              <a:gd name="connsiteX3" fmla="*/ 0 w 9144000"/>
              <a:gd name="connsiteY3" fmla="*/ 792000 h 792000"/>
              <a:gd name="connsiteX4" fmla="*/ 0 w 9144000"/>
              <a:gd name="connsiteY4" fmla="*/ 0 h 792000"/>
              <a:gd name="connsiteX0" fmla="*/ 0 w 9144000"/>
              <a:gd name="connsiteY0" fmla="*/ 0 h 792000"/>
              <a:gd name="connsiteX1" fmla="*/ 9144000 w 9144000"/>
              <a:gd name="connsiteY1" fmla="*/ 0 h 792000"/>
              <a:gd name="connsiteX2" fmla="*/ 9144000 w 9144000"/>
              <a:gd name="connsiteY2" fmla="*/ 792000 h 792000"/>
              <a:gd name="connsiteX3" fmla="*/ 7629525 w 9144000"/>
              <a:gd name="connsiteY3" fmla="*/ 785650 h 792000"/>
              <a:gd name="connsiteX4" fmla="*/ 0 w 9144000"/>
              <a:gd name="connsiteY4" fmla="*/ 792000 h 792000"/>
              <a:gd name="connsiteX5" fmla="*/ 0 w 9144000"/>
              <a:gd name="connsiteY5" fmla="*/ 0 h 792000"/>
              <a:gd name="connsiteX0" fmla="*/ 0 w 9144000"/>
              <a:gd name="connsiteY0" fmla="*/ 0 h 792000"/>
              <a:gd name="connsiteX1" fmla="*/ 9144000 w 9144000"/>
              <a:gd name="connsiteY1" fmla="*/ 0 h 792000"/>
              <a:gd name="connsiteX2" fmla="*/ 9144000 w 9144000"/>
              <a:gd name="connsiteY2" fmla="*/ 792000 h 792000"/>
              <a:gd name="connsiteX3" fmla="*/ 7810500 w 9144000"/>
              <a:gd name="connsiteY3" fmla="*/ 785650 h 792000"/>
              <a:gd name="connsiteX4" fmla="*/ 7629525 w 9144000"/>
              <a:gd name="connsiteY4" fmla="*/ 785650 h 792000"/>
              <a:gd name="connsiteX5" fmla="*/ 0 w 9144000"/>
              <a:gd name="connsiteY5" fmla="*/ 792000 h 792000"/>
              <a:gd name="connsiteX6" fmla="*/ 0 w 9144000"/>
              <a:gd name="connsiteY6" fmla="*/ 0 h 792000"/>
              <a:gd name="connsiteX0" fmla="*/ 0 w 9144000"/>
              <a:gd name="connsiteY0" fmla="*/ 0 h 792000"/>
              <a:gd name="connsiteX1" fmla="*/ 9144000 w 9144000"/>
              <a:gd name="connsiteY1" fmla="*/ 0 h 792000"/>
              <a:gd name="connsiteX2" fmla="*/ 9144000 w 9144000"/>
              <a:gd name="connsiteY2" fmla="*/ 792000 h 792000"/>
              <a:gd name="connsiteX3" fmla="*/ 7629525 w 9144000"/>
              <a:gd name="connsiteY3" fmla="*/ 328450 h 792000"/>
              <a:gd name="connsiteX4" fmla="*/ 7629525 w 9144000"/>
              <a:gd name="connsiteY4" fmla="*/ 785650 h 792000"/>
              <a:gd name="connsiteX5" fmla="*/ 0 w 9144000"/>
              <a:gd name="connsiteY5" fmla="*/ 792000 h 792000"/>
              <a:gd name="connsiteX6" fmla="*/ 0 w 9144000"/>
              <a:gd name="connsiteY6" fmla="*/ 0 h 792000"/>
              <a:gd name="connsiteX0" fmla="*/ 0 w 9153525"/>
              <a:gd name="connsiteY0" fmla="*/ 0 h 792000"/>
              <a:gd name="connsiteX1" fmla="*/ 9144000 w 9153525"/>
              <a:gd name="connsiteY1" fmla="*/ 0 h 792000"/>
              <a:gd name="connsiteX2" fmla="*/ 9153525 w 9153525"/>
              <a:gd name="connsiteY2" fmla="*/ 334800 h 792000"/>
              <a:gd name="connsiteX3" fmla="*/ 7629525 w 9153525"/>
              <a:gd name="connsiteY3" fmla="*/ 328450 h 792000"/>
              <a:gd name="connsiteX4" fmla="*/ 7629525 w 9153525"/>
              <a:gd name="connsiteY4" fmla="*/ 785650 h 792000"/>
              <a:gd name="connsiteX5" fmla="*/ 0 w 9153525"/>
              <a:gd name="connsiteY5" fmla="*/ 792000 h 792000"/>
              <a:gd name="connsiteX6" fmla="*/ 0 w 9153525"/>
              <a:gd name="connsiteY6" fmla="*/ 0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525" h="792000">
                <a:moveTo>
                  <a:pt x="0" y="0"/>
                </a:moveTo>
                <a:lnTo>
                  <a:pt x="9144000" y="0"/>
                </a:lnTo>
                <a:lnTo>
                  <a:pt x="9153525" y="334800"/>
                </a:lnTo>
                <a:lnTo>
                  <a:pt x="7629525" y="328450"/>
                </a:lnTo>
                <a:lnTo>
                  <a:pt x="7629525" y="785650"/>
                </a:lnTo>
                <a:lnTo>
                  <a:pt x="0" y="792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536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NSO-Tech.2017_エンド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325" y="2568596"/>
            <a:ext cx="3909351" cy="14904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325" y="2568596"/>
            <a:ext cx="3909351" cy="14904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325" y="2568596"/>
            <a:ext cx="3909351" cy="14904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325" y="2568596"/>
            <a:ext cx="3909351" cy="14904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17325" y="2568596"/>
            <a:ext cx="3909351" cy="149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2483"/>
            <a:ext cx="7772400" cy="1471386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9798"/>
            <a:ext cx="6400800" cy="17542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62260"/>
            <a:ext cx="2133600" cy="36546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800">
                <a:solidFill>
                  <a:prstClr val="black"/>
                </a:solidFill>
                <a:latin typeface="Calibri"/>
                <a:ea typeface="ＭＳ Ｐゴシック"/>
              </a:defRPr>
            </a:lvl1pPr>
          </a:lstStyle>
          <a:p>
            <a:pPr>
              <a:defRPr/>
            </a:pPr>
            <a:fld id="{0620CA88-0C52-4F15-8FFD-9DD2A1651475}" type="datetimeFigureOut">
              <a:rPr lang="ja-JP" altLang="en-US"/>
              <a:pPr>
                <a:defRPr/>
              </a:pPr>
              <a:t>2020/8/28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62260"/>
            <a:ext cx="2895600" cy="36546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800">
                <a:solidFill>
                  <a:prstClr val="black"/>
                </a:solidFill>
                <a:latin typeface="Calibri"/>
                <a:ea typeface="ＭＳ Ｐゴシック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62260"/>
            <a:ext cx="2133600" cy="36546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800">
                <a:solidFill>
                  <a:prstClr val="black"/>
                </a:solidFill>
                <a:latin typeface="Calibri"/>
                <a:ea typeface="ＭＳ Ｐゴシック"/>
              </a:defRPr>
            </a:lvl1pPr>
          </a:lstStyle>
          <a:p>
            <a:pPr>
              <a:defRPr/>
            </a:pPr>
            <a:fld id="{4A4CD75C-1356-420E-B847-7FE8722F81A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54506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457200" y="274894"/>
            <a:ext cx="8229600" cy="585694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62236"/>
            <a:ext cx="2133600" cy="3654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62236"/>
            <a:ext cx="2895600" cy="3654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F102D-BAC0-4C74-97C8-2FF469A37E8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513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-Tech.2017_討論会-ﾀｲﾄ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00" y="-23825"/>
            <a:ext cx="9216000" cy="6912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0" y="2448000"/>
            <a:ext cx="6300000" cy="1260000"/>
          </a:xfrm>
          <a:prstGeom prst="rect">
            <a:avLst/>
          </a:prstGeom>
        </p:spPr>
        <p:txBody>
          <a:bodyPr wrap="square" lIns="468000" tIns="0" rIns="36000" bIns="0" anchor="t">
            <a:noAutofit/>
          </a:bodyPr>
          <a:lstStyle>
            <a:lvl1pPr>
              <a:lnSpc>
                <a:spcPct val="110000"/>
              </a:lnSpc>
              <a:defRPr sz="3400" baseline="0">
                <a:latin typeface="Meiryo UI" panose="020B0604030504040204" pitchFamily="50" charset="-128"/>
              </a:defRPr>
            </a:lvl1pPr>
          </a:lstStyle>
          <a:p>
            <a:r>
              <a:rPr lang="ja-JP" altLang="en-US" smtClean="0"/>
              <a:t>プレゼンタイトル　　　　　　　　　　</a:t>
            </a:r>
            <a:r>
              <a:rPr lang="en-US" altLang="ja-JP" smtClean="0"/>
              <a:t>2</a:t>
            </a:r>
            <a:r>
              <a:rPr lang="ja-JP" altLang="en-US" smtClean="0"/>
              <a:t>行で記載 </a:t>
            </a:r>
            <a:r>
              <a:rPr lang="en-US" altLang="ja-JP" smtClean="0"/>
              <a:t>/ 34pt</a:t>
            </a:r>
            <a:r>
              <a:rPr lang="ja-JP" altLang="en-US" smtClean="0"/>
              <a:t>推奨</a:t>
            </a:r>
          </a:p>
        </p:txBody>
      </p:sp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0" y="4968000"/>
            <a:ext cx="5220000" cy="360000"/>
          </a:xfrm>
          <a:prstGeom prst="rect">
            <a:avLst/>
          </a:prstGeom>
        </p:spPr>
        <p:txBody>
          <a:bodyPr wrap="square" lIns="468000" tIns="0" rIns="0" bIns="0" anchor="t" anchorCtr="0">
            <a:noAutofit/>
          </a:bodyPr>
          <a:lstStyle>
            <a:lvl1pPr marL="0">
              <a:spcAft>
                <a:spcPts val="200"/>
              </a:spcAft>
              <a:defRPr sz="2400" baseline="0">
                <a:latin typeface="Meiryo UI" panose="020B0604030504040204" pitchFamily="50" charset="-128"/>
              </a:defRPr>
            </a:lvl1pPr>
          </a:lstStyle>
          <a:p>
            <a:r>
              <a:rPr lang="ja-JP" altLang="en-US" smtClean="0"/>
              <a:t>発表者氏名 を記入 </a:t>
            </a:r>
            <a:r>
              <a:rPr lang="en-US" altLang="ja-JP" smtClean="0"/>
              <a:t>24pt </a:t>
            </a:r>
            <a:r>
              <a:rPr lang="ja-JP" altLang="en-US" smtClean="0"/>
              <a:t>推奨</a:t>
            </a:r>
            <a:endParaRPr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292000"/>
            <a:ext cx="5220000" cy="1188000"/>
          </a:xfrm>
          <a:prstGeom prst="rect">
            <a:avLst/>
          </a:prstGeom>
        </p:spPr>
        <p:txBody>
          <a:bodyPr lIns="468000" tIns="72000" rIns="0" bIns="0" anchor="t">
            <a:noAutofit/>
          </a:bodyPr>
          <a:lstStyle>
            <a:lvl1pPr marL="0">
              <a:spcAft>
                <a:spcPts val="200"/>
              </a:spcAft>
              <a:defRPr sz="1600" baseline="0">
                <a:latin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kumimoji="1" lang="ja-JP" altLang="en-US" smtClean="0"/>
              <a:t>クリックして 部署名 を記入 </a:t>
            </a:r>
            <a:r>
              <a:rPr kumimoji="1" lang="en-US" altLang="ja-JP" smtClean="0"/>
              <a:t>16pt</a:t>
            </a:r>
            <a:r>
              <a:rPr kumimoji="1" lang="ja-JP" altLang="en-US" smtClean="0"/>
              <a:t>推奨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85" y="454041"/>
            <a:ext cx="2266290" cy="864000"/>
          </a:xfrm>
          <a:prstGeom prst="rect">
            <a:avLst/>
          </a:prstGeom>
        </p:spPr>
      </p:pic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474000"/>
            <a:ext cx="5940000" cy="1138531"/>
          </a:xfrm>
        </p:spPr>
        <p:txBody>
          <a:bodyPr wrap="square" lIns="468000" tIns="324000" rIns="36000">
            <a:spAutoFit/>
          </a:bodyPr>
          <a:lstStyle>
            <a:lvl1pPr algn="l">
              <a:spcAft>
                <a:spcPts val="200"/>
              </a:spcAft>
              <a:defRPr sz="2400"/>
            </a:lvl1pPr>
            <a:lvl2pPr algn="l">
              <a:spcAft>
                <a:spcPts val="200"/>
              </a:spcAft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kumimoji="1" lang="ja-JP" altLang="en-US" smtClean="0"/>
              <a:t>サブタイトル </a:t>
            </a:r>
            <a:r>
              <a:rPr kumimoji="1" lang="en-US" altLang="ja-JP" smtClean="0"/>
              <a:t>/ 2</a:t>
            </a:r>
            <a:r>
              <a:rPr kumimoji="1" lang="ja-JP" altLang="en-US" smtClean="0"/>
              <a:t>行以内　</a:t>
            </a:r>
            <a:r>
              <a:rPr kumimoji="1" lang="en-US" altLang="ja-JP" smtClean="0"/>
              <a:t>/ 24pt</a:t>
            </a:r>
            <a:r>
              <a:rPr kumimoji="1" lang="ja-JP" altLang="en-US" smtClean="0"/>
              <a:t>推奨　　　　  　タイトル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行の場合、縦位置</a:t>
            </a:r>
            <a:r>
              <a:rPr kumimoji="1" lang="en-US" altLang="ja-JP" smtClean="0"/>
              <a:t>8.0</a:t>
            </a:r>
            <a:r>
              <a:rPr kumimoji="1" lang="ja-JP" altLang="en-US" smtClean="0"/>
              <a:t>に移動</a:t>
            </a:r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85" y="454041"/>
            <a:ext cx="2266290" cy="8640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85" y="454041"/>
            <a:ext cx="2266290" cy="8640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85" y="454041"/>
            <a:ext cx="2266290" cy="86400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2285" y="454041"/>
            <a:ext cx="2266290" cy="864000"/>
          </a:xfrm>
          <a:prstGeom prst="rect">
            <a:avLst/>
          </a:prstGeom>
        </p:spPr>
      </p:pic>
      <p:sp>
        <p:nvSpPr>
          <p:cNvPr id="5" name="テキスト プレースホルダー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016000"/>
            <a:ext cx="6299998" cy="432000"/>
          </a:xfrm>
        </p:spPr>
        <p:txBody>
          <a:bodyPr lIns="468000" tIns="0" rIns="72000" anchor="b" anchorCtr="0"/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ja-JP" sz="2000" smtClean="0"/>
              <a:t>17</a:t>
            </a:r>
            <a:r>
              <a:rPr kumimoji="1" lang="ja-JP" altLang="en-US" sz="2000" smtClean="0"/>
              <a:t>年度下期 技術研究討論会</a:t>
            </a:r>
            <a:r>
              <a:rPr kumimoji="1" lang="ja-JP" altLang="en-US" smtClean="0"/>
              <a:t> ○○○ブロック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157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-Tech.2017_ﾀｲﾄﾙ②_CGカ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00" y="-23825"/>
            <a:ext cx="9216000" cy="6911999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00" y="-23825"/>
            <a:ext cx="9216000" cy="6911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0" y="2448000"/>
            <a:ext cx="6300000" cy="1260000"/>
          </a:xfrm>
          <a:prstGeom prst="rect">
            <a:avLst/>
          </a:prstGeom>
        </p:spPr>
        <p:txBody>
          <a:bodyPr wrap="square" lIns="468000" tIns="0" rIns="36000" bIns="0" anchor="t">
            <a:noAutofit/>
          </a:bodyPr>
          <a:lstStyle>
            <a:lvl1pPr>
              <a:lnSpc>
                <a:spcPct val="110000"/>
              </a:lnSpc>
              <a:defRPr sz="3400" baseline="0">
                <a:latin typeface="Meiryo UI" panose="020B0604030504040204" pitchFamily="50" charset="-128"/>
              </a:defRPr>
            </a:lvl1pPr>
          </a:lstStyle>
          <a:p>
            <a:r>
              <a:rPr lang="ja-JP" altLang="en-US" smtClean="0"/>
              <a:t>プレゼンタイトル </a:t>
            </a:r>
            <a:r>
              <a:rPr lang="en-US" altLang="ja-JP" smtClean="0"/>
              <a:t>/ 2</a:t>
            </a:r>
            <a:r>
              <a:rPr lang="ja-JP" altLang="en-US" smtClean="0"/>
              <a:t>行で記載 </a:t>
            </a:r>
            <a:r>
              <a:rPr lang="en-US" altLang="ja-JP" smtClean="0"/>
              <a:t>34pt</a:t>
            </a:r>
            <a:r>
              <a:rPr lang="ja-JP" altLang="en-US" smtClean="0"/>
              <a:t>推奨</a:t>
            </a:r>
          </a:p>
        </p:txBody>
      </p:sp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0" y="4968000"/>
            <a:ext cx="5220000" cy="360000"/>
          </a:xfrm>
          <a:prstGeom prst="rect">
            <a:avLst/>
          </a:prstGeom>
        </p:spPr>
        <p:txBody>
          <a:bodyPr wrap="square" lIns="468000" tIns="0" rIns="0" bIns="0" anchor="t" anchorCtr="0">
            <a:noAutofit/>
          </a:bodyPr>
          <a:lstStyle>
            <a:lvl1pPr marL="0">
              <a:spcAft>
                <a:spcPts val="200"/>
              </a:spcAft>
              <a:defRPr sz="2400" baseline="0">
                <a:latin typeface="Meiryo UI" panose="020B0604030504040204" pitchFamily="50" charset="-128"/>
              </a:defRPr>
            </a:lvl1pPr>
          </a:lstStyle>
          <a:p>
            <a:r>
              <a:rPr lang="ja-JP" altLang="en-US" smtClean="0"/>
              <a:t>発表者氏名 を記入 </a:t>
            </a:r>
            <a:r>
              <a:rPr lang="en-US" altLang="ja-JP" smtClean="0"/>
              <a:t>24pt </a:t>
            </a:r>
            <a:r>
              <a:rPr lang="ja-JP" altLang="en-US" smtClean="0"/>
              <a:t>推奨</a:t>
            </a:r>
            <a:endParaRPr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292000"/>
            <a:ext cx="5220000" cy="1188000"/>
          </a:xfrm>
          <a:prstGeom prst="rect">
            <a:avLst/>
          </a:prstGeom>
        </p:spPr>
        <p:txBody>
          <a:bodyPr lIns="468000" tIns="72000" rIns="0" bIns="0" anchor="t">
            <a:noAutofit/>
          </a:bodyPr>
          <a:lstStyle>
            <a:lvl1pPr marL="0">
              <a:spcAft>
                <a:spcPts val="200"/>
              </a:spcAft>
              <a:defRPr sz="1600" baseline="0">
                <a:latin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kumimoji="1" lang="ja-JP" altLang="en-US" smtClean="0"/>
              <a:t>クリックして 部署名 を記入 </a:t>
            </a:r>
            <a:r>
              <a:rPr kumimoji="1" lang="en-US" altLang="ja-JP" smtClean="0"/>
              <a:t>16pt</a:t>
            </a:r>
            <a:r>
              <a:rPr kumimoji="1" lang="ja-JP" altLang="en-US" smtClean="0"/>
              <a:t>推奨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85" y="454041"/>
            <a:ext cx="2266290" cy="864000"/>
          </a:xfrm>
          <a:prstGeom prst="rect">
            <a:avLst/>
          </a:prstGeom>
        </p:spPr>
      </p:pic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474000"/>
            <a:ext cx="5940000" cy="1138531"/>
          </a:xfrm>
        </p:spPr>
        <p:txBody>
          <a:bodyPr wrap="square" lIns="468000" tIns="324000" rIns="36000">
            <a:spAutoFit/>
          </a:bodyPr>
          <a:lstStyle>
            <a:lvl1pPr algn="l">
              <a:spcAft>
                <a:spcPts val="200"/>
              </a:spcAft>
              <a:defRPr sz="2400"/>
            </a:lvl1pPr>
            <a:lvl2pPr algn="l">
              <a:spcAft>
                <a:spcPts val="200"/>
              </a:spcAft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kumimoji="1" lang="ja-JP" altLang="en-US" smtClean="0"/>
              <a:t>サブタイトル </a:t>
            </a:r>
            <a:r>
              <a:rPr kumimoji="1" lang="en-US" altLang="ja-JP" smtClean="0"/>
              <a:t>/ 2</a:t>
            </a:r>
            <a:r>
              <a:rPr kumimoji="1" lang="ja-JP" altLang="en-US" smtClean="0"/>
              <a:t>行以内　</a:t>
            </a:r>
            <a:r>
              <a:rPr kumimoji="1" lang="en-US" altLang="ja-JP" smtClean="0"/>
              <a:t>/ 24pt</a:t>
            </a:r>
            <a:r>
              <a:rPr kumimoji="1" lang="ja-JP" altLang="en-US" smtClean="0"/>
              <a:t>推奨　　　　 　タイトル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行の場合、縦位置</a:t>
            </a:r>
            <a:r>
              <a:rPr kumimoji="1" lang="en-US" altLang="ja-JP" smtClean="0"/>
              <a:t>8.0</a:t>
            </a:r>
            <a:r>
              <a:rPr kumimoji="1" lang="ja-JP" altLang="en-US" smtClean="0"/>
              <a:t>に移動</a:t>
            </a:r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85" y="454041"/>
            <a:ext cx="2266290" cy="8640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85" y="454041"/>
            <a:ext cx="2266290" cy="8640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85" y="454041"/>
            <a:ext cx="2266290" cy="86400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2285" y="454041"/>
            <a:ext cx="2266290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56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-Tech.2017_ﾀｲﾄﾙ③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0" y="2448000"/>
            <a:ext cx="9144001" cy="1260000"/>
          </a:xfrm>
          <a:prstGeom prst="rect">
            <a:avLst/>
          </a:prstGeom>
        </p:spPr>
        <p:txBody>
          <a:bodyPr wrap="square" lIns="468000" tIns="0" rIns="360000" bIns="0" anchor="t">
            <a:noAutofit/>
          </a:bodyPr>
          <a:lstStyle>
            <a:lvl1pPr>
              <a:lnSpc>
                <a:spcPct val="110000"/>
              </a:lnSpc>
              <a:defRPr sz="3400" baseline="0">
                <a:latin typeface="Meiryo UI" panose="020B0604030504040204" pitchFamily="50" charset="-128"/>
              </a:defRPr>
            </a:lvl1pPr>
          </a:lstStyle>
          <a:p>
            <a:r>
              <a:rPr lang="ja-JP" altLang="en-US" smtClean="0"/>
              <a:t>プレゼンタイトル </a:t>
            </a:r>
            <a:r>
              <a:rPr lang="en-US" altLang="ja-JP" smtClean="0"/>
              <a:t>/ 2</a:t>
            </a:r>
            <a:r>
              <a:rPr lang="ja-JP" altLang="en-US" smtClean="0"/>
              <a:t>行で記載 　　　　　　　　　</a:t>
            </a:r>
            <a:r>
              <a:rPr lang="en-US" altLang="ja-JP" smtClean="0"/>
              <a:t>34pt</a:t>
            </a:r>
            <a:r>
              <a:rPr lang="ja-JP" altLang="en-US" smtClean="0"/>
              <a:t>推奨</a:t>
            </a:r>
          </a:p>
        </p:txBody>
      </p:sp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0" y="4968000"/>
            <a:ext cx="5220000" cy="360000"/>
          </a:xfrm>
          <a:prstGeom prst="rect">
            <a:avLst/>
          </a:prstGeom>
        </p:spPr>
        <p:txBody>
          <a:bodyPr wrap="square" lIns="468000" tIns="0" rIns="0" bIns="0" anchor="t" anchorCtr="0">
            <a:noAutofit/>
          </a:bodyPr>
          <a:lstStyle>
            <a:lvl1pPr marL="0">
              <a:spcAft>
                <a:spcPts val="200"/>
              </a:spcAft>
              <a:defRPr sz="2400" baseline="0">
                <a:latin typeface="Meiryo UI" panose="020B0604030504040204" pitchFamily="50" charset="-128"/>
              </a:defRPr>
            </a:lvl1pPr>
          </a:lstStyle>
          <a:p>
            <a:r>
              <a:rPr lang="ja-JP" altLang="en-US" smtClean="0"/>
              <a:t>発表者氏名 を記入 </a:t>
            </a:r>
            <a:r>
              <a:rPr lang="en-US" altLang="ja-JP" smtClean="0"/>
              <a:t>24pt </a:t>
            </a:r>
            <a:r>
              <a:rPr lang="ja-JP" altLang="en-US" smtClean="0"/>
              <a:t>推奨</a:t>
            </a:r>
            <a:endParaRPr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292000"/>
            <a:ext cx="5220000" cy="1188000"/>
          </a:xfrm>
          <a:prstGeom prst="rect">
            <a:avLst/>
          </a:prstGeom>
        </p:spPr>
        <p:txBody>
          <a:bodyPr lIns="468000" tIns="72000" rIns="0" bIns="0" anchor="t">
            <a:noAutofit/>
          </a:bodyPr>
          <a:lstStyle>
            <a:lvl1pPr marL="0">
              <a:spcAft>
                <a:spcPts val="200"/>
              </a:spcAft>
              <a:defRPr sz="1600" baseline="0">
                <a:latin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kumimoji="1" lang="ja-JP" altLang="en-US" smtClean="0"/>
              <a:t>クリックして 部署名 を記入 </a:t>
            </a:r>
            <a:r>
              <a:rPr kumimoji="1" lang="en-US" altLang="ja-JP" smtClean="0"/>
              <a:t>16pt</a:t>
            </a:r>
            <a:r>
              <a:rPr kumimoji="1" lang="ja-JP" altLang="en-US" smtClean="0"/>
              <a:t>推奨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85" y="454041"/>
            <a:ext cx="2266290" cy="864000"/>
          </a:xfrm>
          <a:prstGeom prst="rect">
            <a:avLst/>
          </a:prstGeom>
        </p:spPr>
      </p:pic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474000"/>
            <a:ext cx="9144000" cy="1138531"/>
          </a:xfrm>
        </p:spPr>
        <p:txBody>
          <a:bodyPr wrap="square" lIns="468000" tIns="324000" rIns="360000">
            <a:spAutoFit/>
          </a:bodyPr>
          <a:lstStyle>
            <a:lvl1pPr algn="l">
              <a:spcAft>
                <a:spcPts val="200"/>
              </a:spcAft>
              <a:defRPr sz="2400"/>
            </a:lvl1pPr>
            <a:lvl2pPr algn="l">
              <a:spcAft>
                <a:spcPts val="200"/>
              </a:spcAft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kumimoji="1" lang="ja-JP" altLang="en-US" smtClean="0"/>
              <a:t>サブタイトル </a:t>
            </a:r>
            <a:r>
              <a:rPr kumimoji="1" lang="en-US" altLang="ja-JP" smtClean="0"/>
              <a:t>/ 2</a:t>
            </a:r>
            <a:r>
              <a:rPr kumimoji="1" lang="ja-JP" altLang="en-US" smtClean="0"/>
              <a:t>行以内　</a:t>
            </a:r>
            <a:r>
              <a:rPr kumimoji="1" lang="en-US" altLang="ja-JP" smtClean="0"/>
              <a:t>/ 24pt</a:t>
            </a:r>
            <a:r>
              <a:rPr kumimoji="1" lang="ja-JP" altLang="en-US" smtClean="0"/>
              <a:t>推奨　　    　　　　　　　　　　  　　　　タイトル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行の場合、縦位置</a:t>
            </a:r>
            <a:r>
              <a:rPr kumimoji="1" lang="en-US" altLang="ja-JP" smtClean="0"/>
              <a:t>8.0</a:t>
            </a:r>
            <a:r>
              <a:rPr kumimoji="1" lang="ja-JP" altLang="en-US" smtClean="0"/>
              <a:t>に移動</a:t>
            </a:r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85" y="454041"/>
            <a:ext cx="2266290" cy="8640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85" y="454041"/>
            <a:ext cx="2266290" cy="8640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85" y="454041"/>
            <a:ext cx="2266290" cy="86400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285" y="454041"/>
            <a:ext cx="2266290" cy="86400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6000" y="198000"/>
            <a:ext cx="1087193" cy="27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38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-Tech.2017_討論会-ｱｼﾞｪﾝﾀ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smtClean="0"/>
              <a:t>クリックしてスライドタイトルを記入　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行 </a:t>
            </a:r>
            <a:r>
              <a:rPr kumimoji="1" lang="en-US" altLang="ja-JP" smtClean="0"/>
              <a:t>/ 25pt</a:t>
            </a:r>
            <a:r>
              <a:rPr kumimoji="1" lang="ja-JP" altLang="en-US" smtClean="0"/>
              <a:t>推奨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554CA-2BEA-3E4B-997B-FC51848F792A}" type="slidenum">
              <a:rPr lang="ja-JP" altLang="en-US" smtClean="0"/>
              <a:pPr/>
              <a:t>‹#›</a:t>
            </a:fld>
            <a:r>
              <a:rPr lang="en-US" altLang="ja-JP" dirty="0" smtClean="0">
                <a:ea typeface="Verdana" panose="020B0604030504040204" pitchFamily="34" charset="0"/>
              </a:rPr>
              <a:t> 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20000"/>
            <a:ext cx="9144000" cy="5310000"/>
          </a:xfrm>
        </p:spPr>
        <p:txBody>
          <a:bodyPr lIns="360000" tIns="360000" rIns="648000"/>
          <a:lstStyle>
            <a:lvl1pPr marL="900000" indent="-5400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3400"/>
            </a:lvl1pPr>
            <a:lvl2pPr marL="971550" indent="-514350">
              <a:buFont typeface="+mj-lt"/>
              <a:buAutoNum type="arabicPeriod"/>
              <a:defRPr sz="3400"/>
            </a:lvl2pPr>
            <a:lvl3pPr marL="1594350" indent="-514350">
              <a:buFont typeface="+mj-lt"/>
              <a:buAutoNum type="arabicPeriod"/>
              <a:defRPr sz="3400"/>
            </a:lvl3pPr>
            <a:lvl4pPr marL="2134350" indent="-514350">
              <a:buFont typeface="+mj-lt"/>
              <a:buAutoNum type="arabicPeriod"/>
              <a:defRPr sz="3400"/>
            </a:lvl4pPr>
            <a:lvl5pPr marL="2494350" indent="-514350">
              <a:buFont typeface="+mj-lt"/>
              <a:buAutoNum type="arabicPeriod"/>
              <a:defRPr sz="3400"/>
            </a:lvl5pPr>
          </a:lstStyle>
          <a:p>
            <a:pPr lvl="0"/>
            <a:r>
              <a:rPr kumimoji="1" lang="ja-JP" altLang="en-US" smtClean="0"/>
              <a:t>クリックしてアジェンダを記入 </a:t>
            </a:r>
            <a:r>
              <a:rPr kumimoji="1" lang="en-US" altLang="ja-JP" smtClean="0"/>
              <a:t>34pt</a:t>
            </a:r>
            <a:r>
              <a:rPr kumimoji="1" lang="ja-JP" altLang="en-US" smtClean="0"/>
              <a:t>推奨</a:t>
            </a:r>
          </a:p>
        </p:txBody>
      </p:sp>
    </p:spTree>
    <p:extLst>
      <p:ext uri="{BB962C8B-B14F-4D97-AF65-F5344CB8AC3E}">
        <p14:creationId xmlns:p14="http://schemas.microsoft.com/office/powerpoint/2010/main" val="1928604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-Tech.2017_討論会-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188000"/>
          </a:xfrm>
        </p:spPr>
        <p:txBody>
          <a:bodyPr lIns="288000" tIns="72000" rIns="360000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7100" b="1">
                <a:solidFill>
                  <a:schemeClr val="bg2"/>
                </a:solidFill>
                <a:latin typeface="+mj-ea"/>
                <a:ea typeface="+mj-ea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/>
            </a:pPr>
            <a:r>
              <a:rPr kumimoji="1" lang="en-US" altLang="ja-JP" smtClean="0"/>
              <a:t>0.</a:t>
            </a:r>
            <a:r>
              <a:rPr kumimoji="1" lang="ja-JP" altLang="en-US" smtClean="0"/>
              <a:t>扉の</a:t>
            </a:r>
            <a:r>
              <a:rPr kumimoji="1" lang="en-US" altLang="ja-JP" smtClean="0"/>
              <a:t>No.</a:t>
            </a:r>
            <a:r>
              <a:rPr kumimoji="1" lang="ja-JP" altLang="en-US" smtClean="0"/>
              <a:t>記載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554CA-2BEA-3E4B-997B-FC51848F792A}" type="slidenum">
              <a:rPr lang="ja-JP" altLang="en-US" smtClean="0"/>
              <a:pPr/>
              <a:t>‹#›</a:t>
            </a:fld>
            <a:r>
              <a:rPr lang="en-US" altLang="ja-JP" dirty="0" smtClean="0">
                <a:ea typeface="Verdana" panose="020B0604030504040204" pitchFamily="34" charset="0"/>
              </a:rPr>
              <a:t> 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188000"/>
            <a:ext cx="9144000" cy="1080000"/>
          </a:xfrm>
        </p:spPr>
        <p:txBody>
          <a:bodyPr tIns="0"/>
          <a:lstStyle>
            <a:lvl1pPr marL="0" algn="l">
              <a:lnSpc>
                <a:spcPct val="120000"/>
              </a:lnSpc>
              <a:defRPr sz="3400">
                <a:solidFill>
                  <a:schemeClr val="bg2"/>
                </a:solidFill>
              </a:defRPr>
            </a:lvl1pPr>
            <a:lvl2pPr algn="l">
              <a:lnSpc>
                <a:spcPct val="120000"/>
              </a:lnSpc>
              <a:defRPr sz="3400">
                <a:solidFill>
                  <a:schemeClr val="bg2"/>
                </a:solidFill>
              </a:defRPr>
            </a:lvl2pPr>
            <a:lvl3pPr algn="l">
              <a:lnSpc>
                <a:spcPct val="120000"/>
              </a:lnSpc>
              <a:defRPr sz="3400">
                <a:solidFill>
                  <a:schemeClr val="bg2"/>
                </a:solidFill>
              </a:defRPr>
            </a:lvl3pPr>
            <a:lvl4pPr algn="l">
              <a:lnSpc>
                <a:spcPct val="120000"/>
              </a:lnSpc>
              <a:defRPr sz="3400">
                <a:solidFill>
                  <a:schemeClr val="bg2"/>
                </a:solidFill>
              </a:defRPr>
            </a:lvl4pPr>
            <a:lvl5pPr algn="l">
              <a:lnSpc>
                <a:spcPct val="120000"/>
              </a:lnSpc>
              <a:defRPr sz="3400">
                <a:solidFill>
                  <a:schemeClr val="bg2"/>
                </a:solidFill>
              </a:defRPr>
            </a:lvl5pPr>
          </a:lstStyle>
          <a:p>
            <a:pPr lvl="0"/>
            <a:r>
              <a:rPr kumimoji="1" lang="ja-JP" altLang="en-US" smtClean="0"/>
              <a:t>タイトルを記載　</a:t>
            </a:r>
            <a:r>
              <a:rPr kumimoji="1" lang="en-US" altLang="ja-JP" smtClean="0"/>
              <a:t>/ 34pt</a:t>
            </a:r>
            <a:endParaRPr kumimoji="1"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949329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-Tech.2017_討論会-本編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クリックしてスライドタイトルを記入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行 </a:t>
            </a:r>
            <a:r>
              <a:rPr kumimoji="1" lang="en-US" altLang="ja-JP" smtClean="0"/>
              <a:t>/ 25pt </a:t>
            </a:r>
            <a:r>
              <a:rPr kumimoji="1" lang="ja-JP" altLang="en-US" smtClean="0"/>
              <a:t>推奨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554CA-2BEA-3E4B-997B-FC51848F792A}" type="slidenum">
              <a:rPr lang="ja-JP" altLang="en-US" smtClean="0"/>
              <a:pPr/>
              <a:t>‹#›</a:t>
            </a:fld>
            <a:r>
              <a:rPr lang="en-US" altLang="ja-JP" dirty="0" smtClean="0">
                <a:ea typeface="Verdana" panose="020B0604030504040204" pitchFamily="34" charset="0"/>
              </a:rPr>
              <a:t> </a:t>
            </a:r>
            <a:endParaRPr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1" hasCustomPrompt="1"/>
          </p:nvPr>
        </p:nvSpPr>
        <p:spPr>
          <a:xfrm>
            <a:off x="0" y="720000"/>
            <a:ext cx="9144000" cy="5310000"/>
          </a:xfrm>
        </p:spPr>
        <p:txBody>
          <a:bodyPr/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  <a:lvl3pPr>
              <a:defRPr/>
            </a:lvl3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ja-JP" altLang="en-US" smtClean="0"/>
              <a:t>■本文テキスト</a:t>
            </a:r>
            <a:r>
              <a:rPr kumimoji="1" lang="en-US" altLang="ja-JP" smtClean="0"/>
              <a:t>: </a:t>
            </a:r>
            <a:r>
              <a:rPr kumimoji="1" lang="ja-JP" altLang="en-US" smtClean="0"/>
              <a:t>見出しタイトル</a:t>
            </a:r>
            <a:r>
              <a:rPr kumimoji="1" lang="en-US" altLang="ja-JP" smtClean="0"/>
              <a:t>20pt / </a:t>
            </a:r>
            <a:r>
              <a:rPr kumimoji="1" lang="ja-JP" altLang="en-US" smtClean="0"/>
              <a:t>本文最小</a:t>
            </a:r>
            <a:r>
              <a:rPr kumimoji="1" lang="en-US" altLang="ja-JP" smtClean="0"/>
              <a:t>16pt</a:t>
            </a:r>
            <a:r>
              <a:rPr kumimoji="1" lang="ja-JP" altLang="en-US" smtClean="0"/>
              <a:t>迄推奨        　　　　　　　　図表内文字は含みませんが、フォントは</a:t>
            </a:r>
            <a:r>
              <a:rPr kumimoji="1" lang="en-US" altLang="ja-JP" smtClean="0"/>
              <a:t>CIS</a:t>
            </a:r>
            <a:r>
              <a:rPr kumimoji="1" lang="ja-JP" altLang="en-US" smtClean="0"/>
              <a:t>準拠、可読性を考慮した</a:t>
            </a:r>
            <a:r>
              <a:rPr kumimoji="1" lang="en-US" altLang="ja-JP" smtClean="0"/>
              <a:t>pt</a:t>
            </a:r>
            <a:r>
              <a:rPr kumimoji="1" lang="ja-JP" altLang="en-US" smtClean="0"/>
              <a:t>にして下さい。</a:t>
            </a:r>
            <a:r>
              <a:rPr kumimoji="1" lang="en-US" altLang="ja-JP" smtClean="0"/>
              <a:t> </a:t>
            </a:r>
            <a:r>
              <a:rPr kumimoji="1" lang="ja-JP" altLang="en-US" smtClean="0"/>
              <a:t>■使用フォント</a:t>
            </a:r>
            <a:r>
              <a:rPr kumimoji="1" lang="en-US" altLang="ja-JP" smtClean="0"/>
              <a:t>: Meiryo UI</a:t>
            </a:r>
            <a:r>
              <a:rPr kumimoji="1" lang="ja-JP" altLang="en-US" smtClean="0"/>
              <a:t> （原則半角カナは使わない）　　　　　　　　　　　　　　　　■使用色</a:t>
            </a:r>
            <a:r>
              <a:rPr kumimoji="1" lang="en-US" altLang="ja-JP" smtClean="0"/>
              <a:t>: </a:t>
            </a:r>
            <a:r>
              <a:rPr kumimoji="1" lang="ja-JP" altLang="en-US" smtClean="0"/>
              <a:t>本テンプレートのカラーパレット</a:t>
            </a:r>
            <a:r>
              <a:rPr kumimoji="1" lang="en-US" altLang="ja-JP" smtClean="0"/>
              <a:t>(CIS</a:t>
            </a:r>
            <a:r>
              <a:rPr kumimoji="1" lang="ja-JP" altLang="en-US" smtClean="0"/>
              <a:t>適用済</a:t>
            </a:r>
            <a:r>
              <a:rPr kumimoji="1" lang="en-US" altLang="ja-JP" smtClean="0"/>
              <a:t>)</a:t>
            </a:r>
            <a:r>
              <a:rPr kumimoji="1" lang="ja-JP" altLang="en-US" smtClean="0"/>
              <a:t>より使用　　　　　　　　　　　■ロゴのアイソレーションを保持するため、本文，図表のフッターへのはみ出し不可　　■サマリーも同様に下方への移動は不可とします（サマリーページテンプレに記載）　</a:t>
            </a:r>
            <a:endParaRPr kumimoji="1" lang="en-US" altLang="ja-JP" smtClean="0"/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ja-JP" altLang="en-US" smtClean="0"/>
              <a:t>見出し </a:t>
            </a:r>
            <a:r>
              <a:rPr kumimoji="1" lang="en-US" altLang="ja-JP" smtClean="0"/>
              <a:t>/ </a:t>
            </a:r>
            <a:r>
              <a:rPr kumimoji="1" lang="ja-JP" altLang="en-US" smtClean="0"/>
              <a:t>本文（←</a:t>
            </a:r>
            <a:r>
              <a:rPr kumimoji="1" lang="en-US" altLang="ja-JP" smtClean="0"/>
              <a:t>20pt</a:t>
            </a:r>
            <a:r>
              <a:rPr kumimoji="1" lang="ja-JP" altLang="en-US" smtClean="0"/>
              <a:t>）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　本文（←</a:t>
            </a:r>
            <a:r>
              <a:rPr kumimoji="1" lang="en-US" altLang="ja-JP" smtClean="0"/>
              <a:t>18pt</a:t>
            </a:r>
            <a:r>
              <a:rPr kumimoji="1" lang="ja-JP" altLang="en-US" smtClean="0"/>
              <a:t>）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　本文（←</a:t>
            </a:r>
            <a:r>
              <a:rPr kumimoji="1" lang="en-US" altLang="ja-JP" smtClean="0"/>
              <a:t>16pt</a:t>
            </a:r>
            <a:r>
              <a:rPr kumimoji="1" lang="ja-JP" altLang="en-US" smtClean="0"/>
              <a:t>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90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-Tech.2017_討論会-本編②サマリー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クリックしてスライドタイトルを記入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行 </a:t>
            </a:r>
            <a:r>
              <a:rPr kumimoji="1" lang="en-US" altLang="ja-JP" smtClean="0"/>
              <a:t>/ 25pt </a:t>
            </a:r>
            <a:r>
              <a:rPr kumimoji="1" lang="ja-JP" altLang="en-US" smtClean="0"/>
              <a:t>推奨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554CA-2BEA-3E4B-997B-FC51848F792A}" type="slidenum">
              <a:rPr lang="ja-JP" altLang="en-US" smtClean="0"/>
              <a:pPr/>
              <a:t>‹#›</a:t>
            </a:fld>
            <a:r>
              <a:rPr lang="en-US" altLang="ja-JP" dirty="0" smtClean="0">
                <a:ea typeface="Verdana" panose="020B0604030504040204" pitchFamily="34" charset="0"/>
              </a:rPr>
              <a:t> </a:t>
            </a:r>
            <a:endParaRPr lang="ja-JP" altLang="en-US" dirty="0"/>
          </a:p>
        </p:txBody>
      </p:sp>
      <p:sp>
        <p:nvSpPr>
          <p:cNvPr id="4" name="コンテンツ プレースホルダー 6"/>
          <p:cNvSpPr>
            <a:spLocks noGrp="1"/>
          </p:cNvSpPr>
          <p:nvPr>
            <p:ph sz="quarter" idx="15" hasCustomPrompt="1"/>
          </p:nvPr>
        </p:nvSpPr>
        <p:spPr>
          <a:xfrm>
            <a:off x="0" y="720000"/>
            <a:ext cx="9144000" cy="5310000"/>
          </a:xfrm>
        </p:spPr>
        <p:txBody>
          <a:bodyPr wrap="square"/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ja-JP" altLang="en-US" smtClean="0"/>
              <a:t>■本文テキスト</a:t>
            </a:r>
            <a:r>
              <a:rPr kumimoji="1" lang="en-US" altLang="ja-JP" smtClean="0"/>
              <a:t>: </a:t>
            </a:r>
            <a:r>
              <a:rPr kumimoji="1" lang="ja-JP" altLang="en-US" smtClean="0"/>
              <a:t>見出しタイトル</a:t>
            </a:r>
            <a:r>
              <a:rPr kumimoji="1" lang="en-US" altLang="ja-JP" smtClean="0"/>
              <a:t>20pt / </a:t>
            </a:r>
            <a:r>
              <a:rPr kumimoji="1" lang="ja-JP" altLang="en-US" smtClean="0"/>
              <a:t>本文最小</a:t>
            </a:r>
            <a:r>
              <a:rPr kumimoji="1" lang="en-US" altLang="ja-JP" smtClean="0"/>
              <a:t>16pt</a:t>
            </a:r>
            <a:r>
              <a:rPr kumimoji="1" lang="ja-JP" altLang="en-US" smtClean="0"/>
              <a:t>迄推奨　　　　　　　　　　　　図表内文字は含みませんが、フォントは</a:t>
            </a:r>
            <a:r>
              <a:rPr kumimoji="1" lang="en-US" altLang="ja-JP" smtClean="0"/>
              <a:t>CIS</a:t>
            </a:r>
            <a:r>
              <a:rPr kumimoji="1" lang="ja-JP" altLang="en-US" smtClean="0"/>
              <a:t>準拠、可読性を考慮した</a:t>
            </a:r>
            <a:r>
              <a:rPr kumimoji="1" lang="en-US" altLang="ja-JP" smtClean="0"/>
              <a:t>pt</a:t>
            </a:r>
            <a:r>
              <a:rPr kumimoji="1" lang="ja-JP" altLang="en-US" smtClean="0"/>
              <a:t>にして下さい。</a:t>
            </a:r>
            <a:r>
              <a:rPr kumimoji="1" lang="en-US" altLang="ja-JP" smtClean="0"/>
              <a:t> </a:t>
            </a:r>
            <a:r>
              <a:rPr kumimoji="1" lang="ja-JP" altLang="en-US" smtClean="0"/>
              <a:t>■使用フォント</a:t>
            </a:r>
            <a:r>
              <a:rPr kumimoji="1" lang="en-US" altLang="ja-JP" smtClean="0"/>
              <a:t>: Meiryo UI</a:t>
            </a:r>
            <a:r>
              <a:rPr kumimoji="1" lang="ja-JP" altLang="en-US" smtClean="0"/>
              <a:t> （原則半角カナは使わない） 　　　　　　　　　　　　　　　■使用色</a:t>
            </a:r>
            <a:r>
              <a:rPr kumimoji="1" lang="en-US" altLang="ja-JP" smtClean="0"/>
              <a:t>: </a:t>
            </a:r>
            <a:r>
              <a:rPr kumimoji="1" lang="ja-JP" altLang="en-US" smtClean="0"/>
              <a:t>本テンプレートのカラーパレット</a:t>
            </a:r>
            <a:r>
              <a:rPr kumimoji="1" lang="en-US" altLang="ja-JP" smtClean="0"/>
              <a:t>(CIS</a:t>
            </a:r>
            <a:r>
              <a:rPr kumimoji="1" lang="ja-JP" altLang="en-US" smtClean="0"/>
              <a:t>適用済</a:t>
            </a:r>
            <a:r>
              <a:rPr kumimoji="1" lang="en-US" altLang="ja-JP" smtClean="0"/>
              <a:t>)</a:t>
            </a:r>
            <a:r>
              <a:rPr kumimoji="1" lang="ja-JP" altLang="en-US" smtClean="0"/>
              <a:t>より使用　　　　　　　　　　　■ロゴのアイソレーションを保持するため、本文，図表のフッターへのはみ出し不可　　■サマリーも同様に下方への移動は不可とします（サマリーページテンプレに記載）　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レベル（←</a:t>
            </a:r>
            <a:r>
              <a:rPr kumimoji="1" lang="en-US" altLang="ja-JP" smtClean="0"/>
              <a:t>18pt</a:t>
            </a:r>
            <a:r>
              <a:rPr kumimoji="1" lang="ja-JP" altLang="en-US" smtClean="0"/>
              <a:t>）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　本文（←</a:t>
            </a:r>
            <a:r>
              <a:rPr kumimoji="1" lang="en-US" altLang="ja-JP" smtClean="0"/>
              <a:t>16pt</a:t>
            </a:r>
            <a:r>
              <a:rPr kumimoji="1" lang="ja-JP" altLang="en-US" smtClean="0"/>
              <a:t>）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616000"/>
            <a:ext cx="9144000" cy="493775"/>
          </a:xfrm>
          <a:prstGeom prst="rect">
            <a:avLst/>
          </a:prstGeom>
        </p:spPr>
        <p:txBody>
          <a:bodyPr lIns="288000" rIns="288000" bIns="36000" anchor="b" anchorCtr="0">
            <a:spAutoFit/>
          </a:bodyPr>
          <a:lstStyle>
            <a:lvl1pPr algn="ctr">
              <a:spcAft>
                <a:spcPts val="0"/>
              </a:spcAft>
              <a:defRPr sz="2500" b="1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ja-JP" altLang="en-US" smtClean="0"/>
              <a:t>サマリー</a:t>
            </a:r>
            <a:r>
              <a:rPr kumimoji="1" lang="en-US" altLang="ja-JP" smtClean="0"/>
              <a:t>:</a:t>
            </a:r>
            <a:r>
              <a:rPr kumimoji="1" lang="ja-JP" altLang="en-US" smtClean="0"/>
              <a:t>赤 原則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行 </a:t>
            </a:r>
            <a:r>
              <a:rPr kumimoji="1" lang="en-US" altLang="ja-JP" smtClean="0"/>
              <a:t>25pt</a:t>
            </a:r>
            <a:r>
              <a:rPr kumimoji="1" lang="ja-JP" altLang="en-US" smtClean="0"/>
              <a:t>～</a:t>
            </a:r>
            <a:r>
              <a:rPr kumimoji="1" lang="en-US" altLang="ja-JP" smtClean="0"/>
              <a:t>20pt</a:t>
            </a:r>
            <a:r>
              <a:rPr kumimoji="1" lang="ja-JP" altLang="en-US" smtClean="0"/>
              <a:t>推奨　</a:t>
            </a:r>
            <a:r>
              <a:rPr kumimoji="1" lang="en-US" altLang="ja-JP" smtClean="0"/>
              <a:t>※</a:t>
            </a:r>
            <a:r>
              <a:rPr kumimoji="1" lang="ja-JP" altLang="en-US" smtClean="0"/>
              <a:t>下方移動不可</a:t>
            </a:r>
          </a:p>
        </p:txBody>
      </p:sp>
    </p:spTree>
    <p:extLst>
      <p:ext uri="{BB962C8B-B14F-4D97-AF65-F5344CB8AC3E}">
        <p14:creationId xmlns:p14="http://schemas.microsoft.com/office/powerpoint/2010/main" val="2590013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-Tech.2017_討論会-本編③図表メ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0" y="720000"/>
            <a:ext cx="9144000" cy="453183"/>
          </a:xfrm>
          <a:prstGeom prst="rect">
            <a:avLst/>
          </a:prstGeom>
        </p:spPr>
        <p:txBody>
          <a:bodyPr vert="horz" wrap="square" lIns="360000" tIns="72000" rIns="288000" bIns="72000" rtlCol="0">
            <a:sp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ja-JP" altLang="en-US" smtClean="0"/>
              <a:t>図表タイトル（上部記載時）</a:t>
            </a:r>
            <a:r>
              <a:rPr kumimoji="1" lang="en-US" altLang="ja-JP" smtClean="0"/>
              <a:t>※</a:t>
            </a:r>
            <a:r>
              <a:rPr kumimoji="1" lang="ja-JP" altLang="en-US" smtClean="0"/>
              <a:t>これより上部への配置移動不可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クリックしてスライドタイトルを記入 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行 </a:t>
            </a:r>
            <a:r>
              <a:rPr kumimoji="1" lang="en-US" altLang="ja-JP" smtClean="0"/>
              <a:t>/ 25pt </a:t>
            </a:r>
            <a:r>
              <a:rPr kumimoji="1" lang="ja-JP" altLang="en-US" smtClean="0"/>
              <a:t>推奨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554CA-2BEA-3E4B-997B-FC51848F792A}" type="slidenum">
              <a:rPr lang="ja-JP" altLang="en-US" smtClean="0"/>
              <a:pPr/>
              <a:t>‹#›</a:t>
            </a:fld>
            <a:r>
              <a:rPr lang="en-US" altLang="ja-JP" dirty="0" smtClean="0">
                <a:ea typeface="Verdana" panose="020B0604030504040204" pitchFamily="34" charset="0"/>
              </a:rPr>
              <a:t> </a:t>
            </a:r>
            <a:endParaRPr lang="ja-JP" altLang="en-US" dirty="0"/>
          </a:p>
        </p:txBody>
      </p:sp>
      <p:sp>
        <p:nvSpPr>
          <p:cNvPr id="5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688000"/>
            <a:ext cx="9144000" cy="416831"/>
          </a:xfrm>
        </p:spPr>
        <p:txBody>
          <a:bodyPr anchor="b" anchorCtr="0">
            <a:spAutoFit/>
          </a:bodyPr>
          <a:lstStyle>
            <a:lvl1pPr algn="l">
              <a:lnSpc>
                <a:spcPct val="100000"/>
              </a:lnSpc>
              <a:defRPr/>
            </a:lvl1pPr>
            <a:lvl2pPr algn="l">
              <a:lnSpc>
                <a:spcPct val="100000"/>
              </a:lnSpc>
              <a:defRPr/>
            </a:lvl2pPr>
            <a:lvl3pPr algn="l">
              <a:lnSpc>
                <a:spcPct val="100000"/>
              </a:lnSpc>
              <a:defRPr/>
            </a:lvl3pPr>
            <a:lvl4pPr algn="l">
              <a:lnSpc>
                <a:spcPct val="100000"/>
              </a:lnSpc>
              <a:defRPr/>
            </a:lvl4pPr>
            <a:lvl5pPr algn="l">
              <a:lnSpc>
                <a:spcPct val="100000"/>
              </a:lnSpc>
              <a:defRPr/>
            </a:lvl5pPr>
          </a:lstStyle>
          <a:p>
            <a:pPr lvl="0"/>
            <a:r>
              <a:rPr kumimoji="1" lang="ja-JP" altLang="en-US" smtClean="0"/>
              <a:t>図表タイトル（下部記載時）</a:t>
            </a:r>
            <a:r>
              <a:rPr kumimoji="1" lang="en-US" altLang="ja-JP" smtClean="0"/>
              <a:t>※</a:t>
            </a:r>
            <a:r>
              <a:rPr kumimoji="1" lang="ja-JP" altLang="en-US" smtClean="0"/>
              <a:t>これより下方への配置不可</a:t>
            </a:r>
            <a:endParaRPr kumimoji="1" lang="ja-JP" altLang="en-US"/>
          </a:p>
        </p:txBody>
      </p:sp>
      <p:sp>
        <p:nvSpPr>
          <p:cNvPr id="8" name="テキスト プレースホルダー 2"/>
          <p:cNvSpPr>
            <a:spLocks noGrp="1"/>
          </p:cNvSpPr>
          <p:nvPr>
            <p:ph idx="15" hasCustomPrompt="1"/>
          </p:nvPr>
        </p:nvSpPr>
        <p:spPr>
          <a:xfrm>
            <a:off x="0" y="1080000"/>
            <a:ext cx="9144000" cy="4960438"/>
          </a:xfrm>
          <a:prstGeom prst="rect">
            <a:avLst/>
          </a:prstGeom>
        </p:spPr>
        <p:txBody>
          <a:bodyPr vert="horz" wrap="square" lIns="360000" tIns="72000" rIns="288000" bIns="72000" rtlCol="0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ja-JP" altLang="en-US" smtClean="0"/>
              <a:t>■</a:t>
            </a:r>
            <a:r>
              <a:rPr kumimoji="1" lang="en-US" altLang="ja-JP" smtClean="0"/>
              <a:t>20</a:t>
            </a:r>
            <a:r>
              <a:rPr kumimoji="1" lang="ja-JP" altLang="en-US" smtClean="0"/>
              <a:t>～</a:t>
            </a:r>
            <a:r>
              <a:rPr kumimoji="1" lang="en-US" altLang="ja-JP" smtClean="0"/>
              <a:t>16pt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12pt(</a:t>
            </a:r>
            <a:r>
              <a:rPr kumimoji="1" lang="ja-JP" altLang="en-US" smtClean="0"/>
              <a:t>←図表内に限る</a:t>
            </a:r>
            <a:r>
              <a:rPr kumimoji="1" lang="en-US" altLang="ja-JP" smtClean="0"/>
              <a:t>)</a:t>
            </a:r>
            <a:r>
              <a:rPr kumimoji="1" lang="ja-JP" altLang="en-US" smtClean="0"/>
              <a:t>推奨 　図表内使用テキストについては、フォント種類については</a:t>
            </a:r>
            <a:r>
              <a:rPr kumimoji="1" lang="en-US" altLang="ja-JP" smtClean="0"/>
              <a:t>CIS</a:t>
            </a:r>
            <a:r>
              <a:rPr kumimoji="1" lang="ja-JP" altLang="en-US" smtClean="0"/>
              <a:t>準拠。学会，業界ルールがある場合は外部ルール優先可。文字の大きさは可読性を考慮した</a:t>
            </a:r>
            <a:r>
              <a:rPr kumimoji="1" lang="en-US" altLang="ja-JP" smtClean="0"/>
              <a:t>pt</a:t>
            </a:r>
            <a:r>
              <a:rPr kumimoji="1" lang="ja-JP" altLang="en-US" smtClean="0"/>
              <a:t>で記載下さい。　　　　　　　　　　　　　　　　　　　　■会場での視認性を考慮し、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ページ１コンテンツを心掛けてください。　　　　　　　　使用フォント</a:t>
            </a:r>
            <a:r>
              <a:rPr kumimoji="1" lang="en-US" altLang="ja-JP" smtClean="0"/>
              <a:t>: Meiryo UI</a:t>
            </a:r>
            <a:r>
              <a:rPr kumimoji="1" lang="ja-JP" altLang="en-US" smtClean="0"/>
              <a:t>　　　　　　　　　　　　　　　　　　　　　　　　　　　　　　　　　　使用色</a:t>
            </a:r>
            <a:r>
              <a:rPr kumimoji="1" lang="en-US" altLang="ja-JP" smtClean="0"/>
              <a:t>: </a:t>
            </a:r>
            <a:r>
              <a:rPr kumimoji="1" lang="ja-JP" altLang="en-US" smtClean="0"/>
              <a:t>本テンプレートカラーパレット</a:t>
            </a:r>
            <a:r>
              <a:rPr kumimoji="1" lang="en-US" altLang="ja-JP" smtClean="0"/>
              <a:t>(CIS)</a:t>
            </a:r>
            <a:r>
              <a:rPr kumimoji="1" lang="ja-JP" altLang="en-US" smtClean="0"/>
              <a:t>より使用　</a:t>
            </a:r>
            <a:r>
              <a:rPr kumimoji="1" lang="en-US" altLang="ja-JP" smtClean="0"/>
              <a:t>※</a:t>
            </a:r>
            <a:r>
              <a:rPr kumimoji="1" lang="ja-JP" altLang="en-US" smtClean="0"/>
              <a:t>他資料からの</a:t>
            </a:r>
            <a:r>
              <a:rPr kumimoji="1" lang="en-US" altLang="ja-JP" smtClean="0"/>
              <a:t>C&amp;P</a:t>
            </a:r>
            <a:r>
              <a:rPr kumimoji="1" lang="ja-JP" altLang="en-US" smtClean="0"/>
              <a:t>，共同研究先等との共有資料等には強制しません。　　　　　　　　　　　　　　　　　　　　　　　</a:t>
            </a:r>
            <a:r>
              <a:rPr kumimoji="1" lang="en-US" altLang="ja-JP" smtClean="0"/>
              <a:t>※</a:t>
            </a:r>
            <a:r>
              <a:rPr kumimoji="1" lang="ja-JP" altLang="en-US" smtClean="0"/>
              <a:t>ロゴのアイソレーションを保持するため、本文，図表のフッターへのはみ出し不可。　　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レベル（←</a:t>
            </a:r>
            <a:r>
              <a:rPr kumimoji="1" lang="en-US" altLang="ja-JP" smtClean="0"/>
              <a:t>18pt</a:t>
            </a:r>
            <a:r>
              <a:rPr kumimoji="1" lang="ja-JP" altLang="en-US" smtClean="0"/>
              <a:t>）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　本文（←</a:t>
            </a:r>
            <a:r>
              <a:rPr kumimoji="1" lang="en-US" altLang="ja-JP" smtClean="0"/>
              <a:t>16pt</a:t>
            </a:r>
            <a:r>
              <a:rPr kumimoji="1" lang="ja-JP" altLang="en-US" smtClean="0"/>
              <a:t>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7418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プレースホルダー 9"/>
          <p:cNvSpPr>
            <a:spLocks noGrp="1"/>
          </p:cNvSpPr>
          <p:nvPr>
            <p:ph type="title"/>
          </p:nvPr>
        </p:nvSpPr>
        <p:spPr>
          <a:xfrm>
            <a:off x="0" y="198506"/>
            <a:ext cx="9144000" cy="468000"/>
          </a:xfrm>
          <a:prstGeom prst="rect">
            <a:avLst/>
          </a:prstGeom>
        </p:spPr>
        <p:txBody>
          <a:bodyPr vert="horz" wrap="square" lIns="360000" tIns="0" rIns="1080000" bIns="36000" rtlCol="0" anchor="t" anchorCtr="0">
            <a:noAutofit/>
          </a:bodyPr>
          <a:lstStyle/>
          <a:p>
            <a:r>
              <a:rPr kumimoji="1" lang="ja-JP" altLang="en-US" smtClean="0"/>
              <a:t>クリックしてスライドタイトルを記入　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行</a:t>
            </a:r>
            <a:r>
              <a:rPr kumimoji="1" lang="en-US" altLang="ja-JP" smtClean="0"/>
              <a:t>/25pt</a:t>
            </a:r>
            <a:r>
              <a:rPr kumimoji="1" lang="ja-JP" altLang="en-US" smtClean="0"/>
              <a:t>推奨</a:t>
            </a:r>
            <a:endParaRPr kumimoji="1" lang="ja-JP" altLang="en-US" dirty="0"/>
          </a:p>
        </p:txBody>
      </p:sp>
      <p:sp>
        <p:nvSpPr>
          <p:cNvPr id="11" name="object 7"/>
          <p:cNvSpPr/>
          <p:nvPr/>
        </p:nvSpPr>
        <p:spPr>
          <a:xfrm>
            <a:off x="1944000" y="6257319"/>
            <a:ext cx="720000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827" y="0"/>
                </a:lnTo>
              </a:path>
            </a:pathLst>
          </a:custGeom>
          <a:ln w="6273">
            <a:solidFill>
              <a:srgbClr val="DC0032"/>
            </a:solidFill>
          </a:ln>
        </p:spPr>
        <p:txBody>
          <a:bodyPr wrap="square" lIns="0" tIns="0" rIns="0" bIns="0" rtlCol="0"/>
          <a:lstStyle/>
          <a:p>
            <a:endParaRPr dirty="0">
              <a:latin typeface="Meiryo UI" panose="020B0604030504040204" pitchFamily="50" charset="-128"/>
            </a:endParaRPr>
          </a:p>
        </p:txBody>
      </p:sp>
      <p:sp>
        <p:nvSpPr>
          <p:cNvPr id="14" name="object 12"/>
          <p:cNvSpPr/>
          <p:nvPr/>
        </p:nvSpPr>
        <p:spPr>
          <a:xfrm>
            <a:off x="1618321" y="6223000"/>
            <a:ext cx="259715" cy="641350"/>
          </a:xfrm>
          <a:custGeom>
            <a:avLst/>
            <a:gdLst/>
            <a:ahLst/>
            <a:cxnLst/>
            <a:rect l="l" t="t" r="r" b="b"/>
            <a:pathLst>
              <a:path w="259714" h="641350">
                <a:moveTo>
                  <a:pt x="259626" y="0"/>
                </a:moveTo>
                <a:lnTo>
                  <a:pt x="203631" y="0"/>
                </a:lnTo>
                <a:lnTo>
                  <a:pt x="0" y="641159"/>
                </a:lnTo>
                <a:lnTo>
                  <a:pt x="55994" y="641159"/>
                </a:lnTo>
                <a:lnTo>
                  <a:pt x="259626" y="0"/>
                </a:lnTo>
                <a:close/>
              </a:path>
            </a:pathLst>
          </a:custGeom>
          <a:solidFill>
            <a:srgbClr val="DC0032"/>
          </a:solidFill>
          <a:ln>
            <a:noFill/>
          </a:ln>
        </p:spPr>
        <p:txBody>
          <a:bodyPr wrap="square" lIns="0" tIns="0" rIns="0" bIns="0" rtlCol="0"/>
          <a:lstStyle/>
          <a:p>
            <a:endParaRPr dirty="0">
              <a:latin typeface="Meiryo UI" panose="020B0604030504040204" pitchFamily="50" charset="-128"/>
            </a:endParaRPr>
          </a:p>
        </p:txBody>
      </p:sp>
      <p:sp>
        <p:nvSpPr>
          <p:cNvPr id="21" name="スライド番号プレースホルダー 8"/>
          <p:cNvSpPr>
            <a:spLocks noGrp="1"/>
          </p:cNvSpPr>
          <p:nvPr>
            <p:ph type="sldNum" sz="quarter" idx="4"/>
          </p:nvPr>
        </p:nvSpPr>
        <p:spPr>
          <a:xfrm>
            <a:off x="7665720" y="6390000"/>
            <a:ext cx="989718" cy="360000"/>
          </a:xfrm>
          <a:prstGeom prst="rect">
            <a:avLst/>
          </a:prstGeom>
        </p:spPr>
        <p:txBody>
          <a:bodyPr vert="horz" lIns="91440" tIns="45720" rIns="108000" bIns="45720" rtlCol="0" anchor="t" anchorCtr="0"/>
          <a:lstStyle>
            <a:lvl1pPr algn="r">
              <a:defRPr sz="1600">
                <a:solidFill>
                  <a:srgbClr val="82828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0F554CA-2BEA-3E4B-997B-FC51848F792A}" type="slidenum">
              <a:rPr lang="ja-JP" altLang="en-US" smtClean="0"/>
              <a:pPr/>
              <a:t>‹#›</a:t>
            </a:fld>
            <a:r>
              <a:rPr lang="en-US" altLang="ja-JP" dirty="0" smtClean="0">
                <a:ea typeface="Verdana" panose="020B0604030504040204" pitchFamily="34" charset="0"/>
              </a:rPr>
              <a:t> </a:t>
            </a:r>
            <a:endParaRPr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480014" y="6400800"/>
            <a:ext cx="471604" cy="2923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ja-JP" sz="1300" dirty="0" smtClean="0">
                <a:solidFill>
                  <a:srgbClr val="79797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/28</a:t>
            </a:r>
            <a:endParaRPr kumimoji="1" lang="ja-JP" altLang="en-US" sz="1300" dirty="0">
              <a:solidFill>
                <a:srgbClr val="797979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4246" y="6254938"/>
            <a:ext cx="1129726" cy="430696"/>
          </a:xfrm>
          <a:prstGeom prst="rect">
            <a:avLst/>
          </a:prstGeom>
        </p:spPr>
      </p:pic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720000"/>
            <a:ext cx="9144000" cy="5310000"/>
          </a:xfrm>
          <a:prstGeom prst="rect">
            <a:avLst/>
          </a:prstGeom>
        </p:spPr>
        <p:txBody>
          <a:bodyPr vert="horz" wrap="square" lIns="360000" tIns="72000" rIns="288000" bIns="72000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ja-JP" altLang="en-US" smtClean="0"/>
              <a:t>■本文テキスト</a:t>
            </a:r>
            <a:r>
              <a:rPr kumimoji="1" lang="en-US" altLang="ja-JP" smtClean="0"/>
              <a:t>: </a:t>
            </a:r>
            <a:r>
              <a:rPr kumimoji="1" lang="ja-JP" altLang="en-US" smtClean="0"/>
              <a:t>見出しタイトル</a:t>
            </a:r>
            <a:r>
              <a:rPr kumimoji="1" lang="en-US" altLang="ja-JP" smtClean="0"/>
              <a:t>20pt / </a:t>
            </a:r>
            <a:r>
              <a:rPr kumimoji="1" lang="ja-JP" altLang="en-US" smtClean="0"/>
              <a:t>本文最小</a:t>
            </a:r>
            <a:r>
              <a:rPr kumimoji="1" lang="en-US" altLang="ja-JP" smtClean="0"/>
              <a:t>16pt</a:t>
            </a:r>
            <a:r>
              <a:rPr kumimoji="1" lang="ja-JP" altLang="en-US" smtClean="0"/>
              <a:t>迄推奨　　　　　　　　　　　　　図表内文字は含みませんが、フォントは</a:t>
            </a:r>
            <a:r>
              <a:rPr kumimoji="1" lang="en-US" altLang="ja-JP" smtClean="0"/>
              <a:t>CIS</a:t>
            </a:r>
            <a:r>
              <a:rPr kumimoji="1" lang="ja-JP" altLang="en-US" smtClean="0"/>
              <a:t>準拠、可読性を考慮した</a:t>
            </a:r>
            <a:r>
              <a:rPr kumimoji="1" lang="en-US" altLang="ja-JP" smtClean="0"/>
              <a:t>pt</a:t>
            </a:r>
            <a:r>
              <a:rPr kumimoji="1" lang="ja-JP" altLang="en-US" smtClean="0"/>
              <a:t>にして下さい。</a:t>
            </a:r>
            <a:r>
              <a:rPr kumimoji="1" lang="en-US" altLang="ja-JP" smtClean="0"/>
              <a:t> </a:t>
            </a:r>
            <a:r>
              <a:rPr kumimoji="1" lang="ja-JP" altLang="en-US" smtClean="0"/>
              <a:t>■使用フォント</a:t>
            </a:r>
            <a:r>
              <a:rPr kumimoji="1" lang="en-US" altLang="ja-JP" smtClean="0"/>
              <a:t>: Meiryo UI</a:t>
            </a:r>
            <a:r>
              <a:rPr kumimoji="1" lang="ja-JP" altLang="en-US" smtClean="0"/>
              <a:t>（原則半角カナは使わない） 　　　　　　　　　　　　　　　■使用色</a:t>
            </a:r>
            <a:r>
              <a:rPr kumimoji="1" lang="en-US" altLang="ja-JP" smtClean="0"/>
              <a:t>: </a:t>
            </a:r>
            <a:r>
              <a:rPr kumimoji="1" lang="ja-JP" altLang="en-US" smtClean="0"/>
              <a:t>本テンプレートのカラーパレット</a:t>
            </a:r>
            <a:r>
              <a:rPr kumimoji="1" lang="en-US" altLang="ja-JP" smtClean="0"/>
              <a:t>(CIS</a:t>
            </a:r>
            <a:r>
              <a:rPr kumimoji="1" lang="ja-JP" altLang="en-US" smtClean="0"/>
              <a:t>適用済</a:t>
            </a:r>
            <a:r>
              <a:rPr kumimoji="1" lang="en-US" altLang="ja-JP" smtClean="0"/>
              <a:t>)</a:t>
            </a:r>
            <a:r>
              <a:rPr kumimoji="1" lang="ja-JP" altLang="en-US" smtClean="0"/>
              <a:t>より使用　　　　　　　　　　　■ロゴのアイソレーションを保持するため、本文，図表のフッターへのはみ出し不可　　■サマリーも同様に下方への移動は不可とします（サマリーページテンプレに記載）　見出し </a:t>
            </a:r>
            <a:r>
              <a:rPr kumimoji="1" lang="en-US" altLang="ja-JP" smtClean="0"/>
              <a:t>/ </a:t>
            </a:r>
            <a:r>
              <a:rPr kumimoji="1" lang="ja-JP" altLang="en-US" smtClean="0"/>
              <a:t>本文（←</a:t>
            </a:r>
            <a:r>
              <a:rPr kumimoji="1" lang="en-US" altLang="ja-JP" smtClean="0"/>
              <a:t>20pt</a:t>
            </a:r>
            <a:r>
              <a:rPr kumimoji="1" lang="ja-JP" altLang="en-US" smtClean="0"/>
              <a:t>）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　本文（←</a:t>
            </a:r>
            <a:r>
              <a:rPr kumimoji="1" lang="en-US" altLang="ja-JP" smtClean="0"/>
              <a:t>18pt</a:t>
            </a:r>
            <a:r>
              <a:rPr kumimoji="1" lang="ja-JP" altLang="en-US" smtClean="0"/>
              <a:t>）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　本文（←</a:t>
            </a:r>
            <a:r>
              <a:rPr kumimoji="1" lang="en-US" altLang="ja-JP" smtClean="0"/>
              <a:t>16pt</a:t>
            </a:r>
            <a:r>
              <a:rPr kumimoji="1" lang="ja-JP" altLang="en-US" smtClean="0"/>
              <a:t>）</a:t>
            </a:r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73" r:id="rId2"/>
    <p:sldLayoutId id="2147483765" r:id="rId3"/>
    <p:sldLayoutId id="2147483764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89" r:id="rId12"/>
    <p:sldLayoutId id="214748379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eaLnBrk="1" hangingPunct="1">
        <a:defRPr kumimoji="1" sz="2500" b="1" baseline="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marR="0" indent="0" algn="l" defTabSz="91440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Tx/>
        <a:buFont typeface="Wingdings" panose="05000000000000000000" pitchFamily="2" charset="2"/>
        <a:buNone/>
        <a:tabLst/>
        <a:defRPr kumimoji="1" sz="2000" baseline="0">
          <a:latin typeface="+mn-ea"/>
          <a:ea typeface="+mn-ea"/>
          <a:cs typeface="+mn-cs"/>
        </a:defRPr>
      </a:lvl1pPr>
      <a:lvl2pPr marL="432000" indent="0" eaLnBrk="1" hangingPunct="1">
        <a:spcAft>
          <a:spcPts val="200"/>
        </a:spcAft>
        <a:buFont typeface="Wingdings" panose="05000000000000000000" pitchFamily="2" charset="2"/>
        <a:buNone/>
        <a:defRPr kumimoji="1" sz="1800">
          <a:latin typeface="+mn-ea"/>
          <a:ea typeface="+mn-ea"/>
          <a:cs typeface="+mn-cs"/>
        </a:defRPr>
      </a:lvl2pPr>
      <a:lvl3pPr marL="1080000" indent="0" eaLnBrk="1" hangingPunct="1">
        <a:spcAft>
          <a:spcPts val="0"/>
        </a:spcAft>
        <a:buFont typeface="Wingdings" panose="05000000000000000000" pitchFamily="2" charset="2"/>
        <a:buNone/>
        <a:defRPr kumimoji="1" sz="1600">
          <a:latin typeface="+mn-ea"/>
          <a:ea typeface="+mn-ea"/>
          <a:cs typeface="+mn-cs"/>
        </a:defRPr>
      </a:lvl3pPr>
      <a:lvl4pPr marL="1620000" indent="0" eaLnBrk="1" hangingPunct="1">
        <a:buFont typeface="Wingdings" panose="05000000000000000000" pitchFamily="2" charset="2"/>
        <a:buNone/>
        <a:defRPr kumimoji="1" sz="1400">
          <a:latin typeface="+mn-lt"/>
          <a:ea typeface="+mn-ea"/>
          <a:cs typeface="+mn-cs"/>
        </a:defRPr>
      </a:lvl4pPr>
      <a:lvl5pPr marL="1980000" indent="0" eaLnBrk="1" hangingPunct="1">
        <a:buFont typeface="Wingdings" panose="05000000000000000000" pitchFamily="2" charset="2"/>
        <a:buNone/>
        <a:defRPr kumimoji="1" sz="1200">
          <a:latin typeface="+mn-lt"/>
          <a:ea typeface="+mn-ea"/>
          <a:cs typeface="+mn-cs"/>
        </a:defRPr>
      </a:lvl5pPr>
      <a:lvl6pPr marL="2286000" eaLnBrk="1" hangingPunct="1">
        <a:defRPr kumimoji="1">
          <a:latin typeface="+mn-lt"/>
          <a:ea typeface="+mn-ea"/>
          <a:cs typeface="+mn-cs"/>
        </a:defRPr>
      </a:lvl6pPr>
      <a:lvl7pPr marL="2743200" eaLnBrk="1" hangingPunct="1">
        <a:defRPr kumimoji="1">
          <a:latin typeface="+mn-lt"/>
          <a:ea typeface="+mn-ea"/>
          <a:cs typeface="+mn-cs"/>
        </a:defRPr>
      </a:lvl7pPr>
      <a:lvl8pPr marL="3200400" eaLnBrk="1" hangingPunct="1">
        <a:defRPr kumimoji="1">
          <a:latin typeface="+mn-lt"/>
          <a:ea typeface="+mn-ea"/>
          <a:cs typeface="+mn-cs"/>
        </a:defRPr>
      </a:lvl8pPr>
      <a:lvl9pPr marL="3657600" eaLnBrk="1" hangingPunct="1">
        <a:defRPr kumimoji="1">
          <a:latin typeface="+mn-lt"/>
          <a:ea typeface="+mn-ea"/>
          <a:cs typeface="+mn-cs"/>
        </a:defRPr>
      </a:lvl9pPr>
    </p:bodyStyle>
    <p:otherStyle>
      <a:lvl1pPr marL="0" eaLnBrk="1" hangingPunct="1">
        <a:defRPr kumimoji="1">
          <a:latin typeface="+mn-lt"/>
          <a:ea typeface="+mn-ea"/>
          <a:cs typeface="+mn-cs"/>
        </a:defRPr>
      </a:lvl1pPr>
      <a:lvl2pPr marL="457200" eaLnBrk="1" hangingPunct="1">
        <a:defRPr kumimoji="1">
          <a:latin typeface="+mn-lt"/>
          <a:ea typeface="+mn-ea"/>
          <a:cs typeface="+mn-cs"/>
        </a:defRPr>
      </a:lvl2pPr>
      <a:lvl3pPr marL="914400" eaLnBrk="1" hangingPunct="1">
        <a:defRPr kumimoji="1">
          <a:latin typeface="+mn-lt"/>
          <a:ea typeface="+mn-ea"/>
          <a:cs typeface="+mn-cs"/>
        </a:defRPr>
      </a:lvl3pPr>
      <a:lvl4pPr marL="1371600" eaLnBrk="1" hangingPunct="1">
        <a:defRPr kumimoji="1">
          <a:latin typeface="+mn-lt"/>
          <a:ea typeface="+mn-ea"/>
          <a:cs typeface="+mn-cs"/>
        </a:defRPr>
      </a:lvl4pPr>
      <a:lvl5pPr marL="1828800" eaLnBrk="1" hangingPunct="1">
        <a:defRPr kumimoji="1">
          <a:latin typeface="+mn-lt"/>
          <a:ea typeface="+mn-ea"/>
          <a:cs typeface="+mn-cs"/>
        </a:defRPr>
      </a:lvl5pPr>
      <a:lvl6pPr marL="2286000" eaLnBrk="1" hangingPunct="1">
        <a:defRPr kumimoji="1">
          <a:latin typeface="+mn-lt"/>
          <a:ea typeface="+mn-ea"/>
          <a:cs typeface="+mn-cs"/>
        </a:defRPr>
      </a:lvl6pPr>
      <a:lvl7pPr marL="2743200" eaLnBrk="1" hangingPunct="1">
        <a:defRPr kumimoji="1">
          <a:latin typeface="+mn-lt"/>
          <a:ea typeface="+mn-ea"/>
          <a:cs typeface="+mn-cs"/>
        </a:defRPr>
      </a:lvl7pPr>
      <a:lvl8pPr marL="3200400" eaLnBrk="1" hangingPunct="1">
        <a:defRPr kumimoji="1">
          <a:latin typeface="+mn-lt"/>
          <a:ea typeface="+mn-ea"/>
          <a:cs typeface="+mn-cs"/>
        </a:defRPr>
      </a:lvl8pPr>
      <a:lvl9pPr marL="3657600" eaLnBrk="1" hangingPunct="1">
        <a:defRPr kumimoji="1"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2" userDrawn="1">
          <p15:clr>
            <a:srgbClr val="F26B43"/>
          </p15:clr>
        </p15:guide>
        <p15:guide id="4" pos="5329" userDrawn="1">
          <p15:clr>
            <a:srgbClr val="F26B43"/>
          </p15:clr>
        </p15:guide>
        <p15:guide id="5" orient="horz" pos="529" userDrawn="1">
          <p15:clr>
            <a:srgbClr val="F26B43"/>
          </p15:clr>
        </p15:guide>
        <p15:guide id="6" orient="horz" pos="3704" userDrawn="1">
          <p15:clr>
            <a:srgbClr val="F26B43"/>
          </p15:clr>
        </p15:guide>
        <p15:guide id="8" pos="431" userDrawn="1">
          <p15:clr>
            <a:srgbClr val="F26B43"/>
          </p15:clr>
        </p15:guide>
        <p15:guide id="9" pos="2880" userDrawn="1">
          <p15:clr>
            <a:srgbClr val="F26B43"/>
          </p15:clr>
        </p15:guide>
        <p15:guide id="10" orient="horz" pos="3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>
          <a:xfrm>
            <a:off x="8147286" y="14876"/>
            <a:ext cx="989718" cy="360000"/>
          </a:xfrm>
        </p:spPr>
        <p:txBody>
          <a:bodyPr/>
          <a:lstStyle/>
          <a:p>
            <a:fld id="{80F554CA-2BEA-3E4B-997B-FC51848F792A}" type="slidenum">
              <a:rPr lang="ja-JP" altLang="en-US" smtClean="0"/>
              <a:pPr/>
              <a:t>1</a:t>
            </a:fld>
            <a:r>
              <a:rPr lang="en-US" altLang="ja-JP" dirty="0" smtClean="0"/>
              <a:t>/2</a:t>
            </a:r>
            <a:r>
              <a:rPr lang="en-US" altLang="ja-JP" dirty="0" smtClean="0">
                <a:ea typeface="Verdana" panose="020B0604030504040204" pitchFamily="34" charset="0"/>
              </a:rPr>
              <a:t> </a:t>
            </a:r>
            <a:endParaRPr lang="ja-JP" altLang="en-US" dirty="0"/>
          </a:p>
        </p:txBody>
      </p:sp>
      <p:sp>
        <p:nvSpPr>
          <p:cNvPr id="11" name="タイトル 1"/>
          <p:cNvSpPr txBox="1">
            <a:spLocks/>
          </p:cNvSpPr>
          <p:nvPr/>
        </p:nvSpPr>
        <p:spPr bwMode="auto">
          <a:xfrm>
            <a:off x="5868" y="0"/>
            <a:ext cx="5894562" cy="572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80000">
            <a:spAutoFit/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ja-JP" altLang="en-US" sz="32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供給</a:t>
            </a:r>
            <a:r>
              <a:rPr lang="ja-JP" altLang="en-US" sz="3200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ＥＭＳ 供給効率の見える化</a:t>
            </a:r>
            <a:endParaRPr lang="ja-JP" altLang="en-US" sz="32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022527"/>
              </p:ext>
            </p:extLst>
          </p:nvPr>
        </p:nvGraphicFramePr>
        <p:xfrm>
          <a:off x="208503" y="1691277"/>
          <a:ext cx="8784808" cy="5101412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42532">
                  <a:extLst>
                    <a:ext uri="{9D8B030D-6E8A-4147-A177-3AD203B41FA5}">
                      <a16:colId xmlns:a16="http://schemas.microsoft.com/office/drawing/2014/main" val="1629530238"/>
                    </a:ext>
                  </a:extLst>
                </a:gridCol>
                <a:gridCol w="4097068">
                  <a:extLst>
                    <a:ext uri="{9D8B030D-6E8A-4147-A177-3AD203B41FA5}">
                      <a16:colId xmlns:a16="http://schemas.microsoft.com/office/drawing/2014/main" val="1153956050"/>
                    </a:ext>
                  </a:extLst>
                </a:gridCol>
                <a:gridCol w="2945208">
                  <a:extLst>
                    <a:ext uri="{9D8B030D-6E8A-4147-A177-3AD203B41FA5}">
                      <a16:colId xmlns:a16="http://schemas.microsoft.com/office/drawing/2014/main" val="1861335120"/>
                    </a:ext>
                  </a:extLst>
                </a:gridCol>
              </a:tblGrid>
              <a:tr h="4510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18</a:t>
                      </a:r>
                      <a:r>
                        <a:rPr kumimoji="1" lang="ja-JP" altLang="en-US" dirty="0" smtClean="0"/>
                        <a:t>年度</a:t>
                      </a:r>
                      <a:endParaRPr kumimoji="1" lang="ja-JP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19</a:t>
                      </a:r>
                      <a:r>
                        <a:rPr kumimoji="1" lang="ja-JP" altLang="en-US" dirty="0" smtClean="0"/>
                        <a:t>年度　導入結果　　　　　　　　　　　計画の展開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1461441"/>
                  </a:ext>
                </a:extLst>
              </a:tr>
              <a:tr h="2272937">
                <a:tc>
                  <a:txBody>
                    <a:bodyPr/>
                    <a:lstStyle/>
                    <a:p>
                      <a:r>
                        <a:rPr kumimoji="1" lang="ja-JP" altLang="en-US" u="sng" dirty="0" smtClean="0"/>
                        <a:t>大安</a:t>
                      </a:r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全体ｸﾞﾗﾌｨｯｸ</a:t>
                      </a:r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u="sng" dirty="0" smtClean="0"/>
                        <a:t>◆高棚　導入完了</a:t>
                      </a:r>
                      <a:endParaRPr kumimoji="1" lang="ja-JP" altLang="en-US" b="1" u="sng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u="none" dirty="0" smtClean="0"/>
                        <a:t>◆</a:t>
                      </a:r>
                      <a:r>
                        <a:rPr kumimoji="1" lang="ja-JP" altLang="en-US" b="1" u="sng" dirty="0" smtClean="0"/>
                        <a:t>西尾・善明→計画完了</a:t>
                      </a:r>
                      <a:endParaRPr kumimoji="1" lang="en-US" altLang="ja-JP" b="1" u="sng" dirty="0" smtClean="0"/>
                    </a:p>
                    <a:p>
                      <a:r>
                        <a:rPr kumimoji="1" lang="ja-JP" altLang="en-US" dirty="0" smtClean="0"/>
                        <a:t> 西尾</a:t>
                      </a:r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重点</a:t>
                      </a:r>
                      <a:r>
                        <a:rPr kumimoji="1" lang="en-US" altLang="ja-JP" dirty="0" smtClean="0"/>
                        <a:t>】</a:t>
                      </a:r>
                    </a:p>
                    <a:p>
                      <a:r>
                        <a:rPr kumimoji="1" lang="ja-JP" altLang="en-US" dirty="0" smtClean="0"/>
                        <a:t> 善明</a:t>
                      </a:r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重点</a:t>
                      </a:r>
                      <a:r>
                        <a:rPr kumimoji="1" lang="en-US" altLang="ja-JP" dirty="0" smtClean="0"/>
                        <a:t>】</a:t>
                      </a:r>
                    </a:p>
                    <a:p>
                      <a:r>
                        <a:rPr kumimoji="1" lang="zh-TW" altLang="en-US" dirty="0" smtClean="0">
                          <a:solidFill>
                            <a:schemeClr val="tx1"/>
                          </a:solidFill>
                        </a:rPr>
                        <a:t>（効果検討中</a:t>
                      </a:r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として</a:t>
                      </a:r>
                      <a:r>
                        <a:rPr kumimoji="1" lang="zh-TW" altLang="en-US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dirty="0" smtClean="0"/>
                        <a:t>◆高棚：熱源統合・</a:t>
                      </a:r>
                      <a:r>
                        <a:rPr kumimoji="1" lang="en-US" altLang="ja-JP" dirty="0" smtClean="0"/>
                        <a:t>GE</a:t>
                      </a:r>
                    </a:p>
                    <a:p>
                      <a:r>
                        <a:rPr kumimoji="1" lang="ja-JP" altLang="en-US" dirty="0" smtClean="0"/>
                        <a:t>◆本社：冷凍機</a:t>
                      </a:r>
                      <a:r>
                        <a:rPr kumimoji="1" lang="en-US" altLang="ja-JP" dirty="0" smtClean="0"/>
                        <a:t>EBM</a:t>
                      </a:r>
                    </a:p>
                    <a:p>
                      <a:r>
                        <a:rPr kumimoji="1" lang="ja-JP" altLang="en-US" dirty="0" smtClean="0"/>
                        <a:t>◆安城：導入提案</a:t>
                      </a:r>
                      <a:endParaRPr kumimoji="1" lang="en-US" altLang="ja-JP" dirty="0" smtClean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797631"/>
                  </a:ext>
                </a:extLst>
              </a:tr>
              <a:tr h="679269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latin typeface="+mn-ea"/>
                          <a:ea typeface="+mn-ea"/>
                        </a:rPr>
                        <a:t>【</a:t>
                      </a:r>
                      <a:r>
                        <a:rPr kumimoji="1" lang="ja-JP" altLang="en-US" sz="1600" dirty="0" smtClean="0">
                          <a:latin typeface="+mn-ea"/>
                          <a:ea typeface="+mn-ea"/>
                        </a:rPr>
                        <a:t>効果</a:t>
                      </a:r>
                      <a:r>
                        <a:rPr kumimoji="1" lang="en-US" altLang="ja-JP" sz="1600" dirty="0" smtClean="0">
                          <a:latin typeface="+mn-ea"/>
                          <a:ea typeface="+mn-ea"/>
                        </a:rPr>
                        <a:t>】</a:t>
                      </a:r>
                      <a:r>
                        <a:rPr kumimoji="1" lang="ja-JP" altLang="en-US" sz="1600" dirty="0" smtClean="0">
                          <a:latin typeface="+mn-ea"/>
                          <a:ea typeface="+mn-ea"/>
                        </a:rPr>
                        <a:t>省ｴﾈｱｲﾃﾑ</a:t>
                      </a:r>
                      <a:endParaRPr kumimoji="1" lang="en-US" altLang="ja-JP" sz="16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600" dirty="0" smtClean="0">
                          <a:latin typeface="+mn-ea"/>
                          <a:ea typeface="+mn-ea"/>
                        </a:rPr>
                        <a:t>抽出支援</a:t>
                      </a:r>
                      <a:r>
                        <a:rPr kumimoji="1" lang="en-US" altLang="ja-JP" sz="1600" dirty="0" smtClean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r>
                        <a:rPr kumimoji="1" lang="ja-JP" altLang="en-US" sz="16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ja-JP" sz="1800" u="sng" dirty="0" smtClean="0">
                          <a:latin typeface="+mn-ea"/>
                          <a:ea typeface="+mn-ea"/>
                        </a:rPr>
                        <a:t>2,100</a:t>
                      </a:r>
                      <a:r>
                        <a:rPr kumimoji="1" lang="ja-JP" altLang="en-US" sz="1800" u="sng" dirty="0" smtClean="0">
                          <a:latin typeface="+mn-ea"/>
                          <a:ea typeface="+mn-ea"/>
                        </a:rPr>
                        <a:t> 千円</a:t>
                      </a:r>
                      <a:r>
                        <a:rPr kumimoji="1" lang="en-US" altLang="ja-JP" sz="1800" u="sng" dirty="0" smtClean="0">
                          <a:latin typeface="+mn-ea"/>
                          <a:ea typeface="+mn-ea"/>
                        </a:rPr>
                        <a:t>/Y</a:t>
                      </a:r>
                      <a:endParaRPr kumimoji="1" lang="en-US" altLang="ja-JP" sz="1600" u="sng" dirty="0" smtClean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効果</a:t>
                      </a:r>
                      <a:r>
                        <a:rPr kumimoji="1" lang="en-US" altLang="ja-JP" dirty="0" smtClean="0"/>
                        <a:t>】</a:t>
                      </a:r>
                      <a:r>
                        <a:rPr kumimoji="1" lang="ja-JP" altLang="en-US" dirty="0" smtClean="0"/>
                        <a:t> 変化点検知ツール</a:t>
                      </a:r>
                      <a:r>
                        <a:rPr kumimoji="1" lang="en-US" altLang="ja-JP" dirty="0" smtClean="0"/>
                        <a:t>(Bot)</a:t>
                      </a:r>
                      <a:r>
                        <a:rPr kumimoji="1" lang="ja-JP" altLang="en-US" dirty="0" smtClean="0"/>
                        <a:t>を導入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から効率悪化の自動検知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i="0" u="sng" dirty="0" smtClean="0"/>
                        <a:t> </a:t>
                      </a:r>
                      <a:r>
                        <a:rPr kumimoji="1" lang="en-US" altLang="ja-JP" i="0" u="sng" dirty="0" smtClean="0"/>
                        <a:t>800</a:t>
                      </a:r>
                      <a:r>
                        <a:rPr kumimoji="1" lang="ja-JP" altLang="en-US" i="0" u="sng" dirty="0" smtClean="0"/>
                        <a:t> 千円</a:t>
                      </a:r>
                      <a:r>
                        <a:rPr kumimoji="1" lang="en-US" altLang="ja-JP" i="0" u="sng" dirty="0" smtClean="0"/>
                        <a:t>/Y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予想効果</a:t>
                      </a:r>
                      <a:r>
                        <a:rPr kumimoji="1" lang="en-US" altLang="ja-JP" dirty="0" smtClean="0"/>
                        <a:t>】</a:t>
                      </a:r>
                    </a:p>
                    <a:p>
                      <a:r>
                        <a:rPr kumimoji="1" lang="ja-JP" altLang="en-US" dirty="0" smtClean="0"/>
                        <a:t> 西尾：</a:t>
                      </a:r>
                      <a:r>
                        <a:rPr kumimoji="1" lang="en-US" altLang="ja-JP" dirty="0" smtClean="0"/>
                        <a:t>8,300</a:t>
                      </a:r>
                      <a:r>
                        <a:rPr kumimoji="1" lang="ja-JP" altLang="en-US" dirty="0" smtClean="0"/>
                        <a:t> 千円</a:t>
                      </a:r>
                      <a:r>
                        <a:rPr kumimoji="1" lang="en-US" altLang="ja-JP" dirty="0" smtClean="0"/>
                        <a:t>/Y</a:t>
                      </a:r>
                    </a:p>
                    <a:p>
                      <a:r>
                        <a:rPr kumimoji="1" lang="ja-JP" altLang="en-US" dirty="0" smtClean="0"/>
                        <a:t> 善明：</a:t>
                      </a:r>
                      <a:r>
                        <a:rPr kumimoji="1" lang="en-US" altLang="ja-JP" dirty="0" smtClean="0"/>
                        <a:t>2,000</a:t>
                      </a:r>
                      <a:r>
                        <a:rPr kumimoji="1" lang="ja-JP" altLang="en-US" dirty="0" smtClean="0"/>
                        <a:t> 千円</a:t>
                      </a:r>
                      <a:r>
                        <a:rPr kumimoji="1" lang="en-US" altLang="ja-JP" dirty="0" smtClean="0"/>
                        <a:t>/Y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142383"/>
                  </a:ext>
                </a:extLst>
              </a:tr>
              <a:tr h="1463041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latin typeface="+mn-ea"/>
                          <a:ea typeface="+mn-ea"/>
                        </a:rPr>
                        <a:t>【</a:t>
                      </a:r>
                      <a:r>
                        <a:rPr kumimoji="1" lang="ja-JP" altLang="en-US" sz="1600" dirty="0" smtClean="0">
                          <a:latin typeface="+mn-ea"/>
                          <a:ea typeface="+mn-ea"/>
                        </a:rPr>
                        <a:t>内容</a:t>
                      </a:r>
                      <a:r>
                        <a:rPr kumimoji="1" lang="en-US" altLang="ja-JP" sz="1600" dirty="0" smtClean="0">
                          <a:latin typeface="+mn-ea"/>
                          <a:ea typeface="+mn-ea"/>
                        </a:rPr>
                        <a:t>】</a:t>
                      </a:r>
                    </a:p>
                    <a:p>
                      <a:r>
                        <a:rPr kumimoji="1" lang="ja-JP" altLang="en-US" sz="1600" dirty="0" smtClean="0">
                          <a:latin typeface="+mn-ea"/>
                          <a:ea typeface="+mn-ea"/>
                        </a:rPr>
                        <a:t>・</a:t>
                      </a:r>
                      <a:r>
                        <a:rPr kumimoji="1" lang="en-US" altLang="ja-JP" sz="1600" dirty="0" smtClean="0">
                          <a:latin typeface="+mn-ea"/>
                          <a:ea typeface="+mn-ea"/>
                        </a:rPr>
                        <a:t>CGS</a:t>
                      </a:r>
                      <a:r>
                        <a:rPr kumimoji="1" lang="ja-JP" altLang="en-US" sz="1600" dirty="0" smtClean="0">
                          <a:latin typeface="+mn-ea"/>
                          <a:ea typeface="+mn-ea"/>
                        </a:rPr>
                        <a:t>を軸に電気・ガスの契約</a:t>
                      </a:r>
                    </a:p>
                    <a:p>
                      <a:r>
                        <a:rPr kumimoji="1" lang="ja-JP" altLang="en-US" sz="1600" dirty="0" smtClean="0">
                          <a:latin typeface="+mn-ea"/>
                          <a:ea typeface="+mn-ea"/>
                        </a:rPr>
                        <a:t>・熱源、原動設備のエネロス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19</a:t>
                      </a:r>
                      <a:r>
                        <a:rPr kumimoji="1" lang="ja-JP" altLang="en-US" dirty="0" smtClean="0"/>
                        <a:t>年度までに　わかったこと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</a:t>
                      </a:r>
                      <a:r>
                        <a:rPr kumimoji="1" lang="en-US" altLang="ja-JP" b="1" u="sng" dirty="0" smtClean="0"/>
                        <a:t>GE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ja-JP" altLang="en-US" b="1" u="sng" dirty="0" smtClean="0"/>
                        <a:t>冷凍機</a:t>
                      </a:r>
                      <a:r>
                        <a:rPr kumimoji="1" lang="ja-JP" altLang="en-US" dirty="0" smtClean="0"/>
                        <a:t>の損失（バランス）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・吸収式</a:t>
                      </a:r>
                      <a:r>
                        <a:rPr kumimoji="1" lang="ja-JP" altLang="en-US" b="1" u="sng" dirty="0" smtClean="0"/>
                        <a:t>冷凍機</a:t>
                      </a:r>
                      <a:r>
                        <a:rPr kumimoji="1" lang="ja-JP" altLang="en-US" dirty="0" smtClean="0"/>
                        <a:t>の劣化損失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</a:t>
                      </a:r>
                      <a:r>
                        <a:rPr kumimoji="1" lang="ja-JP" altLang="en-US" b="1" u="sng" dirty="0" smtClean="0"/>
                        <a:t>エアー</a:t>
                      </a:r>
                      <a:r>
                        <a:rPr kumimoji="1" lang="ja-JP" altLang="en-US" dirty="0" smtClean="0"/>
                        <a:t>送気の損失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・全体すぎて</a:t>
                      </a:r>
                      <a:r>
                        <a:rPr kumimoji="1" lang="ja-JP" altLang="en-US" u="sng" dirty="0" smtClean="0">
                          <a:solidFill>
                            <a:schemeClr val="tx1"/>
                          </a:solidFill>
                        </a:rPr>
                        <a:t>察知しにくい</a:t>
                      </a:r>
                      <a:endParaRPr kumimoji="1" lang="ja-JP" alt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課題</a:t>
                      </a:r>
                      <a:r>
                        <a:rPr kumimoji="1" lang="en-US" altLang="ja-JP" dirty="0" smtClean="0"/>
                        <a:t>】</a:t>
                      </a:r>
                    </a:p>
                    <a:p>
                      <a:r>
                        <a:rPr kumimoji="1" lang="ja-JP" altLang="en-US" dirty="0" smtClean="0"/>
                        <a:t>①</a:t>
                      </a:r>
                      <a:r>
                        <a:rPr kumimoji="1" lang="en-US" altLang="ja-JP" dirty="0" smtClean="0"/>
                        <a:t>GE</a:t>
                      </a:r>
                      <a:r>
                        <a:rPr kumimoji="1" lang="ja-JP" altLang="en-US" dirty="0" err="1" smtClean="0"/>
                        <a:t>、</a:t>
                      </a:r>
                      <a:r>
                        <a:rPr kumimoji="1" lang="ja-JP" altLang="en-US" dirty="0" smtClean="0"/>
                        <a:t>冷凍機、エアー送気の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　ｴﾈﾛｽ診せる化向上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b="0" u="none" dirty="0" smtClean="0"/>
                        <a:t>②</a:t>
                      </a:r>
                      <a:r>
                        <a:rPr kumimoji="1" lang="ja-JP" altLang="en-US" b="1" u="sng" dirty="0" smtClean="0"/>
                        <a:t>気づきやすい</a:t>
                      </a:r>
                      <a:r>
                        <a:rPr kumimoji="1" lang="ja-JP" altLang="en-US" dirty="0" smtClean="0"/>
                        <a:t>画面とシステム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　構築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629217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52" y="2555083"/>
            <a:ext cx="1655988" cy="1282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6348" y="2802670"/>
            <a:ext cx="1834391" cy="128857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928" y="2237694"/>
            <a:ext cx="1967521" cy="1375523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4130927" y="2235910"/>
            <a:ext cx="169629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ja-JP" altLang="en-US" dirty="0"/>
              <a:t>劣化度見える化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1969054" y="4018127"/>
            <a:ext cx="2241319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ja-JP" altLang="en-US" sz="1600" dirty="0" smtClean="0">
                <a:solidFill>
                  <a:sysClr val="windowText" lastClr="000000"/>
                </a:solidFill>
              </a:rPr>
              <a:t>変化点検知ツール</a:t>
            </a:r>
            <a:r>
              <a:rPr lang="en-US" altLang="ja-JP" sz="1600" dirty="0" smtClean="0">
                <a:solidFill>
                  <a:sysClr val="windowText" lastClr="000000"/>
                </a:solidFill>
              </a:rPr>
              <a:t>【Bot】</a:t>
            </a:r>
            <a:endParaRPr lang="ja-JP" altLang="en-US" sz="1600" dirty="0"/>
          </a:p>
        </p:txBody>
      </p:sp>
      <p:sp>
        <p:nvSpPr>
          <p:cNvPr id="16" name="正方形/長方形 15"/>
          <p:cNvSpPr/>
          <p:nvPr/>
        </p:nvSpPr>
        <p:spPr>
          <a:xfrm>
            <a:off x="4224561" y="3386747"/>
            <a:ext cx="1720083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 sz="2000" dirty="0" smtClean="0">
                <a:latin typeface="+mn-ea"/>
              </a:rPr>
              <a:t>◆効率把握</a:t>
            </a:r>
            <a:endParaRPr lang="en-US" altLang="ja-JP" sz="2000" dirty="0" smtClean="0">
              <a:latin typeface="+mn-ea"/>
            </a:endParaRPr>
          </a:p>
          <a:p>
            <a:r>
              <a:rPr lang="ja-JP" altLang="en-US" sz="2000" dirty="0">
                <a:latin typeface="+mn-ea"/>
              </a:rPr>
              <a:t>　</a:t>
            </a:r>
            <a:r>
              <a:rPr lang="ja-JP" altLang="en-US" sz="2000" dirty="0" smtClean="0">
                <a:latin typeface="+mn-ea"/>
              </a:rPr>
              <a:t>　向上</a:t>
            </a:r>
            <a:endParaRPr lang="en-US" altLang="ja-JP" sz="2000" dirty="0" smtClean="0">
              <a:latin typeface="+mn-ea"/>
            </a:endParaRPr>
          </a:p>
          <a:p>
            <a:r>
              <a:rPr lang="en-US" altLang="ja-JP" sz="2000" dirty="0" smtClean="0">
                <a:latin typeface="+mn-ea"/>
              </a:rPr>
              <a:t>◆</a:t>
            </a:r>
            <a:r>
              <a:rPr lang="en-US" altLang="ja-JP" sz="2000" dirty="0">
                <a:latin typeface="+mn-ea"/>
              </a:rPr>
              <a:t>EBM</a:t>
            </a:r>
            <a:r>
              <a:rPr lang="ja-JP" altLang="en-US" sz="2000" dirty="0" smtClean="0">
                <a:latin typeface="+mn-ea"/>
              </a:rPr>
              <a:t>活用</a:t>
            </a:r>
            <a:endParaRPr lang="ja-JP" altLang="en-US" sz="2000" dirty="0">
              <a:latin typeface="+mn-ea"/>
            </a:endParaRPr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340243"/>
              </p:ext>
            </p:extLst>
          </p:nvPr>
        </p:nvGraphicFramePr>
        <p:xfrm>
          <a:off x="208502" y="563113"/>
          <a:ext cx="8784809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1750927">
                  <a:extLst>
                    <a:ext uri="{9D8B030D-6E8A-4147-A177-3AD203B41FA5}">
                      <a16:colId xmlns:a16="http://schemas.microsoft.com/office/drawing/2014/main" val="3504634838"/>
                    </a:ext>
                  </a:extLst>
                </a:gridCol>
                <a:gridCol w="6264022">
                  <a:extLst>
                    <a:ext uri="{9D8B030D-6E8A-4147-A177-3AD203B41FA5}">
                      <a16:colId xmlns:a16="http://schemas.microsoft.com/office/drawing/2014/main" val="2761724660"/>
                    </a:ext>
                  </a:extLst>
                </a:gridCol>
                <a:gridCol w="769860">
                  <a:extLst>
                    <a:ext uri="{9D8B030D-6E8A-4147-A177-3AD203B41FA5}">
                      <a16:colId xmlns:a16="http://schemas.microsoft.com/office/drawing/2014/main" val="2714675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r>
                        <a:rPr kumimoji="1" lang="ja-JP" altLang="en-US" dirty="0" smtClean="0"/>
                        <a:t>年度目標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実績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評価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947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高棚導入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TW" altLang="en-US" dirty="0" smtClean="0"/>
                        <a:t>高棚</a:t>
                      </a:r>
                      <a:r>
                        <a:rPr kumimoji="1" lang="ja-JP" altLang="en-US" dirty="0" smtClean="0"/>
                        <a:t>　</a:t>
                      </a:r>
                      <a:r>
                        <a:rPr kumimoji="1" lang="zh-TW" altLang="en-US" dirty="0" smtClean="0"/>
                        <a:t>導入完了</a:t>
                      </a:r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en-US" altLang="zh-TW" dirty="0" smtClean="0"/>
                        <a:t>2/13</a:t>
                      </a:r>
                      <a:r>
                        <a:rPr kumimoji="1" lang="zh-TW" altLang="en-US" dirty="0" smtClean="0"/>
                        <a:t>拠点導入）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〇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877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善明　計画完了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西尾・善明（各拠点へ展開）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〇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512288"/>
                  </a:ext>
                </a:extLst>
              </a:tr>
            </a:tbl>
          </a:graphicData>
        </a:graphic>
      </p:graphicFrame>
      <p:sp>
        <p:nvSpPr>
          <p:cNvPr id="5" name="楕円 4"/>
          <p:cNvSpPr/>
          <p:nvPr/>
        </p:nvSpPr>
        <p:spPr>
          <a:xfrm>
            <a:off x="4924697" y="5786846"/>
            <a:ext cx="1002752" cy="96665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影響大</a:t>
            </a:r>
            <a:endParaRPr kumimoji="1" lang="ja-JP" altLang="en-US" dirty="0"/>
          </a:p>
        </p:txBody>
      </p:sp>
      <p:sp>
        <p:nvSpPr>
          <p:cNvPr id="6" name="動作設定ボタン: 進む/次へ 5">
            <a:hlinkClick r:id="rId6" action="ppaction://hlinksldjump" highlightClick="1"/>
          </p:cNvPr>
          <p:cNvSpPr/>
          <p:nvPr/>
        </p:nvSpPr>
        <p:spPr>
          <a:xfrm>
            <a:off x="2913017" y="2506456"/>
            <a:ext cx="842184" cy="280570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363514" y="2488156"/>
            <a:ext cx="1629797" cy="51468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エアー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管理改善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29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>
          <a:xfrm>
            <a:off x="8464730" y="13062"/>
            <a:ext cx="679269" cy="360000"/>
          </a:xfrm>
        </p:spPr>
        <p:txBody>
          <a:bodyPr/>
          <a:lstStyle/>
          <a:p>
            <a:fld id="{80F554CA-2BEA-3E4B-997B-FC51848F792A}" type="slidenum">
              <a:rPr lang="ja-JP" altLang="en-US" smtClean="0"/>
              <a:pPr/>
              <a:t>2</a:t>
            </a:fld>
            <a:r>
              <a:rPr lang="en-US" altLang="ja-JP" dirty="0" smtClean="0"/>
              <a:t>/2</a:t>
            </a:r>
            <a:r>
              <a:rPr lang="en-US" altLang="ja-JP" dirty="0" smtClean="0">
                <a:ea typeface="Verdana" panose="020B0604030504040204" pitchFamily="34" charset="0"/>
              </a:rPr>
              <a:t> </a:t>
            </a:r>
            <a:endParaRPr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83701"/>
              </p:ext>
            </p:extLst>
          </p:nvPr>
        </p:nvGraphicFramePr>
        <p:xfrm>
          <a:off x="208503" y="580931"/>
          <a:ext cx="8685659" cy="550636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36080">
                  <a:extLst>
                    <a:ext uri="{9D8B030D-6E8A-4147-A177-3AD203B41FA5}">
                      <a16:colId xmlns:a16="http://schemas.microsoft.com/office/drawing/2014/main" val="1629530238"/>
                    </a:ext>
                  </a:extLst>
                </a:gridCol>
                <a:gridCol w="5656217">
                  <a:extLst>
                    <a:ext uri="{9D8B030D-6E8A-4147-A177-3AD203B41FA5}">
                      <a16:colId xmlns:a16="http://schemas.microsoft.com/office/drawing/2014/main" val="1153956050"/>
                    </a:ext>
                  </a:extLst>
                </a:gridCol>
                <a:gridCol w="1246681">
                  <a:extLst>
                    <a:ext uri="{9D8B030D-6E8A-4147-A177-3AD203B41FA5}">
                      <a16:colId xmlns:a16="http://schemas.microsoft.com/office/drawing/2014/main" val="1861335120"/>
                    </a:ext>
                  </a:extLst>
                </a:gridCol>
                <a:gridCol w="1246681">
                  <a:extLst>
                    <a:ext uri="{9D8B030D-6E8A-4147-A177-3AD203B41FA5}">
                      <a16:colId xmlns:a16="http://schemas.microsoft.com/office/drawing/2014/main" val="3343254169"/>
                    </a:ext>
                  </a:extLst>
                </a:gridCol>
              </a:tblGrid>
              <a:tr h="29428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/>
                        <a:t>課題</a:t>
                      </a:r>
                      <a:endParaRPr kumimoji="1" lang="ja-JP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</a:t>
                      </a:r>
                      <a:r>
                        <a:rPr kumimoji="1" lang="ja-JP" altLang="en-US" dirty="0" smtClean="0"/>
                        <a:t>年度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21</a:t>
                      </a:r>
                      <a:r>
                        <a:rPr kumimoji="1" lang="ja-JP" altLang="en-US" dirty="0" smtClean="0"/>
                        <a:t>年度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22</a:t>
                      </a:r>
                      <a:r>
                        <a:rPr kumimoji="1" lang="ja-JP" altLang="en-US" dirty="0" smtClean="0"/>
                        <a:t>年度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1461441"/>
                  </a:ext>
                </a:extLst>
              </a:tr>
              <a:tr h="20857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①ｴﾈﾛｽ見せる化</a:t>
                      </a:r>
                    </a:p>
                    <a:p>
                      <a:endParaRPr kumimoji="1" lang="ja-JP" altLang="en-US" dirty="0"/>
                    </a:p>
                  </a:txBody>
                  <a:tcPr vert="eaVert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目標</a:t>
                      </a:r>
                      <a:r>
                        <a:rPr kumimoji="1" lang="en-US" altLang="ja-JP" dirty="0" smtClean="0"/>
                        <a:t>】</a:t>
                      </a:r>
                      <a:r>
                        <a:rPr kumimoji="1" lang="zh-TW" altLang="en-US" u="sng" dirty="0" smtClean="0"/>
                        <a:t>善明</a:t>
                      </a:r>
                      <a:r>
                        <a:rPr kumimoji="1" lang="en-US" altLang="zh-TW" u="sng" dirty="0" smtClean="0"/>
                        <a:t>(2</a:t>
                      </a:r>
                      <a:r>
                        <a:rPr kumimoji="1" lang="zh-TW" altLang="en-US" u="sng" dirty="0" smtClean="0"/>
                        <a:t>月</a:t>
                      </a:r>
                      <a:r>
                        <a:rPr kumimoji="1" lang="en-US" altLang="zh-TW" u="sng" dirty="0" smtClean="0"/>
                        <a:t>)</a:t>
                      </a:r>
                      <a:r>
                        <a:rPr kumimoji="1" lang="zh-TW" altLang="en-US" u="sng" dirty="0" smtClean="0"/>
                        <a:t>西尾 </a:t>
                      </a:r>
                      <a:r>
                        <a:rPr kumimoji="1" lang="en-US" altLang="zh-TW" u="sng" dirty="0" smtClean="0"/>
                        <a:t>(3</a:t>
                      </a:r>
                      <a:r>
                        <a:rPr kumimoji="1" lang="zh-TW" altLang="en-US" u="sng" dirty="0" smtClean="0"/>
                        <a:t>月</a:t>
                      </a:r>
                      <a:r>
                        <a:rPr kumimoji="1" lang="en-US" altLang="zh-TW" u="sng" dirty="0" smtClean="0"/>
                        <a:t>) </a:t>
                      </a:r>
                      <a:r>
                        <a:rPr kumimoji="1" lang="zh-TW" altLang="en-US" u="sng" dirty="0" smtClean="0"/>
                        <a:t>導入完了</a:t>
                      </a:r>
                    </a:p>
                    <a:p>
                      <a:r>
                        <a:rPr kumimoji="1" lang="es-ES" altLang="ja-JP" dirty="0" smtClean="0"/>
                        <a:t> </a:t>
                      </a:r>
                      <a:r>
                        <a:rPr kumimoji="1" lang="ja-JP" altLang="es-ES" dirty="0" smtClean="0"/>
                        <a:t>西尾：</a:t>
                      </a:r>
                      <a:r>
                        <a:rPr kumimoji="1" lang="es-ES" altLang="ja-JP" dirty="0" smtClean="0"/>
                        <a:t>8,300 </a:t>
                      </a:r>
                      <a:r>
                        <a:rPr kumimoji="1" lang="ja-JP" altLang="es-ES" dirty="0" smtClean="0"/>
                        <a:t>千円</a:t>
                      </a:r>
                      <a:r>
                        <a:rPr kumimoji="1" lang="es-ES" altLang="ja-JP" dirty="0" smtClean="0"/>
                        <a:t>/Y</a:t>
                      </a:r>
                      <a:r>
                        <a:rPr kumimoji="1" lang="ja-JP" altLang="en-US" dirty="0" smtClean="0"/>
                        <a:t>（</a:t>
                      </a:r>
                      <a:r>
                        <a:rPr kumimoji="1" lang="en-US" altLang="ja-JP" dirty="0" smtClean="0"/>
                        <a:t>195t-CO2/Y</a:t>
                      </a:r>
                      <a:r>
                        <a:rPr kumimoji="1" lang="ja-JP" altLang="en-US" dirty="0" smtClean="0"/>
                        <a:t>）</a:t>
                      </a:r>
                      <a:endParaRPr kumimoji="1" lang="es-ES" altLang="ja-JP" dirty="0" smtClean="0"/>
                    </a:p>
                    <a:p>
                      <a:r>
                        <a:rPr kumimoji="1" lang="es-ES" altLang="ja-JP" dirty="0" smtClean="0"/>
                        <a:t> </a:t>
                      </a:r>
                      <a:r>
                        <a:rPr kumimoji="1" lang="ja-JP" altLang="es-ES" dirty="0" smtClean="0"/>
                        <a:t>善明：</a:t>
                      </a:r>
                      <a:r>
                        <a:rPr kumimoji="1" lang="es-ES" altLang="ja-JP" dirty="0" smtClean="0"/>
                        <a:t>2,000 </a:t>
                      </a:r>
                      <a:r>
                        <a:rPr kumimoji="1" lang="ja-JP" altLang="es-ES" dirty="0" smtClean="0"/>
                        <a:t>千円</a:t>
                      </a:r>
                      <a:r>
                        <a:rPr kumimoji="1" lang="es-ES" altLang="ja-JP" dirty="0" smtClean="0"/>
                        <a:t>/Y</a:t>
                      </a:r>
                      <a:r>
                        <a:rPr kumimoji="1" lang="ja-JP" altLang="es-ES" dirty="0" smtClean="0"/>
                        <a:t>（</a:t>
                      </a:r>
                      <a:r>
                        <a:rPr kumimoji="1" lang="ja-JP" altLang="en-US" dirty="0" smtClean="0"/>
                        <a:t>　</a:t>
                      </a:r>
                      <a:r>
                        <a:rPr kumimoji="1" lang="en-US" altLang="ja-JP" dirty="0" smtClean="0"/>
                        <a:t>48</a:t>
                      </a:r>
                      <a:r>
                        <a:rPr kumimoji="1" lang="es-ES" altLang="ja-JP" dirty="0" smtClean="0"/>
                        <a:t>t-CO2/Y</a:t>
                      </a:r>
                      <a:r>
                        <a:rPr kumimoji="1" lang="ja-JP" altLang="es-ES" dirty="0" smtClean="0"/>
                        <a:t>）</a:t>
                      </a:r>
                      <a:endParaRPr kumimoji="1" lang="es-ES" altLang="ja-JP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本社</a:t>
                      </a:r>
                    </a:p>
                    <a:p>
                      <a:r>
                        <a:rPr kumimoji="1" lang="ja-JP" altLang="en-US" dirty="0" smtClean="0"/>
                        <a:t>安城</a:t>
                      </a:r>
                    </a:p>
                    <a:p>
                      <a:r>
                        <a:rPr kumimoji="1" lang="ja-JP" altLang="en-US" dirty="0" smtClean="0"/>
                        <a:t>先端研</a:t>
                      </a:r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幸田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湖西（</a:t>
                      </a: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）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広瀬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阿久比</a:t>
                      </a:r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797631"/>
                  </a:ext>
                </a:extLst>
              </a:tr>
              <a:tr h="1217352">
                <a:tc rowSpan="2"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+mn-ea"/>
                          <a:ea typeface="+mn-ea"/>
                        </a:rPr>
                        <a:t>②気づきやすい画面とｼｽﾃﾑ</a:t>
                      </a:r>
                    </a:p>
                  </a:txBody>
                  <a:tcPr vert="eaVert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目標</a:t>
                      </a:r>
                      <a:r>
                        <a:rPr kumimoji="1" lang="en-US" altLang="ja-JP" dirty="0" smtClean="0"/>
                        <a:t>】</a:t>
                      </a:r>
                      <a:r>
                        <a:rPr kumimoji="1" lang="ja-JP" altLang="en-US" dirty="0" smtClean="0"/>
                        <a:t>変化点管理の確立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実践すること</a:t>
                      </a:r>
                      <a:r>
                        <a:rPr kumimoji="1" lang="en-US" altLang="ja-JP" dirty="0" smtClean="0"/>
                        <a:t>】</a:t>
                      </a:r>
                    </a:p>
                    <a:p>
                      <a:r>
                        <a:rPr kumimoji="1" lang="ja-JP" altLang="en-US" dirty="0" smtClean="0"/>
                        <a:t>・要因解析ツール</a:t>
                      </a:r>
                      <a:r>
                        <a:rPr kumimoji="1" lang="en-US" altLang="ja-JP" dirty="0" smtClean="0"/>
                        <a:t>【Bot】</a:t>
                      </a:r>
                      <a:r>
                        <a:rPr kumimoji="1" lang="ja-JP" altLang="en-US" dirty="0" smtClean="0"/>
                        <a:t>の進化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・レポートの充実</a:t>
                      </a:r>
                      <a:endParaRPr kumimoji="1" lang="en-US" altLang="ja-JP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142383"/>
                  </a:ext>
                </a:extLst>
              </a:tr>
              <a:tr h="14394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目標</a:t>
                      </a:r>
                      <a:r>
                        <a:rPr kumimoji="1" lang="en-US" altLang="ja-JP" dirty="0" smtClean="0"/>
                        <a:t>】</a:t>
                      </a:r>
                      <a:r>
                        <a:rPr kumimoji="1" lang="ja-JP" altLang="en-US" dirty="0" smtClean="0"/>
                        <a:t>画面改善の確立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標準化）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実践すること</a:t>
                      </a:r>
                      <a:r>
                        <a:rPr kumimoji="1" lang="en-US" altLang="ja-JP" dirty="0" smtClean="0"/>
                        <a:t>】</a:t>
                      </a:r>
                    </a:p>
                    <a:p>
                      <a:r>
                        <a:rPr kumimoji="1" lang="ja-JP" altLang="en-US" dirty="0" smtClean="0"/>
                        <a:t>・連携による聞き取り</a:t>
                      </a:r>
                      <a:r>
                        <a:rPr kumimoji="1" lang="en-US" altLang="ja-JP" dirty="0" smtClean="0"/>
                        <a:t>+</a:t>
                      </a:r>
                      <a:r>
                        <a:rPr kumimoji="1" lang="ja-JP" altLang="en-US" dirty="0" smtClean="0"/>
                        <a:t>熟練目線で深化</a:t>
                      </a:r>
                    </a:p>
                    <a:p>
                      <a:r>
                        <a:rPr kumimoji="1" lang="ja-JP" altLang="en-US" dirty="0" smtClean="0"/>
                        <a:t>・若者、女性目線で彩向上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695027"/>
                  </a:ext>
                </a:extLst>
              </a:tr>
            </a:tbl>
          </a:graphicData>
        </a:graphic>
      </p:graphicFrame>
      <p:sp>
        <p:nvSpPr>
          <p:cNvPr id="5" name="タイトル 1"/>
          <p:cNvSpPr txBox="1">
            <a:spLocks/>
          </p:cNvSpPr>
          <p:nvPr/>
        </p:nvSpPr>
        <p:spPr bwMode="auto">
          <a:xfrm>
            <a:off x="5868" y="0"/>
            <a:ext cx="6579045" cy="572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80000">
            <a:spAutoFit/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ja-JP" altLang="en-US" sz="32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供給</a:t>
            </a:r>
            <a:r>
              <a:rPr lang="ja-JP" altLang="en-US" sz="3200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ＥＭＳ </a:t>
            </a:r>
            <a:r>
              <a:rPr lang="en-US" altLang="ja-JP" sz="3200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</a:t>
            </a:r>
            <a:r>
              <a:rPr lang="ja-JP" altLang="en-US" sz="3200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年度目標と実践事項</a:t>
            </a:r>
            <a:endParaRPr lang="ja-JP" altLang="en-US" sz="32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6"/>
          <p:cNvSpPr txBox="1">
            <a:spLocks/>
          </p:cNvSpPr>
          <p:nvPr/>
        </p:nvSpPr>
        <p:spPr>
          <a:xfrm>
            <a:off x="6484302" y="5222549"/>
            <a:ext cx="2364962" cy="7471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 anchorCtr="0">
            <a:noAutofit/>
          </a:bodyPr>
          <a:lstStyle>
            <a:lvl1pPr eaLnBrk="1" hangingPunct="1">
              <a:defRPr kumimoji="1" sz="2500" b="1" baseline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kern="0" dirty="0" smtClean="0"/>
              <a:t>標準化</a:t>
            </a:r>
            <a:endParaRPr lang="ja-JP" altLang="en-US" sz="2400" kern="0" dirty="0"/>
          </a:p>
        </p:txBody>
      </p:sp>
      <p:sp>
        <p:nvSpPr>
          <p:cNvPr id="9" name="角丸四角形 8"/>
          <p:cNvSpPr/>
          <p:nvPr/>
        </p:nvSpPr>
        <p:spPr>
          <a:xfrm>
            <a:off x="208503" y="6187525"/>
            <a:ext cx="8685659" cy="6312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>
                <a:solidFill>
                  <a:schemeClr val="tx1"/>
                </a:solidFill>
              </a:rPr>
              <a:t>最大工場のやり切り　</a:t>
            </a:r>
            <a:r>
              <a:rPr kumimoji="1" lang="en-US" altLang="ja-JP" sz="2800" b="1" dirty="0" smtClean="0">
                <a:solidFill>
                  <a:schemeClr val="tx1"/>
                </a:solidFill>
              </a:rPr>
              <a:t>+</a:t>
            </a:r>
            <a:r>
              <a:rPr kumimoji="1" lang="ja-JP" altLang="en-US" sz="2800" b="1" dirty="0" smtClean="0">
                <a:solidFill>
                  <a:schemeClr val="tx1"/>
                </a:solidFill>
              </a:rPr>
              <a:t>　</a:t>
            </a:r>
            <a:r>
              <a:rPr kumimoji="1" lang="en-US" altLang="ja-JP" sz="2800" b="1" dirty="0" smtClean="0">
                <a:solidFill>
                  <a:schemeClr val="tx1"/>
                </a:solidFill>
              </a:rPr>
              <a:t>EMS</a:t>
            </a:r>
            <a:r>
              <a:rPr kumimoji="1" lang="ja-JP" altLang="en-US" sz="2800" b="1" dirty="0" smtClean="0">
                <a:solidFill>
                  <a:schemeClr val="tx1"/>
                </a:solidFill>
              </a:rPr>
              <a:t>の進化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767943" y="1110343"/>
            <a:ext cx="1567543" cy="87521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最大工場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成果摘み取り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958205"/>
              </p:ext>
            </p:extLst>
          </p:nvPr>
        </p:nvGraphicFramePr>
        <p:xfrm>
          <a:off x="753289" y="2047601"/>
          <a:ext cx="56213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385">
                  <a:extLst>
                    <a:ext uri="{9D8B030D-6E8A-4147-A177-3AD203B41FA5}">
                      <a16:colId xmlns:a16="http://schemas.microsoft.com/office/drawing/2014/main" val="3510077632"/>
                    </a:ext>
                  </a:extLst>
                </a:gridCol>
                <a:gridCol w="591250">
                  <a:extLst>
                    <a:ext uri="{9D8B030D-6E8A-4147-A177-3AD203B41FA5}">
                      <a16:colId xmlns:a16="http://schemas.microsoft.com/office/drawing/2014/main" val="1779753599"/>
                    </a:ext>
                  </a:extLst>
                </a:gridCol>
                <a:gridCol w="591250">
                  <a:extLst>
                    <a:ext uri="{9D8B030D-6E8A-4147-A177-3AD203B41FA5}">
                      <a16:colId xmlns:a16="http://schemas.microsoft.com/office/drawing/2014/main" val="400233945"/>
                    </a:ext>
                  </a:extLst>
                </a:gridCol>
                <a:gridCol w="591250">
                  <a:extLst>
                    <a:ext uri="{9D8B030D-6E8A-4147-A177-3AD203B41FA5}">
                      <a16:colId xmlns:a16="http://schemas.microsoft.com/office/drawing/2014/main" val="254583246"/>
                    </a:ext>
                  </a:extLst>
                </a:gridCol>
                <a:gridCol w="591250">
                  <a:extLst>
                    <a:ext uri="{9D8B030D-6E8A-4147-A177-3AD203B41FA5}">
                      <a16:colId xmlns:a16="http://schemas.microsoft.com/office/drawing/2014/main" val="3723089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実践すること</a:t>
                      </a:r>
                      <a:r>
                        <a:rPr kumimoji="1" lang="en-US" altLang="ja-JP" dirty="0" smtClean="0"/>
                        <a:t>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</a:t>
                      </a:r>
                      <a:r>
                        <a:rPr kumimoji="1" lang="ja-JP" altLang="en-US" sz="1400" dirty="0" smtClean="0"/>
                        <a:t>Ｑ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2</a:t>
                      </a:r>
                      <a:r>
                        <a:rPr kumimoji="1" lang="ja-JP" altLang="en-US" sz="1400" dirty="0" smtClean="0"/>
                        <a:t>Ｑ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3</a:t>
                      </a:r>
                      <a:r>
                        <a:rPr kumimoji="1" lang="ja-JP" altLang="en-US" sz="1400" dirty="0" smtClean="0"/>
                        <a:t>Ｑ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4</a:t>
                      </a:r>
                      <a:r>
                        <a:rPr kumimoji="1" lang="ja-JP" altLang="en-US" sz="1400" dirty="0" smtClean="0"/>
                        <a:t>Ｑ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79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空圧機</a:t>
                      </a:r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補機</a:t>
                      </a:r>
                      <a:r>
                        <a:rPr kumimoji="1" lang="en-US" altLang="ja-JP" sz="1200" dirty="0" smtClean="0"/>
                        <a:t>)</a:t>
                      </a:r>
                      <a:r>
                        <a:rPr kumimoji="1" lang="ja-JP" altLang="en-US" dirty="0" smtClean="0"/>
                        <a:t>・冷凍機の個別効率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722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直課ﾃﾞｰﾀ分析から常用化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58209"/>
                  </a:ext>
                </a:extLst>
              </a:tr>
            </a:tbl>
          </a:graphicData>
        </a:graphic>
      </p:graphicFrame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848301"/>
              </p:ext>
            </p:extLst>
          </p:nvPr>
        </p:nvGraphicFramePr>
        <p:xfrm>
          <a:off x="753289" y="3514271"/>
          <a:ext cx="56213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385">
                  <a:extLst>
                    <a:ext uri="{9D8B030D-6E8A-4147-A177-3AD203B41FA5}">
                      <a16:colId xmlns:a16="http://schemas.microsoft.com/office/drawing/2014/main" val="3510077632"/>
                    </a:ext>
                  </a:extLst>
                </a:gridCol>
                <a:gridCol w="591250">
                  <a:extLst>
                    <a:ext uri="{9D8B030D-6E8A-4147-A177-3AD203B41FA5}">
                      <a16:colId xmlns:a16="http://schemas.microsoft.com/office/drawing/2014/main" val="1779753599"/>
                    </a:ext>
                  </a:extLst>
                </a:gridCol>
                <a:gridCol w="591250">
                  <a:extLst>
                    <a:ext uri="{9D8B030D-6E8A-4147-A177-3AD203B41FA5}">
                      <a16:colId xmlns:a16="http://schemas.microsoft.com/office/drawing/2014/main" val="400233945"/>
                    </a:ext>
                  </a:extLst>
                </a:gridCol>
                <a:gridCol w="591250">
                  <a:extLst>
                    <a:ext uri="{9D8B030D-6E8A-4147-A177-3AD203B41FA5}">
                      <a16:colId xmlns:a16="http://schemas.microsoft.com/office/drawing/2014/main" val="254583246"/>
                    </a:ext>
                  </a:extLst>
                </a:gridCol>
                <a:gridCol w="591250">
                  <a:extLst>
                    <a:ext uri="{9D8B030D-6E8A-4147-A177-3AD203B41FA5}">
                      <a16:colId xmlns:a16="http://schemas.microsoft.com/office/drawing/2014/main" val="3723089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実践すること</a:t>
                      </a:r>
                      <a:r>
                        <a:rPr kumimoji="1" lang="en-US" altLang="ja-JP" dirty="0" smtClean="0"/>
                        <a:t>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</a:t>
                      </a:r>
                      <a:r>
                        <a:rPr kumimoji="1" lang="ja-JP" altLang="en-US" sz="1400" dirty="0" smtClean="0"/>
                        <a:t>Ｑ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2</a:t>
                      </a:r>
                      <a:r>
                        <a:rPr kumimoji="1" lang="ja-JP" altLang="en-US" sz="1400" dirty="0" smtClean="0"/>
                        <a:t>Ｑ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3</a:t>
                      </a:r>
                      <a:r>
                        <a:rPr kumimoji="1" lang="ja-JP" altLang="en-US" sz="1400" dirty="0" smtClean="0"/>
                        <a:t>Ｑ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4</a:t>
                      </a:r>
                      <a:r>
                        <a:rPr kumimoji="1" lang="ja-JP" altLang="en-US" sz="1400" dirty="0" smtClean="0"/>
                        <a:t>Ｑ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79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変化点ツール</a:t>
                      </a:r>
                      <a:r>
                        <a:rPr kumimoji="1" lang="en-US" altLang="ja-JP" dirty="0" smtClean="0"/>
                        <a:t>【Bot】</a:t>
                      </a:r>
                      <a:r>
                        <a:rPr kumimoji="1" lang="ja-JP" altLang="en-US" dirty="0" smtClean="0"/>
                        <a:t>の進化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722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レポートの充実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58209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667569"/>
              </p:ext>
            </p:extLst>
          </p:nvPr>
        </p:nvGraphicFramePr>
        <p:xfrm>
          <a:off x="766353" y="4980941"/>
          <a:ext cx="56213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385">
                  <a:extLst>
                    <a:ext uri="{9D8B030D-6E8A-4147-A177-3AD203B41FA5}">
                      <a16:colId xmlns:a16="http://schemas.microsoft.com/office/drawing/2014/main" val="3510077632"/>
                    </a:ext>
                  </a:extLst>
                </a:gridCol>
                <a:gridCol w="591250">
                  <a:extLst>
                    <a:ext uri="{9D8B030D-6E8A-4147-A177-3AD203B41FA5}">
                      <a16:colId xmlns:a16="http://schemas.microsoft.com/office/drawing/2014/main" val="1779753599"/>
                    </a:ext>
                  </a:extLst>
                </a:gridCol>
                <a:gridCol w="591250">
                  <a:extLst>
                    <a:ext uri="{9D8B030D-6E8A-4147-A177-3AD203B41FA5}">
                      <a16:colId xmlns:a16="http://schemas.microsoft.com/office/drawing/2014/main" val="400233945"/>
                    </a:ext>
                  </a:extLst>
                </a:gridCol>
                <a:gridCol w="591250">
                  <a:extLst>
                    <a:ext uri="{9D8B030D-6E8A-4147-A177-3AD203B41FA5}">
                      <a16:colId xmlns:a16="http://schemas.microsoft.com/office/drawing/2014/main" val="254583246"/>
                    </a:ext>
                  </a:extLst>
                </a:gridCol>
                <a:gridCol w="591250">
                  <a:extLst>
                    <a:ext uri="{9D8B030D-6E8A-4147-A177-3AD203B41FA5}">
                      <a16:colId xmlns:a16="http://schemas.microsoft.com/office/drawing/2014/main" val="3723089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実践すること</a:t>
                      </a:r>
                      <a:r>
                        <a:rPr kumimoji="1" lang="en-US" altLang="ja-JP" dirty="0" smtClean="0"/>
                        <a:t>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</a:t>
                      </a:r>
                      <a:r>
                        <a:rPr kumimoji="1" lang="ja-JP" altLang="en-US" sz="1400" dirty="0" smtClean="0"/>
                        <a:t>Ｑ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2</a:t>
                      </a:r>
                      <a:r>
                        <a:rPr kumimoji="1" lang="ja-JP" altLang="en-US" sz="1400" dirty="0" smtClean="0"/>
                        <a:t>Ｑ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3</a:t>
                      </a:r>
                      <a:r>
                        <a:rPr kumimoji="1" lang="ja-JP" altLang="en-US" sz="1400" dirty="0" smtClean="0"/>
                        <a:t>Ｑ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4</a:t>
                      </a:r>
                      <a:r>
                        <a:rPr kumimoji="1" lang="ja-JP" altLang="en-US" sz="1400" dirty="0" smtClean="0"/>
                        <a:t>Ｑ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79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連携の反映</a:t>
                      </a:r>
                      <a:r>
                        <a:rPr kumimoji="1" lang="en-US" altLang="ja-JP" dirty="0" smtClean="0"/>
                        <a:t>+</a:t>
                      </a:r>
                      <a:r>
                        <a:rPr kumimoji="1" lang="ja-JP" altLang="en-US" dirty="0" smtClean="0"/>
                        <a:t>熟練目線で深化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722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若者、女性目線で彩向上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58209"/>
                  </a:ext>
                </a:extLst>
              </a:tr>
            </a:tbl>
          </a:graphicData>
        </a:graphic>
      </p:graphicFrame>
      <p:cxnSp>
        <p:nvCxnSpPr>
          <p:cNvPr id="30" name="直線矢印コネクタ 29"/>
          <p:cNvCxnSpPr/>
          <p:nvPr/>
        </p:nvCxnSpPr>
        <p:spPr>
          <a:xfrm>
            <a:off x="3997235" y="5577841"/>
            <a:ext cx="5747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4585063" y="5969727"/>
            <a:ext cx="5747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5225143" y="5577841"/>
            <a:ext cx="5747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5799909" y="5969727"/>
            <a:ext cx="5747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4585063" y="5577841"/>
            <a:ext cx="5747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5812972" y="5577841"/>
            <a:ext cx="5747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4042955" y="5350381"/>
            <a:ext cx="2174966" cy="263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見つけ隊連携</a:t>
            </a:r>
            <a:r>
              <a:rPr kumimoji="1" lang="en-US" altLang="ja-JP" sz="1050" dirty="0" smtClean="0"/>
              <a:t>+</a:t>
            </a:r>
            <a:r>
              <a:rPr kumimoji="1" lang="ja-JP" altLang="en-US" sz="1050" dirty="0" smtClean="0"/>
              <a:t>検証</a:t>
            </a:r>
            <a:r>
              <a:rPr kumimoji="1" lang="en-US" altLang="ja-JP" sz="1050" dirty="0" smtClean="0"/>
              <a:t>+</a:t>
            </a:r>
            <a:r>
              <a:rPr kumimoji="1" lang="ja-JP" altLang="en-US" sz="1050" dirty="0" smtClean="0"/>
              <a:t>評価</a:t>
            </a:r>
            <a:r>
              <a:rPr kumimoji="1" lang="en-US" altLang="ja-JP" sz="1050" dirty="0" smtClean="0"/>
              <a:t>+</a:t>
            </a:r>
            <a:r>
              <a:rPr kumimoji="1" lang="ja-JP" altLang="en-US" sz="1050" dirty="0" smtClean="0"/>
              <a:t>改善</a:t>
            </a:r>
            <a:endParaRPr kumimoji="1" lang="ja-JP" altLang="en-US" sz="105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448141" y="5694592"/>
            <a:ext cx="9522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　制作・評価</a:t>
            </a:r>
            <a:endParaRPr kumimoji="1" lang="ja-JP" altLang="en-US" sz="105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551714" y="5694592"/>
            <a:ext cx="9522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　制作・評価</a:t>
            </a:r>
            <a:endParaRPr kumimoji="1" lang="ja-JP" altLang="en-US" sz="1050" dirty="0"/>
          </a:p>
        </p:txBody>
      </p:sp>
      <p:sp>
        <p:nvSpPr>
          <p:cNvPr id="102" name="タイトル 6"/>
          <p:cNvSpPr txBox="1">
            <a:spLocks/>
          </p:cNvSpPr>
          <p:nvPr/>
        </p:nvSpPr>
        <p:spPr>
          <a:xfrm>
            <a:off x="6484302" y="3797405"/>
            <a:ext cx="2364962" cy="74717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 anchorCtr="0">
            <a:noAutofit/>
          </a:bodyPr>
          <a:lstStyle>
            <a:lvl1pPr eaLnBrk="1" hangingPunct="1">
              <a:defRPr kumimoji="1" sz="2500" b="1" baseline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600" b="0" kern="0" dirty="0" smtClean="0"/>
              <a:t>開発</a:t>
            </a:r>
            <a:endParaRPr lang="en-US" altLang="ja-JP" sz="1600" b="0" kern="0" dirty="0" smtClean="0"/>
          </a:p>
          <a:p>
            <a:pPr algn="ctr"/>
            <a:r>
              <a:rPr lang="ja-JP" altLang="en-US" sz="1200" b="0" kern="0" dirty="0" smtClean="0"/>
              <a:t>要件→設計→制作→評価</a:t>
            </a:r>
            <a:r>
              <a:rPr lang="en-US" altLang="ja-JP" sz="1200" b="0" kern="0" dirty="0" smtClean="0"/>
              <a:t>/</a:t>
            </a:r>
            <a:r>
              <a:rPr lang="ja-JP" altLang="en-US" sz="1200" b="0" kern="0" dirty="0" smtClean="0"/>
              <a:t>検証</a:t>
            </a:r>
            <a:endParaRPr lang="ja-JP" altLang="en-US" sz="1200" b="0" kern="0" dirty="0"/>
          </a:p>
        </p:txBody>
      </p:sp>
      <p:cxnSp>
        <p:nvCxnSpPr>
          <p:cNvPr id="113" name="直線矢印コネクタ 112"/>
          <p:cNvCxnSpPr/>
          <p:nvPr/>
        </p:nvCxnSpPr>
        <p:spPr>
          <a:xfrm>
            <a:off x="4062549" y="2690949"/>
            <a:ext cx="8098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5381898" y="3043647"/>
            <a:ext cx="9535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/>
          <p:nvPr/>
        </p:nvCxnSpPr>
        <p:spPr>
          <a:xfrm>
            <a:off x="4767943" y="2690949"/>
            <a:ext cx="122790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/>
          <p:nvPr/>
        </p:nvCxnSpPr>
        <p:spPr>
          <a:xfrm>
            <a:off x="4572001" y="3043650"/>
            <a:ext cx="8098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/>
          <p:cNvSpPr txBox="1"/>
          <p:nvPr/>
        </p:nvSpPr>
        <p:spPr>
          <a:xfrm>
            <a:off x="4245428" y="2468880"/>
            <a:ext cx="1972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設備把握　　項目検討・調整</a:t>
            </a:r>
            <a:endParaRPr kumimoji="1" lang="ja-JP" altLang="en-US" sz="1050" dirty="0"/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4650378" y="2834947"/>
            <a:ext cx="15675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詳細設計　　制作・評価</a:t>
            </a:r>
            <a:endParaRPr kumimoji="1" lang="ja-JP" altLang="en-US" sz="1050" dirty="0"/>
          </a:p>
        </p:txBody>
      </p:sp>
      <p:cxnSp>
        <p:nvCxnSpPr>
          <p:cNvPr id="119" name="直線矢印コネクタ 118"/>
          <p:cNvCxnSpPr/>
          <p:nvPr/>
        </p:nvCxnSpPr>
        <p:spPr>
          <a:xfrm>
            <a:off x="5225143" y="4493624"/>
            <a:ext cx="11103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/>
          <p:cNvCxnSpPr/>
          <p:nvPr/>
        </p:nvCxnSpPr>
        <p:spPr>
          <a:xfrm>
            <a:off x="3997235" y="4127864"/>
            <a:ext cx="5878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3944983" y="3884256"/>
            <a:ext cx="1835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ｼｽﾃﾑ検討　　検証・評価・改善</a:t>
            </a:r>
            <a:endParaRPr kumimoji="1" lang="ja-JP" altLang="en-US" sz="1050" dirty="0"/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5146767" y="4238406"/>
            <a:ext cx="12279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ｼｽﾃﾑ検討　　改善</a:t>
            </a:r>
            <a:endParaRPr kumimoji="1" lang="ja-JP" altLang="en-US" sz="1050" dirty="0"/>
          </a:p>
        </p:txBody>
      </p:sp>
      <p:cxnSp>
        <p:nvCxnSpPr>
          <p:cNvPr id="123" name="直線矢印コネクタ 122"/>
          <p:cNvCxnSpPr/>
          <p:nvPr/>
        </p:nvCxnSpPr>
        <p:spPr>
          <a:xfrm>
            <a:off x="4585063" y="4121656"/>
            <a:ext cx="11952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7650816" y="2024100"/>
            <a:ext cx="1243346" cy="4298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23</a:t>
            </a:r>
            <a:r>
              <a:rPr lang="ja-JP" altLang="en-US" dirty="0"/>
              <a:t>年度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6400800" y="2028305"/>
            <a:ext cx="1233617" cy="113181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反映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と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加速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450" y="2009197"/>
            <a:ext cx="7303641" cy="2712955"/>
          </a:xfrm>
          <a:prstGeom prst="rect">
            <a:avLst/>
          </a:prstGeom>
        </p:spPr>
      </p:pic>
      <p:grpSp>
        <p:nvGrpSpPr>
          <p:cNvPr id="49" name="グループ化 76"/>
          <p:cNvGrpSpPr>
            <a:grpSpLocks/>
          </p:cNvGrpSpPr>
          <p:nvPr/>
        </p:nvGrpSpPr>
        <p:grpSpPr bwMode="auto">
          <a:xfrm>
            <a:off x="7202462" y="4500483"/>
            <a:ext cx="961823" cy="821233"/>
            <a:chOff x="5960651" y="4780350"/>
            <a:chExt cx="721561" cy="625295"/>
          </a:xfrm>
        </p:grpSpPr>
        <p:pic>
          <p:nvPicPr>
            <p:cNvPr id="50" name="Picture 59" descr="http://yajidesign.com/i/0106/0106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119" y="4780350"/>
              <a:ext cx="632851" cy="625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テキスト ボックス 50">
              <a:extLst/>
            </p:cNvPr>
            <p:cNvSpPr txBox="1"/>
            <p:nvPr/>
          </p:nvSpPr>
          <p:spPr bwMode="auto">
            <a:xfrm>
              <a:off x="5960651" y="4991278"/>
              <a:ext cx="721561" cy="21930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lnSpc>
                  <a:spcPts val="1400"/>
                </a:lnSpc>
                <a:defRPr/>
              </a:pPr>
              <a:r>
                <a:rPr kumimoji="0" lang="ja-JP" altLang="en-US" sz="2400" b="1" kern="0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リンク</a:t>
              </a:r>
              <a:endParaRPr kumimoji="0" lang="en-US" altLang="ja-JP" sz="24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138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554CA-2BEA-3E4B-997B-FC51848F792A}" type="slidenum">
              <a:rPr lang="ja-JP" altLang="en-US" smtClean="0"/>
              <a:pPr/>
              <a:t>3</a:t>
            </a:fld>
            <a:r>
              <a:rPr lang="en-US" altLang="ja-JP" smtClean="0">
                <a:ea typeface="Verdana" panose="020B0604030504040204" pitchFamily="34" charset="0"/>
              </a:rPr>
              <a:t> </a:t>
            </a:r>
            <a:endParaRPr lang="ja-JP" altLang="en-US" dirty="0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169443"/>
              </p:ext>
            </p:extLst>
          </p:nvPr>
        </p:nvGraphicFramePr>
        <p:xfrm>
          <a:off x="117565" y="535614"/>
          <a:ext cx="8882744" cy="5773746"/>
        </p:xfrm>
        <a:graphic>
          <a:graphicData uri="http://schemas.openxmlformats.org/drawingml/2006/table">
            <a:tbl>
              <a:tblPr firstRow="1" bandRow="1">
                <a:effectLst>
                  <a:outerShdw blurRad="38100" sx="101000" sy="101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441372">
                  <a:extLst>
                    <a:ext uri="{9D8B030D-6E8A-4147-A177-3AD203B41FA5}">
                      <a16:colId xmlns:a16="http://schemas.microsoft.com/office/drawing/2014/main" val="28975636"/>
                    </a:ext>
                  </a:extLst>
                </a:gridCol>
                <a:gridCol w="4441372">
                  <a:extLst>
                    <a:ext uri="{9D8B030D-6E8A-4147-A177-3AD203B41FA5}">
                      <a16:colId xmlns:a16="http://schemas.microsoft.com/office/drawing/2014/main" val="3690338910"/>
                    </a:ext>
                  </a:extLst>
                </a:gridCol>
              </a:tblGrid>
              <a:tr h="61036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劣化度見える化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変化点管理ツール</a:t>
                      </a:r>
                      <a:r>
                        <a:rPr kumimoji="1" lang="en-US" altLang="ja-JP" sz="2400" dirty="0" smtClean="0"/>
                        <a:t>【Bot】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970771"/>
                  </a:ext>
                </a:extLst>
              </a:tr>
              <a:tr h="466699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内容</a:t>
                      </a:r>
                      <a:r>
                        <a:rPr kumimoji="1" lang="en-US" altLang="ja-JP" dirty="0" smtClean="0"/>
                        <a:t>】</a:t>
                      </a:r>
                    </a:p>
                    <a:p>
                      <a:r>
                        <a:rPr kumimoji="1" lang="ja-JP" altLang="en-US" dirty="0" smtClean="0"/>
                        <a:t>レポートソフトの導入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　・長期的な効率推移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　・季節毎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負荷率の変動</a:t>
                      </a:r>
                      <a:r>
                        <a:rPr kumimoji="1" lang="en-US" altLang="ja-JP" dirty="0" smtClean="0"/>
                        <a:t>)</a:t>
                      </a:r>
                      <a:r>
                        <a:rPr kumimoji="1" lang="ja-JP" altLang="en-US" dirty="0" smtClean="0"/>
                        <a:t>の効率推移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　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内容</a:t>
                      </a:r>
                      <a:r>
                        <a:rPr kumimoji="1" lang="en-US" altLang="ja-JP" dirty="0" smtClean="0"/>
                        <a:t>】</a:t>
                      </a:r>
                    </a:p>
                    <a:p>
                      <a:r>
                        <a:rPr kumimoji="1" lang="en-US" altLang="ja-JP" dirty="0" smtClean="0"/>
                        <a:t>Bot</a:t>
                      </a:r>
                      <a:r>
                        <a:rPr kumimoji="1" lang="ja-JP" altLang="en-US" dirty="0" smtClean="0"/>
                        <a:t>ソフトウェア導入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・メンテナンス後の効率を基準に効率低下を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　常時監視し判定実施。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　　　　　　　　　　↓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　</a:t>
                      </a:r>
                      <a:r>
                        <a:rPr kumimoji="1" lang="ja-JP" altLang="en-US" u="sng" dirty="0" smtClean="0"/>
                        <a:t>メンテナンス費と効果の見極めが必要</a:t>
                      </a:r>
                      <a:endParaRPr kumimoji="1" lang="en-US" altLang="ja-JP" u="sng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133979"/>
                  </a:ext>
                </a:extLst>
              </a:tr>
              <a:tr h="49638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効果</a:t>
                      </a:r>
                      <a:r>
                        <a:rPr kumimoji="1" lang="en-US" altLang="ja-JP" dirty="0" smtClean="0"/>
                        <a:t>】</a:t>
                      </a:r>
                      <a:r>
                        <a:rPr kumimoji="1" lang="ja-JP" altLang="en-US" dirty="0" smtClean="0"/>
                        <a:t>効率把握を向上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効果</a:t>
                      </a:r>
                      <a:r>
                        <a:rPr kumimoji="1" lang="en-US" altLang="ja-JP" dirty="0" smtClean="0"/>
                        <a:t>】EBM</a:t>
                      </a:r>
                      <a:r>
                        <a:rPr kumimoji="1" lang="ja-JP" altLang="en-US" dirty="0" smtClean="0"/>
                        <a:t>へ活用（できる体制）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956218"/>
                  </a:ext>
                </a:extLst>
              </a:tr>
            </a:tbl>
          </a:graphicData>
        </a:graphic>
      </p:graphicFrame>
      <p:sp>
        <p:nvSpPr>
          <p:cNvPr id="4" name="タイトル 1"/>
          <p:cNvSpPr txBox="1">
            <a:spLocks/>
          </p:cNvSpPr>
          <p:nvPr/>
        </p:nvSpPr>
        <p:spPr bwMode="auto">
          <a:xfrm>
            <a:off x="5868" y="0"/>
            <a:ext cx="5662127" cy="572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80000">
            <a:spAutoFit/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ja-JP" altLang="en-US" sz="32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供給</a:t>
            </a:r>
            <a:r>
              <a:rPr lang="ja-JP" altLang="en-US" sz="3200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ＥＭＳ </a:t>
            </a:r>
            <a:r>
              <a:rPr lang="en-US" altLang="ja-JP" sz="3200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19</a:t>
            </a:r>
            <a:r>
              <a:rPr lang="ja-JP" altLang="en-US" sz="3200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年度　実践事項</a:t>
            </a:r>
            <a:endParaRPr lang="ja-JP" altLang="en-US" sz="32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スライド番号プレースホルダー 2"/>
          <p:cNvSpPr txBox="1">
            <a:spLocks/>
          </p:cNvSpPr>
          <p:nvPr/>
        </p:nvSpPr>
        <p:spPr>
          <a:xfrm>
            <a:off x="8098972" y="13062"/>
            <a:ext cx="1045028" cy="360000"/>
          </a:xfrm>
          <a:prstGeom prst="rect">
            <a:avLst/>
          </a:prstGeom>
        </p:spPr>
        <p:txBody>
          <a:bodyPr vert="horz" lIns="91440" tIns="45720" rIns="108000" bIns="45720" rtlCol="0" anchor="t" anchorCtr="0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rgbClr val="828282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554CA-2BEA-3E4B-997B-FC51848F792A}" type="slidenum">
              <a:rPr lang="ja-JP" altLang="en-US" smtClean="0"/>
              <a:pPr/>
              <a:t>3</a:t>
            </a:fld>
            <a:r>
              <a:rPr lang="en-US" altLang="ja-JP" dirty="0" smtClean="0"/>
              <a:t>/</a:t>
            </a:r>
            <a:r>
              <a:rPr lang="ja-JP" altLang="en-US" dirty="0" smtClean="0"/>
              <a:t>補足</a:t>
            </a:r>
            <a:r>
              <a:rPr lang="en-US" altLang="ja-JP" dirty="0" smtClean="0">
                <a:ea typeface="Verdana" panose="020B0604030504040204" pitchFamily="34" charset="0"/>
              </a:rPr>
              <a:t> 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018908" y="6367605"/>
            <a:ext cx="7156269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ja-JP" altLang="en-US" sz="2400" dirty="0"/>
              <a:t>要因解析ツール</a:t>
            </a:r>
            <a:r>
              <a:rPr lang="en-US" altLang="ja-JP" sz="2400" dirty="0"/>
              <a:t>(Bot)</a:t>
            </a:r>
            <a:r>
              <a:rPr lang="ja-JP" altLang="en-US" sz="2400" dirty="0"/>
              <a:t>を導入から効率悪化の自動検知</a:t>
            </a:r>
          </a:p>
        </p:txBody>
      </p:sp>
      <p:sp>
        <p:nvSpPr>
          <p:cNvPr id="10" name="動作設定ボタン: ホーム 9">
            <a:hlinkClick r:id="" action="ppaction://hlinkshowjump?jump=firstslide" highlightClick="1"/>
          </p:cNvPr>
          <p:cNvSpPr/>
          <p:nvPr/>
        </p:nvSpPr>
        <p:spPr>
          <a:xfrm>
            <a:off x="7665720" y="59633"/>
            <a:ext cx="444137" cy="342552"/>
          </a:xfrm>
          <a:prstGeom prst="actionButtonHom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09" y="2945729"/>
            <a:ext cx="4141858" cy="2699657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215" y="2940593"/>
            <a:ext cx="3314027" cy="2704793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2598788" y="4678519"/>
            <a:ext cx="1899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青　　　　　標準値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オレンジ　　実測値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7210426" y="4114800"/>
            <a:ext cx="219074" cy="56371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6990976" y="37342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判定結果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95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>
          <a:xfrm>
            <a:off x="8464730" y="13062"/>
            <a:ext cx="679269" cy="360000"/>
          </a:xfrm>
        </p:spPr>
        <p:txBody>
          <a:bodyPr/>
          <a:lstStyle/>
          <a:p>
            <a:fld id="{80F554CA-2BEA-3E4B-997B-FC51848F792A}" type="slidenum">
              <a:rPr lang="ja-JP" altLang="en-US" smtClean="0"/>
              <a:pPr/>
              <a:t>4</a:t>
            </a:fld>
            <a:r>
              <a:rPr lang="en-US" altLang="ja-JP" dirty="0" smtClean="0"/>
              <a:t>/2</a:t>
            </a:r>
            <a:r>
              <a:rPr lang="en-US" altLang="ja-JP" dirty="0" smtClean="0">
                <a:ea typeface="Verdana" panose="020B0604030504040204" pitchFamily="34" charset="0"/>
              </a:rPr>
              <a:t> </a:t>
            </a:r>
            <a:endParaRPr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00360"/>
              </p:ext>
            </p:extLst>
          </p:nvPr>
        </p:nvGraphicFramePr>
        <p:xfrm>
          <a:off x="208503" y="580931"/>
          <a:ext cx="8685659" cy="550636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36080">
                  <a:extLst>
                    <a:ext uri="{9D8B030D-6E8A-4147-A177-3AD203B41FA5}">
                      <a16:colId xmlns:a16="http://schemas.microsoft.com/office/drawing/2014/main" val="1629530238"/>
                    </a:ext>
                  </a:extLst>
                </a:gridCol>
                <a:gridCol w="5656217">
                  <a:extLst>
                    <a:ext uri="{9D8B030D-6E8A-4147-A177-3AD203B41FA5}">
                      <a16:colId xmlns:a16="http://schemas.microsoft.com/office/drawing/2014/main" val="1153956050"/>
                    </a:ext>
                  </a:extLst>
                </a:gridCol>
                <a:gridCol w="1246681">
                  <a:extLst>
                    <a:ext uri="{9D8B030D-6E8A-4147-A177-3AD203B41FA5}">
                      <a16:colId xmlns:a16="http://schemas.microsoft.com/office/drawing/2014/main" val="1861335120"/>
                    </a:ext>
                  </a:extLst>
                </a:gridCol>
                <a:gridCol w="1246681">
                  <a:extLst>
                    <a:ext uri="{9D8B030D-6E8A-4147-A177-3AD203B41FA5}">
                      <a16:colId xmlns:a16="http://schemas.microsoft.com/office/drawing/2014/main" val="3343254169"/>
                    </a:ext>
                  </a:extLst>
                </a:gridCol>
              </a:tblGrid>
              <a:tr h="29428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 smtClean="0"/>
                        <a:t>課題</a:t>
                      </a:r>
                      <a:endParaRPr kumimoji="1" lang="ja-JP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</a:t>
                      </a:r>
                      <a:r>
                        <a:rPr kumimoji="1" lang="ja-JP" altLang="en-US" dirty="0" smtClean="0"/>
                        <a:t>年度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21</a:t>
                      </a:r>
                      <a:r>
                        <a:rPr kumimoji="1" lang="ja-JP" altLang="en-US" dirty="0" smtClean="0"/>
                        <a:t>年度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22</a:t>
                      </a:r>
                      <a:r>
                        <a:rPr kumimoji="1" lang="ja-JP" altLang="en-US" dirty="0" smtClean="0"/>
                        <a:t>年度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1461441"/>
                  </a:ext>
                </a:extLst>
              </a:tr>
              <a:tr h="20857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①</a:t>
                      </a:r>
                      <a:r>
                        <a:rPr kumimoji="1" lang="ja-JP" altLang="en-US" dirty="0" smtClean="0"/>
                        <a:t>ｴﾈﾛｽ診せる</a:t>
                      </a:r>
                      <a:r>
                        <a:rPr kumimoji="1" lang="ja-JP" altLang="en-US" dirty="0" smtClean="0"/>
                        <a:t>化</a:t>
                      </a:r>
                    </a:p>
                    <a:p>
                      <a:endParaRPr kumimoji="1" lang="ja-JP" altLang="en-US" dirty="0"/>
                    </a:p>
                  </a:txBody>
                  <a:tcPr vert="eaVert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目標</a:t>
                      </a:r>
                      <a:r>
                        <a:rPr kumimoji="1" lang="en-US" altLang="ja-JP" dirty="0" smtClean="0"/>
                        <a:t>】</a:t>
                      </a:r>
                      <a:r>
                        <a:rPr kumimoji="1" lang="zh-TW" altLang="en-US" u="sng" dirty="0" smtClean="0"/>
                        <a:t>善明</a:t>
                      </a:r>
                      <a:r>
                        <a:rPr kumimoji="1" lang="en-US" altLang="zh-TW" u="sng" dirty="0" smtClean="0"/>
                        <a:t>(2</a:t>
                      </a:r>
                      <a:r>
                        <a:rPr kumimoji="1" lang="zh-TW" altLang="en-US" u="sng" dirty="0" smtClean="0"/>
                        <a:t>月</a:t>
                      </a:r>
                      <a:r>
                        <a:rPr kumimoji="1" lang="en-US" altLang="zh-TW" u="sng" dirty="0" smtClean="0"/>
                        <a:t>)</a:t>
                      </a:r>
                      <a:r>
                        <a:rPr kumimoji="1" lang="zh-TW" altLang="en-US" u="sng" dirty="0" smtClean="0"/>
                        <a:t>西尾 </a:t>
                      </a:r>
                      <a:r>
                        <a:rPr kumimoji="1" lang="en-US" altLang="zh-TW" u="sng" dirty="0" smtClean="0"/>
                        <a:t>(3</a:t>
                      </a:r>
                      <a:r>
                        <a:rPr kumimoji="1" lang="zh-TW" altLang="en-US" u="sng" dirty="0" smtClean="0"/>
                        <a:t>月</a:t>
                      </a:r>
                      <a:r>
                        <a:rPr kumimoji="1" lang="en-US" altLang="zh-TW" u="sng" dirty="0" smtClean="0"/>
                        <a:t>) </a:t>
                      </a:r>
                      <a:r>
                        <a:rPr kumimoji="1" lang="zh-TW" altLang="en-US" u="sng" dirty="0" smtClean="0"/>
                        <a:t>導入完了</a:t>
                      </a:r>
                    </a:p>
                    <a:p>
                      <a:r>
                        <a:rPr kumimoji="1" lang="es-ES" altLang="ja-JP" dirty="0" smtClean="0"/>
                        <a:t> </a:t>
                      </a:r>
                      <a:r>
                        <a:rPr kumimoji="1" lang="ja-JP" altLang="es-ES" dirty="0" smtClean="0"/>
                        <a:t>西尾：</a:t>
                      </a:r>
                      <a:r>
                        <a:rPr kumimoji="1" lang="es-ES" altLang="ja-JP" dirty="0" smtClean="0"/>
                        <a:t>8,300 </a:t>
                      </a:r>
                      <a:r>
                        <a:rPr kumimoji="1" lang="ja-JP" altLang="es-ES" dirty="0" smtClean="0"/>
                        <a:t>千円</a:t>
                      </a:r>
                      <a:r>
                        <a:rPr kumimoji="1" lang="es-ES" altLang="ja-JP" dirty="0" smtClean="0"/>
                        <a:t>/Y</a:t>
                      </a:r>
                      <a:r>
                        <a:rPr kumimoji="1" lang="ja-JP" altLang="en-US" dirty="0" smtClean="0"/>
                        <a:t>（</a:t>
                      </a:r>
                      <a:r>
                        <a:rPr kumimoji="1" lang="en-US" altLang="ja-JP" dirty="0" smtClean="0"/>
                        <a:t>195t-CO2/Y</a:t>
                      </a:r>
                      <a:r>
                        <a:rPr kumimoji="1" lang="ja-JP" altLang="en-US" dirty="0" smtClean="0"/>
                        <a:t>）</a:t>
                      </a:r>
                      <a:endParaRPr kumimoji="1" lang="es-ES" altLang="ja-JP" dirty="0" smtClean="0"/>
                    </a:p>
                    <a:p>
                      <a:r>
                        <a:rPr kumimoji="1" lang="es-ES" altLang="ja-JP" dirty="0" smtClean="0"/>
                        <a:t> </a:t>
                      </a:r>
                      <a:r>
                        <a:rPr kumimoji="1" lang="ja-JP" altLang="es-ES" dirty="0" smtClean="0"/>
                        <a:t>善明：</a:t>
                      </a:r>
                      <a:r>
                        <a:rPr kumimoji="1" lang="es-ES" altLang="ja-JP" dirty="0" smtClean="0"/>
                        <a:t>2,000 </a:t>
                      </a:r>
                      <a:r>
                        <a:rPr kumimoji="1" lang="ja-JP" altLang="es-ES" dirty="0" smtClean="0"/>
                        <a:t>千円</a:t>
                      </a:r>
                      <a:r>
                        <a:rPr kumimoji="1" lang="es-ES" altLang="ja-JP" dirty="0" smtClean="0"/>
                        <a:t>/Y</a:t>
                      </a:r>
                      <a:r>
                        <a:rPr kumimoji="1" lang="ja-JP" altLang="es-ES" dirty="0" smtClean="0"/>
                        <a:t>（</a:t>
                      </a:r>
                      <a:r>
                        <a:rPr kumimoji="1" lang="ja-JP" altLang="en-US" dirty="0" smtClean="0"/>
                        <a:t>　</a:t>
                      </a:r>
                      <a:r>
                        <a:rPr kumimoji="1" lang="en-US" altLang="ja-JP" dirty="0" smtClean="0"/>
                        <a:t>48</a:t>
                      </a:r>
                      <a:r>
                        <a:rPr kumimoji="1" lang="es-ES" altLang="ja-JP" dirty="0" smtClean="0"/>
                        <a:t>t-CO2/Y</a:t>
                      </a:r>
                      <a:r>
                        <a:rPr kumimoji="1" lang="ja-JP" altLang="es-ES" dirty="0" smtClean="0"/>
                        <a:t>）</a:t>
                      </a:r>
                      <a:endParaRPr kumimoji="1" lang="es-ES" altLang="ja-JP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本社</a:t>
                      </a:r>
                    </a:p>
                    <a:p>
                      <a:r>
                        <a:rPr kumimoji="1" lang="ja-JP" altLang="en-US" dirty="0" smtClean="0"/>
                        <a:t>安城</a:t>
                      </a:r>
                    </a:p>
                    <a:p>
                      <a:r>
                        <a:rPr kumimoji="1" lang="ja-JP" altLang="en-US" dirty="0" smtClean="0"/>
                        <a:t>先端研</a:t>
                      </a:r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幸田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湖西（</a:t>
                      </a: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）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広瀬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阿久比</a:t>
                      </a:r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797631"/>
                  </a:ext>
                </a:extLst>
              </a:tr>
              <a:tr h="1217352">
                <a:tc rowSpan="2"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+mn-ea"/>
                          <a:ea typeface="+mn-ea"/>
                        </a:rPr>
                        <a:t>②気づきやすい画面とｼｽﾃﾑ</a:t>
                      </a:r>
                    </a:p>
                  </a:txBody>
                  <a:tcPr vert="eaVert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目標</a:t>
                      </a:r>
                      <a:r>
                        <a:rPr kumimoji="1" lang="en-US" altLang="ja-JP" dirty="0" smtClean="0"/>
                        <a:t>】</a:t>
                      </a:r>
                      <a:r>
                        <a:rPr kumimoji="1" lang="ja-JP" altLang="en-US" dirty="0" smtClean="0"/>
                        <a:t>変化点管理の確立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実践すること</a:t>
                      </a:r>
                      <a:r>
                        <a:rPr kumimoji="1" lang="en-US" altLang="ja-JP" dirty="0" smtClean="0"/>
                        <a:t>】</a:t>
                      </a:r>
                    </a:p>
                    <a:p>
                      <a:r>
                        <a:rPr kumimoji="1" lang="ja-JP" altLang="en-US" dirty="0" smtClean="0"/>
                        <a:t>・要因解析ツール</a:t>
                      </a:r>
                      <a:r>
                        <a:rPr kumimoji="1" lang="en-US" altLang="ja-JP" dirty="0" smtClean="0"/>
                        <a:t>【Bot】</a:t>
                      </a:r>
                      <a:r>
                        <a:rPr kumimoji="1" lang="ja-JP" altLang="en-US" dirty="0" smtClean="0"/>
                        <a:t>の進化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・レポートの充実</a:t>
                      </a:r>
                      <a:endParaRPr kumimoji="1" lang="en-US" altLang="ja-JP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142383"/>
                  </a:ext>
                </a:extLst>
              </a:tr>
              <a:tr h="14394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目標</a:t>
                      </a:r>
                      <a:r>
                        <a:rPr kumimoji="1" lang="en-US" altLang="ja-JP" dirty="0" smtClean="0"/>
                        <a:t>】</a:t>
                      </a:r>
                      <a:r>
                        <a:rPr kumimoji="1" lang="ja-JP" altLang="en-US" dirty="0" smtClean="0"/>
                        <a:t>画面改善の確立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標準化）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実践すること</a:t>
                      </a:r>
                      <a:r>
                        <a:rPr kumimoji="1" lang="en-US" altLang="ja-JP" dirty="0" smtClean="0"/>
                        <a:t>】</a:t>
                      </a:r>
                    </a:p>
                    <a:p>
                      <a:r>
                        <a:rPr kumimoji="1" lang="ja-JP" altLang="en-US" dirty="0" smtClean="0"/>
                        <a:t>・連携による聞き取り</a:t>
                      </a:r>
                      <a:r>
                        <a:rPr kumimoji="1" lang="en-US" altLang="ja-JP" dirty="0" smtClean="0"/>
                        <a:t>+</a:t>
                      </a:r>
                      <a:r>
                        <a:rPr kumimoji="1" lang="ja-JP" altLang="en-US" dirty="0" smtClean="0"/>
                        <a:t>熟練目線で深化</a:t>
                      </a:r>
                    </a:p>
                    <a:p>
                      <a:r>
                        <a:rPr kumimoji="1" lang="ja-JP" altLang="en-US" dirty="0" smtClean="0"/>
                        <a:t>・若者、女性目線で彩向上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695027"/>
                  </a:ext>
                </a:extLst>
              </a:tr>
            </a:tbl>
          </a:graphicData>
        </a:graphic>
      </p:graphicFrame>
      <p:sp>
        <p:nvSpPr>
          <p:cNvPr id="5" name="タイトル 1"/>
          <p:cNvSpPr txBox="1">
            <a:spLocks/>
          </p:cNvSpPr>
          <p:nvPr/>
        </p:nvSpPr>
        <p:spPr bwMode="auto">
          <a:xfrm>
            <a:off x="5868" y="0"/>
            <a:ext cx="6579045" cy="572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80000">
            <a:spAutoFit/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ja-JP" altLang="en-US" sz="32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供給</a:t>
            </a:r>
            <a:r>
              <a:rPr lang="ja-JP" altLang="en-US" sz="3200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ＥＭＳ </a:t>
            </a:r>
            <a:r>
              <a:rPr lang="en-US" altLang="ja-JP" sz="3200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</a:t>
            </a:r>
            <a:r>
              <a:rPr lang="ja-JP" altLang="en-US" sz="3200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年度目標と実践事項</a:t>
            </a:r>
            <a:endParaRPr lang="ja-JP" altLang="en-US" sz="32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6"/>
          <p:cNvSpPr txBox="1">
            <a:spLocks/>
          </p:cNvSpPr>
          <p:nvPr/>
        </p:nvSpPr>
        <p:spPr>
          <a:xfrm>
            <a:off x="6484302" y="5222549"/>
            <a:ext cx="2364962" cy="7471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 anchorCtr="0">
            <a:noAutofit/>
          </a:bodyPr>
          <a:lstStyle>
            <a:lvl1pPr eaLnBrk="1" hangingPunct="1">
              <a:defRPr kumimoji="1" sz="2500" b="1" baseline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kern="0" dirty="0" smtClean="0"/>
              <a:t>標準化</a:t>
            </a:r>
            <a:endParaRPr lang="ja-JP" altLang="en-US" sz="2400" kern="0" dirty="0"/>
          </a:p>
        </p:txBody>
      </p:sp>
      <p:sp>
        <p:nvSpPr>
          <p:cNvPr id="9" name="角丸四角形 8"/>
          <p:cNvSpPr/>
          <p:nvPr/>
        </p:nvSpPr>
        <p:spPr>
          <a:xfrm>
            <a:off x="208503" y="6187525"/>
            <a:ext cx="8685659" cy="6312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>
                <a:solidFill>
                  <a:schemeClr val="tx1"/>
                </a:solidFill>
              </a:rPr>
              <a:t>最大工場のやり切り　</a:t>
            </a:r>
            <a:r>
              <a:rPr kumimoji="1" lang="en-US" altLang="ja-JP" sz="2800" b="1" dirty="0" smtClean="0">
                <a:solidFill>
                  <a:schemeClr val="tx1"/>
                </a:solidFill>
              </a:rPr>
              <a:t>+</a:t>
            </a:r>
            <a:r>
              <a:rPr kumimoji="1" lang="ja-JP" altLang="en-US" sz="2800" b="1" dirty="0" smtClean="0">
                <a:solidFill>
                  <a:schemeClr val="tx1"/>
                </a:solidFill>
              </a:rPr>
              <a:t>　</a:t>
            </a:r>
            <a:r>
              <a:rPr kumimoji="1" lang="en-US" altLang="ja-JP" sz="2800" b="1" dirty="0" smtClean="0">
                <a:solidFill>
                  <a:schemeClr val="tx1"/>
                </a:solidFill>
              </a:rPr>
              <a:t>EMS</a:t>
            </a:r>
            <a:r>
              <a:rPr kumimoji="1" lang="ja-JP" altLang="en-US" sz="2800" b="1" dirty="0" smtClean="0">
                <a:solidFill>
                  <a:schemeClr val="tx1"/>
                </a:solidFill>
              </a:rPr>
              <a:t>の進化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767943" y="1110343"/>
            <a:ext cx="1567543" cy="87521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最大工場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成果摘み取り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958205"/>
              </p:ext>
            </p:extLst>
          </p:nvPr>
        </p:nvGraphicFramePr>
        <p:xfrm>
          <a:off x="753289" y="2047601"/>
          <a:ext cx="56213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385">
                  <a:extLst>
                    <a:ext uri="{9D8B030D-6E8A-4147-A177-3AD203B41FA5}">
                      <a16:colId xmlns:a16="http://schemas.microsoft.com/office/drawing/2014/main" val="3510077632"/>
                    </a:ext>
                  </a:extLst>
                </a:gridCol>
                <a:gridCol w="591250">
                  <a:extLst>
                    <a:ext uri="{9D8B030D-6E8A-4147-A177-3AD203B41FA5}">
                      <a16:colId xmlns:a16="http://schemas.microsoft.com/office/drawing/2014/main" val="1779753599"/>
                    </a:ext>
                  </a:extLst>
                </a:gridCol>
                <a:gridCol w="591250">
                  <a:extLst>
                    <a:ext uri="{9D8B030D-6E8A-4147-A177-3AD203B41FA5}">
                      <a16:colId xmlns:a16="http://schemas.microsoft.com/office/drawing/2014/main" val="400233945"/>
                    </a:ext>
                  </a:extLst>
                </a:gridCol>
                <a:gridCol w="591250">
                  <a:extLst>
                    <a:ext uri="{9D8B030D-6E8A-4147-A177-3AD203B41FA5}">
                      <a16:colId xmlns:a16="http://schemas.microsoft.com/office/drawing/2014/main" val="254583246"/>
                    </a:ext>
                  </a:extLst>
                </a:gridCol>
                <a:gridCol w="591250">
                  <a:extLst>
                    <a:ext uri="{9D8B030D-6E8A-4147-A177-3AD203B41FA5}">
                      <a16:colId xmlns:a16="http://schemas.microsoft.com/office/drawing/2014/main" val="3723089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実践すること</a:t>
                      </a:r>
                      <a:r>
                        <a:rPr kumimoji="1" lang="en-US" altLang="ja-JP" dirty="0" smtClean="0"/>
                        <a:t>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</a:t>
                      </a:r>
                      <a:r>
                        <a:rPr kumimoji="1" lang="ja-JP" altLang="en-US" sz="1400" dirty="0" smtClean="0"/>
                        <a:t>Ｑ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2</a:t>
                      </a:r>
                      <a:r>
                        <a:rPr kumimoji="1" lang="ja-JP" altLang="en-US" sz="1400" dirty="0" smtClean="0"/>
                        <a:t>Ｑ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3</a:t>
                      </a:r>
                      <a:r>
                        <a:rPr kumimoji="1" lang="ja-JP" altLang="en-US" sz="1400" dirty="0" smtClean="0"/>
                        <a:t>Ｑ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4</a:t>
                      </a:r>
                      <a:r>
                        <a:rPr kumimoji="1" lang="ja-JP" altLang="en-US" sz="1400" dirty="0" smtClean="0"/>
                        <a:t>Ｑ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79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空圧機</a:t>
                      </a:r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補機</a:t>
                      </a:r>
                      <a:r>
                        <a:rPr kumimoji="1" lang="en-US" altLang="ja-JP" sz="1200" dirty="0" smtClean="0"/>
                        <a:t>)</a:t>
                      </a:r>
                      <a:r>
                        <a:rPr kumimoji="1" lang="ja-JP" altLang="en-US" dirty="0" smtClean="0"/>
                        <a:t>・冷凍機の個別効率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722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直課ﾃﾞｰﾀ分析から常用化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58209"/>
                  </a:ext>
                </a:extLst>
              </a:tr>
            </a:tbl>
          </a:graphicData>
        </a:graphic>
      </p:graphicFrame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848301"/>
              </p:ext>
            </p:extLst>
          </p:nvPr>
        </p:nvGraphicFramePr>
        <p:xfrm>
          <a:off x="753289" y="3514271"/>
          <a:ext cx="56213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385">
                  <a:extLst>
                    <a:ext uri="{9D8B030D-6E8A-4147-A177-3AD203B41FA5}">
                      <a16:colId xmlns:a16="http://schemas.microsoft.com/office/drawing/2014/main" val="3510077632"/>
                    </a:ext>
                  </a:extLst>
                </a:gridCol>
                <a:gridCol w="591250">
                  <a:extLst>
                    <a:ext uri="{9D8B030D-6E8A-4147-A177-3AD203B41FA5}">
                      <a16:colId xmlns:a16="http://schemas.microsoft.com/office/drawing/2014/main" val="1779753599"/>
                    </a:ext>
                  </a:extLst>
                </a:gridCol>
                <a:gridCol w="591250">
                  <a:extLst>
                    <a:ext uri="{9D8B030D-6E8A-4147-A177-3AD203B41FA5}">
                      <a16:colId xmlns:a16="http://schemas.microsoft.com/office/drawing/2014/main" val="400233945"/>
                    </a:ext>
                  </a:extLst>
                </a:gridCol>
                <a:gridCol w="591250">
                  <a:extLst>
                    <a:ext uri="{9D8B030D-6E8A-4147-A177-3AD203B41FA5}">
                      <a16:colId xmlns:a16="http://schemas.microsoft.com/office/drawing/2014/main" val="254583246"/>
                    </a:ext>
                  </a:extLst>
                </a:gridCol>
                <a:gridCol w="591250">
                  <a:extLst>
                    <a:ext uri="{9D8B030D-6E8A-4147-A177-3AD203B41FA5}">
                      <a16:colId xmlns:a16="http://schemas.microsoft.com/office/drawing/2014/main" val="3723089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実践すること</a:t>
                      </a:r>
                      <a:r>
                        <a:rPr kumimoji="1" lang="en-US" altLang="ja-JP" dirty="0" smtClean="0"/>
                        <a:t>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</a:t>
                      </a:r>
                      <a:r>
                        <a:rPr kumimoji="1" lang="ja-JP" altLang="en-US" sz="1400" dirty="0" smtClean="0"/>
                        <a:t>Ｑ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2</a:t>
                      </a:r>
                      <a:r>
                        <a:rPr kumimoji="1" lang="ja-JP" altLang="en-US" sz="1400" dirty="0" smtClean="0"/>
                        <a:t>Ｑ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3</a:t>
                      </a:r>
                      <a:r>
                        <a:rPr kumimoji="1" lang="ja-JP" altLang="en-US" sz="1400" dirty="0" smtClean="0"/>
                        <a:t>Ｑ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4</a:t>
                      </a:r>
                      <a:r>
                        <a:rPr kumimoji="1" lang="ja-JP" altLang="en-US" sz="1400" dirty="0" smtClean="0"/>
                        <a:t>Ｑ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79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変化点ツール</a:t>
                      </a:r>
                      <a:r>
                        <a:rPr kumimoji="1" lang="en-US" altLang="ja-JP" dirty="0" smtClean="0"/>
                        <a:t>【Bot】</a:t>
                      </a:r>
                      <a:r>
                        <a:rPr kumimoji="1" lang="ja-JP" altLang="en-US" dirty="0" smtClean="0"/>
                        <a:t>の進化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722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レポートの充実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58209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667569"/>
              </p:ext>
            </p:extLst>
          </p:nvPr>
        </p:nvGraphicFramePr>
        <p:xfrm>
          <a:off x="766353" y="4980941"/>
          <a:ext cx="56213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385">
                  <a:extLst>
                    <a:ext uri="{9D8B030D-6E8A-4147-A177-3AD203B41FA5}">
                      <a16:colId xmlns:a16="http://schemas.microsoft.com/office/drawing/2014/main" val="3510077632"/>
                    </a:ext>
                  </a:extLst>
                </a:gridCol>
                <a:gridCol w="591250">
                  <a:extLst>
                    <a:ext uri="{9D8B030D-6E8A-4147-A177-3AD203B41FA5}">
                      <a16:colId xmlns:a16="http://schemas.microsoft.com/office/drawing/2014/main" val="1779753599"/>
                    </a:ext>
                  </a:extLst>
                </a:gridCol>
                <a:gridCol w="591250">
                  <a:extLst>
                    <a:ext uri="{9D8B030D-6E8A-4147-A177-3AD203B41FA5}">
                      <a16:colId xmlns:a16="http://schemas.microsoft.com/office/drawing/2014/main" val="400233945"/>
                    </a:ext>
                  </a:extLst>
                </a:gridCol>
                <a:gridCol w="591250">
                  <a:extLst>
                    <a:ext uri="{9D8B030D-6E8A-4147-A177-3AD203B41FA5}">
                      <a16:colId xmlns:a16="http://schemas.microsoft.com/office/drawing/2014/main" val="254583246"/>
                    </a:ext>
                  </a:extLst>
                </a:gridCol>
                <a:gridCol w="591250">
                  <a:extLst>
                    <a:ext uri="{9D8B030D-6E8A-4147-A177-3AD203B41FA5}">
                      <a16:colId xmlns:a16="http://schemas.microsoft.com/office/drawing/2014/main" val="3723089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実践すること</a:t>
                      </a:r>
                      <a:r>
                        <a:rPr kumimoji="1" lang="en-US" altLang="ja-JP" dirty="0" smtClean="0"/>
                        <a:t>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</a:t>
                      </a:r>
                      <a:r>
                        <a:rPr kumimoji="1" lang="ja-JP" altLang="en-US" sz="1400" dirty="0" smtClean="0"/>
                        <a:t>Ｑ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2</a:t>
                      </a:r>
                      <a:r>
                        <a:rPr kumimoji="1" lang="ja-JP" altLang="en-US" sz="1400" dirty="0" smtClean="0"/>
                        <a:t>Ｑ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3</a:t>
                      </a:r>
                      <a:r>
                        <a:rPr kumimoji="1" lang="ja-JP" altLang="en-US" sz="1400" dirty="0" smtClean="0"/>
                        <a:t>Ｑ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4</a:t>
                      </a:r>
                      <a:r>
                        <a:rPr kumimoji="1" lang="ja-JP" altLang="en-US" sz="1400" dirty="0" smtClean="0"/>
                        <a:t>Ｑ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79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連携の反映</a:t>
                      </a:r>
                      <a:r>
                        <a:rPr kumimoji="1" lang="en-US" altLang="ja-JP" dirty="0" smtClean="0"/>
                        <a:t>+</a:t>
                      </a:r>
                      <a:r>
                        <a:rPr kumimoji="1" lang="ja-JP" altLang="en-US" dirty="0" smtClean="0"/>
                        <a:t>熟練目線で深化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722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若者、女性目線で彩向上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58209"/>
                  </a:ext>
                </a:extLst>
              </a:tr>
            </a:tbl>
          </a:graphicData>
        </a:graphic>
      </p:graphicFrame>
      <p:cxnSp>
        <p:nvCxnSpPr>
          <p:cNvPr id="30" name="直線矢印コネクタ 29"/>
          <p:cNvCxnSpPr/>
          <p:nvPr/>
        </p:nvCxnSpPr>
        <p:spPr>
          <a:xfrm>
            <a:off x="3997235" y="5577841"/>
            <a:ext cx="5747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4585063" y="5969727"/>
            <a:ext cx="5747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5225143" y="5577841"/>
            <a:ext cx="5747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5799909" y="5969727"/>
            <a:ext cx="5747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4585063" y="5577841"/>
            <a:ext cx="5747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5812972" y="5577841"/>
            <a:ext cx="5747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4042955" y="5350381"/>
            <a:ext cx="2174966" cy="263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見つけ隊連携</a:t>
            </a:r>
            <a:r>
              <a:rPr kumimoji="1" lang="en-US" altLang="ja-JP" sz="1050" dirty="0" smtClean="0"/>
              <a:t>+</a:t>
            </a:r>
            <a:r>
              <a:rPr kumimoji="1" lang="ja-JP" altLang="en-US" sz="1050" dirty="0" smtClean="0"/>
              <a:t>検証</a:t>
            </a:r>
            <a:r>
              <a:rPr kumimoji="1" lang="en-US" altLang="ja-JP" sz="1050" dirty="0" smtClean="0"/>
              <a:t>+</a:t>
            </a:r>
            <a:r>
              <a:rPr kumimoji="1" lang="ja-JP" altLang="en-US" sz="1050" dirty="0" smtClean="0"/>
              <a:t>評価</a:t>
            </a:r>
            <a:r>
              <a:rPr kumimoji="1" lang="en-US" altLang="ja-JP" sz="1050" dirty="0" smtClean="0"/>
              <a:t>+</a:t>
            </a:r>
            <a:r>
              <a:rPr kumimoji="1" lang="ja-JP" altLang="en-US" sz="1050" dirty="0" smtClean="0"/>
              <a:t>改善</a:t>
            </a:r>
            <a:endParaRPr kumimoji="1" lang="ja-JP" altLang="en-US" sz="105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448141" y="5694592"/>
            <a:ext cx="9522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　制作・評価</a:t>
            </a:r>
            <a:endParaRPr kumimoji="1" lang="ja-JP" altLang="en-US" sz="105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551714" y="5694592"/>
            <a:ext cx="9522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　制作・評価</a:t>
            </a:r>
            <a:endParaRPr kumimoji="1" lang="ja-JP" altLang="en-US" sz="1050" dirty="0"/>
          </a:p>
        </p:txBody>
      </p:sp>
      <p:sp>
        <p:nvSpPr>
          <p:cNvPr id="102" name="タイトル 6"/>
          <p:cNvSpPr txBox="1">
            <a:spLocks/>
          </p:cNvSpPr>
          <p:nvPr/>
        </p:nvSpPr>
        <p:spPr>
          <a:xfrm>
            <a:off x="6484302" y="3797405"/>
            <a:ext cx="2364962" cy="74717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 anchorCtr="0">
            <a:noAutofit/>
          </a:bodyPr>
          <a:lstStyle>
            <a:lvl1pPr eaLnBrk="1" hangingPunct="1">
              <a:defRPr kumimoji="1" sz="2500" b="1" baseline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600" b="0" kern="0" dirty="0" smtClean="0"/>
              <a:t>開発</a:t>
            </a:r>
            <a:endParaRPr lang="en-US" altLang="ja-JP" sz="1600" b="0" kern="0" dirty="0" smtClean="0"/>
          </a:p>
          <a:p>
            <a:pPr algn="ctr"/>
            <a:r>
              <a:rPr lang="ja-JP" altLang="en-US" sz="1200" b="0" kern="0" dirty="0" smtClean="0"/>
              <a:t>要件→設計→制作→評価</a:t>
            </a:r>
            <a:r>
              <a:rPr lang="en-US" altLang="ja-JP" sz="1200" b="0" kern="0" dirty="0" smtClean="0"/>
              <a:t>/</a:t>
            </a:r>
            <a:r>
              <a:rPr lang="ja-JP" altLang="en-US" sz="1200" b="0" kern="0" dirty="0" smtClean="0"/>
              <a:t>検証</a:t>
            </a:r>
            <a:endParaRPr lang="ja-JP" altLang="en-US" sz="1200" b="0" kern="0" dirty="0"/>
          </a:p>
        </p:txBody>
      </p:sp>
      <p:cxnSp>
        <p:nvCxnSpPr>
          <p:cNvPr id="113" name="直線矢印コネクタ 112"/>
          <p:cNvCxnSpPr/>
          <p:nvPr/>
        </p:nvCxnSpPr>
        <p:spPr>
          <a:xfrm>
            <a:off x="4062549" y="2690949"/>
            <a:ext cx="8098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5381898" y="3043647"/>
            <a:ext cx="9535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/>
          <p:nvPr/>
        </p:nvCxnSpPr>
        <p:spPr>
          <a:xfrm>
            <a:off x="4767943" y="2690949"/>
            <a:ext cx="122790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/>
          <p:nvPr/>
        </p:nvCxnSpPr>
        <p:spPr>
          <a:xfrm>
            <a:off x="4572001" y="3043650"/>
            <a:ext cx="8098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/>
          <p:cNvSpPr txBox="1"/>
          <p:nvPr/>
        </p:nvSpPr>
        <p:spPr>
          <a:xfrm>
            <a:off x="4245428" y="2468880"/>
            <a:ext cx="1972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設備把握　　項目検討・調整</a:t>
            </a:r>
            <a:endParaRPr kumimoji="1" lang="ja-JP" altLang="en-US" sz="1050" dirty="0"/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4650378" y="2834947"/>
            <a:ext cx="15675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詳細設計　　制作・評価</a:t>
            </a:r>
            <a:endParaRPr kumimoji="1" lang="ja-JP" altLang="en-US" sz="1050" dirty="0"/>
          </a:p>
        </p:txBody>
      </p:sp>
      <p:cxnSp>
        <p:nvCxnSpPr>
          <p:cNvPr id="119" name="直線矢印コネクタ 118"/>
          <p:cNvCxnSpPr/>
          <p:nvPr/>
        </p:nvCxnSpPr>
        <p:spPr>
          <a:xfrm>
            <a:off x="5225143" y="4493624"/>
            <a:ext cx="11103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/>
          <p:cNvCxnSpPr/>
          <p:nvPr/>
        </p:nvCxnSpPr>
        <p:spPr>
          <a:xfrm>
            <a:off x="3997235" y="4127864"/>
            <a:ext cx="5878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3944983" y="3884256"/>
            <a:ext cx="1835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ｼｽﾃﾑ検討　　検証・評価・改善</a:t>
            </a:r>
            <a:endParaRPr kumimoji="1" lang="ja-JP" altLang="en-US" sz="1050" dirty="0"/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5146767" y="4238406"/>
            <a:ext cx="12279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ｼｽﾃﾑ検討　　改善</a:t>
            </a:r>
            <a:endParaRPr kumimoji="1" lang="ja-JP" altLang="en-US" sz="1050" dirty="0"/>
          </a:p>
        </p:txBody>
      </p:sp>
      <p:cxnSp>
        <p:nvCxnSpPr>
          <p:cNvPr id="123" name="直線矢印コネクタ 122"/>
          <p:cNvCxnSpPr/>
          <p:nvPr/>
        </p:nvCxnSpPr>
        <p:spPr>
          <a:xfrm>
            <a:off x="4585063" y="4121656"/>
            <a:ext cx="11952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7650816" y="2024100"/>
            <a:ext cx="1243346" cy="4298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23</a:t>
            </a:r>
            <a:r>
              <a:rPr lang="ja-JP" altLang="en-US" dirty="0"/>
              <a:t>年度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6400800" y="2028305"/>
            <a:ext cx="1233617" cy="113181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反映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と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加速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grpSp>
        <p:nvGrpSpPr>
          <p:cNvPr id="49" name="グループ化 76"/>
          <p:cNvGrpSpPr>
            <a:grpSpLocks/>
          </p:cNvGrpSpPr>
          <p:nvPr/>
        </p:nvGrpSpPr>
        <p:grpSpPr bwMode="auto">
          <a:xfrm>
            <a:off x="7202462" y="4500483"/>
            <a:ext cx="961823" cy="821233"/>
            <a:chOff x="5960651" y="4780350"/>
            <a:chExt cx="721561" cy="625295"/>
          </a:xfrm>
        </p:grpSpPr>
        <p:pic>
          <p:nvPicPr>
            <p:cNvPr id="50" name="Picture 59" descr="http://yajidesign.com/i/0106/0106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119" y="4780350"/>
              <a:ext cx="632851" cy="625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テキスト ボックス 50">
              <a:extLst/>
            </p:cNvPr>
            <p:cNvSpPr txBox="1"/>
            <p:nvPr/>
          </p:nvSpPr>
          <p:spPr bwMode="auto">
            <a:xfrm>
              <a:off x="5960651" y="4991278"/>
              <a:ext cx="721561" cy="21930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lnSpc>
                  <a:spcPts val="1400"/>
                </a:lnSpc>
                <a:defRPr/>
              </a:pPr>
              <a:r>
                <a:rPr kumimoji="0" lang="ja-JP" altLang="en-US" sz="2400" b="1" kern="0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リンク</a:t>
              </a:r>
              <a:endParaRPr kumimoji="0" lang="en-US" altLang="ja-JP" sz="24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089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554CA-2BEA-3E4B-997B-FC51848F792A}" type="slidenum">
              <a:rPr lang="ja-JP" altLang="en-US" smtClean="0"/>
              <a:pPr/>
              <a:t>5</a:t>
            </a:fld>
            <a:r>
              <a:rPr lang="en-US" altLang="ja-JP" smtClean="0">
                <a:ea typeface="Verdana" panose="020B0604030504040204" pitchFamily="34" charset="0"/>
              </a:rPr>
              <a:t> 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77772" y="3207435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以下、昨年度資料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661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"/>
          <p:cNvGraphicFramePr>
            <a:graphicFrameLocks noGrp="1"/>
          </p:cNvGraphicFramePr>
          <p:nvPr>
            <p:extLst/>
          </p:nvPr>
        </p:nvGraphicFramePr>
        <p:xfrm>
          <a:off x="179388" y="608832"/>
          <a:ext cx="8797465" cy="5592195"/>
        </p:xfrm>
        <a:graphic>
          <a:graphicData uri="http://schemas.openxmlformats.org/drawingml/2006/table">
            <a:tbl>
              <a:tblPr/>
              <a:tblGrid>
                <a:gridCol w="1600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5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8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58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58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58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5331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製作所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内容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年度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19</a:t>
                      </a: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年度</a:t>
                      </a: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年度</a:t>
                      </a: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年度</a:t>
                      </a: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年度</a:t>
                      </a: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3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itchFamily="50" charset="-128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1Q</a:t>
                      </a:r>
                      <a:endParaRPr kumimoji="1" lang="ja-JP" altLang="ja-JP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itchFamily="50" charset="-128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2Q</a:t>
                      </a:r>
                      <a:endParaRPr kumimoji="1" lang="ja-JP" altLang="ja-JP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itchFamily="50" charset="-128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3Q</a:t>
                      </a:r>
                      <a:endParaRPr kumimoji="1" lang="ja-JP" altLang="ja-JP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itchFamily="50" charset="-128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4Q</a:t>
                      </a:r>
                      <a:endParaRPr kumimoji="1" lang="ja-JP" altLang="ja-JP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itchFamily="50" charset="-128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itchFamily="50" charset="-128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itchFamily="50" charset="-128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itchFamily="50" charset="-128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3">
                <a:tc row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常に考える</a:t>
                      </a:r>
                      <a:endParaRPr kumimoji="1" lang="en-US" altLang="ja-JP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創出</a:t>
                      </a:r>
                      <a:endParaRPr kumimoji="1" lang="en-US" altLang="ja-JP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7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アイテム検証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アイテム抽出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56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運用検証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56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大安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導入・運用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56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高棚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仕様まとめ・提案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56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導入・運用・検証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21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西尾</a:t>
                      </a:r>
                      <a:endParaRPr kumimoji="1" lang="en-US" altLang="ja-JP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仕様まとめ・提案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353">
                <a:tc vMerge="1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導入・運用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2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善明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仕様まとめ・提案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62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導入・運用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62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本社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仕様まとめ・提案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623">
                <a:tc vMerge="1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導入・運用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262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阿久比・先端研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仕様まとめ・提案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262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導入・運用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811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幸田・安城</a:t>
                      </a:r>
                      <a:endParaRPr kumimoji="1" lang="en-US" altLang="ja-JP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豊橋・湖西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仕様まとめ・提案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513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8" marB="4572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導入・運用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marT="45726" marB="4572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5" name="Text Box 302"/>
          <p:cNvSpPr txBox="1">
            <a:spLocks noChangeArrowheads="1"/>
          </p:cNvSpPr>
          <p:nvPr/>
        </p:nvSpPr>
        <p:spPr bwMode="auto">
          <a:xfrm>
            <a:off x="6081191" y="332297"/>
            <a:ext cx="596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400" dirty="0"/>
              <a:t>計画</a:t>
            </a:r>
          </a:p>
        </p:txBody>
      </p:sp>
      <p:sp>
        <p:nvSpPr>
          <p:cNvPr id="6" name="Text Box 303"/>
          <p:cNvSpPr txBox="1">
            <a:spLocks noChangeArrowheads="1"/>
          </p:cNvSpPr>
          <p:nvPr/>
        </p:nvSpPr>
        <p:spPr bwMode="auto">
          <a:xfrm>
            <a:off x="7016229" y="325947"/>
            <a:ext cx="576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400" dirty="0"/>
              <a:t>実績</a:t>
            </a:r>
          </a:p>
        </p:txBody>
      </p:sp>
      <p:sp>
        <p:nvSpPr>
          <p:cNvPr id="7" name="Line 304"/>
          <p:cNvSpPr>
            <a:spLocks noChangeShapeType="1"/>
          </p:cNvSpPr>
          <p:nvPr/>
        </p:nvSpPr>
        <p:spPr bwMode="auto">
          <a:xfrm flipH="1">
            <a:off x="5720829" y="503747"/>
            <a:ext cx="3587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" name="Line 305"/>
          <p:cNvSpPr>
            <a:spLocks noChangeShapeType="1"/>
          </p:cNvSpPr>
          <p:nvPr/>
        </p:nvSpPr>
        <p:spPr bwMode="auto">
          <a:xfrm flipH="1">
            <a:off x="6728891" y="502159"/>
            <a:ext cx="3063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" name="Line 305"/>
          <p:cNvSpPr>
            <a:spLocks noChangeShapeType="1"/>
          </p:cNvSpPr>
          <p:nvPr/>
        </p:nvSpPr>
        <p:spPr bwMode="auto">
          <a:xfrm flipH="1">
            <a:off x="3854242" y="2440628"/>
            <a:ext cx="7177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" name="Line 304"/>
          <p:cNvSpPr>
            <a:spLocks noChangeShapeType="1"/>
          </p:cNvSpPr>
          <p:nvPr/>
        </p:nvSpPr>
        <p:spPr bwMode="auto">
          <a:xfrm flipH="1">
            <a:off x="3854244" y="2294731"/>
            <a:ext cx="59406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" name="Line 304"/>
          <p:cNvSpPr>
            <a:spLocks noChangeShapeType="1"/>
          </p:cNvSpPr>
          <p:nvPr/>
        </p:nvSpPr>
        <p:spPr bwMode="auto">
          <a:xfrm flipH="1">
            <a:off x="4007394" y="2667438"/>
            <a:ext cx="2582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" name="Line 305"/>
          <p:cNvSpPr>
            <a:spLocks noChangeShapeType="1"/>
          </p:cNvSpPr>
          <p:nvPr/>
        </p:nvSpPr>
        <p:spPr bwMode="auto">
          <a:xfrm flipH="1">
            <a:off x="3998081" y="2755673"/>
            <a:ext cx="45022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304"/>
          <p:cNvSpPr>
            <a:spLocks noChangeShapeType="1"/>
          </p:cNvSpPr>
          <p:nvPr/>
        </p:nvSpPr>
        <p:spPr bwMode="auto">
          <a:xfrm flipH="1">
            <a:off x="5191838" y="2941734"/>
            <a:ext cx="1866185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304"/>
          <p:cNvSpPr>
            <a:spLocks noChangeShapeType="1"/>
          </p:cNvSpPr>
          <p:nvPr/>
        </p:nvSpPr>
        <p:spPr bwMode="auto">
          <a:xfrm flipH="1">
            <a:off x="5796235" y="3277036"/>
            <a:ext cx="62637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304"/>
          <p:cNvSpPr>
            <a:spLocks noChangeShapeType="1"/>
          </p:cNvSpPr>
          <p:nvPr/>
        </p:nvSpPr>
        <p:spPr bwMode="auto">
          <a:xfrm flipH="1">
            <a:off x="5821133" y="3936105"/>
            <a:ext cx="59195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304"/>
          <p:cNvSpPr>
            <a:spLocks noChangeShapeType="1"/>
          </p:cNvSpPr>
          <p:nvPr/>
        </p:nvSpPr>
        <p:spPr bwMode="auto">
          <a:xfrm flipH="1">
            <a:off x="7051624" y="4535566"/>
            <a:ext cx="64882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Line 304"/>
          <p:cNvSpPr>
            <a:spLocks noChangeShapeType="1"/>
          </p:cNvSpPr>
          <p:nvPr/>
        </p:nvSpPr>
        <p:spPr bwMode="auto">
          <a:xfrm flipH="1">
            <a:off x="7073395" y="5151340"/>
            <a:ext cx="62453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" name="Line 304"/>
          <p:cNvSpPr>
            <a:spLocks noChangeShapeType="1"/>
          </p:cNvSpPr>
          <p:nvPr/>
        </p:nvSpPr>
        <p:spPr bwMode="auto">
          <a:xfrm flipH="1">
            <a:off x="3839473" y="1369577"/>
            <a:ext cx="73252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" name="Line 305"/>
          <p:cNvSpPr>
            <a:spLocks noChangeShapeType="1"/>
          </p:cNvSpPr>
          <p:nvPr/>
        </p:nvSpPr>
        <p:spPr bwMode="auto">
          <a:xfrm flipH="1">
            <a:off x="3839473" y="1495810"/>
            <a:ext cx="7177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1" name="Line 304"/>
          <p:cNvSpPr>
            <a:spLocks noChangeShapeType="1"/>
          </p:cNvSpPr>
          <p:nvPr/>
        </p:nvSpPr>
        <p:spPr bwMode="auto">
          <a:xfrm flipH="1">
            <a:off x="4577444" y="1654713"/>
            <a:ext cx="248058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2" name="Line 304"/>
          <p:cNvSpPr>
            <a:spLocks noChangeShapeType="1"/>
          </p:cNvSpPr>
          <p:nvPr/>
        </p:nvSpPr>
        <p:spPr bwMode="auto">
          <a:xfrm flipH="1">
            <a:off x="5796235" y="2008674"/>
            <a:ext cx="125538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4" name="Line 304"/>
          <p:cNvSpPr>
            <a:spLocks noChangeShapeType="1"/>
          </p:cNvSpPr>
          <p:nvPr/>
        </p:nvSpPr>
        <p:spPr bwMode="auto">
          <a:xfrm flipH="1">
            <a:off x="7073394" y="2008674"/>
            <a:ext cx="6404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04"/>
          <p:cNvSpPr>
            <a:spLocks noChangeShapeType="1"/>
          </p:cNvSpPr>
          <p:nvPr/>
        </p:nvSpPr>
        <p:spPr bwMode="auto">
          <a:xfrm flipH="1">
            <a:off x="7708427" y="2008674"/>
            <a:ext cx="63527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" name="Line 304"/>
          <p:cNvSpPr>
            <a:spLocks noChangeShapeType="1"/>
          </p:cNvSpPr>
          <p:nvPr/>
        </p:nvSpPr>
        <p:spPr bwMode="auto">
          <a:xfrm flipH="1">
            <a:off x="8343698" y="2008674"/>
            <a:ext cx="63605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8149063" y="6403974"/>
            <a:ext cx="759677" cy="325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Line 304"/>
          <p:cNvSpPr>
            <a:spLocks noChangeShapeType="1"/>
          </p:cNvSpPr>
          <p:nvPr/>
        </p:nvSpPr>
        <p:spPr bwMode="auto">
          <a:xfrm flipH="1">
            <a:off x="7692520" y="5744320"/>
            <a:ext cx="62453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6" name="Text Box 302"/>
          <p:cNvSpPr txBox="1">
            <a:spLocks noChangeArrowheads="1"/>
          </p:cNvSpPr>
          <p:nvPr/>
        </p:nvSpPr>
        <p:spPr bwMode="auto">
          <a:xfrm>
            <a:off x="7592491" y="283907"/>
            <a:ext cx="106093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ja-JP" altLang="en-US" sz="1050" b="1" dirty="0" smtClean="0">
                <a:solidFill>
                  <a:srgbClr val="FF0000"/>
                </a:solidFill>
              </a:rPr>
              <a:t>●</a:t>
            </a:r>
            <a:r>
              <a:rPr lang="ja-JP" altLang="en-US" sz="1400" b="1" dirty="0" smtClean="0"/>
              <a:t>予算申請</a:t>
            </a:r>
            <a:endParaRPr lang="ja-JP" altLang="en-US" sz="1400" b="1" dirty="0"/>
          </a:p>
        </p:txBody>
      </p:sp>
      <p:sp>
        <p:nvSpPr>
          <p:cNvPr id="47" name="Text Box 302"/>
          <p:cNvSpPr txBox="1">
            <a:spLocks noChangeArrowheads="1"/>
          </p:cNvSpPr>
          <p:nvPr/>
        </p:nvSpPr>
        <p:spPr bwMode="auto">
          <a:xfrm>
            <a:off x="6414898" y="3523806"/>
            <a:ext cx="326361" cy="253916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ja-JP" altLang="en-US" sz="1050" b="1" dirty="0" smtClean="0">
                <a:solidFill>
                  <a:srgbClr val="FF0000"/>
                </a:solidFill>
              </a:rPr>
              <a:t>●</a:t>
            </a:r>
            <a:endParaRPr lang="ja-JP" altLang="en-US" sz="1400" b="1" dirty="0"/>
          </a:p>
        </p:txBody>
      </p:sp>
      <p:sp>
        <p:nvSpPr>
          <p:cNvPr id="48" name="Text Box 302"/>
          <p:cNvSpPr txBox="1">
            <a:spLocks noChangeArrowheads="1"/>
          </p:cNvSpPr>
          <p:nvPr/>
        </p:nvSpPr>
        <p:spPr bwMode="auto">
          <a:xfrm>
            <a:off x="8070079" y="5922254"/>
            <a:ext cx="326361" cy="253916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ja-JP" altLang="en-US" sz="1050" b="1" dirty="0" smtClean="0">
                <a:solidFill>
                  <a:srgbClr val="FF0000"/>
                </a:solidFill>
              </a:rPr>
              <a:t>●</a:t>
            </a:r>
            <a:endParaRPr lang="ja-JP" altLang="en-US" sz="1400" b="1" dirty="0"/>
          </a:p>
        </p:txBody>
      </p:sp>
      <p:sp>
        <p:nvSpPr>
          <p:cNvPr id="49" name="Text Box 302"/>
          <p:cNvSpPr txBox="1">
            <a:spLocks noChangeArrowheads="1"/>
          </p:cNvSpPr>
          <p:nvPr/>
        </p:nvSpPr>
        <p:spPr bwMode="auto">
          <a:xfrm>
            <a:off x="6422614" y="4137067"/>
            <a:ext cx="326361" cy="253916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ja-JP" altLang="en-US" sz="1050" b="1" dirty="0" smtClean="0">
                <a:solidFill>
                  <a:srgbClr val="FF0000"/>
                </a:solidFill>
              </a:rPr>
              <a:t>●</a:t>
            </a:r>
            <a:endParaRPr lang="ja-JP" altLang="en-US" sz="1400" b="1" dirty="0"/>
          </a:p>
        </p:txBody>
      </p:sp>
      <p:sp>
        <p:nvSpPr>
          <p:cNvPr id="50" name="Text Box 302"/>
          <p:cNvSpPr txBox="1">
            <a:spLocks noChangeArrowheads="1"/>
          </p:cNvSpPr>
          <p:nvPr/>
        </p:nvSpPr>
        <p:spPr bwMode="auto">
          <a:xfrm>
            <a:off x="7428712" y="5311948"/>
            <a:ext cx="326361" cy="253916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ja-JP" altLang="en-US" sz="1050" b="1" dirty="0" smtClean="0">
                <a:solidFill>
                  <a:srgbClr val="FF0000"/>
                </a:solidFill>
              </a:rPr>
              <a:t>●</a:t>
            </a:r>
            <a:endParaRPr lang="ja-JP" altLang="en-US" sz="1400" b="1" dirty="0"/>
          </a:p>
        </p:txBody>
      </p:sp>
      <p:sp>
        <p:nvSpPr>
          <p:cNvPr id="51" name="Text Box 302"/>
          <p:cNvSpPr txBox="1">
            <a:spLocks noChangeArrowheads="1"/>
          </p:cNvSpPr>
          <p:nvPr/>
        </p:nvSpPr>
        <p:spPr bwMode="auto">
          <a:xfrm>
            <a:off x="7435658" y="4714204"/>
            <a:ext cx="326361" cy="253916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ja-JP" altLang="en-US" sz="1050" b="1" dirty="0" smtClean="0">
                <a:solidFill>
                  <a:srgbClr val="FF0000"/>
                </a:solidFill>
              </a:rPr>
              <a:t>●</a:t>
            </a:r>
            <a:endParaRPr lang="ja-JP" altLang="en-US" sz="1400" b="1" dirty="0"/>
          </a:p>
        </p:txBody>
      </p:sp>
      <p:sp>
        <p:nvSpPr>
          <p:cNvPr id="52" name="正方形/長方形 51"/>
          <p:cNvSpPr/>
          <p:nvPr/>
        </p:nvSpPr>
        <p:spPr>
          <a:xfrm>
            <a:off x="326063" y="6295401"/>
            <a:ext cx="8462331" cy="486562"/>
          </a:xfrm>
          <a:prstGeom prst="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20</a:t>
            </a:r>
            <a:r>
              <a:rPr kumimoji="1" lang="ja-JP" altLang="en-US" sz="2000" dirty="0" smtClean="0"/>
              <a:t>年度</a:t>
            </a:r>
            <a:r>
              <a:rPr kumimoji="1" lang="en-US" altLang="ja-JP" sz="2000" dirty="0" smtClean="0"/>
              <a:t>2</a:t>
            </a:r>
            <a:r>
              <a:rPr kumimoji="1" lang="ja-JP" altLang="en-US" sz="2000" dirty="0" smtClean="0"/>
              <a:t>製作所計画→動力</a:t>
            </a:r>
            <a:r>
              <a:rPr kumimoji="1" lang="en-US" altLang="ja-JP" sz="2000" dirty="0" smtClean="0"/>
              <a:t>C</a:t>
            </a:r>
            <a:r>
              <a:rPr kumimoji="1" lang="ja-JP" altLang="en-US" sz="2000" dirty="0" smtClean="0"/>
              <a:t>と連携強化　</a:t>
            </a:r>
            <a:endParaRPr kumimoji="1" lang="ja-JP" altLang="en-US" sz="2000" dirty="0"/>
          </a:p>
        </p:txBody>
      </p:sp>
      <p:sp>
        <p:nvSpPr>
          <p:cNvPr id="54" name="Line 304"/>
          <p:cNvSpPr>
            <a:spLocks noChangeShapeType="1"/>
          </p:cNvSpPr>
          <p:nvPr/>
        </p:nvSpPr>
        <p:spPr bwMode="auto">
          <a:xfrm flipH="1">
            <a:off x="7072749" y="3669023"/>
            <a:ext cx="638821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5" name="Line 304"/>
          <p:cNvSpPr>
            <a:spLocks noChangeShapeType="1"/>
          </p:cNvSpPr>
          <p:nvPr/>
        </p:nvSpPr>
        <p:spPr bwMode="auto">
          <a:xfrm flipH="1">
            <a:off x="7066249" y="4264025"/>
            <a:ext cx="638821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6" name="Line 304"/>
          <p:cNvSpPr>
            <a:spLocks noChangeShapeType="1"/>
          </p:cNvSpPr>
          <p:nvPr/>
        </p:nvSpPr>
        <p:spPr bwMode="auto">
          <a:xfrm flipH="1">
            <a:off x="7723474" y="4841162"/>
            <a:ext cx="638821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7" name="Line 304"/>
          <p:cNvSpPr>
            <a:spLocks noChangeShapeType="1"/>
          </p:cNvSpPr>
          <p:nvPr/>
        </p:nvSpPr>
        <p:spPr bwMode="auto">
          <a:xfrm flipH="1">
            <a:off x="7704877" y="5431843"/>
            <a:ext cx="638821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8" name="Line 304"/>
          <p:cNvSpPr>
            <a:spLocks noChangeShapeType="1"/>
          </p:cNvSpPr>
          <p:nvPr/>
        </p:nvSpPr>
        <p:spPr bwMode="auto">
          <a:xfrm flipH="1">
            <a:off x="8347575" y="6049212"/>
            <a:ext cx="638821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" name="Line 305"/>
          <p:cNvSpPr>
            <a:spLocks noChangeShapeType="1"/>
          </p:cNvSpPr>
          <p:nvPr/>
        </p:nvSpPr>
        <p:spPr bwMode="auto">
          <a:xfrm flipH="1">
            <a:off x="4571997" y="1765317"/>
            <a:ext cx="12242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2" name="Line 305"/>
          <p:cNvSpPr>
            <a:spLocks noChangeShapeType="1"/>
          </p:cNvSpPr>
          <p:nvPr/>
        </p:nvSpPr>
        <p:spPr bwMode="auto">
          <a:xfrm flipH="1">
            <a:off x="5191837" y="3092658"/>
            <a:ext cx="63882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0" name="タイトル 1"/>
          <p:cNvSpPr txBox="1">
            <a:spLocks/>
          </p:cNvSpPr>
          <p:nvPr/>
        </p:nvSpPr>
        <p:spPr bwMode="auto">
          <a:xfrm>
            <a:off x="118909" y="89153"/>
            <a:ext cx="1691489" cy="48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79833">
            <a:spAutoFit/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ja-JP" altLang="en-US" sz="2400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スケジュール</a:t>
            </a:r>
            <a:endParaRPr lang="ja-JP" altLang="en-US" sz="24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動作設定ボタン : 進む/次へ 2">
            <a:hlinkClick r:id="" action="ppaction://hlinkshowjump?jump=nextslide" highlightClick="1"/>
          </p:cNvPr>
          <p:cNvSpPr/>
          <p:nvPr/>
        </p:nvSpPr>
        <p:spPr>
          <a:xfrm>
            <a:off x="5368754" y="3153886"/>
            <a:ext cx="284987" cy="246300"/>
          </a:xfrm>
          <a:prstGeom prst="actionButtonForwardNex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156097" y="20765"/>
            <a:ext cx="95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１／１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8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テキスト ボックス 54"/>
          <p:cNvSpPr txBox="1"/>
          <p:nvPr/>
        </p:nvSpPr>
        <p:spPr>
          <a:xfrm>
            <a:off x="3504150" y="3077760"/>
            <a:ext cx="235227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+mn-ea"/>
              </a:rPr>
              <a:t>・原単位変動の相関分析</a:t>
            </a:r>
            <a:endParaRPr lang="ja-JP" altLang="en-US" sz="14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3299718" y="792928"/>
            <a:ext cx="2672845" cy="2769108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8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353009" y="792927"/>
            <a:ext cx="2672845" cy="2769109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8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05646" y="35310"/>
            <a:ext cx="499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sng" dirty="0" smtClean="0">
                <a:latin typeface="+mn-ea"/>
              </a:rPr>
              <a:t>（</a:t>
            </a:r>
            <a:r>
              <a:rPr lang="en-US" altLang="ja-JP" u="sng" dirty="0" smtClean="0">
                <a:latin typeface="+mn-ea"/>
              </a:rPr>
              <a:t>19</a:t>
            </a:r>
            <a:r>
              <a:rPr lang="ja-JP" altLang="en-US" u="sng" dirty="0" smtClean="0">
                <a:latin typeface="+mn-ea"/>
              </a:rPr>
              <a:t>年</a:t>
            </a:r>
            <a:r>
              <a:rPr lang="en-US" altLang="ja-JP" u="sng" dirty="0" smtClean="0">
                <a:latin typeface="+mn-ea"/>
              </a:rPr>
              <a:t>11</a:t>
            </a:r>
            <a:r>
              <a:rPr lang="ja-JP" altLang="en-US" u="sng" dirty="0" smtClean="0">
                <a:latin typeface="+mn-ea"/>
              </a:rPr>
              <a:t>月導入予定）</a:t>
            </a:r>
            <a:r>
              <a:rPr lang="ja-JP" altLang="en-US" u="sng" dirty="0">
                <a:latin typeface="+mn-ea"/>
              </a:rPr>
              <a:t>　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80990" y="6359518"/>
            <a:ext cx="8454503" cy="486112"/>
          </a:xfrm>
          <a:prstGeom prst="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998" dirty="0" smtClean="0"/>
              <a:t>高棚全体蒸気、熱エネルギーの使い切り見える化</a:t>
            </a:r>
            <a:endParaRPr lang="ja-JP" altLang="en-US" sz="1998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11136" y="2718650"/>
            <a:ext cx="2156709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350" dirty="0" smtClean="0">
                <a:latin typeface="+mn-ea"/>
              </a:rPr>
              <a:t>・</a:t>
            </a:r>
            <a:r>
              <a:rPr lang="ja-JP" altLang="en-US" sz="1350" dirty="0"/>
              <a:t>熱源、</a:t>
            </a:r>
            <a:r>
              <a:rPr lang="en-US" altLang="ja-JP" sz="1350" dirty="0"/>
              <a:t>CGS</a:t>
            </a:r>
            <a:r>
              <a:rPr lang="ja-JP" altLang="en-US" sz="1350" dirty="0"/>
              <a:t>を</a:t>
            </a:r>
            <a:r>
              <a:rPr lang="ja-JP" altLang="en-US" sz="1350" dirty="0" smtClean="0"/>
              <a:t>軸に原動</a:t>
            </a:r>
            <a:r>
              <a:rPr lang="ja-JP" altLang="en-US" sz="1350" dirty="0"/>
              <a:t>設備の</a:t>
            </a:r>
            <a:r>
              <a:rPr lang="ja-JP" altLang="en-US" sz="1350" dirty="0" smtClean="0"/>
              <a:t>エネロス、電気・ガス</a:t>
            </a:r>
            <a:r>
              <a:rPr lang="ja-JP" altLang="en-US" sz="1350" dirty="0"/>
              <a:t>の契約</a:t>
            </a:r>
            <a:endParaRPr lang="en-US" altLang="ja-JP" sz="135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526150" y="2746254"/>
            <a:ext cx="220830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+mn-ea"/>
              </a:rPr>
              <a:t>・保全の最適化</a:t>
            </a:r>
            <a:r>
              <a:rPr lang="en-US" altLang="ja-JP" sz="1400" dirty="0" smtClean="0">
                <a:latin typeface="+mn-ea"/>
              </a:rPr>
              <a:t>(EBM)</a:t>
            </a:r>
            <a:endParaRPr lang="ja-JP" altLang="en-US" sz="1400" dirty="0">
              <a:latin typeface="+mn-ea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6246427" y="792928"/>
            <a:ext cx="2672845" cy="2719350"/>
          </a:xfrm>
          <a:prstGeom prst="roundRect">
            <a:avLst/>
          </a:prstGeom>
          <a:solidFill>
            <a:schemeClr val="bg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798" dirty="0">
              <a:solidFill>
                <a:schemeClr val="tx1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447392" y="3087041"/>
            <a:ext cx="213123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+mn-ea"/>
              </a:rPr>
              <a:t>・ｵﾍﾟﾚｰﾀ運転支援</a:t>
            </a:r>
            <a:endParaRPr lang="ja-JP" altLang="en-US" sz="1400" dirty="0">
              <a:latin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440659" y="2595100"/>
            <a:ext cx="241473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+mn-ea"/>
              </a:rPr>
              <a:t>・変化点通知</a:t>
            </a:r>
            <a:r>
              <a:rPr lang="ja-JP" altLang="en-US" sz="1400" dirty="0">
                <a:latin typeface="+mn-ea"/>
              </a:rPr>
              <a:t>運転</a:t>
            </a:r>
            <a:r>
              <a:rPr lang="ja-JP" altLang="en-US" sz="1400" dirty="0" smtClean="0">
                <a:latin typeface="+mn-ea"/>
              </a:rPr>
              <a:t>ノウハウ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の標準化</a:t>
            </a:r>
            <a:endParaRPr lang="ja-JP" altLang="en-US" sz="1400" dirty="0">
              <a:latin typeface="+mn-ea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56439" y="3729966"/>
            <a:ext cx="261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u="sng" dirty="0" smtClean="0">
                <a:latin typeface="+mn-ea"/>
              </a:rPr>
              <a:t>高棚製作所のアイテム</a:t>
            </a:r>
            <a:r>
              <a:rPr lang="ja-JP" altLang="en-US" sz="1600" u="sng" dirty="0">
                <a:latin typeface="+mn-ea"/>
              </a:rPr>
              <a:t>　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201440" y="674247"/>
            <a:ext cx="453970" cy="25391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050" b="1" dirty="0" smtClean="0">
                <a:solidFill>
                  <a:schemeClr val="bg1"/>
                </a:solidFill>
              </a:rPr>
              <a:t>追加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079997" y="648470"/>
            <a:ext cx="453970" cy="25391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050" b="1" dirty="0" smtClean="0">
                <a:solidFill>
                  <a:schemeClr val="bg1"/>
                </a:solidFill>
              </a:rPr>
              <a:t>追加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156097" y="20765"/>
            <a:ext cx="95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補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03798" y="5575889"/>
            <a:ext cx="807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・蒸気吸収式からターボ冷凍機へ４台更新　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　　　　　　　課題：蒸気使用量変動、</a:t>
            </a:r>
            <a:r>
              <a:rPr lang="en-US" altLang="ja-JP" sz="1400" dirty="0" smtClean="0"/>
              <a:t>GE</a:t>
            </a:r>
            <a:r>
              <a:rPr lang="ja-JP" altLang="en-US" sz="1400" dirty="0" smtClean="0"/>
              <a:t>冷凍機熱源の使い切り</a:t>
            </a:r>
            <a:endParaRPr lang="en-US" altLang="ja-JP" sz="1400" u="sng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56439" y="3994301"/>
            <a:ext cx="7903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・空圧機効率管理による</a:t>
            </a:r>
            <a:r>
              <a:rPr lang="en-US" altLang="ja-JP" sz="1400" dirty="0" smtClean="0"/>
              <a:t>EBM</a:t>
            </a:r>
            <a:r>
              <a:rPr lang="ja-JP" altLang="en-US" sz="1400" dirty="0" smtClean="0"/>
              <a:t>保全　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　</a:t>
            </a:r>
            <a:r>
              <a:rPr lang="en-US" altLang="ja-JP" sz="1400" dirty="0" smtClean="0"/>
              <a:t>(</a:t>
            </a:r>
            <a:r>
              <a:rPr lang="ja-JP" altLang="en-US" sz="1400" dirty="0" smtClean="0"/>
              <a:t>対象空圧機</a:t>
            </a:r>
            <a:r>
              <a:rPr lang="en-US" altLang="ja-JP" sz="1400" dirty="0" smtClean="0"/>
              <a:t>9</a:t>
            </a:r>
            <a:r>
              <a:rPr lang="ja-JP" altLang="en-US" sz="1400" dirty="0" smtClean="0"/>
              <a:t>台　</a:t>
            </a:r>
            <a:r>
              <a:rPr lang="en-US" altLang="ja-JP" sz="1400" dirty="0" smtClean="0"/>
              <a:t>800</a:t>
            </a:r>
            <a:r>
              <a:rPr lang="ja-JP" altLang="en-US" sz="1400" dirty="0" smtClean="0"/>
              <a:t>千円／年 削減見込み</a:t>
            </a:r>
            <a:r>
              <a:rPr lang="en-US" altLang="ja-JP" sz="1400" dirty="0" smtClean="0"/>
              <a:t>)</a:t>
            </a:r>
            <a:endParaRPr lang="en-US" altLang="ja-JP" sz="1400" u="sng" dirty="0" smtClean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02231" y="627820"/>
            <a:ext cx="2179686" cy="3384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599" dirty="0" smtClean="0">
                <a:latin typeface="+mn-ea"/>
              </a:rPr>
              <a:t>運用</a:t>
            </a:r>
            <a:r>
              <a:rPr lang="en-US" altLang="ja-JP" sz="1599" dirty="0" smtClean="0">
                <a:latin typeface="+mn-ea"/>
              </a:rPr>
              <a:t>(</a:t>
            </a:r>
            <a:r>
              <a:rPr lang="ja-JP" altLang="en-US" sz="1599" dirty="0" smtClean="0">
                <a:latin typeface="+mn-ea"/>
              </a:rPr>
              <a:t>運転</a:t>
            </a:r>
            <a:r>
              <a:rPr lang="en-US" altLang="ja-JP" sz="1599" dirty="0" smtClean="0">
                <a:latin typeface="+mn-ea"/>
              </a:rPr>
              <a:t>)</a:t>
            </a:r>
            <a:r>
              <a:rPr lang="ja-JP" altLang="en-US" sz="1599" dirty="0" smtClean="0">
                <a:latin typeface="+mn-ea"/>
              </a:rPr>
              <a:t>状況の把握</a:t>
            </a:r>
            <a:endParaRPr lang="ja-JP" altLang="en-US" sz="1599" dirty="0">
              <a:latin typeface="+mn-ea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181311" y="616893"/>
            <a:ext cx="1288630" cy="3384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599" dirty="0" smtClean="0">
                <a:latin typeface="+mn-ea"/>
              </a:rPr>
              <a:t>変化点管理</a:t>
            </a:r>
            <a:endParaRPr lang="en-US" altLang="ja-JP" sz="1599" dirty="0" smtClean="0">
              <a:latin typeface="+mn-ea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190700" y="640461"/>
            <a:ext cx="1855431" cy="3384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599" dirty="0" smtClean="0">
                <a:latin typeface="+mn-ea"/>
              </a:rPr>
              <a:t>傾向管理の分析</a:t>
            </a:r>
            <a:endParaRPr lang="ja-JP" altLang="en-US" sz="1599" dirty="0">
              <a:latin typeface="+mn-ea"/>
            </a:endParaRPr>
          </a:p>
        </p:txBody>
      </p:sp>
      <p:sp>
        <p:nvSpPr>
          <p:cNvPr id="52" name="タイトル 1"/>
          <p:cNvSpPr txBox="1">
            <a:spLocks/>
          </p:cNvSpPr>
          <p:nvPr/>
        </p:nvSpPr>
        <p:spPr bwMode="auto">
          <a:xfrm>
            <a:off x="147484" y="-62479"/>
            <a:ext cx="2412840" cy="48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79833">
            <a:spAutoFit/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HGP創英角ｺﾞｼｯｸUB" pitchFamily="50" charset="-128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ja-JP" altLang="en-US" sz="2400" b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高棚導入アイテム</a:t>
            </a:r>
            <a:endParaRPr lang="ja-JP" altLang="en-US" sz="24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3798" y="4862871"/>
            <a:ext cx="807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・製作所エネルギーの管理一元化　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　　　　　　　課題</a:t>
            </a:r>
            <a:r>
              <a:rPr lang="ja-JP" altLang="en-US" sz="1400" dirty="0"/>
              <a:t>：</a:t>
            </a:r>
            <a:r>
              <a:rPr lang="ja-JP" altLang="en-US" sz="1400" dirty="0" smtClean="0"/>
              <a:t>製造部設備をスルー管理化</a:t>
            </a:r>
            <a:endParaRPr lang="en-US" altLang="ja-JP" sz="1400" dirty="0" smtClean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889009" y="5743818"/>
            <a:ext cx="250774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+mn-ea"/>
              </a:rPr>
              <a:t>供給</a:t>
            </a:r>
            <a:r>
              <a:rPr lang="en-US" altLang="ja-JP" sz="1400" dirty="0" smtClean="0">
                <a:latin typeface="+mn-ea"/>
              </a:rPr>
              <a:t>EMS</a:t>
            </a:r>
            <a:r>
              <a:rPr lang="ja-JP" altLang="en-US" sz="1400" dirty="0" smtClean="0">
                <a:latin typeface="+mn-ea"/>
              </a:rPr>
              <a:t>による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製作所エネルギー管理一元化</a:t>
            </a:r>
            <a:endParaRPr lang="ja-JP" altLang="en-US" sz="1400" dirty="0">
              <a:latin typeface="+mn-ea"/>
            </a:endParaRPr>
          </a:p>
        </p:txBody>
      </p:sp>
      <p:sp>
        <p:nvSpPr>
          <p:cNvPr id="2" name="動作設定ボタン : ホーム 1">
            <a:hlinkClick r:id="" action="ppaction://hlinkshowjump?jump=firstslide" highlightClick="1"/>
          </p:cNvPr>
          <p:cNvSpPr/>
          <p:nvPr/>
        </p:nvSpPr>
        <p:spPr>
          <a:xfrm>
            <a:off x="8162733" y="143466"/>
            <a:ext cx="372802" cy="354787"/>
          </a:xfrm>
          <a:prstGeom prst="actionButtonHom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85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554CA-2BEA-3E4B-997B-FC51848F792A}" type="slidenum">
              <a:rPr lang="ja-JP" altLang="en-US" smtClean="0"/>
              <a:pPr/>
              <a:t>8</a:t>
            </a:fld>
            <a:r>
              <a:rPr lang="en-US" altLang="ja-JP" smtClean="0">
                <a:ea typeface="Verdana" panose="020B0604030504040204" pitchFamily="34" charset="0"/>
              </a:rPr>
              <a:t> </a:t>
            </a:r>
            <a:endParaRPr lang="ja-JP" altLang="en-US" dirty="0"/>
          </a:p>
        </p:txBody>
      </p:sp>
      <p:sp>
        <p:nvSpPr>
          <p:cNvPr id="24" name="タイトル 6"/>
          <p:cNvSpPr txBox="1">
            <a:spLocks/>
          </p:cNvSpPr>
          <p:nvPr/>
        </p:nvSpPr>
        <p:spPr>
          <a:xfrm>
            <a:off x="6484302" y="5222549"/>
            <a:ext cx="2364962" cy="74717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0" rIns="0" bIns="36000" rtlCol="0" anchor="ctr" anchorCtr="0">
            <a:noAutofit/>
          </a:bodyPr>
          <a:lstStyle>
            <a:lvl1pPr eaLnBrk="1" hangingPunct="1">
              <a:defRPr kumimoji="1" sz="2500" b="1" baseline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kern="0" dirty="0" smtClean="0"/>
              <a:t>標準化</a:t>
            </a:r>
            <a:endParaRPr lang="ja-JP" altLang="en-US" sz="2400" kern="0" dirty="0"/>
          </a:p>
        </p:txBody>
      </p:sp>
      <p:grpSp>
        <p:nvGrpSpPr>
          <p:cNvPr id="25" name="グループ化 76"/>
          <p:cNvGrpSpPr>
            <a:grpSpLocks/>
          </p:cNvGrpSpPr>
          <p:nvPr/>
        </p:nvGrpSpPr>
        <p:grpSpPr bwMode="auto">
          <a:xfrm>
            <a:off x="7202462" y="4500483"/>
            <a:ext cx="961823" cy="821233"/>
            <a:chOff x="5960651" y="4780350"/>
            <a:chExt cx="721561" cy="625295"/>
          </a:xfrm>
        </p:grpSpPr>
        <p:pic>
          <p:nvPicPr>
            <p:cNvPr id="26" name="Picture 59" descr="http://yajidesign.com/i/0106/010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7119" y="4780350"/>
              <a:ext cx="632851" cy="625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テキスト ボックス 26">
              <a:extLst/>
            </p:cNvPr>
            <p:cNvSpPr txBox="1"/>
            <p:nvPr/>
          </p:nvSpPr>
          <p:spPr bwMode="auto">
            <a:xfrm>
              <a:off x="5960651" y="4991278"/>
              <a:ext cx="721561" cy="21930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lnSpc>
                  <a:spcPts val="1400"/>
                </a:lnSpc>
                <a:defRPr/>
              </a:pPr>
              <a:r>
                <a:rPr kumimoji="0" lang="ja-JP" altLang="en-US" sz="2400" b="1" kern="0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リンク</a:t>
              </a:r>
              <a:endParaRPr kumimoji="0" lang="en-US" altLang="ja-JP" sz="24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1526260" y="1908138"/>
            <a:ext cx="7278106" cy="2690950"/>
            <a:chOff x="1526260" y="1908138"/>
            <a:chExt cx="7278106" cy="2690950"/>
          </a:xfrm>
        </p:grpSpPr>
        <p:sp>
          <p:nvSpPr>
            <p:cNvPr id="12" name="正方形/長方形 11"/>
            <p:cNvSpPr/>
            <p:nvPr/>
          </p:nvSpPr>
          <p:spPr>
            <a:xfrm>
              <a:off x="1526260" y="1908138"/>
              <a:ext cx="7278106" cy="2690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1358" y="1934264"/>
              <a:ext cx="3910875" cy="756944"/>
            </a:xfrm>
            <a:prstGeom prst="rect">
              <a:avLst/>
            </a:prstGeom>
          </p:spPr>
        </p:pic>
        <p:sp>
          <p:nvSpPr>
            <p:cNvPr id="15" name="角丸四角形 14"/>
            <p:cNvSpPr/>
            <p:nvPr/>
          </p:nvSpPr>
          <p:spPr>
            <a:xfrm>
              <a:off x="6074231" y="2693777"/>
              <a:ext cx="2090054" cy="557101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リアル</a:t>
              </a:r>
              <a:endParaRPr kumimoji="1" lang="ja-JP" altLang="en-US" dirty="0"/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6074231" y="3894985"/>
              <a:ext cx="2096083" cy="613174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/>
                <a:t>バーチャル</a:t>
              </a:r>
              <a:endParaRPr kumimoji="1" lang="ja-JP" altLang="en-US" sz="2000" dirty="0"/>
            </a:p>
          </p:txBody>
        </p:sp>
        <p:grpSp>
          <p:nvGrpSpPr>
            <p:cNvPr id="18" name="グループ化 76"/>
            <p:cNvGrpSpPr>
              <a:grpSpLocks/>
            </p:cNvGrpSpPr>
            <p:nvPr/>
          </p:nvGrpSpPr>
          <p:grpSpPr bwMode="auto">
            <a:xfrm>
              <a:off x="6671009" y="3161597"/>
              <a:ext cx="961823" cy="821233"/>
              <a:chOff x="5960651" y="4780350"/>
              <a:chExt cx="721561" cy="625295"/>
            </a:xfrm>
          </p:grpSpPr>
          <p:pic>
            <p:nvPicPr>
              <p:cNvPr id="19" name="Picture 59" descr="http://yajidesign.com/i/0106/010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7119" y="4780350"/>
                <a:ext cx="632851" cy="625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テキスト ボックス 19">
                <a:extLst/>
              </p:cNvPr>
              <p:cNvSpPr txBox="1"/>
              <p:nvPr/>
            </p:nvSpPr>
            <p:spPr bwMode="auto">
              <a:xfrm>
                <a:off x="5960651" y="4991279"/>
                <a:ext cx="721561" cy="219307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400"/>
                  </a:lnSpc>
                  <a:defRPr/>
                </a:pPr>
                <a:r>
                  <a:rPr kumimoji="0" lang="ja-JP" altLang="en-US" sz="2400" b="1" kern="0" dirty="0" smtClean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リンク</a:t>
                </a:r>
                <a:endParaRPr kumimoji="0" lang="en-US" altLang="ja-JP" sz="2400" b="1" kern="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73466" y="1980380"/>
              <a:ext cx="3237257" cy="2618708"/>
            </a:xfrm>
            <a:prstGeom prst="rect">
              <a:avLst/>
            </a:prstGeom>
          </p:spPr>
        </p:pic>
        <p:sp>
          <p:nvSpPr>
            <p:cNvPr id="13" name="角丸四角形 12"/>
            <p:cNvSpPr/>
            <p:nvPr/>
          </p:nvSpPr>
          <p:spPr>
            <a:xfrm>
              <a:off x="4598131" y="2981472"/>
              <a:ext cx="1162592" cy="64008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連携</a:t>
              </a:r>
              <a:endParaRPr kumimoji="1" lang="en-US" altLang="ja-JP" dirty="0" smtClean="0"/>
            </a:p>
            <a:p>
              <a:pPr algn="ctr"/>
              <a:r>
                <a:rPr kumimoji="1" lang="ja-JP" altLang="en-US" dirty="0" smtClean="0"/>
                <a:t>若者主体</a:t>
              </a:r>
              <a:endParaRPr kumimoji="1" lang="ja-JP" altLang="en-US" dirty="0"/>
            </a:p>
          </p:txBody>
        </p:sp>
      </p:grp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188858"/>
              </p:ext>
            </p:extLst>
          </p:nvPr>
        </p:nvGraphicFramePr>
        <p:xfrm>
          <a:off x="75158" y="4110345"/>
          <a:ext cx="3197620" cy="2603607"/>
        </p:xfrm>
        <a:graphic>
          <a:graphicData uri="http://schemas.openxmlformats.org/drawingml/2006/table">
            <a:tbl>
              <a:tblPr firstRow="1" bandRow="1"/>
              <a:tblGrid>
                <a:gridCol w="744583">
                  <a:extLst>
                    <a:ext uri="{9D8B030D-6E8A-4147-A177-3AD203B41FA5}">
                      <a16:colId xmlns:a16="http://schemas.microsoft.com/office/drawing/2014/main" val="670513478"/>
                    </a:ext>
                  </a:extLst>
                </a:gridCol>
                <a:gridCol w="2453037">
                  <a:extLst>
                    <a:ext uri="{9D8B030D-6E8A-4147-A177-3AD203B41FA5}">
                      <a16:colId xmlns:a16="http://schemas.microsoft.com/office/drawing/2014/main" val="743637400"/>
                    </a:ext>
                  </a:extLst>
                </a:gridCol>
              </a:tblGrid>
              <a:tr h="29016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Verdana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Verdana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Verdana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Verdana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Verdana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Verdana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Verdana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Verdana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Verdana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対象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38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Verdana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Verdana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Verdana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Verdana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Verdana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Verdana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Verdana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Verdana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Verdana"/>
                          <a:ea typeface="Verdana"/>
                        </a:defRPr>
                      </a:lvl9pPr>
                    </a:lstStyle>
                    <a:p>
                      <a:pPr algn="ctr"/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メンバー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3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682850"/>
                  </a:ext>
                </a:extLst>
              </a:tr>
              <a:tr h="409047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Verdana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Verdana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Verdana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Verdana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Verdana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Verdana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Verdana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Verdana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Verdana"/>
                        </a:defRPr>
                      </a:lvl9pPr>
                    </a:lstStyle>
                    <a:p>
                      <a:pPr algn="ctr"/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供給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Verdana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Verdana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Verdana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Verdana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Verdana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Verdana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Verdana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Verdana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Verdana"/>
                        </a:defRPr>
                      </a:lvl9pPr>
                    </a:lstStyle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寄田・中山・畑山・穴見</a:t>
                      </a:r>
                      <a:endParaRPr kumimoji="1" lang="en-US" altLang="ja-JP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434798"/>
                  </a:ext>
                </a:extLst>
              </a:tr>
              <a:tr h="2708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画面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村口・福井</a:t>
                      </a:r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成</a:t>
                      </a:r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734551"/>
                  </a:ext>
                </a:extLst>
              </a:tr>
              <a:tr h="1302874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Verdana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Verdana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Verdana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Verdana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Verdana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Verdana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Verdana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Verdana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Verdana"/>
                        </a:defRPr>
                      </a:lvl9pPr>
                    </a:lstStyle>
                    <a:p>
                      <a:pPr algn="ctr"/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38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Verdana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Verdana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Verdana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Verdana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Verdana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Verdana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Verdana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Verdana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Verdana"/>
                          <a:ea typeface="Verdana"/>
                        </a:defRPr>
                      </a:lvl9pPr>
                    </a:lstStyle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【</a:t>
                      </a:r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見つけ隊連携</a:t>
                      </a:r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】</a:t>
                      </a:r>
                    </a:p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GFM</a:t>
                      </a:r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：大曾根</a:t>
                      </a:r>
                    </a:p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保全：都築、曽根原</a:t>
                      </a:r>
                    </a:p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動力：高棚・西尾　　　　</a:t>
                      </a:r>
                      <a:endParaRPr kumimoji="1" lang="en-US" altLang="ja-JP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　　（主体）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38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518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8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NSO-forum2017-J">
  <a:themeElements>
    <a:clrScheme name="DENSO-color2017">
      <a:dk1>
        <a:srgbClr val="000000"/>
      </a:dk1>
      <a:lt1>
        <a:srgbClr val="FFFFFF"/>
      </a:lt1>
      <a:dk2>
        <a:srgbClr val="B9D7EB"/>
      </a:dk2>
      <a:lt2>
        <a:srgbClr val="DC0032"/>
      </a:lt2>
      <a:accent1>
        <a:srgbClr val="828282"/>
      </a:accent1>
      <a:accent2>
        <a:srgbClr val="34B78F"/>
      </a:accent2>
      <a:accent3>
        <a:srgbClr val="A77BCA"/>
      </a:accent3>
      <a:accent4>
        <a:srgbClr val="0092BD"/>
      </a:accent4>
      <a:accent5>
        <a:srgbClr val="004386"/>
      </a:accent5>
      <a:accent6>
        <a:srgbClr val="EF60A3"/>
      </a:accent6>
      <a:hlink>
        <a:srgbClr val="000000"/>
      </a:hlink>
      <a:folHlink>
        <a:srgbClr val="000000"/>
      </a:folHlink>
    </a:clrScheme>
    <a:fontScheme name="DENSO1703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5A31BC68-EDA0-4B6D-B4CE-9BD30CB1C643}" vid="{26B9B838-5D37-4B26-A1D0-2E914534F74C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DENSO-Tech.2017-01</Template>
  <TotalTime>0</TotalTime>
  <Words>1411</Words>
  <Application>Microsoft Office PowerPoint</Application>
  <PresentationFormat>ユーザー設定</PresentationFormat>
  <Paragraphs>324</Paragraphs>
  <Slides>8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6" baseType="lpstr">
      <vt:lpstr>Meiryo UI</vt:lpstr>
      <vt:lpstr>ＭＳ Ｐゴシック</vt:lpstr>
      <vt:lpstr>Yu Gothic</vt:lpstr>
      <vt:lpstr>Arial</vt:lpstr>
      <vt:lpstr>Calibri</vt:lpstr>
      <vt:lpstr>Verdana</vt:lpstr>
      <vt:lpstr>Wingdings</vt:lpstr>
      <vt:lpstr>DENSO-forum2017-J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2017-07-28T05:11:55Z</dcterms:created>
  <dcterms:modified xsi:type="dcterms:W3CDTF">2020-08-28T05:15:16Z</dcterms:modified>
</cp:coreProperties>
</file>