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9"/>
  </p:notesMasterIdLst>
  <p:sldIdLst>
    <p:sldId id="256" r:id="rId2"/>
    <p:sldId id="260" r:id="rId3"/>
    <p:sldId id="261" r:id="rId4"/>
    <p:sldId id="257" r:id="rId5"/>
    <p:sldId id="282" r:id="rId6"/>
    <p:sldId id="288" r:id="rId7"/>
    <p:sldId id="290" r:id="rId8"/>
    <p:sldId id="289" r:id="rId9"/>
    <p:sldId id="291" r:id="rId10"/>
    <p:sldId id="294" r:id="rId11"/>
    <p:sldId id="295" r:id="rId12"/>
    <p:sldId id="296" r:id="rId13"/>
    <p:sldId id="297" r:id="rId14"/>
    <p:sldId id="311" r:id="rId15"/>
    <p:sldId id="298" r:id="rId16"/>
    <p:sldId id="293" r:id="rId17"/>
    <p:sldId id="300" r:id="rId18"/>
    <p:sldId id="301" r:id="rId19"/>
    <p:sldId id="312" r:id="rId20"/>
    <p:sldId id="302" r:id="rId21"/>
    <p:sldId id="304" r:id="rId22"/>
    <p:sldId id="307" r:id="rId23"/>
    <p:sldId id="308" r:id="rId24"/>
    <p:sldId id="309" r:id="rId25"/>
    <p:sldId id="313" r:id="rId26"/>
    <p:sldId id="314" r:id="rId27"/>
    <p:sldId id="310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B734283-D46A-42BC-BF49-932D1CB4762A}">
          <p14:sldIdLst>
            <p14:sldId id="256"/>
            <p14:sldId id="260"/>
            <p14:sldId id="261"/>
            <p14:sldId id="257"/>
            <p14:sldId id="282"/>
            <p14:sldId id="288"/>
            <p14:sldId id="290"/>
            <p14:sldId id="289"/>
            <p14:sldId id="291"/>
            <p14:sldId id="294"/>
            <p14:sldId id="295"/>
            <p14:sldId id="296"/>
            <p14:sldId id="297"/>
            <p14:sldId id="311"/>
            <p14:sldId id="298"/>
            <p14:sldId id="293"/>
            <p14:sldId id="300"/>
            <p14:sldId id="301"/>
            <p14:sldId id="312"/>
            <p14:sldId id="302"/>
            <p14:sldId id="304"/>
            <p14:sldId id="307"/>
            <p14:sldId id="308"/>
            <p14:sldId id="309"/>
            <p14:sldId id="313"/>
            <p14:sldId id="314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82" autoAdjust="0"/>
  </p:normalViewPr>
  <p:slideViewPr>
    <p:cSldViewPr>
      <p:cViewPr varScale="1">
        <p:scale>
          <a:sx n="134" d="100"/>
          <a:sy n="134" d="100"/>
        </p:scale>
        <p:origin x="14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53DA7-C0DF-4A48-AA5B-C7D63971ED06}" type="datetimeFigureOut">
              <a:rPr kumimoji="1" lang="ja-JP" altLang="en-US" smtClean="0"/>
              <a:t>2013/10/10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CB2D8-A981-4294-93A9-471CF9A56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13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130425"/>
            <a:ext cx="71993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187450" y="1052513"/>
            <a:ext cx="144463" cy="1081087"/>
          </a:xfrm>
          <a:prstGeom prst="rect">
            <a:avLst/>
          </a:prstGeom>
          <a:solidFill>
            <a:srgbClr val="66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 flipH="1">
            <a:off x="2052638" y="1989138"/>
            <a:ext cx="358775" cy="144462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547813" y="765175"/>
            <a:ext cx="73025" cy="433388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 flipH="1">
            <a:off x="1187450" y="3644900"/>
            <a:ext cx="358775" cy="144463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 flipH="1">
            <a:off x="1116013" y="1484313"/>
            <a:ext cx="358775" cy="144462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 flipH="1">
            <a:off x="1187450" y="1484313"/>
            <a:ext cx="144463" cy="144462"/>
          </a:xfrm>
          <a:prstGeom prst="rect">
            <a:avLst/>
          </a:prstGeom>
          <a:solidFill>
            <a:srgbClr val="A99BF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 flipH="1">
            <a:off x="1835150" y="1557338"/>
            <a:ext cx="73025" cy="2889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 flipH="1">
            <a:off x="1908175" y="3644900"/>
            <a:ext cx="69850" cy="574675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 flipH="1">
            <a:off x="1476375" y="4005263"/>
            <a:ext cx="574675" cy="144462"/>
          </a:xfrm>
          <a:prstGeom prst="rect">
            <a:avLst/>
          </a:prstGeom>
          <a:solidFill>
            <a:srgbClr val="A99BF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 flipH="1">
            <a:off x="1908175" y="4005263"/>
            <a:ext cx="69850" cy="144462"/>
          </a:xfrm>
          <a:prstGeom prst="rect">
            <a:avLst/>
          </a:prstGeom>
          <a:solidFill>
            <a:srgbClr val="D39DF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 flipH="1">
            <a:off x="1547813" y="1700213"/>
            <a:ext cx="144462" cy="288925"/>
          </a:xfrm>
          <a:prstGeom prst="rect">
            <a:avLst/>
          </a:prstGeom>
          <a:solidFill>
            <a:srgbClr val="E69FF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1258888" y="4508500"/>
            <a:ext cx="73025" cy="1081088"/>
          </a:xfrm>
          <a:prstGeom prst="rect">
            <a:avLst/>
          </a:prstGeom>
          <a:solidFill>
            <a:srgbClr val="66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 flipH="1">
            <a:off x="827088" y="4508500"/>
            <a:ext cx="288925" cy="1444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 flipH="1">
            <a:off x="1042988" y="4005263"/>
            <a:ext cx="144462" cy="215900"/>
          </a:xfrm>
          <a:prstGeom prst="rect">
            <a:avLst/>
          </a:prstGeom>
          <a:solidFill>
            <a:srgbClr val="E69FF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323850" y="3603625"/>
            <a:ext cx="8496300" cy="4127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323850" y="2133600"/>
            <a:ext cx="8496300" cy="4127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 flipV="1">
            <a:off x="4643438" y="5619750"/>
            <a:ext cx="3240087" cy="4127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682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11313" indent="-265113">
              <a:buSzPct val="100000"/>
              <a:buFont typeface="Wingdings" pitchFamily="2" charset="2"/>
              <a:buChar char="p"/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>
              <a:buSzPct val="100000"/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7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48100" cy="4903788"/>
          </a:xfrm>
        </p:spPr>
        <p:txBody>
          <a:bodyPr/>
          <a:lstStyle>
            <a:lvl1pPr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848100" cy="4903788"/>
          </a:xfrm>
        </p:spPr>
        <p:txBody>
          <a:bodyPr/>
          <a:lstStyle>
            <a:lvl1pPr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80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>
              <a:defRPr sz="16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>
              <a:defRPr sz="16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>
              <a:defRPr sz="16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>
              <a:defRPr sz="16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00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16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053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48600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28675" y="188913"/>
            <a:ext cx="71438" cy="431800"/>
          </a:xfrm>
          <a:prstGeom prst="rect">
            <a:avLst/>
          </a:prstGeom>
          <a:solidFill>
            <a:srgbClr val="66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 flipH="1">
            <a:off x="1260475" y="549275"/>
            <a:ext cx="144463" cy="71438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flipH="1">
            <a:off x="684213" y="404813"/>
            <a:ext cx="358775" cy="7302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flipH="1">
            <a:off x="828675" y="404813"/>
            <a:ext cx="71438" cy="73025"/>
          </a:xfrm>
          <a:prstGeom prst="rect">
            <a:avLst/>
          </a:prstGeom>
          <a:solidFill>
            <a:srgbClr val="A99BF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 flipH="1">
            <a:off x="612775" y="12700"/>
            <a:ext cx="73025" cy="2889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 flipH="1">
            <a:off x="468313" y="404813"/>
            <a:ext cx="73025" cy="217487"/>
          </a:xfrm>
          <a:prstGeom prst="rect">
            <a:avLst/>
          </a:prstGeom>
          <a:solidFill>
            <a:srgbClr val="E69FF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 flipH="1">
            <a:off x="900113" y="1524000"/>
            <a:ext cx="214312" cy="71438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 flipH="1">
            <a:off x="539750" y="1524000"/>
            <a:ext cx="69850" cy="574675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 flipH="1">
            <a:off x="395288" y="1884363"/>
            <a:ext cx="287337" cy="71437"/>
          </a:xfrm>
          <a:prstGeom prst="rect">
            <a:avLst/>
          </a:prstGeom>
          <a:solidFill>
            <a:srgbClr val="A99BF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 flipH="1">
            <a:off x="539750" y="2133600"/>
            <a:ext cx="69850" cy="71438"/>
          </a:xfrm>
          <a:prstGeom prst="rect">
            <a:avLst/>
          </a:prstGeom>
          <a:solidFill>
            <a:srgbClr val="D39DF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23850" y="1811338"/>
            <a:ext cx="73025" cy="1081087"/>
          </a:xfrm>
          <a:prstGeom prst="rect">
            <a:avLst/>
          </a:prstGeom>
          <a:solidFill>
            <a:srgbClr val="66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 flipH="1" flipV="1">
            <a:off x="8316913" y="6526213"/>
            <a:ext cx="360362" cy="71437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8532813" y="6310313"/>
            <a:ext cx="71437" cy="431800"/>
          </a:xfrm>
          <a:prstGeom prst="rect">
            <a:avLst/>
          </a:prstGeom>
          <a:solidFill>
            <a:srgbClr val="E69FF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 flipH="1">
            <a:off x="8532813" y="6526213"/>
            <a:ext cx="69850" cy="71437"/>
          </a:xfrm>
          <a:prstGeom prst="rect">
            <a:avLst/>
          </a:prstGeom>
          <a:solidFill>
            <a:srgbClr val="D39DF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04800" y="1524000"/>
            <a:ext cx="8496300" cy="4127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04800" y="579438"/>
            <a:ext cx="8496300" cy="4127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02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269875" indent="-269875" algn="l" rtl="0" eaLnBrk="1" fontAlgn="base" hangingPunct="1">
        <a:spcBef>
          <a:spcPct val="20000"/>
        </a:spcBef>
        <a:spcAft>
          <a:spcPct val="0"/>
        </a:spcAft>
        <a:buClr>
          <a:srgbClr val="6666FF"/>
        </a:buClr>
        <a:buFont typeface="Wingdings" pitchFamily="2" charset="2"/>
        <a:buChar char="n"/>
        <a:tabLst>
          <a:tab pos="2057400" algn="l"/>
        </a:tabLst>
        <a:defRPr kumimoji="1" sz="2000">
          <a:solidFill>
            <a:srgbClr val="00003A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17550" indent="-268288" algn="l" rtl="0" eaLnBrk="1" fontAlgn="base" hangingPunct="1">
        <a:spcBef>
          <a:spcPct val="20000"/>
        </a:spcBef>
        <a:spcAft>
          <a:spcPct val="0"/>
        </a:spcAft>
        <a:buClr>
          <a:srgbClr val="FF7C80"/>
        </a:buClr>
        <a:buFont typeface="Wingdings" pitchFamily="2" charset="2"/>
        <a:buChar char="u"/>
        <a:tabLst>
          <a:tab pos="2057400" algn="l"/>
        </a:tabLst>
        <a:defRPr kumimoji="1" sz="20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66813" indent="-269875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Char char="l"/>
        <a:tabLst>
          <a:tab pos="2057400" algn="l"/>
        </a:tabLst>
        <a:defRPr kumimoji="1" sz="20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11313" indent="-265113" algn="l" rtl="0" eaLnBrk="1" fontAlgn="base" hangingPunct="1">
        <a:spcBef>
          <a:spcPct val="20000"/>
        </a:spcBef>
        <a:spcAft>
          <a:spcPct val="0"/>
        </a:spcAft>
        <a:buClr>
          <a:srgbClr val="6666FF"/>
        </a:buClr>
        <a:buFont typeface="Wingdings" pitchFamily="2" charset="2"/>
        <a:buChar char="p"/>
        <a:tabLst>
          <a:tab pos="2057400" algn="l"/>
        </a:tabLst>
        <a:defRPr kumimoji="1" sz="20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60350" algn="l" rtl="0" eaLnBrk="1" fontAlgn="base" hangingPunct="1">
        <a:spcBef>
          <a:spcPct val="20000"/>
        </a:spcBef>
        <a:spcAft>
          <a:spcPct val="0"/>
        </a:spcAft>
        <a:buClr>
          <a:srgbClr val="FF7C80"/>
        </a:buClr>
        <a:buFont typeface="Wingdings" pitchFamily="2" charset="2"/>
        <a:buChar char="p"/>
        <a:tabLst>
          <a:tab pos="2057400" algn="l"/>
        </a:tabLst>
        <a:defRPr kumimoji="1" sz="20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H3 LSI </a:t>
            </a:r>
            <a:r>
              <a:rPr lang="ja-JP" altLang="en-US" dirty="0"/>
              <a:t>設計</a:t>
            </a:r>
            <a:r>
              <a:rPr lang="ja-JP" altLang="en-US" dirty="0" smtClean="0"/>
              <a:t>演習 </a:t>
            </a:r>
            <a:r>
              <a:rPr lang="en-US" altLang="ja-JP" smtClean="0"/>
              <a:t>(1)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r>
              <a:rPr lang="ja-JP" altLang="en-US" dirty="0"/>
              <a:t>安藤</a:t>
            </a:r>
            <a:r>
              <a:rPr lang="ja-JP" altLang="en-US" dirty="0" smtClean="0"/>
              <a:t>研究室　</a:t>
            </a:r>
            <a:r>
              <a:rPr kumimoji="1" lang="ja-JP" altLang="en-US" dirty="0" smtClean="0"/>
              <a:t>塩谷亮太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08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例：</a:t>
            </a:r>
            <a:r>
              <a:rPr lang="en-US" altLang="ja-JP" dirty="0" smtClean="0"/>
              <a:t>A + </a:t>
            </a:r>
            <a:r>
              <a:rPr lang="en-US" altLang="ja-JP" dirty="0"/>
              <a:t>B </a:t>
            </a:r>
            <a:r>
              <a:rPr lang="en-US" altLang="ja-JP" dirty="0" smtClean="0"/>
              <a:t>- C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計算</a:t>
            </a:r>
            <a:r>
              <a:rPr lang="ja-JP" altLang="en-US" dirty="0"/>
              <a:t>の</a:t>
            </a:r>
            <a:r>
              <a:rPr lang="ja-JP" altLang="en-US" dirty="0" smtClean="0"/>
              <a:t>手順：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A </a:t>
            </a:r>
            <a:r>
              <a:rPr lang="ja-JP" altLang="en-US" dirty="0"/>
              <a:t>と </a:t>
            </a:r>
            <a:r>
              <a:rPr lang="en-US" altLang="ja-JP" dirty="0"/>
              <a:t>B </a:t>
            </a:r>
            <a:r>
              <a:rPr lang="ja-JP" altLang="en-US" dirty="0" smtClean="0"/>
              <a:t>を足す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1. </a:t>
            </a:r>
            <a:r>
              <a:rPr lang="ja-JP" altLang="en-US" dirty="0"/>
              <a:t>の</a:t>
            </a:r>
            <a:r>
              <a:rPr lang="ja-JP" altLang="en-US" dirty="0" smtClean="0"/>
              <a:t>結果から </a:t>
            </a:r>
            <a:r>
              <a:rPr lang="en-US" altLang="ja-JP" dirty="0" smtClean="0"/>
              <a:t>C </a:t>
            </a:r>
            <a:r>
              <a:rPr lang="ja-JP" altLang="en-US" dirty="0" smtClean="0"/>
              <a:t>を引く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形式的に表すと：</a:t>
            </a:r>
            <a:endParaRPr kumimoji="1" lang="en-US" altLang="ja-JP" dirty="0" smtClean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 smtClean="0"/>
              <a:t>ADD A, B </a:t>
            </a:r>
            <a:r>
              <a:rPr lang="ja-JP" altLang="en-US" dirty="0" smtClean="0"/>
              <a:t>→ </a:t>
            </a:r>
            <a:r>
              <a:rPr lang="en-US" altLang="ja-JP" dirty="0" smtClean="0"/>
              <a:t>D	  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</a:rPr>
              <a:t>// D </a:t>
            </a:r>
            <a:r>
              <a:rPr lang="ja-JP" altLang="en-US" dirty="0" smtClean="0">
                <a:solidFill>
                  <a:schemeClr val="accent3">
                    <a:lumMod val="75000"/>
                  </a:schemeClr>
                </a:solidFill>
              </a:rPr>
              <a:t>は一時的に結果をおいておく変数</a:t>
            </a:r>
            <a:endParaRPr lang="en-US" altLang="ja-JP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906462" lvl="1" indent="-457200">
              <a:buFont typeface="+mj-lt"/>
              <a:buAutoNum type="arabicPeriod"/>
            </a:pPr>
            <a:r>
              <a:rPr kumimoji="1" lang="en-US" altLang="ja-JP" dirty="0" smtClean="0"/>
              <a:t>SUB </a:t>
            </a:r>
            <a:r>
              <a:rPr lang="en-US" altLang="ja-JP" dirty="0" smtClean="0"/>
              <a:t>D, C </a:t>
            </a:r>
            <a:r>
              <a:rPr lang="ja-JP" altLang="en-US" dirty="0" smtClean="0"/>
              <a:t>→ </a:t>
            </a:r>
            <a:r>
              <a:rPr lang="en-US" altLang="ja-JP" dirty="0" smtClean="0"/>
              <a:t>E	  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</a:rPr>
              <a:t>// E </a:t>
            </a:r>
            <a:r>
              <a:rPr lang="ja-JP" altLang="en-US" dirty="0" smtClean="0">
                <a:solidFill>
                  <a:schemeClr val="accent3">
                    <a:lumMod val="75000"/>
                  </a:schemeClr>
                </a:solidFill>
              </a:rPr>
              <a:t>に 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</a:rPr>
              <a:t>A + B - C </a:t>
            </a:r>
            <a:r>
              <a:rPr lang="ja-JP" altLang="en-US" dirty="0" smtClean="0">
                <a:solidFill>
                  <a:schemeClr val="accent3">
                    <a:lumMod val="75000"/>
                  </a:schemeClr>
                </a:solidFill>
              </a:rPr>
              <a:t>の結果</a:t>
            </a:r>
            <a:endParaRPr lang="en-US" altLang="ja-JP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66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例：</a:t>
            </a:r>
            <a:r>
              <a:rPr lang="en-US" altLang="ja-JP" dirty="0"/>
              <a:t>A + B - C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形式的に表すと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ADD A, B </a:t>
            </a:r>
            <a:r>
              <a:rPr lang="ja-JP" altLang="en-US" dirty="0"/>
              <a:t>→ </a:t>
            </a:r>
            <a:r>
              <a:rPr lang="en-US" altLang="ja-JP" dirty="0"/>
              <a:t>D	 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// D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は一時的に結果をおいておく変数</a:t>
            </a:r>
            <a:endParaRPr lang="en-US" altLang="ja-JP" dirty="0">
              <a:solidFill>
                <a:schemeClr val="accent3">
                  <a:lumMod val="75000"/>
                </a:schemeClr>
              </a:solidFill>
            </a:endParaRPr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SUB D, C </a:t>
            </a:r>
            <a:r>
              <a:rPr lang="ja-JP" altLang="en-US" dirty="0"/>
              <a:t>→ </a:t>
            </a:r>
            <a:r>
              <a:rPr lang="en-US" altLang="ja-JP" dirty="0"/>
              <a:t>E	 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// E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に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A + B - C </a:t>
            </a:r>
            <a:r>
              <a:rPr lang="ja-JP" altLang="en-US" dirty="0">
                <a:solidFill>
                  <a:schemeClr val="accent3">
                    <a:lumMod val="75000"/>
                  </a:schemeClr>
                </a:solidFill>
              </a:rPr>
              <a:t>の結果</a:t>
            </a:r>
            <a:endParaRPr lang="en-US" altLang="ja-JP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altLang="ja-JP" dirty="0"/>
          </a:p>
          <a:p>
            <a:r>
              <a:rPr lang="ja-JP" altLang="en-US" dirty="0" smtClean="0"/>
              <a:t>数列</a:t>
            </a:r>
            <a:r>
              <a:rPr lang="ja-JP" altLang="en-US" dirty="0"/>
              <a:t>で表すと：</a:t>
            </a:r>
            <a:endParaRPr lang="en-US" altLang="ja-JP" dirty="0"/>
          </a:p>
          <a:p>
            <a:pPr lvl="1"/>
            <a:r>
              <a:rPr lang="ja-JP" altLang="en-US" dirty="0"/>
              <a:t>変換の規則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数列</a:t>
            </a:r>
            <a:r>
              <a:rPr lang="ja-JP" altLang="en-US" dirty="0"/>
              <a:t>：</a:t>
            </a:r>
            <a:endParaRPr lang="en-US" altLang="ja-JP" dirty="0"/>
          </a:p>
          <a:p>
            <a:pPr marL="1354138" lvl="2" indent="-457200">
              <a:buFont typeface="+mj-lt"/>
              <a:buAutoNum type="arabicPeriod"/>
            </a:pPr>
            <a:r>
              <a:rPr lang="en-US" altLang="ja-JP" dirty="0"/>
              <a:t>0, </a:t>
            </a:r>
            <a:r>
              <a:rPr lang="en-US" altLang="ja-JP" dirty="0" smtClean="0"/>
              <a:t>2, 3, 5</a:t>
            </a:r>
            <a:r>
              <a:rPr lang="en-US" altLang="ja-JP" dirty="0"/>
              <a:t>		// </a:t>
            </a:r>
            <a:r>
              <a:rPr lang="en-US" altLang="ja-JP" dirty="0" smtClean="0"/>
              <a:t>ADD(0</a:t>
            </a:r>
            <a:r>
              <a:rPr lang="en-US" altLang="ja-JP" dirty="0"/>
              <a:t>) </a:t>
            </a:r>
            <a:r>
              <a:rPr lang="en-US" altLang="ja-JP" dirty="0" smtClean="0"/>
              <a:t>A(2), B(3) </a:t>
            </a:r>
            <a:r>
              <a:rPr lang="ja-JP" altLang="en-US" dirty="0"/>
              <a:t>→ </a:t>
            </a:r>
            <a:r>
              <a:rPr lang="en-US" altLang="ja-JP" dirty="0" smtClean="0"/>
              <a:t>D(5)</a:t>
            </a:r>
            <a:endParaRPr lang="en-US" altLang="ja-JP" dirty="0"/>
          </a:p>
          <a:p>
            <a:pPr marL="1354138" lvl="2" indent="-457200">
              <a:buFont typeface="+mj-lt"/>
              <a:buAutoNum type="arabicPeriod"/>
            </a:pPr>
            <a:r>
              <a:rPr lang="en-US" altLang="ja-JP" dirty="0"/>
              <a:t>1, </a:t>
            </a:r>
            <a:r>
              <a:rPr lang="en-US" altLang="ja-JP" dirty="0" smtClean="0"/>
              <a:t>5, 4, 6</a:t>
            </a:r>
            <a:r>
              <a:rPr lang="en-US" altLang="ja-JP" dirty="0"/>
              <a:t>		// </a:t>
            </a:r>
            <a:r>
              <a:rPr lang="en-US" altLang="ja-JP" dirty="0" smtClean="0"/>
              <a:t>SUB(1</a:t>
            </a:r>
            <a:r>
              <a:rPr lang="en-US" altLang="ja-JP" dirty="0"/>
              <a:t>) </a:t>
            </a:r>
            <a:r>
              <a:rPr lang="en-US" altLang="ja-JP" dirty="0" smtClean="0"/>
              <a:t>D(5), C(4) </a:t>
            </a:r>
            <a:r>
              <a:rPr lang="ja-JP" altLang="en-US" dirty="0"/>
              <a:t>→ </a:t>
            </a:r>
            <a:r>
              <a:rPr lang="en-US" altLang="ja-JP" dirty="0" smtClean="0"/>
              <a:t>E(6)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7998"/>
              </p:ext>
            </p:extLst>
          </p:nvPr>
        </p:nvGraphicFramePr>
        <p:xfrm>
          <a:off x="1511966" y="4239009"/>
          <a:ext cx="6120071" cy="67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2741"/>
                <a:gridCol w="741827"/>
                <a:gridCol w="741827"/>
                <a:gridCol w="741827"/>
                <a:gridCol w="741827"/>
                <a:gridCol w="741827"/>
                <a:gridCol w="741827"/>
                <a:gridCol w="556368"/>
              </a:tblGrid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意味：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ADD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数字：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91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例：</a:t>
            </a:r>
            <a:r>
              <a:rPr lang="en-US" altLang="ja-JP" dirty="0"/>
              <a:t>A + B - C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数列</a:t>
            </a:r>
            <a:r>
              <a:rPr lang="ja-JP" altLang="en-US" dirty="0"/>
              <a:t>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次元に展開すると：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0</a:t>
            </a:r>
            <a:r>
              <a:rPr lang="en-US" altLang="ja-JP" dirty="0"/>
              <a:t>, 2</a:t>
            </a:r>
            <a:r>
              <a:rPr lang="en-US" altLang="ja-JP" dirty="0" smtClean="0"/>
              <a:t>, 3, 5, </a:t>
            </a:r>
            <a:r>
              <a:rPr lang="en-US" altLang="ja-JP" dirty="0"/>
              <a:t>1, </a:t>
            </a:r>
            <a:r>
              <a:rPr lang="en-US" altLang="ja-JP" dirty="0" smtClean="0"/>
              <a:t>5, 4, 6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先頭</a:t>
            </a:r>
            <a:r>
              <a:rPr lang="ja-JP" altLang="en-US" dirty="0"/>
              <a:t>から順に数字を読んで，変換規則をみながら計算する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 smtClean="0"/>
              <a:t>先頭は </a:t>
            </a:r>
            <a:r>
              <a:rPr lang="en-US" altLang="ja-JP" dirty="0" smtClean="0"/>
              <a:t>0 </a:t>
            </a:r>
            <a:r>
              <a:rPr lang="ja-JP" altLang="en-US" dirty="0" smtClean="0"/>
              <a:t>なの</a:t>
            </a:r>
            <a:r>
              <a:rPr lang="ja-JP" altLang="en-US" dirty="0"/>
              <a:t>で，これ</a:t>
            </a:r>
            <a:r>
              <a:rPr lang="ja-JP" altLang="en-US" dirty="0" smtClean="0"/>
              <a:t>は足し算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続く</a:t>
            </a:r>
            <a:r>
              <a:rPr lang="en-US" altLang="ja-JP" dirty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/>
              <a:t>数字</a:t>
            </a:r>
            <a:r>
              <a:rPr lang="ja-JP" altLang="en-US" dirty="0" smtClean="0"/>
              <a:t>は</a:t>
            </a:r>
            <a:r>
              <a:rPr lang="ja-JP" altLang="en-US" dirty="0"/>
              <a:t>足し算</a:t>
            </a:r>
            <a:r>
              <a:rPr lang="ja-JP" altLang="en-US" dirty="0" smtClean="0"/>
              <a:t>の入力で，その次は出力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次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なので</a:t>
            </a:r>
            <a:r>
              <a:rPr lang="ja-JP" altLang="en-US" dirty="0"/>
              <a:t>，これは</a:t>
            </a:r>
            <a:r>
              <a:rPr lang="en-US" altLang="ja-JP" dirty="0" smtClean="0"/>
              <a:t>A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次は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なので </a:t>
            </a:r>
            <a:r>
              <a:rPr lang="en-US" altLang="ja-JP" dirty="0" smtClean="0"/>
              <a:t>B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結果</a:t>
            </a:r>
            <a:r>
              <a:rPr lang="ja-JP" altLang="en-US" dirty="0" smtClean="0"/>
              <a:t>を </a:t>
            </a:r>
            <a:r>
              <a:rPr lang="en-US" altLang="ja-JP" dirty="0" smtClean="0"/>
              <a:t>5(E) </a:t>
            </a:r>
            <a:r>
              <a:rPr lang="ja-JP" altLang="en-US" dirty="0" smtClean="0"/>
              <a:t>に入れる </a:t>
            </a:r>
            <a:r>
              <a:rPr lang="en-US" altLang="ja-JP" dirty="0" smtClean="0"/>
              <a:t>…</a:t>
            </a:r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次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1 </a:t>
            </a:r>
            <a:r>
              <a:rPr lang="ja-JP" altLang="en-US" dirty="0" err="1" smtClean="0"/>
              <a:t>なの</a:t>
            </a:r>
            <a:r>
              <a:rPr lang="ja-JP" altLang="en-US" dirty="0" smtClean="0"/>
              <a:t>で</a:t>
            </a:r>
            <a:r>
              <a:rPr lang="en-US" altLang="ja-JP" dirty="0" smtClean="0"/>
              <a:t>…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79469"/>
              </p:ext>
            </p:extLst>
          </p:nvPr>
        </p:nvGraphicFramePr>
        <p:xfrm>
          <a:off x="1241963" y="2798993"/>
          <a:ext cx="6120071" cy="67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12741"/>
                <a:gridCol w="741827"/>
                <a:gridCol w="741827"/>
                <a:gridCol w="741827"/>
                <a:gridCol w="741827"/>
                <a:gridCol w="741827"/>
                <a:gridCol w="741827"/>
                <a:gridCol w="556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意味：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ADD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325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数字：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6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81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lvl="1" indent="-269875">
              <a:buClr>
                <a:srgbClr val="6666FF"/>
              </a:buClr>
              <a:buFont typeface="Wingdings" pitchFamily="2" charset="2"/>
              <a:buChar char="n"/>
            </a:pPr>
            <a:r>
              <a:rPr lang="ja-JP" altLang="en-US" dirty="0"/>
              <a:t>プログラムの表現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 smtClean="0"/>
              <a:t>自然</a:t>
            </a:r>
            <a:r>
              <a:rPr lang="ja-JP" altLang="en-US" dirty="0"/>
              <a:t>言語：</a:t>
            </a:r>
            <a:r>
              <a:rPr lang="en-US" altLang="ja-JP" dirty="0"/>
              <a:t>		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と </a:t>
            </a:r>
            <a:r>
              <a:rPr lang="en-US" altLang="ja-JP" dirty="0"/>
              <a:t>B </a:t>
            </a:r>
            <a:r>
              <a:rPr lang="ja-JP" altLang="en-US" dirty="0" smtClean="0"/>
              <a:t>を足して </a:t>
            </a:r>
            <a:r>
              <a:rPr lang="en-US" altLang="ja-JP" dirty="0"/>
              <a:t>D </a:t>
            </a:r>
            <a:r>
              <a:rPr lang="ja-JP" altLang="en-US" dirty="0"/>
              <a:t>に</a:t>
            </a:r>
            <a:r>
              <a:rPr lang="ja-JP" altLang="en-US" dirty="0" smtClean="0"/>
              <a:t>入れる</a:t>
            </a:r>
            <a:endParaRPr lang="en-US" altLang="ja-JP" dirty="0" smtClean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アセンブリ言語</a:t>
            </a:r>
            <a:r>
              <a:rPr lang="ja-JP" altLang="en-US" dirty="0" smtClean="0"/>
              <a:t>：</a:t>
            </a:r>
            <a:r>
              <a:rPr lang="en-US" altLang="ja-JP" dirty="0" smtClean="0"/>
              <a:t>	ADD </a:t>
            </a:r>
            <a:r>
              <a:rPr lang="en-US" altLang="ja-JP" dirty="0"/>
              <a:t>A, B </a:t>
            </a:r>
            <a:r>
              <a:rPr lang="ja-JP" altLang="en-US" dirty="0"/>
              <a:t>→ </a:t>
            </a:r>
            <a:r>
              <a:rPr lang="en-US" altLang="ja-JP" dirty="0" smtClean="0"/>
              <a:t>D</a:t>
            </a:r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バイナリ：　</a:t>
            </a:r>
            <a:r>
              <a:rPr lang="en-US" altLang="ja-JP" dirty="0"/>
              <a:t>		0, 2, 3, 5, 1, 5, 4, </a:t>
            </a:r>
            <a:r>
              <a:rPr lang="en-US" altLang="ja-JP" dirty="0" smtClean="0"/>
              <a:t>6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コンピュータが直接理解できるのは，このバイナリのみ</a:t>
            </a:r>
            <a:endParaRPr lang="en-US" altLang="ja-JP" dirty="0" smtClean="0"/>
          </a:p>
          <a:p>
            <a:pPr marL="269875" lvl="1" indent="-269875">
              <a:buClr>
                <a:srgbClr val="6666FF"/>
              </a:buClr>
              <a:buFont typeface="Wingdings" pitchFamily="2" charset="2"/>
              <a:buChar char="n"/>
            </a:pPr>
            <a:endParaRPr lang="en-US" altLang="ja-JP" dirty="0"/>
          </a:p>
          <a:p>
            <a:pPr marL="269875" lvl="1" indent="-269875">
              <a:buClr>
                <a:srgbClr val="6666FF"/>
              </a:buClr>
              <a:buFont typeface="Wingdings" pitchFamily="2" charset="2"/>
              <a:buChar char="n"/>
            </a:pPr>
            <a:r>
              <a:rPr lang="ja-JP" altLang="en-US" dirty="0" smtClean="0"/>
              <a:t>プログラムの作成と実行：</a:t>
            </a:r>
            <a:endParaRPr lang="en-US" altLang="ja-JP" dirty="0" smtClean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 smtClean="0"/>
              <a:t>自然言語で計算方法を考える</a:t>
            </a:r>
            <a:endParaRPr lang="en-US" altLang="ja-JP" dirty="0" smtClean="0"/>
          </a:p>
          <a:p>
            <a:pPr marL="906462" lvl="1" indent="-457200">
              <a:buFont typeface="+mj-lt"/>
              <a:buAutoNum type="arabicPeriod"/>
            </a:pPr>
            <a:r>
              <a:rPr kumimoji="1" lang="en-US" altLang="ja-JP" dirty="0" smtClean="0"/>
              <a:t>C </a:t>
            </a:r>
            <a:r>
              <a:rPr kumimoji="1" lang="ja-JP" altLang="en-US" dirty="0" smtClean="0"/>
              <a:t>言語などで記述する</a:t>
            </a:r>
            <a:endParaRPr kumimoji="1" lang="en-US" altLang="ja-JP" dirty="0" smtClean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 smtClean="0"/>
              <a:t>コンパイラでアセンブリ言語に変換</a:t>
            </a:r>
            <a:endParaRPr lang="en-US" altLang="ja-JP" dirty="0" smtClean="0"/>
          </a:p>
          <a:p>
            <a:pPr marL="906462" lvl="1" indent="-457200">
              <a:buFont typeface="+mj-lt"/>
              <a:buAutoNum type="arabicPeriod"/>
            </a:pPr>
            <a:r>
              <a:rPr kumimoji="1" lang="ja-JP" altLang="en-US" dirty="0" smtClean="0"/>
              <a:t>アセンブラでバイナリに変換</a:t>
            </a:r>
            <a:endParaRPr kumimoji="1" lang="en-US" altLang="ja-JP" dirty="0" smtClean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 smtClean="0"/>
              <a:t>コンピュータがバイナリを読んで計算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27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予備知識：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プログラムとは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906462" lvl="1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906462" lvl="1" indent="-457200">
              <a:buFont typeface="+mj-lt"/>
              <a:buAutoNum type="arabicPeriod"/>
            </a:pPr>
            <a:r>
              <a:rPr kumimoji="1" lang="ja-JP" altLang="en-US" u="sng" dirty="0" smtClean="0"/>
              <a:t>コンピュータとは</a:t>
            </a:r>
            <a:endParaRPr kumimoji="1" lang="en-US" altLang="ja-JP" u="sng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2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lvl="1" indent="-269875">
              <a:buClr>
                <a:srgbClr val="6666FF"/>
              </a:buClr>
              <a:buFont typeface="Wingdings" pitchFamily="2" charset="2"/>
              <a:buChar char="n"/>
            </a:pPr>
            <a:r>
              <a:rPr lang="ja-JP" altLang="en-US" dirty="0" smtClean="0"/>
              <a:t>命令バイナリ</a:t>
            </a:r>
            <a:r>
              <a:rPr lang="ja-JP" altLang="en-US" dirty="0"/>
              <a:t>（数字）に従って計算をする機械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要素：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（計算する</a:t>
            </a:r>
            <a:r>
              <a:rPr lang="ja-JP" altLang="en-US" dirty="0"/>
              <a:t>もの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演算器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レジスタ</a:t>
            </a:r>
            <a:endParaRPr lang="en-US" altLang="ja-JP" dirty="0"/>
          </a:p>
          <a:p>
            <a:pPr lvl="2"/>
            <a:r>
              <a:rPr lang="en-US" altLang="ja-JP" dirty="0" smtClean="0"/>
              <a:t>PC</a:t>
            </a:r>
          </a:p>
          <a:p>
            <a:pPr lvl="1"/>
            <a:r>
              <a:rPr lang="ja-JP" altLang="en-US" dirty="0" smtClean="0"/>
              <a:t>メモリ（記憶装置）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2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メモリ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4149008"/>
            <a:ext cx="7848600" cy="2431180"/>
          </a:xfrm>
        </p:spPr>
        <p:txBody>
          <a:bodyPr/>
          <a:lstStyle/>
          <a:p>
            <a:r>
              <a:rPr lang="ja-JP" altLang="en-US" dirty="0" smtClean="0"/>
              <a:t>数字が入る箱がたくさん並んでいるイメージ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アドレス：箱の通し番号（住所）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　：箱の中身の数字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CPU </a:t>
            </a:r>
            <a:r>
              <a:rPr lang="ja-JP" altLang="en-US" dirty="0" smtClean="0"/>
              <a:t>から読んだり書いたりする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箱</a:t>
            </a:r>
            <a:r>
              <a:rPr kumimoji="1" lang="ja-JP" altLang="en-US" dirty="0" smtClean="0"/>
              <a:t>の通し番号を指定して，その中身を読む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通し番号を指定して，中身を書き換える</a:t>
            </a:r>
            <a:endParaRPr kumimoji="1" lang="ja-JP" altLang="en-US" dirty="0"/>
          </a:p>
        </p:txBody>
      </p:sp>
      <p:sp>
        <p:nvSpPr>
          <p:cNvPr id="4" name="Freeform 10"/>
          <p:cNvSpPr>
            <a:spLocks/>
          </p:cNvSpPr>
          <p:nvPr/>
        </p:nvSpPr>
        <p:spPr bwMode="auto">
          <a:xfrm rot="16200000">
            <a:off x="4706978" y="2664018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572001" y="2708992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3Eh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rot="16200000">
            <a:off x="5426987" y="2664018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292010" y="2708992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01h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 rot="16200000">
            <a:off x="6146992" y="2664019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012018" y="2708992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32h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 rot="16200000">
            <a:off x="6867000" y="2664019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6732026" y="2708992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20h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6200000">
            <a:off x="7587008" y="2664019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4" y="2708992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80h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 rot="16200000">
            <a:off x="1826946" y="2664020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691969" y="2708994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07h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 rot="16200000">
            <a:off x="2546955" y="2664020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411978" y="2708994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10h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691969" y="3248999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0h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411977" y="3248998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1h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 rot="16200000">
            <a:off x="3266959" y="2664019"/>
            <a:ext cx="450059" cy="540004"/>
          </a:xfrm>
          <a:custGeom>
            <a:avLst/>
            <a:gdLst>
              <a:gd name="T0" fmla="*/ 0 w 170"/>
              <a:gd name="T1" fmla="*/ 0 h 170"/>
              <a:gd name="T2" fmla="*/ 0 w 170"/>
              <a:gd name="T3" fmla="*/ 809625 h 170"/>
              <a:gd name="T4" fmla="*/ 449263 w 170"/>
              <a:gd name="T5" fmla="*/ 809625 h 17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10000"/>
              <a:gd name="connsiteX1" fmla="*/ 19 w 10000"/>
              <a:gd name="connsiteY1" fmla="*/ 12 h 10000"/>
              <a:gd name="connsiteX2" fmla="*/ 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54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9471 w 10000"/>
              <a:gd name="connsiteY0" fmla="*/ 87 h 10054"/>
              <a:gd name="connsiteX1" fmla="*/ 3828 w 10000"/>
              <a:gd name="connsiteY1" fmla="*/ 0 h 10054"/>
              <a:gd name="connsiteX2" fmla="*/ 0 w 10000"/>
              <a:gd name="connsiteY2" fmla="*/ 10054 h 10054"/>
              <a:gd name="connsiteX3" fmla="*/ 10000 w 10000"/>
              <a:gd name="connsiteY3" fmla="*/ 10054 h 10054"/>
              <a:gd name="connsiteX0" fmla="*/ 10053 w 10053"/>
              <a:gd name="connsiteY0" fmla="*/ 21 h 10054"/>
              <a:gd name="connsiteX1" fmla="*/ 3828 w 10053"/>
              <a:gd name="connsiteY1" fmla="*/ 0 h 10054"/>
              <a:gd name="connsiteX2" fmla="*/ 0 w 10053"/>
              <a:gd name="connsiteY2" fmla="*/ 10054 h 10054"/>
              <a:gd name="connsiteX3" fmla="*/ 10000 w 10053"/>
              <a:gd name="connsiteY3" fmla="*/ 10054 h 10054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053 w 10053"/>
              <a:gd name="connsiteY0" fmla="*/ 0 h 10033"/>
              <a:gd name="connsiteX1" fmla="*/ 71 w 10053"/>
              <a:gd name="connsiteY1" fmla="*/ 12 h 10033"/>
              <a:gd name="connsiteX2" fmla="*/ 0 w 10053"/>
              <a:gd name="connsiteY2" fmla="*/ 10033 h 10033"/>
              <a:gd name="connsiteX3" fmla="*/ 10000 w 10053"/>
              <a:gd name="connsiteY3" fmla="*/ 10033 h 10033"/>
              <a:gd name="connsiteX0" fmla="*/ 10106 w 10106"/>
              <a:gd name="connsiteY0" fmla="*/ 55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88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0 h 10033"/>
              <a:gd name="connsiteX1" fmla="*/ 71 w 10106"/>
              <a:gd name="connsiteY1" fmla="*/ 12 h 10033"/>
              <a:gd name="connsiteX2" fmla="*/ 0 w 10106"/>
              <a:gd name="connsiteY2" fmla="*/ 10033 h 10033"/>
              <a:gd name="connsiteX3" fmla="*/ 10000 w 10106"/>
              <a:gd name="connsiteY3" fmla="*/ 10033 h 10033"/>
              <a:gd name="connsiteX0" fmla="*/ 10106 w 10106"/>
              <a:gd name="connsiteY0" fmla="*/ 0 h 10066"/>
              <a:gd name="connsiteX1" fmla="*/ 71 w 10106"/>
              <a:gd name="connsiteY1" fmla="*/ 45 h 10066"/>
              <a:gd name="connsiteX2" fmla="*/ 0 w 10106"/>
              <a:gd name="connsiteY2" fmla="*/ 10066 h 10066"/>
              <a:gd name="connsiteX3" fmla="*/ 10000 w 10106"/>
              <a:gd name="connsiteY3" fmla="*/ 10066 h 10066"/>
              <a:gd name="connsiteX0" fmla="*/ 10106 w 10106"/>
              <a:gd name="connsiteY0" fmla="*/ 22 h 10022"/>
              <a:gd name="connsiteX1" fmla="*/ 71 w 10106"/>
              <a:gd name="connsiteY1" fmla="*/ 1 h 10022"/>
              <a:gd name="connsiteX2" fmla="*/ 0 w 10106"/>
              <a:gd name="connsiteY2" fmla="*/ 10022 h 10022"/>
              <a:gd name="connsiteX3" fmla="*/ 10000 w 10106"/>
              <a:gd name="connsiteY3" fmla="*/ 10022 h 10022"/>
              <a:gd name="connsiteX0" fmla="*/ 9894 w 10000"/>
              <a:gd name="connsiteY0" fmla="*/ 22 h 10022"/>
              <a:gd name="connsiteX1" fmla="*/ 71 w 10000"/>
              <a:gd name="connsiteY1" fmla="*/ 1 h 10022"/>
              <a:gd name="connsiteX2" fmla="*/ 0 w 10000"/>
              <a:gd name="connsiteY2" fmla="*/ 10022 h 10022"/>
              <a:gd name="connsiteX3" fmla="*/ 10000 w 10000"/>
              <a:gd name="connsiteY3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22">
                <a:moveTo>
                  <a:pt x="9894" y="22"/>
                </a:moveTo>
                <a:cubicBezTo>
                  <a:pt x="9900" y="26"/>
                  <a:pt x="65" y="-3"/>
                  <a:pt x="71" y="1"/>
                </a:cubicBezTo>
                <a:cubicBezTo>
                  <a:pt x="65" y="3330"/>
                  <a:pt x="6" y="6693"/>
                  <a:pt x="0" y="10022"/>
                </a:cubicBezTo>
                <a:lnTo>
                  <a:pt x="10000" y="10022"/>
                </a:lnTo>
              </a:path>
            </a:pathLst>
          </a:custGeom>
          <a:ln>
            <a:headEnd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ja-JP" altLang="en-US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3131982" y="2708993"/>
            <a:ext cx="720009" cy="450005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30h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131981" y="3248997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2h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4572001" y="3248998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8000h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5292009" y="3248997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8001h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012013" y="3248996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8002h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292008" y="3789004"/>
            <a:ext cx="1440016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en-US" altLang="ja-JP" sz="16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XXh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進数で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XX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の意味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6732025" y="3248998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8003h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7452033" y="3248998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8004h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3851993" y="2888994"/>
            <a:ext cx="720007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2800" b="1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8172041" y="2888994"/>
            <a:ext cx="720007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2800" b="1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8172041" y="3248998"/>
            <a:ext cx="720007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851993" y="3248998"/>
            <a:ext cx="720007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8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01957" y="3248998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r"/>
            <a:r>
              <a:rPr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アドレス：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701957" y="2798993"/>
            <a:ext cx="720009" cy="180002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r"/>
            <a:r>
              <a:rPr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データ：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スライド番号プレースホルダー 3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3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コンピュータの心臓部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メモリから命令（バイナリ）を読み出し，計算する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要素</a:t>
            </a:r>
            <a:r>
              <a:rPr lang="ja-JP" altLang="en-US" dirty="0"/>
              <a:t>：</a:t>
            </a:r>
            <a:endParaRPr lang="en-US" altLang="ja-JP" dirty="0"/>
          </a:p>
          <a:p>
            <a:pPr lvl="1"/>
            <a:r>
              <a:rPr lang="ja-JP" altLang="en-US" dirty="0"/>
              <a:t>演算器（</a:t>
            </a:r>
            <a:r>
              <a:rPr lang="en-US" altLang="ja-JP" dirty="0"/>
              <a:t>FU: Functional Unit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/>
            <a:r>
              <a:rPr lang="ja-JP" altLang="en-US" dirty="0"/>
              <a:t>加算器や </a:t>
            </a:r>
            <a:r>
              <a:rPr lang="en-US" altLang="ja-JP" dirty="0"/>
              <a:t>AND </a:t>
            </a:r>
            <a:r>
              <a:rPr lang="ja-JP" altLang="en-US" dirty="0"/>
              <a:t>演算器など</a:t>
            </a:r>
            <a:endParaRPr lang="en-US" altLang="ja-JP" dirty="0"/>
          </a:p>
          <a:p>
            <a:pPr lvl="1"/>
            <a:r>
              <a:rPr lang="ja-JP" altLang="en-US" dirty="0" smtClean="0"/>
              <a:t>レジスタ（右図では</a:t>
            </a:r>
            <a:r>
              <a:rPr lang="en-US" altLang="ja-JP" dirty="0" smtClean="0"/>
              <a:t>A,B,C…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2"/>
            <a:r>
              <a:rPr lang="en-US" altLang="ja-JP" dirty="0"/>
              <a:t>CPU </a:t>
            </a:r>
            <a:r>
              <a:rPr lang="ja-JP" altLang="en-US" dirty="0"/>
              <a:t>が内部に備える数字を記憶する場所</a:t>
            </a:r>
            <a:endParaRPr lang="en-US" altLang="ja-JP" dirty="0"/>
          </a:p>
          <a:p>
            <a:pPr lvl="2"/>
            <a:r>
              <a:rPr lang="ja-JP" altLang="en-US" dirty="0"/>
              <a:t>「箱」「変数」の</a:t>
            </a:r>
            <a:r>
              <a:rPr lang="ja-JP" altLang="en-US" dirty="0" smtClean="0"/>
              <a:t>イメージ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PC</a:t>
            </a:r>
          </a:p>
          <a:p>
            <a:pPr lvl="2"/>
            <a:r>
              <a:rPr lang="ja-JP" altLang="en-US" dirty="0" smtClean="0"/>
              <a:t>現在見ている命令の</a:t>
            </a:r>
            <a:r>
              <a:rPr lang="ja-JP" altLang="en-US" u="sng" dirty="0" smtClean="0"/>
              <a:t>アドレス</a:t>
            </a:r>
            <a:r>
              <a:rPr lang="ja-JP" altLang="en-US" dirty="0" smtClean="0"/>
              <a:t>が入っているレジスタ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 bwMode="auto">
          <a:xfrm>
            <a:off x="7452032" y="1988984"/>
            <a:ext cx="1440016" cy="2880032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7722035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8352042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7722035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722035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7722035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ローチャート: 手作業 11"/>
          <p:cNvSpPr/>
          <p:nvPr/>
        </p:nvSpPr>
        <p:spPr bwMode="auto">
          <a:xfrm rot="16200000">
            <a:off x="8074844" y="3796199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7722035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722035" y="4329010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098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CPU </a:t>
            </a:r>
            <a:r>
              <a:rPr kumimoji="1" lang="ja-JP" altLang="en-US" dirty="0" smtClean="0"/>
              <a:t>の動作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PC</a:t>
            </a:r>
            <a:r>
              <a:rPr lang="ja-JP" altLang="en-US" dirty="0"/>
              <a:t>（</a:t>
            </a:r>
            <a:r>
              <a:rPr lang="en-US" altLang="ja-JP" dirty="0"/>
              <a:t>Program Counter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現在処理する命令の</a:t>
            </a:r>
            <a:r>
              <a:rPr lang="ja-JP" altLang="en-US" b="1" dirty="0">
                <a:solidFill>
                  <a:srgbClr val="FF0000"/>
                </a:solidFill>
              </a:rPr>
              <a:t>アドレス</a:t>
            </a:r>
            <a:r>
              <a:rPr lang="ja-JP" altLang="en-US" dirty="0">
                <a:solidFill>
                  <a:srgbClr val="FF0000"/>
                </a:solidFill>
              </a:rPr>
              <a:t>を保持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おおざっぱな</a:t>
            </a:r>
            <a:r>
              <a:rPr lang="ja-JP" altLang="en-US" dirty="0" smtClean="0"/>
              <a:t>命令</a:t>
            </a:r>
            <a:r>
              <a:rPr lang="ja-JP" altLang="en-US" dirty="0"/>
              <a:t>の処理：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PC </a:t>
            </a:r>
            <a:r>
              <a:rPr lang="ja-JP" altLang="en-US" dirty="0"/>
              <a:t>がさすアドレスのメモリから読む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読んで</a:t>
            </a:r>
            <a:r>
              <a:rPr lang="ja-JP" altLang="en-US" dirty="0" smtClean="0"/>
              <a:t>きた命令に</a:t>
            </a:r>
            <a:r>
              <a:rPr lang="ja-JP" altLang="en-US" dirty="0"/>
              <a:t>応じて処理をする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PC </a:t>
            </a:r>
            <a:r>
              <a:rPr lang="ja-JP" altLang="en-US" dirty="0"/>
              <a:t>を更新（数字をたす）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/>
              <a:t>1. </a:t>
            </a:r>
            <a:r>
              <a:rPr lang="ja-JP" altLang="en-US" dirty="0"/>
              <a:t>に</a:t>
            </a:r>
            <a:r>
              <a:rPr lang="ja-JP" altLang="en-US" dirty="0" smtClean="0"/>
              <a:t>もどる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74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具体的な命令の処理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命令の読み出し（フェッチ）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命令の解釈（デコード）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レジスタ読み出し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演算</a:t>
            </a:r>
            <a:r>
              <a:rPr lang="ja-JP" altLang="en-US" dirty="0" smtClean="0"/>
              <a:t>の実行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結果の書き戻し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6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コンピュータはありとあらゆるところに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高性能なもの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スーパーコンピュータ</a:t>
            </a:r>
            <a:endParaRPr lang="en-US" altLang="ja-JP" dirty="0"/>
          </a:p>
          <a:p>
            <a:pPr lvl="2"/>
            <a:r>
              <a:rPr lang="ja-JP" altLang="en-US" dirty="0" smtClean="0"/>
              <a:t>パソコン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ゲーム機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携帯機器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スマホ，携帯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携帯音楽プレイヤ</a:t>
            </a:r>
            <a:r>
              <a:rPr lang="ja-JP" altLang="en-US" dirty="0"/>
              <a:t>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組み込み</a:t>
            </a:r>
            <a:r>
              <a:rPr lang="ja-JP" altLang="en-US" dirty="0"/>
              <a:t>制御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自動車，電車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家電（炊飯器，洗濯機，テレビ，エアコンなどなど）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r>
              <a:rPr kumimoji="1" lang="ja-JP" altLang="en-US" dirty="0" smtClean="0"/>
              <a:t>コンピュータなしでは，もはや生活はなりたたない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4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0.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初期状態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1954" y="1676400"/>
            <a:ext cx="4950054" cy="4903788"/>
          </a:xfrm>
        </p:spPr>
        <p:txBody>
          <a:bodyPr/>
          <a:lstStyle/>
          <a:p>
            <a:pPr marL="269875" lvl="2">
              <a:buClr>
                <a:srgbClr val="6666FF"/>
              </a:buClr>
              <a:buFont typeface="Wingdings" pitchFamily="2" charset="2"/>
              <a:buChar char="n"/>
            </a:pPr>
            <a:endParaRPr lang="en-US" altLang="ja-JP" dirty="0" smtClean="0"/>
          </a:p>
          <a:p>
            <a:pPr marL="269875" lvl="2">
              <a:buClr>
                <a:srgbClr val="6666FF"/>
              </a:buClr>
              <a:buFont typeface="Wingdings" pitchFamily="2" charset="2"/>
              <a:buChar char="n"/>
            </a:pPr>
            <a:r>
              <a:rPr lang="en-US" altLang="ja-JP" dirty="0" smtClean="0"/>
              <a:t>PC </a:t>
            </a:r>
            <a:r>
              <a:rPr lang="ja-JP" altLang="en-US" dirty="0" smtClean="0"/>
              <a:t>はアドレス０を指している</a:t>
            </a:r>
            <a:endParaRPr lang="en-US" altLang="ja-JP" dirty="0" smtClean="0"/>
          </a:p>
          <a:p>
            <a:r>
              <a:rPr kumimoji="1" lang="ja-JP" altLang="en-US" dirty="0" smtClean="0"/>
              <a:t>レジスタの初期値は</a:t>
            </a:r>
            <a:r>
              <a:rPr kumimoji="1" lang="en-US" altLang="ja-JP" dirty="0" smtClean="0"/>
              <a:t>1,2,3…</a:t>
            </a:r>
          </a:p>
          <a:p>
            <a:r>
              <a:rPr lang="ja-JP" altLang="en-US" dirty="0" smtClean="0"/>
              <a:t>メモリには，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0</a:t>
            </a:r>
            <a:r>
              <a:rPr lang="ja-JP" altLang="en-US" dirty="0" smtClean="0"/>
              <a:t>番地に </a:t>
            </a:r>
            <a:r>
              <a:rPr lang="en-US" altLang="ja-JP" dirty="0" smtClean="0"/>
              <a:t>0235 (ADD A,B</a:t>
            </a:r>
            <a:r>
              <a:rPr lang="ja-JP" altLang="en-US" dirty="0" smtClean="0"/>
              <a:t>→</a:t>
            </a:r>
            <a:r>
              <a:rPr lang="en-US" altLang="ja-JP" dirty="0" smtClean="0"/>
              <a:t>D) </a:t>
            </a:r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番地に </a:t>
            </a:r>
            <a:r>
              <a:rPr lang="en-US" altLang="ja-JP" dirty="0" smtClean="0"/>
              <a:t>1546</a:t>
            </a:r>
            <a:r>
              <a:rPr lang="en-US" altLang="ja-JP" dirty="0"/>
              <a:t> </a:t>
            </a:r>
            <a:r>
              <a:rPr lang="en-US" altLang="ja-JP" dirty="0" smtClean="0"/>
              <a:t>(SUB D,C</a:t>
            </a:r>
            <a:r>
              <a:rPr lang="ja-JP" altLang="en-US" dirty="0" smtClean="0"/>
              <a:t>→</a:t>
            </a:r>
            <a:r>
              <a:rPr lang="en-US" altLang="ja-JP" dirty="0" smtClean="0"/>
              <a:t>E)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手作業 10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5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命令の読み出し（フェッチ）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952" y="1676400"/>
            <a:ext cx="5040056" cy="49037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PC</a:t>
            </a:r>
            <a:r>
              <a:rPr lang="ja-JP" altLang="en-US" dirty="0" smtClean="0"/>
              <a:t> </a:t>
            </a:r>
            <a:r>
              <a:rPr lang="ja-JP" altLang="en-US" dirty="0"/>
              <a:t>が指している命令の番地</a:t>
            </a:r>
            <a:r>
              <a:rPr lang="ja-JP" altLang="en-US" dirty="0" smtClean="0"/>
              <a:t>を読む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内容である </a:t>
            </a:r>
            <a:r>
              <a:rPr lang="en-US" altLang="ja-JP" dirty="0" smtClean="0"/>
              <a:t>0235 </a:t>
            </a:r>
            <a:r>
              <a:rPr lang="ja-JP" altLang="en-US" dirty="0" smtClean="0"/>
              <a:t>が得られる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CPU </a:t>
            </a:r>
            <a:r>
              <a:rPr lang="ja-JP" altLang="en-US" dirty="0" smtClean="0"/>
              <a:t>内に格納する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曲線コネクタ 16"/>
          <p:cNvCxnSpPr>
            <a:endCxn id="24" idx="1"/>
          </p:cNvCxnSpPr>
          <p:nvPr/>
        </p:nvCxnSpPr>
        <p:spPr bwMode="auto">
          <a:xfrm flipV="1">
            <a:off x="6462021" y="2168986"/>
            <a:ext cx="630007" cy="180002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73" idx="2"/>
          </p:cNvCxnSpPr>
          <p:nvPr/>
        </p:nvCxnSpPr>
        <p:spPr bwMode="auto">
          <a:xfrm flipV="1">
            <a:off x="5652012" y="5229020"/>
            <a:ext cx="0" cy="360004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 bwMode="auto">
          <a:xfrm flipH="1">
            <a:off x="5652012" y="5589024"/>
            <a:ext cx="2520028" cy="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 bwMode="auto">
          <a:xfrm flipV="1">
            <a:off x="8172040" y="2258988"/>
            <a:ext cx="1" cy="3330036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フローチャート: 手作業 54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2"/>
            </a:solidFill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611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.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命令の解釈（デコード）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952" y="1676400"/>
            <a:ext cx="5040056" cy="49037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0235 </a:t>
            </a:r>
            <a:r>
              <a:rPr lang="ja-JP" altLang="en-US" dirty="0" smtClean="0"/>
              <a:t>の意味を解釈する</a:t>
            </a:r>
            <a:endParaRPr lang="en-US" altLang="ja-JP" dirty="0" smtClean="0"/>
          </a:p>
          <a:p>
            <a:pPr marL="904875" lvl="1" indent="-457200"/>
            <a:r>
              <a:rPr lang="en-US" altLang="ja-JP" dirty="0" smtClean="0"/>
              <a:t>0: ADD</a:t>
            </a:r>
          </a:p>
          <a:p>
            <a:pPr marL="904875" lvl="1" indent="-457200"/>
            <a:r>
              <a:rPr lang="en-US" altLang="ja-JP" dirty="0" smtClean="0"/>
              <a:t>2: </a:t>
            </a:r>
            <a:r>
              <a:rPr lang="ja-JP" altLang="en-US" dirty="0" smtClean="0"/>
              <a:t>レジスタ</a:t>
            </a:r>
            <a:r>
              <a:rPr lang="en-US" altLang="ja-JP" dirty="0" smtClean="0"/>
              <a:t>A</a:t>
            </a:r>
            <a:r>
              <a:rPr lang="ja-JP" altLang="en-US" dirty="0" smtClean="0"/>
              <a:t>を読む</a:t>
            </a:r>
            <a:endParaRPr lang="en-US" altLang="ja-JP" dirty="0" smtClean="0"/>
          </a:p>
          <a:p>
            <a:pPr marL="904875" lvl="1" indent="-457200"/>
            <a:r>
              <a:rPr lang="en-US" altLang="ja-JP" dirty="0" smtClean="0"/>
              <a:t>3: </a:t>
            </a:r>
            <a:r>
              <a:rPr lang="ja-JP" altLang="en-US" dirty="0" smtClean="0"/>
              <a:t>レジスタ</a:t>
            </a:r>
            <a:r>
              <a:rPr lang="en-US" altLang="ja-JP" dirty="0" smtClean="0"/>
              <a:t>B</a:t>
            </a:r>
            <a:r>
              <a:rPr lang="ja-JP" altLang="en-US" dirty="0" smtClean="0"/>
              <a:t>を</a:t>
            </a:r>
            <a:r>
              <a:rPr lang="ja-JP" altLang="en-US" dirty="0"/>
              <a:t>読む</a:t>
            </a:r>
            <a:endParaRPr lang="en-US" altLang="ja-JP" dirty="0"/>
          </a:p>
          <a:p>
            <a:pPr marL="904875" lvl="1" indent="-457200"/>
            <a:r>
              <a:rPr lang="en-US" altLang="ja-JP" dirty="0" smtClean="0"/>
              <a:t>5: </a:t>
            </a:r>
            <a:r>
              <a:rPr lang="ja-JP" altLang="en-US" dirty="0" smtClean="0"/>
              <a:t>結果はレジスタ</a:t>
            </a:r>
            <a:r>
              <a:rPr lang="en-US" altLang="ja-JP" dirty="0" smtClean="0"/>
              <a:t>D</a:t>
            </a:r>
            <a:r>
              <a:rPr lang="ja-JP" altLang="en-US" dirty="0" smtClean="0"/>
              <a:t>に書く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フローチャート: 手作業 54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2"/>
            </a:solidFill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97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.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レジスタ読み出し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952" y="1676400"/>
            <a:ext cx="5040056" cy="49037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A</a:t>
            </a:r>
            <a:r>
              <a:rPr lang="ja-JP" altLang="en-US" dirty="0" smtClean="0"/>
              <a:t>と</a:t>
            </a:r>
            <a:r>
              <a:rPr lang="en-US" altLang="ja-JP" dirty="0" smtClean="0"/>
              <a:t>B</a:t>
            </a:r>
            <a:r>
              <a:rPr lang="ja-JP" altLang="en-US" dirty="0" smtClean="0"/>
              <a:t>を読む</a:t>
            </a:r>
            <a:endParaRPr lang="en-US" altLang="ja-JP" dirty="0" smtClean="0"/>
          </a:p>
          <a:p>
            <a:pPr marL="904875" lvl="1" indent="-457200"/>
            <a:r>
              <a:rPr lang="ja-JP" altLang="en-US" dirty="0"/>
              <a:t>先ほど</a:t>
            </a:r>
            <a:r>
              <a:rPr lang="ja-JP" altLang="en-US" dirty="0" smtClean="0"/>
              <a:t>のデコード結果に従う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中身である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2</a:t>
            </a:r>
            <a:r>
              <a:rPr lang="ja-JP" altLang="en-US" dirty="0" smtClean="0"/>
              <a:t>が取れる</a:t>
            </a:r>
            <a:endParaRPr lang="en-US" altLang="ja-JP" dirty="0" smtClean="0"/>
          </a:p>
          <a:p>
            <a:pPr marL="904875" lvl="1" indent="-457200"/>
            <a:r>
              <a:rPr lang="en-US" altLang="ja-JP" dirty="0" smtClean="0"/>
              <a:t>0235 </a:t>
            </a:r>
            <a:r>
              <a:rPr lang="ja-JP" altLang="en-US" dirty="0" smtClean="0"/>
              <a:t>は，あくまで「どこを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読むか」を表してることに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注意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フローチャート: 手作業 86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2"/>
            </a:solidFill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曲線コネクタ 105"/>
          <p:cNvCxnSpPr/>
          <p:nvPr/>
        </p:nvCxnSpPr>
        <p:spPr bwMode="auto">
          <a:xfrm>
            <a:off x="5382009" y="2438989"/>
            <a:ext cx="720008" cy="540006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曲線コネクタ 107"/>
          <p:cNvCxnSpPr/>
          <p:nvPr/>
        </p:nvCxnSpPr>
        <p:spPr bwMode="auto">
          <a:xfrm>
            <a:off x="5382009" y="2798993"/>
            <a:ext cx="720008" cy="630007"/>
          </a:xfrm>
          <a:prstGeom prst="curvedConnector3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6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演算の実行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952" y="1676400"/>
            <a:ext cx="5040056" cy="49037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足し算をする</a:t>
            </a:r>
            <a:endParaRPr lang="en-US" altLang="ja-JP" dirty="0" smtClean="0"/>
          </a:p>
          <a:p>
            <a:pPr marL="904875" lvl="1" indent="-457200"/>
            <a:r>
              <a:rPr lang="ja-JP" altLang="en-US" dirty="0" smtClean="0"/>
              <a:t>１＋２ </a:t>
            </a:r>
            <a:r>
              <a:rPr lang="en-US" altLang="ja-JP" dirty="0" smtClean="0"/>
              <a:t>= 3</a:t>
            </a:r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フローチャート: 手作業 86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2"/>
            </a:solidFill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5742013" y="2798993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5742013" y="3338999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6462021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21067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 </a:t>
            </a:r>
            <a:r>
              <a:rPr lang="ja-JP" altLang="en-US" dirty="0" smtClean="0"/>
              <a:t>結果の</a:t>
            </a:r>
            <a:r>
              <a:rPr lang="ja-JP" altLang="en-US" dirty="0"/>
              <a:t>書き戻し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952" y="1676400"/>
            <a:ext cx="5040056" cy="49037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D </a:t>
            </a:r>
            <a:r>
              <a:rPr lang="ja-JP" altLang="en-US" dirty="0" smtClean="0"/>
              <a:t>に結果の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を書き込む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フローチャート: 手作業 86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2"/>
            </a:solidFill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19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6. </a:t>
            </a:r>
            <a:r>
              <a:rPr lang="ja-JP" altLang="en-US" dirty="0" smtClean="0"/>
              <a:t>次の命令へ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952" y="1676400"/>
            <a:ext cx="5040056" cy="49037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PC </a:t>
            </a:r>
            <a:r>
              <a:rPr lang="ja-JP" altLang="en-US" dirty="0" smtClean="0"/>
              <a:t>を </a:t>
            </a:r>
            <a:r>
              <a:rPr lang="en-US" altLang="ja-JP" dirty="0" smtClean="0"/>
              <a:t>+1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1. </a:t>
            </a:r>
            <a:r>
              <a:rPr lang="ja-JP" altLang="en-US" dirty="0" smtClean="0"/>
              <a:t>の命令の読み出しに戻る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662000" y="1988985"/>
            <a:ext cx="2070023" cy="3330036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7452032" y="1988983"/>
            <a:ext cx="1440016" cy="3330037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452032" y="1628980"/>
            <a:ext cx="144001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7452032" y="1988984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0235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7452032" y="2348988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1546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7452032" y="2708992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7452032" y="3068996"/>
            <a:ext cx="1440016" cy="360004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4572000" y="1628980"/>
            <a:ext cx="216002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7092028" y="198898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7092028" y="234898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 bwMode="auto">
          <a:xfrm>
            <a:off x="7092028" y="270899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7092028" y="306899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3: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4752002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5742013" y="216898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752002" y="2528990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4752002" y="2888994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752002" y="3248998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フローチャート: 手作業 86"/>
          <p:cNvSpPr/>
          <p:nvPr/>
        </p:nvSpPr>
        <p:spPr bwMode="auto">
          <a:xfrm rot="16200000">
            <a:off x="5824819" y="3076191"/>
            <a:ext cx="914400" cy="360004"/>
          </a:xfrm>
          <a:prstGeom prst="flowChartManualOperation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FU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4752002" y="3609002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752002" y="3969006"/>
            <a:ext cx="360004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112006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5112006" y="2528990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 bwMode="auto">
          <a:xfrm>
            <a:off x="5112006" y="2888994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/>
          <p:cNvSpPr/>
          <p:nvPr/>
        </p:nvSpPr>
        <p:spPr bwMode="auto">
          <a:xfrm>
            <a:off x="5112006" y="3248998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</a:p>
        </p:txBody>
      </p:sp>
      <p:sp>
        <p:nvSpPr>
          <p:cNvPr id="94" name="正方形/長方形 93"/>
          <p:cNvSpPr/>
          <p:nvPr/>
        </p:nvSpPr>
        <p:spPr bwMode="auto">
          <a:xfrm>
            <a:off x="5112006" y="3609002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5112006" y="396900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6102017" y="2168986"/>
            <a:ext cx="360004" cy="360004"/>
          </a:xfrm>
          <a:prstGeom prst="rect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" name="直線コネクタ 96"/>
          <p:cNvCxnSpPr/>
          <p:nvPr/>
        </p:nvCxnSpPr>
        <p:spPr bwMode="auto">
          <a:xfrm>
            <a:off x="5562011" y="2168986"/>
            <a:ext cx="0" cy="2160024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 bwMode="auto">
          <a:xfrm>
            <a:off x="5652012" y="2168986"/>
            <a:ext cx="0" cy="2160024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 bwMode="auto">
          <a:xfrm>
            <a:off x="5562011" y="2978995"/>
            <a:ext cx="540006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 bwMode="auto">
          <a:xfrm>
            <a:off x="5652012" y="3519001"/>
            <a:ext cx="450005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 bwMode="auto">
          <a:xfrm flipV="1">
            <a:off x="5292008" y="4419011"/>
            <a:ext cx="0" cy="180002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 bwMode="auto">
          <a:xfrm flipH="1">
            <a:off x="5292009" y="4599013"/>
            <a:ext cx="1260013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 bwMode="auto">
          <a:xfrm flipH="1">
            <a:off x="6462021" y="3248998"/>
            <a:ext cx="90001" cy="0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 bwMode="auto">
          <a:xfrm flipV="1">
            <a:off x="6552022" y="3248998"/>
            <a:ext cx="1" cy="1350015"/>
          </a:xfrm>
          <a:prstGeom prst="line">
            <a:avLst/>
          </a:prstGeom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 bwMode="auto">
          <a:xfrm>
            <a:off x="5292008" y="4869016"/>
            <a:ext cx="720008" cy="360004"/>
          </a:xfrm>
          <a:prstGeom prst="rect">
            <a:avLst/>
          </a:prstGeom>
          <a:noFill/>
          <a:ln>
            <a:solidFill>
              <a:schemeClr val="tx2"/>
            </a:solidFill>
            <a:headEnd/>
            <a:tailEnd type="triangl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57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今日の作業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676400"/>
            <a:ext cx="8206248" cy="49037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solidFill>
                  <a:schemeClr val="tx1"/>
                </a:solidFill>
              </a:rPr>
              <a:t>実験環境の設定</a:t>
            </a:r>
          </a:p>
          <a:p>
            <a:pPr lvl="1"/>
            <a:r>
              <a:rPr lang="en-US" altLang="ja-JP" dirty="0" smtClean="0"/>
              <a:t>Wiki </a:t>
            </a:r>
            <a:r>
              <a:rPr lang="ja-JP" altLang="en-US" dirty="0" smtClean="0"/>
              <a:t>の実験環境のページを参照</a:t>
            </a:r>
            <a:endParaRPr lang="en-US" altLang="ja-JP" dirty="0" smtClean="0"/>
          </a:p>
          <a:p>
            <a:pPr lvl="1"/>
            <a:endParaRPr lang="ja-JP" altLang="en-US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solidFill>
                  <a:schemeClr val="tx1"/>
                </a:solidFill>
              </a:rPr>
              <a:t>ソート・アルゴリズムを</a:t>
            </a:r>
            <a:r>
              <a:rPr lang="en-US" altLang="ja-JP" dirty="0">
                <a:solidFill>
                  <a:schemeClr val="tx1"/>
                </a:solidFill>
              </a:rPr>
              <a:t>C</a:t>
            </a:r>
            <a:r>
              <a:rPr lang="ja-JP" altLang="en-US" dirty="0">
                <a:solidFill>
                  <a:schemeClr val="tx1"/>
                </a:solidFill>
              </a:rPr>
              <a:t>言語等で記述</a:t>
            </a:r>
          </a:p>
          <a:p>
            <a:pPr lvl="1"/>
            <a:r>
              <a:rPr lang="ja-JP" altLang="en-US" dirty="0"/>
              <a:t>具体的な作業は</a:t>
            </a:r>
            <a:r>
              <a:rPr lang="ja-JP" altLang="en-US" dirty="0" smtClean="0"/>
              <a:t>，</a:t>
            </a:r>
            <a:r>
              <a:rPr lang="en-US" altLang="ja-JP" dirty="0" smtClean="0"/>
              <a:t>Wiki </a:t>
            </a:r>
            <a:r>
              <a:rPr lang="ja-JP" altLang="en-US" dirty="0" smtClean="0"/>
              <a:t>のソート・プログラムのページを参照</a:t>
            </a:r>
            <a:endParaRPr lang="en-US" altLang="ja-JP" dirty="0" smtClean="0"/>
          </a:p>
          <a:p>
            <a:pPr lvl="1"/>
            <a:endParaRPr lang="ja-JP" altLang="en-US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solidFill>
                  <a:schemeClr val="tx1"/>
                </a:solidFill>
              </a:rPr>
              <a:t>命令セットとアーキテクチャの検討</a:t>
            </a:r>
          </a:p>
          <a:p>
            <a:pPr lvl="1"/>
            <a:r>
              <a:rPr lang="ja-JP" altLang="en-US" dirty="0"/>
              <a:t>上記のソート・プログラムを実現するのに必要な命令のセットを</a:t>
            </a:r>
            <a:r>
              <a:rPr lang="ja-JP" altLang="en-US" dirty="0" smtClean="0"/>
              <a:t>検討</a:t>
            </a:r>
            <a:endParaRPr lang="ja-JP" altLang="en-US" dirty="0"/>
          </a:p>
          <a:p>
            <a:pPr lvl="1"/>
            <a:r>
              <a:rPr lang="ja-JP" altLang="en-US" dirty="0"/>
              <a:t>命令セットの</a:t>
            </a:r>
            <a:r>
              <a:rPr lang="ja-JP" altLang="en-US" dirty="0" smtClean="0"/>
              <a:t>検討は，パタソン</a:t>
            </a:r>
            <a:r>
              <a:rPr lang="en-US" altLang="ja-JP" dirty="0"/>
              <a:t>&amp;</a:t>
            </a:r>
            <a:r>
              <a:rPr lang="ja-JP" altLang="en-US" dirty="0" smtClean="0"/>
              <a:t>ヘネシー 上巻の</a:t>
            </a:r>
            <a:r>
              <a:rPr lang="en-US" altLang="ja-JP" dirty="0"/>
              <a:t>2</a:t>
            </a:r>
            <a:r>
              <a:rPr lang="ja-JP" altLang="en-US" dirty="0"/>
              <a:t>章を参考にすると</a:t>
            </a:r>
            <a:r>
              <a:rPr lang="ja-JP" altLang="en-US" dirty="0" smtClean="0"/>
              <a:t>良い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</a:t>
            </a:r>
            <a:r>
              <a:rPr lang="ja-JP" altLang="en-US" dirty="0"/>
              <a:t>言語の各文がどのような機械語に対応するのかが説明されて</a:t>
            </a:r>
            <a:r>
              <a:rPr lang="ja-JP" altLang="en-US" dirty="0" smtClean="0"/>
              <a:t>いる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2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コンピュータとは一体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基本的にはみんな同じ構造</a:t>
            </a:r>
          </a:p>
          <a:p>
            <a:pPr marL="906462" lvl="1" indent="-457200">
              <a:buFont typeface="+mj-lt"/>
              <a:buAutoNum type="arabicPeriod"/>
            </a:pPr>
            <a:r>
              <a:rPr lang="en-US" altLang="ja-JP" dirty="0" smtClean="0"/>
              <a:t>CPU</a:t>
            </a:r>
            <a:r>
              <a:rPr lang="ja-JP" altLang="en-US" dirty="0" smtClean="0"/>
              <a:t>（</a:t>
            </a:r>
            <a:r>
              <a:rPr lang="en-US" altLang="ja-JP" dirty="0" smtClean="0"/>
              <a:t>Central Processing Unit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ja-JP" altLang="en-US" dirty="0"/>
              <a:t>計算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906462" lvl="1" indent="-457200">
              <a:buFont typeface="+mj-lt"/>
              <a:buAutoNum type="arabicPeriod"/>
            </a:pPr>
            <a:r>
              <a:rPr kumimoji="1" lang="ja-JP" altLang="en-US" dirty="0" smtClean="0"/>
              <a:t>メモリ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覚える（計算結果や計算方法）</a:t>
            </a:r>
            <a:endParaRPr kumimoji="1" lang="en-US" altLang="ja-JP" dirty="0" smtClean="0"/>
          </a:p>
          <a:p>
            <a:pPr marL="906462" lvl="1" indent="-457200">
              <a:buFont typeface="+mj-lt"/>
              <a:buAutoNum type="arabicPeriod"/>
            </a:pPr>
            <a:r>
              <a:rPr kumimoji="1" lang="ja-JP" altLang="en-US" dirty="0" smtClean="0"/>
              <a:t>入出力装置（</a:t>
            </a:r>
            <a:r>
              <a:rPr kumimoji="1" lang="en-US" altLang="ja-JP" dirty="0" smtClean="0"/>
              <a:t>IO: </a:t>
            </a:r>
            <a:r>
              <a:rPr lang="en-US" altLang="ja-JP" dirty="0" err="1" smtClean="0"/>
              <a:t>Input/Output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外部と情報をやりとりする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例：液晶，マウス，タッチパネル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r>
              <a:rPr lang="ja-JP" altLang="en-US" dirty="0" smtClean="0"/>
              <a:t>どのコンピュータも，これらを持っている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パソコン，スマホ，自動車の制御部，</a:t>
            </a:r>
            <a:r>
              <a:rPr lang="en-US" altLang="ja-JP" dirty="0" smtClean="0"/>
              <a:t>etc…</a:t>
            </a:r>
          </a:p>
          <a:p>
            <a:pPr lvl="1"/>
            <a:r>
              <a:rPr lang="ja-JP" altLang="en-US" dirty="0" smtClean="0"/>
              <a:t>それぞれ速さや大きさが違う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04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実験「</a:t>
            </a:r>
            <a:r>
              <a:rPr lang="en-US" altLang="ja-JP" dirty="0"/>
              <a:t>H3 LSI </a:t>
            </a:r>
            <a:r>
              <a:rPr lang="ja-JP" altLang="en-US" dirty="0"/>
              <a:t>設計演習</a:t>
            </a:r>
            <a:r>
              <a:rPr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コンピュータ（</a:t>
            </a:r>
            <a:r>
              <a:rPr lang="en-US" altLang="ja-JP" dirty="0" smtClean="0"/>
              <a:t>CPU</a:t>
            </a:r>
            <a:r>
              <a:rPr lang="ja-JP" altLang="en-US" dirty="0" smtClean="0"/>
              <a:t>）を作る</a:t>
            </a:r>
            <a:endParaRPr lang="en-US" altLang="ja-JP" dirty="0" smtClean="0"/>
          </a:p>
          <a:p>
            <a:pPr lvl="1"/>
            <a:r>
              <a:rPr lang="en-US" altLang="ja-JP" dirty="0"/>
              <a:t>CPU</a:t>
            </a:r>
            <a:r>
              <a:rPr lang="ja-JP" altLang="en-US" dirty="0"/>
              <a:t>：コンピュータ内</a:t>
            </a:r>
            <a:r>
              <a:rPr lang="ja-JP" altLang="en-US" dirty="0" smtClean="0"/>
              <a:t>の実際に計算</a:t>
            </a:r>
            <a:r>
              <a:rPr lang="ja-JP" altLang="en-US" dirty="0"/>
              <a:t>を</a:t>
            </a:r>
            <a:r>
              <a:rPr lang="ja-JP" altLang="en-US" dirty="0" smtClean="0"/>
              <a:t>行う</a:t>
            </a:r>
            <a:r>
              <a:rPr lang="ja-JP" altLang="en-US" dirty="0"/>
              <a:t>心臓部分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主な目的：以下をわかること</a:t>
            </a:r>
            <a:endParaRPr lang="en-US" altLang="ja-JP" dirty="0"/>
          </a:p>
          <a:p>
            <a:pPr lvl="1"/>
            <a:r>
              <a:rPr lang="ja-JP" altLang="en-US" dirty="0" smtClean="0"/>
              <a:t>コンピュータ</a:t>
            </a:r>
            <a:r>
              <a:rPr lang="ja-JP" altLang="en-US" dirty="0"/>
              <a:t>とは何か</a:t>
            </a:r>
            <a:endParaRPr lang="en-US" altLang="ja-JP" dirty="0"/>
          </a:p>
          <a:p>
            <a:pPr lvl="1"/>
            <a:r>
              <a:rPr lang="ja-JP" altLang="en-US" dirty="0"/>
              <a:t>どういう構造なのか</a:t>
            </a:r>
            <a:endParaRPr lang="en-US" altLang="ja-JP" dirty="0"/>
          </a:p>
          <a:p>
            <a:pPr lvl="1"/>
            <a:r>
              <a:rPr lang="ja-JP" altLang="en-US" dirty="0" smtClean="0"/>
              <a:t>どう動く</a:t>
            </a:r>
            <a:r>
              <a:rPr lang="ja-JP" altLang="en-US" dirty="0"/>
              <a:t>の</a:t>
            </a:r>
            <a:r>
              <a:rPr lang="ja-JP" altLang="en-US" dirty="0" smtClean="0"/>
              <a:t>か</a:t>
            </a:r>
            <a:endParaRPr lang="en-US" altLang="ja-JP" dirty="0" smtClean="0"/>
          </a:p>
          <a:p>
            <a:pPr lvl="1"/>
            <a:r>
              <a:rPr lang="ja-JP" altLang="en-US" u="sng" dirty="0"/>
              <a:t>どう</a:t>
            </a:r>
            <a:r>
              <a:rPr lang="ja-JP" altLang="en-US" u="sng" dirty="0" smtClean="0"/>
              <a:t>やって作るのか</a:t>
            </a:r>
            <a:endParaRPr lang="en-US" altLang="ja-JP" u="sng" dirty="0" smtClean="0"/>
          </a:p>
          <a:p>
            <a:endParaRPr lang="en-US" altLang="ja-JP" dirty="0" smtClean="0"/>
          </a:p>
          <a:p>
            <a:pPr lvl="1"/>
            <a:r>
              <a:rPr lang="ja-JP" altLang="en-US" dirty="0"/>
              <a:t>どこへ行ってもコンピュータと無縁ではいられない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 ＝ それが何</a:t>
            </a:r>
            <a:r>
              <a:rPr lang="ja-JP" altLang="en-US" dirty="0" smtClean="0"/>
              <a:t>か，作り方を</a:t>
            </a:r>
            <a:r>
              <a:rPr lang="ja-JP" altLang="en-US" dirty="0"/>
              <a:t>知っていることは強み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その他の目的：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一定規模の開発の経験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30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実験内容：</a:t>
            </a:r>
            <a:r>
              <a:rPr lang="en-US" altLang="ja-JP" dirty="0"/>
              <a:t>FPGA </a:t>
            </a:r>
            <a:r>
              <a:rPr lang="ja-JP" altLang="en-US" dirty="0"/>
              <a:t>を使った </a:t>
            </a:r>
            <a:r>
              <a:rPr lang="en-US" altLang="ja-JP" dirty="0"/>
              <a:t>CPU </a:t>
            </a:r>
            <a:r>
              <a:rPr lang="ja-JP" altLang="en-US" dirty="0"/>
              <a:t>の設計と</a:t>
            </a:r>
            <a:r>
              <a:rPr lang="ja-JP" altLang="en-US" dirty="0" smtClean="0"/>
              <a:t>実装</a:t>
            </a:r>
            <a:endParaRPr kumimoji="1" lang="ja-JP" altLang="en-US" dirty="0"/>
          </a:p>
        </p:txBody>
      </p:sp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85" y="3684089"/>
            <a:ext cx="2520028" cy="167639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4294967295"/>
          </p:nvPr>
        </p:nvSpPr>
        <p:spPr>
          <a:xfrm>
            <a:off x="791958" y="1718981"/>
            <a:ext cx="7831137" cy="4680052"/>
          </a:xfrm>
        </p:spPr>
        <p:txBody>
          <a:bodyPr/>
          <a:lstStyle/>
          <a:p>
            <a:r>
              <a:rPr lang="ja-JP" altLang="en-US" dirty="0" smtClean="0"/>
              <a:t>つかうもの：</a:t>
            </a:r>
            <a:endParaRPr lang="en-US" altLang="ja-JP" dirty="0" smtClean="0"/>
          </a:p>
          <a:p>
            <a:pPr lvl="1"/>
            <a:r>
              <a:rPr lang="en-US" altLang="ja-JP" dirty="0"/>
              <a:t>HDL (Hardware Description Language) </a:t>
            </a:r>
            <a:r>
              <a:rPr lang="ja-JP" altLang="en-US" dirty="0"/>
              <a:t>：</a:t>
            </a:r>
            <a:endParaRPr lang="en-US" altLang="ja-JP" dirty="0"/>
          </a:p>
          <a:p>
            <a:pPr lvl="2"/>
            <a:r>
              <a:rPr lang="ja-JP" altLang="en-US" dirty="0"/>
              <a:t>ハードウェアを記述するための言語</a:t>
            </a:r>
            <a:endParaRPr lang="en-US" altLang="ja-JP" dirty="0"/>
          </a:p>
          <a:p>
            <a:pPr lvl="1"/>
            <a:r>
              <a:rPr lang="en-US" altLang="ja-JP" dirty="0"/>
              <a:t>FPGA (Field Programmable Gate Array) </a:t>
            </a:r>
          </a:p>
          <a:p>
            <a:pPr lvl="2"/>
            <a:r>
              <a:rPr lang="ja-JP" altLang="en-US" dirty="0"/>
              <a:t>「回路を書きかえられる」</a:t>
            </a:r>
            <a:r>
              <a:rPr lang="en-US" altLang="ja-JP" dirty="0"/>
              <a:t>LSI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流れ：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HDL </a:t>
            </a:r>
            <a:r>
              <a:rPr lang="ja-JP" altLang="en-US" dirty="0" smtClean="0"/>
              <a:t>を用いて </a:t>
            </a:r>
            <a:r>
              <a:rPr lang="en-US" altLang="ja-JP" dirty="0" smtClean="0"/>
              <a:t>CPU </a:t>
            </a:r>
            <a:r>
              <a:rPr lang="ja-JP" altLang="en-US" dirty="0" smtClean="0"/>
              <a:t>を設計，記述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設計</a:t>
            </a:r>
            <a:r>
              <a:rPr lang="ja-JP" altLang="en-US" dirty="0"/>
              <a:t>情報を </a:t>
            </a:r>
            <a:r>
              <a:rPr lang="en-US" altLang="ja-JP" dirty="0"/>
              <a:t>FPGA </a:t>
            </a:r>
            <a:r>
              <a:rPr lang="ja-JP" altLang="en-US" dirty="0"/>
              <a:t>に転送することで回路を</a:t>
            </a:r>
            <a:r>
              <a:rPr lang="ja-JP" altLang="en-US" dirty="0" smtClean="0"/>
              <a:t>書き換える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79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もう少し具体的な内容：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ソートを</a:t>
            </a:r>
            <a:r>
              <a:rPr lang="ja-JP" altLang="en-US" dirty="0" smtClean="0"/>
              <a:t>行う </a:t>
            </a:r>
            <a:r>
              <a:rPr lang="en-US" altLang="ja-JP" dirty="0" smtClean="0"/>
              <a:t>CPU </a:t>
            </a:r>
            <a:r>
              <a:rPr lang="ja-JP" altLang="en-US" dirty="0" smtClean="0"/>
              <a:t>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8787" indent="-457200">
              <a:buFont typeface="+mj-lt"/>
              <a:buAutoNum type="arabicPeriod"/>
            </a:pPr>
            <a:r>
              <a:rPr lang="en-US" altLang="ja-JP" dirty="0" smtClean="0"/>
              <a:t>C </a:t>
            </a:r>
            <a:r>
              <a:rPr lang="ja-JP" altLang="en-US" dirty="0" smtClean="0"/>
              <a:t>言語でソート・プログラムを記述</a:t>
            </a:r>
            <a:endParaRPr lang="en-US" altLang="ja-JP" dirty="0" smtClean="0"/>
          </a:p>
          <a:p>
            <a:pPr marL="458787" indent="-457200">
              <a:buFont typeface="+mj-lt"/>
              <a:buAutoNum type="arabicPeriod"/>
            </a:pPr>
            <a:r>
              <a:rPr kumimoji="1" lang="ja-JP" altLang="en-US" dirty="0" smtClean="0"/>
              <a:t>ソートを行うために必要な命令セットの割り出し</a:t>
            </a:r>
            <a:endParaRPr kumimoji="1" lang="en-US" altLang="ja-JP" dirty="0" smtClean="0"/>
          </a:p>
          <a:p>
            <a:pPr marL="458787" indent="-457200">
              <a:buFont typeface="+mj-lt"/>
              <a:buAutoNum type="arabicPeriod"/>
            </a:pPr>
            <a:r>
              <a:rPr lang="ja-JP" altLang="en-US" dirty="0" smtClean="0"/>
              <a:t>命令セットを元に，</a:t>
            </a:r>
            <a:r>
              <a:rPr lang="en-US" altLang="ja-JP" dirty="0" smtClean="0"/>
              <a:t>CPU </a:t>
            </a:r>
            <a:r>
              <a:rPr lang="ja-JP" altLang="en-US" dirty="0" smtClean="0"/>
              <a:t>を設計</a:t>
            </a:r>
            <a:endParaRPr lang="en-US" altLang="ja-JP" dirty="0" smtClean="0"/>
          </a:p>
          <a:p>
            <a:pPr marL="458787" indent="-457200">
              <a:buFont typeface="+mj-lt"/>
              <a:buAutoNum type="arabicPeriod"/>
            </a:pPr>
            <a:r>
              <a:rPr kumimoji="1" lang="en-US" altLang="ja-JP" dirty="0" smtClean="0"/>
              <a:t>HDL </a:t>
            </a:r>
            <a:r>
              <a:rPr kumimoji="1" lang="ja-JP" altLang="en-US" dirty="0" smtClean="0"/>
              <a:t>による記述</a:t>
            </a:r>
            <a:endParaRPr kumimoji="1" lang="en-US" altLang="ja-JP" dirty="0" smtClean="0"/>
          </a:p>
          <a:p>
            <a:pPr marL="458787" indent="-457200">
              <a:buFont typeface="+mj-lt"/>
              <a:buAutoNum type="arabicPeriod"/>
            </a:pPr>
            <a:r>
              <a:rPr kumimoji="1" lang="ja-JP" altLang="en-US" dirty="0" smtClean="0"/>
              <a:t>シミュレーションによる検証</a:t>
            </a:r>
            <a:endParaRPr kumimoji="1" lang="en-US" altLang="ja-JP" dirty="0" smtClean="0"/>
          </a:p>
          <a:p>
            <a:pPr marL="458787" indent="-457200">
              <a:buFont typeface="+mj-lt"/>
              <a:buAutoNum type="arabicPeriod"/>
            </a:pPr>
            <a:r>
              <a:rPr kumimoji="1" lang="ja-JP" altLang="en-US" dirty="0" smtClean="0"/>
              <a:t>改良による高速化</a:t>
            </a:r>
            <a:endParaRPr kumimoji="1" lang="en-US" altLang="ja-JP" dirty="0" smtClean="0"/>
          </a:p>
          <a:p>
            <a:pPr marL="458787" indent="-457200">
              <a:buFont typeface="+mj-lt"/>
              <a:buAutoNum type="arabicPeriod"/>
            </a:pPr>
            <a:endParaRPr lang="en-US" altLang="ja-JP" dirty="0"/>
          </a:p>
          <a:p>
            <a:pPr marL="458787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458787" indent="-4572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10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最終的な目標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ソートの実行時間の短縮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CPU </a:t>
            </a:r>
            <a:r>
              <a:rPr lang="ja-JP" altLang="en-US" dirty="0" smtClean="0"/>
              <a:t>をいろいろなアイデアで高速化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みんなで速度を競う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速いものを作った人が勝ち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07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コンピュータについての予備知識：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marL="906462" lvl="1" indent="-457200">
              <a:buFont typeface="+mj-lt"/>
              <a:buAutoNum type="arabicPeriod"/>
            </a:pPr>
            <a:r>
              <a:rPr lang="ja-JP" altLang="en-US" dirty="0"/>
              <a:t>プログラムとは</a:t>
            </a:r>
            <a:endParaRPr lang="en-US" altLang="ja-JP" dirty="0"/>
          </a:p>
          <a:p>
            <a:pPr marL="906462" lvl="1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906462" lvl="1" indent="-457200">
              <a:buFont typeface="+mj-lt"/>
              <a:buAutoNum type="arabicPeriod"/>
            </a:pPr>
            <a:r>
              <a:rPr kumimoji="1" lang="ja-JP" altLang="en-US" dirty="0" smtClean="0"/>
              <a:t>コンピュータとは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15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コンピュータ：</a:t>
            </a:r>
            <a:r>
              <a:rPr kumimoji="1" lang="ja-JP" altLang="en-US" dirty="0" smtClean="0"/>
              <a:t>プログラムに従って計算をする機械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ノイマン型と言われる</a:t>
            </a:r>
            <a:endParaRPr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にもあるけど，これが今日では主流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プログラムとは</a:t>
            </a:r>
            <a:endParaRPr lang="en-US" altLang="ja-JP" dirty="0" smtClean="0"/>
          </a:p>
          <a:p>
            <a:pPr lvl="1"/>
            <a:r>
              <a:rPr lang="ja-JP" altLang="en-US" dirty="0"/>
              <a:t>計算</a:t>
            </a:r>
            <a:r>
              <a:rPr lang="ja-JP" altLang="en-US" dirty="0" smtClean="0"/>
              <a:t>の</a:t>
            </a:r>
            <a:r>
              <a:rPr lang="ja-JP" altLang="en-US" dirty="0"/>
              <a:t>手順</a:t>
            </a:r>
            <a:r>
              <a:rPr lang="ja-JP" altLang="en-US" dirty="0" smtClean="0"/>
              <a:t>を</a:t>
            </a:r>
            <a:r>
              <a:rPr lang="ja-JP" altLang="en-US" dirty="0"/>
              <a:t>表したもの</a:t>
            </a:r>
            <a:endParaRPr lang="en-US" altLang="ja-JP" dirty="0"/>
          </a:p>
          <a:p>
            <a:pPr lvl="1"/>
            <a:r>
              <a:rPr lang="ja-JP" altLang="en-US" dirty="0" smtClean="0"/>
              <a:t>メモリ（記憶装置）の上にある，命令（計算方法）の列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次項から，簡単な例を使って説明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41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lorful-water-re-meiry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lorful water rev">
      <a:majorFont>
        <a:latin typeface="HG丸ｺﾞｼｯｸM-PRO"/>
        <a:ea typeface="HG丸ｺﾞｼｯｸM-PRO"/>
        <a:cs typeface=""/>
      </a:majorFont>
      <a:minorFont>
        <a:latin typeface="HG丸ｺﾞｼｯｸM-PRO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  <a:extLst/>
      </a:spPr>
      <a:bodyPr rtlCol="0" anchor="ctr"/>
      <a:lstStyle>
        <a:defPPr algn="ctr">
          <a:defRPr kumimoji="1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colorful-water-re-meiryo</Template>
  <TotalTime>1504</TotalTime>
  <Words>1304</Words>
  <Application>Microsoft Office PowerPoint</Application>
  <PresentationFormat>画面に合わせる (4:3)</PresentationFormat>
  <Paragraphs>513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HG丸ｺﾞｼｯｸM-PRO</vt:lpstr>
      <vt:lpstr>ＭＳ Ｐゴシック</vt:lpstr>
      <vt:lpstr>メイリオ</vt:lpstr>
      <vt:lpstr>Arial Narrow</vt:lpstr>
      <vt:lpstr>Calibri</vt:lpstr>
      <vt:lpstr>Times New Roman</vt:lpstr>
      <vt:lpstr>Wingdings</vt:lpstr>
      <vt:lpstr>colorful-water-re-meiryo</vt:lpstr>
      <vt:lpstr>H3 LSI 設計演習 (1)</vt:lpstr>
      <vt:lpstr>はじめに</vt:lpstr>
      <vt:lpstr>コンピュータとは一体…</vt:lpstr>
      <vt:lpstr>実験「H3 LSI 設計演習」</vt:lpstr>
      <vt:lpstr>実験内容：FPGA を使った CPU の設計と実装</vt:lpstr>
      <vt:lpstr>もう少し具体的な内容： ソートを行う CPU の作成</vt:lpstr>
      <vt:lpstr>最終的な目標</vt:lpstr>
      <vt:lpstr>目次</vt:lpstr>
      <vt:lpstr>プログラム</vt:lpstr>
      <vt:lpstr>例：A + B - C</vt:lpstr>
      <vt:lpstr>例：A + B - C</vt:lpstr>
      <vt:lpstr>例：A + B - C</vt:lpstr>
      <vt:lpstr>プログラム</vt:lpstr>
      <vt:lpstr>目次</vt:lpstr>
      <vt:lpstr>コンピュータ</vt:lpstr>
      <vt:lpstr>メモリ</vt:lpstr>
      <vt:lpstr>CPU</vt:lpstr>
      <vt:lpstr>CPU の動作</vt:lpstr>
      <vt:lpstr>具体的な命令の処理</vt:lpstr>
      <vt:lpstr>0. 初期状態</vt:lpstr>
      <vt:lpstr>1. 命令の読み出し（フェッチ）</vt:lpstr>
      <vt:lpstr>２. 命令の解釈（デコード）</vt:lpstr>
      <vt:lpstr>３. レジスタ読み出し</vt:lpstr>
      <vt:lpstr>4. 演算の実行</vt:lpstr>
      <vt:lpstr>5. 結果の書き戻し</vt:lpstr>
      <vt:lpstr>6. 次の命令へ</vt:lpstr>
      <vt:lpstr>今日の作業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C2A8 マイクロコンピュータ</dc:title>
  <dc:creator>shioya</dc:creator>
  <cp:lastModifiedBy>shioya</cp:lastModifiedBy>
  <cp:revision>896</cp:revision>
  <dcterms:created xsi:type="dcterms:W3CDTF">2013-05-27T06:08:36Z</dcterms:created>
  <dcterms:modified xsi:type="dcterms:W3CDTF">2013-10-10T09:32:37Z</dcterms:modified>
</cp:coreProperties>
</file>