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29"/>
  </p:notesMasterIdLst>
  <p:sldIdLst>
    <p:sldId id="256" r:id="rId2"/>
    <p:sldId id="257" r:id="rId3"/>
    <p:sldId id="268" r:id="rId4"/>
    <p:sldId id="259" r:id="rId5"/>
    <p:sldId id="260" r:id="rId6"/>
    <p:sldId id="262" r:id="rId7"/>
    <p:sldId id="285" r:id="rId8"/>
    <p:sldId id="284" r:id="rId9"/>
    <p:sldId id="264" r:id="rId10"/>
    <p:sldId id="266" r:id="rId11"/>
    <p:sldId id="265" r:id="rId12"/>
    <p:sldId id="267" r:id="rId13"/>
    <p:sldId id="270" r:id="rId14"/>
    <p:sldId id="269" r:id="rId15"/>
    <p:sldId id="271" r:id="rId16"/>
    <p:sldId id="272" r:id="rId17"/>
    <p:sldId id="273" r:id="rId18"/>
    <p:sldId id="274" r:id="rId19"/>
    <p:sldId id="277" r:id="rId20"/>
    <p:sldId id="275" r:id="rId21"/>
    <p:sldId id="279" r:id="rId22"/>
    <p:sldId id="280" r:id="rId23"/>
    <p:sldId id="282" r:id="rId24"/>
    <p:sldId id="283" r:id="rId25"/>
    <p:sldId id="281" r:id="rId26"/>
    <p:sldId id="286" r:id="rId27"/>
    <p:sldId id="287" r:id="rId2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DB734283-D46A-42BC-BF49-932D1CB4762A}">
          <p14:sldIdLst>
            <p14:sldId id="256"/>
            <p14:sldId id="257"/>
            <p14:sldId id="268"/>
            <p14:sldId id="259"/>
            <p14:sldId id="260"/>
            <p14:sldId id="262"/>
            <p14:sldId id="285"/>
            <p14:sldId id="284"/>
            <p14:sldId id="264"/>
            <p14:sldId id="266"/>
            <p14:sldId id="265"/>
            <p14:sldId id="267"/>
            <p14:sldId id="270"/>
            <p14:sldId id="269"/>
            <p14:sldId id="271"/>
            <p14:sldId id="272"/>
            <p14:sldId id="273"/>
            <p14:sldId id="274"/>
            <p14:sldId id="277"/>
            <p14:sldId id="275"/>
            <p14:sldId id="279"/>
            <p14:sldId id="280"/>
            <p14:sldId id="282"/>
            <p14:sldId id="283"/>
            <p14:sldId id="281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9933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982" autoAdjust="0"/>
  </p:normalViewPr>
  <p:slideViewPr>
    <p:cSldViewPr>
      <p:cViewPr varScale="1">
        <p:scale>
          <a:sx n="138" d="100"/>
          <a:sy n="138" d="100"/>
        </p:scale>
        <p:origin x="12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53DA7-C0DF-4A48-AA5B-C7D63971ED06}" type="datetimeFigureOut">
              <a:rPr kumimoji="1" lang="ja-JP" altLang="en-US" smtClean="0"/>
              <a:t>2013/10/10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CB2D8-A981-4294-93A9-471CF9A561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6135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rgbClr val="C5DEE5">
                <a:lumMod val="98000"/>
              </a:srgb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1964" y="1718981"/>
            <a:ext cx="6840076" cy="1440017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963" y="4149008"/>
            <a:ext cx="6870455" cy="1440016"/>
          </a:xfrm>
        </p:spPr>
        <p:txBody>
          <a:bodyPr anchor="b"/>
          <a:lstStyle>
            <a:lvl1pPr marL="0" indent="0" algn="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040" y="6309032"/>
            <a:ext cx="720008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二等辺三角形 34"/>
          <p:cNvSpPr/>
          <p:nvPr/>
        </p:nvSpPr>
        <p:spPr>
          <a:xfrm rot="5400000">
            <a:off x="4743040" y="-252002"/>
            <a:ext cx="18000" cy="6840000"/>
          </a:xfrm>
          <a:prstGeom prst="triangle">
            <a:avLst/>
          </a:prstGeom>
          <a:gradFill flip="none" rotWithShape="1">
            <a:gsLst>
              <a:gs pos="0">
                <a:srgbClr val="EAF4F6"/>
              </a:gs>
              <a:gs pos="100000">
                <a:srgbClr val="2E536A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二等辺三角形 35"/>
          <p:cNvSpPr/>
          <p:nvPr/>
        </p:nvSpPr>
        <p:spPr>
          <a:xfrm rot="16200000">
            <a:off x="6363000" y="3798024"/>
            <a:ext cx="18000" cy="3600000"/>
          </a:xfrm>
          <a:prstGeom prst="triangle">
            <a:avLst/>
          </a:prstGeom>
          <a:gradFill flip="none" rotWithShape="1">
            <a:gsLst>
              <a:gs pos="0">
                <a:srgbClr val="DCECF0"/>
              </a:gs>
              <a:gs pos="100000">
                <a:srgbClr val="2E536A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7" name="Group 48"/>
          <p:cNvGrpSpPr/>
          <p:nvPr/>
        </p:nvGrpSpPr>
        <p:grpSpPr>
          <a:xfrm>
            <a:off x="0" y="278965"/>
            <a:ext cx="1871970" cy="6579035"/>
            <a:chOff x="6627813" y="195717"/>
            <a:chExt cx="1952625" cy="5678034"/>
          </a:xfrm>
        </p:grpSpPr>
        <p:sp>
          <p:nvSpPr>
            <p:cNvPr id="38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rgbClr val="2E536A"/>
            </a:solidFill>
            <a:ln>
              <a:noFill/>
            </a:ln>
          </p:spPr>
        </p:sp>
        <p:sp>
          <p:nvSpPr>
            <p:cNvPr id="39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rgbClr val="2E536A"/>
            </a:solidFill>
            <a:ln>
              <a:noFill/>
            </a:ln>
          </p:spPr>
        </p:sp>
        <p:sp>
          <p:nvSpPr>
            <p:cNvPr id="40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rgbClr val="2E536A"/>
            </a:solidFill>
            <a:ln>
              <a:noFill/>
            </a:ln>
          </p:spPr>
        </p:sp>
        <p:sp>
          <p:nvSpPr>
            <p:cNvPr id="41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rgbClr val="2E536A"/>
            </a:solidFill>
            <a:ln>
              <a:noFill/>
            </a:ln>
          </p:spPr>
        </p:sp>
        <p:sp>
          <p:nvSpPr>
            <p:cNvPr id="42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rgbClr val="2E536A"/>
            </a:solidFill>
            <a:ln>
              <a:noFill/>
            </a:ln>
          </p:spPr>
        </p:sp>
        <p:sp>
          <p:nvSpPr>
            <p:cNvPr id="43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rgbClr val="2E536A"/>
            </a:solidFill>
            <a:ln>
              <a:noFill/>
            </a:ln>
          </p:spPr>
        </p:sp>
        <p:sp>
          <p:nvSpPr>
            <p:cNvPr id="44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rgbClr val="2E536A"/>
            </a:solidFill>
            <a:ln>
              <a:noFill/>
            </a:ln>
          </p:spPr>
        </p:sp>
        <p:sp>
          <p:nvSpPr>
            <p:cNvPr id="45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rgbClr val="2E536A"/>
            </a:solidFill>
            <a:ln>
              <a:noFill/>
            </a:ln>
          </p:spPr>
        </p:sp>
        <p:sp>
          <p:nvSpPr>
            <p:cNvPr id="46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rgbClr val="2E536A"/>
            </a:solidFill>
            <a:ln>
              <a:noFill/>
            </a:ln>
          </p:spPr>
        </p:sp>
        <p:sp>
          <p:nvSpPr>
            <p:cNvPr id="47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2E536A"/>
            </a:solidFill>
            <a:ln>
              <a:noFill/>
            </a:ln>
          </p:spPr>
        </p:sp>
        <p:sp>
          <p:nvSpPr>
            <p:cNvPr id="48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rgbClr val="2E536A"/>
            </a:solidFill>
            <a:ln>
              <a:noFill/>
            </a:ln>
          </p:spPr>
        </p:sp>
        <p:sp>
          <p:nvSpPr>
            <p:cNvPr id="49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rgbClr val="2E536A"/>
            </a:solidFill>
            <a:ln>
              <a:noFill/>
            </a:ln>
          </p:spPr>
        </p:sp>
      </p:grpSp>
      <p:grpSp>
        <p:nvGrpSpPr>
          <p:cNvPr id="50" name="Group 35"/>
          <p:cNvGrpSpPr/>
          <p:nvPr/>
        </p:nvGrpSpPr>
        <p:grpSpPr>
          <a:xfrm>
            <a:off x="1" y="278965"/>
            <a:ext cx="1871970" cy="6579036"/>
            <a:chOff x="2487613" y="285750"/>
            <a:chExt cx="2428875" cy="5654676"/>
          </a:xfrm>
        </p:grpSpPr>
        <p:sp>
          <p:nvSpPr>
            <p:cNvPr id="51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2E536A">
                <a:alpha val="20000"/>
              </a:srgbClr>
            </a:solidFill>
            <a:ln>
              <a:noFill/>
            </a:ln>
          </p:spPr>
        </p:sp>
        <p:sp>
          <p:nvSpPr>
            <p:cNvPr id="53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2E536A">
                <a:alpha val="20000"/>
              </a:srgbClr>
            </a:solidFill>
            <a:ln>
              <a:noFill/>
            </a:ln>
          </p:spPr>
        </p:sp>
        <p:sp>
          <p:nvSpPr>
            <p:cNvPr id="54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2E536A">
                <a:alpha val="20000"/>
              </a:srgbClr>
            </a:solidFill>
            <a:ln>
              <a:noFill/>
            </a:ln>
          </p:spPr>
        </p:sp>
        <p:sp>
          <p:nvSpPr>
            <p:cNvPr id="55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2E536A">
                <a:alpha val="20000"/>
              </a:srgbClr>
            </a:solidFill>
            <a:ln>
              <a:noFill/>
            </a:ln>
          </p:spPr>
        </p:sp>
        <p:sp>
          <p:nvSpPr>
            <p:cNvPr id="56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2E536A">
                <a:alpha val="20000"/>
              </a:srgbClr>
            </a:solidFill>
            <a:ln>
              <a:noFill/>
            </a:ln>
          </p:spPr>
        </p:sp>
        <p:sp>
          <p:nvSpPr>
            <p:cNvPr id="59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2E536A">
                <a:alpha val="20000"/>
              </a:srgbClr>
            </a:solidFill>
            <a:ln>
              <a:noFill/>
            </a:ln>
          </p:spPr>
        </p:sp>
        <p:sp>
          <p:nvSpPr>
            <p:cNvPr id="60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2E536A">
                <a:alpha val="20000"/>
              </a:srgbClr>
            </a:solidFill>
            <a:ln>
              <a:noFill/>
            </a:ln>
          </p:spPr>
        </p:sp>
        <p:sp>
          <p:nvSpPr>
            <p:cNvPr id="61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2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2E536A">
                <a:alpha val="20000"/>
              </a:srgb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1213092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75000">
              <a:schemeClr val="bg1"/>
            </a:gs>
            <a:gs pos="100000">
              <a:srgbClr val="DCECF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956" y="188964"/>
            <a:ext cx="8280092" cy="900010"/>
          </a:xfrm>
        </p:spPr>
        <p:txBody>
          <a:bodyPr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956" y="1448978"/>
            <a:ext cx="8280092" cy="5220058"/>
          </a:xfrm>
        </p:spPr>
        <p:txBody>
          <a:bodyPr anchor="ctr"/>
          <a:lstStyle>
            <a:lvl2pPr>
              <a:buClr>
                <a:srgbClr val="E9902F"/>
              </a:buClr>
              <a:defRPr/>
            </a:lvl2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二等辺三角形 10"/>
          <p:cNvSpPr/>
          <p:nvPr/>
        </p:nvSpPr>
        <p:spPr>
          <a:xfrm rot="5400000">
            <a:off x="4743048" y="-3042026"/>
            <a:ext cx="18000" cy="8280000"/>
          </a:xfrm>
          <a:prstGeom prst="triangle">
            <a:avLst/>
          </a:prstGeom>
          <a:gradFill flip="none" rotWithShape="1">
            <a:gsLst>
              <a:gs pos="0">
                <a:srgbClr val="DCECF0"/>
              </a:gs>
              <a:gs pos="100000">
                <a:srgbClr val="2E536A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5987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956" y="188964"/>
            <a:ext cx="8280092" cy="90001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二等辺三角形 6"/>
          <p:cNvSpPr/>
          <p:nvPr/>
        </p:nvSpPr>
        <p:spPr>
          <a:xfrm rot="5400000">
            <a:off x="4743048" y="-3042026"/>
            <a:ext cx="18000" cy="8280000"/>
          </a:xfrm>
          <a:prstGeom prst="triangle">
            <a:avLst/>
          </a:prstGeom>
          <a:gradFill flip="none" rotWithShape="1">
            <a:gsLst>
              <a:gs pos="0">
                <a:srgbClr val="DCECF0"/>
              </a:gs>
              <a:gs pos="100000">
                <a:srgbClr val="2E536A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6837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956" y="1448978"/>
            <a:ext cx="3870043" cy="5220058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001" y="1448978"/>
            <a:ext cx="4230047" cy="5220058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040" y="6309032"/>
            <a:ext cx="720008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二等辺三角形 6"/>
          <p:cNvSpPr/>
          <p:nvPr/>
        </p:nvSpPr>
        <p:spPr>
          <a:xfrm rot="5400000">
            <a:off x="4743048" y="-3042026"/>
            <a:ext cx="18000" cy="8280000"/>
          </a:xfrm>
          <a:prstGeom prst="triangle">
            <a:avLst/>
          </a:prstGeom>
          <a:gradFill flip="none" rotWithShape="1">
            <a:gsLst>
              <a:gs pos="0">
                <a:srgbClr val="DCECF0"/>
              </a:gs>
              <a:gs pos="100000">
                <a:srgbClr val="2E536A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2107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セクション タイトル スライド"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rgbClr val="C5DEE5">
                <a:lumMod val="98000"/>
              </a:srgb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1964" y="1718981"/>
            <a:ext cx="6840076" cy="1440017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040" y="6309032"/>
            <a:ext cx="720008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5" name="二等辺三角形 34"/>
          <p:cNvSpPr/>
          <p:nvPr/>
        </p:nvSpPr>
        <p:spPr>
          <a:xfrm rot="5400000">
            <a:off x="4743040" y="-252002"/>
            <a:ext cx="18000" cy="6840000"/>
          </a:xfrm>
          <a:prstGeom prst="triangle">
            <a:avLst/>
          </a:prstGeom>
          <a:gradFill flip="none" rotWithShape="1">
            <a:gsLst>
              <a:gs pos="0">
                <a:srgbClr val="DCECF0"/>
              </a:gs>
              <a:gs pos="100000">
                <a:srgbClr val="2E536A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37" name="Group 48"/>
          <p:cNvGrpSpPr/>
          <p:nvPr/>
        </p:nvGrpSpPr>
        <p:grpSpPr>
          <a:xfrm>
            <a:off x="0" y="278965"/>
            <a:ext cx="1871970" cy="6579035"/>
            <a:chOff x="6627813" y="195717"/>
            <a:chExt cx="1952625" cy="5678034"/>
          </a:xfrm>
        </p:grpSpPr>
        <p:sp>
          <p:nvSpPr>
            <p:cNvPr id="38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rgbClr val="2E536A"/>
            </a:solidFill>
            <a:ln>
              <a:noFill/>
            </a:ln>
          </p:spPr>
        </p:sp>
        <p:sp>
          <p:nvSpPr>
            <p:cNvPr id="39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rgbClr val="2E536A"/>
            </a:solidFill>
            <a:ln>
              <a:noFill/>
            </a:ln>
          </p:spPr>
        </p:sp>
        <p:sp>
          <p:nvSpPr>
            <p:cNvPr id="40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rgbClr val="2E536A"/>
            </a:solidFill>
            <a:ln>
              <a:noFill/>
            </a:ln>
          </p:spPr>
        </p:sp>
        <p:sp>
          <p:nvSpPr>
            <p:cNvPr id="41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rgbClr val="2E536A"/>
            </a:solidFill>
            <a:ln>
              <a:noFill/>
            </a:ln>
          </p:spPr>
        </p:sp>
        <p:sp>
          <p:nvSpPr>
            <p:cNvPr id="42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rgbClr val="2E536A"/>
            </a:solidFill>
            <a:ln>
              <a:noFill/>
            </a:ln>
          </p:spPr>
        </p:sp>
        <p:sp>
          <p:nvSpPr>
            <p:cNvPr id="43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rgbClr val="2E536A"/>
            </a:solidFill>
            <a:ln>
              <a:noFill/>
            </a:ln>
          </p:spPr>
        </p:sp>
        <p:sp>
          <p:nvSpPr>
            <p:cNvPr id="44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rgbClr val="2E536A"/>
            </a:solidFill>
            <a:ln>
              <a:noFill/>
            </a:ln>
          </p:spPr>
        </p:sp>
        <p:sp>
          <p:nvSpPr>
            <p:cNvPr id="45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rgbClr val="2E536A"/>
            </a:solidFill>
            <a:ln>
              <a:noFill/>
            </a:ln>
          </p:spPr>
        </p:sp>
        <p:sp>
          <p:nvSpPr>
            <p:cNvPr id="46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rgbClr val="2E536A"/>
            </a:solidFill>
            <a:ln>
              <a:noFill/>
            </a:ln>
          </p:spPr>
        </p:sp>
        <p:sp>
          <p:nvSpPr>
            <p:cNvPr id="47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2E536A"/>
            </a:solidFill>
            <a:ln>
              <a:noFill/>
            </a:ln>
          </p:spPr>
        </p:sp>
        <p:sp>
          <p:nvSpPr>
            <p:cNvPr id="48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rgbClr val="2E536A"/>
            </a:solidFill>
            <a:ln>
              <a:noFill/>
            </a:ln>
          </p:spPr>
        </p:sp>
        <p:sp>
          <p:nvSpPr>
            <p:cNvPr id="49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rgbClr val="2E536A"/>
            </a:solidFill>
            <a:ln>
              <a:noFill/>
            </a:ln>
          </p:spPr>
        </p:sp>
      </p:grpSp>
      <p:grpSp>
        <p:nvGrpSpPr>
          <p:cNvPr id="50" name="Group 35"/>
          <p:cNvGrpSpPr/>
          <p:nvPr/>
        </p:nvGrpSpPr>
        <p:grpSpPr>
          <a:xfrm>
            <a:off x="1" y="278965"/>
            <a:ext cx="1871970" cy="6579036"/>
            <a:chOff x="2487613" y="285750"/>
            <a:chExt cx="2428875" cy="5654676"/>
          </a:xfrm>
        </p:grpSpPr>
        <p:sp>
          <p:nvSpPr>
            <p:cNvPr id="51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2E536A">
                <a:alpha val="20000"/>
              </a:srgbClr>
            </a:solidFill>
            <a:ln>
              <a:noFill/>
            </a:ln>
          </p:spPr>
        </p:sp>
        <p:sp>
          <p:nvSpPr>
            <p:cNvPr id="53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2E536A">
                <a:alpha val="20000"/>
              </a:srgbClr>
            </a:solidFill>
            <a:ln>
              <a:noFill/>
            </a:ln>
          </p:spPr>
        </p:sp>
        <p:sp>
          <p:nvSpPr>
            <p:cNvPr id="54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2E536A">
                <a:alpha val="20000"/>
              </a:srgbClr>
            </a:solidFill>
            <a:ln>
              <a:noFill/>
            </a:ln>
          </p:spPr>
        </p:sp>
        <p:sp>
          <p:nvSpPr>
            <p:cNvPr id="55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2E536A">
                <a:alpha val="20000"/>
              </a:srgbClr>
            </a:solidFill>
            <a:ln>
              <a:noFill/>
            </a:ln>
          </p:spPr>
        </p:sp>
        <p:sp>
          <p:nvSpPr>
            <p:cNvPr id="56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2E536A">
                <a:alpha val="20000"/>
              </a:srgbClr>
            </a:solidFill>
            <a:ln>
              <a:noFill/>
            </a:ln>
          </p:spPr>
        </p:sp>
        <p:sp>
          <p:nvSpPr>
            <p:cNvPr id="59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2E536A">
                <a:alpha val="20000"/>
              </a:srgbClr>
            </a:solidFill>
            <a:ln>
              <a:noFill/>
            </a:ln>
          </p:spPr>
        </p:sp>
        <p:sp>
          <p:nvSpPr>
            <p:cNvPr id="60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2E536A">
                <a:alpha val="20000"/>
              </a:srgbClr>
            </a:solidFill>
            <a:ln>
              <a:noFill/>
            </a:ln>
          </p:spPr>
        </p:sp>
        <p:sp>
          <p:nvSpPr>
            <p:cNvPr id="61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2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2E536A">
                <a:alpha val="20000"/>
              </a:srgb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230437499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75000">
              <a:schemeClr val="bg1"/>
            </a:gs>
            <a:gs pos="100000">
              <a:srgbClr val="DCECF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1956" y="188964"/>
            <a:ext cx="8280091" cy="9000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956" y="1448978"/>
            <a:ext cx="8280092" cy="5220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172040" y="6309033"/>
            <a:ext cx="720007" cy="3600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6585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2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6"/>
        </a:buClr>
        <a:buFont typeface="Wingdings" panose="05000000000000000000" pitchFamily="2" charset="2"/>
        <a:buChar char="n"/>
        <a:defRPr kumimoji="1"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rgbClr val="E9902F"/>
        </a:buClr>
        <a:buFont typeface="Wingdings" panose="05000000000000000000" pitchFamily="2" charset="2"/>
        <a:buChar char="u"/>
        <a:defRPr kumimoji="1"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Font typeface="Wingdings 3" charset="2"/>
        <a:buChar char=""/>
        <a:defRPr kumimoji="1"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6"/>
        </a:buClr>
        <a:buFont typeface="Wingdings" panose="05000000000000000000" pitchFamily="2" charset="2"/>
        <a:buChar char="l"/>
        <a:defRPr kumimoji="1"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Font typeface="Wingdings" panose="05000000000000000000" pitchFamily="2" charset="2"/>
        <a:buChar char="p"/>
        <a:defRPr kumimoji="1"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H3 LSI </a:t>
            </a:r>
            <a:r>
              <a:rPr lang="ja-JP" altLang="en-US" dirty="0"/>
              <a:t>設計</a:t>
            </a:r>
            <a:r>
              <a:rPr lang="ja-JP" altLang="en-US" dirty="0" smtClean="0"/>
              <a:t>演習 </a:t>
            </a:r>
            <a:r>
              <a:rPr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　</a:t>
            </a:r>
            <a:r>
              <a:rPr lang="ja-JP" altLang="en-US" dirty="0"/>
              <a:t>安藤</a:t>
            </a:r>
            <a:r>
              <a:rPr lang="ja-JP" altLang="en-US" dirty="0" smtClean="0"/>
              <a:t>研究室　</a:t>
            </a:r>
            <a:r>
              <a:rPr kumimoji="1" lang="ja-JP" altLang="en-US" dirty="0" smtClean="0"/>
              <a:t>塩谷亮太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081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プログラム言語と </a:t>
            </a:r>
            <a:r>
              <a:rPr kumimoji="1" lang="en-US" altLang="ja-JP" dirty="0" smtClean="0"/>
              <a:t>HDL </a:t>
            </a:r>
            <a:r>
              <a:rPr kumimoji="1" lang="ja-JP" altLang="en-US" dirty="0" smtClean="0"/>
              <a:t>の違いの例：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AND </a:t>
            </a:r>
            <a:r>
              <a:rPr kumimoji="1" lang="ja-JP" altLang="en-US" dirty="0" smtClean="0"/>
              <a:t>と </a:t>
            </a:r>
            <a:r>
              <a:rPr kumimoji="1" lang="en-US" altLang="ja-JP" dirty="0" smtClean="0"/>
              <a:t>OR </a:t>
            </a:r>
            <a:r>
              <a:rPr kumimoji="1" lang="ja-JP" altLang="en-US" dirty="0" smtClean="0"/>
              <a:t>の順番をひっくり返した場合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6" name="Rectangle 60"/>
          <p:cNvSpPr>
            <a:spLocks noChangeArrowheads="1"/>
          </p:cNvSpPr>
          <p:nvPr/>
        </p:nvSpPr>
        <p:spPr bwMode="auto">
          <a:xfrm>
            <a:off x="791958" y="1538979"/>
            <a:ext cx="3510038" cy="2520028"/>
          </a:xfrm>
          <a:prstGeom prst="rect">
            <a:avLst/>
          </a:prstGeom>
          <a:noFill/>
          <a:ln w="15875">
            <a:solidFill>
              <a:schemeClr val="accent6"/>
            </a:solidFill>
            <a:miter lim="800000"/>
            <a:headEnd/>
            <a:tailEnd/>
          </a:ln>
          <a:effectLst/>
        </p:spPr>
        <p:txBody>
          <a:bodyPr wrap="none" anchor="t"/>
          <a:lstStyle/>
          <a:p>
            <a:r>
              <a:rPr lang="en-US" altLang="ja-JP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altLang="ja-JP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AndOr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ja-JP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a, b, c){</a:t>
            </a:r>
          </a:p>
          <a:p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altLang="ja-JP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w, z;</a:t>
            </a:r>
          </a:p>
          <a:p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 w = a &amp; b;</a:t>
            </a:r>
          </a:p>
          <a:p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= w | c;</a:t>
            </a:r>
          </a:p>
          <a:p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ja-JP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4" name="Rectangle 60"/>
          <p:cNvSpPr>
            <a:spLocks noChangeArrowheads="1"/>
          </p:cNvSpPr>
          <p:nvPr/>
        </p:nvSpPr>
        <p:spPr bwMode="auto">
          <a:xfrm>
            <a:off x="4571999" y="1538979"/>
            <a:ext cx="3870043" cy="2520028"/>
          </a:xfrm>
          <a:prstGeom prst="rect">
            <a:avLst/>
          </a:prstGeom>
          <a:noFill/>
          <a:ln w="15875">
            <a:solidFill>
              <a:schemeClr val="accent6"/>
            </a:solidFill>
            <a:miter lim="800000"/>
            <a:headEnd/>
            <a:tailEnd/>
          </a:ln>
          <a:effectLst/>
        </p:spPr>
        <p:txBody>
          <a:bodyPr wrap="none" anchor="t"/>
          <a:lstStyle/>
          <a:p>
            <a:r>
              <a:rPr lang="en-US" altLang="ja-JP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altLang="ja-JP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AndOr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ja-JP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a, b, c){</a:t>
            </a:r>
          </a:p>
          <a:p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altLang="ja-JP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w, z;</a:t>
            </a:r>
          </a:p>
          <a:p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ja-JP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= w | c;	// and </a:t>
            </a:r>
            <a:r>
              <a:rPr lang="ja-JP" alt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と </a:t>
            </a:r>
            <a:r>
              <a:rPr lang="en-US" altLang="ja-JP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 </a:t>
            </a:r>
            <a:r>
              <a:rPr lang="ja-JP" alt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の</a:t>
            </a:r>
            <a:endParaRPr lang="en-US" altLang="ja-JP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 = a &amp; b</a:t>
            </a:r>
            <a:r>
              <a:rPr lang="en-US" altLang="ja-JP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	// </a:t>
            </a:r>
            <a:r>
              <a:rPr lang="ja-JP" alt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順を逆に</a:t>
            </a:r>
            <a:endParaRPr lang="en-US" altLang="ja-JP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ja-JP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11956" y="4149008"/>
            <a:ext cx="8280092" cy="2520028"/>
          </a:xfrm>
        </p:spPr>
        <p:txBody>
          <a:bodyPr/>
          <a:lstStyle/>
          <a:p>
            <a:r>
              <a:rPr kumimoji="1" lang="ja-JP" altLang="en-US" dirty="0" smtClean="0"/>
              <a:t>プログラムでは上から順に行う動作を記述</a:t>
            </a:r>
            <a:endParaRPr kumimoji="1" lang="en-US" altLang="ja-JP" dirty="0" smtClean="0"/>
          </a:p>
          <a:p>
            <a:r>
              <a:rPr kumimoji="1" lang="ja-JP" altLang="en-US" dirty="0" smtClean="0"/>
              <a:t>順序が変わると当然動作が変わってしまう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107914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プログラム言語と </a:t>
            </a:r>
            <a:r>
              <a:rPr lang="en-US" altLang="ja-JP" dirty="0"/>
              <a:t>HDL </a:t>
            </a:r>
            <a:r>
              <a:rPr lang="ja-JP" altLang="en-US" dirty="0"/>
              <a:t>の違いの例：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AND </a:t>
            </a:r>
            <a:r>
              <a:rPr lang="ja-JP" altLang="en-US" dirty="0"/>
              <a:t>と </a:t>
            </a:r>
            <a:r>
              <a:rPr lang="en-US" altLang="ja-JP" dirty="0"/>
              <a:t>OR </a:t>
            </a:r>
            <a:r>
              <a:rPr lang="ja-JP" altLang="en-US" dirty="0"/>
              <a:t>の順番をひっくり返した場合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5" name="Rectangle 60"/>
          <p:cNvSpPr>
            <a:spLocks noChangeArrowheads="1"/>
          </p:cNvSpPr>
          <p:nvPr/>
        </p:nvSpPr>
        <p:spPr bwMode="auto">
          <a:xfrm>
            <a:off x="791958" y="1448978"/>
            <a:ext cx="3510038" cy="2520028"/>
          </a:xfrm>
          <a:prstGeom prst="rect">
            <a:avLst/>
          </a:prstGeom>
          <a:noFill/>
          <a:ln w="15875">
            <a:solidFill>
              <a:schemeClr val="accent6"/>
            </a:solidFill>
            <a:miter lim="800000"/>
            <a:headEnd/>
            <a:tailEnd/>
          </a:ln>
          <a:effectLst/>
        </p:spPr>
        <p:txBody>
          <a:bodyPr wrap="none" anchor="t"/>
          <a:lstStyle/>
          <a:p>
            <a:r>
              <a:rPr lang="en-US" altLang="ja-JP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 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AndOr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(…);</a:t>
            </a:r>
          </a:p>
          <a:p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ja-JP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logic 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ja-JP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ja-JP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always_comb</a:t>
            </a:r>
            <a:r>
              <a:rPr lang="en-US" altLang="ja-JP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  <a:endParaRPr lang="en-US" altLang="ja-JP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 w 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= a &amp; b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ja-JP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end</a:t>
            </a:r>
          </a:p>
          <a:p>
            <a:r>
              <a:rPr lang="en-US" altLang="ja-JP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always_comb</a:t>
            </a:r>
            <a:r>
              <a:rPr lang="en-US" altLang="ja-JP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z 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= w | c;</a:t>
            </a:r>
          </a:p>
          <a:p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ja-JP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endParaRPr lang="en-US" altLang="ja-JP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endmodule</a:t>
            </a:r>
            <a:endParaRPr lang="en-US" altLang="ja-JP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ectangle 60"/>
          <p:cNvSpPr>
            <a:spLocks noChangeArrowheads="1"/>
          </p:cNvSpPr>
          <p:nvPr/>
        </p:nvSpPr>
        <p:spPr bwMode="auto">
          <a:xfrm>
            <a:off x="4572000" y="1448978"/>
            <a:ext cx="3510039" cy="2520028"/>
          </a:xfrm>
          <a:prstGeom prst="rect">
            <a:avLst/>
          </a:prstGeom>
          <a:noFill/>
          <a:ln w="15875">
            <a:solidFill>
              <a:schemeClr val="accent6"/>
            </a:solidFill>
            <a:miter lim="800000"/>
            <a:headEnd/>
            <a:tailEnd/>
          </a:ln>
          <a:effectLst/>
        </p:spPr>
        <p:txBody>
          <a:bodyPr wrap="none" anchor="t"/>
          <a:lstStyle/>
          <a:p>
            <a:r>
              <a:rPr lang="en-US" altLang="ja-JP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 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AndOr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(…);</a:t>
            </a:r>
          </a:p>
          <a:p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ja-JP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logic 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ja-JP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ja-JP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always_comb</a:t>
            </a:r>
            <a:r>
              <a:rPr lang="en-US" altLang="ja-JP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= w | c;</a:t>
            </a:r>
          </a:p>
          <a:p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ja-JP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ja-JP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always_comb</a:t>
            </a:r>
            <a:r>
              <a:rPr lang="en-US" altLang="ja-JP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  <a:endParaRPr lang="en-US" altLang="ja-JP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ja-JP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 </a:t>
            </a:r>
            <a:r>
              <a:rPr lang="en-US" altLang="ja-JP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a &amp; b</a:t>
            </a:r>
            <a:r>
              <a:rPr lang="en-US" altLang="ja-JP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ja-JP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end</a:t>
            </a:r>
          </a:p>
          <a:p>
            <a:r>
              <a:rPr lang="en-US" altLang="ja-JP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endmodule</a:t>
            </a:r>
            <a:endParaRPr lang="en-US" altLang="ja-JP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952" y="4329010"/>
            <a:ext cx="8640095" cy="2340026"/>
          </a:xfrm>
        </p:spPr>
        <p:txBody>
          <a:bodyPr/>
          <a:lstStyle/>
          <a:p>
            <a:r>
              <a:rPr kumimoji="1" lang="en-US" altLang="ja-JP" dirty="0" smtClean="0"/>
              <a:t>HDL </a:t>
            </a:r>
            <a:r>
              <a:rPr kumimoji="1" lang="ja-JP" altLang="en-US" dirty="0" smtClean="0"/>
              <a:t>では回路の「ありかた」が書かれる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どのようにゲートや配線が存在し，接続されているか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信号線 </a:t>
            </a:r>
            <a:r>
              <a:rPr lang="en-US" altLang="ja-JP" dirty="0" smtClean="0"/>
              <a:t>a </a:t>
            </a:r>
            <a:r>
              <a:rPr lang="ja-JP" altLang="en-US" dirty="0" smtClean="0"/>
              <a:t>と </a:t>
            </a:r>
            <a:r>
              <a:rPr lang="en-US" altLang="ja-JP" dirty="0" smtClean="0"/>
              <a:t>b </a:t>
            </a:r>
            <a:r>
              <a:rPr lang="ja-JP" altLang="en-US" dirty="0" smtClean="0"/>
              <a:t>を入力とする </a:t>
            </a:r>
            <a:r>
              <a:rPr lang="en-US" altLang="ja-JP" dirty="0" smtClean="0"/>
              <a:t>AND </a:t>
            </a:r>
            <a:r>
              <a:rPr lang="ja-JP" altLang="en-US" dirty="0" smtClean="0"/>
              <a:t>ゲートが</a:t>
            </a:r>
            <a:r>
              <a:rPr lang="ja-JP" altLang="en-US" dirty="0"/>
              <a:t>信号線</a:t>
            </a:r>
            <a:r>
              <a:rPr lang="ja-JP" altLang="en-US" dirty="0" smtClean="0"/>
              <a:t> </a:t>
            </a:r>
            <a:r>
              <a:rPr lang="en-US" altLang="ja-JP" dirty="0" smtClean="0"/>
              <a:t>w </a:t>
            </a:r>
            <a:r>
              <a:rPr lang="ja-JP" altLang="en-US" dirty="0" smtClean="0"/>
              <a:t>に接続</a:t>
            </a:r>
            <a:endParaRPr lang="en-US" altLang="ja-JP" dirty="0" smtClean="0"/>
          </a:p>
          <a:p>
            <a:pPr lvl="2"/>
            <a:r>
              <a:rPr lang="ja-JP" altLang="en-US" dirty="0"/>
              <a:t>信号線 </a:t>
            </a:r>
            <a:r>
              <a:rPr lang="en-US" altLang="ja-JP" dirty="0" smtClean="0"/>
              <a:t>w </a:t>
            </a:r>
            <a:r>
              <a:rPr lang="ja-JP" altLang="en-US" dirty="0"/>
              <a:t>と </a:t>
            </a:r>
            <a:r>
              <a:rPr lang="en-US" altLang="ja-JP" dirty="0" smtClean="0"/>
              <a:t>c </a:t>
            </a:r>
            <a:r>
              <a:rPr lang="ja-JP" altLang="en-US" dirty="0"/>
              <a:t>を入力とする </a:t>
            </a:r>
            <a:r>
              <a:rPr lang="en-US" altLang="ja-JP" dirty="0" smtClean="0"/>
              <a:t>OR </a:t>
            </a:r>
            <a:r>
              <a:rPr lang="ja-JP" altLang="en-US" dirty="0"/>
              <a:t>ゲートが信号線 </a:t>
            </a:r>
            <a:r>
              <a:rPr lang="en-US" altLang="ja-JP" dirty="0"/>
              <a:t>z</a:t>
            </a:r>
            <a:r>
              <a:rPr lang="en-US" altLang="ja-JP" dirty="0" smtClean="0"/>
              <a:t> </a:t>
            </a:r>
            <a:r>
              <a:rPr lang="ja-JP" altLang="en-US" dirty="0"/>
              <a:t>に接続</a:t>
            </a:r>
            <a:endParaRPr kumimoji="1" lang="en-US" altLang="ja-JP" dirty="0" smtClean="0"/>
          </a:p>
          <a:p>
            <a:r>
              <a:rPr kumimoji="1" lang="ja-JP" altLang="en-US" dirty="0" smtClean="0"/>
              <a:t>プロセスの順序を変えても回路は変わらない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985152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プロセス間の動作（シミュレータ上での）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952" y="1628980"/>
            <a:ext cx="4860054" cy="5130057"/>
          </a:xfrm>
        </p:spPr>
        <p:txBody>
          <a:bodyPr anchor="t"/>
          <a:lstStyle/>
          <a:p>
            <a:r>
              <a:rPr kumimoji="1" lang="en-US" altLang="ja-JP" dirty="0" smtClean="0"/>
              <a:t>C </a:t>
            </a:r>
            <a:r>
              <a:rPr kumimoji="1" lang="ja-JP" altLang="en-US" dirty="0" smtClean="0"/>
              <a:t>言語のステートメント（文）：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先頭から順に実行される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en-US" altLang="ja-JP" dirty="0" smtClean="0"/>
              <a:t>HDL </a:t>
            </a:r>
            <a:r>
              <a:rPr lang="ja-JP" altLang="en-US" dirty="0" smtClean="0"/>
              <a:t>のプロセス：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プロセスどうしは</a:t>
            </a:r>
            <a:r>
              <a:rPr kumimoji="1" lang="ja-JP" altLang="en-US" dirty="0" smtClean="0"/>
              <a:t>常に並列に動いている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入力が変化すると，そのたびに出力が変化</a:t>
            </a:r>
            <a:endParaRPr lang="en-US" altLang="ja-JP" dirty="0" smtClean="0"/>
          </a:p>
          <a:p>
            <a:pPr marL="1371600" lvl="2" indent="-457200">
              <a:buFont typeface="+mj-lt"/>
              <a:buAutoNum type="arabicPeriod"/>
            </a:pPr>
            <a:r>
              <a:rPr kumimoji="1" lang="en-US" altLang="ja-JP" dirty="0" smtClean="0"/>
              <a:t>a/b </a:t>
            </a:r>
            <a:r>
              <a:rPr kumimoji="1" lang="ja-JP" altLang="en-US" dirty="0" smtClean="0"/>
              <a:t>が変化すると </a:t>
            </a:r>
            <a:r>
              <a:rPr kumimoji="1" lang="en-US" altLang="ja-JP" dirty="0" smtClean="0"/>
              <a:t>w </a:t>
            </a:r>
            <a:r>
              <a:rPr kumimoji="1" lang="ja-JP" altLang="en-US" dirty="0" smtClean="0"/>
              <a:t>が変化</a:t>
            </a:r>
            <a:endParaRPr kumimoji="1" lang="en-US" altLang="ja-JP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altLang="ja-JP" dirty="0" smtClean="0"/>
              <a:t>w </a:t>
            </a:r>
            <a:r>
              <a:rPr lang="ja-JP" altLang="en-US" dirty="0" smtClean="0"/>
              <a:t>の変化に対し，</a:t>
            </a:r>
            <a:r>
              <a:rPr lang="en-US" altLang="ja-JP" dirty="0" smtClean="0"/>
              <a:t>z </a:t>
            </a:r>
            <a:r>
              <a:rPr lang="ja-JP" altLang="en-US" dirty="0" smtClean="0"/>
              <a:t>が変化</a:t>
            </a:r>
            <a:endParaRPr lang="en-US" altLang="ja-JP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altLang="ja-JP" dirty="0" smtClean="0"/>
              <a:t>c </a:t>
            </a:r>
            <a:r>
              <a:rPr lang="ja-JP" altLang="en-US" dirty="0"/>
              <a:t>が変化すると </a:t>
            </a:r>
            <a:r>
              <a:rPr lang="en-US" altLang="ja-JP" dirty="0"/>
              <a:t>z </a:t>
            </a:r>
            <a:r>
              <a:rPr lang="ja-JP" altLang="en-US" dirty="0"/>
              <a:t>が</a:t>
            </a:r>
            <a:r>
              <a:rPr lang="ja-JP" altLang="en-US" dirty="0" smtClean="0"/>
              <a:t>変化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5" name="Rectangle 60"/>
          <p:cNvSpPr>
            <a:spLocks noChangeArrowheads="1"/>
          </p:cNvSpPr>
          <p:nvPr/>
        </p:nvSpPr>
        <p:spPr bwMode="auto">
          <a:xfrm>
            <a:off x="5292008" y="3429000"/>
            <a:ext cx="3510038" cy="2520028"/>
          </a:xfrm>
          <a:prstGeom prst="rect">
            <a:avLst/>
          </a:prstGeom>
          <a:noFill/>
          <a:ln w="15875">
            <a:solidFill>
              <a:schemeClr val="accent6"/>
            </a:solidFill>
            <a:miter lim="800000"/>
            <a:headEnd/>
            <a:tailEnd/>
          </a:ln>
          <a:effectLst/>
        </p:spPr>
        <p:txBody>
          <a:bodyPr wrap="none" anchor="t"/>
          <a:lstStyle/>
          <a:p>
            <a:r>
              <a:rPr lang="en-US" altLang="ja-JP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 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AndOr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(…);</a:t>
            </a:r>
          </a:p>
          <a:p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ja-JP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logic 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ja-JP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ja-JP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always_comb</a:t>
            </a:r>
            <a:r>
              <a:rPr lang="en-US" altLang="ja-JP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  <a:endParaRPr lang="en-US" altLang="ja-JP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 w 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= a &amp; b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ja-JP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end</a:t>
            </a:r>
          </a:p>
          <a:p>
            <a:r>
              <a:rPr lang="en-US" altLang="ja-JP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always_comb</a:t>
            </a:r>
            <a:r>
              <a:rPr lang="en-US" altLang="ja-JP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z 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= w | c;</a:t>
            </a:r>
          </a:p>
          <a:p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ja-JP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endParaRPr lang="en-US" altLang="ja-JP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endmodule</a:t>
            </a:r>
            <a:endParaRPr lang="en-US" altLang="ja-JP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円弧 5"/>
          <p:cNvSpPr/>
          <p:nvPr/>
        </p:nvSpPr>
        <p:spPr>
          <a:xfrm>
            <a:off x="5382009" y="4329010"/>
            <a:ext cx="270003" cy="270002"/>
          </a:xfrm>
          <a:prstGeom prst="arc">
            <a:avLst>
              <a:gd name="adj1" fmla="val 11946125"/>
              <a:gd name="adj2" fmla="val 9774305"/>
            </a:avLst>
          </a:prstGeom>
          <a:ln>
            <a:solidFill>
              <a:schemeClr val="accent6">
                <a:lumMod val="75000"/>
              </a:schemeClr>
            </a:solidFill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弧 6"/>
          <p:cNvSpPr/>
          <p:nvPr/>
        </p:nvSpPr>
        <p:spPr>
          <a:xfrm>
            <a:off x="5382009" y="5139019"/>
            <a:ext cx="270003" cy="270002"/>
          </a:xfrm>
          <a:prstGeom prst="arc">
            <a:avLst>
              <a:gd name="adj1" fmla="val 11946125"/>
              <a:gd name="adj2" fmla="val 9774305"/>
            </a:avLst>
          </a:prstGeom>
          <a:ln>
            <a:solidFill>
              <a:schemeClr val="accent6">
                <a:lumMod val="75000"/>
              </a:schemeClr>
            </a:solidFill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131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dirty="0" smtClean="0">
                <a:solidFill>
                  <a:schemeClr val="bg1">
                    <a:lumMod val="75000"/>
                  </a:schemeClr>
                </a:solidFill>
              </a:rPr>
              <a:t>HDL </a:t>
            </a:r>
            <a:r>
              <a:rPr kumimoji="1" lang="ja-JP" altLang="en-US" dirty="0" smtClean="0">
                <a:solidFill>
                  <a:schemeClr val="bg1">
                    <a:lumMod val="75000"/>
                  </a:schemeClr>
                </a:solidFill>
              </a:rPr>
              <a:t>とは</a:t>
            </a:r>
            <a:endParaRPr kumimoji="1" lang="en-US" altLang="ja-JP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ja-JP" altLang="en-US" dirty="0" smtClean="0">
                <a:solidFill>
                  <a:schemeClr val="bg1">
                    <a:lumMod val="75000"/>
                  </a:schemeClr>
                </a:solidFill>
              </a:rPr>
              <a:t>スケマティックと </a:t>
            </a: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HDL</a:t>
            </a:r>
          </a:p>
          <a:p>
            <a:pPr marL="857250" lvl="1" indent="-457200">
              <a:buFont typeface="+mj-lt"/>
              <a:buAutoNum type="arabicPeriod"/>
            </a:pPr>
            <a:r>
              <a:rPr kumimoji="1" lang="ja-JP" altLang="en-US" dirty="0" smtClean="0">
                <a:solidFill>
                  <a:schemeClr val="bg1">
                    <a:lumMod val="75000"/>
                  </a:schemeClr>
                </a:solidFill>
              </a:rPr>
              <a:t>プロセス</a:t>
            </a:r>
            <a:endParaRPr kumimoji="1" lang="en-US" altLang="ja-JP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ja-JP" altLang="en-US" dirty="0"/>
              <a:t>モジュール</a:t>
            </a:r>
            <a:endParaRPr kumimoji="1"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 err="1" smtClean="0">
                <a:solidFill>
                  <a:schemeClr val="bg1">
                    <a:lumMod val="75000"/>
                  </a:schemeClr>
                </a:solidFill>
              </a:rPr>
              <a:t>SystemVerilog</a:t>
            </a: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ja-JP" altLang="en-US" dirty="0" smtClean="0">
                <a:solidFill>
                  <a:schemeClr val="bg1">
                    <a:lumMod val="75000"/>
                  </a:schemeClr>
                </a:solidFill>
              </a:rPr>
              <a:t>の概略</a:t>
            </a:r>
            <a:endParaRPr lang="en-US" altLang="ja-JP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6864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モジュール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 </a:t>
            </a:r>
            <a:r>
              <a:rPr kumimoji="1" lang="ja-JP" altLang="en-US" dirty="0" smtClean="0"/>
              <a:t>言語では，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「ステートメント（文）」によって動作を記述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「関数」と「関数呼出し」によって全体の構造を決定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r>
              <a:rPr lang="en-US" altLang="ja-JP" dirty="0" smtClean="0"/>
              <a:t>HDL </a:t>
            </a:r>
            <a:r>
              <a:rPr lang="ja-JP" altLang="en-US" dirty="0" smtClean="0"/>
              <a:t>では，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「プロセス」によって動作を記述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「モジュール」と「インスタンシエーション」によって構造を決定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5786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SystemVerilog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のモジュール構文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11956" y="4149008"/>
            <a:ext cx="7920088" cy="2160024"/>
          </a:xfrm>
        </p:spPr>
        <p:txBody>
          <a:bodyPr/>
          <a:lstStyle/>
          <a:p>
            <a:r>
              <a:rPr kumimoji="1" lang="ja-JP" altLang="en-US" dirty="0" smtClean="0"/>
              <a:t>モジュール内で，別のモジュールをインスタンシエートすることにより階層化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5" name="Rectangle 60"/>
          <p:cNvSpPr>
            <a:spLocks noChangeArrowheads="1"/>
          </p:cNvSpPr>
          <p:nvPr/>
        </p:nvSpPr>
        <p:spPr bwMode="auto">
          <a:xfrm>
            <a:off x="1331964" y="1268976"/>
            <a:ext cx="6570072" cy="297003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anchor="t"/>
          <a:lstStyle/>
          <a:p>
            <a:r>
              <a:rPr lang="en-US" altLang="ja-JP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モジュール名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</a:p>
          <a:p>
            <a:r>
              <a:rPr lang="en-US" altLang="ja-JP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input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入力信号線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&gt;,…, </a:t>
            </a:r>
          </a:p>
          <a:p>
            <a:r>
              <a:rPr lang="en-US" altLang="ja-JP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output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出力信号線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&gt;,…</a:t>
            </a:r>
          </a:p>
          <a:p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ja-JP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プロセス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&gt;;</a:t>
            </a:r>
          </a:p>
          <a:p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  <a:p>
            <a:r>
              <a:rPr lang="en-US" altLang="ja-JP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モジュール名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&lt;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インスタンス名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&gt;(&lt;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引数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&gt;,…);</a:t>
            </a:r>
          </a:p>
          <a:p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</a:p>
          <a:p>
            <a:r>
              <a:rPr lang="en-US" altLang="ja-JP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ja-JP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プロセス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&gt;;</a:t>
            </a:r>
          </a:p>
          <a:p>
            <a:r>
              <a:rPr lang="en-US" altLang="ja-JP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endmodule</a:t>
            </a:r>
            <a:endParaRPr lang="en-US" altLang="ja-JP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074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z=</a:t>
            </a:r>
            <a:r>
              <a:rPr lang="en-US" altLang="ja-JP" dirty="0" err="1" smtClean="0"/>
              <a:t>ab+c</a:t>
            </a:r>
            <a:r>
              <a:rPr lang="en-US" altLang="ja-JP" dirty="0" smtClean="0"/>
              <a:t> </a:t>
            </a:r>
            <a:r>
              <a:rPr lang="ja-JP" altLang="en-US" dirty="0" smtClean="0"/>
              <a:t>をモジュールで階層化した例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11956" y="5949028"/>
            <a:ext cx="8280092" cy="720008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5" name="Rectangle 60"/>
          <p:cNvSpPr>
            <a:spLocks noChangeArrowheads="1"/>
          </p:cNvSpPr>
          <p:nvPr/>
        </p:nvSpPr>
        <p:spPr bwMode="auto">
          <a:xfrm>
            <a:off x="251952" y="1988984"/>
            <a:ext cx="3870043" cy="2880032"/>
          </a:xfrm>
          <a:prstGeom prst="rect">
            <a:avLst/>
          </a:prstGeom>
          <a:noFill/>
          <a:ln w="15875">
            <a:solidFill>
              <a:schemeClr val="accent6"/>
            </a:solidFill>
            <a:miter lim="800000"/>
            <a:headEnd/>
            <a:tailEnd/>
          </a:ln>
          <a:effectLst/>
        </p:spPr>
        <p:txBody>
          <a:bodyPr wrap="none" anchor="t"/>
          <a:lstStyle/>
          <a:p>
            <a:r>
              <a:rPr lang="en-US" altLang="ja-JP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 </a:t>
            </a:r>
            <a:r>
              <a:rPr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And(</a:t>
            </a:r>
            <a:r>
              <a:rPr lang="en-US" altLang="ja-JP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a, b, </a:t>
            </a:r>
            <a:r>
              <a:rPr lang="en-US" altLang="ja-JP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  <a:r>
              <a:rPr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c);</a:t>
            </a:r>
          </a:p>
          <a:p>
            <a:r>
              <a:rPr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ja-JP" sz="16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always_comb</a:t>
            </a:r>
            <a:r>
              <a:rPr lang="en-US" altLang="ja-JP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6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  <a:endParaRPr lang="en-US" altLang="ja-JP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c </a:t>
            </a: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= a &amp; b</a:t>
            </a:r>
            <a:r>
              <a:rPr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ja-JP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6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end</a:t>
            </a:r>
          </a:p>
          <a:p>
            <a:r>
              <a:rPr lang="en-US" altLang="ja-JP" sz="16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endmodule</a:t>
            </a:r>
            <a:endParaRPr lang="en-US" altLang="ja-JP" sz="16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ja-JP" sz="16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 </a:t>
            </a:r>
            <a:r>
              <a:rPr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Or(</a:t>
            </a:r>
            <a:r>
              <a:rPr lang="en-US" altLang="ja-JP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a, b, </a:t>
            </a:r>
            <a:r>
              <a:rPr lang="en-US" altLang="ja-JP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c);</a:t>
            </a:r>
            <a:endParaRPr lang="en-US" altLang="ja-JP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ja-JP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always_comb</a:t>
            </a:r>
            <a:r>
              <a:rPr lang="en-US" altLang="ja-JP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    c = a |</a:t>
            </a:r>
            <a:r>
              <a:rPr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b;</a:t>
            </a:r>
          </a:p>
          <a:p>
            <a:r>
              <a:rPr lang="en-US" altLang="ja-JP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end</a:t>
            </a:r>
          </a:p>
          <a:p>
            <a:r>
              <a:rPr lang="en-US" altLang="ja-JP" sz="16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endmodule</a:t>
            </a:r>
            <a:endParaRPr lang="en-US" altLang="ja-JP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ja-JP" sz="16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ja-JP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60"/>
          <p:cNvSpPr>
            <a:spLocks noChangeArrowheads="1"/>
          </p:cNvSpPr>
          <p:nvPr/>
        </p:nvSpPr>
        <p:spPr bwMode="auto">
          <a:xfrm>
            <a:off x="4391998" y="1988984"/>
            <a:ext cx="4500050" cy="2880032"/>
          </a:xfrm>
          <a:prstGeom prst="rect">
            <a:avLst/>
          </a:prstGeom>
          <a:noFill/>
          <a:ln w="15875">
            <a:solidFill>
              <a:schemeClr val="accent6"/>
            </a:solidFill>
            <a:miter lim="800000"/>
            <a:headEnd/>
            <a:tailEnd/>
          </a:ln>
          <a:effectLst/>
        </p:spPr>
        <p:txBody>
          <a:bodyPr wrap="none" anchor="t"/>
          <a:lstStyle/>
          <a:p>
            <a:r>
              <a:rPr lang="en-US" altLang="ja-JP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 </a:t>
            </a:r>
            <a:r>
              <a:rPr lang="en-US" altLang="ja-JP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AndOr</a:t>
            </a:r>
            <a:r>
              <a:rPr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ja-JP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a, b, c, </a:t>
            </a:r>
            <a:r>
              <a:rPr lang="en-US" altLang="ja-JP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  <a:r>
              <a:rPr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z);</a:t>
            </a:r>
          </a:p>
          <a:p>
            <a:r>
              <a:rPr lang="en-US" altLang="ja-JP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logic </a:t>
            </a:r>
            <a:r>
              <a:rPr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w;</a:t>
            </a:r>
          </a:p>
          <a:p>
            <a:endParaRPr lang="en-US" altLang="ja-JP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ja-JP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　</a:t>
            </a:r>
            <a:r>
              <a:rPr lang="en-US" altLang="ja-JP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ja-JP" sz="16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  <a:r>
              <a:rPr lang="ja-JP" altLang="en-US" sz="16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モジュール</a:t>
            </a:r>
            <a:r>
              <a:rPr lang="en-US" altLang="ja-JP" sz="16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ja-JP" altLang="en-US" sz="16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を </a:t>
            </a:r>
            <a:r>
              <a:rPr lang="en-US" altLang="ja-JP" sz="16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  <a:r>
              <a:rPr lang="ja-JP" altLang="en-US" sz="16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インスタンス</a:t>
            </a:r>
            <a:endParaRPr lang="en-US" altLang="ja-JP" sz="1600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ja-JP" altLang="en-US" sz="16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ja-JP" sz="16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ja-JP" alt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として</a:t>
            </a:r>
            <a:r>
              <a:rPr lang="ja-JP" altLang="en-US" sz="16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インスタンシエート</a:t>
            </a:r>
            <a:endParaRPr lang="en-US" altLang="ja-JP" sz="1600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And and(a, b, w);   </a:t>
            </a:r>
          </a:p>
          <a:p>
            <a:endParaRPr lang="en-US" altLang="ja-JP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ja-JP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　</a:t>
            </a:r>
            <a:r>
              <a:rPr lang="en-US" altLang="ja-JP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ja-JP" sz="16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 </a:t>
            </a:r>
            <a:r>
              <a:rPr lang="ja-JP" altLang="en-US" sz="16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モジュール</a:t>
            </a:r>
            <a:r>
              <a:rPr lang="en-US" altLang="ja-JP" sz="16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ja-JP" alt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を </a:t>
            </a:r>
            <a:r>
              <a:rPr lang="en-US" altLang="ja-JP" sz="16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 </a:t>
            </a:r>
            <a:r>
              <a:rPr lang="ja-JP" alt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インスタンス</a:t>
            </a:r>
            <a:endParaRPr lang="en-US" altLang="ja-JP" sz="16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ja-JP" alt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ja-JP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ja-JP" alt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としてインスタンシエート</a:t>
            </a:r>
            <a:endParaRPr lang="en-US" altLang="ja-JP" sz="16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Or  or(c, w, z)</a:t>
            </a:r>
          </a:p>
          <a:p>
            <a:r>
              <a:rPr lang="en-US" altLang="ja-JP" sz="16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endmodule</a:t>
            </a:r>
            <a:endParaRPr lang="en-US" altLang="ja-JP" sz="16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ja-JP" sz="16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ja-JP" sz="16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ja-JP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323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プログラムとの違い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952" y="4869016"/>
            <a:ext cx="4050045" cy="1800020"/>
          </a:xfrm>
        </p:spPr>
        <p:txBody>
          <a:bodyPr anchor="t"/>
          <a:lstStyle/>
          <a:p>
            <a:r>
              <a:rPr lang="ja-JP" altLang="en-US" dirty="0" smtClean="0"/>
              <a:t>ステートメントは上から</a:t>
            </a:r>
            <a:r>
              <a:rPr lang="ja-JP" altLang="en-US" dirty="0"/>
              <a:t>順</a:t>
            </a:r>
            <a:r>
              <a:rPr lang="ja-JP" altLang="en-US" dirty="0" smtClean="0"/>
              <a:t>に実行</a:t>
            </a:r>
            <a:endParaRPr lang="en-US" altLang="ja-JP" dirty="0" smtClean="0"/>
          </a:p>
          <a:p>
            <a:r>
              <a:rPr lang="ja-JP" altLang="en-US" dirty="0" smtClean="0"/>
              <a:t>関数は呼ばれた際に初めて動作する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51952" y="1628980"/>
            <a:ext cx="1800020" cy="2160024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Rectangle 60"/>
          <p:cNvSpPr>
            <a:spLocks noChangeArrowheads="1"/>
          </p:cNvSpPr>
          <p:nvPr/>
        </p:nvSpPr>
        <p:spPr bwMode="auto">
          <a:xfrm>
            <a:off x="881959" y="1538979"/>
            <a:ext cx="539136" cy="180002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ja-JP" altLang="en-US" sz="1400" dirty="0">
                <a:latin typeface="Arial Narrow" panose="020B0606020202030204" pitchFamily="34" charset="0"/>
                <a:cs typeface="Times New Roman" pitchFamily="18" charset="0"/>
              </a:rPr>
              <a:t>関数</a:t>
            </a:r>
            <a:endParaRPr lang="en-US" altLang="ja-JP" sz="1400" baseline="0" dirty="0">
              <a:latin typeface="Arial Narrow" panose="020B0606020202030204" pitchFamily="34" charset="0"/>
              <a:cs typeface="Times New Roman" pitchFamily="18" charset="0"/>
            </a:endParaRPr>
          </a:p>
        </p:txBody>
      </p:sp>
      <p:sp>
        <p:nvSpPr>
          <p:cNvPr id="7" name="Rectangle 60"/>
          <p:cNvSpPr>
            <a:spLocks noChangeArrowheads="1"/>
          </p:cNvSpPr>
          <p:nvPr/>
        </p:nvSpPr>
        <p:spPr bwMode="auto">
          <a:xfrm>
            <a:off x="431954" y="1718981"/>
            <a:ext cx="1440016" cy="270003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ja-JP" altLang="en-US" sz="1400" baseline="0" dirty="0" smtClean="0">
                <a:latin typeface="Arial Narrow" panose="020B0606020202030204" pitchFamily="34" charset="0"/>
                <a:cs typeface="Times New Roman" pitchFamily="18" charset="0"/>
              </a:rPr>
              <a:t>ステートメント</a:t>
            </a:r>
            <a:r>
              <a:rPr lang="ja-JP" altLang="en-US" sz="1400" dirty="0">
                <a:latin typeface="Arial Narrow" panose="020B0606020202030204" pitchFamily="34" charset="0"/>
                <a:cs typeface="Times New Roman" pitchFamily="18" charset="0"/>
              </a:rPr>
              <a:t>；</a:t>
            </a:r>
            <a:endParaRPr lang="en-US" altLang="ja-JP" sz="1400" baseline="0" dirty="0">
              <a:latin typeface="Arial Narrow" panose="020B0606020202030204" pitchFamily="34" charset="0"/>
              <a:cs typeface="Times New Roman" pitchFamily="18" charset="0"/>
            </a:endParaRPr>
          </a:p>
        </p:txBody>
      </p:sp>
      <p:sp>
        <p:nvSpPr>
          <p:cNvPr id="9" name="Rectangle 60"/>
          <p:cNvSpPr>
            <a:spLocks noChangeArrowheads="1"/>
          </p:cNvSpPr>
          <p:nvPr/>
        </p:nvSpPr>
        <p:spPr bwMode="auto">
          <a:xfrm>
            <a:off x="431954" y="1988984"/>
            <a:ext cx="1440016" cy="270003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ja-JP" sz="1400" baseline="0" dirty="0" smtClean="0">
                <a:latin typeface="Arial Narrow" panose="020B0606020202030204" pitchFamily="34" charset="0"/>
                <a:cs typeface="Times New Roman" pitchFamily="18" charset="0"/>
              </a:rPr>
              <a:t>…</a:t>
            </a:r>
            <a:endParaRPr lang="en-US" altLang="ja-JP" sz="1400" baseline="0" dirty="0">
              <a:latin typeface="Arial Narrow" panose="020B0606020202030204" pitchFamily="34" charset="0"/>
              <a:cs typeface="Times New Roman" pitchFamily="18" charset="0"/>
            </a:endParaRPr>
          </a:p>
        </p:txBody>
      </p:sp>
      <p:sp>
        <p:nvSpPr>
          <p:cNvPr id="10" name="Rectangle 60"/>
          <p:cNvSpPr>
            <a:spLocks noChangeArrowheads="1"/>
          </p:cNvSpPr>
          <p:nvPr/>
        </p:nvSpPr>
        <p:spPr bwMode="auto">
          <a:xfrm>
            <a:off x="431954" y="2258987"/>
            <a:ext cx="1440016" cy="270003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ja-JP" altLang="en-US" sz="1400" dirty="0">
                <a:latin typeface="Arial Narrow" panose="020B0606020202030204" pitchFamily="34" charset="0"/>
                <a:cs typeface="Times New Roman" pitchFamily="18" charset="0"/>
              </a:rPr>
              <a:t>関数</a:t>
            </a:r>
            <a:r>
              <a:rPr lang="ja-JP" altLang="en-US" sz="1400" dirty="0" smtClean="0">
                <a:latin typeface="Arial Narrow" panose="020B0606020202030204" pitchFamily="34" charset="0"/>
                <a:cs typeface="Times New Roman" pitchFamily="18" charset="0"/>
              </a:rPr>
              <a:t>呼び出し；</a:t>
            </a:r>
            <a:endParaRPr lang="en-US" altLang="ja-JP" sz="1400" baseline="0" dirty="0">
              <a:latin typeface="Arial Narrow" panose="020B0606020202030204" pitchFamily="34" charset="0"/>
              <a:cs typeface="Times New Roman" pitchFamily="18" charset="0"/>
            </a:endParaRPr>
          </a:p>
        </p:txBody>
      </p:sp>
      <p:sp>
        <p:nvSpPr>
          <p:cNvPr id="11" name="Rectangle 60"/>
          <p:cNvSpPr>
            <a:spLocks noChangeArrowheads="1"/>
          </p:cNvSpPr>
          <p:nvPr/>
        </p:nvSpPr>
        <p:spPr bwMode="auto">
          <a:xfrm>
            <a:off x="431954" y="2888994"/>
            <a:ext cx="1440016" cy="270003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ja-JP" altLang="en-US" sz="1400" baseline="0" dirty="0" smtClean="0">
                <a:latin typeface="Arial Narrow" panose="020B0606020202030204" pitchFamily="34" charset="0"/>
                <a:cs typeface="Times New Roman" pitchFamily="18" charset="0"/>
              </a:rPr>
              <a:t>ステートメント</a:t>
            </a:r>
            <a:r>
              <a:rPr lang="ja-JP" altLang="en-US" sz="1400" dirty="0">
                <a:latin typeface="Arial Narrow" panose="020B0606020202030204" pitchFamily="34" charset="0"/>
                <a:cs typeface="Times New Roman" pitchFamily="18" charset="0"/>
              </a:rPr>
              <a:t>；</a:t>
            </a:r>
            <a:endParaRPr lang="en-US" altLang="ja-JP" sz="1400" baseline="0" dirty="0">
              <a:latin typeface="Arial Narrow" panose="020B0606020202030204" pitchFamily="34" charset="0"/>
              <a:cs typeface="Times New Roman" pitchFamily="18" charset="0"/>
            </a:endParaRPr>
          </a:p>
        </p:txBody>
      </p:sp>
      <p:sp>
        <p:nvSpPr>
          <p:cNvPr id="12" name="Rectangle 60"/>
          <p:cNvSpPr>
            <a:spLocks noChangeArrowheads="1"/>
          </p:cNvSpPr>
          <p:nvPr/>
        </p:nvSpPr>
        <p:spPr bwMode="auto">
          <a:xfrm>
            <a:off x="431954" y="2528990"/>
            <a:ext cx="1440016" cy="270003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ja-JP" sz="1400" baseline="0" dirty="0" smtClean="0">
                <a:latin typeface="Arial Narrow" panose="020B0606020202030204" pitchFamily="34" charset="0"/>
                <a:cs typeface="Times New Roman" pitchFamily="18" charset="0"/>
              </a:rPr>
              <a:t>…</a:t>
            </a:r>
            <a:endParaRPr lang="en-US" altLang="ja-JP" sz="1400" baseline="0" dirty="0">
              <a:latin typeface="Arial Narrow" panose="020B0606020202030204" pitchFamily="34" charset="0"/>
              <a:cs typeface="Times New Roman" pitchFamily="18" charset="0"/>
            </a:endParaRPr>
          </a:p>
        </p:txBody>
      </p:sp>
      <p:sp>
        <p:nvSpPr>
          <p:cNvPr id="13" name="Rectangle 60"/>
          <p:cNvSpPr>
            <a:spLocks noChangeArrowheads="1"/>
          </p:cNvSpPr>
          <p:nvPr/>
        </p:nvSpPr>
        <p:spPr bwMode="auto">
          <a:xfrm>
            <a:off x="431954" y="3429000"/>
            <a:ext cx="1440016" cy="270003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ja-JP" altLang="en-US" sz="1400" dirty="0">
                <a:latin typeface="Arial Narrow" panose="020B0606020202030204" pitchFamily="34" charset="0"/>
                <a:cs typeface="Times New Roman" pitchFamily="18" charset="0"/>
              </a:rPr>
              <a:t>関数</a:t>
            </a:r>
            <a:r>
              <a:rPr lang="ja-JP" altLang="en-US" sz="1400" dirty="0">
                <a:latin typeface="Arial Narrow" panose="020B0606020202030204" pitchFamily="34" charset="0"/>
                <a:cs typeface="Times New Roman" pitchFamily="18" charset="0"/>
              </a:rPr>
              <a:t>呼び出し</a:t>
            </a:r>
            <a:r>
              <a:rPr lang="ja-JP" altLang="en-US" sz="1400" dirty="0" smtClean="0">
                <a:latin typeface="Arial Narrow" panose="020B0606020202030204" pitchFamily="34" charset="0"/>
                <a:cs typeface="Times New Roman" pitchFamily="18" charset="0"/>
              </a:rPr>
              <a:t>；</a:t>
            </a:r>
            <a:endParaRPr lang="en-US" altLang="ja-JP" sz="1400" baseline="0" dirty="0">
              <a:latin typeface="Arial Narrow" panose="020B0606020202030204" pitchFamily="34" charset="0"/>
              <a:cs typeface="Times New Roman" pitchFamily="18" charset="0"/>
            </a:endParaRPr>
          </a:p>
        </p:txBody>
      </p:sp>
      <p:sp>
        <p:nvSpPr>
          <p:cNvPr id="14" name="Rectangle 60"/>
          <p:cNvSpPr>
            <a:spLocks noChangeArrowheads="1"/>
          </p:cNvSpPr>
          <p:nvPr/>
        </p:nvSpPr>
        <p:spPr bwMode="auto">
          <a:xfrm>
            <a:off x="431954" y="3158997"/>
            <a:ext cx="1440016" cy="270003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ja-JP" sz="1400" baseline="0" dirty="0" smtClean="0">
                <a:latin typeface="Arial Narrow" panose="020B0606020202030204" pitchFamily="34" charset="0"/>
                <a:cs typeface="Times New Roman" pitchFamily="18" charset="0"/>
              </a:rPr>
              <a:t>…</a:t>
            </a:r>
            <a:endParaRPr lang="en-US" altLang="ja-JP" sz="1400" baseline="0" dirty="0">
              <a:latin typeface="Arial Narrow" panose="020B0606020202030204" pitchFamily="34" charset="0"/>
              <a:cs typeface="Times New Roman" pitchFamily="18" charset="0"/>
            </a:endParaRPr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341953" y="1808982"/>
            <a:ext cx="0" cy="45000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341953" y="2438989"/>
            <a:ext cx="0" cy="45000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341953" y="3068996"/>
            <a:ext cx="0" cy="45000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2321975" y="1628980"/>
            <a:ext cx="1800020" cy="720008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Rectangle 60"/>
          <p:cNvSpPr>
            <a:spLocks noChangeArrowheads="1"/>
          </p:cNvSpPr>
          <p:nvPr/>
        </p:nvSpPr>
        <p:spPr bwMode="auto">
          <a:xfrm>
            <a:off x="2951982" y="1538979"/>
            <a:ext cx="539136" cy="180002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ja-JP" altLang="en-US" sz="1400" dirty="0">
                <a:latin typeface="Arial Narrow" panose="020B0606020202030204" pitchFamily="34" charset="0"/>
                <a:cs typeface="Times New Roman" pitchFamily="18" charset="0"/>
              </a:rPr>
              <a:t>関数</a:t>
            </a:r>
            <a:endParaRPr lang="en-US" altLang="ja-JP" sz="1400" baseline="0" dirty="0">
              <a:latin typeface="Arial Narrow" panose="020B0606020202030204" pitchFamily="34" charset="0"/>
              <a:cs typeface="Times New Roman" pitchFamily="18" charset="0"/>
            </a:endParaRPr>
          </a:p>
        </p:txBody>
      </p:sp>
      <p:sp>
        <p:nvSpPr>
          <p:cNvPr id="22" name="Rectangle 60"/>
          <p:cNvSpPr>
            <a:spLocks noChangeArrowheads="1"/>
          </p:cNvSpPr>
          <p:nvPr/>
        </p:nvSpPr>
        <p:spPr bwMode="auto">
          <a:xfrm>
            <a:off x="2501977" y="1718981"/>
            <a:ext cx="1440016" cy="270003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ja-JP" altLang="en-US" sz="1400" baseline="0" dirty="0" smtClean="0">
                <a:latin typeface="Arial Narrow" panose="020B0606020202030204" pitchFamily="34" charset="0"/>
                <a:cs typeface="Times New Roman" pitchFamily="18" charset="0"/>
              </a:rPr>
              <a:t>ステートメント</a:t>
            </a:r>
            <a:r>
              <a:rPr lang="ja-JP" altLang="en-US" sz="1400" dirty="0">
                <a:latin typeface="Arial Narrow" panose="020B0606020202030204" pitchFamily="34" charset="0"/>
                <a:cs typeface="Times New Roman" pitchFamily="18" charset="0"/>
              </a:rPr>
              <a:t>；</a:t>
            </a:r>
            <a:endParaRPr lang="en-US" altLang="ja-JP" sz="1400" baseline="0" dirty="0">
              <a:latin typeface="Arial Narrow" panose="020B0606020202030204" pitchFamily="34" charset="0"/>
              <a:cs typeface="Times New Roman" pitchFamily="18" charset="0"/>
            </a:endParaRPr>
          </a:p>
        </p:txBody>
      </p:sp>
      <p:sp>
        <p:nvSpPr>
          <p:cNvPr id="23" name="Rectangle 60"/>
          <p:cNvSpPr>
            <a:spLocks noChangeArrowheads="1"/>
          </p:cNvSpPr>
          <p:nvPr/>
        </p:nvSpPr>
        <p:spPr bwMode="auto">
          <a:xfrm>
            <a:off x="2501977" y="1988984"/>
            <a:ext cx="1440016" cy="270003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ja-JP" sz="1400" baseline="0" dirty="0" smtClean="0">
                <a:latin typeface="Arial Narrow" panose="020B0606020202030204" pitchFamily="34" charset="0"/>
                <a:cs typeface="Times New Roman" pitchFamily="18" charset="0"/>
              </a:rPr>
              <a:t>…</a:t>
            </a:r>
            <a:endParaRPr lang="en-US" altLang="ja-JP" sz="1400" baseline="0" dirty="0">
              <a:latin typeface="Arial Narrow" panose="020B0606020202030204" pitchFamily="34" charset="0"/>
              <a:cs typeface="Times New Roman" pitchFamily="18" charset="0"/>
            </a:endParaRPr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2411976" y="1808982"/>
            <a:ext cx="0" cy="36000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/>
          <p:cNvSpPr/>
          <p:nvPr/>
        </p:nvSpPr>
        <p:spPr>
          <a:xfrm>
            <a:off x="2321975" y="2528990"/>
            <a:ext cx="1800020" cy="2160024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Rectangle 60"/>
          <p:cNvSpPr>
            <a:spLocks noChangeArrowheads="1"/>
          </p:cNvSpPr>
          <p:nvPr/>
        </p:nvSpPr>
        <p:spPr bwMode="auto">
          <a:xfrm>
            <a:off x="2951982" y="2438989"/>
            <a:ext cx="539136" cy="180002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ja-JP" altLang="en-US" sz="1400" dirty="0">
                <a:latin typeface="Arial Narrow" panose="020B0606020202030204" pitchFamily="34" charset="0"/>
                <a:cs typeface="Times New Roman" pitchFamily="18" charset="0"/>
              </a:rPr>
              <a:t>関数</a:t>
            </a:r>
            <a:endParaRPr lang="en-US" altLang="ja-JP" sz="1400" baseline="0" dirty="0">
              <a:latin typeface="Arial Narrow" panose="020B0606020202030204" pitchFamily="34" charset="0"/>
              <a:cs typeface="Times New Roman" pitchFamily="18" charset="0"/>
            </a:endParaRPr>
          </a:p>
        </p:txBody>
      </p:sp>
      <p:sp>
        <p:nvSpPr>
          <p:cNvPr id="39" name="Rectangle 60"/>
          <p:cNvSpPr>
            <a:spLocks noChangeArrowheads="1"/>
          </p:cNvSpPr>
          <p:nvPr/>
        </p:nvSpPr>
        <p:spPr bwMode="auto">
          <a:xfrm>
            <a:off x="2501977" y="2618991"/>
            <a:ext cx="1440016" cy="270003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ja-JP" altLang="en-US" sz="1400" baseline="0" dirty="0" smtClean="0">
                <a:latin typeface="Arial Narrow" panose="020B0606020202030204" pitchFamily="34" charset="0"/>
                <a:cs typeface="Times New Roman" pitchFamily="18" charset="0"/>
              </a:rPr>
              <a:t>ステートメント</a:t>
            </a:r>
            <a:r>
              <a:rPr lang="ja-JP" altLang="en-US" sz="1400" dirty="0">
                <a:latin typeface="Arial Narrow" panose="020B0606020202030204" pitchFamily="34" charset="0"/>
                <a:cs typeface="Times New Roman" pitchFamily="18" charset="0"/>
              </a:rPr>
              <a:t>；</a:t>
            </a:r>
            <a:endParaRPr lang="en-US" altLang="ja-JP" sz="1400" baseline="0" dirty="0">
              <a:latin typeface="Arial Narrow" panose="020B0606020202030204" pitchFamily="34" charset="0"/>
              <a:cs typeface="Times New Roman" pitchFamily="18" charset="0"/>
            </a:endParaRPr>
          </a:p>
        </p:txBody>
      </p:sp>
      <p:sp>
        <p:nvSpPr>
          <p:cNvPr id="40" name="Rectangle 60"/>
          <p:cNvSpPr>
            <a:spLocks noChangeArrowheads="1"/>
          </p:cNvSpPr>
          <p:nvPr/>
        </p:nvSpPr>
        <p:spPr bwMode="auto">
          <a:xfrm>
            <a:off x="2501977" y="2888994"/>
            <a:ext cx="1440016" cy="270003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ja-JP" sz="1400" baseline="0" dirty="0" smtClean="0">
                <a:latin typeface="Arial Narrow" panose="020B0606020202030204" pitchFamily="34" charset="0"/>
                <a:cs typeface="Times New Roman" pitchFamily="18" charset="0"/>
              </a:rPr>
              <a:t>…</a:t>
            </a:r>
            <a:endParaRPr lang="en-US" altLang="ja-JP" sz="1400" baseline="0" dirty="0">
              <a:latin typeface="Arial Narrow" panose="020B0606020202030204" pitchFamily="34" charset="0"/>
              <a:cs typeface="Times New Roman" pitchFamily="18" charset="0"/>
            </a:endParaRPr>
          </a:p>
        </p:txBody>
      </p:sp>
      <p:sp>
        <p:nvSpPr>
          <p:cNvPr id="41" name="Rectangle 60"/>
          <p:cNvSpPr>
            <a:spLocks noChangeArrowheads="1"/>
          </p:cNvSpPr>
          <p:nvPr/>
        </p:nvSpPr>
        <p:spPr bwMode="auto">
          <a:xfrm>
            <a:off x="2501977" y="3158997"/>
            <a:ext cx="1440016" cy="270003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ja-JP" altLang="en-US" sz="1400" dirty="0">
                <a:latin typeface="Arial Narrow" panose="020B0606020202030204" pitchFamily="34" charset="0"/>
                <a:cs typeface="Times New Roman" pitchFamily="18" charset="0"/>
              </a:rPr>
              <a:t>関数</a:t>
            </a:r>
            <a:r>
              <a:rPr lang="ja-JP" altLang="en-US" sz="1400" dirty="0" smtClean="0">
                <a:latin typeface="Arial Narrow" panose="020B0606020202030204" pitchFamily="34" charset="0"/>
                <a:cs typeface="Times New Roman" pitchFamily="18" charset="0"/>
              </a:rPr>
              <a:t>呼び出し；</a:t>
            </a:r>
            <a:endParaRPr lang="en-US" altLang="ja-JP" sz="1400" baseline="0" dirty="0">
              <a:latin typeface="Arial Narrow" panose="020B0606020202030204" pitchFamily="34" charset="0"/>
              <a:cs typeface="Times New Roman" pitchFamily="18" charset="0"/>
            </a:endParaRPr>
          </a:p>
        </p:txBody>
      </p:sp>
      <p:sp>
        <p:nvSpPr>
          <p:cNvPr id="42" name="Rectangle 60"/>
          <p:cNvSpPr>
            <a:spLocks noChangeArrowheads="1"/>
          </p:cNvSpPr>
          <p:nvPr/>
        </p:nvSpPr>
        <p:spPr bwMode="auto">
          <a:xfrm>
            <a:off x="2501977" y="3789004"/>
            <a:ext cx="1440016" cy="270003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ja-JP" altLang="en-US" sz="1400" baseline="0" dirty="0" smtClean="0">
                <a:latin typeface="Arial Narrow" panose="020B0606020202030204" pitchFamily="34" charset="0"/>
                <a:cs typeface="Times New Roman" pitchFamily="18" charset="0"/>
              </a:rPr>
              <a:t>ステートメント</a:t>
            </a:r>
            <a:r>
              <a:rPr lang="ja-JP" altLang="en-US" sz="1400" dirty="0">
                <a:latin typeface="Arial Narrow" panose="020B0606020202030204" pitchFamily="34" charset="0"/>
                <a:cs typeface="Times New Roman" pitchFamily="18" charset="0"/>
              </a:rPr>
              <a:t>；</a:t>
            </a:r>
            <a:endParaRPr lang="en-US" altLang="ja-JP" sz="1400" baseline="0" dirty="0">
              <a:latin typeface="Arial Narrow" panose="020B0606020202030204" pitchFamily="34" charset="0"/>
              <a:cs typeface="Times New Roman" pitchFamily="18" charset="0"/>
            </a:endParaRPr>
          </a:p>
        </p:txBody>
      </p:sp>
      <p:sp>
        <p:nvSpPr>
          <p:cNvPr id="43" name="Rectangle 60"/>
          <p:cNvSpPr>
            <a:spLocks noChangeArrowheads="1"/>
          </p:cNvSpPr>
          <p:nvPr/>
        </p:nvSpPr>
        <p:spPr bwMode="auto">
          <a:xfrm>
            <a:off x="2501977" y="3429000"/>
            <a:ext cx="1440016" cy="270003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ja-JP" sz="1400" baseline="0" dirty="0" smtClean="0">
                <a:latin typeface="Arial Narrow" panose="020B0606020202030204" pitchFamily="34" charset="0"/>
                <a:cs typeface="Times New Roman" pitchFamily="18" charset="0"/>
              </a:rPr>
              <a:t>…</a:t>
            </a:r>
            <a:endParaRPr lang="en-US" altLang="ja-JP" sz="1400" baseline="0" dirty="0">
              <a:latin typeface="Arial Narrow" panose="020B0606020202030204" pitchFamily="34" charset="0"/>
              <a:cs typeface="Times New Roman" pitchFamily="18" charset="0"/>
            </a:endParaRPr>
          </a:p>
        </p:txBody>
      </p:sp>
      <p:sp>
        <p:nvSpPr>
          <p:cNvPr id="44" name="Rectangle 60"/>
          <p:cNvSpPr>
            <a:spLocks noChangeArrowheads="1"/>
          </p:cNvSpPr>
          <p:nvPr/>
        </p:nvSpPr>
        <p:spPr bwMode="auto">
          <a:xfrm>
            <a:off x="2501977" y="4329010"/>
            <a:ext cx="1440016" cy="270003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ja-JP" altLang="en-US" sz="1400" dirty="0">
                <a:latin typeface="Arial Narrow" panose="020B0606020202030204" pitchFamily="34" charset="0"/>
                <a:cs typeface="Times New Roman" pitchFamily="18" charset="0"/>
              </a:rPr>
              <a:t>関数</a:t>
            </a:r>
            <a:r>
              <a:rPr lang="ja-JP" altLang="en-US" sz="1400" dirty="0">
                <a:latin typeface="Arial Narrow" panose="020B0606020202030204" pitchFamily="34" charset="0"/>
                <a:cs typeface="Times New Roman" pitchFamily="18" charset="0"/>
              </a:rPr>
              <a:t>呼び出し</a:t>
            </a:r>
            <a:r>
              <a:rPr lang="ja-JP" altLang="en-US" sz="1400" dirty="0" smtClean="0">
                <a:latin typeface="Arial Narrow" panose="020B0606020202030204" pitchFamily="34" charset="0"/>
                <a:cs typeface="Times New Roman" pitchFamily="18" charset="0"/>
              </a:rPr>
              <a:t>；</a:t>
            </a:r>
            <a:endParaRPr lang="en-US" altLang="ja-JP" sz="1400" baseline="0" dirty="0">
              <a:latin typeface="Arial Narrow" panose="020B0606020202030204" pitchFamily="34" charset="0"/>
              <a:cs typeface="Times New Roman" pitchFamily="18" charset="0"/>
            </a:endParaRPr>
          </a:p>
        </p:txBody>
      </p:sp>
      <p:sp>
        <p:nvSpPr>
          <p:cNvPr id="45" name="Rectangle 60"/>
          <p:cNvSpPr>
            <a:spLocks noChangeArrowheads="1"/>
          </p:cNvSpPr>
          <p:nvPr/>
        </p:nvSpPr>
        <p:spPr bwMode="auto">
          <a:xfrm>
            <a:off x="2501977" y="4059007"/>
            <a:ext cx="1440016" cy="270003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ja-JP" sz="1400" baseline="0" dirty="0" smtClean="0">
                <a:latin typeface="Arial Narrow" panose="020B0606020202030204" pitchFamily="34" charset="0"/>
                <a:cs typeface="Times New Roman" pitchFamily="18" charset="0"/>
              </a:rPr>
              <a:t>…</a:t>
            </a:r>
            <a:endParaRPr lang="en-US" altLang="ja-JP" sz="1400" baseline="0" dirty="0">
              <a:latin typeface="Arial Narrow" panose="020B0606020202030204" pitchFamily="34" charset="0"/>
              <a:cs typeface="Times New Roman" pitchFamily="18" charset="0"/>
            </a:endParaRPr>
          </a:p>
        </p:txBody>
      </p:sp>
      <p:cxnSp>
        <p:nvCxnSpPr>
          <p:cNvPr id="46" name="直線矢印コネクタ 45"/>
          <p:cNvCxnSpPr/>
          <p:nvPr/>
        </p:nvCxnSpPr>
        <p:spPr>
          <a:xfrm>
            <a:off x="2411976" y="2798993"/>
            <a:ext cx="0" cy="36000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>
            <a:off x="2411976" y="3338999"/>
            <a:ext cx="0" cy="45000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>
            <a:off x="2411976" y="3969006"/>
            <a:ext cx="0" cy="45000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 flipV="1">
            <a:off x="1781969" y="1718981"/>
            <a:ext cx="630007" cy="54000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 flipH="1">
            <a:off x="1781970" y="2258987"/>
            <a:ext cx="630006" cy="18000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 flipV="1">
            <a:off x="1781969" y="2618991"/>
            <a:ext cx="630007" cy="90001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 flipH="1" flipV="1">
            <a:off x="1781969" y="3699003"/>
            <a:ext cx="630006" cy="81000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 flipV="1">
            <a:off x="3851991" y="2888994"/>
            <a:ext cx="360005" cy="36000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/>
          <p:nvPr/>
        </p:nvCxnSpPr>
        <p:spPr>
          <a:xfrm flipH="1" flipV="1">
            <a:off x="3851992" y="3338999"/>
            <a:ext cx="360004" cy="27000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/>
          <p:nvPr/>
        </p:nvCxnSpPr>
        <p:spPr>
          <a:xfrm flipV="1">
            <a:off x="3851992" y="4059007"/>
            <a:ext cx="360005" cy="36000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/>
          <p:nvPr/>
        </p:nvCxnSpPr>
        <p:spPr>
          <a:xfrm flipH="1" flipV="1">
            <a:off x="3851993" y="4509012"/>
            <a:ext cx="360004" cy="27000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コンテンツ プレースホルダー 2"/>
          <p:cNvSpPr txBox="1">
            <a:spLocks/>
          </p:cNvSpPr>
          <p:nvPr/>
        </p:nvSpPr>
        <p:spPr>
          <a:xfrm>
            <a:off x="4572000" y="1178975"/>
            <a:ext cx="4140046" cy="3600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Font typeface="Wingdings" panose="05000000000000000000" pitchFamily="2" charset="2"/>
              <a:buChar char="n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E9902F"/>
              </a:buClr>
              <a:buFont typeface="Wingdings" panose="05000000000000000000" pitchFamily="2" charset="2"/>
              <a:buChar char="u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3" charset="2"/>
              <a:buChar char="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/>
              <a:t>HDL</a:t>
            </a:r>
            <a:endParaRPr lang="ja-JP" altLang="en-US" dirty="0"/>
          </a:p>
        </p:txBody>
      </p:sp>
      <p:sp>
        <p:nvSpPr>
          <p:cNvPr id="70" name="コンテンツ プレースホルダー 2"/>
          <p:cNvSpPr txBox="1">
            <a:spLocks/>
          </p:cNvSpPr>
          <p:nvPr/>
        </p:nvSpPr>
        <p:spPr>
          <a:xfrm>
            <a:off x="251952" y="1178975"/>
            <a:ext cx="2700030" cy="3600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Font typeface="Wingdings" panose="05000000000000000000" pitchFamily="2" charset="2"/>
              <a:buChar char="n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E9902F"/>
              </a:buClr>
              <a:buFont typeface="Wingdings" panose="05000000000000000000" pitchFamily="2" charset="2"/>
              <a:buChar char="u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3" charset="2"/>
              <a:buChar char="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プログラム言語</a:t>
            </a:r>
            <a:endParaRPr lang="ja-JP" altLang="en-US" dirty="0"/>
          </a:p>
        </p:txBody>
      </p:sp>
      <p:sp>
        <p:nvSpPr>
          <p:cNvPr id="71" name="正方形/長方形 70"/>
          <p:cNvSpPr/>
          <p:nvPr/>
        </p:nvSpPr>
        <p:spPr>
          <a:xfrm>
            <a:off x="4572000" y="1628980"/>
            <a:ext cx="1800020" cy="2160024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Rectangle 60"/>
          <p:cNvSpPr>
            <a:spLocks noChangeArrowheads="1"/>
          </p:cNvSpPr>
          <p:nvPr/>
        </p:nvSpPr>
        <p:spPr bwMode="auto">
          <a:xfrm>
            <a:off x="4932004" y="1538979"/>
            <a:ext cx="1080012" cy="180002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ja-JP" altLang="en-US" sz="1400" baseline="0" dirty="0" smtClean="0">
                <a:latin typeface="Arial Narrow" panose="020B0606020202030204" pitchFamily="34" charset="0"/>
                <a:cs typeface="Times New Roman" pitchFamily="18" charset="0"/>
              </a:rPr>
              <a:t>モジュール</a:t>
            </a:r>
            <a:endParaRPr lang="en-US" altLang="ja-JP" sz="1400" baseline="0" dirty="0">
              <a:latin typeface="Arial Narrow" panose="020B0606020202030204" pitchFamily="34" charset="0"/>
              <a:cs typeface="Times New Roman" pitchFamily="18" charset="0"/>
            </a:endParaRPr>
          </a:p>
        </p:txBody>
      </p:sp>
      <p:sp>
        <p:nvSpPr>
          <p:cNvPr id="73" name="Rectangle 60"/>
          <p:cNvSpPr>
            <a:spLocks noChangeArrowheads="1"/>
          </p:cNvSpPr>
          <p:nvPr/>
        </p:nvSpPr>
        <p:spPr bwMode="auto">
          <a:xfrm>
            <a:off x="4752002" y="1718981"/>
            <a:ext cx="1440016" cy="270003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ja-JP" altLang="en-US" sz="1400" dirty="0" smtClean="0">
                <a:latin typeface="Arial Narrow" panose="020B0606020202030204" pitchFamily="34" charset="0"/>
                <a:cs typeface="Times New Roman" pitchFamily="18" charset="0"/>
              </a:rPr>
              <a:t>プロセス；</a:t>
            </a:r>
            <a:endParaRPr lang="en-US" altLang="ja-JP" sz="1400" baseline="0" dirty="0">
              <a:latin typeface="Arial Narrow" panose="020B0606020202030204" pitchFamily="34" charset="0"/>
              <a:cs typeface="Times New Roman" pitchFamily="18" charset="0"/>
            </a:endParaRPr>
          </a:p>
        </p:txBody>
      </p:sp>
      <p:sp>
        <p:nvSpPr>
          <p:cNvPr id="74" name="Rectangle 60"/>
          <p:cNvSpPr>
            <a:spLocks noChangeArrowheads="1"/>
          </p:cNvSpPr>
          <p:nvPr/>
        </p:nvSpPr>
        <p:spPr bwMode="auto">
          <a:xfrm>
            <a:off x="4752002" y="1988984"/>
            <a:ext cx="1440016" cy="270003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ja-JP" sz="1400" baseline="0" dirty="0" smtClean="0">
                <a:latin typeface="Arial Narrow" panose="020B0606020202030204" pitchFamily="34" charset="0"/>
                <a:cs typeface="Times New Roman" pitchFamily="18" charset="0"/>
              </a:rPr>
              <a:t>…</a:t>
            </a:r>
            <a:endParaRPr lang="en-US" altLang="ja-JP" sz="1400" baseline="0" dirty="0">
              <a:latin typeface="Arial Narrow" panose="020B0606020202030204" pitchFamily="34" charset="0"/>
              <a:cs typeface="Times New Roman" pitchFamily="18" charset="0"/>
            </a:endParaRPr>
          </a:p>
        </p:txBody>
      </p:sp>
      <p:sp>
        <p:nvSpPr>
          <p:cNvPr id="75" name="Rectangle 60"/>
          <p:cNvSpPr>
            <a:spLocks noChangeArrowheads="1"/>
          </p:cNvSpPr>
          <p:nvPr/>
        </p:nvSpPr>
        <p:spPr bwMode="auto">
          <a:xfrm>
            <a:off x="4752002" y="2258987"/>
            <a:ext cx="1440016" cy="270003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ja-JP" altLang="en-US" sz="1200" dirty="0" smtClean="0">
                <a:latin typeface="Arial Narrow" panose="020B0606020202030204" pitchFamily="34" charset="0"/>
                <a:cs typeface="Times New Roman" pitchFamily="18" charset="0"/>
              </a:rPr>
              <a:t>インスタンシエート；</a:t>
            </a:r>
            <a:endParaRPr lang="en-US" altLang="ja-JP" sz="1200" baseline="0" dirty="0">
              <a:latin typeface="Arial Narrow" panose="020B0606020202030204" pitchFamily="34" charset="0"/>
              <a:cs typeface="Times New Roman" pitchFamily="18" charset="0"/>
            </a:endParaRPr>
          </a:p>
        </p:txBody>
      </p:sp>
      <p:sp>
        <p:nvSpPr>
          <p:cNvPr id="76" name="Rectangle 60"/>
          <p:cNvSpPr>
            <a:spLocks noChangeArrowheads="1"/>
          </p:cNvSpPr>
          <p:nvPr/>
        </p:nvSpPr>
        <p:spPr bwMode="auto">
          <a:xfrm>
            <a:off x="4752002" y="2888994"/>
            <a:ext cx="1440016" cy="270003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ja-JP" altLang="en-US" sz="1400" dirty="0">
                <a:latin typeface="Arial Narrow" panose="020B0606020202030204" pitchFamily="34" charset="0"/>
                <a:cs typeface="Times New Roman" pitchFamily="18" charset="0"/>
              </a:rPr>
              <a:t>プロセス</a:t>
            </a:r>
            <a:r>
              <a:rPr lang="ja-JP" altLang="en-US" sz="1400" dirty="0" smtClean="0">
                <a:latin typeface="Arial Narrow" panose="020B0606020202030204" pitchFamily="34" charset="0"/>
                <a:cs typeface="Times New Roman" pitchFamily="18" charset="0"/>
              </a:rPr>
              <a:t>；</a:t>
            </a:r>
            <a:endParaRPr lang="en-US" altLang="ja-JP" sz="1400" baseline="0" dirty="0">
              <a:latin typeface="Arial Narrow" panose="020B0606020202030204" pitchFamily="34" charset="0"/>
              <a:cs typeface="Times New Roman" pitchFamily="18" charset="0"/>
            </a:endParaRPr>
          </a:p>
        </p:txBody>
      </p:sp>
      <p:sp>
        <p:nvSpPr>
          <p:cNvPr id="77" name="Rectangle 60"/>
          <p:cNvSpPr>
            <a:spLocks noChangeArrowheads="1"/>
          </p:cNvSpPr>
          <p:nvPr/>
        </p:nvSpPr>
        <p:spPr bwMode="auto">
          <a:xfrm>
            <a:off x="4752002" y="2528990"/>
            <a:ext cx="1440016" cy="270003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ja-JP" sz="1400" baseline="0" dirty="0" smtClean="0">
                <a:latin typeface="Arial Narrow" panose="020B0606020202030204" pitchFamily="34" charset="0"/>
                <a:cs typeface="Times New Roman" pitchFamily="18" charset="0"/>
              </a:rPr>
              <a:t>…</a:t>
            </a:r>
            <a:endParaRPr lang="en-US" altLang="ja-JP" sz="1400" baseline="0" dirty="0">
              <a:latin typeface="Arial Narrow" panose="020B0606020202030204" pitchFamily="34" charset="0"/>
              <a:cs typeface="Times New Roman" pitchFamily="18" charset="0"/>
            </a:endParaRPr>
          </a:p>
        </p:txBody>
      </p:sp>
      <p:sp>
        <p:nvSpPr>
          <p:cNvPr id="78" name="Rectangle 60"/>
          <p:cNvSpPr>
            <a:spLocks noChangeArrowheads="1"/>
          </p:cNvSpPr>
          <p:nvPr/>
        </p:nvSpPr>
        <p:spPr bwMode="auto">
          <a:xfrm>
            <a:off x="4752002" y="3429000"/>
            <a:ext cx="1440016" cy="270003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ja-JP" altLang="en-US" sz="1200" dirty="0">
                <a:latin typeface="Arial Narrow" panose="020B0606020202030204" pitchFamily="34" charset="0"/>
                <a:cs typeface="Times New Roman" pitchFamily="18" charset="0"/>
              </a:rPr>
              <a:t>インスタンシエート</a:t>
            </a:r>
            <a:r>
              <a:rPr lang="ja-JP" altLang="en-US" sz="1400" dirty="0">
                <a:latin typeface="Arial Narrow" panose="020B0606020202030204" pitchFamily="34" charset="0"/>
                <a:cs typeface="Times New Roman" pitchFamily="18" charset="0"/>
              </a:rPr>
              <a:t>；</a:t>
            </a:r>
            <a:endParaRPr lang="en-US" altLang="ja-JP" sz="1400" dirty="0">
              <a:latin typeface="Arial Narrow" panose="020B0606020202030204" pitchFamily="34" charset="0"/>
              <a:cs typeface="Times New Roman" pitchFamily="18" charset="0"/>
            </a:endParaRPr>
          </a:p>
        </p:txBody>
      </p:sp>
      <p:sp>
        <p:nvSpPr>
          <p:cNvPr id="79" name="Rectangle 60"/>
          <p:cNvSpPr>
            <a:spLocks noChangeArrowheads="1"/>
          </p:cNvSpPr>
          <p:nvPr/>
        </p:nvSpPr>
        <p:spPr bwMode="auto">
          <a:xfrm>
            <a:off x="4752002" y="3158997"/>
            <a:ext cx="1440016" cy="270003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ja-JP" sz="1400" baseline="0" dirty="0" smtClean="0">
                <a:latin typeface="Arial Narrow" panose="020B0606020202030204" pitchFamily="34" charset="0"/>
                <a:cs typeface="Times New Roman" pitchFamily="18" charset="0"/>
              </a:rPr>
              <a:t>…</a:t>
            </a:r>
            <a:endParaRPr lang="en-US" altLang="ja-JP" sz="1400" baseline="0" dirty="0">
              <a:latin typeface="Arial Narrow" panose="020B0606020202030204" pitchFamily="34" charset="0"/>
              <a:cs typeface="Times New Roman" pitchFamily="18" charset="0"/>
            </a:endParaRPr>
          </a:p>
        </p:txBody>
      </p:sp>
      <p:sp>
        <p:nvSpPr>
          <p:cNvPr id="83" name="正方形/長方形 82"/>
          <p:cNvSpPr/>
          <p:nvPr/>
        </p:nvSpPr>
        <p:spPr>
          <a:xfrm>
            <a:off x="6642023" y="1628980"/>
            <a:ext cx="1800020" cy="720008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Rectangle 60"/>
          <p:cNvSpPr>
            <a:spLocks noChangeArrowheads="1"/>
          </p:cNvSpPr>
          <p:nvPr/>
        </p:nvSpPr>
        <p:spPr bwMode="auto">
          <a:xfrm>
            <a:off x="6822025" y="1718981"/>
            <a:ext cx="1440016" cy="270003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ja-JP" altLang="en-US" sz="1400" dirty="0">
                <a:latin typeface="Arial Narrow" panose="020B0606020202030204" pitchFamily="34" charset="0"/>
                <a:cs typeface="Times New Roman" pitchFamily="18" charset="0"/>
              </a:rPr>
              <a:t>プロセス</a:t>
            </a:r>
            <a:r>
              <a:rPr lang="ja-JP" altLang="en-US" sz="1400" dirty="0" smtClean="0">
                <a:latin typeface="Arial Narrow" panose="020B0606020202030204" pitchFamily="34" charset="0"/>
                <a:cs typeface="Times New Roman" pitchFamily="18" charset="0"/>
              </a:rPr>
              <a:t>；</a:t>
            </a:r>
            <a:endParaRPr lang="en-US" altLang="ja-JP" sz="1400" baseline="0" dirty="0">
              <a:latin typeface="Arial Narrow" panose="020B0606020202030204" pitchFamily="34" charset="0"/>
              <a:cs typeface="Times New Roman" pitchFamily="18" charset="0"/>
            </a:endParaRPr>
          </a:p>
        </p:txBody>
      </p:sp>
      <p:sp>
        <p:nvSpPr>
          <p:cNvPr id="86" name="Rectangle 60"/>
          <p:cNvSpPr>
            <a:spLocks noChangeArrowheads="1"/>
          </p:cNvSpPr>
          <p:nvPr/>
        </p:nvSpPr>
        <p:spPr bwMode="auto">
          <a:xfrm>
            <a:off x="6822025" y="1988984"/>
            <a:ext cx="1440016" cy="270003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ja-JP" sz="1400" baseline="0" dirty="0" smtClean="0">
                <a:latin typeface="Arial Narrow" panose="020B0606020202030204" pitchFamily="34" charset="0"/>
                <a:cs typeface="Times New Roman" pitchFamily="18" charset="0"/>
              </a:rPr>
              <a:t>…</a:t>
            </a:r>
            <a:endParaRPr lang="en-US" altLang="ja-JP" sz="1400" baseline="0" dirty="0">
              <a:latin typeface="Arial Narrow" panose="020B0606020202030204" pitchFamily="34" charset="0"/>
              <a:cs typeface="Times New Roman" pitchFamily="18" charset="0"/>
            </a:endParaRPr>
          </a:p>
        </p:txBody>
      </p:sp>
      <p:sp>
        <p:nvSpPr>
          <p:cNvPr id="88" name="正方形/長方形 87"/>
          <p:cNvSpPr/>
          <p:nvPr/>
        </p:nvSpPr>
        <p:spPr>
          <a:xfrm>
            <a:off x="6642023" y="2528990"/>
            <a:ext cx="1800020" cy="2160024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Rectangle 60"/>
          <p:cNvSpPr>
            <a:spLocks noChangeArrowheads="1"/>
          </p:cNvSpPr>
          <p:nvPr/>
        </p:nvSpPr>
        <p:spPr bwMode="auto">
          <a:xfrm>
            <a:off x="6822025" y="2618991"/>
            <a:ext cx="1440016" cy="270003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ja-JP" altLang="en-US" sz="1400" dirty="0">
                <a:latin typeface="Arial Narrow" panose="020B0606020202030204" pitchFamily="34" charset="0"/>
                <a:cs typeface="Times New Roman" pitchFamily="18" charset="0"/>
              </a:rPr>
              <a:t>プロセス</a:t>
            </a:r>
            <a:r>
              <a:rPr lang="ja-JP" altLang="en-US" sz="1400" dirty="0" smtClean="0">
                <a:latin typeface="Arial Narrow" panose="020B0606020202030204" pitchFamily="34" charset="0"/>
                <a:cs typeface="Times New Roman" pitchFamily="18" charset="0"/>
              </a:rPr>
              <a:t>；</a:t>
            </a:r>
            <a:endParaRPr lang="en-US" altLang="ja-JP" sz="1400" baseline="0" dirty="0">
              <a:latin typeface="Arial Narrow" panose="020B0606020202030204" pitchFamily="34" charset="0"/>
              <a:cs typeface="Times New Roman" pitchFamily="18" charset="0"/>
            </a:endParaRPr>
          </a:p>
        </p:txBody>
      </p:sp>
      <p:sp>
        <p:nvSpPr>
          <p:cNvPr id="91" name="Rectangle 60"/>
          <p:cNvSpPr>
            <a:spLocks noChangeArrowheads="1"/>
          </p:cNvSpPr>
          <p:nvPr/>
        </p:nvSpPr>
        <p:spPr bwMode="auto">
          <a:xfrm>
            <a:off x="6822025" y="2888994"/>
            <a:ext cx="1440016" cy="270003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ja-JP" sz="1400" baseline="0" dirty="0" smtClean="0">
                <a:latin typeface="Arial Narrow" panose="020B0606020202030204" pitchFamily="34" charset="0"/>
                <a:cs typeface="Times New Roman" pitchFamily="18" charset="0"/>
              </a:rPr>
              <a:t>…</a:t>
            </a:r>
            <a:endParaRPr lang="en-US" altLang="ja-JP" sz="1400" baseline="0" dirty="0">
              <a:latin typeface="Arial Narrow" panose="020B0606020202030204" pitchFamily="34" charset="0"/>
              <a:cs typeface="Times New Roman" pitchFamily="18" charset="0"/>
            </a:endParaRPr>
          </a:p>
        </p:txBody>
      </p:sp>
      <p:sp>
        <p:nvSpPr>
          <p:cNvPr id="92" name="Rectangle 60"/>
          <p:cNvSpPr>
            <a:spLocks noChangeArrowheads="1"/>
          </p:cNvSpPr>
          <p:nvPr/>
        </p:nvSpPr>
        <p:spPr bwMode="auto">
          <a:xfrm>
            <a:off x="6822025" y="3158997"/>
            <a:ext cx="1440016" cy="270003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ja-JP" altLang="en-US" sz="1200" dirty="0">
                <a:latin typeface="Arial Narrow" panose="020B0606020202030204" pitchFamily="34" charset="0"/>
                <a:cs typeface="Times New Roman" pitchFamily="18" charset="0"/>
              </a:rPr>
              <a:t>インスタンシエート；</a:t>
            </a:r>
            <a:endParaRPr lang="en-US" altLang="ja-JP" sz="1200" dirty="0">
              <a:latin typeface="Arial Narrow" panose="020B0606020202030204" pitchFamily="34" charset="0"/>
              <a:cs typeface="Times New Roman" pitchFamily="18" charset="0"/>
            </a:endParaRPr>
          </a:p>
        </p:txBody>
      </p:sp>
      <p:sp>
        <p:nvSpPr>
          <p:cNvPr id="93" name="Rectangle 60"/>
          <p:cNvSpPr>
            <a:spLocks noChangeArrowheads="1"/>
          </p:cNvSpPr>
          <p:nvPr/>
        </p:nvSpPr>
        <p:spPr bwMode="auto">
          <a:xfrm>
            <a:off x="6822025" y="3789004"/>
            <a:ext cx="1440016" cy="270003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ja-JP" altLang="en-US" sz="1400" dirty="0">
                <a:latin typeface="Arial Narrow" panose="020B0606020202030204" pitchFamily="34" charset="0"/>
                <a:cs typeface="Times New Roman" pitchFamily="18" charset="0"/>
              </a:rPr>
              <a:t>プロセス</a:t>
            </a:r>
            <a:r>
              <a:rPr lang="ja-JP" altLang="en-US" sz="1400" dirty="0" smtClean="0">
                <a:latin typeface="Arial Narrow" panose="020B0606020202030204" pitchFamily="34" charset="0"/>
                <a:cs typeface="Times New Roman" pitchFamily="18" charset="0"/>
              </a:rPr>
              <a:t>；</a:t>
            </a:r>
            <a:endParaRPr lang="en-US" altLang="ja-JP" sz="1400" baseline="0" dirty="0">
              <a:latin typeface="Arial Narrow" panose="020B0606020202030204" pitchFamily="34" charset="0"/>
              <a:cs typeface="Times New Roman" pitchFamily="18" charset="0"/>
            </a:endParaRPr>
          </a:p>
        </p:txBody>
      </p:sp>
      <p:sp>
        <p:nvSpPr>
          <p:cNvPr id="94" name="Rectangle 60"/>
          <p:cNvSpPr>
            <a:spLocks noChangeArrowheads="1"/>
          </p:cNvSpPr>
          <p:nvPr/>
        </p:nvSpPr>
        <p:spPr bwMode="auto">
          <a:xfrm>
            <a:off x="6822025" y="3429000"/>
            <a:ext cx="1440016" cy="270003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ja-JP" sz="1400" baseline="0" dirty="0" smtClean="0">
                <a:latin typeface="Arial Narrow" panose="020B0606020202030204" pitchFamily="34" charset="0"/>
                <a:cs typeface="Times New Roman" pitchFamily="18" charset="0"/>
              </a:rPr>
              <a:t>…</a:t>
            </a:r>
            <a:endParaRPr lang="en-US" altLang="ja-JP" sz="1400" baseline="0" dirty="0">
              <a:latin typeface="Arial Narrow" panose="020B0606020202030204" pitchFamily="34" charset="0"/>
              <a:cs typeface="Times New Roman" pitchFamily="18" charset="0"/>
            </a:endParaRPr>
          </a:p>
        </p:txBody>
      </p:sp>
      <p:sp>
        <p:nvSpPr>
          <p:cNvPr id="95" name="Rectangle 60"/>
          <p:cNvSpPr>
            <a:spLocks noChangeArrowheads="1"/>
          </p:cNvSpPr>
          <p:nvPr/>
        </p:nvSpPr>
        <p:spPr bwMode="auto">
          <a:xfrm>
            <a:off x="6822025" y="4329010"/>
            <a:ext cx="1440016" cy="270003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ja-JP" altLang="en-US" sz="1200" dirty="0">
                <a:latin typeface="Arial Narrow" panose="020B0606020202030204" pitchFamily="34" charset="0"/>
                <a:cs typeface="Times New Roman" pitchFamily="18" charset="0"/>
              </a:rPr>
              <a:t>インスタンシエート；</a:t>
            </a:r>
            <a:endParaRPr lang="en-US" altLang="ja-JP" sz="1200" dirty="0">
              <a:latin typeface="Arial Narrow" panose="020B0606020202030204" pitchFamily="34" charset="0"/>
              <a:cs typeface="Times New Roman" pitchFamily="18" charset="0"/>
            </a:endParaRPr>
          </a:p>
        </p:txBody>
      </p:sp>
      <p:sp>
        <p:nvSpPr>
          <p:cNvPr id="96" name="Rectangle 60"/>
          <p:cNvSpPr>
            <a:spLocks noChangeArrowheads="1"/>
          </p:cNvSpPr>
          <p:nvPr/>
        </p:nvSpPr>
        <p:spPr bwMode="auto">
          <a:xfrm>
            <a:off x="6822025" y="4059007"/>
            <a:ext cx="1440016" cy="270003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ja-JP" sz="1400" baseline="0" dirty="0" smtClean="0">
                <a:latin typeface="Arial Narrow" panose="020B0606020202030204" pitchFamily="34" charset="0"/>
                <a:cs typeface="Times New Roman" pitchFamily="18" charset="0"/>
              </a:rPr>
              <a:t>…</a:t>
            </a:r>
            <a:endParaRPr lang="en-US" altLang="ja-JP" sz="1400" baseline="0" dirty="0">
              <a:latin typeface="Arial Narrow" panose="020B0606020202030204" pitchFamily="34" charset="0"/>
              <a:cs typeface="Times New Roman" pitchFamily="18" charset="0"/>
            </a:endParaRPr>
          </a:p>
        </p:txBody>
      </p:sp>
      <p:cxnSp>
        <p:nvCxnSpPr>
          <p:cNvPr id="100" name="直線矢印コネクタ 99"/>
          <p:cNvCxnSpPr/>
          <p:nvPr/>
        </p:nvCxnSpPr>
        <p:spPr>
          <a:xfrm flipV="1">
            <a:off x="6282019" y="1628980"/>
            <a:ext cx="360004" cy="720009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/>
          <p:nvPr/>
        </p:nvCxnSpPr>
        <p:spPr>
          <a:xfrm flipV="1">
            <a:off x="6282019" y="2348988"/>
            <a:ext cx="360004" cy="90001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101"/>
          <p:cNvCxnSpPr/>
          <p:nvPr/>
        </p:nvCxnSpPr>
        <p:spPr>
          <a:xfrm flipV="1">
            <a:off x="6282019" y="2528990"/>
            <a:ext cx="360004" cy="990011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/>
          <p:cNvCxnSpPr/>
          <p:nvPr/>
        </p:nvCxnSpPr>
        <p:spPr>
          <a:xfrm>
            <a:off x="6282019" y="3609002"/>
            <a:ext cx="360004" cy="1080012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8" name="Rectangle 60"/>
          <p:cNvSpPr>
            <a:spLocks noChangeArrowheads="1"/>
          </p:cNvSpPr>
          <p:nvPr/>
        </p:nvSpPr>
        <p:spPr bwMode="auto">
          <a:xfrm>
            <a:off x="7002027" y="1538979"/>
            <a:ext cx="1080012" cy="180002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ja-JP" altLang="en-US" sz="1400" baseline="0" dirty="0" smtClean="0">
                <a:latin typeface="Arial Narrow" panose="020B0606020202030204" pitchFamily="34" charset="0"/>
                <a:cs typeface="Times New Roman" pitchFamily="18" charset="0"/>
              </a:rPr>
              <a:t>モジュール</a:t>
            </a:r>
            <a:endParaRPr lang="en-US" altLang="ja-JP" sz="1400" baseline="0" dirty="0">
              <a:latin typeface="Arial Narrow" panose="020B0606020202030204" pitchFamily="34" charset="0"/>
              <a:cs typeface="Times New Roman" pitchFamily="18" charset="0"/>
            </a:endParaRPr>
          </a:p>
        </p:txBody>
      </p:sp>
      <p:sp>
        <p:nvSpPr>
          <p:cNvPr id="109" name="Rectangle 60"/>
          <p:cNvSpPr>
            <a:spLocks noChangeArrowheads="1"/>
          </p:cNvSpPr>
          <p:nvPr/>
        </p:nvSpPr>
        <p:spPr bwMode="auto">
          <a:xfrm>
            <a:off x="7002027" y="2438989"/>
            <a:ext cx="1080012" cy="180002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ja-JP" altLang="en-US" sz="1400" baseline="0" dirty="0" smtClean="0">
                <a:latin typeface="Arial Narrow" panose="020B0606020202030204" pitchFamily="34" charset="0"/>
                <a:cs typeface="Times New Roman" pitchFamily="18" charset="0"/>
              </a:rPr>
              <a:t>モジュール</a:t>
            </a:r>
            <a:endParaRPr lang="en-US" altLang="ja-JP" sz="1400" baseline="0" dirty="0">
              <a:latin typeface="Arial Narrow" panose="020B0606020202030204" pitchFamily="34" charset="0"/>
              <a:cs typeface="Times New Roman" pitchFamily="18" charset="0"/>
            </a:endParaRPr>
          </a:p>
        </p:txBody>
      </p:sp>
      <p:sp>
        <p:nvSpPr>
          <p:cNvPr id="127" name="円弧 126"/>
          <p:cNvSpPr/>
          <p:nvPr/>
        </p:nvSpPr>
        <p:spPr>
          <a:xfrm>
            <a:off x="4662001" y="1718981"/>
            <a:ext cx="270003" cy="270002"/>
          </a:xfrm>
          <a:prstGeom prst="arc">
            <a:avLst>
              <a:gd name="adj1" fmla="val 11946125"/>
              <a:gd name="adj2" fmla="val 9774305"/>
            </a:avLst>
          </a:prstGeom>
          <a:ln>
            <a:solidFill>
              <a:schemeClr val="accent6">
                <a:lumMod val="75000"/>
              </a:schemeClr>
            </a:solidFill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円弧 127"/>
          <p:cNvSpPr/>
          <p:nvPr/>
        </p:nvSpPr>
        <p:spPr>
          <a:xfrm>
            <a:off x="4662001" y="2888994"/>
            <a:ext cx="270003" cy="270002"/>
          </a:xfrm>
          <a:prstGeom prst="arc">
            <a:avLst>
              <a:gd name="adj1" fmla="val 11946125"/>
              <a:gd name="adj2" fmla="val 9774305"/>
            </a:avLst>
          </a:prstGeom>
          <a:ln>
            <a:solidFill>
              <a:schemeClr val="accent6">
                <a:lumMod val="75000"/>
              </a:schemeClr>
            </a:solidFill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円弧 128"/>
          <p:cNvSpPr/>
          <p:nvPr/>
        </p:nvSpPr>
        <p:spPr>
          <a:xfrm>
            <a:off x="6732024" y="1718981"/>
            <a:ext cx="270003" cy="270002"/>
          </a:xfrm>
          <a:prstGeom prst="arc">
            <a:avLst>
              <a:gd name="adj1" fmla="val 11946125"/>
              <a:gd name="adj2" fmla="val 9774305"/>
            </a:avLst>
          </a:prstGeom>
          <a:ln>
            <a:solidFill>
              <a:schemeClr val="accent6">
                <a:lumMod val="75000"/>
              </a:schemeClr>
            </a:solidFill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円弧 129"/>
          <p:cNvSpPr/>
          <p:nvPr/>
        </p:nvSpPr>
        <p:spPr>
          <a:xfrm>
            <a:off x="6732024" y="2618991"/>
            <a:ext cx="270003" cy="270002"/>
          </a:xfrm>
          <a:prstGeom prst="arc">
            <a:avLst>
              <a:gd name="adj1" fmla="val 11946125"/>
              <a:gd name="adj2" fmla="val 9774305"/>
            </a:avLst>
          </a:prstGeom>
          <a:ln>
            <a:solidFill>
              <a:schemeClr val="accent6">
                <a:lumMod val="75000"/>
              </a:schemeClr>
            </a:solidFill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円弧 130"/>
          <p:cNvSpPr/>
          <p:nvPr/>
        </p:nvSpPr>
        <p:spPr>
          <a:xfrm>
            <a:off x="6732024" y="3789004"/>
            <a:ext cx="270003" cy="270002"/>
          </a:xfrm>
          <a:prstGeom prst="arc">
            <a:avLst>
              <a:gd name="adj1" fmla="val 11946125"/>
              <a:gd name="adj2" fmla="val 9774305"/>
            </a:avLst>
          </a:prstGeom>
          <a:ln>
            <a:solidFill>
              <a:schemeClr val="accent6">
                <a:lumMod val="75000"/>
              </a:schemeClr>
            </a:solidFill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8" name="直線矢印コネクタ 137"/>
          <p:cNvCxnSpPr/>
          <p:nvPr/>
        </p:nvCxnSpPr>
        <p:spPr>
          <a:xfrm flipV="1">
            <a:off x="8352042" y="3068996"/>
            <a:ext cx="270003" cy="180004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9" name="直線矢印コネクタ 138"/>
          <p:cNvCxnSpPr/>
          <p:nvPr/>
        </p:nvCxnSpPr>
        <p:spPr>
          <a:xfrm>
            <a:off x="8352042" y="3339000"/>
            <a:ext cx="270003" cy="180001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4" name="直線矢印コネクタ 143"/>
          <p:cNvCxnSpPr/>
          <p:nvPr/>
        </p:nvCxnSpPr>
        <p:spPr>
          <a:xfrm flipV="1">
            <a:off x="8352042" y="4239008"/>
            <a:ext cx="270003" cy="180004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5" name="直線矢印コネクタ 144"/>
          <p:cNvCxnSpPr/>
          <p:nvPr/>
        </p:nvCxnSpPr>
        <p:spPr>
          <a:xfrm>
            <a:off x="8352042" y="4509012"/>
            <a:ext cx="270003" cy="180001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6" name="コンテンツ プレースホルダー 2"/>
          <p:cNvSpPr txBox="1">
            <a:spLocks/>
          </p:cNvSpPr>
          <p:nvPr/>
        </p:nvSpPr>
        <p:spPr>
          <a:xfrm>
            <a:off x="4572000" y="4869015"/>
            <a:ext cx="3960044" cy="17100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Font typeface="Wingdings" panose="05000000000000000000" pitchFamily="2" charset="2"/>
              <a:buChar char="n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E9902F"/>
              </a:buClr>
              <a:buFont typeface="Wingdings" panose="05000000000000000000" pitchFamily="2" charset="2"/>
              <a:buChar char="u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3" charset="2"/>
              <a:buChar char="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プロセスは全て並列に動作</a:t>
            </a:r>
            <a:endParaRPr lang="en-US" altLang="ja-JP" dirty="0" smtClean="0"/>
          </a:p>
          <a:p>
            <a:r>
              <a:rPr lang="ja-JP" altLang="en-US" dirty="0" smtClean="0"/>
              <a:t>全てのモジュールは常に存在して動いている</a:t>
            </a:r>
            <a:endParaRPr lang="en-US" altLang="ja-JP" dirty="0" smtClean="0"/>
          </a:p>
          <a:p>
            <a:r>
              <a:rPr lang="ja-JP" altLang="en-US" dirty="0" smtClean="0"/>
              <a:t>再帰はできない</a:t>
            </a:r>
            <a:endParaRPr lang="ja-JP" altLang="en-US" dirty="0"/>
          </a:p>
        </p:txBody>
      </p:sp>
      <p:cxnSp>
        <p:nvCxnSpPr>
          <p:cNvPr id="148" name="直線コネクタ 147"/>
          <p:cNvCxnSpPr/>
          <p:nvPr/>
        </p:nvCxnSpPr>
        <p:spPr>
          <a:xfrm>
            <a:off x="4301997" y="1178975"/>
            <a:ext cx="0" cy="540006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858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dirty="0" smtClean="0">
                <a:solidFill>
                  <a:schemeClr val="bg1">
                    <a:lumMod val="75000"/>
                  </a:schemeClr>
                </a:solidFill>
              </a:rPr>
              <a:t>HDL </a:t>
            </a:r>
            <a:r>
              <a:rPr kumimoji="1" lang="ja-JP" altLang="en-US" dirty="0" smtClean="0">
                <a:solidFill>
                  <a:schemeClr val="bg1">
                    <a:lumMod val="75000"/>
                  </a:schemeClr>
                </a:solidFill>
              </a:rPr>
              <a:t>とは</a:t>
            </a:r>
            <a:endParaRPr kumimoji="1" lang="en-US" altLang="ja-JP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ja-JP" altLang="en-US" dirty="0" smtClean="0">
                <a:solidFill>
                  <a:schemeClr val="bg1">
                    <a:lumMod val="75000"/>
                  </a:schemeClr>
                </a:solidFill>
              </a:rPr>
              <a:t>スケマティックと </a:t>
            </a: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HDL</a:t>
            </a:r>
          </a:p>
          <a:p>
            <a:pPr marL="857250" lvl="1" indent="-457200">
              <a:buFont typeface="+mj-lt"/>
              <a:buAutoNum type="arabicPeriod"/>
            </a:pPr>
            <a:r>
              <a:rPr kumimoji="1" lang="ja-JP" altLang="en-US" dirty="0" smtClean="0">
                <a:solidFill>
                  <a:schemeClr val="bg1">
                    <a:lumMod val="75000"/>
                  </a:schemeClr>
                </a:solidFill>
              </a:rPr>
              <a:t>プロセス</a:t>
            </a:r>
            <a:endParaRPr kumimoji="1" lang="en-US" altLang="ja-JP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モジュール</a:t>
            </a:r>
            <a:endParaRPr kumimoji="1" lang="en-US" altLang="ja-JP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ja-JP" dirty="0" err="1" smtClean="0">
                <a:solidFill>
                  <a:schemeClr val="tx1"/>
                </a:solidFill>
              </a:rPr>
              <a:t>SystemVerilog</a:t>
            </a:r>
            <a:r>
              <a:rPr lang="en-US" altLang="ja-JP" dirty="0" smtClean="0">
                <a:solidFill>
                  <a:schemeClr val="tx1"/>
                </a:solidFill>
              </a:rPr>
              <a:t> </a:t>
            </a:r>
            <a:r>
              <a:rPr lang="ja-JP" altLang="en-US" dirty="0" smtClean="0">
                <a:solidFill>
                  <a:schemeClr val="tx1"/>
                </a:solidFill>
              </a:rPr>
              <a:t>の超概略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9940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SystemVerilog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kumimoji="1" lang="en-US" altLang="ja-JP" dirty="0" smtClean="0"/>
              <a:t>Verilog HDL </a:t>
            </a:r>
            <a:r>
              <a:rPr kumimoji="1" lang="ja-JP" altLang="en-US" dirty="0" smtClean="0"/>
              <a:t>を拡張した言語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/>
              <a:t>今回</a:t>
            </a:r>
            <a:r>
              <a:rPr lang="ja-JP" altLang="en-US" dirty="0" smtClean="0"/>
              <a:t>の実験では，</a:t>
            </a:r>
            <a:r>
              <a:rPr lang="ja-JP" altLang="en-US" dirty="0"/>
              <a:t>基本的</a:t>
            </a:r>
            <a:r>
              <a:rPr lang="ja-JP" altLang="en-US" dirty="0" smtClean="0"/>
              <a:t>には </a:t>
            </a:r>
            <a:r>
              <a:rPr lang="en-US" altLang="ja-JP" dirty="0" smtClean="0"/>
              <a:t>Verilog </a:t>
            </a:r>
            <a:r>
              <a:rPr lang="ja-JP" altLang="en-US" dirty="0" smtClean="0"/>
              <a:t>と同じ部分を使う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SystemVerilog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の便利な部分だけつまみぐい</a:t>
            </a:r>
            <a:endParaRPr kumimoji="1" lang="en-US" altLang="ja-JP" dirty="0" smtClean="0"/>
          </a:p>
          <a:p>
            <a:pPr lvl="2"/>
            <a:r>
              <a:rPr lang="en-US" altLang="ja-JP" dirty="0" err="1" smtClean="0"/>
              <a:t>always_comb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always_ff</a:t>
            </a:r>
            <a:r>
              <a:rPr lang="en-US" altLang="ja-JP" dirty="0" smtClean="0"/>
              <a:t>/logic etc…</a:t>
            </a:r>
          </a:p>
          <a:p>
            <a:endParaRPr lang="en-US" altLang="ja-JP" dirty="0" smtClean="0"/>
          </a:p>
          <a:p>
            <a:r>
              <a:rPr kumimoji="1" lang="ja-JP" altLang="en-US" dirty="0" smtClean="0"/>
              <a:t>基本的要素の書き方について説明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信号線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モジュール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組み合わせ回路</a:t>
            </a:r>
            <a:endParaRPr lang="en-US" altLang="ja-JP" dirty="0"/>
          </a:p>
          <a:p>
            <a:pPr lvl="1"/>
            <a:r>
              <a:rPr lang="ja-JP" altLang="en-US" dirty="0"/>
              <a:t>記憶素子（</a:t>
            </a:r>
            <a:r>
              <a:rPr lang="en-US" altLang="ja-JP" dirty="0"/>
              <a:t>D-FF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5618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はじめに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本実験では </a:t>
            </a:r>
            <a:r>
              <a:rPr lang="en-US" altLang="ja-JP" dirty="0" smtClean="0"/>
              <a:t>HDL </a:t>
            </a:r>
            <a:r>
              <a:rPr lang="ja-JP" altLang="en-US" dirty="0" smtClean="0"/>
              <a:t>を用いて回路を記述する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ハードウェア</a:t>
            </a:r>
            <a:r>
              <a:rPr lang="ja-JP" altLang="en-US" dirty="0"/>
              <a:t>記述言語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(</a:t>
            </a:r>
            <a:r>
              <a:rPr lang="en-US" altLang="ja-JP" dirty="0"/>
              <a:t>Hardware Description Language: HDL) 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HDL </a:t>
            </a:r>
            <a:r>
              <a:rPr lang="ja-JP" altLang="en-US" dirty="0" smtClean="0"/>
              <a:t>の中の１つである </a:t>
            </a:r>
            <a:r>
              <a:rPr lang="en-US" altLang="ja-JP" dirty="0" err="1" smtClean="0"/>
              <a:t>SystemVerilog</a:t>
            </a:r>
            <a:r>
              <a:rPr lang="en-US" altLang="ja-JP" dirty="0" smtClean="0"/>
              <a:t> </a:t>
            </a:r>
            <a:r>
              <a:rPr lang="ja-JP" altLang="en-US" dirty="0" smtClean="0"/>
              <a:t>を使用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Verilog </a:t>
            </a:r>
            <a:r>
              <a:rPr lang="ja-JP" altLang="en-US" dirty="0" smtClean="0"/>
              <a:t>の進化版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基本的な部分は </a:t>
            </a:r>
            <a:r>
              <a:rPr lang="en-US" altLang="ja-JP" dirty="0" smtClean="0"/>
              <a:t>Verilog </a:t>
            </a:r>
            <a:r>
              <a:rPr lang="ja-JP" altLang="en-US" dirty="0" smtClean="0"/>
              <a:t>と同じ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r>
              <a:rPr lang="ja-JP" altLang="en-US" dirty="0"/>
              <a:t>今回</a:t>
            </a:r>
            <a:r>
              <a:rPr lang="ja-JP" altLang="en-US" dirty="0" smtClean="0"/>
              <a:t>は</a:t>
            </a:r>
            <a:r>
              <a:rPr lang="ja-JP" altLang="en-US" dirty="0"/>
              <a:t>，</a:t>
            </a:r>
            <a:endParaRPr lang="en-US" altLang="ja-JP" dirty="0"/>
          </a:p>
          <a:p>
            <a:pPr lvl="1"/>
            <a:r>
              <a:rPr lang="en-US" altLang="ja-JP" dirty="0" smtClean="0"/>
              <a:t>HDL </a:t>
            </a:r>
            <a:r>
              <a:rPr lang="ja-JP" altLang="en-US" dirty="0" smtClean="0"/>
              <a:t>に共通の概念と，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SystemVerilog</a:t>
            </a:r>
            <a:r>
              <a:rPr lang="en-US" altLang="ja-JP" dirty="0" smtClean="0"/>
              <a:t> </a:t>
            </a:r>
            <a:r>
              <a:rPr lang="ja-JP" altLang="en-US" dirty="0" smtClean="0"/>
              <a:t>の導入について解説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7686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信号線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11956" y="4149008"/>
            <a:ext cx="8010089" cy="2160024"/>
          </a:xfrm>
        </p:spPr>
        <p:txBody>
          <a:bodyPr/>
          <a:lstStyle/>
          <a:p>
            <a:r>
              <a:rPr kumimoji="1" lang="en-US" altLang="ja-JP" dirty="0" smtClean="0">
                <a:solidFill>
                  <a:srgbClr val="0070C0"/>
                </a:solidFill>
              </a:rPr>
              <a:t>logic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キーワードによって定義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Verilog </a:t>
            </a:r>
            <a:r>
              <a:rPr lang="ja-JP" altLang="en-US" dirty="0" smtClean="0"/>
              <a:t>だと </a:t>
            </a:r>
            <a:r>
              <a:rPr lang="en-US" altLang="ja-JP" dirty="0" smtClean="0"/>
              <a:t>wire/</a:t>
            </a:r>
            <a:r>
              <a:rPr lang="en-US" altLang="ja-JP" dirty="0" err="1" smtClean="0"/>
              <a:t>reg</a:t>
            </a:r>
            <a:r>
              <a:rPr lang="en-US" altLang="ja-JP" dirty="0" smtClean="0"/>
              <a:t> </a:t>
            </a:r>
            <a:r>
              <a:rPr lang="ja-JP" altLang="en-US" dirty="0" smtClean="0"/>
              <a:t>だが，</a:t>
            </a:r>
            <a:r>
              <a:rPr lang="en-US" altLang="ja-JP" dirty="0" err="1" smtClean="0"/>
              <a:t>SystemVerilog</a:t>
            </a:r>
            <a:r>
              <a:rPr lang="en-US" altLang="ja-JP" dirty="0" smtClean="0"/>
              <a:t> </a:t>
            </a:r>
            <a:r>
              <a:rPr lang="ja-JP" altLang="en-US" dirty="0" smtClean="0"/>
              <a:t>では</a:t>
            </a:r>
            <a:r>
              <a:rPr lang="en-US" altLang="ja-JP" dirty="0" smtClean="0"/>
              <a:t>logic </a:t>
            </a:r>
            <a:r>
              <a:rPr lang="ja-JP" altLang="en-US" dirty="0" smtClean="0"/>
              <a:t>だけ</a:t>
            </a:r>
            <a:endParaRPr lang="en-US" altLang="ja-JP" dirty="0" smtClean="0"/>
          </a:p>
          <a:p>
            <a:r>
              <a:rPr kumimoji="1" lang="ja-JP" altLang="en-US" dirty="0" smtClean="0"/>
              <a:t>各</a:t>
            </a:r>
            <a:r>
              <a:rPr kumimoji="1" lang="ja-JP" altLang="en-US" dirty="0"/>
              <a:t>定義</a:t>
            </a:r>
            <a:r>
              <a:rPr kumimoji="1" lang="ja-JP" altLang="en-US" dirty="0" smtClean="0"/>
              <a:t>は，</a:t>
            </a:r>
            <a:r>
              <a:rPr kumimoji="1" lang="en-US" altLang="ja-JP" dirty="0" smtClean="0"/>
              <a:t>C </a:t>
            </a:r>
            <a:r>
              <a:rPr kumimoji="1" lang="ja-JP" altLang="en-US" dirty="0" smtClean="0"/>
              <a:t>言語と同様にセミコロンで区切る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5" name="Rectangle 60"/>
          <p:cNvSpPr>
            <a:spLocks noChangeArrowheads="1"/>
          </p:cNvSpPr>
          <p:nvPr/>
        </p:nvSpPr>
        <p:spPr bwMode="auto">
          <a:xfrm>
            <a:off x="971960" y="1808982"/>
            <a:ext cx="7200080" cy="234002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anchor="t"/>
          <a:lstStyle/>
          <a:p>
            <a:endParaRPr lang="en-US" altLang="ja-JP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logic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[&lt;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最上位ビット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&gt;:&lt;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最下位ビット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&gt;] &lt;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信号線名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&gt;;</a:t>
            </a:r>
            <a:endParaRPr lang="en-US" altLang="ja-JP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ja-JP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logic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[7:0] a;  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8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ビット信号線</a:t>
            </a:r>
            <a:endParaRPr lang="en-US" altLang="ja-JP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logic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b;</a:t>
            </a:r>
            <a:r>
              <a:rPr lang="en-US" altLang="ja-JP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幅を省略すると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ビットに</a:t>
            </a:r>
            <a:endParaRPr lang="en-US" altLang="ja-JP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ja-JP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424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モジュール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21954" y="4329010"/>
            <a:ext cx="8370093" cy="2160024"/>
          </a:xfrm>
        </p:spPr>
        <p:txBody>
          <a:bodyPr anchor="t"/>
          <a:lstStyle/>
          <a:p>
            <a:r>
              <a:rPr kumimoji="1" lang="ja-JP" altLang="en-US" dirty="0" smtClean="0"/>
              <a:t>回路の定義はモジュール内で行う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信号線の定義，プロセス（組み合わせ回路，順序回路）</a:t>
            </a:r>
            <a:endParaRPr lang="en-US" altLang="ja-JP" dirty="0"/>
          </a:p>
          <a:p>
            <a:pPr lvl="1"/>
            <a:r>
              <a:rPr lang="en-US" altLang="ja-JP" dirty="0" smtClean="0"/>
              <a:t>C </a:t>
            </a:r>
            <a:r>
              <a:rPr lang="ja-JP" altLang="en-US" dirty="0" smtClean="0"/>
              <a:t>言語がプログラムの定義を関数内で書くのと同じ</a:t>
            </a:r>
            <a:endParaRPr lang="en-US" altLang="ja-JP" dirty="0" smtClean="0"/>
          </a:p>
          <a:p>
            <a:r>
              <a:rPr kumimoji="1" lang="en-US" altLang="ja-JP" dirty="0" smtClean="0"/>
              <a:t>input/output </a:t>
            </a:r>
            <a:r>
              <a:rPr kumimoji="1" lang="ja-JP" altLang="en-US" dirty="0" smtClean="0"/>
              <a:t>の後には</a:t>
            </a:r>
            <a:r>
              <a:rPr lang="ja-JP" altLang="en-US" dirty="0"/>
              <a:t>信号</a:t>
            </a:r>
            <a:r>
              <a:rPr lang="ja-JP" altLang="en-US" dirty="0" smtClean="0"/>
              <a:t>線の定義が必要</a:t>
            </a:r>
            <a:endParaRPr lang="en-US" altLang="ja-JP" dirty="0" smtClean="0"/>
          </a:p>
          <a:p>
            <a:pPr lvl="1"/>
            <a:r>
              <a:rPr lang="ja-JP" altLang="en-US" dirty="0"/>
              <a:t>今まで</a:t>
            </a:r>
            <a:r>
              <a:rPr lang="ja-JP" altLang="en-US" dirty="0" smtClean="0"/>
              <a:t>はスペースの都合で省略</a:t>
            </a:r>
            <a:r>
              <a:rPr lang="ja-JP" altLang="en-US" dirty="0"/>
              <a:t>して</a:t>
            </a:r>
            <a:r>
              <a:rPr lang="ja-JP" altLang="en-US" dirty="0" smtClean="0"/>
              <a:t>きたので注意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21</a:t>
            </a:fld>
            <a:endParaRPr kumimoji="1" lang="ja-JP" altLang="en-US"/>
          </a:p>
        </p:txBody>
      </p:sp>
      <p:sp>
        <p:nvSpPr>
          <p:cNvPr id="5" name="Rectangle 60"/>
          <p:cNvSpPr>
            <a:spLocks noChangeArrowheads="1"/>
          </p:cNvSpPr>
          <p:nvPr/>
        </p:nvSpPr>
        <p:spPr bwMode="auto">
          <a:xfrm>
            <a:off x="1331964" y="1178975"/>
            <a:ext cx="6570072" cy="297003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anchor="t"/>
          <a:lstStyle/>
          <a:p>
            <a:r>
              <a:rPr lang="en-US" altLang="ja-JP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モジュール名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</a:p>
          <a:p>
            <a:r>
              <a:rPr lang="en-US" altLang="ja-JP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input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入力信号線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&gt;,…, </a:t>
            </a:r>
          </a:p>
          <a:p>
            <a:r>
              <a:rPr lang="en-US" altLang="ja-JP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output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出力信号線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&gt;,…</a:t>
            </a:r>
          </a:p>
          <a:p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信号線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&gt;;</a:t>
            </a:r>
          </a:p>
          <a:p>
            <a:r>
              <a:rPr lang="en-US" altLang="ja-JP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プロセス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&gt;;</a:t>
            </a:r>
          </a:p>
          <a:p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  <a:p>
            <a:r>
              <a:rPr lang="en-US" altLang="ja-JP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モジュール名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&lt;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インスタンス名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&gt;(&lt;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引数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&gt;,…);</a:t>
            </a:r>
          </a:p>
          <a:p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</a:p>
          <a:p>
            <a:r>
              <a:rPr lang="en-US" altLang="ja-JP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ja-JP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プロセス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&gt;;</a:t>
            </a:r>
          </a:p>
          <a:p>
            <a:r>
              <a:rPr lang="en-US" altLang="ja-JP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endmodule</a:t>
            </a:r>
            <a:endParaRPr lang="en-US" altLang="ja-JP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365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モジュール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5" name="Rectangle 60"/>
          <p:cNvSpPr>
            <a:spLocks noChangeArrowheads="1"/>
          </p:cNvSpPr>
          <p:nvPr/>
        </p:nvSpPr>
        <p:spPr bwMode="auto">
          <a:xfrm>
            <a:off x="971960" y="1538979"/>
            <a:ext cx="7200080" cy="4410049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anchor="t"/>
          <a:lstStyle/>
          <a:p>
            <a:r>
              <a:rPr lang="en-US" altLang="ja-JP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1bit AND </a:t>
            </a:r>
            <a:r>
              <a:rPr lang="ja-JP" alt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ゲート</a:t>
            </a:r>
            <a:endParaRPr lang="en-US" altLang="ja-JP" dirty="0" smtClean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And(</a:t>
            </a:r>
            <a:r>
              <a:rPr lang="en-US" altLang="ja-JP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logic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a, b, </a:t>
            </a:r>
            <a:r>
              <a:rPr lang="en-US" altLang="ja-JP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logic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c);</a:t>
            </a:r>
          </a:p>
          <a:p>
            <a:r>
              <a:rPr lang="en-US" altLang="ja-JP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ja-JP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always_comb</a:t>
            </a:r>
            <a:r>
              <a:rPr lang="en-US" altLang="ja-JP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r>
              <a:rPr lang="en-US" altLang="ja-JP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c = a &amp; b;</a:t>
            </a:r>
          </a:p>
          <a:p>
            <a:r>
              <a:rPr lang="en-US" altLang="ja-JP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r>
              <a:rPr lang="en-US" altLang="ja-JP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endmodule</a:t>
            </a:r>
            <a:endParaRPr lang="en-US" altLang="ja-JP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ja-JP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ja-JP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32bit </a:t>
            </a:r>
            <a:r>
              <a:rPr lang="ja-JP" alt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加算器</a:t>
            </a:r>
            <a:endParaRPr lang="en-US" altLang="ja-JP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Add(</a:t>
            </a:r>
            <a:r>
              <a:rPr lang="en-US" altLang="ja-JP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logic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[31:0] a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, b, </a:t>
            </a:r>
            <a:r>
              <a:rPr lang="en-US" altLang="ja-JP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logic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[31:0] c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ja-JP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ja-JP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always_comb</a:t>
            </a:r>
            <a:r>
              <a:rPr lang="en-US" altLang="ja-JP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r>
              <a:rPr lang="en-US" altLang="ja-JP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c = a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b;</a:t>
            </a:r>
          </a:p>
          <a:p>
            <a:r>
              <a:rPr lang="en-US" altLang="ja-JP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ja-JP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r>
              <a:rPr lang="en-US" altLang="ja-JP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endmodule</a:t>
            </a:r>
            <a:endParaRPr lang="en-US" altLang="ja-JP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ja-JP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998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組み合わせ回路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11956" y="2888994"/>
            <a:ext cx="8280092" cy="3780042"/>
          </a:xfrm>
        </p:spPr>
        <p:txBody>
          <a:bodyPr/>
          <a:lstStyle/>
          <a:p>
            <a:r>
              <a:rPr kumimoji="1" lang="en-US" altLang="ja-JP" dirty="0" err="1" smtClean="0"/>
              <a:t>always_comb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によって定義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Verilog </a:t>
            </a:r>
            <a:r>
              <a:rPr lang="ja-JP" altLang="en-US" dirty="0" smtClean="0"/>
              <a:t>では </a:t>
            </a:r>
            <a:r>
              <a:rPr lang="en-US" altLang="ja-JP" dirty="0" smtClean="0"/>
              <a:t>always+</a:t>
            </a:r>
            <a:r>
              <a:rPr lang="ja-JP" altLang="en-US" dirty="0" smtClean="0"/>
              <a:t>センシティビティ・リストが必要</a:t>
            </a:r>
            <a:endParaRPr lang="en-US" altLang="ja-JP" dirty="0" smtClean="0"/>
          </a:p>
          <a:p>
            <a:r>
              <a:rPr kumimoji="1" lang="ja-JP" altLang="en-US" dirty="0" smtClean="0"/>
              <a:t>式はほぼ </a:t>
            </a:r>
            <a:r>
              <a:rPr kumimoji="1" lang="en-US" altLang="ja-JP" dirty="0" smtClean="0"/>
              <a:t>C </a:t>
            </a:r>
            <a:r>
              <a:rPr lang="ja-JP" altLang="en-US" dirty="0" smtClean="0"/>
              <a:t>言語と同じものが使える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if </a:t>
            </a:r>
            <a:r>
              <a:rPr kumimoji="1" lang="ja-JP" altLang="en-US" dirty="0" smtClean="0"/>
              <a:t>などもある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always_comb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の中では逐次に動作が起きる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プロセス間 は並列だが，内は逐次で書ける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プロセス外部からの入力が変化するたびに，プロセスが走ると考えれば良い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23</a:t>
            </a:fld>
            <a:endParaRPr kumimoji="1" lang="ja-JP" altLang="en-US"/>
          </a:p>
        </p:txBody>
      </p:sp>
      <p:sp>
        <p:nvSpPr>
          <p:cNvPr id="5" name="Rectangle 60"/>
          <p:cNvSpPr>
            <a:spLocks noChangeArrowheads="1"/>
          </p:cNvSpPr>
          <p:nvPr/>
        </p:nvSpPr>
        <p:spPr bwMode="auto">
          <a:xfrm>
            <a:off x="971960" y="1538979"/>
            <a:ext cx="7200080" cy="135001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anchor="t"/>
          <a:lstStyle/>
          <a:p>
            <a:r>
              <a:rPr lang="en-US" altLang="ja-JP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ja-JP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always_comb</a:t>
            </a:r>
            <a:r>
              <a:rPr lang="en-US" altLang="ja-JP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r>
              <a:rPr lang="en-US" altLang="ja-JP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ja-JP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出力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&gt; = &lt;</a:t>
            </a:r>
            <a:r>
              <a:rPr lang="ja-JP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入力を使った式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ja-JP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；</a:t>
            </a:r>
            <a:endParaRPr lang="en-US" altLang="ja-JP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ja-JP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出力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&gt; = &lt;</a:t>
            </a:r>
            <a:r>
              <a:rPr lang="ja-JP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入力を使った式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；</a:t>
            </a:r>
            <a:endParaRPr lang="en-US" altLang="ja-JP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…</a:t>
            </a:r>
            <a:endParaRPr lang="en-US" altLang="ja-JP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ja-JP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38723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記憶素子（</a:t>
            </a:r>
            <a:r>
              <a:rPr kumimoji="1" lang="en-US" altLang="ja-JP" dirty="0" smtClean="0"/>
              <a:t>D-FF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11956" y="3429000"/>
            <a:ext cx="8280092" cy="2880032"/>
          </a:xfrm>
        </p:spPr>
        <p:txBody>
          <a:bodyPr/>
          <a:lstStyle/>
          <a:p>
            <a:r>
              <a:rPr kumimoji="1" lang="en-US" altLang="ja-JP" dirty="0" err="1" smtClean="0"/>
              <a:t>always_ff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によって定義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Verilog </a:t>
            </a:r>
            <a:r>
              <a:rPr lang="ja-JP" altLang="en-US" dirty="0"/>
              <a:t>では </a:t>
            </a:r>
            <a:r>
              <a:rPr lang="en-US" altLang="ja-JP" dirty="0"/>
              <a:t>always+</a:t>
            </a:r>
            <a:r>
              <a:rPr lang="ja-JP" altLang="en-US" dirty="0"/>
              <a:t>センシティビティ・リストが</a:t>
            </a:r>
            <a:r>
              <a:rPr lang="ja-JP" altLang="en-US" dirty="0" smtClean="0"/>
              <a:t>必要</a:t>
            </a:r>
            <a:endParaRPr lang="en-US" altLang="ja-JP" dirty="0" smtClean="0"/>
          </a:p>
          <a:p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&lt;D-FF</a:t>
            </a:r>
            <a:r>
              <a:rPr lang="ja-JP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名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は，値を記憶する素子の名前</a:t>
            </a:r>
            <a:endParaRPr lang="en-US" altLang="ja-JP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ja-JP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組み合わせ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回路中では，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&lt;D-FF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名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を参照することで，その値がとれる</a:t>
            </a:r>
            <a:endParaRPr lang="en-US" altLang="ja-JP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ではなく，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&lt;= 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なことに注意</a:t>
            </a:r>
            <a:endParaRPr lang="en-US" altLang="ja-JP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24</a:t>
            </a:fld>
            <a:endParaRPr kumimoji="1" lang="ja-JP" altLang="en-US"/>
          </a:p>
        </p:txBody>
      </p:sp>
      <p:sp>
        <p:nvSpPr>
          <p:cNvPr id="5" name="Rectangle 60"/>
          <p:cNvSpPr>
            <a:spLocks noChangeArrowheads="1"/>
          </p:cNvSpPr>
          <p:nvPr/>
        </p:nvSpPr>
        <p:spPr bwMode="auto">
          <a:xfrm>
            <a:off x="971960" y="1628980"/>
            <a:ext cx="7200080" cy="1530017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anchor="t"/>
          <a:lstStyle/>
          <a:p>
            <a:r>
              <a:rPr lang="en-US" altLang="ja-JP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logic 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[&lt;</a:t>
            </a:r>
            <a:r>
              <a:rPr lang="ja-JP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最上位ビット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&gt;:&lt;</a:t>
            </a:r>
            <a:r>
              <a:rPr lang="ja-JP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最下位ビット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&gt;]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&lt;D-FF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名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&gt;;</a:t>
            </a:r>
            <a:endParaRPr lang="en-US" altLang="ja-JP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always_ff</a:t>
            </a:r>
            <a:r>
              <a:rPr lang="en-US" altLang="ja-JP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@(</a:t>
            </a:r>
            <a:r>
              <a:rPr lang="en-US" altLang="ja-JP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posedge</a:t>
            </a:r>
            <a:r>
              <a:rPr lang="en-US" altLang="ja-JP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クロック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ja-JP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ja-JP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r>
              <a:rPr lang="en-US" altLang="ja-JP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 &lt;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ライト・イネーブル信号線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)</a:t>
            </a:r>
          </a:p>
          <a:p>
            <a:r>
              <a:rPr lang="en-US" altLang="ja-JP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&lt;D-FF</a:t>
            </a:r>
            <a:r>
              <a:rPr lang="ja-JP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名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&lt;= 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書き込む値</a:t>
            </a:r>
            <a:endParaRPr lang="en-US" altLang="ja-JP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8249707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記憶素子（</a:t>
            </a:r>
            <a:r>
              <a:rPr kumimoji="1" lang="en-US" altLang="ja-JP" dirty="0" smtClean="0"/>
              <a:t>D-FF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25</a:t>
            </a:fld>
            <a:endParaRPr kumimoji="1" lang="ja-JP" altLang="en-US"/>
          </a:p>
        </p:txBody>
      </p:sp>
      <p:sp>
        <p:nvSpPr>
          <p:cNvPr id="5" name="Rectangle 60"/>
          <p:cNvSpPr>
            <a:spLocks noChangeArrowheads="1"/>
          </p:cNvSpPr>
          <p:nvPr/>
        </p:nvSpPr>
        <p:spPr bwMode="auto">
          <a:xfrm>
            <a:off x="971960" y="1088974"/>
            <a:ext cx="7200080" cy="468005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anchor="t"/>
          <a:lstStyle/>
          <a:p>
            <a:r>
              <a:rPr lang="en-US" altLang="ja-JP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1bit D-FF</a:t>
            </a:r>
          </a:p>
          <a:p>
            <a:r>
              <a:rPr lang="en-US" altLang="ja-JP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clk: </a:t>
            </a:r>
            <a:r>
              <a:rPr lang="ja-JP" altLang="en-US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クロック</a:t>
            </a:r>
            <a:endParaRPr lang="en-US" altLang="ja-JP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we: </a:t>
            </a:r>
            <a:r>
              <a:rPr lang="ja-JP" altLang="en-US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ライト・イネーブル</a:t>
            </a:r>
            <a:endParaRPr lang="en-US" altLang="ja-JP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ja-JP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wv</a:t>
            </a:r>
            <a:r>
              <a:rPr lang="en-US" altLang="ja-JP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ja-JP" altLang="en-US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書き込む値</a:t>
            </a:r>
            <a:endParaRPr lang="en-US" altLang="ja-JP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ja-JP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rv</a:t>
            </a:r>
            <a:r>
              <a:rPr lang="en-US" altLang="ja-JP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ja-JP" altLang="en-US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読み出した値</a:t>
            </a:r>
            <a:endParaRPr lang="en-US" altLang="ja-JP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</a:t>
            </a:r>
            <a:r>
              <a:rPr lang="en-US" altLang="ja-JP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DFF(</a:t>
            </a:r>
            <a:r>
              <a:rPr lang="en-US" altLang="ja-JP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 logic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clk, we, 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wv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ja-JP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 logic 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rv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altLang="ja-JP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ja-JP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logic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v;  </a:t>
            </a:r>
            <a:r>
              <a:rPr lang="en-US" altLang="ja-JP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ja-JP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D-FF </a:t>
            </a:r>
            <a:r>
              <a:rPr lang="ja-JP" alt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名</a:t>
            </a:r>
            <a:endParaRPr lang="en-US" altLang="ja-JP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// D-FF 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の定義</a:t>
            </a:r>
            <a:endParaRPr lang="en-US" altLang="ja-JP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always_ff</a:t>
            </a:r>
            <a:r>
              <a:rPr lang="en-US" altLang="ja-JP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@(</a:t>
            </a:r>
            <a:r>
              <a:rPr lang="en-US" altLang="ja-JP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posedge</a:t>
            </a:r>
            <a:r>
              <a:rPr lang="en-US" altLang="ja-JP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clk) </a:t>
            </a:r>
            <a:r>
              <a:rPr lang="en-US" altLang="ja-JP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ja-JP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(we)</a:t>
            </a:r>
          </a:p>
          <a:p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v &lt;= 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wv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endParaRPr lang="en-US" altLang="ja-JP" dirty="0" smtClean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ja-JP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ja-JP" altLang="en-US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読み出し</a:t>
            </a:r>
            <a:endParaRPr lang="en-US" altLang="ja-JP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always_comb</a:t>
            </a:r>
            <a:r>
              <a:rPr lang="en-US" altLang="ja-JP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rv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v;</a:t>
            </a:r>
          </a:p>
          <a:p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r>
              <a:rPr lang="en-US" altLang="ja-JP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endParaRPr lang="en-US" altLang="ja-JP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ja-JP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81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記憶素子（</a:t>
            </a:r>
            <a:r>
              <a:rPr lang="ja-JP" altLang="en-US" dirty="0" smtClean="0"/>
              <a:t>レジスタ・ファイル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26</a:t>
            </a:fld>
            <a:endParaRPr kumimoji="1" lang="ja-JP" altLang="en-US"/>
          </a:p>
        </p:txBody>
      </p:sp>
      <p:sp>
        <p:nvSpPr>
          <p:cNvPr id="5" name="Rectangle 60"/>
          <p:cNvSpPr>
            <a:spLocks noChangeArrowheads="1"/>
          </p:cNvSpPr>
          <p:nvPr/>
        </p:nvSpPr>
        <p:spPr bwMode="auto">
          <a:xfrm>
            <a:off x="251952" y="1088974"/>
            <a:ext cx="8640096" cy="468005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anchor="t"/>
          <a:lstStyle/>
          <a:p>
            <a:r>
              <a:rPr lang="en-US" altLang="ja-JP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clk: </a:t>
            </a:r>
            <a:r>
              <a:rPr lang="ja-JP" altLang="en-US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クロック</a:t>
            </a:r>
            <a:endParaRPr lang="en-US" altLang="ja-JP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we: </a:t>
            </a:r>
            <a:r>
              <a:rPr lang="ja-JP" altLang="en-US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ライト・イネーブル</a:t>
            </a:r>
            <a:endParaRPr lang="en-US" altLang="ja-JP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ja-JP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wv</a:t>
            </a:r>
            <a:r>
              <a:rPr lang="en-US" altLang="ja-JP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ja-JP" altLang="en-US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書き込む値</a:t>
            </a:r>
            <a:r>
              <a:rPr lang="en-US" altLang="ja-JP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ja-JP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wn</a:t>
            </a:r>
            <a:r>
              <a:rPr lang="en-US" altLang="ja-JP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ja-JP" altLang="en-US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書き込み番号</a:t>
            </a:r>
            <a:endParaRPr lang="en-US" altLang="ja-JP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ja-JP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rv</a:t>
            </a:r>
            <a:r>
              <a:rPr lang="en-US" altLang="ja-JP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ja-JP" alt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読み出した</a:t>
            </a:r>
            <a:r>
              <a:rPr lang="ja-JP" altLang="en-US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値</a:t>
            </a:r>
            <a:r>
              <a:rPr lang="en-US" altLang="ja-JP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ja-JP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</a:t>
            </a:r>
            <a:r>
              <a:rPr lang="en-US" altLang="ja-JP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ja-JP" altLang="en-US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読み出した番号</a:t>
            </a:r>
            <a:endParaRPr lang="en-US" altLang="ja-JP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</a:t>
            </a:r>
            <a:r>
              <a:rPr lang="en-US" altLang="ja-JP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DFF(</a:t>
            </a:r>
            <a:r>
              <a:rPr lang="en-US" altLang="ja-JP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 logic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clk, we, 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wv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wn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rn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ja-JP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 logic 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rv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altLang="ja-JP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ja-JP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logic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v[N];	// 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レジスタ・ファイルなので配列に</a:t>
            </a:r>
            <a:endParaRPr lang="en-US" altLang="ja-JP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// 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レジスタ・ファイルの定義</a:t>
            </a:r>
            <a:endParaRPr lang="en-US" altLang="ja-JP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always_ff</a:t>
            </a:r>
            <a:r>
              <a:rPr lang="en-US" altLang="ja-JP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@(</a:t>
            </a:r>
            <a:r>
              <a:rPr lang="en-US" altLang="ja-JP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posedge</a:t>
            </a:r>
            <a:r>
              <a:rPr lang="en-US" altLang="ja-JP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clk) </a:t>
            </a:r>
            <a:r>
              <a:rPr lang="en-US" altLang="ja-JP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ja-JP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(we)</a:t>
            </a:r>
          </a:p>
          <a:p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v[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wn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] &lt;= 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wv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endParaRPr lang="en-US" altLang="ja-JP" dirty="0" smtClean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ja-JP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ja-JP" altLang="en-US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読み出し</a:t>
            </a:r>
            <a:endParaRPr lang="en-US" altLang="ja-JP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always_comb</a:t>
            </a:r>
            <a:r>
              <a:rPr lang="en-US" altLang="ja-JP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rv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v[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rn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r>
              <a:rPr lang="en-US" altLang="ja-JP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endParaRPr lang="en-US" altLang="ja-JP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ja-JP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472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その他の構文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27</a:t>
            </a:fld>
            <a:endParaRPr kumimoji="1" lang="ja-JP" altLang="en-US"/>
          </a:p>
        </p:txBody>
      </p:sp>
      <p:sp>
        <p:nvSpPr>
          <p:cNvPr id="5" name="Rectangle 60"/>
          <p:cNvSpPr>
            <a:spLocks noChangeArrowheads="1"/>
          </p:cNvSpPr>
          <p:nvPr/>
        </p:nvSpPr>
        <p:spPr bwMode="auto">
          <a:xfrm>
            <a:off x="611956" y="1718981"/>
            <a:ext cx="8280092" cy="405004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anchor="t"/>
          <a:lstStyle/>
          <a:p>
            <a:r>
              <a:rPr lang="en-US" altLang="ja-JP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`include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ファイル名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			// C 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言語の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と同じ</a:t>
            </a:r>
            <a:endParaRPr lang="en-US" altLang="ja-JP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altLang="ja-JP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define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マクロ名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&lt;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マクロの定義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	// 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  <a:r>
              <a:rPr lang="ja-JP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言語の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#define </a:t>
            </a:r>
            <a:r>
              <a:rPr lang="ja-JP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と同じ</a:t>
            </a:r>
            <a:endParaRPr lang="en-US" altLang="ja-JP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ja-JP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84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dirty="0" smtClean="0"/>
              <a:t>HDL </a:t>
            </a:r>
            <a:r>
              <a:rPr kumimoji="1" lang="ja-JP" altLang="en-US" dirty="0" smtClean="0"/>
              <a:t>とは</a:t>
            </a:r>
            <a:endParaRPr kumimoji="1" lang="en-US" altLang="ja-JP" dirty="0" smtClean="0"/>
          </a:p>
          <a:p>
            <a:pPr marL="857250" lvl="1" indent="-457200">
              <a:buFont typeface="+mj-lt"/>
              <a:buAutoNum type="arabicPeriod"/>
            </a:pPr>
            <a:r>
              <a:rPr lang="ja-JP" altLang="en-US" dirty="0" smtClean="0"/>
              <a:t>スケマティックと </a:t>
            </a:r>
            <a:r>
              <a:rPr lang="en-US" altLang="ja-JP" dirty="0" smtClean="0"/>
              <a:t>HDL</a:t>
            </a:r>
          </a:p>
          <a:p>
            <a:pPr marL="857250" lvl="1" indent="-457200">
              <a:buFont typeface="+mj-lt"/>
              <a:buAutoNum type="arabicPeriod"/>
            </a:pPr>
            <a:r>
              <a:rPr kumimoji="1" lang="ja-JP" altLang="en-US" dirty="0" smtClean="0"/>
              <a:t>プロセス</a:t>
            </a:r>
            <a:endParaRPr kumimoji="1" lang="en-US" altLang="ja-JP" dirty="0" smtClean="0"/>
          </a:p>
          <a:p>
            <a:pPr marL="857250" lvl="1" indent="-457200">
              <a:buFont typeface="+mj-lt"/>
              <a:buAutoNum type="arabicPeriod"/>
            </a:pPr>
            <a:r>
              <a:rPr lang="ja-JP" altLang="en-US" dirty="0" smtClean="0"/>
              <a:t>モジュール</a:t>
            </a:r>
            <a:endParaRPr lang="en-US" altLang="ja-JP" dirty="0" smtClean="0"/>
          </a:p>
          <a:p>
            <a:pPr marL="857250" lvl="1" indent="-457200">
              <a:buFont typeface="+mj-lt"/>
              <a:buAutoNum type="arabicPeriod"/>
            </a:pPr>
            <a:endParaRPr kumimoji="1"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 err="1" smtClean="0"/>
              <a:t>SystemVerilog</a:t>
            </a:r>
            <a:r>
              <a:rPr lang="en-US" altLang="ja-JP" dirty="0" smtClean="0"/>
              <a:t> </a:t>
            </a:r>
            <a:r>
              <a:rPr lang="ja-JP" altLang="en-US" dirty="0" smtClean="0"/>
              <a:t>の概略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0117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スケマティックと </a:t>
            </a:r>
            <a:r>
              <a:rPr kumimoji="1" lang="en-US" altLang="ja-JP" dirty="0" smtClean="0"/>
              <a:t>HDL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スケマティック（</a:t>
            </a:r>
            <a:r>
              <a:rPr kumimoji="1" lang="en-US" altLang="ja-JP" dirty="0" smtClean="0"/>
              <a:t>schematic</a:t>
            </a:r>
            <a:r>
              <a:rPr kumimoji="1" lang="ja-JP" altLang="en-US" dirty="0" smtClean="0"/>
              <a:t>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コンピュータ上で</a:t>
            </a:r>
            <a:r>
              <a:rPr lang="ja-JP" altLang="en-US" dirty="0"/>
              <a:t>回路図を</a:t>
            </a:r>
            <a:r>
              <a:rPr lang="ja-JP" altLang="en-US" dirty="0" smtClean="0"/>
              <a:t>文字通り「描いて」記述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お絵かきなので，回路が大規模になると色々大変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なので，最近はあまり使われていない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r>
              <a:rPr kumimoji="1" lang="en-US" altLang="ja-JP" dirty="0" smtClean="0"/>
              <a:t>HDL</a:t>
            </a:r>
          </a:p>
          <a:p>
            <a:pPr lvl="1"/>
            <a:r>
              <a:rPr kumimoji="1" lang="ja-JP" altLang="en-US" dirty="0" smtClean="0"/>
              <a:t>言語によって回路を記述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今はこっちが主流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r>
              <a:rPr lang="ja-JP" altLang="en-US" dirty="0" smtClean="0"/>
              <a:t>表現の</a:t>
            </a:r>
            <a:r>
              <a:rPr lang="ja-JP" altLang="en-US" dirty="0"/>
              <a:t>方法</a:t>
            </a:r>
            <a:r>
              <a:rPr lang="ja-JP" altLang="en-US" dirty="0" smtClean="0"/>
              <a:t>が違うだけで，回路を記述</a:t>
            </a:r>
            <a:r>
              <a:rPr lang="ja-JP" altLang="en-US" dirty="0"/>
              <a:t>する点</a:t>
            </a:r>
            <a:r>
              <a:rPr lang="ja-JP" altLang="en-US" dirty="0" smtClean="0"/>
              <a:t>では</a:t>
            </a:r>
            <a:r>
              <a:rPr lang="ja-JP" altLang="en-US" dirty="0"/>
              <a:t>本質的</a:t>
            </a:r>
            <a:r>
              <a:rPr lang="ja-JP" altLang="en-US" dirty="0" smtClean="0"/>
              <a:t>に同じ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こういうゲートがこうあって，こう繋がっていて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076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正方形/長方形 34"/>
          <p:cNvSpPr/>
          <p:nvPr/>
        </p:nvSpPr>
        <p:spPr>
          <a:xfrm>
            <a:off x="1061961" y="1628980"/>
            <a:ext cx="5220058" cy="144001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スケマティックと </a:t>
            </a:r>
            <a:r>
              <a:rPr kumimoji="1" lang="en-US" altLang="ja-JP" dirty="0" smtClean="0"/>
              <a:t>HDL </a:t>
            </a:r>
            <a:r>
              <a:rPr kumimoji="1" lang="ja-JP" altLang="en-US" dirty="0" smtClean="0"/>
              <a:t>による記述の例：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z=</a:t>
            </a:r>
            <a:r>
              <a:rPr kumimoji="1" lang="en-US" altLang="ja-JP" dirty="0" err="1" smtClean="0"/>
              <a:t>ab+c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6" name="Picture 6" descr="AN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2847" y="1628621"/>
            <a:ext cx="1079500" cy="720725"/>
          </a:xfrm>
          <a:prstGeom prst="rect">
            <a:avLst/>
          </a:prstGeom>
          <a:noFill/>
        </p:spPr>
      </p:pic>
      <p:sp>
        <p:nvSpPr>
          <p:cNvPr id="7" name="Line 62"/>
          <p:cNvSpPr>
            <a:spLocks noChangeShapeType="1"/>
          </p:cNvSpPr>
          <p:nvPr/>
        </p:nvSpPr>
        <p:spPr bwMode="auto">
          <a:xfrm>
            <a:off x="2142843" y="1808623"/>
            <a:ext cx="268774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oval" w="sm" len="sm"/>
            <a:tailEnd type="oval" w="sm" len="sm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8" name="Line 62"/>
          <p:cNvSpPr>
            <a:spLocks noChangeShapeType="1"/>
          </p:cNvSpPr>
          <p:nvPr/>
        </p:nvSpPr>
        <p:spPr bwMode="auto">
          <a:xfrm>
            <a:off x="2412846" y="1808623"/>
            <a:ext cx="17877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9" name="Line 62"/>
          <p:cNvSpPr>
            <a:spLocks noChangeShapeType="1"/>
          </p:cNvSpPr>
          <p:nvPr/>
        </p:nvSpPr>
        <p:spPr bwMode="auto">
          <a:xfrm>
            <a:off x="2412846" y="2168627"/>
            <a:ext cx="17877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" name="Rectangle 60"/>
          <p:cNvSpPr>
            <a:spLocks noChangeArrowheads="1"/>
          </p:cNvSpPr>
          <p:nvPr/>
        </p:nvSpPr>
        <p:spPr bwMode="auto">
          <a:xfrm>
            <a:off x="2502847" y="1808623"/>
            <a:ext cx="719138" cy="3603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 sz="2400" baseline="0" dirty="0" smtClean="0">
                <a:latin typeface="Arial Narrow" panose="020B0606020202030204" pitchFamily="34" charset="0"/>
                <a:cs typeface="Times New Roman" pitchFamily="18" charset="0"/>
              </a:rPr>
              <a:t>and</a:t>
            </a:r>
            <a:endParaRPr lang="en-US" altLang="ja-JP" sz="2400" baseline="0" dirty="0">
              <a:latin typeface="Arial Narrow" panose="020B0606020202030204" pitchFamily="34" charset="0"/>
              <a:cs typeface="Times New Roman" pitchFamily="18" charset="0"/>
            </a:endParaRPr>
          </a:p>
        </p:txBody>
      </p:sp>
      <p:sp>
        <p:nvSpPr>
          <p:cNvPr id="13" name="ホームベース 12"/>
          <p:cNvSpPr/>
          <p:nvPr/>
        </p:nvSpPr>
        <p:spPr>
          <a:xfrm>
            <a:off x="1782839" y="1718622"/>
            <a:ext cx="360004" cy="180002"/>
          </a:xfrm>
          <a:prstGeom prst="homePlat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ホームベース 14"/>
          <p:cNvSpPr/>
          <p:nvPr/>
        </p:nvSpPr>
        <p:spPr>
          <a:xfrm>
            <a:off x="1782839" y="2078626"/>
            <a:ext cx="360004" cy="180002"/>
          </a:xfrm>
          <a:prstGeom prst="homePlat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Line 62"/>
          <p:cNvSpPr>
            <a:spLocks noChangeShapeType="1"/>
          </p:cNvSpPr>
          <p:nvPr/>
        </p:nvSpPr>
        <p:spPr bwMode="auto">
          <a:xfrm>
            <a:off x="3312856" y="1988625"/>
            <a:ext cx="17877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7" name="Freeform 86"/>
          <p:cNvSpPr>
            <a:spLocks/>
          </p:cNvSpPr>
          <p:nvPr/>
        </p:nvSpPr>
        <p:spPr bwMode="auto">
          <a:xfrm>
            <a:off x="3492859" y="1988625"/>
            <a:ext cx="360004" cy="54000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7" y="0"/>
              </a:cxn>
              <a:cxn ang="0">
                <a:pos x="227" y="113"/>
              </a:cxn>
              <a:cxn ang="0">
                <a:pos x="453" y="113"/>
              </a:cxn>
            </a:cxnLst>
            <a:rect l="0" t="0" r="r" b="b"/>
            <a:pathLst>
              <a:path w="453" h="113">
                <a:moveTo>
                  <a:pt x="0" y="0"/>
                </a:moveTo>
                <a:lnTo>
                  <a:pt x="227" y="0"/>
                </a:lnTo>
                <a:lnTo>
                  <a:pt x="227" y="113"/>
                </a:lnTo>
                <a:lnTo>
                  <a:pt x="453" y="113"/>
                </a:ln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oval" w="sm" len="sm"/>
            <a:tailEnd type="oval" w="sm" len="sm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8" name="Line 62"/>
          <p:cNvSpPr>
            <a:spLocks noChangeShapeType="1"/>
          </p:cNvSpPr>
          <p:nvPr/>
        </p:nvSpPr>
        <p:spPr bwMode="auto">
          <a:xfrm>
            <a:off x="3852862" y="2528631"/>
            <a:ext cx="27000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9" name="Line 62"/>
          <p:cNvSpPr>
            <a:spLocks noChangeShapeType="1"/>
          </p:cNvSpPr>
          <p:nvPr/>
        </p:nvSpPr>
        <p:spPr bwMode="auto">
          <a:xfrm>
            <a:off x="3852862" y="2888635"/>
            <a:ext cx="27000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20" name="Line 62"/>
          <p:cNvSpPr>
            <a:spLocks noChangeShapeType="1"/>
          </p:cNvSpPr>
          <p:nvPr/>
        </p:nvSpPr>
        <p:spPr bwMode="auto">
          <a:xfrm>
            <a:off x="4752872" y="2708633"/>
            <a:ext cx="17877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</p:spPr>
        <p:txBody>
          <a:bodyPr/>
          <a:lstStyle/>
          <a:p>
            <a:endParaRPr lang="ja-JP" altLang="en-US"/>
          </a:p>
        </p:txBody>
      </p:sp>
      <p:pic>
        <p:nvPicPr>
          <p:cNvPr id="5" name="Picture 7" descr="O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42863" y="2348629"/>
            <a:ext cx="1079500" cy="717550"/>
          </a:xfrm>
          <a:prstGeom prst="rect">
            <a:avLst/>
          </a:prstGeom>
          <a:noFill/>
        </p:spPr>
      </p:pic>
      <p:sp>
        <p:nvSpPr>
          <p:cNvPr id="21" name="ホームベース 20"/>
          <p:cNvSpPr/>
          <p:nvPr/>
        </p:nvSpPr>
        <p:spPr>
          <a:xfrm>
            <a:off x="1782839" y="2798634"/>
            <a:ext cx="360004" cy="180002"/>
          </a:xfrm>
          <a:prstGeom prst="homePlat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Line 62"/>
          <p:cNvSpPr>
            <a:spLocks noChangeShapeType="1"/>
          </p:cNvSpPr>
          <p:nvPr/>
        </p:nvSpPr>
        <p:spPr bwMode="auto">
          <a:xfrm>
            <a:off x="2142843" y="2168627"/>
            <a:ext cx="268774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oval" w="sm" len="sm"/>
            <a:tailEnd type="oval" w="sm" len="sm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23" name="Line 62"/>
          <p:cNvSpPr>
            <a:spLocks noChangeShapeType="1"/>
          </p:cNvSpPr>
          <p:nvPr/>
        </p:nvSpPr>
        <p:spPr bwMode="auto">
          <a:xfrm>
            <a:off x="2142842" y="2888635"/>
            <a:ext cx="1710019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oval" w="sm" len="sm"/>
            <a:tailEnd type="oval" w="sm" len="sm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24" name="ホームベース 23"/>
          <p:cNvSpPr/>
          <p:nvPr/>
        </p:nvSpPr>
        <p:spPr>
          <a:xfrm>
            <a:off x="5202877" y="2618632"/>
            <a:ext cx="360004" cy="180002"/>
          </a:xfrm>
          <a:prstGeom prst="homePlat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Line 62"/>
          <p:cNvSpPr>
            <a:spLocks noChangeShapeType="1"/>
          </p:cNvSpPr>
          <p:nvPr/>
        </p:nvSpPr>
        <p:spPr bwMode="auto">
          <a:xfrm>
            <a:off x="4932874" y="2708633"/>
            <a:ext cx="268774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oval" w="sm" len="sm"/>
            <a:tailEnd type="oval" w="sm" len="sm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26" name="Rectangle 60"/>
          <p:cNvSpPr>
            <a:spLocks noChangeArrowheads="1"/>
          </p:cNvSpPr>
          <p:nvPr/>
        </p:nvSpPr>
        <p:spPr bwMode="auto">
          <a:xfrm>
            <a:off x="4032864" y="2528631"/>
            <a:ext cx="719138" cy="3603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 sz="2400" baseline="0" dirty="0" smtClean="0">
                <a:latin typeface="Arial Narrow" panose="020B0606020202030204" pitchFamily="34" charset="0"/>
                <a:cs typeface="Times New Roman" pitchFamily="18" charset="0"/>
              </a:rPr>
              <a:t>or</a:t>
            </a:r>
            <a:endParaRPr lang="en-US" altLang="ja-JP" sz="2400" baseline="0" dirty="0">
              <a:latin typeface="Arial Narrow" panose="020B0606020202030204" pitchFamily="34" charset="0"/>
              <a:cs typeface="Times New Roman" pitchFamily="18" charset="0"/>
            </a:endParaRPr>
          </a:p>
        </p:txBody>
      </p:sp>
      <p:sp>
        <p:nvSpPr>
          <p:cNvPr id="27" name="Rectangle 60"/>
          <p:cNvSpPr>
            <a:spLocks noChangeArrowheads="1"/>
          </p:cNvSpPr>
          <p:nvPr/>
        </p:nvSpPr>
        <p:spPr bwMode="auto">
          <a:xfrm>
            <a:off x="1422835" y="1628621"/>
            <a:ext cx="359134" cy="3603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 sz="2400" baseline="0" dirty="0" smtClean="0">
                <a:latin typeface="Arial Narrow" panose="020B0606020202030204" pitchFamily="34" charset="0"/>
                <a:cs typeface="Times New Roman" pitchFamily="18" charset="0"/>
              </a:rPr>
              <a:t>a</a:t>
            </a:r>
            <a:endParaRPr lang="en-US" altLang="ja-JP" sz="2400" baseline="0" dirty="0">
              <a:latin typeface="Arial Narrow" panose="020B0606020202030204" pitchFamily="34" charset="0"/>
              <a:cs typeface="Times New Roman" pitchFamily="18" charset="0"/>
            </a:endParaRPr>
          </a:p>
        </p:txBody>
      </p:sp>
      <p:sp>
        <p:nvSpPr>
          <p:cNvPr id="28" name="Rectangle 60"/>
          <p:cNvSpPr>
            <a:spLocks noChangeArrowheads="1"/>
          </p:cNvSpPr>
          <p:nvPr/>
        </p:nvSpPr>
        <p:spPr bwMode="auto">
          <a:xfrm>
            <a:off x="1422835" y="1988625"/>
            <a:ext cx="359134" cy="3603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 sz="2400" baseline="0" dirty="0" smtClean="0">
                <a:latin typeface="Arial Narrow" panose="020B0606020202030204" pitchFamily="34" charset="0"/>
                <a:cs typeface="Times New Roman" pitchFamily="18" charset="0"/>
              </a:rPr>
              <a:t>b</a:t>
            </a:r>
            <a:endParaRPr lang="en-US" altLang="ja-JP" sz="2400" baseline="0" dirty="0">
              <a:latin typeface="Arial Narrow" panose="020B0606020202030204" pitchFamily="34" charset="0"/>
              <a:cs typeface="Times New Roman" pitchFamily="18" charset="0"/>
            </a:endParaRPr>
          </a:p>
        </p:txBody>
      </p:sp>
      <p:sp>
        <p:nvSpPr>
          <p:cNvPr id="29" name="Rectangle 60"/>
          <p:cNvSpPr>
            <a:spLocks noChangeArrowheads="1"/>
          </p:cNvSpPr>
          <p:nvPr/>
        </p:nvSpPr>
        <p:spPr bwMode="auto">
          <a:xfrm>
            <a:off x="1422835" y="2708633"/>
            <a:ext cx="359134" cy="3603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 sz="2400" baseline="0" dirty="0" smtClean="0">
                <a:latin typeface="Arial Narrow" panose="020B0606020202030204" pitchFamily="34" charset="0"/>
                <a:cs typeface="Times New Roman" pitchFamily="18" charset="0"/>
              </a:rPr>
              <a:t>c</a:t>
            </a:r>
            <a:endParaRPr lang="en-US" altLang="ja-JP" sz="2400" baseline="0" dirty="0">
              <a:latin typeface="Arial Narrow" panose="020B0606020202030204" pitchFamily="34" charset="0"/>
              <a:cs typeface="Times New Roman" pitchFamily="18" charset="0"/>
            </a:endParaRPr>
          </a:p>
        </p:txBody>
      </p:sp>
      <p:sp>
        <p:nvSpPr>
          <p:cNvPr id="30" name="Rectangle 60"/>
          <p:cNvSpPr>
            <a:spLocks noChangeArrowheads="1"/>
          </p:cNvSpPr>
          <p:nvPr/>
        </p:nvSpPr>
        <p:spPr bwMode="auto">
          <a:xfrm>
            <a:off x="5562881" y="2528631"/>
            <a:ext cx="359134" cy="3603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 sz="2400" baseline="0" dirty="0" smtClean="0">
                <a:latin typeface="Arial Narrow" panose="020B0606020202030204" pitchFamily="34" charset="0"/>
                <a:cs typeface="Times New Roman" pitchFamily="18" charset="0"/>
              </a:rPr>
              <a:t>z</a:t>
            </a:r>
            <a:endParaRPr lang="en-US" altLang="ja-JP" sz="2400" baseline="0" dirty="0">
              <a:latin typeface="Arial Narrow" panose="020B0606020202030204" pitchFamily="34" charset="0"/>
              <a:cs typeface="Times New Roman" pitchFamily="18" charset="0"/>
            </a:endParaRPr>
          </a:p>
        </p:txBody>
      </p:sp>
      <p:sp>
        <p:nvSpPr>
          <p:cNvPr id="32" name="コンテンツ プレースホルダー 2"/>
          <p:cNvSpPr txBox="1">
            <a:spLocks/>
          </p:cNvSpPr>
          <p:nvPr/>
        </p:nvSpPr>
        <p:spPr>
          <a:xfrm>
            <a:off x="611956" y="1268976"/>
            <a:ext cx="6479202" cy="3600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Font typeface="Wingdings" panose="05000000000000000000" pitchFamily="2" charset="2"/>
              <a:buChar char="n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E9902F"/>
              </a:buClr>
              <a:buFont typeface="Wingdings" panose="05000000000000000000" pitchFamily="2" charset="2"/>
              <a:buChar char="u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3" charset="2"/>
              <a:buChar char="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スケマティック</a:t>
            </a:r>
            <a:r>
              <a:rPr lang="ja-JP" altLang="en-US" dirty="0"/>
              <a:t>に</a:t>
            </a:r>
            <a:r>
              <a:rPr lang="ja-JP" altLang="en-US" dirty="0" smtClean="0"/>
              <a:t>よる </a:t>
            </a:r>
            <a:r>
              <a:rPr lang="en-US" altLang="ja-JP" dirty="0" smtClean="0"/>
              <a:t>z=</a:t>
            </a:r>
            <a:r>
              <a:rPr lang="en-US" altLang="ja-JP" dirty="0" err="1" smtClean="0"/>
              <a:t>ab+c</a:t>
            </a:r>
            <a:endParaRPr lang="ja-JP" altLang="en-US" dirty="0"/>
          </a:p>
        </p:txBody>
      </p:sp>
      <p:sp>
        <p:nvSpPr>
          <p:cNvPr id="33" name="コンテンツ プレースホルダー 2"/>
          <p:cNvSpPr txBox="1">
            <a:spLocks/>
          </p:cNvSpPr>
          <p:nvPr/>
        </p:nvSpPr>
        <p:spPr>
          <a:xfrm>
            <a:off x="611956" y="3519001"/>
            <a:ext cx="5040056" cy="3600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Font typeface="Wingdings" panose="05000000000000000000" pitchFamily="2" charset="2"/>
              <a:buChar char="n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E9902F"/>
              </a:buClr>
              <a:buFont typeface="Wingdings" panose="05000000000000000000" pitchFamily="2" charset="2"/>
              <a:buChar char="u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3" charset="2"/>
              <a:buChar char="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err="1" smtClean="0"/>
              <a:t>SystemVerilog</a:t>
            </a:r>
            <a:r>
              <a:rPr lang="en-US" altLang="ja-JP" dirty="0" smtClean="0"/>
              <a:t> </a:t>
            </a:r>
            <a:r>
              <a:rPr lang="ja-JP" altLang="en-US" dirty="0" smtClean="0"/>
              <a:t>に</a:t>
            </a:r>
            <a:r>
              <a:rPr lang="ja-JP" altLang="en-US" dirty="0"/>
              <a:t>よる </a:t>
            </a:r>
            <a:r>
              <a:rPr lang="en-US" altLang="ja-JP" dirty="0"/>
              <a:t>z=</a:t>
            </a:r>
            <a:r>
              <a:rPr lang="en-US" altLang="ja-JP" dirty="0" err="1"/>
              <a:t>ab+c</a:t>
            </a:r>
            <a:endParaRPr lang="ja-JP" altLang="en-US" dirty="0"/>
          </a:p>
        </p:txBody>
      </p:sp>
      <p:sp>
        <p:nvSpPr>
          <p:cNvPr id="34" name="Rectangle 60"/>
          <p:cNvSpPr>
            <a:spLocks noChangeArrowheads="1"/>
          </p:cNvSpPr>
          <p:nvPr/>
        </p:nvSpPr>
        <p:spPr bwMode="auto">
          <a:xfrm>
            <a:off x="971961" y="4059007"/>
            <a:ext cx="6840075" cy="25200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ja-JP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 </a:t>
            </a:r>
            <a:r>
              <a:rPr lang="en-US" altLang="ja-JP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AndOr</a:t>
            </a:r>
            <a:r>
              <a:rPr lang="en-US" altLang="ja-JP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ja-JP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 </a:t>
            </a:r>
            <a:r>
              <a:rPr lang="en-US" altLang="ja-JP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ja-JP" sz="2000" dirty="0">
                <a:latin typeface="Consolas" panose="020B0609020204030204" pitchFamily="49" charset="0"/>
                <a:cs typeface="Consolas" panose="020B0609020204030204" pitchFamily="49" charset="0"/>
              </a:rPr>
              <a:t>, b, </a:t>
            </a:r>
            <a:r>
              <a:rPr lang="en-US" altLang="ja-JP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c, </a:t>
            </a:r>
            <a:r>
              <a:rPr lang="en-US" altLang="ja-JP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 </a:t>
            </a:r>
            <a:r>
              <a:rPr lang="en-US" altLang="ja-JP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z);	</a:t>
            </a:r>
            <a:r>
              <a:rPr lang="en-US" altLang="ja-JP" sz="20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ja-JP" altLang="en-US" sz="20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入力と出力</a:t>
            </a:r>
            <a:endParaRPr lang="en-US" altLang="ja-JP" sz="20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ja-JP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logic </a:t>
            </a:r>
            <a:r>
              <a:rPr lang="en-US" altLang="ja-JP" sz="2000" dirty="0"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en-US" altLang="ja-JP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			</a:t>
            </a:r>
            <a:r>
              <a:rPr lang="en-US" altLang="ja-JP" sz="20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ja-JP" altLang="en-US" sz="20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ゲートを繋ぐ配線</a:t>
            </a:r>
            <a:endParaRPr lang="en-US" altLang="ja-JP" sz="20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ja-JP" sz="20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always_comb</a:t>
            </a:r>
            <a:r>
              <a:rPr lang="en-US" altLang="ja-JP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2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		</a:t>
            </a:r>
            <a:r>
              <a:rPr lang="en-US" altLang="ja-JP" sz="20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AND </a:t>
            </a:r>
            <a:r>
              <a:rPr lang="ja-JP" altLang="en-US" sz="20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ゲートを実現するプロセス</a:t>
            </a:r>
            <a:endParaRPr lang="en-US" altLang="ja-JP" sz="20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ja-JP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w </a:t>
            </a:r>
            <a:r>
              <a:rPr lang="en-US" altLang="ja-JP" sz="2000" dirty="0">
                <a:latin typeface="Consolas" panose="020B0609020204030204" pitchFamily="49" charset="0"/>
                <a:cs typeface="Consolas" panose="020B0609020204030204" pitchFamily="49" charset="0"/>
              </a:rPr>
              <a:t>= a &amp; b</a:t>
            </a:r>
            <a:r>
              <a:rPr lang="en-US" altLang="ja-JP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ja-JP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2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end</a:t>
            </a:r>
          </a:p>
          <a:p>
            <a:r>
              <a:rPr lang="en-US" altLang="ja-JP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2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20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always_comb</a:t>
            </a:r>
            <a:r>
              <a:rPr lang="en-US" altLang="ja-JP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  <a:r>
              <a:rPr lang="en-US" altLang="ja-JP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	</a:t>
            </a:r>
            <a:r>
              <a:rPr lang="en-US" altLang="ja-JP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ja-JP" sz="20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 </a:t>
            </a:r>
            <a:r>
              <a:rPr lang="ja-JP" altLang="en-US" sz="20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ゲート</a:t>
            </a:r>
            <a:r>
              <a:rPr lang="ja-JP" altLang="en-US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を実現するプロセス</a:t>
            </a:r>
            <a:endParaRPr lang="en-US" altLang="ja-JP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z </a:t>
            </a:r>
            <a:r>
              <a:rPr lang="en-US" altLang="ja-JP" sz="2000" dirty="0">
                <a:latin typeface="Consolas" panose="020B0609020204030204" pitchFamily="49" charset="0"/>
                <a:cs typeface="Consolas" panose="020B0609020204030204" pitchFamily="49" charset="0"/>
              </a:rPr>
              <a:t>= w | c;</a:t>
            </a:r>
          </a:p>
          <a:p>
            <a:r>
              <a:rPr lang="en-US" altLang="ja-JP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ja-JP" sz="2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endParaRPr lang="en-US" altLang="ja-JP" sz="20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endmodule</a:t>
            </a:r>
            <a:endParaRPr lang="en-US" altLang="ja-JP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64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プロセス</a:t>
            </a:r>
            <a:endParaRPr lang="en-US" altLang="ja-JP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11956" y="2348988"/>
            <a:ext cx="8280092" cy="4320048"/>
          </a:xfrm>
        </p:spPr>
        <p:txBody>
          <a:bodyPr anchor="t"/>
          <a:lstStyle/>
          <a:p>
            <a:r>
              <a:rPr lang="ja-JP" altLang="en-US" dirty="0" smtClean="0"/>
              <a:t>プロセス：回路の動作を表す記述（文）のかたまり，単位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上記 </a:t>
            </a:r>
            <a:r>
              <a:rPr kumimoji="1" lang="en-US" altLang="ja-JP" dirty="0" err="1" smtClean="0"/>
              <a:t>always_comv</a:t>
            </a:r>
            <a:r>
              <a:rPr kumimoji="1" lang="en-US" altLang="ja-JP" dirty="0" smtClean="0"/>
              <a:t> ~ end </a:t>
            </a:r>
            <a:r>
              <a:rPr kumimoji="1" lang="ja-JP" altLang="en-US" dirty="0" smtClean="0"/>
              <a:t>のと</a:t>
            </a:r>
            <a:r>
              <a:rPr lang="ja-JP" altLang="en-US" dirty="0" smtClean="0"/>
              <a:t>ころ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記述</a:t>
            </a:r>
            <a:r>
              <a:rPr lang="ja-JP" altLang="en-US" dirty="0"/>
              <a:t>方法は </a:t>
            </a:r>
            <a:r>
              <a:rPr lang="en-US" altLang="ja-JP" dirty="0"/>
              <a:t>C </a:t>
            </a:r>
            <a:r>
              <a:rPr lang="ja-JP" altLang="en-US" dirty="0"/>
              <a:t>言語に</a:t>
            </a:r>
            <a:r>
              <a:rPr lang="ja-JP" altLang="en-US" dirty="0" smtClean="0"/>
              <a:t>似る</a:t>
            </a:r>
            <a:endParaRPr lang="en-US" altLang="ja-JP" dirty="0" smtClean="0"/>
          </a:p>
          <a:p>
            <a:pPr lvl="1"/>
            <a:endParaRPr lang="ja-JP" altLang="en-US" dirty="0"/>
          </a:p>
          <a:p>
            <a:r>
              <a:rPr lang="ja-JP" altLang="en-US" dirty="0" smtClean="0">
                <a:solidFill>
                  <a:srgbClr val="FF0000"/>
                </a:solidFill>
              </a:rPr>
              <a:t>プロセス</a:t>
            </a:r>
            <a:r>
              <a:rPr lang="ja-JP" altLang="en-US" dirty="0">
                <a:solidFill>
                  <a:srgbClr val="FF0000"/>
                </a:solidFill>
              </a:rPr>
              <a:t>に記述された動作を行う</a:t>
            </a:r>
            <a:r>
              <a:rPr lang="ja-JP" altLang="en-US" dirty="0" smtClean="0">
                <a:solidFill>
                  <a:srgbClr val="FF0000"/>
                </a:solidFill>
              </a:rPr>
              <a:t>回路が生成される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r>
              <a:rPr lang="ja-JP" altLang="en-US" dirty="0"/>
              <a:t>上記の場合，</a:t>
            </a:r>
            <a:r>
              <a:rPr lang="en-US" altLang="ja-JP" dirty="0"/>
              <a:t>AND </a:t>
            </a:r>
            <a:r>
              <a:rPr lang="ja-JP" altLang="en-US" dirty="0"/>
              <a:t>ゲート</a:t>
            </a:r>
            <a:endParaRPr lang="en-US" altLang="ja-JP" dirty="0"/>
          </a:p>
          <a:p>
            <a:pPr lvl="1"/>
            <a:r>
              <a:rPr lang="ja-JP" altLang="en-US" dirty="0" smtClean="0"/>
              <a:t>入力信号が変化すると，記述された動作</a:t>
            </a:r>
            <a:r>
              <a:rPr lang="ja-JP" altLang="en-US" dirty="0"/>
              <a:t>を</a:t>
            </a:r>
            <a:r>
              <a:rPr lang="ja-JP" altLang="en-US" dirty="0" smtClean="0"/>
              <a:t>行うことを示す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a, b </a:t>
            </a:r>
            <a:r>
              <a:rPr lang="ja-JP" altLang="en-US" dirty="0" smtClean="0"/>
              <a:t>が変化した場合，</a:t>
            </a:r>
            <a:r>
              <a:rPr lang="en-US" altLang="ja-JP" dirty="0" smtClean="0"/>
              <a:t>AND </a:t>
            </a:r>
            <a:r>
              <a:rPr lang="ja-JP" altLang="en-US" dirty="0" smtClean="0"/>
              <a:t>の結果が </a:t>
            </a:r>
            <a:r>
              <a:rPr lang="en-US" altLang="ja-JP" dirty="0" smtClean="0"/>
              <a:t>w </a:t>
            </a:r>
            <a:r>
              <a:rPr lang="ja-JP" altLang="en-US" dirty="0" smtClean="0"/>
              <a:t>に現れる</a:t>
            </a:r>
            <a:endParaRPr lang="en-US" altLang="ja-JP" dirty="0" smtClean="0"/>
          </a:p>
          <a:p>
            <a:pPr lvl="3"/>
            <a:endParaRPr lang="en-US" altLang="ja-JP" dirty="0" smtClean="0"/>
          </a:p>
          <a:p>
            <a:r>
              <a:rPr lang="en-US" altLang="ja-JP" dirty="0" smtClean="0"/>
              <a:t>HDL </a:t>
            </a:r>
            <a:r>
              <a:rPr lang="ja-JP" altLang="en-US" dirty="0" smtClean="0"/>
              <a:t>ではプロセスを単位として，回路を記述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Rectangle 60"/>
          <p:cNvSpPr>
            <a:spLocks noChangeArrowheads="1"/>
          </p:cNvSpPr>
          <p:nvPr/>
        </p:nvSpPr>
        <p:spPr bwMode="auto">
          <a:xfrm>
            <a:off x="1331964" y="1268976"/>
            <a:ext cx="6840075" cy="81000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ja-JP" sz="20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always_comb</a:t>
            </a:r>
            <a:r>
              <a:rPr lang="en-US" altLang="ja-JP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2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  <a:r>
              <a:rPr lang="ja-JP" altLang="en-US" sz="2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　</a:t>
            </a:r>
            <a:r>
              <a:rPr lang="en-US" altLang="ja-JP" sz="20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AND </a:t>
            </a:r>
            <a:r>
              <a:rPr lang="ja-JP" altLang="en-US" sz="20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ゲートを実現するプロセス</a:t>
            </a:r>
            <a:endParaRPr lang="en-US" altLang="ja-JP" sz="20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w </a:t>
            </a:r>
            <a:r>
              <a:rPr lang="en-US" altLang="ja-JP" sz="2000" dirty="0">
                <a:latin typeface="Consolas" panose="020B0609020204030204" pitchFamily="49" charset="0"/>
                <a:cs typeface="Consolas" panose="020B0609020204030204" pitchFamily="49" charset="0"/>
              </a:rPr>
              <a:t>= a &amp; b</a:t>
            </a:r>
            <a:r>
              <a:rPr lang="en-US" altLang="ja-JP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ja-JP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2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1331964" y="1178975"/>
            <a:ext cx="6840076" cy="99001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894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プロセス内とプロセス間の動作の違い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プロセス内は逐次で動く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通常</a:t>
            </a:r>
            <a:r>
              <a:rPr lang="ja-JP" altLang="en-US" dirty="0" smtClean="0"/>
              <a:t>のプログラム</a:t>
            </a:r>
            <a:r>
              <a:rPr lang="ja-JP" altLang="en-US" dirty="0"/>
              <a:t>言語</a:t>
            </a:r>
            <a:r>
              <a:rPr lang="ja-JP" altLang="en-US" dirty="0" smtClean="0"/>
              <a:t>に</a:t>
            </a:r>
            <a:r>
              <a:rPr lang="ja-JP" altLang="en-US" dirty="0"/>
              <a:t>似て</a:t>
            </a:r>
            <a:r>
              <a:rPr lang="ja-JP" altLang="en-US" dirty="0" smtClean="0"/>
              <a:t>いる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r>
              <a:rPr lang="ja-JP" altLang="en-US" dirty="0" smtClean="0"/>
              <a:t>プロセス</a:t>
            </a:r>
            <a:r>
              <a:rPr lang="ja-JP" altLang="en-US" dirty="0"/>
              <a:t>間</a:t>
            </a:r>
            <a:r>
              <a:rPr lang="ja-JP" altLang="en-US" dirty="0" smtClean="0"/>
              <a:t>は並列で動く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ここが大きく違う</a:t>
            </a:r>
            <a:endParaRPr kumimoji="1" lang="en-US" altLang="ja-JP" dirty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3410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プロセス内の動作は逐次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01957" y="4067969"/>
            <a:ext cx="7470084" cy="2790031"/>
          </a:xfrm>
        </p:spPr>
        <p:txBody>
          <a:bodyPr/>
          <a:lstStyle/>
          <a:p>
            <a:r>
              <a:rPr kumimoji="1" lang="ja-JP" altLang="en-US" dirty="0" smtClean="0"/>
              <a:t>各プロセス内では，通常のプログラムと同じように逐次的に動作が定義される</a:t>
            </a:r>
            <a:endParaRPr kumimoji="1" lang="en-US" altLang="ja-JP" dirty="0" smtClean="0"/>
          </a:p>
          <a:p>
            <a:r>
              <a:rPr lang="ja-JP" altLang="en-US" dirty="0" smtClean="0"/>
              <a:t>入力</a:t>
            </a:r>
            <a:r>
              <a:rPr lang="ja-JP" altLang="en-US" dirty="0"/>
              <a:t>となって</a:t>
            </a:r>
            <a:r>
              <a:rPr lang="ja-JP" altLang="en-US" dirty="0" smtClean="0"/>
              <a:t>いる信号が変化した場合，プロセスが動作</a:t>
            </a:r>
            <a:endParaRPr lang="en-US" altLang="ja-JP" dirty="0" smtClean="0"/>
          </a:p>
          <a:p>
            <a:r>
              <a:rPr lang="ja-JP" altLang="en-US" dirty="0" smtClean="0"/>
              <a:t>上記の例：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a/b/c </a:t>
            </a:r>
            <a:r>
              <a:rPr lang="ja-JP" altLang="en-US" dirty="0" smtClean="0"/>
              <a:t>のいずれかが変化した場合に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w = a &amp; b;  w = w &amp; c;  z = w; </a:t>
            </a:r>
            <a:r>
              <a:rPr lang="ja-JP" altLang="en-US" dirty="0" smtClean="0"/>
              <a:t>の順に伝搬がおきる</a:t>
            </a:r>
            <a:endParaRPr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7" name="Rectangle 60"/>
          <p:cNvSpPr>
            <a:spLocks noChangeArrowheads="1"/>
          </p:cNvSpPr>
          <p:nvPr/>
        </p:nvSpPr>
        <p:spPr bwMode="auto">
          <a:xfrm>
            <a:off x="1691968" y="1268976"/>
            <a:ext cx="5040056" cy="2520028"/>
          </a:xfrm>
          <a:prstGeom prst="rect">
            <a:avLst/>
          </a:prstGeom>
          <a:noFill/>
          <a:ln w="12700">
            <a:solidFill>
              <a:schemeClr val="accent6"/>
            </a:solidFill>
            <a:miter lim="800000"/>
            <a:headEnd/>
            <a:tailEnd/>
          </a:ln>
          <a:effectLst/>
        </p:spPr>
        <p:txBody>
          <a:bodyPr wrap="none" anchor="t"/>
          <a:lstStyle/>
          <a:p>
            <a:r>
              <a:rPr lang="en-US" altLang="ja-JP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 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AndAll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ja-JP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, b,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c, </a:t>
            </a:r>
            <a:r>
              <a:rPr lang="en-US" altLang="ja-JP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z);</a:t>
            </a:r>
          </a:p>
          <a:p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ja-JP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logic 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ja-JP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ja-JP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always_comb</a:t>
            </a:r>
            <a:r>
              <a:rPr lang="en-US" altLang="ja-JP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  <a:endParaRPr lang="en-US" altLang="ja-JP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 w 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= a &amp; b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w = w &amp; c;</a:t>
            </a:r>
          </a:p>
          <a:p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z = w;</a:t>
            </a:r>
            <a:endParaRPr lang="en-US" altLang="ja-JP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end</a:t>
            </a:r>
          </a:p>
          <a:p>
            <a:r>
              <a:rPr lang="en-US" altLang="ja-JP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endmodule</a:t>
            </a:r>
            <a:endParaRPr lang="en-US" altLang="ja-JP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524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プログラム言語と </a:t>
            </a:r>
            <a:r>
              <a:rPr kumimoji="1" lang="en-US" altLang="ja-JP" dirty="0" smtClean="0"/>
              <a:t>HDL </a:t>
            </a:r>
            <a:r>
              <a:rPr lang="ja-JP" altLang="en-US" dirty="0" smtClean="0"/>
              <a:t>は似ているが，違う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11956" y="4149008"/>
            <a:ext cx="8280092" cy="2520028"/>
          </a:xfrm>
        </p:spPr>
        <p:txBody>
          <a:bodyPr/>
          <a:lstStyle/>
          <a:p>
            <a:r>
              <a:rPr kumimoji="1" lang="ja-JP" altLang="en-US" dirty="0" smtClean="0"/>
              <a:t>プログラム言語：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制御がそこに移った時の逐次的な</a:t>
            </a:r>
            <a:r>
              <a:rPr lang="ja-JP" altLang="en-US" dirty="0" smtClean="0">
                <a:solidFill>
                  <a:srgbClr val="FF0000"/>
                </a:solidFill>
              </a:rPr>
              <a:t>「動作」</a:t>
            </a:r>
            <a:r>
              <a:rPr lang="ja-JP" altLang="en-US" dirty="0" smtClean="0"/>
              <a:t>を記述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上から順に「すること」を書く</a:t>
            </a:r>
            <a:endParaRPr lang="en-US" altLang="ja-JP" dirty="0" smtClean="0"/>
          </a:p>
          <a:p>
            <a:r>
              <a:rPr lang="en-US" altLang="ja-JP" dirty="0" smtClean="0"/>
              <a:t>HDL</a:t>
            </a:r>
            <a:r>
              <a:rPr lang="ja-JP" altLang="en-US" dirty="0" smtClean="0"/>
              <a:t>：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そのように動作する回路（ゲートや配線）の</a:t>
            </a:r>
            <a:r>
              <a:rPr kumimoji="1" lang="ja-JP" altLang="en-US" dirty="0" smtClean="0">
                <a:solidFill>
                  <a:srgbClr val="FF0000"/>
                </a:solidFill>
              </a:rPr>
              <a:t>「存在」</a:t>
            </a:r>
            <a:r>
              <a:rPr kumimoji="1" lang="ja-JP" altLang="en-US" dirty="0" smtClean="0"/>
              <a:t>を記述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そのように回路が「あること」を書く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3761991" y="1178974"/>
            <a:ext cx="5040056" cy="3600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Font typeface="Wingdings" panose="05000000000000000000" pitchFamily="2" charset="2"/>
              <a:buChar char="n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E9902F"/>
              </a:buClr>
              <a:buFont typeface="Wingdings" panose="05000000000000000000" pitchFamily="2" charset="2"/>
              <a:buChar char="u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3" charset="2"/>
              <a:buChar char="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err="1" smtClean="0"/>
              <a:t>SystemVerilog</a:t>
            </a:r>
            <a:r>
              <a:rPr lang="en-US" altLang="ja-JP" dirty="0" smtClean="0"/>
              <a:t> </a:t>
            </a:r>
            <a:endParaRPr lang="ja-JP" altLang="en-US" dirty="0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251952" y="1178974"/>
            <a:ext cx="1440016" cy="3600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Font typeface="Wingdings" panose="05000000000000000000" pitchFamily="2" charset="2"/>
              <a:buChar char="n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E9902F"/>
              </a:buClr>
              <a:buFont typeface="Wingdings" panose="05000000000000000000" pitchFamily="2" charset="2"/>
              <a:buChar char="u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3" charset="2"/>
              <a:buChar char="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/>
              <a:t>C </a:t>
            </a:r>
            <a:r>
              <a:rPr lang="ja-JP" altLang="en-US" dirty="0" smtClean="0"/>
              <a:t>言語</a:t>
            </a:r>
            <a:endParaRPr lang="ja-JP" altLang="en-US" dirty="0"/>
          </a:p>
        </p:txBody>
      </p:sp>
      <p:grpSp>
        <p:nvGrpSpPr>
          <p:cNvPr id="12" name="グループ化 11"/>
          <p:cNvGrpSpPr/>
          <p:nvPr/>
        </p:nvGrpSpPr>
        <p:grpSpPr>
          <a:xfrm>
            <a:off x="3851992" y="1538978"/>
            <a:ext cx="5040057" cy="2520029"/>
            <a:chOff x="251952" y="1448977"/>
            <a:chExt cx="5040057" cy="2520029"/>
          </a:xfrm>
        </p:grpSpPr>
        <p:sp>
          <p:nvSpPr>
            <p:cNvPr id="5" name="Rectangle 60"/>
            <p:cNvSpPr>
              <a:spLocks noChangeArrowheads="1"/>
            </p:cNvSpPr>
            <p:nvPr/>
          </p:nvSpPr>
          <p:spPr bwMode="auto">
            <a:xfrm>
              <a:off x="251953" y="1448977"/>
              <a:ext cx="5040056" cy="252002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t"/>
            <a:lstStyle/>
            <a:p>
              <a:r>
                <a:rPr lang="en-US" altLang="ja-JP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module </a:t>
              </a:r>
              <a:r>
                <a:rPr lang="en-US" altLang="ja-JP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AndOr</a:t>
              </a:r>
              <a:r>
                <a:rPr lang="en-US" altLang="ja-JP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altLang="ja-JP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input </a:t>
              </a:r>
              <a:r>
                <a:rPr lang="en-US" altLang="ja-JP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ja-JP" dirty="0">
                  <a:latin typeface="Consolas" panose="020B0609020204030204" pitchFamily="49" charset="0"/>
                  <a:cs typeface="Consolas" panose="020B0609020204030204" pitchFamily="49" charset="0"/>
                </a:rPr>
                <a:t>, b, </a:t>
              </a:r>
              <a:r>
                <a:rPr lang="en-US" altLang="ja-JP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c, </a:t>
              </a:r>
              <a:r>
                <a:rPr lang="en-US" altLang="ja-JP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output </a:t>
              </a:r>
              <a:r>
                <a:rPr lang="en-US" altLang="ja-JP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z);</a:t>
              </a:r>
            </a:p>
            <a:p>
              <a:r>
                <a:rPr lang="en-US" altLang="ja-JP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altLang="ja-JP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logic </a:t>
              </a:r>
              <a:r>
                <a:rPr lang="en-US" altLang="ja-JP" dirty="0">
                  <a:latin typeface="Consolas" panose="020B0609020204030204" pitchFamily="49" charset="0"/>
                  <a:cs typeface="Consolas" panose="020B0609020204030204" pitchFamily="49" charset="0"/>
                </a:rPr>
                <a:t>w</a:t>
              </a:r>
              <a:r>
                <a:rPr lang="en-US" altLang="ja-JP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  <a:endParaRPr lang="en-US" altLang="ja-JP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altLang="ja-JP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altLang="ja-JP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always_comb</a:t>
              </a:r>
              <a:r>
                <a:rPr lang="en-US" altLang="ja-JP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ja-JP" dirty="0" smtClean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begin</a:t>
              </a:r>
              <a:endParaRPr lang="en-US" altLang="ja-JP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altLang="ja-JP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altLang="ja-JP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w </a:t>
              </a:r>
              <a:r>
                <a:rPr lang="en-US" altLang="ja-JP" dirty="0">
                  <a:latin typeface="Consolas" panose="020B0609020204030204" pitchFamily="49" charset="0"/>
                  <a:cs typeface="Consolas" panose="020B0609020204030204" pitchFamily="49" charset="0"/>
                </a:rPr>
                <a:t>= a &amp; b</a:t>
              </a:r>
              <a:r>
                <a:rPr lang="en-US" altLang="ja-JP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  <a:endParaRPr lang="en-US" altLang="ja-JP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altLang="ja-JP" dirty="0" smtClean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end</a:t>
              </a:r>
            </a:p>
            <a:p>
              <a:r>
                <a:rPr lang="en-US" altLang="ja-JP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ja-JP" dirty="0" smtClean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ja-JP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always_comb</a:t>
              </a:r>
              <a:r>
                <a:rPr lang="en-US" altLang="ja-JP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ja-JP" dirty="0" smtClean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begin</a:t>
              </a:r>
            </a:p>
            <a:p>
              <a:r>
                <a:rPr lang="en-US" altLang="ja-JP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z </a:t>
              </a:r>
              <a:r>
                <a:rPr lang="en-US" altLang="ja-JP" dirty="0">
                  <a:latin typeface="Consolas" panose="020B0609020204030204" pitchFamily="49" charset="0"/>
                  <a:cs typeface="Consolas" panose="020B0609020204030204" pitchFamily="49" charset="0"/>
                </a:rPr>
                <a:t>= w | c;</a:t>
              </a:r>
            </a:p>
            <a:p>
              <a:r>
                <a:rPr lang="en-US" altLang="ja-JP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altLang="ja-JP" dirty="0" smtClean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end</a:t>
              </a:r>
              <a:endParaRPr lang="en-US" altLang="ja-JP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altLang="ja-JP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endmodule</a:t>
              </a:r>
              <a:endParaRPr lang="en-US" altLang="ja-JP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251952" y="1448978"/>
              <a:ext cx="4950055" cy="2520028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251952" y="1538978"/>
            <a:ext cx="3600041" cy="2520029"/>
            <a:chOff x="5292007" y="1448977"/>
            <a:chExt cx="3600041" cy="2520029"/>
          </a:xfrm>
        </p:grpSpPr>
        <p:sp>
          <p:nvSpPr>
            <p:cNvPr id="6" name="Rectangle 60"/>
            <p:cNvSpPr>
              <a:spLocks noChangeArrowheads="1"/>
            </p:cNvSpPr>
            <p:nvPr/>
          </p:nvSpPr>
          <p:spPr bwMode="auto">
            <a:xfrm>
              <a:off x="5292008" y="1448977"/>
              <a:ext cx="3600040" cy="252002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t"/>
            <a:lstStyle/>
            <a:p>
              <a:r>
                <a:rPr lang="en-US" altLang="ja-JP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bool</a:t>
              </a:r>
              <a:r>
                <a:rPr lang="en-US" altLang="ja-JP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ja-JP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AndOr</a:t>
              </a:r>
              <a:r>
                <a:rPr lang="en-US" altLang="ja-JP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altLang="ja-JP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bool</a:t>
              </a:r>
              <a:r>
                <a:rPr lang="en-US" altLang="ja-JP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a, b, c){</a:t>
              </a:r>
            </a:p>
            <a:p>
              <a:r>
                <a:rPr lang="en-US" altLang="ja-JP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ja-JP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ja-JP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bool</a:t>
              </a:r>
              <a:r>
                <a:rPr lang="en-US" altLang="ja-JP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ja-JP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w, z;</a:t>
              </a:r>
            </a:p>
            <a:p>
              <a:r>
                <a:rPr lang="en-US" altLang="ja-JP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w = a &amp; b;</a:t>
              </a:r>
            </a:p>
            <a:p>
              <a:r>
                <a:rPr lang="en-US" altLang="ja-JP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ja-JP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z = w | c;</a:t>
              </a:r>
            </a:p>
            <a:p>
              <a:r>
                <a:rPr lang="en-US" altLang="ja-JP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altLang="ja-JP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en-US" altLang="ja-JP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z;</a:t>
              </a:r>
            </a:p>
            <a:p>
              <a:r>
                <a:rPr lang="en-US" altLang="ja-JP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5292007" y="1448978"/>
              <a:ext cx="3510039" cy="2520028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0633556"/>
      </p:ext>
    </p:extLst>
  </p:cSld>
  <p:clrMapOvr>
    <a:masterClrMapping/>
  </p:clrMapOvr>
</p:sld>
</file>

<file path=ppt/theme/theme1.xml><?xml version="1.0" encoding="utf-8"?>
<a:theme xmlns:a="http://schemas.openxmlformats.org/drawingml/2006/main" name="wisp-re-blue">
  <a:themeElements>
    <a:clrScheme name="ユーザー定義 1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ユーザー定義 1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-re-blue" id="{CDD10923-C439-4622-83A1-9F66ED594081}" vid="{56DBDD20-3452-4B87-9D84-1B8A903626E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wisp-re-blue</Template>
  <TotalTime>2609</TotalTime>
  <Words>1799</Words>
  <Application>Microsoft Office PowerPoint</Application>
  <PresentationFormat>画面に合わせる (4:3)</PresentationFormat>
  <Paragraphs>417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6" baseType="lpstr">
      <vt:lpstr>ＭＳ Ｐゴシック</vt:lpstr>
      <vt:lpstr>メイリオ</vt:lpstr>
      <vt:lpstr>Arial Narrow</vt:lpstr>
      <vt:lpstr>Calibri</vt:lpstr>
      <vt:lpstr>Consolas</vt:lpstr>
      <vt:lpstr>Times New Roman</vt:lpstr>
      <vt:lpstr>Wingdings</vt:lpstr>
      <vt:lpstr>Wingdings 3</vt:lpstr>
      <vt:lpstr>wisp-re-blue</vt:lpstr>
      <vt:lpstr>H3 LSI 設計演習 (2)</vt:lpstr>
      <vt:lpstr>はじめに</vt:lpstr>
      <vt:lpstr>目次</vt:lpstr>
      <vt:lpstr>スケマティックと HDL</vt:lpstr>
      <vt:lpstr>スケマティックと HDL による記述の例： z=ab+c</vt:lpstr>
      <vt:lpstr>プロセス</vt:lpstr>
      <vt:lpstr>プロセス内とプロセス間の動作の違い</vt:lpstr>
      <vt:lpstr>プロセス内の動作は逐次</vt:lpstr>
      <vt:lpstr>プログラム言語と HDL は似ているが，違う</vt:lpstr>
      <vt:lpstr>プログラム言語と HDL の違いの例： AND と OR の順番をひっくり返した場合</vt:lpstr>
      <vt:lpstr>プログラム言語と HDL の違いの例： AND と OR の順番をひっくり返した場合</vt:lpstr>
      <vt:lpstr>プロセス間の動作（シミュレータ上での）</vt:lpstr>
      <vt:lpstr>目次</vt:lpstr>
      <vt:lpstr>モジュール</vt:lpstr>
      <vt:lpstr>SystemVerilog のモジュール構文</vt:lpstr>
      <vt:lpstr>z=ab+c をモジュールで階層化した例</vt:lpstr>
      <vt:lpstr>プログラムとの違い</vt:lpstr>
      <vt:lpstr>目次</vt:lpstr>
      <vt:lpstr>SystemVerilog</vt:lpstr>
      <vt:lpstr>信号線</vt:lpstr>
      <vt:lpstr>モジュール</vt:lpstr>
      <vt:lpstr>モジュール</vt:lpstr>
      <vt:lpstr>組み合わせ回路</vt:lpstr>
      <vt:lpstr>記憶素子（D-FF）</vt:lpstr>
      <vt:lpstr>記憶素子（D-FF）</vt:lpstr>
      <vt:lpstr>記憶素子（レジスタ・ファイル）</vt:lpstr>
      <vt:lpstr>その他の構文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C2A8 マイクロコンピュータ</dc:title>
  <dc:creator>shioya</dc:creator>
  <cp:lastModifiedBy>shioya</cp:lastModifiedBy>
  <cp:revision>1396</cp:revision>
  <dcterms:created xsi:type="dcterms:W3CDTF">2013-05-27T06:08:36Z</dcterms:created>
  <dcterms:modified xsi:type="dcterms:W3CDTF">2013-10-11T03:57:27Z</dcterms:modified>
</cp:coreProperties>
</file>